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107"/>
  </p:notesMasterIdLst>
  <p:sldIdLst>
    <p:sldId id="263" r:id="rId2"/>
    <p:sldId id="299" r:id="rId3"/>
    <p:sldId id="306" r:id="rId4"/>
    <p:sldId id="366" r:id="rId5"/>
    <p:sldId id="367" r:id="rId6"/>
    <p:sldId id="375" r:id="rId7"/>
    <p:sldId id="376" r:id="rId8"/>
    <p:sldId id="391" r:id="rId9"/>
    <p:sldId id="368" r:id="rId10"/>
    <p:sldId id="369" r:id="rId11"/>
    <p:sldId id="370" r:id="rId12"/>
    <p:sldId id="374" r:id="rId13"/>
    <p:sldId id="373" r:id="rId14"/>
    <p:sldId id="365" r:id="rId15"/>
    <p:sldId id="326" r:id="rId16"/>
    <p:sldId id="291" r:id="rId17"/>
    <p:sldId id="292" r:id="rId18"/>
    <p:sldId id="311" r:id="rId19"/>
    <p:sldId id="293" r:id="rId20"/>
    <p:sldId id="290" r:id="rId21"/>
    <p:sldId id="372" r:id="rId22"/>
    <p:sldId id="287" r:id="rId23"/>
    <p:sldId id="296" r:id="rId24"/>
    <p:sldId id="297" r:id="rId25"/>
    <p:sldId id="288" r:id="rId26"/>
    <p:sldId id="327" r:id="rId27"/>
    <p:sldId id="318" r:id="rId28"/>
    <p:sldId id="298" r:id="rId29"/>
    <p:sldId id="312" r:id="rId30"/>
    <p:sldId id="320" r:id="rId31"/>
    <p:sldId id="313" r:id="rId32"/>
    <p:sldId id="317" r:id="rId33"/>
    <p:sldId id="316" r:id="rId34"/>
    <p:sldId id="321" r:id="rId35"/>
    <p:sldId id="322" r:id="rId36"/>
    <p:sldId id="323" r:id="rId37"/>
    <p:sldId id="324" r:id="rId38"/>
    <p:sldId id="325" r:id="rId39"/>
    <p:sldId id="328" r:id="rId40"/>
    <p:sldId id="330" r:id="rId41"/>
    <p:sldId id="383" r:id="rId42"/>
    <p:sldId id="388" r:id="rId43"/>
    <p:sldId id="389" r:id="rId44"/>
    <p:sldId id="382" r:id="rId45"/>
    <p:sldId id="301" r:id="rId46"/>
    <p:sldId id="300" r:id="rId47"/>
    <p:sldId id="393" r:id="rId48"/>
    <p:sldId id="352" r:id="rId49"/>
    <p:sldId id="342" r:id="rId50"/>
    <p:sldId id="350" r:id="rId51"/>
    <p:sldId id="331" r:id="rId52"/>
    <p:sldId id="377" r:id="rId53"/>
    <p:sldId id="354" r:id="rId54"/>
    <p:sldId id="392" r:id="rId55"/>
    <p:sldId id="385" r:id="rId56"/>
    <p:sldId id="390" r:id="rId57"/>
    <p:sldId id="355" r:id="rId58"/>
    <p:sldId id="257" r:id="rId59"/>
    <p:sldId id="259" r:id="rId60"/>
    <p:sldId id="302" r:id="rId61"/>
    <p:sldId id="353" r:id="rId62"/>
    <p:sldId id="344" r:id="rId63"/>
    <p:sldId id="345" r:id="rId64"/>
    <p:sldId id="346" r:id="rId65"/>
    <p:sldId id="347" r:id="rId66"/>
    <p:sldId id="348" r:id="rId67"/>
    <p:sldId id="258" r:id="rId68"/>
    <p:sldId id="260" r:id="rId69"/>
    <p:sldId id="261" r:id="rId70"/>
    <p:sldId id="277" r:id="rId71"/>
    <p:sldId id="334" r:id="rId72"/>
    <p:sldId id="356" r:id="rId73"/>
    <p:sldId id="394" r:id="rId74"/>
    <p:sldId id="335" r:id="rId75"/>
    <p:sldId id="336" r:id="rId76"/>
    <p:sldId id="332" r:id="rId77"/>
    <p:sldId id="402" r:id="rId78"/>
    <p:sldId id="403" r:id="rId79"/>
    <p:sldId id="396" r:id="rId80"/>
    <p:sldId id="397" r:id="rId81"/>
    <p:sldId id="398" r:id="rId82"/>
    <p:sldId id="399" r:id="rId83"/>
    <p:sldId id="400" r:id="rId84"/>
    <p:sldId id="395" r:id="rId85"/>
    <p:sldId id="338" r:id="rId86"/>
    <p:sldId id="341" r:id="rId87"/>
    <p:sldId id="340" r:id="rId88"/>
    <p:sldId id="357" r:id="rId89"/>
    <p:sldId id="333" r:id="rId90"/>
    <p:sldId id="271" r:id="rId91"/>
    <p:sldId id="274" r:id="rId92"/>
    <p:sldId id="281" r:id="rId93"/>
    <p:sldId id="360" r:id="rId94"/>
    <p:sldId id="282" r:id="rId95"/>
    <p:sldId id="401" r:id="rId96"/>
    <p:sldId id="362" r:id="rId97"/>
    <p:sldId id="361" r:id="rId98"/>
    <p:sldId id="359" r:id="rId99"/>
    <p:sldId id="358" r:id="rId100"/>
    <p:sldId id="363" r:id="rId101"/>
    <p:sldId id="283" r:id="rId102"/>
    <p:sldId id="386" r:id="rId103"/>
    <p:sldId id="364" r:id="rId104"/>
    <p:sldId id="379" r:id="rId105"/>
    <p:sldId id="307" r:id="rId10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344"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18D4D-9DA4-4DD8-BFFB-14D0072CF07C}" type="datetimeFigureOut">
              <a:rPr lang="zh-TW" altLang="en-US" smtClean="0"/>
              <a:t>2016/8/22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3EBE1-4A54-4121-AD73-B3379107C056}" type="slidenum">
              <a:rPr lang="zh-TW" altLang="en-US" smtClean="0"/>
              <a:t>‹#›</a:t>
            </a:fld>
            <a:endParaRPr lang="zh-TW" altLang="en-US"/>
          </a:p>
        </p:txBody>
      </p:sp>
    </p:spTree>
    <p:extLst>
      <p:ext uri="{BB962C8B-B14F-4D97-AF65-F5344CB8AC3E}">
        <p14:creationId xmlns:p14="http://schemas.microsoft.com/office/powerpoint/2010/main" val="226600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投影片圖像版面配置區 1"/>
          <p:cNvSpPr>
            <a:spLocks noGrp="1" noRot="1" noChangeAspect="1" noTextEdit="1"/>
          </p:cNvSpPr>
          <p:nvPr>
            <p:ph type="sldImg"/>
          </p:nvPr>
        </p:nvSpPr>
        <p:spPr>
          <a:ln/>
        </p:spPr>
      </p:sp>
      <p:sp>
        <p:nvSpPr>
          <p:cNvPr id="696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Times New Roman" panose="02020603050405020304" pitchFamily="18" charset="0"/>
            </a:endParaRPr>
          </a:p>
        </p:txBody>
      </p:sp>
      <p:sp>
        <p:nvSpPr>
          <p:cNvPr id="696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fld id="{68ABE2ED-E9C9-4C9D-B148-B5321F27277E}" type="slidenum">
              <a:rPr lang="en-US" altLang="zh-TW" sz="1200">
                <a:ea typeface="標楷體" panose="03000509000000000000" pitchFamily="65" charset="-120"/>
              </a:rPr>
              <a:pPr/>
              <a:t>4</a:t>
            </a:fld>
            <a:endParaRPr lang="en-US" altLang="zh-TW" sz="1200">
              <a:ea typeface="標楷體" panose="03000509000000000000" pitchFamily="65" charset="-120"/>
            </a:endParaRPr>
          </a:p>
        </p:txBody>
      </p:sp>
    </p:spTree>
    <p:extLst>
      <p:ext uri="{BB962C8B-B14F-4D97-AF65-F5344CB8AC3E}">
        <p14:creationId xmlns:p14="http://schemas.microsoft.com/office/powerpoint/2010/main" val="6060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60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fld id="{64BF0918-C73D-4517-B046-092A09F67EA0}" type="slidenum">
              <a:rPr lang="zh-TW" altLang="en-US" sz="1200"/>
              <a:pPr/>
              <a:t>60</a:t>
            </a:fld>
            <a:endParaRPr lang="en-US" altLang="zh-TW" sz="1200"/>
          </a:p>
        </p:txBody>
      </p:sp>
    </p:spTree>
    <p:extLst>
      <p:ext uri="{BB962C8B-B14F-4D97-AF65-F5344CB8AC3E}">
        <p14:creationId xmlns:p14="http://schemas.microsoft.com/office/powerpoint/2010/main" val="183653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339480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334097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CFC0B5-CB18-4CEA-A7A5-AE5D4449A04D}" type="slidenum">
              <a:rPr lang="zh-TW" altLang="en-US" smtClean="0"/>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40524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26778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CFC0B5-CB18-4CEA-A7A5-AE5D4449A04D}" type="slidenum">
              <a:rPr lang="zh-TW" altLang="en-US" smtClean="0"/>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4781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smtClean="0"/>
              <a:t>按一下以編輯母片文字樣式</a:t>
            </a:r>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226923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7555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3333056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981200"/>
            <a:ext cx="508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914400" y="6248400"/>
            <a:ext cx="2540000" cy="457200"/>
          </a:xfrm>
        </p:spPr>
        <p:txBody>
          <a:bodyPr/>
          <a:lstStyle>
            <a:lvl1pPr>
              <a:defRPr/>
            </a:lvl1pPr>
          </a:lstStyle>
          <a:p>
            <a:endParaRPr lang="en-US" altLang="zh-TW"/>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8737600" y="6248400"/>
            <a:ext cx="2540000" cy="457200"/>
          </a:xfrm>
        </p:spPr>
        <p:txBody>
          <a:bodyPr/>
          <a:lstStyle>
            <a:lvl1pPr>
              <a:defRPr/>
            </a:lvl1pPr>
          </a:lstStyle>
          <a:p>
            <a:fld id="{A9970803-2CA1-4932-AB3B-5FFAADBF74D2}" type="slidenum">
              <a:rPr lang="en-US" altLang="zh-TW"/>
              <a:pPr/>
              <a:t>‹#›</a:t>
            </a:fld>
            <a:endParaRPr lang="en-US" altLang="zh-TW"/>
          </a:p>
        </p:txBody>
      </p:sp>
    </p:spTree>
    <p:extLst>
      <p:ext uri="{BB962C8B-B14F-4D97-AF65-F5344CB8AC3E}">
        <p14:creationId xmlns:p14="http://schemas.microsoft.com/office/powerpoint/2010/main" val="164539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211049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201376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089596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363547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15737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31016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22867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6B4C8F3B-D979-4752-9125-9D6DBD86B029}" type="datetimeFigureOut">
              <a:rPr lang="zh-TW" altLang="en-US" smtClean="0"/>
              <a:t>2016/8/22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101168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B4C8F3B-D979-4752-9125-9D6DBD86B029}" type="datetimeFigureOut">
              <a:rPr lang="zh-TW" altLang="en-US" smtClean="0"/>
              <a:t>2016/8/22</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CFC0B5-CB18-4CEA-A7A5-AE5D4449A04D}" type="slidenum">
              <a:rPr lang="zh-TW" altLang="en-US" smtClean="0"/>
              <a:t>‹#›</a:t>
            </a:fld>
            <a:endParaRPr lang="zh-TW" altLang="en-US"/>
          </a:p>
        </p:txBody>
      </p:sp>
    </p:spTree>
    <p:extLst>
      <p:ext uri="{BB962C8B-B14F-4D97-AF65-F5344CB8AC3E}">
        <p14:creationId xmlns:p14="http://schemas.microsoft.com/office/powerpoint/2010/main" val="53792658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49.xml"/><Relationship Id="rId5" Type="http://schemas.openxmlformats.org/officeDocument/2006/relationships/image" Target="../media/image22.jpe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hyperlink" Target="http://cht.a-hospital.com/w/%E7%94%9F%E7%89%A9%E7%A2%B1" TargetMode="External"/><Relationship Id="rId2" Type="http://schemas.openxmlformats.org/officeDocument/2006/relationships/hyperlink" Target="http://cht.a-hospital.com/w/%E5%8C%96%E5%AD%A6" TargetMode="External"/><Relationship Id="rId1" Type="http://schemas.openxmlformats.org/officeDocument/2006/relationships/slideLayout" Target="../slideLayouts/slideLayout2.xml"/><Relationship Id="rId4" Type="http://schemas.openxmlformats.org/officeDocument/2006/relationships/hyperlink" Target="http://cht.a-hospital.com/w/%E8%8D%AF%E7%89%A9%E4%BD%9C%E7%94%A8"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hyperlink" Target="http://cht.a-hospital.com/w/%E5%85%8D%E7%96%AB" TargetMode="External"/><Relationship Id="rId13" Type="http://schemas.openxmlformats.org/officeDocument/2006/relationships/hyperlink" Target="http://cht.a-hospital.com/w/%E5%AD%90%E5%AE%AB" TargetMode="External"/><Relationship Id="rId3" Type="http://schemas.openxmlformats.org/officeDocument/2006/relationships/hyperlink" Target="http://cht.a-hospital.com/w/%E6%8A%97%E8%8F%8C" TargetMode="External"/><Relationship Id="rId7" Type="http://schemas.openxmlformats.org/officeDocument/2006/relationships/hyperlink" Target="http://cht.a-hospital.com/w/%E9%95%87%E7%97%9B" TargetMode="External"/><Relationship Id="rId12" Type="http://schemas.openxmlformats.org/officeDocument/2006/relationships/hyperlink" Target="http://cht.a-hospital.com/w/%E4%BB%A3%E8%B0%A2" TargetMode="External"/><Relationship Id="rId17" Type="http://schemas.openxmlformats.org/officeDocument/2006/relationships/hyperlink" Target="http://cht.a-hospital.com/index.php?title=%E7%BE%9F%E7%9A%AE%E8%B4%A8%E7%B1%BB%E5%9B%BA%E9%86%87&amp;action=edit&amp;redlink=1" TargetMode="External"/><Relationship Id="rId2" Type="http://schemas.openxmlformats.org/officeDocument/2006/relationships/hyperlink" Target="http://cht.a-hospital.com/w/%E8%A7%A3%E7%83%AD" TargetMode="External"/><Relationship Id="rId16" Type="http://schemas.openxmlformats.org/officeDocument/2006/relationships/hyperlink" Target="http://cht.a-hospital.com/w/%E5%84%BF%E8%8C%B6%E9%85%9A%E8%83%BA%E7%B1%BB" TargetMode="External"/><Relationship Id="rId1" Type="http://schemas.openxmlformats.org/officeDocument/2006/relationships/slideLayout" Target="../slideLayouts/slideLayout2.xml"/><Relationship Id="rId6" Type="http://schemas.openxmlformats.org/officeDocument/2006/relationships/hyperlink" Target="http://cht.a-hospital.com/w/%E9%95%87%E5%92%B3" TargetMode="External"/><Relationship Id="rId11" Type="http://schemas.openxmlformats.org/officeDocument/2006/relationships/hyperlink" Target="http://cht.a-hospital.com/w/%E8%9B%8B%E7%99%BD%E8%B4%A8" TargetMode="External"/><Relationship Id="rId5" Type="http://schemas.openxmlformats.org/officeDocument/2006/relationships/hyperlink" Target="http://cht.a-hospital.com/w/%E9%95%87%E9%9D%99" TargetMode="External"/><Relationship Id="rId15" Type="http://schemas.openxmlformats.org/officeDocument/2006/relationships/hyperlink" Target="http://cht.a-hospital.com/w/%E6%A4%8D%E7%89%A9%E7%A5%9E%E7%BB%8F" TargetMode="External"/><Relationship Id="rId10" Type="http://schemas.openxmlformats.org/officeDocument/2006/relationships/hyperlink" Target="http://cht.a-hospital.com/w/%E7%BB%86%E8%83%9E" TargetMode="External"/><Relationship Id="rId4" Type="http://schemas.openxmlformats.org/officeDocument/2006/relationships/hyperlink" Target="http://cht.a-hospital.com/w/%E6%B6%88%E7%82%8E" TargetMode="External"/><Relationship Id="rId9" Type="http://schemas.openxmlformats.org/officeDocument/2006/relationships/hyperlink" Target="http://cht.a-hospital.com/w/%E5%BF%83%E8%A1%80%E7%AE%A1" TargetMode="External"/><Relationship Id="rId14" Type="http://schemas.openxmlformats.org/officeDocument/2006/relationships/hyperlink" Target="http://cht.a-hospital.com/w/%E8%82%BE%E4%B8%8A%E8%85%BA%E7%9A%AE%E8%B4%A8%E6%BF%80%E7%B4%A0"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cht.a-hospital.com/index.php?title=%E6%B8%85%E7%83%AD%E7%87%A5%E6%B9%BF&amp;action=edit&amp;redlink=1" TargetMode="External"/><Relationship Id="rId2" Type="http://schemas.openxmlformats.org/officeDocument/2006/relationships/hyperlink" Target="http://cht.a-hospital.com/w/%E9%BB%84%E8%BF%9E" TargetMode="External"/><Relationship Id="rId1" Type="http://schemas.openxmlformats.org/officeDocument/2006/relationships/slideLayout" Target="../slideLayouts/slideLayout2.xml"/><Relationship Id="rId6" Type="http://schemas.openxmlformats.org/officeDocument/2006/relationships/hyperlink" Target="http://cht.a-hospital.com/w/%E8%A1%A5%E6%B0%94" TargetMode="External"/><Relationship Id="rId5" Type="http://schemas.openxmlformats.org/officeDocument/2006/relationships/hyperlink" Target="http://cht.a-hospital.com/w/%E9%A3%8E%E7%83%AD" TargetMode="External"/><Relationship Id="rId4" Type="http://schemas.openxmlformats.org/officeDocument/2006/relationships/hyperlink" Target="http://cht.a-hospital.com/w/%E6%B5%AE%E8%90%8D"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cht.a-hospital.com/w/%E7%94%9F%E6%B4%A5" TargetMode="External"/><Relationship Id="rId2" Type="http://schemas.openxmlformats.org/officeDocument/2006/relationships/hyperlink" Target="http://cht.a-hospital.com/w/%E8%8A%A6%E6%A0%B9" TargetMode="External"/><Relationship Id="rId1" Type="http://schemas.openxmlformats.org/officeDocument/2006/relationships/slideLayout" Target="../slideLayouts/slideLayout2.xml"/><Relationship Id="rId4" Type="http://schemas.openxmlformats.org/officeDocument/2006/relationships/hyperlink" Target="http://cht.a-hospital.com/index.php?title=%E6%B8%85%E7%83%AD%E7%94%9F%E6%B4%A5&amp;action=edit&amp;redlink=1"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slide" Target="slide63.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22320;&#29699;&#19981;&#21482;&#26159;&#22260;&#32469;&#22826;&#38451;&#20844;&#36716;&#65281;%20-%20YouTube%20(360p).mp4" TargetMode="External"/><Relationship Id="rId2" Type="http://schemas.openxmlformats.org/officeDocument/2006/relationships/hyperlink" Target="https://www.youtube.com/watch?v=kq7OMo-Ftk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4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png"/><Relationship Id="rId7" Type="http://schemas.openxmlformats.org/officeDocument/2006/relationships/slide" Target="slide19.xml"/><Relationship Id="rId2" Type="http://schemas.openxmlformats.org/officeDocument/2006/relationships/slide" Target="slide1.xml"/><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slide" Target="slide45.xml"/><Relationship Id="rId4" Type="http://schemas.openxmlformats.org/officeDocument/2006/relationships/slide" Target="slide59.xml"/><Relationship Id="rId9" Type="http://schemas.openxmlformats.org/officeDocument/2006/relationships/slide" Target="slide9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22826;&#38525;&#35222;&#36556;&#36321;2.exe" TargetMode="External"/><Relationship Id="rId2" Type="http://schemas.openxmlformats.org/officeDocument/2006/relationships/hyperlink" Target="Sunset%20=%20Sunrise%20Iceland%20&#20912;&#23798;&#30340;&#26085;&#33853;&#33287;&#26085;&#20986;%20-%20YouTube%20(360p).mp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slide" Target="slide9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youtube.com/watch?v=L3M-thxk61c" TargetMode="External"/><Relationship Id="rId7" Type="http://schemas.openxmlformats.org/officeDocument/2006/relationships/hyperlink" Target="https://www.youtube.com/channel/UC5jhFzpZeRj6z9arUG46qQg" TargetMode="External"/><Relationship Id="rId2" Type="http://schemas.openxmlformats.org/officeDocument/2006/relationships/hyperlink" Target="https://www.youtube.com/watch?v=mKLBovei8uI" TargetMode="External"/><Relationship Id="rId1" Type="http://schemas.openxmlformats.org/officeDocument/2006/relationships/slideLayout" Target="../slideLayouts/slideLayout2.xml"/><Relationship Id="rId6" Type="http://schemas.openxmlformats.org/officeDocument/2006/relationships/hyperlink" Target="https://www.youtube.com/watch?v=G3_ovJHjErA" TargetMode="External"/><Relationship Id="rId5" Type="http://schemas.openxmlformats.org/officeDocument/2006/relationships/hyperlink" Target="https://www.youtube.com/watch?v=NF_73CscWPY" TargetMode="External"/><Relationship Id="rId4" Type="http://schemas.openxmlformats.org/officeDocument/2006/relationships/hyperlink" Target="https://www.youtube.com/watch?v=7zEaMKf25CA"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baike.baidu.com/view/129702.ht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baike.baidu.com/view/1687680.htm" TargetMode="External"/><Relationship Id="rId2" Type="http://schemas.openxmlformats.org/officeDocument/2006/relationships/hyperlink" Target="http://baike.baidu.com/view/739931.htm" TargetMode="External"/><Relationship Id="rId1" Type="http://schemas.openxmlformats.org/officeDocument/2006/relationships/slideLayout" Target="../slideLayouts/slideLayout2.xml"/><Relationship Id="rId4" Type="http://schemas.openxmlformats.org/officeDocument/2006/relationships/hyperlink" Target="http://baike.baidu.com/view/1275.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slide" Target="slide92.xml"/><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9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hyperlink" Target="../../&#24433;&#29255;/un1/3-2.&#22826;&#38525;&#33287;&#26178;&#38291;.wm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baike.baidu.com/view/282264.ht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baike.baidu.com/view/2606042.htm" TargetMode="External"/><Relationship Id="rId2" Type="http://schemas.openxmlformats.org/officeDocument/2006/relationships/hyperlink" Target="http://baike.baidu.com/view/54005.htm"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baike.baidu.com/view/928508.ht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baike.baidu.com/item/%E6%97%A5%E6%99%B7/765113#reference-[6]-20324814-wrap"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slide" Target="slide39.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59.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58.png"/><Relationship Id="rId4" Type="http://schemas.openxmlformats.org/officeDocument/2006/relationships/image" Target="../media/image15.jpeg"/><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slide" Target="slide59.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9.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2.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1.png"/><Relationship Id="rId9" Type="http://schemas.openxmlformats.org/officeDocument/2006/relationships/image" Target="../media/image63.png"/><Relationship Id="rId14"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7.png"/><Relationship Id="rId5" Type="http://schemas.openxmlformats.org/officeDocument/2006/relationships/image" Target="../media/image17.png"/><Relationship Id="rId10" Type="http://schemas.openxmlformats.org/officeDocument/2006/relationships/image" Target="../media/image75.png"/><Relationship Id="rId4" Type="http://schemas.openxmlformats.org/officeDocument/2006/relationships/image" Target="../media/image16.png"/><Relationship Id="rId9"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zh.wikipedia.org/wiki/%E8%8A%B1%E8%91%AF" TargetMode="External"/><Relationship Id="rId13" Type="http://schemas.openxmlformats.org/officeDocument/2006/relationships/hyperlink" Target="https://zh.wikipedia.org/wiki/%E5%BF%83%E7%9A%AE" TargetMode="External"/><Relationship Id="rId18" Type="http://schemas.openxmlformats.org/officeDocument/2006/relationships/image" Target="../media/image78.png"/><Relationship Id="rId3" Type="http://schemas.openxmlformats.org/officeDocument/2006/relationships/hyperlink" Target="https://zh.wikipedia.org/wiki/%E8%90%BC%E7%89%87" TargetMode="External"/><Relationship Id="rId7" Type="http://schemas.openxmlformats.org/officeDocument/2006/relationships/hyperlink" Target="https://zh.wikipedia.org/wiki/%E9%9B%84%E8%95%8A" TargetMode="External"/><Relationship Id="rId12" Type="http://schemas.openxmlformats.org/officeDocument/2006/relationships/hyperlink" Target="https://zh.wikipedia.org/wiki/%E9%9B%8C%E8%95%8A" TargetMode="External"/><Relationship Id="rId17" Type="http://schemas.openxmlformats.org/officeDocument/2006/relationships/hyperlink" Target="https://zh.wikipedia.org/wiki/%E8%8A%B1%E7%B2%89%E7%AE%A1" TargetMode="External"/><Relationship Id="rId2" Type="http://schemas.openxmlformats.org/officeDocument/2006/relationships/hyperlink" Target="https://zh.wikipedia.org/wiki/%E8%8A%B1%E8%90%BC" TargetMode="External"/><Relationship Id="rId16" Type="http://schemas.openxmlformats.org/officeDocument/2006/relationships/hyperlink" Target="https://zh.wikipedia.org/wiki/%E6%9F%B1%E9%A0%AD" TargetMode="External"/><Relationship Id="rId1" Type="http://schemas.openxmlformats.org/officeDocument/2006/relationships/slideLayout" Target="../slideLayouts/slideLayout6.xml"/><Relationship Id="rId6" Type="http://schemas.openxmlformats.org/officeDocument/2006/relationships/hyperlink" Target="https://zh.wikipedia.org/wiki/%E6%8E%88%E7%B2%89" TargetMode="External"/><Relationship Id="rId11" Type="http://schemas.openxmlformats.org/officeDocument/2006/relationships/hyperlink" Target="https://zh.wikipedia.org/wiki/%E7%94%9F%E6%AE%96%E7%BB%86%E8%83%9E" TargetMode="External"/><Relationship Id="rId5" Type="http://schemas.openxmlformats.org/officeDocument/2006/relationships/hyperlink" Target="https://zh.wikipedia.org/wiki/%E8%8A%B1%E7%93%A3" TargetMode="External"/><Relationship Id="rId15" Type="http://schemas.openxmlformats.org/officeDocument/2006/relationships/hyperlink" Target="https://zh.wikipedia.org/wiki/%E8%83%9A%E7%8F%A0" TargetMode="External"/><Relationship Id="rId10" Type="http://schemas.openxmlformats.org/officeDocument/2006/relationships/hyperlink" Target="https://zh.wikipedia.org/wiki/%E8%8A%B1%E7%B2%89" TargetMode="External"/><Relationship Id="rId4" Type="http://schemas.openxmlformats.org/officeDocument/2006/relationships/hyperlink" Target="https://zh.wikipedia.org/wiki/%E8%8A%B1%E5%86%A0" TargetMode="External"/><Relationship Id="rId9" Type="http://schemas.openxmlformats.org/officeDocument/2006/relationships/hyperlink" Target="https://zh.wikipedia.org/wiki/%E8%8A%B1%E4%B8%9D" TargetMode="External"/><Relationship Id="rId14" Type="http://schemas.openxmlformats.org/officeDocument/2006/relationships/hyperlink" Target="https://zh.wikipedia.org/wiki/%E5%AD%90%E6%88%BF" TargetMode="External"/></Relationships>
</file>

<file path=ppt/slides/_rels/slide5.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5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hyperlink" Target="https://zh.wikipedia.org/wiki/%E9%9B%8C%E9%9B%84%E9%97%B4%E6%80%A7" TargetMode="External"/><Relationship Id="rId2" Type="http://schemas.openxmlformats.org/officeDocument/2006/relationships/hyperlink" Target="https://zh.wikipedia.org/wiki/%E6%A4%8D%E7%89%A9%E5%AD%A6"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png"/><Relationship Id="rId7" Type="http://schemas.openxmlformats.org/officeDocument/2006/relationships/image" Target="../media/image83.jpe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64.xml"/><Relationship Id="rId10" Type="http://schemas.openxmlformats.org/officeDocument/2006/relationships/image" Target="../media/image85.jpeg"/><Relationship Id="rId4" Type="http://schemas.openxmlformats.org/officeDocument/2006/relationships/image" Target="../media/image2.png"/><Relationship Id="rId9" Type="http://schemas.openxmlformats.org/officeDocument/2006/relationships/hyperlink" Target="../../&#24433;&#29255;/un2/1-2.&#26681;&#30340;&#22411;&#24907;&#33287;&#21151;&#33021;.wmv"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8" Type="http://schemas.openxmlformats.org/officeDocument/2006/relationships/hyperlink" Target="https://zh.wikipedia.org/wiki/%E6%B0%B4%E4%BB%99" TargetMode="External"/><Relationship Id="rId13" Type="http://schemas.openxmlformats.org/officeDocument/2006/relationships/hyperlink" Target="https://zh.wikipedia.org/wiki/%E8%93%AE" TargetMode="External"/><Relationship Id="rId18" Type="http://schemas.openxmlformats.org/officeDocument/2006/relationships/hyperlink" Target="https://zh.wikipedia.org/wiki/%E5%A4%A9%E9%97%A8%E5%86%AC" TargetMode="External"/><Relationship Id="rId26" Type="http://schemas.openxmlformats.org/officeDocument/2006/relationships/hyperlink" Target="https://zh.wikipedia.org/wiki/%E9%95%BF%E6%98%A5%E8%97%A4" TargetMode="External"/><Relationship Id="rId3" Type="http://schemas.openxmlformats.org/officeDocument/2006/relationships/hyperlink" Target="https://zh.wikipedia.org/wiki/%E7%90%83%E8%8E%96" TargetMode="External"/><Relationship Id="rId21" Type="http://schemas.openxmlformats.org/officeDocument/2006/relationships/hyperlink" Target="https://zh.wikipedia.org/wiki/%E7%81%AB%E9%BE%8D%E6%9E%9C" TargetMode="External"/><Relationship Id="rId7" Type="http://schemas.openxmlformats.org/officeDocument/2006/relationships/hyperlink" Target="https://zh.wikipedia.org/wiki/%E9%B1%97%E8%8E%96" TargetMode="External"/><Relationship Id="rId12" Type="http://schemas.openxmlformats.org/officeDocument/2006/relationships/hyperlink" Target="https://zh.wikipedia.org/wiki/%E7%AB%B9" TargetMode="External"/><Relationship Id="rId17" Type="http://schemas.openxmlformats.org/officeDocument/2006/relationships/hyperlink" Target="https://zh.wikipedia.org/wiki/%E7%AB%B9%E8%8A%82%E8%93%BC" TargetMode="External"/><Relationship Id="rId25" Type="http://schemas.openxmlformats.org/officeDocument/2006/relationships/hyperlink" Target="https://zh.wikipedia.org/wiki/%E5%8D%97%E7%93%9C" TargetMode="External"/><Relationship Id="rId2" Type="http://schemas.openxmlformats.org/officeDocument/2006/relationships/hyperlink" Target="https://zh.wikipedia.org/wiki/%E5%A1%8A%E8%8E%96" TargetMode="External"/><Relationship Id="rId16" Type="http://schemas.openxmlformats.org/officeDocument/2006/relationships/hyperlink" Target="https://zh.wikipedia.org/w/index.php?title=%E6%9F%9A%E5%AD%90%E7%9A%82&amp;action=edit&amp;redlink=1" TargetMode="External"/><Relationship Id="rId20" Type="http://schemas.openxmlformats.org/officeDocument/2006/relationships/hyperlink" Target="https://zh.wikipedia.org/wiki/%E4%BB%99%E4%BA%BA%E6%8E%8C" TargetMode="External"/><Relationship Id="rId29" Type="http://schemas.openxmlformats.org/officeDocument/2006/relationships/hyperlink" Target="https://zh.wikipedia.org/wiki/%E8%A5%BF%E7%93%9C" TargetMode="External"/><Relationship Id="rId1" Type="http://schemas.openxmlformats.org/officeDocument/2006/relationships/slideLayout" Target="../slideLayouts/slideLayout2.xml"/><Relationship Id="rId6" Type="http://schemas.openxmlformats.org/officeDocument/2006/relationships/hyperlink" Target="https://zh.wikipedia.org/wiki/%E8%8D%B8%E8%96%BA" TargetMode="External"/><Relationship Id="rId11" Type="http://schemas.openxmlformats.org/officeDocument/2006/relationships/hyperlink" Target="https://zh.wikipedia.org/wiki/%E6%A0%B9%E8%8E%96" TargetMode="External"/><Relationship Id="rId24" Type="http://schemas.openxmlformats.org/officeDocument/2006/relationships/hyperlink" Target="https://zh.wikipedia.org/wiki/%E9%BB%83%E7%93%9C" TargetMode="External"/><Relationship Id="rId5" Type="http://schemas.openxmlformats.org/officeDocument/2006/relationships/hyperlink" Target="https://zh.wikipedia.org/wiki/%E6%85%88%E8%8F%87" TargetMode="External"/><Relationship Id="rId15" Type="http://schemas.openxmlformats.org/officeDocument/2006/relationships/hyperlink" Target="https://zh.wikipedia.org/wiki/%E7%8E%AB%E7%91%B0" TargetMode="External"/><Relationship Id="rId23" Type="http://schemas.openxmlformats.org/officeDocument/2006/relationships/hyperlink" Target="https://zh.wikipedia.org/wiki/%E8%91%A1%E8%90%84" TargetMode="External"/><Relationship Id="rId28" Type="http://schemas.openxmlformats.org/officeDocument/2006/relationships/hyperlink" Target="https://zh.wikipedia.org/wiki/%E8%8D%89%E8%8E%93" TargetMode="External"/><Relationship Id="rId10" Type="http://schemas.openxmlformats.org/officeDocument/2006/relationships/hyperlink" Target="https://zh.wikipedia.org/wiki/%E5%A4%A7%E8%92%9C" TargetMode="External"/><Relationship Id="rId19" Type="http://schemas.openxmlformats.org/officeDocument/2006/relationships/hyperlink" Target="https://zh.wikipedia.org/wiki/%E5%85%89%E5%90%88%E4%BD%9C%E7%94%A8" TargetMode="External"/><Relationship Id="rId4" Type="http://schemas.openxmlformats.org/officeDocument/2006/relationships/hyperlink" Target="https://zh.wikipedia.org/wiki/%E8%8A%8B" TargetMode="External"/><Relationship Id="rId9" Type="http://schemas.openxmlformats.org/officeDocument/2006/relationships/hyperlink" Target="https://zh.wikipedia.org/wiki/%E6%B4%8B%E8%94%A5" TargetMode="External"/><Relationship Id="rId14" Type="http://schemas.openxmlformats.org/officeDocument/2006/relationships/hyperlink" Target="https://zh.wikipedia.org/wiki/%E7%94%9F%E8%96%91" TargetMode="External"/><Relationship Id="rId22" Type="http://schemas.openxmlformats.org/officeDocument/2006/relationships/hyperlink" Target="https://zh.wikipedia.org/wiki/%E8%97%A4%E6%9C%AC" TargetMode="External"/><Relationship Id="rId27" Type="http://schemas.openxmlformats.org/officeDocument/2006/relationships/hyperlink" Target="https://zh.wikipedia.org/wiki/%E7%94%98%E8%97%B7"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 Target="slide36.xml"/><Relationship Id="rId7"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2.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hyperlink" Target="http://tmw3.tmps.tp.edu.tw/natural/8.%E6%A0%A1%E5%9C%92%E6%A4%8D%E7%89%A9/1.%E6%9C%A8%E6%9C%AC/%E5%96%AC%E6%9C%A8/4.%E6%A5%93%E9%A6%99%E8%88%87%E9%9D%92%E6%A5%93%E4%B9%8B%E6%AF%94%E8%BC%83/%E6%A5%93%E9%A6%99%E8%88%87%E9%9D%92%E6%A5%93%E4%B9%8B%E6%AF%94%E8%BC%83.htm" TargetMode="Externa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s://zh.wikipedia.org/wiki/%E6%B0%B4%E4%BB%99" TargetMode="External"/><Relationship Id="rId13" Type="http://schemas.openxmlformats.org/officeDocument/2006/relationships/hyperlink" Target="https://zh.wikipedia.org/wiki/%E8%93%AE" TargetMode="External"/><Relationship Id="rId18" Type="http://schemas.openxmlformats.org/officeDocument/2006/relationships/hyperlink" Target="https://zh.wikipedia.org/wiki/%E5%A4%A9%E9%97%A8%E5%86%AC" TargetMode="External"/><Relationship Id="rId26" Type="http://schemas.openxmlformats.org/officeDocument/2006/relationships/hyperlink" Target="https://zh.wikipedia.org/wiki/%E9%95%BF%E6%98%A5%E8%97%A4" TargetMode="External"/><Relationship Id="rId3" Type="http://schemas.openxmlformats.org/officeDocument/2006/relationships/hyperlink" Target="https://zh.wikipedia.org/wiki/%E7%90%83%E8%8E%96" TargetMode="External"/><Relationship Id="rId21" Type="http://schemas.openxmlformats.org/officeDocument/2006/relationships/hyperlink" Target="https://zh.wikipedia.org/wiki/%E7%81%AB%E9%BE%8D%E6%9E%9C" TargetMode="External"/><Relationship Id="rId7" Type="http://schemas.openxmlformats.org/officeDocument/2006/relationships/hyperlink" Target="https://zh.wikipedia.org/wiki/%E9%B1%97%E8%8E%96" TargetMode="External"/><Relationship Id="rId12" Type="http://schemas.openxmlformats.org/officeDocument/2006/relationships/hyperlink" Target="https://zh.wikipedia.org/wiki/%E7%AB%B9" TargetMode="External"/><Relationship Id="rId17" Type="http://schemas.openxmlformats.org/officeDocument/2006/relationships/hyperlink" Target="https://zh.wikipedia.org/wiki/%E7%AB%B9%E8%8A%82%E8%93%BC" TargetMode="External"/><Relationship Id="rId25" Type="http://schemas.openxmlformats.org/officeDocument/2006/relationships/hyperlink" Target="https://zh.wikipedia.org/wiki/%E5%8D%97%E7%93%9C" TargetMode="External"/><Relationship Id="rId2" Type="http://schemas.openxmlformats.org/officeDocument/2006/relationships/hyperlink" Target="https://zh.wikipedia.org/wiki/%E5%A1%8A%E8%8E%96" TargetMode="External"/><Relationship Id="rId16" Type="http://schemas.openxmlformats.org/officeDocument/2006/relationships/hyperlink" Target="https://zh.wikipedia.org/w/index.php?title=%E6%9F%9A%E5%AD%90%E7%9A%82&amp;action=edit&amp;redlink=1" TargetMode="External"/><Relationship Id="rId20" Type="http://schemas.openxmlformats.org/officeDocument/2006/relationships/hyperlink" Target="https://zh.wikipedia.org/wiki/%E4%BB%99%E4%BA%BA%E6%8E%8C" TargetMode="External"/><Relationship Id="rId29" Type="http://schemas.openxmlformats.org/officeDocument/2006/relationships/hyperlink" Target="https://zh.wikipedia.org/wiki/%E8%A5%BF%E7%93%9C" TargetMode="External"/><Relationship Id="rId1" Type="http://schemas.openxmlformats.org/officeDocument/2006/relationships/slideLayout" Target="../slideLayouts/slideLayout2.xml"/><Relationship Id="rId6" Type="http://schemas.openxmlformats.org/officeDocument/2006/relationships/hyperlink" Target="https://zh.wikipedia.org/wiki/%E8%8D%B8%E8%96%BA" TargetMode="External"/><Relationship Id="rId11" Type="http://schemas.openxmlformats.org/officeDocument/2006/relationships/hyperlink" Target="https://zh.wikipedia.org/wiki/%E6%A0%B9%E8%8E%96" TargetMode="External"/><Relationship Id="rId24" Type="http://schemas.openxmlformats.org/officeDocument/2006/relationships/hyperlink" Target="https://zh.wikipedia.org/wiki/%E9%BB%83%E7%93%9C" TargetMode="External"/><Relationship Id="rId5" Type="http://schemas.openxmlformats.org/officeDocument/2006/relationships/hyperlink" Target="https://zh.wikipedia.org/wiki/%E6%85%88%E8%8F%87" TargetMode="External"/><Relationship Id="rId15" Type="http://schemas.openxmlformats.org/officeDocument/2006/relationships/hyperlink" Target="https://zh.wikipedia.org/wiki/%E7%8E%AB%E7%91%B0" TargetMode="External"/><Relationship Id="rId23" Type="http://schemas.openxmlformats.org/officeDocument/2006/relationships/hyperlink" Target="https://zh.wikipedia.org/wiki/%E8%91%A1%E8%90%84" TargetMode="External"/><Relationship Id="rId28" Type="http://schemas.openxmlformats.org/officeDocument/2006/relationships/hyperlink" Target="https://zh.wikipedia.org/wiki/%E8%8D%89%E8%8E%93" TargetMode="External"/><Relationship Id="rId10" Type="http://schemas.openxmlformats.org/officeDocument/2006/relationships/hyperlink" Target="https://zh.wikipedia.org/wiki/%E5%A4%A7%E8%92%9C" TargetMode="External"/><Relationship Id="rId19" Type="http://schemas.openxmlformats.org/officeDocument/2006/relationships/hyperlink" Target="https://zh.wikipedia.org/wiki/%E5%85%89%E5%90%88%E4%BD%9C%E7%94%A8" TargetMode="External"/><Relationship Id="rId4" Type="http://schemas.openxmlformats.org/officeDocument/2006/relationships/hyperlink" Target="https://zh.wikipedia.org/wiki/%E8%8A%8B" TargetMode="External"/><Relationship Id="rId9" Type="http://schemas.openxmlformats.org/officeDocument/2006/relationships/hyperlink" Target="https://zh.wikipedia.org/wiki/%E6%B4%8B%E8%94%A5" TargetMode="External"/><Relationship Id="rId14" Type="http://schemas.openxmlformats.org/officeDocument/2006/relationships/hyperlink" Target="https://zh.wikipedia.org/wiki/%E7%94%9F%E8%96%91" TargetMode="External"/><Relationship Id="rId22" Type="http://schemas.openxmlformats.org/officeDocument/2006/relationships/hyperlink" Target="https://zh.wikipedia.org/wiki/%E8%97%A4%E6%9C%AC" TargetMode="External"/><Relationship Id="rId27" Type="http://schemas.openxmlformats.org/officeDocument/2006/relationships/hyperlink" Target="https://zh.wikipedia.org/wiki/%E7%94%98%E8%97%B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hsuweiwei.weebly.com/3934037428342236529229976342232099821029303403913529992370962030165311.html" TargetMode="Externa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7.png"/></Relationships>
</file>

<file path=ppt/slides/_rels/slide74.xml.rels><?xml version="1.0" encoding="UTF-8" standalone="yes"?>
<Relationships xmlns="http://schemas.openxmlformats.org/package/2006/relationships"><Relationship Id="rId8" Type="http://schemas.openxmlformats.org/officeDocument/2006/relationships/hyperlink" Target="../../&#24433;&#29255;/un2/2-0.&#26893;&#29289;&#30340;&#32321;&#27542;.wmv" TargetMode="External"/><Relationship Id="rId3" Type="http://schemas.openxmlformats.org/officeDocument/2006/relationships/image" Target="../media/image114.jpeg"/><Relationship Id="rId7" Type="http://schemas.openxmlformats.org/officeDocument/2006/relationships/image" Target="../media/image4.pn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slide" Target="slide67.xml"/><Relationship Id="rId4" Type="http://schemas.openxmlformats.org/officeDocument/2006/relationships/image" Target="../media/image2.png"/><Relationship Id="rId9" Type="http://schemas.openxmlformats.org/officeDocument/2006/relationships/image" Target="../media/image85.jpeg"/></Relationships>
</file>

<file path=ppt/slides/_rels/slide75.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18.png"/><Relationship Id="rId4" Type="http://schemas.openxmlformats.org/officeDocument/2006/relationships/image" Target="../media/image16.png"/><Relationship Id="rId9" Type="http://schemas.openxmlformats.org/officeDocument/2006/relationships/image" Target="../media/image5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zh.wikipedia.org/wiki/%E6%AF%92%E9%B5%9D%E8%86%8F" TargetMode="Externa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83.xml.rels><?xml version="1.0" encoding="UTF-8" standalone="yes"?>
<Relationships xmlns="http://schemas.openxmlformats.org/package/2006/relationships"><Relationship Id="rId8" Type="http://schemas.openxmlformats.org/officeDocument/2006/relationships/hyperlink" Target="https://zh.wikipedia.org/wiki/%E5%88%B6%E9%A6%96%E7%83%8F" TargetMode="External"/><Relationship Id="rId3" Type="http://schemas.openxmlformats.org/officeDocument/2006/relationships/hyperlink" Target="https://zh.wikipedia.org/w/index.php?title=%E5%A3%AB%E7%9A%84%E5%AE%81%E7%A2%B1&amp;action=edit&amp;redlink=1" TargetMode="External"/><Relationship Id="rId7" Type="http://schemas.openxmlformats.org/officeDocument/2006/relationships/hyperlink" Target="https://zh.wikipedia.org/wiki/%E9%A6%96%E7%83%8F" TargetMode="External"/><Relationship Id="rId2" Type="http://schemas.openxmlformats.org/officeDocument/2006/relationships/hyperlink" Target="https://zh.wikipedia.org/wiki/%E9%A9%AC%E9%92%B1%E5%AD%90" TargetMode="External"/><Relationship Id="rId1" Type="http://schemas.openxmlformats.org/officeDocument/2006/relationships/slideLayout" Target="../slideLayouts/slideLayout2.xml"/><Relationship Id="rId6" Type="http://schemas.openxmlformats.org/officeDocument/2006/relationships/hyperlink" Target="https://zh.wikipedia.org/wiki/%E5%9B%9B%E6%B0%94%E4%BA%94%E5%91%B3" TargetMode="External"/><Relationship Id="rId11" Type="http://schemas.openxmlformats.org/officeDocument/2006/relationships/hyperlink" Target="https://zh.wikipedia.org/w/index.php?title=%E9%85%92%E5%A4%A7%E9%BB%84&amp;action=edit&amp;redlink=1" TargetMode="External"/><Relationship Id="rId5" Type="http://schemas.openxmlformats.org/officeDocument/2006/relationships/hyperlink" Target="https://zh.wikipedia.org/wiki/%E4%B8%AD%E8%8D%AF" TargetMode="External"/><Relationship Id="rId10" Type="http://schemas.openxmlformats.org/officeDocument/2006/relationships/hyperlink" Target="https://zh.wikipedia.org/wiki/%E5%A4%A7%E9%BB%84" TargetMode="External"/><Relationship Id="rId4" Type="http://schemas.openxmlformats.org/officeDocument/2006/relationships/hyperlink" Target="https://zh.wikipedia.org/wiki/%E4%B8%AD%E5%8C%BB%E5%AD%A6" TargetMode="External"/><Relationship Id="rId9" Type="http://schemas.openxmlformats.org/officeDocument/2006/relationships/hyperlink" Target="https://zh.wikipedia.org/w/index.php?title=%E5%8D%87%E9%99%8D%E6%B5%AE%E6%B2%89&amp;action=edit&amp;redlink=1"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8" Type="http://schemas.openxmlformats.org/officeDocument/2006/relationships/hyperlink" Target="https://zh.wikipedia.org/wiki/%E7%B6%A0%E8%97%BB" TargetMode="External"/><Relationship Id="rId3" Type="http://schemas.openxmlformats.org/officeDocument/2006/relationships/hyperlink" Target="https://zh.wikipedia.org/wiki/%E7%A8%AE%E5%AD%90%E6%A4%8D%E7%89%A9" TargetMode="External"/><Relationship Id="rId7" Type="http://schemas.openxmlformats.org/officeDocument/2006/relationships/hyperlink" Target="https://zh.wikipedia.org/wiki/%E9%96%8B%E8%8A%B1%E6%A4%8D%E7%89%A9" TargetMode="External"/><Relationship Id="rId2" Type="http://schemas.openxmlformats.org/officeDocument/2006/relationships/hyperlink" Target="https://zh.wikipedia.org/wiki/%E7%89%A9%E7%A8%AE" TargetMode="External"/><Relationship Id="rId1" Type="http://schemas.openxmlformats.org/officeDocument/2006/relationships/slideLayout" Target="../slideLayouts/slideLayout2.xml"/><Relationship Id="rId6" Type="http://schemas.openxmlformats.org/officeDocument/2006/relationships/hyperlink" Target="https://zh.wikipedia.org/w/index.php?title=%E6%8B%9F%E8%95%A8%E7%B1%BB%E6%A4%8D%E7%89%A9&amp;action=edit&amp;redlink=1" TargetMode="External"/><Relationship Id="rId5" Type="http://schemas.openxmlformats.org/officeDocument/2006/relationships/hyperlink" Target="https://zh.wikipedia.org/wiki/%E8%95%A8%E9%A1%9E%E6%A4%8D%E7%89%A9" TargetMode="External"/><Relationship Id="rId4" Type="http://schemas.openxmlformats.org/officeDocument/2006/relationships/hyperlink" Target="https://zh.wikipedia.org/wiki/%E8%8B%94%E8%98%9A%E6%A4%8D%E7%89%A9"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zh.wikipedia.org/wiki/%E8%87%AA%E7%84%B6%E7%95%8C%E7%9A%84%E8%97%9D%E8%A1%93%E5%BD%A2%E5%BC%8F" TargetMode="External"/><Relationship Id="rId2" Type="http://schemas.openxmlformats.org/officeDocument/2006/relationships/hyperlink" Target="https://zh.wikipedia.org/wiki/%E6%81%A9%E6%96%AF%E7%89%B9%C2%B7%E6%B5%B7%E5%85%8B%E5%B0%94" TargetMode="Externa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hyperlink" Target="https://zh.wikipedia.org/wiki/%E7%B6%A0%E8%97%BB"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zh.wikipedia.org/wiki/%E5%9C%B0%E9%8C%A2%E9%96%80" TargetMode="External"/><Relationship Id="rId13" Type="http://schemas.openxmlformats.org/officeDocument/2006/relationships/hyperlink" Target="https://zh.wikipedia.org/wiki/%E6%A4%8D%E7%89%A9#cite_note-6" TargetMode="External"/><Relationship Id="rId18" Type="http://schemas.openxmlformats.org/officeDocument/2006/relationships/hyperlink" Target="https://zh.wikipedia.org/wiki/%E7%A8%AE%E5%AD%90%E6%A4%8D%E7%89%A9" TargetMode="External"/><Relationship Id="rId26" Type="http://schemas.openxmlformats.org/officeDocument/2006/relationships/hyperlink" Target="https://zh.wikipedia.org/wiki/%E6%A4%8D%E7%89%A9#cite_note-10" TargetMode="External"/><Relationship Id="rId3" Type="http://schemas.openxmlformats.org/officeDocument/2006/relationships/hyperlink" Target="https://zh.wikipedia.org/wiki/%E7%B6%A0%E8%97%BB%E9%96%80" TargetMode="External"/><Relationship Id="rId21" Type="http://schemas.openxmlformats.org/officeDocument/2006/relationships/hyperlink" Target="https://zh.wikipedia.org/wiki/%E9%8A%80%E6%9D%8F%E9%96%80" TargetMode="External"/><Relationship Id="rId7" Type="http://schemas.openxmlformats.org/officeDocument/2006/relationships/hyperlink" Target="https://zh.wikipedia.org/wiki/%E8%8B%94%E8%98%9A%E6%A4%8D%E7%89%A9" TargetMode="External"/><Relationship Id="rId12" Type="http://schemas.openxmlformats.org/officeDocument/2006/relationships/hyperlink" Target="https://zh.wikipedia.org/wiki/%E8%8B%94%E8%98%9A%E6%A4%8D%E7%89%A9%E9%96%80" TargetMode="External"/><Relationship Id="rId17" Type="http://schemas.openxmlformats.org/officeDocument/2006/relationships/hyperlink" Target="https://zh.wikipedia.org/wiki/%E8%95%A8%E7%B1%BB%E6%A4%8D%E7%89%A9%E9%97%A8" TargetMode="External"/><Relationship Id="rId25" Type="http://schemas.openxmlformats.org/officeDocument/2006/relationships/hyperlink" Target="https://zh.wikipedia.org/wiki/%E8%A2%AB%E5%AD%90%E6%A4%8D%E7%89%A9%E9%96%80" TargetMode="External"/><Relationship Id="rId2" Type="http://schemas.openxmlformats.org/officeDocument/2006/relationships/hyperlink" Target="https://zh.wikipedia.org/wiki/%E7%B6%A0%E8%97%BB" TargetMode="External"/><Relationship Id="rId16" Type="http://schemas.openxmlformats.org/officeDocument/2006/relationships/hyperlink" Target="https://zh.wikipedia.org/wiki/%E6%A4%8D%E7%89%A9#cite_note-Raven_2005-7" TargetMode="External"/><Relationship Id="rId20" Type="http://schemas.openxmlformats.org/officeDocument/2006/relationships/hyperlink" Target="https://zh.wikipedia.org/wiki/%E6%A4%8D%E7%89%A9#cite_note-8" TargetMode="External"/><Relationship Id="rId1" Type="http://schemas.openxmlformats.org/officeDocument/2006/relationships/slideLayout" Target="../slideLayouts/slideLayout2.xml"/><Relationship Id="rId6" Type="http://schemas.openxmlformats.org/officeDocument/2006/relationships/hyperlink" Target="https://zh.wikipedia.org/wiki/%E6%A4%8D%E7%89%A9#cite_note-3" TargetMode="External"/><Relationship Id="rId11" Type="http://schemas.openxmlformats.org/officeDocument/2006/relationships/hyperlink" Target="https://zh.wikipedia.org/wiki/%E6%A4%8D%E7%89%A9#cite_note-5" TargetMode="External"/><Relationship Id="rId24" Type="http://schemas.openxmlformats.org/officeDocument/2006/relationships/hyperlink" Target="https://zh.wikipedia.org/wiki/%E4%B9%B0%E9%BA%BB%E8%97%A4%E9%97%A8" TargetMode="External"/><Relationship Id="rId5" Type="http://schemas.openxmlformats.org/officeDocument/2006/relationships/hyperlink" Target="https://zh.wikipedia.org/wiki/%E8%BC%AA%E8%97%BB%E9%96%80" TargetMode="External"/><Relationship Id="rId15" Type="http://schemas.openxmlformats.org/officeDocument/2006/relationships/hyperlink" Target="https://zh.wikipedia.org/wiki/%E7%9F%B3%E6%9D%BE%E9%96%80" TargetMode="External"/><Relationship Id="rId23" Type="http://schemas.openxmlformats.org/officeDocument/2006/relationships/hyperlink" Target="https://zh.wikipedia.org/wiki/%E6%9D%BE%E6%9F%8F%E9%96%80" TargetMode="External"/><Relationship Id="rId10" Type="http://schemas.openxmlformats.org/officeDocument/2006/relationships/hyperlink" Target="https://zh.wikipedia.org/wiki/%E8%A7%92%E8%8B%94%E7%BA%B2" TargetMode="External"/><Relationship Id="rId19" Type="http://schemas.openxmlformats.org/officeDocument/2006/relationships/hyperlink" Target="https://zh.wikipedia.org/wiki/%E8%8B%8F%E9%93%81%E9%97%A8" TargetMode="External"/><Relationship Id="rId4" Type="http://schemas.openxmlformats.org/officeDocument/2006/relationships/hyperlink" Target="https://zh.wikipedia.org/wiki/%E6%A4%8D%E7%89%A9#cite_note-2" TargetMode="External"/><Relationship Id="rId9" Type="http://schemas.openxmlformats.org/officeDocument/2006/relationships/hyperlink" Target="https://zh.wikipedia.org/wiki/%E6%A4%8D%E7%89%A9#cite_note-4" TargetMode="External"/><Relationship Id="rId14" Type="http://schemas.openxmlformats.org/officeDocument/2006/relationships/hyperlink" Target="https://zh.wikipedia.org/wiki/%E8%95%A8%E9%A1%9E%E6%A4%8D%E7%89%A9" TargetMode="External"/><Relationship Id="rId22" Type="http://schemas.openxmlformats.org/officeDocument/2006/relationships/hyperlink" Target="https://zh.wikipedia.org/wiki/%E6%A4%8D%E7%89%A9#cite_note-9"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zh.wikipedia.org/wiki/%E8%A3%B8%E5%AD%90%E6%A4%8D%E7%89%A9" TargetMode="External"/><Relationship Id="rId3" Type="http://schemas.openxmlformats.org/officeDocument/2006/relationships/hyperlink" Target="https://zh.wikipedia.org/wiki/%E6%9C%89%E8%83%9A%E6%A4%8D%E7%89%A9" TargetMode="External"/><Relationship Id="rId7" Type="http://schemas.openxmlformats.org/officeDocument/2006/relationships/hyperlink" Target="https://zh.wikipedia.org/wiki/%E6%BC%94%E5%8C%96" TargetMode="External"/><Relationship Id="rId2" Type="http://schemas.openxmlformats.org/officeDocument/2006/relationships/hyperlink" Target="https://zh.wikipedia.org/wiki/%E9%96%80_(%E7%94%9F%E7%89%A9)" TargetMode="External"/><Relationship Id="rId1" Type="http://schemas.openxmlformats.org/officeDocument/2006/relationships/slideLayout" Target="../slideLayouts/slideLayout2.xml"/><Relationship Id="rId6" Type="http://schemas.openxmlformats.org/officeDocument/2006/relationships/hyperlink" Target="https://zh.wikipedia.org/wiki/%E8%A2%AB%E5%AD%90%E6%A4%8D%E7%89%A9#cite_note-5" TargetMode="External"/><Relationship Id="rId5" Type="http://schemas.openxmlformats.org/officeDocument/2006/relationships/hyperlink" Target="https://zh.wikipedia.org/wiki/%E7%A8%AE" TargetMode="External"/><Relationship Id="rId10" Type="http://schemas.openxmlformats.org/officeDocument/2006/relationships/hyperlink" Target="https://zh.wikipedia.org/wiki/%E8%A1%8D%E5%BE%B5" TargetMode="External"/><Relationship Id="rId4" Type="http://schemas.openxmlformats.org/officeDocument/2006/relationships/hyperlink" Target="https://zh.wikipedia.org/wiki/%E6%A4%8D%E7%89%A9%E7%95%8C" TargetMode="External"/><Relationship Id="rId9" Type="http://schemas.openxmlformats.org/officeDocument/2006/relationships/hyperlink" Target="https://zh.wikipedia.org/wiki/%E7%A8%AE%E5%AD%90%E6%A4%8D%E7%89%A9"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54.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8" Type="http://schemas.openxmlformats.org/officeDocument/2006/relationships/hyperlink" Target="http://cht.a-hospital.com/w/%E6%9C%88%E7%BB%8F%E4%B8%8D%E8%B0%83" TargetMode="External"/><Relationship Id="rId13" Type="http://schemas.openxmlformats.org/officeDocument/2006/relationships/hyperlink" Target="http://cht.a-hospital.com/w/%E8%82%9D%E6%B0%94%E9%83%81%E7%BB%93" TargetMode="External"/><Relationship Id="rId18" Type="http://schemas.openxmlformats.org/officeDocument/2006/relationships/hyperlink" Target="http://cht.a-hospital.com/w/%E9%AB%98%E8%89%AF%E5%A7%9C" TargetMode="External"/><Relationship Id="rId3" Type="http://schemas.openxmlformats.org/officeDocument/2006/relationships/hyperlink" Target="http://cht.a-hospital.com/w/%E4%B8%89%E7%84%A6" TargetMode="External"/><Relationship Id="rId21" Type="http://schemas.openxmlformats.org/officeDocument/2006/relationships/image" Target="../media/image128.jpeg"/><Relationship Id="rId7" Type="http://schemas.openxmlformats.org/officeDocument/2006/relationships/hyperlink" Target="http://cht.a-hospital.com/w/%E6%B6%88%E5%8C%96%E4%B8%8D%E8%89%AF" TargetMode="External"/><Relationship Id="rId12" Type="http://schemas.openxmlformats.org/officeDocument/2006/relationships/hyperlink" Target="http://cht.a-hospital.com/w/%E4%B9%B3%E6%88%BF" TargetMode="External"/><Relationship Id="rId17" Type="http://schemas.openxmlformats.org/officeDocument/2006/relationships/hyperlink" Target="http://cht.a-hospital.com/w/%E8%83%81%E7%97%9B" TargetMode="External"/><Relationship Id="rId2" Type="http://schemas.openxmlformats.org/officeDocument/2006/relationships/hyperlink" Target="http://cht.a-hospital.com/index.php?title=%E8%8B%A6%E7%94%98&amp;action=edit&amp;redlink=1" TargetMode="External"/><Relationship Id="rId16" Type="http://schemas.openxmlformats.org/officeDocument/2006/relationships/hyperlink" Target="http://cht.a-hospital.com/w/%E9%9D%92%E7%9A%AE" TargetMode="External"/><Relationship Id="rId20" Type="http://schemas.openxmlformats.org/officeDocument/2006/relationships/hyperlink" Target="http://cht.a-hospital.com/w/%E8%83%83%E5%AF%92" TargetMode="External"/><Relationship Id="rId1" Type="http://schemas.openxmlformats.org/officeDocument/2006/relationships/slideLayout" Target="../slideLayouts/slideLayout2.xml"/><Relationship Id="rId6" Type="http://schemas.openxmlformats.org/officeDocument/2006/relationships/hyperlink" Target="http://cht.a-hospital.com/w/%E8%82%9D%E9%83%81" TargetMode="External"/><Relationship Id="rId11" Type="http://schemas.openxmlformats.org/officeDocument/2006/relationships/hyperlink" Target="http://cht.a-hospital.com/w/%E8%85%B9%E7%97%9B" TargetMode="External"/><Relationship Id="rId5" Type="http://schemas.openxmlformats.org/officeDocument/2006/relationships/hyperlink" Target="http://cht.a-hospital.com/w/%E8%A7%A3%E9%83%81" TargetMode="External"/><Relationship Id="rId15" Type="http://schemas.openxmlformats.org/officeDocument/2006/relationships/hyperlink" Target="http://cht.a-hospital.com/w/%E6%9F%B4%E8%83%A1" TargetMode="External"/><Relationship Id="rId10" Type="http://schemas.openxmlformats.org/officeDocument/2006/relationships/hyperlink" Target="http://cht.a-hospital.com/w/%E5%AF%92%E7%96%9D" TargetMode="External"/><Relationship Id="rId19" Type="http://schemas.openxmlformats.org/officeDocument/2006/relationships/hyperlink" Target="http://cht.a-hospital.com/w/%E8%89%AF%E9%99%84%E4%B8%B8" TargetMode="External"/><Relationship Id="rId4" Type="http://schemas.openxmlformats.org/officeDocument/2006/relationships/hyperlink" Target="http://cht.a-hospital.com/w/%E7%90%86%E6%B0%94" TargetMode="External"/><Relationship Id="rId9" Type="http://schemas.openxmlformats.org/officeDocument/2006/relationships/hyperlink" Target="http://cht.a-hospital.com/w/%E7%97%9B%E7%BB%8F" TargetMode="External"/><Relationship Id="rId14" Type="http://schemas.openxmlformats.org/officeDocument/2006/relationships/hyperlink" Target="http://cht.a-hospital.com/w/%E8%85%B9%E8%83%80"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cht.a-hospital.com/w/%E4%B8%AD%E8%8D%AF%E5%AD%A6/%E5%9B%9B%E6%B0%94%E4%BA%94%E5%91%B3" TargetMode="External"/><Relationship Id="rId2" Type="http://schemas.openxmlformats.org/officeDocument/2006/relationships/hyperlink" Target="http://cht.a-hospital.com/w/%E4%B8%AD%E8%8D%AF%E5%AD%A6/%E4%B8%AD%E8%8D%89%E8%8D%AF%E7%9A%84%E6%80%A7%E8%83%BD" TargetMode="External"/><Relationship Id="rId1" Type="http://schemas.openxmlformats.org/officeDocument/2006/relationships/slideLayout" Target="../slideLayouts/slideLayout2.xml"/><Relationship Id="rId4" Type="http://schemas.openxmlformats.org/officeDocument/2006/relationships/hyperlink" Target="http://cht.a-hospital.com/w/%E4%B8%AD%E8%8D%AF%E5%AD%A6/%E5%8D%87%E9%99%8D%E6%B5%AE%E6%B2%89"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cht.a-hospital.com/w/%E8%8D%AF%E7%89%A9%E4%BD%9C%E7%94%A8" TargetMode="External"/><Relationship Id="rId2" Type="http://schemas.openxmlformats.org/officeDocument/2006/relationships/hyperlink" Target="http://cht.a-hospital.com/w/%E6%B8%A9%E7%83%AD"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cht.a-hospital.com/w/%E6%B8%85%E7%83%AD" TargetMode="External"/><Relationship Id="rId2" Type="http://schemas.openxmlformats.org/officeDocument/2006/relationships/hyperlink" Target="http://cht.a-hospital.com/w/%E4%B8%AD%E8%8D%89%E8%8D%AF" TargetMode="External"/><Relationship Id="rId1" Type="http://schemas.openxmlformats.org/officeDocument/2006/relationships/slideLayout" Target="../slideLayouts/slideLayout2.xml"/><Relationship Id="rId6" Type="http://schemas.openxmlformats.org/officeDocument/2006/relationships/hyperlink" Target="http://cht.a-hospital.com/w/%E7%97%85%E7%97%87" TargetMode="External"/><Relationship Id="rId5" Type="http://schemas.openxmlformats.org/officeDocument/2006/relationships/hyperlink" Target="http://cht.a-hospital.com/w/%E8%A7%A3%E6%AF%92" TargetMode="External"/><Relationship Id="rId4" Type="http://schemas.openxmlformats.org/officeDocument/2006/relationships/hyperlink" Target="http://cht.a-hospital.com/w/%E6%B3%BB%E7%81%AB"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cht.a-hospital.com/w/%E7%94%9F%E5%A7%9C" TargetMode="External"/><Relationship Id="rId3" Type="http://schemas.openxmlformats.org/officeDocument/2006/relationships/hyperlink" Target="http://cht.a-hospital.com/w/%E9%A3%8E%E5%AF%92" TargetMode="External"/><Relationship Id="rId7" Type="http://schemas.openxmlformats.org/officeDocument/2006/relationships/hyperlink" Target="http://cht.a-hospital.com/w/%E7%B4%AB%E8%8B%8F" TargetMode="External"/><Relationship Id="rId12" Type="http://schemas.openxmlformats.org/officeDocument/2006/relationships/hyperlink" Target="http://cht.a-hospital.com/w/%E8%8F%8A%E8%8A%B1" TargetMode="External"/><Relationship Id="rId2" Type="http://schemas.openxmlformats.org/officeDocument/2006/relationships/hyperlink" Target="http://cht.a-hospital.com/w/%E7%97%87%E7%8A%B6" TargetMode="External"/><Relationship Id="rId1" Type="http://schemas.openxmlformats.org/officeDocument/2006/relationships/slideLayout" Target="../slideLayouts/slideLayout2.xml"/><Relationship Id="rId6" Type="http://schemas.openxmlformats.org/officeDocument/2006/relationships/hyperlink" Target="http://cht.a-hospital.com/index.php?title=%E8%88%8C%E8%8B%94%E7%99%BD&amp;action=edit&amp;redlink=1" TargetMode="External"/><Relationship Id="rId11" Type="http://schemas.openxmlformats.org/officeDocument/2006/relationships/hyperlink" Target="http://cht.a-hospital.com/w/%E9%87%91%E9%93%B6%E8%8A%B1" TargetMode="External"/><Relationship Id="rId5" Type="http://schemas.openxmlformats.org/officeDocument/2006/relationships/hyperlink" Target="http://cht.a-hospital.com/w/%E5%8F%91%E7%83%AD" TargetMode="External"/><Relationship Id="rId10" Type="http://schemas.openxmlformats.org/officeDocument/2006/relationships/hyperlink" Target="http://cht.a-hospital.com/w/%E8%88%8C%E8%8B%94" TargetMode="External"/><Relationship Id="rId4" Type="http://schemas.openxmlformats.org/officeDocument/2006/relationships/hyperlink" Target="http://cht.a-hospital.com/w/%E6%80%95%E5%86%B7" TargetMode="External"/><Relationship Id="rId9" Type="http://schemas.openxmlformats.org/officeDocument/2006/relationships/hyperlink" Target="http://cht.a-hospital.com/w/%E7%BA%A2%E8%82%BF"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cht.a-hospital.com/w/%E5%8F%91%E6%95%A3" TargetMode="External"/><Relationship Id="rId2" Type="http://schemas.openxmlformats.org/officeDocument/2006/relationships/hyperlink" Target="http://cht.a-hospital.com/w/%E7%87%A5%E6%B9%BF" TargetMode="External"/><Relationship Id="rId1" Type="http://schemas.openxmlformats.org/officeDocument/2006/relationships/slideLayout" Target="../slideLayouts/slideLayout2.xml"/><Relationship Id="rId6" Type="http://schemas.openxmlformats.org/officeDocument/2006/relationships/hyperlink" Target="http://cht.a-hospital.com/w/%E9%80%9A%E4%BE%BF" TargetMode="External"/><Relationship Id="rId5" Type="http://schemas.openxmlformats.org/officeDocument/2006/relationships/hyperlink" Target="http://cht.a-hospital.com/w/%E6%B6%A6%E4%B8%8B" TargetMode="External"/><Relationship Id="rId4" Type="http://schemas.openxmlformats.org/officeDocument/2006/relationships/hyperlink" Target="http://cht.a-hospital.com/w/%E8%A1%8C%E6%B0%94"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cht.a-hospital.com/w/%E9%82%AA%E6%B0%94" TargetMode="External"/><Relationship Id="rId3" Type="http://schemas.openxmlformats.org/officeDocument/2006/relationships/hyperlink" Target="http://cht.a-hospital.com/w/%E9%80%9A%E6%B0%94" TargetMode="External"/><Relationship Id="rId7" Type="http://schemas.openxmlformats.org/officeDocument/2006/relationships/hyperlink" Target="http://cht.a-hospital.com/w/%E6%AD%A3%E6%B0%94" TargetMode="External"/><Relationship Id="rId2" Type="http://schemas.openxmlformats.org/officeDocument/2006/relationships/hyperlink" Target="http://cht.a-hospital.com/w/%E6%B4%A5%E6%B6%B2" TargetMode="External"/><Relationship Id="rId1" Type="http://schemas.openxmlformats.org/officeDocument/2006/relationships/slideLayout" Target="../slideLayouts/slideLayout2.xml"/><Relationship Id="rId6" Type="http://schemas.openxmlformats.org/officeDocument/2006/relationships/hyperlink" Target="http://cht.a-hospital.com/w/%E6%99%AF%E5%B2%B3%E5%85%A8%E4%B9%A6" TargetMode="External"/><Relationship Id="rId5" Type="http://schemas.openxmlformats.org/officeDocument/2006/relationships/hyperlink" Target="http://cht.a-hospital.com/w/%E5%AF%92%E7%83%AD" TargetMode="External"/><Relationship Id="rId10" Type="http://schemas.openxmlformats.org/officeDocument/2006/relationships/hyperlink" Target="http://cht.a-hospital.com/w/%E7%B4%A0%E9%97%AE" TargetMode="External"/><Relationship Id="rId4" Type="http://schemas.openxmlformats.org/officeDocument/2006/relationships/hyperlink" Target="http://cht.a-hospital.com/w/%E5%88%A9%E7%AA%8D" TargetMode="External"/><Relationship Id="rId9" Type="http://schemas.openxmlformats.org/officeDocument/2006/relationships/hyperlink" Target="http://cht.a-hospital.com/w/%E9%98%B4%E9%98%B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838200" y="2328836"/>
            <a:ext cx="10515600" cy="1325563"/>
          </a:xfrm>
        </p:spPr>
        <p:txBody>
          <a:bodyPr>
            <a:normAutofit/>
          </a:bodyPr>
          <a:lstStyle/>
          <a:p>
            <a:pPr algn="ctr"/>
            <a:r>
              <a:rPr lang="en-US" altLang="zh-TW" dirty="0" smtClean="0"/>
              <a:t>105</a:t>
            </a:r>
            <a:r>
              <a:rPr lang="zh-TW" altLang="en-US" dirty="0" smtClean="0"/>
              <a:t>學年度自然與生活領域配課教師研習</a:t>
            </a:r>
            <a:r>
              <a:rPr lang="en-US" altLang="zh-TW" dirty="0" smtClean="0"/>
              <a:t/>
            </a:r>
            <a:br>
              <a:rPr lang="en-US" altLang="zh-TW" dirty="0" smtClean="0"/>
            </a:br>
            <a:endParaRPr lang="zh-TW" altLang="en-US" dirty="0"/>
          </a:p>
        </p:txBody>
      </p:sp>
      <p:sp>
        <p:nvSpPr>
          <p:cNvPr id="6" name="內容版面配置區 5"/>
          <p:cNvSpPr>
            <a:spLocks noGrp="1"/>
          </p:cNvSpPr>
          <p:nvPr>
            <p:ph idx="1"/>
          </p:nvPr>
        </p:nvSpPr>
        <p:spPr>
          <a:xfrm>
            <a:off x="710184" y="3837305"/>
            <a:ext cx="10515600" cy="4351338"/>
          </a:xfrm>
        </p:spPr>
        <p:txBody>
          <a:bodyPr/>
          <a:lstStyle/>
          <a:p>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76428596"/>
              </p:ext>
            </p:extLst>
          </p:nvPr>
        </p:nvGraphicFramePr>
        <p:xfrm>
          <a:off x="838200" y="3498374"/>
          <a:ext cx="10515600" cy="1158240"/>
        </p:xfrm>
        <a:graphic>
          <a:graphicData uri="http://schemas.openxmlformats.org/drawingml/2006/table">
            <a:tbl>
              <a:tblPr/>
              <a:tblGrid>
                <a:gridCol w="10515600"/>
              </a:tblGrid>
              <a:tr h="0">
                <a:tc>
                  <a:txBody>
                    <a:bodyPr/>
                    <a:lstStyle/>
                    <a:p>
                      <a:endParaRPr lang="zh-TW" altLang="en-US" dirty="0"/>
                    </a:p>
                  </a:txBody>
                  <a:tcPr anchor="ctr">
                    <a:lnL>
                      <a:noFill/>
                    </a:lnL>
                    <a:lnR>
                      <a:noFill/>
                    </a:lnR>
                    <a:lnT>
                      <a:noFill/>
                    </a:lnT>
                    <a:lnB>
                      <a:noFill/>
                    </a:lnB>
                  </a:tcPr>
                </a:tc>
              </a:tr>
              <a:tr h="0">
                <a:tc>
                  <a:txBody>
                    <a:bodyPr/>
                    <a:lstStyle/>
                    <a:p>
                      <a:r>
                        <a:rPr lang="zh-TW" altLang="en-US" dirty="0"/>
                        <a:t/>
                      </a:r>
                      <a:br>
                        <a:rPr lang="zh-TW" altLang="en-US" dirty="0"/>
                      </a:br>
                      <a:r>
                        <a:rPr lang="zh-TW" altLang="en-US" sz="2800" kern="1200" dirty="0">
                          <a:solidFill>
                            <a:schemeClr val="tx1">
                              <a:lumMod val="75000"/>
                              <a:lumOff val="25000"/>
                            </a:schemeClr>
                          </a:solidFill>
                          <a:latin typeface="+mn-lt"/>
                          <a:ea typeface="+mn-ea"/>
                          <a:cs typeface="+mn-cs"/>
                        </a:rPr>
                        <a:t> </a:t>
                      </a:r>
                      <a:r>
                        <a:rPr lang="zh-TW" altLang="en-US" sz="2800" kern="1200" dirty="0" smtClean="0">
                          <a:solidFill>
                            <a:schemeClr val="tx1">
                              <a:lumMod val="75000"/>
                              <a:lumOff val="25000"/>
                            </a:schemeClr>
                          </a:solidFill>
                          <a:latin typeface="+mn-lt"/>
                          <a:ea typeface="+mn-ea"/>
                          <a:cs typeface="+mn-cs"/>
                        </a:rPr>
                        <a:t>                                    賢北國小  張良誠</a:t>
                      </a:r>
                      <a:endParaRPr lang="zh-TW" altLang="en-US" dirty="0"/>
                    </a:p>
                  </a:txBody>
                  <a:tcP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3882229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p:cNvSpPr txBox="1">
            <a:spLocks noChangeArrowheads="1"/>
          </p:cNvSpPr>
          <p:nvPr/>
        </p:nvSpPr>
        <p:spPr bwMode="auto">
          <a:xfrm>
            <a:off x="2157414" y="260351"/>
            <a:ext cx="7519987" cy="1077913"/>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200">
                <a:ea typeface="標楷體" pitchFamily="65" charset="-120"/>
              </a:rPr>
              <a:t>四季代表日竿影圖和北回歸線當地日出日落的情形，顯示了哪些訊息？</a:t>
            </a:r>
          </a:p>
        </p:txBody>
      </p:sp>
      <p:pic>
        <p:nvPicPr>
          <p:cNvPr id="32772" name="Picture 4" descr="上一頁向左">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8"/>
          <p:cNvSpPr txBox="1">
            <a:spLocks noChangeArrowheads="1"/>
          </p:cNvSpPr>
          <p:nvPr/>
        </p:nvSpPr>
        <p:spPr bwMode="auto">
          <a:xfrm>
            <a:off x="2135188" y="1268414"/>
            <a:ext cx="73517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rgbClr val="000000"/>
                </a:solidFill>
                <a:ea typeface="標楷體" panose="03000509000000000000" pitchFamily="65" charset="-120"/>
              </a:rPr>
              <a:t>1.</a:t>
            </a:r>
            <a:r>
              <a:rPr lang="zh-TW" altLang="en-US" sz="2800">
                <a:solidFill>
                  <a:srgbClr val="000000"/>
                </a:solidFill>
                <a:ea typeface="標楷體" panose="03000509000000000000" pitchFamily="65" charset="-120"/>
              </a:rPr>
              <a:t>代表四季代表日的一天中，太陽在天空位置</a:t>
            </a:r>
            <a:endParaRPr lang="en-US" altLang="zh-TW" sz="2800">
              <a:solidFill>
                <a:srgbClr val="000000"/>
              </a:solidFill>
              <a:ea typeface="標楷體" panose="03000509000000000000" pitchFamily="65" charset="-120"/>
            </a:endParaRPr>
          </a:p>
          <a:p>
            <a:pPr eaLnBrk="1" hangingPunct="1">
              <a:buClr>
                <a:srgbClr val="FF6600"/>
              </a:buClr>
            </a:pPr>
            <a:r>
              <a:rPr lang="en-US" altLang="zh-TW" sz="2800">
                <a:solidFill>
                  <a:srgbClr val="000000"/>
                </a:solidFill>
                <a:ea typeface="標楷體" panose="03000509000000000000" pitchFamily="65" charset="-120"/>
              </a:rPr>
              <a:t>  </a:t>
            </a:r>
            <a:r>
              <a:rPr lang="zh-TW" altLang="en-US" sz="2800">
                <a:solidFill>
                  <a:srgbClr val="000000"/>
                </a:solidFill>
                <a:ea typeface="標楷體" panose="03000509000000000000" pitchFamily="65" charset="-120"/>
              </a:rPr>
              <a:t>改變的情形。 </a:t>
            </a:r>
            <a:endParaRPr lang="en-US" altLang="zh-TW" sz="2800">
              <a:solidFill>
                <a:srgbClr val="000000"/>
              </a:solidFill>
              <a:ea typeface="標楷體" panose="03000509000000000000" pitchFamily="65" charset="-120"/>
            </a:endParaRPr>
          </a:p>
          <a:p>
            <a:pPr eaLnBrk="1" hangingPunct="1">
              <a:buClr>
                <a:srgbClr val="FF6600"/>
              </a:buClr>
            </a:pPr>
            <a:r>
              <a:rPr lang="en-US" altLang="zh-TW" sz="2800">
                <a:solidFill>
                  <a:srgbClr val="000000"/>
                </a:solidFill>
                <a:ea typeface="標楷體" panose="03000509000000000000" pitchFamily="65" charset="-120"/>
              </a:rPr>
              <a:t>2.</a:t>
            </a:r>
            <a:r>
              <a:rPr lang="zh-TW" altLang="en-US" sz="2800">
                <a:solidFill>
                  <a:srgbClr val="000000"/>
                </a:solidFill>
                <a:ea typeface="標楷體" panose="03000509000000000000" pitchFamily="65" charset="-120"/>
              </a:rPr>
              <a:t>在北回歸線經過的地區：</a:t>
            </a:r>
          </a:p>
        </p:txBody>
      </p:sp>
      <p:sp>
        <p:nvSpPr>
          <p:cNvPr id="20" name="Text Box 8"/>
          <p:cNvSpPr txBox="1">
            <a:spLocks noChangeArrowheads="1"/>
          </p:cNvSpPr>
          <p:nvPr/>
        </p:nvSpPr>
        <p:spPr bwMode="auto">
          <a:xfrm>
            <a:off x="2063750" y="2565400"/>
            <a:ext cx="44640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400">
                <a:solidFill>
                  <a:srgbClr val="000000"/>
                </a:solidFill>
                <a:ea typeface="標楷體" panose="03000509000000000000" pitchFamily="65" charset="-120"/>
              </a:rPr>
              <a:t>(1)</a:t>
            </a:r>
            <a:r>
              <a:rPr lang="zh-TW" altLang="en-US" sz="2400">
                <a:solidFill>
                  <a:srgbClr val="000000"/>
                </a:solidFill>
                <a:ea typeface="標楷體" panose="03000509000000000000" pitchFamily="65" charset="-120"/>
              </a:rPr>
              <a:t>春分、秋分時，太陽由</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正東方升起，正西方落</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下，中午</a:t>
            </a:r>
            <a:r>
              <a:rPr lang="en-US" altLang="zh-TW" sz="2400">
                <a:solidFill>
                  <a:srgbClr val="000000"/>
                </a:solidFill>
                <a:ea typeface="標楷體" panose="03000509000000000000" pitchFamily="65" charset="-120"/>
              </a:rPr>
              <a:t>12</a:t>
            </a:r>
            <a:r>
              <a:rPr lang="zh-TW" altLang="en-US" sz="2400">
                <a:solidFill>
                  <a:srgbClr val="000000"/>
                </a:solidFill>
                <a:ea typeface="標楷體" panose="03000509000000000000" pitchFamily="65" charset="-120"/>
              </a:rPr>
              <a:t>：</a:t>
            </a:r>
            <a:r>
              <a:rPr lang="en-US" altLang="zh-TW" sz="2400">
                <a:solidFill>
                  <a:srgbClr val="000000"/>
                </a:solidFill>
                <a:ea typeface="標楷體" panose="03000509000000000000" pitchFamily="65" charset="-120"/>
              </a:rPr>
              <a:t>00</a:t>
            </a:r>
            <a:r>
              <a:rPr lang="zh-TW" altLang="en-US" sz="2400">
                <a:solidFill>
                  <a:srgbClr val="000000"/>
                </a:solidFill>
                <a:ea typeface="標楷體" panose="03000509000000000000" pitchFamily="65" charset="-120"/>
              </a:rPr>
              <a:t>在南方</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高度角較高處。</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(2)</a:t>
            </a:r>
            <a:r>
              <a:rPr lang="zh-TW" altLang="en-US" sz="2400">
                <a:solidFill>
                  <a:srgbClr val="000000"/>
                </a:solidFill>
                <a:ea typeface="標楷體" panose="03000509000000000000" pitchFamily="65" charset="-120"/>
              </a:rPr>
              <a:t>夏至時，太陽由東偏北</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方升起，西偏北方落下，</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中午</a:t>
            </a:r>
            <a:r>
              <a:rPr lang="en-US" altLang="zh-TW" sz="2400">
                <a:solidFill>
                  <a:srgbClr val="000000"/>
                </a:solidFill>
                <a:ea typeface="標楷體" panose="03000509000000000000" pitchFamily="65" charset="-120"/>
              </a:rPr>
              <a:t>12</a:t>
            </a:r>
            <a:r>
              <a:rPr lang="zh-TW" altLang="en-US" sz="2400">
                <a:solidFill>
                  <a:srgbClr val="000000"/>
                </a:solidFill>
                <a:ea typeface="標楷體" panose="03000509000000000000" pitchFamily="65" charset="-120"/>
              </a:rPr>
              <a:t>：</a:t>
            </a:r>
            <a:r>
              <a:rPr lang="en-US" altLang="zh-TW" sz="2400">
                <a:solidFill>
                  <a:srgbClr val="000000"/>
                </a:solidFill>
                <a:ea typeface="標楷體" panose="03000509000000000000" pitchFamily="65" charset="-120"/>
              </a:rPr>
              <a:t>00</a:t>
            </a:r>
            <a:r>
              <a:rPr lang="zh-TW" altLang="en-US" sz="2400">
                <a:solidFill>
                  <a:srgbClr val="000000"/>
                </a:solidFill>
                <a:ea typeface="標楷體" panose="03000509000000000000" pitchFamily="65" charset="-120"/>
              </a:rPr>
              <a:t>在正頭頂。</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(3)</a:t>
            </a:r>
            <a:r>
              <a:rPr lang="zh-TW" altLang="en-US" sz="2400">
                <a:solidFill>
                  <a:srgbClr val="000000"/>
                </a:solidFill>
                <a:ea typeface="標楷體" panose="03000509000000000000" pitchFamily="65" charset="-120"/>
              </a:rPr>
              <a:t>冬至時，太陽由東偏南</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方升起，西偏南方落下，</a:t>
            </a:r>
            <a:endParaRPr lang="en-US" altLang="zh-TW" sz="2400">
              <a:solidFill>
                <a:srgbClr val="000000"/>
              </a:solidFill>
              <a:ea typeface="標楷體" panose="03000509000000000000" pitchFamily="65" charset="-120"/>
            </a:endParaRPr>
          </a:p>
          <a:p>
            <a:pPr eaLnBrk="1" hangingPunct="1">
              <a:buClr>
                <a:srgbClr val="FF6600"/>
              </a:buClr>
            </a:pPr>
            <a:r>
              <a:rPr lang="en-US" altLang="zh-TW" sz="2400">
                <a:solidFill>
                  <a:srgbClr val="000000"/>
                </a:solidFill>
                <a:ea typeface="標楷體" panose="03000509000000000000" pitchFamily="65" charset="-120"/>
              </a:rPr>
              <a:t>   </a:t>
            </a:r>
            <a:r>
              <a:rPr lang="zh-TW" altLang="en-US" sz="2400">
                <a:solidFill>
                  <a:srgbClr val="000000"/>
                </a:solidFill>
                <a:ea typeface="標楷體" panose="03000509000000000000" pitchFamily="65" charset="-120"/>
              </a:rPr>
              <a:t>中午</a:t>
            </a:r>
            <a:r>
              <a:rPr lang="en-US" altLang="zh-TW" sz="2400">
                <a:solidFill>
                  <a:srgbClr val="000000"/>
                </a:solidFill>
                <a:ea typeface="標楷體" panose="03000509000000000000" pitchFamily="65" charset="-120"/>
              </a:rPr>
              <a:t>12</a:t>
            </a:r>
            <a:r>
              <a:rPr lang="zh-TW" altLang="en-US" sz="2400">
                <a:solidFill>
                  <a:srgbClr val="000000"/>
                </a:solidFill>
                <a:ea typeface="標楷體" panose="03000509000000000000" pitchFamily="65" charset="-120"/>
              </a:rPr>
              <a:t>：</a:t>
            </a:r>
            <a:r>
              <a:rPr lang="en-US" altLang="zh-TW" sz="2400">
                <a:solidFill>
                  <a:srgbClr val="000000"/>
                </a:solidFill>
                <a:ea typeface="標楷體" panose="03000509000000000000" pitchFamily="65" charset="-120"/>
              </a:rPr>
              <a:t>00</a:t>
            </a:r>
            <a:r>
              <a:rPr lang="zh-TW" altLang="en-US" sz="2400">
                <a:solidFill>
                  <a:srgbClr val="000000"/>
                </a:solidFill>
                <a:ea typeface="標楷體" panose="03000509000000000000" pitchFamily="65" charset="-120"/>
              </a:rPr>
              <a:t>在南方高度 </a:t>
            </a:r>
          </a:p>
          <a:p>
            <a:pPr eaLnBrk="1" hangingPunct="1">
              <a:buClr>
                <a:srgbClr val="FF6600"/>
              </a:buClr>
            </a:pPr>
            <a:r>
              <a:rPr lang="zh-TW" altLang="en-US" sz="2400">
                <a:solidFill>
                  <a:srgbClr val="000000"/>
                </a:solidFill>
                <a:ea typeface="標楷體" panose="03000509000000000000" pitchFamily="65" charset="-120"/>
              </a:rPr>
              <a:t>   角較低處。</a:t>
            </a:r>
          </a:p>
        </p:txBody>
      </p:sp>
      <p:pic>
        <p:nvPicPr>
          <p:cNvPr id="2" name="圖片 1"/>
          <p:cNvPicPr>
            <a:picLocks noChangeAspect="1"/>
          </p:cNvPicPr>
          <p:nvPr/>
        </p:nvPicPr>
        <p:blipFill>
          <a:blip r:embed="rId5"/>
          <a:stretch>
            <a:fillRect/>
          </a:stretch>
        </p:blipFill>
        <p:spPr>
          <a:xfrm>
            <a:off x="6096000" y="2625725"/>
            <a:ext cx="4406900" cy="3429000"/>
          </a:xfrm>
          <a:prstGeom prst="rect">
            <a:avLst/>
          </a:prstGeom>
          <a:ln>
            <a:noFill/>
          </a:ln>
          <a:effectLst>
            <a:outerShdw blurRad="190500" algn="tl" rotWithShape="0">
              <a:srgbClr val="000000">
                <a:alpha val="70000"/>
              </a:srgbClr>
            </a:outerShdw>
          </a:effectLst>
        </p:spPr>
      </p:pic>
      <p:pic>
        <p:nvPicPr>
          <p:cNvPr id="32776" name="Picture 70" descr="習作練習">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8389"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27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fade">
                                      <p:cBhvr>
                                        <p:cTn id="7" dur="500"/>
                                        <p:tgtEl>
                                          <p:spTgt spid="706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64"/>
                                        </p:tgtEl>
                                        <p:attrNameLst>
                                          <p:attrName>style.visibility</p:attrName>
                                        </p:attrNameLst>
                                      </p:cBhvr>
                                      <p:to>
                                        <p:strVal val="visible"/>
                                      </p:to>
                                    </p:set>
                                    <p:animEffect transition="in" filter="fade">
                                      <p:cBhvr>
                                        <p:cTn id="10" dur="500"/>
                                        <p:tgtEl>
                                          <p:spTgt spid="706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70664" grpId="0"/>
      <p:bldP spid="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10000"/>
          </a:bodyPr>
          <a:lstStyle/>
          <a:p>
            <a:r>
              <a:rPr lang="zh-TW" altLang="en-US" sz="2800" dirty="0"/>
              <a:t>近人認為藥物味的不同，與所含的</a:t>
            </a:r>
            <a:r>
              <a:rPr lang="zh-TW" altLang="en-US" sz="2800" dirty="0">
                <a:hlinkClick r:id="rId2" tooltip="化學"/>
              </a:rPr>
              <a:t>化學</a:t>
            </a:r>
            <a:r>
              <a:rPr lang="zh-TW" altLang="en-US" sz="2800" dirty="0"/>
              <a:t>成分有關。如辛味的多含揮髮油，酸味的多含有機酸，甘味的多含醣類，皂苷，味苦的則可能含</a:t>
            </a:r>
            <a:r>
              <a:rPr lang="zh-TW" altLang="en-US" sz="2800" dirty="0">
                <a:hlinkClick r:id="rId3" tooltip="生物鹼"/>
              </a:rPr>
              <a:t>生物鹼</a:t>
            </a:r>
            <a:r>
              <a:rPr lang="zh-TW" altLang="en-US" sz="2800" dirty="0"/>
              <a:t>、甙類或苦味質等。</a:t>
            </a:r>
            <a:endParaRPr lang="en-US" altLang="zh-TW" sz="2800" dirty="0"/>
          </a:p>
          <a:p>
            <a:r>
              <a:rPr lang="zh-TW" altLang="en-US" sz="2800" dirty="0"/>
              <a:t>有些藥物還具有淡味或澀味，因而實際上不止五種。但是，五味是最基本的五種滋味，所以仍然稱為五味。</a:t>
            </a:r>
            <a:endParaRPr lang="en-US" altLang="zh-TW" sz="2800" dirty="0"/>
          </a:p>
          <a:p>
            <a:endParaRPr lang="zh-TW" altLang="en-US" sz="2800" dirty="0"/>
          </a:p>
          <a:p>
            <a:r>
              <a:rPr lang="zh-TW" altLang="en-US" sz="2800" dirty="0"/>
              <a:t>五味即指藥物因功效不同而具有辛甘酸苦咸等味，既是</a:t>
            </a:r>
            <a:r>
              <a:rPr lang="zh-TW" altLang="en-US" sz="2800" dirty="0">
                <a:hlinkClick r:id="rId4" tooltip="藥物作用"/>
              </a:rPr>
              <a:t>藥物作用</a:t>
            </a:r>
            <a:r>
              <a:rPr lang="zh-TW" altLang="en-US" sz="2800" dirty="0"/>
              <a:t>規律的高度概括，又是部分藥物真實滋味的具體表示。　　</a:t>
            </a:r>
          </a:p>
          <a:p>
            <a:endParaRPr lang="zh-TW" altLang="en-US" dirty="0"/>
          </a:p>
        </p:txBody>
      </p:sp>
    </p:spTree>
    <p:extLst>
      <p:ext uri="{BB962C8B-B14F-4D97-AF65-F5344CB8AC3E}">
        <p14:creationId xmlns:p14="http://schemas.microsoft.com/office/powerpoint/2010/main" val="29725979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normAutofit/>
          </a:bodyPr>
          <a:lstStyle/>
          <a:p>
            <a:r>
              <a:rPr lang="zh-TW" altLang="en-US" sz="2800" dirty="0"/>
              <a:t>當用溫藥而用熱藥反傷其陰，當用涼藥而用寒藥易傷其陽。如治療寒熱錯綜的複雜病證，則又當寒熱藥並用。如治療真寒假熱證，則當用熱藥，真熱假寒證，又當用寒藥。</a:t>
            </a:r>
            <a:endParaRPr lang="en-US" altLang="zh-TW" sz="2800" dirty="0"/>
          </a:p>
        </p:txBody>
      </p:sp>
    </p:spTree>
    <p:extLst>
      <p:ext uri="{BB962C8B-B14F-4D97-AF65-F5344CB8AC3E}">
        <p14:creationId xmlns:p14="http://schemas.microsoft.com/office/powerpoint/2010/main" val="14871789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Autofit/>
          </a:bodyPr>
          <a:lstStyle/>
          <a:p>
            <a:r>
              <a:rPr lang="zh-TW" altLang="en-US" sz="2800" dirty="0"/>
              <a:t>近代有關藥物四氣的臨床觀察和理化研究證明，</a:t>
            </a:r>
            <a:endParaRPr lang="en-US" altLang="zh-TW" sz="2800" dirty="0"/>
          </a:p>
          <a:p>
            <a:r>
              <a:rPr lang="zh-TW" altLang="en-US" sz="2800" dirty="0"/>
              <a:t>寒涼藥多具</a:t>
            </a:r>
            <a:r>
              <a:rPr lang="zh-TW" altLang="en-US" sz="2800" dirty="0">
                <a:hlinkClick r:id="rId2" tooltip="解熱"/>
              </a:rPr>
              <a:t>解熱</a:t>
            </a:r>
            <a:r>
              <a:rPr lang="zh-TW" altLang="en-US" sz="2800" dirty="0"/>
              <a:t>、</a:t>
            </a:r>
            <a:r>
              <a:rPr lang="zh-TW" altLang="en-US" sz="2800" dirty="0">
                <a:hlinkClick r:id="rId3" tooltip="抗菌"/>
              </a:rPr>
              <a:t>抗菌</a:t>
            </a:r>
            <a:r>
              <a:rPr lang="zh-TW" altLang="en-US" sz="2800" dirty="0"/>
              <a:t>、</a:t>
            </a:r>
            <a:r>
              <a:rPr lang="zh-TW" altLang="en-US" sz="2800" dirty="0">
                <a:hlinkClick r:id="rId4" tooltip="消炎"/>
              </a:rPr>
              <a:t>消炎</a:t>
            </a:r>
            <a:r>
              <a:rPr lang="zh-TW" altLang="en-US" sz="2800" dirty="0"/>
              <a:t>、抗病毒、提高機體免疫力及</a:t>
            </a:r>
            <a:r>
              <a:rPr lang="zh-TW" altLang="en-US" sz="2800" dirty="0">
                <a:hlinkClick r:id="rId5" tooltip="鎮靜"/>
              </a:rPr>
              <a:t>鎮靜</a:t>
            </a:r>
            <a:r>
              <a:rPr lang="zh-TW" altLang="en-US" sz="2800" dirty="0"/>
              <a:t>、降壓、抗驚厥、</a:t>
            </a:r>
            <a:r>
              <a:rPr lang="zh-TW" altLang="en-US" sz="2800" dirty="0">
                <a:hlinkClick r:id="rId6" tooltip="鎮咳"/>
              </a:rPr>
              <a:t>鎮咳</a:t>
            </a:r>
            <a:r>
              <a:rPr lang="zh-TW" altLang="en-US" sz="2800" dirty="0"/>
              <a:t>、利尿、抗癌等作用；</a:t>
            </a:r>
            <a:endParaRPr lang="en-US" altLang="zh-TW" sz="2800" dirty="0"/>
          </a:p>
          <a:p>
            <a:r>
              <a:rPr lang="zh-TW" altLang="en-US" sz="2800" dirty="0"/>
              <a:t>溫熱藥多具解熱、</a:t>
            </a:r>
            <a:r>
              <a:rPr lang="zh-TW" altLang="en-US" sz="2800" dirty="0">
                <a:hlinkClick r:id="rId7" tooltip="鎮痛"/>
              </a:rPr>
              <a:t>鎮痛</a:t>
            </a:r>
            <a:r>
              <a:rPr lang="zh-TW" altLang="en-US" sz="2800" dirty="0"/>
              <a:t>、止嘔、止呃、抗菌，促進</a:t>
            </a:r>
            <a:r>
              <a:rPr lang="zh-TW" altLang="en-US" sz="2800" dirty="0">
                <a:hlinkClick r:id="rId8" tooltip="免疫"/>
              </a:rPr>
              <a:t>免疫</a:t>
            </a:r>
            <a:r>
              <a:rPr lang="zh-TW" altLang="en-US" sz="2800" dirty="0"/>
              <a:t>、強心、升壓，興奮中樞，改善</a:t>
            </a:r>
            <a:r>
              <a:rPr lang="zh-TW" altLang="en-US" sz="2800" dirty="0">
                <a:hlinkClick r:id="rId9" tooltip="心血管"/>
              </a:rPr>
              <a:t>心血管</a:t>
            </a:r>
            <a:r>
              <a:rPr lang="zh-TW" altLang="en-US" sz="2800" dirty="0"/>
              <a:t>機能，促進</a:t>
            </a:r>
            <a:r>
              <a:rPr lang="zh-TW" altLang="en-US" sz="2800" dirty="0">
                <a:hlinkClick r:id="rId10" tooltip="細胞"/>
              </a:rPr>
              <a:t>細胞</a:t>
            </a:r>
            <a:r>
              <a:rPr lang="zh-TW" altLang="en-US" sz="2800" dirty="0">
                <a:hlinkClick r:id="rId11" tooltip="蛋白質"/>
              </a:rPr>
              <a:t>蛋白質</a:t>
            </a:r>
            <a:r>
              <a:rPr lang="zh-TW" altLang="en-US" sz="2800" dirty="0"/>
              <a:t>的合成與</a:t>
            </a:r>
            <a:r>
              <a:rPr lang="zh-TW" altLang="en-US" sz="2800" dirty="0">
                <a:hlinkClick r:id="rId12" tooltip="代謝"/>
              </a:rPr>
              <a:t>代謝</a:t>
            </a:r>
            <a:r>
              <a:rPr lang="zh-TW" altLang="en-US" sz="2800" dirty="0"/>
              <a:t>，改善營養狀態，提高機體工作能力，興奮</a:t>
            </a:r>
            <a:r>
              <a:rPr lang="zh-TW" altLang="en-US" sz="2800" dirty="0">
                <a:hlinkClick r:id="rId13" tooltip="子宮"/>
              </a:rPr>
              <a:t>子宮</a:t>
            </a:r>
            <a:r>
              <a:rPr lang="zh-TW" altLang="en-US" sz="2800" dirty="0"/>
              <a:t>及性機能，並有類似</a:t>
            </a:r>
            <a:r>
              <a:rPr lang="zh-TW" altLang="en-US" sz="2800" dirty="0">
                <a:hlinkClick r:id="rId14" tooltip="腎上腺皮質激素"/>
              </a:rPr>
              <a:t>腎上腺皮質激素</a:t>
            </a:r>
            <a:r>
              <a:rPr lang="zh-TW" altLang="en-US" sz="2800" dirty="0"/>
              <a:t>樣作用。通過實驗測定，熱證患者經寒涼藥治療後，</a:t>
            </a:r>
            <a:r>
              <a:rPr lang="zh-TW" altLang="en-US" sz="2800" dirty="0">
                <a:hlinkClick r:id="rId15" tooltip="植物神經"/>
              </a:rPr>
              <a:t>植物神經</a:t>
            </a:r>
            <a:r>
              <a:rPr lang="zh-TW" altLang="en-US" sz="2800" dirty="0"/>
              <a:t>指數下降，</a:t>
            </a:r>
            <a:r>
              <a:rPr lang="zh-TW" altLang="en-US" sz="2800" dirty="0">
                <a:hlinkClick r:id="rId16" tooltip="兒茶酚胺類"/>
              </a:rPr>
              <a:t>兒茶酚胺類</a:t>
            </a:r>
            <a:r>
              <a:rPr lang="zh-TW" altLang="en-US" sz="2800" dirty="0"/>
              <a:t>和</a:t>
            </a:r>
            <a:r>
              <a:rPr lang="en-US" altLang="zh-TW" sz="2800" dirty="0"/>
              <a:t>17-</a:t>
            </a:r>
            <a:r>
              <a:rPr lang="zh-TW" altLang="en-US" sz="2800" dirty="0">
                <a:hlinkClick r:id="rId17" tooltip="羥皮質類固醇 （頁面未存在）"/>
              </a:rPr>
              <a:t>羥皮質類固醇</a:t>
            </a:r>
            <a:r>
              <a:rPr lang="zh-TW" altLang="en-US" sz="2800" dirty="0"/>
              <a:t>排出量減少。</a:t>
            </a:r>
            <a:endParaRPr lang="en-US" altLang="zh-TW" sz="2800" dirty="0"/>
          </a:p>
          <a:p>
            <a:endParaRPr lang="zh-TW" altLang="en-US" sz="2800" dirty="0"/>
          </a:p>
        </p:txBody>
      </p:sp>
    </p:spTree>
    <p:extLst>
      <p:ext uri="{BB962C8B-B14F-4D97-AF65-F5344CB8AC3E}">
        <p14:creationId xmlns:p14="http://schemas.microsoft.com/office/powerpoint/2010/main" val="14092271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92500" lnSpcReduction="10000"/>
          </a:bodyPr>
          <a:lstStyle/>
          <a:p>
            <a:r>
              <a:rPr lang="zh-TW" altLang="en-US" sz="2800" dirty="0"/>
              <a:t>一般說，性味相同的藥物，其主要作用也大致相同；性味不同的藥物，功效也就有所區別；性同味不同、或味同性不同的藥物在功效上也有共同之處和不同之點。</a:t>
            </a:r>
            <a:endParaRPr lang="en-US" altLang="zh-TW" sz="2800" dirty="0"/>
          </a:p>
          <a:p>
            <a:r>
              <a:rPr lang="zh-TW" altLang="en-US" sz="2800" dirty="0"/>
              <a:t>例如，同樣是寒性藥，若味不相同，或為苦寒，或為辛寒，其作用就有所差異，如</a:t>
            </a:r>
            <a:r>
              <a:rPr lang="zh-TW" altLang="en-US" sz="2800" dirty="0">
                <a:hlinkClick r:id="rId2" tooltip="黃連"/>
              </a:rPr>
              <a:t>黃連</a:t>
            </a:r>
            <a:r>
              <a:rPr lang="zh-TW" altLang="en-US" sz="2800" dirty="0"/>
              <a:t>苦寒、可以</a:t>
            </a:r>
            <a:r>
              <a:rPr lang="zh-TW" altLang="en-US" sz="2800" dirty="0">
                <a:hlinkClick r:id="rId3" tooltip="清熱燥濕 （頁面未存在）"/>
              </a:rPr>
              <a:t>清熱燥濕</a:t>
            </a:r>
            <a:r>
              <a:rPr lang="zh-TW" altLang="en-US" sz="2800" dirty="0"/>
              <a:t>，</a:t>
            </a:r>
            <a:r>
              <a:rPr lang="zh-TW" altLang="en-US" sz="2800" dirty="0">
                <a:hlinkClick r:id="rId4" tooltip="浮萍"/>
              </a:rPr>
              <a:t>浮萍</a:t>
            </a:r>
            <a:r>
              <a:rPr lang="zh-TW" altLang="en-US" sz="2800" dirty="0"/>
              <a:t>辛寒、可以疏解</a:t>
            </a:r>
            <a:r>
              <a:rPr lang="zh-TW" altLang="en-US" sz="2800" dirty="0">
                <a:hlinkClick r:id="rId5" tooltip="風熱"/>
              </a:rPr>
              <a:t>風熱</a:t>
            </a:r>
            <a:r>
              <a:rPr lang="zh-TW" altLang="en-US" sz="2800" dirty="0"/>
              <a:t>；同樣是甘味藥，但氣有所不同，或為甘溫，或為甘寒，其作用也不一樣，如黃耆甘溫、可以</a:t>
            </a:r>
            <a:r>
              <a:rPr lang="zh-TW" altLang="en-US" sz="2800" dirty="0">
                <a:hlinkClick r:id="rId6" tooltip="補氣"/>
              </a:rPr>
              <a:t>補氣</a:t>
            </a:r>
            <a:r>
              <a:rPr lang="zh-TW" altLang="en-US" sz="2800" dirty="0"/>
              <a:t>，蘆根甘寒、能清熱生津。所以，在辨識藥性時，不能把藥物的氣與味孤立起來。</a:t>
            </a:r>
          </a:p>
          <a:p>
            <a:endParaRPr lang="zh-TW" altLang="en-US" dirty="0"/>
          </a:p>
        </p:txBody>
      </p:sp>
    </p:spTree>
    <p:extLst>
      <p:ext uri="{BB962C8B-B14F-4D97-AF65-F5344CB8AC3E}">
        <p14:creationId xmlns:p14="http://schemas.microsoft.com/office/powerpoint/2010/main" val="2066618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四氣五味為何</a:t>
            </a:r>
            <a:r>
              <a:rPr lang="en-US" altLang="zh-TW" dirty="0" smtClean="0"/>
              <a:t>?</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sz="2800" dirty="0"/>
              <a:t>氣和味的關係是非常密切的，每一種藥物既具有一定的氣，又具有一定的味。由於氣有氣的作用，味有味的作用，必須將氣和味的作用綜合起來看待，例如，紫蘇性味辛溫，辛能發散，溫能散寒，所以可知紫蘇的主要作用是發散風寒；</a:t>
            </a:r>
            <a:r>
              <a:rPr lang="zh-TW" altLang="en-US" sz="2800" dirty="0">
                <a:hlinkClick r:id="rId2" tooltip="蘆根"/>
              </a:rPr>
              <a:t>蘆根</a:t>
            </a:r>
            <a:r>
              <a:rPr lang="zh-TW" altLang="en-US" sz="2800" dirty="0"/>
              <a:t>性味甘寒，甘能</a:t>
            </a:r>
            <a:r>
              <a:rPr lang="zh-TW" altLang="en-US" sz="2800" dirty="0">
                <a:hlinkClick r:id="rId3" tooltip="生津"/>
              </a:rPr>
              <a:t>生津</a:t>
            </a:r>
            <a:r>
              <a:rPr lang="zh-TW" altLang="en-US" sz="2800" dirty="0"/>
              <a:t>，寒能清熱，所以可知蘆根的主要作用是</a:t>
            </a:r>
            <a:r>
              <a:rPr lang="zh-TW" altLang="en-US" sz="2800" dirty="0">
                <a:hlinkClick r:id="rId4" tooltip="清熱生津 （頁面未存在）"/>
              </a:rPr>
              <a:t>清熱生津</a:t>
            </a:r>
            <a:r>
              <a:rPr lang="en-US" altLang="zh-TW" sz="2800" dirty="0"/>
              <a:t>……</a:t>
            </a:r>
            <a:r>
              <a:rPr lang="zh-TW" altLang="en-US" sz="2800" dirty="0"/>
              <a:t>等。</a:t>
            </a:r>
          </a:p>
          <a:p>
            <a:r>
              <a:rPr lang="zh-TW" altLang="en-US" sz="2800" dirty="0"/>
              <a:t>在臨床具體應用時，一般都是既用其氣、又用其味的，而在特殊應用的時候，配合其它藥物，則或用其氣，或用其味。</a:t>
            </a:r>
          </a:p>
          <a:p>
            <a:endParaRPr lang="zh-TW" altLang="en-US" dirty="0"/>
          </a:p>
        </p:txBody>
      </p:sp>
    </p:spTree>
    <p:extLst>
      <p:ext uri="{BB962C8B-B14F-4D97-AF65-F5344CB8AC3E}">
        <p14:creationId xmlns:p14="http://schemas.microsoft.com/office/powerpoint/2010/main" val="17729249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5528" y="2404873"/>
            <a:ext cx="10887456" cy="2285048"/>
          </a:xfrm>
        </p:spPr>
        <p:txBody>
          <a:bodyPr>
            <a:normAutofit fontScale="90000"/>
          </a:bodyPr>
          <a:lstStyle/>
          <a:p>
            <a:pPr algn="ctr"/>
            <a:r>
              <a:rPr lang="zh-TW" altLang="en-US" dirty="0" smtClean="0"/>
              <a:t>自然無邊學無涯，學問浩翰法自然。</a:t>
            </a:r>
            <a:r>
              <a:rPr lang="en-US" altLang="zh-TW" dirty="0" smtClean="0"/>
              <a:t/>
            </a:r>
            <a:br>
              <a:rPr lang="en-US" altLang="zh-TW" dirty="0" smtClean="0"/>
            </a:br>
            <a:r>
              <a:rPr lang="en-US" altLang="zh-TW" dirty="0"/>
              <a:t/>
            </a:r>
            <a:br>
              <a:rPr lang="en-US" altLang="zh-TW" dirty="0"/>
            </a:br>
            <a:r>
              <a:rPr lang="zh-TW" altLang="en-US" dirty="0" smtClean="0"/>
              <a:t>謝謝</a:t>
            </a:r>
            <a:r>
              <a:rPr lang="en-US" altLang="zh-TW" dirty="0" smtClean="0"/>
              <a:t>!</a:t>
            </a:r>
            <a:br>
              <a:rPr lang="en-US" altLang="zh-TW" dirty="0" smtClean="0"/>
            </a:br>
            <a:r>
              <a:rPr lang="en-US" altLang="zh-TW" dirty="0" smtClean="0"/>
              <a:t/>
            </a:r>
            <a:br>
              <a:rPr lang="en-US" altLang="zh-TW" dirty="0" smtClean="0"/>
            </a:br>
            <a:endParaRPr lang="zh-TW" altLang="en-US" sz="2000" dirty="0"/>
          </a:p>
        </p:txBody>
      </p:sp>
    </p:spTree>
    <p:extLst>
      <p:ext uri="{BB962C8B-B14F-4D97-AF65-F5344CB8AC3E}">
        <p14:creationId xmlns:p14="http://schemas.microsoft.com/office/powerpoint/2010/main" val="3580388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4"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264" y="6151563"/>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123"/>
          <p:cNvSpPr txBox="1">
            <a:spLocks noChangeArrowheads="1"/>
          </p:cNvSpPr>
          <p:nvPr/>
        </p:nvSpPr>
        <p:spPr bwMode="auto">
          <a:xfrm>
            <a:off x="1919289" y="188913"/>
            <a:ext cx="7272337" cy="1016000"/>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000">
                <a:latin typeface="Times New Roman" pitchFamily="18" charset="0"/>
                <a:ea typeface="標楷體" pitchFamily="65" charset="-120"/>
              </a:rPr>
              <a:t>比較四季太陽高度角高低和氣溫的變化有什麼關係？</a:t>
            </a:r>
          </a:p>
        </p:txBody>
      </p:sp>
      <p:sp>
        <p:nvSpPr>
          <p:cNvPr id="22" name="Text Box 6"/>
          <p:cNvSpPr txBox="1">
            <a:spLocks noChangeArrowheads="1"/>
          </p:cNvSpPr>
          <p:nvPr/>
        </p:nvSpPr>
        <p:spPr bwMode="auto">
          <a:xfrm>
            <a:off x="2201864" y="1268414"/>
            <a:ext cx="34940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chemeClr val="tx1"/>
                </a:solidFill>
                <a:ea typeface="標楷體" panose="03000509000000000000" pitchFamily="65" charset="-120"/>
              </a:rPr>
              <a:t>1.</a:t>
            </a:r>
            <a:r>
              <a:rPr lang="zh-TW" altLang="en-US" sz="2800">
                <a:solidFill>
                  <a:schemeClr val="tx1"/>
                </a:solidFill>
                <a:ea typeface="標楷體" panose="03000509000000000000" pitchFamily="65" charset="-120"/>
              </a:rPr>
              <a:t>根據中央氣象局提</a:t>
            </a:r>
            <a:endParaRPr lang="en-US" altLang="zh-TW" sz="2800">
              <a:solidFill>
                <a:schemeClr val="tx1"/>
              </a:solidFill>
              <a:ea typeface="標楷體" panose="03000509000000000000" pitchFamily="65" charset="-120"/>
            </a:endParaRPr>
          </a:p>
          <a:p>
            <a:pPr eaLnBrk="1" hangingPunct="1">
              <a:buClr>
                <a:srgbClr val="FF6600"/>
              </a:buClr>
            </a:pPr>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供的資料，轉錄成</a:t>
            </a:r>
            <a:endParaRPr lang="en-US" altLang="zh-TW" sz="2800">
              <a:solidFill>
                <a:schemeClr val="tx1"/>
              </a:solidFill>
              <a:ea typeface="標楷體" panose="03000509000000000000" pitchFamily="65" charset="-120"/>
            </a:endParaRPr>
          </a:p>
          <a:p>
            <a:pPr eaLnBrk="1" hangingPunct="1">
              <a:buClr>
                <a:srgbClr val="FF6600"/>
              </a:buClr>
            </a:pPr>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折線圖比較看看。</a:t>
            </a:r>
          </a:p>
        </p:txBody>
      </p:sp>
      <p:sp>
        <p:nvSpPr>
          <p:cNvPr id="24" name="Text Box 6"/>
          <p:cNvSpPr txBox="1">
            <a:spLocks noChangeArrowheads="1"/>
          </p:cNvSpPr>
          <p:nvPr/>
        </p:nvSpPr>
        <p:spPr bwMode="auto">
          <a:xfrm>
            <a:off x="1992314" y="5084764"/>
            <a:ext cx="846613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chemeClr val="tx1"/>
                </a:solidFill>
                <a:ea typeface="標楷體" panose="03000509000000000000" pitchFamily="65" charset="-120"/>
              </a:rPr>
              <a:t>2.</a:t>
            </a:r>
            <a:r>
              <a:rPr lang="zh-TW" altLang="en-US" sz="2800">
                <a:solidFill>
                  <a:schemeClr val="tx1"/>
                </a:solidFill>
                <a:ea typeface="標楷體" panose="03000509000000000000" pitchFamily="65" charset="-120"/>
              </a:rPr>
              <a:t>高度角大的時候，氣溫高；高度角小時，氣溫低。</a:t>
            </a:r>
            <a:endParaRPr lang="en-US" altLang="zh-TW" sz="2800">
              <a:solidFill>
                <a:schemeClr val="tx1"/>
              </a:solidFill>
              <a:ea typeface="標楷體" panose="03000509000000000000" pitchFamily="65" charset="-120"/>
            </a:endParaRPr>
          </a:p>
          <a:p>
            <a:pPr eaLnBrk="1" hangingPunct="1">
              <a:buClr>
                <a:srgbClr val="FF6600"/>
              </a:buClr>
            </a:pPr>
            <a:r>
              <a:rPr lang="en-US" altLang="zh-TW" sz="2800">
                <a:solidFill>
                  <a:schemeClr val="tx1"/>
                </a:solidFill>
                <a:ea typeface="標楷體" panose="03000509000000000000" pitchFamily="65" charset="-120"/>
              </a:rPr>
              <a:t>3.</a:t>
            </a:r>
            <a:r>
              <a:rPr lang="zh-TW" altLang="en-US" sz="2800">
                <a:solidFill>
                  <a:schemeClr val="tx1"/>
                </a:solidFill>
                <a:ea typeface="標楷體" panose="03000509000000000000" pitchFamily="65" charset="-120"/>
              </a:rPr>
              <a:t>夏天太陽高度角大，氣溫高；冬天太陽高度角小，氣溫低。</a:t>
            </a:r>
          </a:p>
        </p:txBody>
      </p:sp>
      <p:grpSp>
        <p:nvGrpSpPr>
          <p:cNvPr id="2" name="群組 3"/>
          <p:cNvGrpSpPr>
            <a:grpSpLocks/>
          </p:cNvGrpSpPr>
          <p:nvPr/>
        </p:nvGrpSpPr>
        <p:grpSpPr bwMode="auto">
          <a:xfrm>
            <a:off x="3062289" y="1341439"/>
            <a:ext cx="7381875" cy="3743325"/>
            <a:chOff x="1537987" y="1340768"/>
            <a:chExt cx="7382388" cy="3743927"/>
          </a:xfrm>
        </p:grpSpPr>
        <p:pic>
          <p:nvPicPr>
            <p:cNvPr id="36871" name="Picture 13"/>
            <p:cNvPicPr>
              <a:picLocks noChangeAspect="1" noChangeArrowheads="1"/>
            </p:cNvPicPr>
            <p:nvPr/>
          </p:nvPicPr>
          <p:blipFill>
            <a:blip r:embed="rId4">
              <a:extLst>
                <a:ext uri="{28A0092B-C50C-407E-A947-70E740481C1C}">
                  <a14:useLocalDpi xmlns:a14="http://schemas.microsoft.com/office/drawing/2010/main" val="0"/>
                </a:ext>
              </a:extLst>
            </a:blip>
            <a:srcRect b="56815"/>
            <a:stretch>
              <a:fillRect/>
            </a:stretch>
          </p:blipFill>
          <p:spPr bwMode="auto">
            <a:xfrm>
              <a:off x="4171950" y="1340768"/>
              <a:ext cx="4748425" cy="155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4"/>
            <p:cNvPicPr>
              <a:picLocks noChangeAspect="1" noChangeArrowheads="1"/>
            </p:cNvPicPr>
            <p:nvPr/>
          </p:nvPicPr>
          <p:blipFill>
            <a:blip r:embed="rId4">
              <a:extLst>
                <a:ext uri="{28A0092B-C50C-407E-A947-70E740481C1C}">
                  <a14:useLocalDpi xmlns:a14="http://schemas.microsoft.com/office/drawing/2010/main" val="0"/>
                </a:ext>
              </a:extLst>
            </a:blip>
            <a:srcRect t="45193"/>
            <a:stretch>
              <a:fillRect/>
            </a:stretch>
          </p:blipFill>
          <p:spPr bwMode="auto">
            <a:xfrm>
              <a:off x="1537987" y="2895532"/>
              <a:ext cx="5267926"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424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r="3816"/>
          <a:stretch>
            <a:fillRect/>
          </a:stretch>
        </p:blipFill>
        <p:spPr bwMode="auto">
          <a:xfrm>
            <a:off x="1524000" y="627063"/>
            <a:ext cx="8980488" cy="555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501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94039" y="4522788"/>
            <a:ext cx="52038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dirty="0">
                <a:solidFill>
                  <a:schemeClr val="tx1"/>
                </a:solidFill>
                <a:ea typeface="標楷體" panose="03000509000000000000" pitchFamily="65" charset="-120"/>
              </a:rPr>
              <a:t>4.</a:t>
            </a:r>
            <a:r>
              <a:rPr lang="zh-TW" altLang="en-US" sz="2800" dirty="0">
                <a:solidFill>
                  <a:schemeClr val="tx1"/>
                </a:solidFill>
                <a:ea typeface="標楷體" panose="03000509000000000000" pitchFamily="65" charset="-120"/>
              </a:rPr>
              <a:t>根據查詢到的資料：</a:t>
            </a:r>
            <a:endParaRPr lang="en-US" altLang="zh-TW" sz="2800" dirty="0">
              <a:solidFill>
                <a:schemeClr val="tx1"/>
              </a:solidFill>
              <a:ea typeface="標楷體" panose="03000509000000000000" pitchFamily="65" charset="-120"/>
            </a:endParaRPr>
          </a:p>
          <a:p>
            <a:pPr eaLnBrk="1" hangingPunct="1">
              <a:buClr>
                <a:srgbClr val="FF6600"/>
              </a:buClr>
            </a:pPr>
            <a:r>
              <a:rPr lang="en-US" altLang="zh-TW" sz="2800" dirty="0">
                <a:solidFill>
                  <a:schemeClr val="tx1"/>
                </a:solidFill>
                <a:ea typeface="標楷體" panose="03000509000000000000" pitchFamily="65" charset="-120"/>
              </a:rPr>
              <a:t>  (1)</a:t>
            </a:r>
            <a:r>
              <a:rPr lang="zh-TW" altLang="en-US" sz="2800" dirty="0">
                <a:solidFill>
                  <a:schemeClr val="tx1"/>
                </a:solidFill>
                <a:ea typeface="標楷體" panose="03000509000000000000" pitchFamily="65" charset="-120"/>
              </a:rPr>
              <a:t>春分和秋分：晝夜等長。</a:t>
            </a:r>
            <a:endParaRPr lang="en-US" altLang="zh-TW" sz="2800" dirty="0">
              <a:solidFill>
                <a:schemeClr val="tx1"/>
              </a:solidFill>
              <a:ea typeface="標楷體" panose="03000509000000000000" pitchFamily="65" charset="-120"/>
            </a:endParaRPr>
          </a:p>
          <a:p>
            <a:pPr eaLnBrk="1" hangingPunct="1">
              <a:buClr>
                <a:srgbClr val="FF6600"/>
              </a:buClr>
            </a:pPr>
            <a:r>
              <a:rPr lang="en-US" altLang="zh-TW" sz="2800" dirty="0">
                <a:solidFill>
                  <a:schemeClr val="tx1"/>
                </a:solidFill>
                <a:ea typeface="標楷體" panose="03000509000000000000" pitchFamily="65" charset="-120"/>
              </a:rPr>
              <a:t>  (2)</a:t>
            </a:r>
            <a:r>
              <a:rPr lang="zh-TW" altLang="en-US" sz="2800" dirty="0">
                <a:solidFill>
                  <a:schemeClr val="tx1"/>
                </a:solidFill>
                <a:ea typeface="標楷體" panose="03000509000000000000" pitchFamily="65" charset="-120"/>
              </a:rPr>
              <a:t>夏至：晝長夜短。</a:t>
            </a:r>
            <a:endParaRPr lang="en-US" altLang="zh-TW" sz="2800" dirty="0">
              <a:solidFill>
                <a:schemeClr val="tx1"/>
              </a:solidFill>
              <a:ea typeface="標楷體" panose="03000509000000000000" pitchFamily="65" charset="-120"/>
            </a:endParaRPr>
          </a:p>
          <a:p>
            <a:pPr eaLnBrk="1" hangingPunct="1">
              <a:buClr>
                <a:srgbClr val="FF6600"/>
              </a:buClr>
            </a:pPr>
            <a:r>
              <a:rPr lang="en-US" altLang="zh-TW" sz="2800" dirty="0">
                <a:solidFill>
                  <a:schemeClr val="tx1"/>
                </a:solidFill>
                <a:ea typeface="標楷體" panose="03000509000000000000" pitchFamily="65" charset="-120"/>
              </a:rPr>
              <a:t>  (3)</a:t>
            </a:r>
            <a:r>
              <a:rPr lang="zh-TW" altLang="en-US" sz="2800" dirty="0">
                <a:solidFill>
                  <a:schemeClr val="tx1"/>
                </a:solidFill>
                <a:ea typeface="標楷體" panose="03000509000000000000" pitchFamily="65" charset="-120"/>
              </a:rPr>
              <a:t>冬至：晝短夜長。</a:t>
            </a:r>
          </a:p>
        </p:txBody>
      </p:sp>
      <p:pic>
        <p:nvPicPr>
          <p:cNvPr id="3" name="圖片 2"/>
          <p:cNvPicPr>
            <a:picLocks noChangeAspect="1"/>
          </p:cNvPicPr>
          <p:nvPr/>
        </p:nvPicPr>
        <p:blipFill>
          <a:blip r:embed="rId2"/>
          <a:stretch>
            <a:fillRect/>
          </a:stretch>
        </p:blipFill>
        <p:spPr>
          <a:xfrm>
            <a:off x="3719513" y="571500"/>
            <a:ext cx="4406900" cy="3429000"/>
          </a:xfrm>
          <a:prstGeom prst="rect">
            <a:avLst/>
          </a:prstGeom>
          <a:ln>
            <a:noFill/>
          </a:ln>
          <a:effectLst>
            <a:outerShdw blurRad="190500" algn="tl" rotWithShape="0">
              <a:srgbClr val="000000">
                <a:alpha val="70000"/>
              </a:srgbClr>
            </a:outerShdw>
          </a:effectLst>
        </p:spPr>
      </p:pic>
      <p:pic>
        <p:nvPicPr>
          <p:cNvPr id="38916" name="Picture 2" descr="回首頁">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上一頁向左">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089"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0" descr="習作練習">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8389"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85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92341" y="953294"/>
            <a:ext cx="8911687" cy="1280890"/>
          </a:xfrm>
        </p:spPr>
        <p:txBody>
          <a:bodyPr/>
          <a:lstStyle/>
          <a:p>
            <a:r>
              <a:rPr lang="zh-TW" altLang="en-US" dirty="0" smtClean="0"/>
              <a:t>日出東升的方位角</a:t>
            </a:r>
            <a:endParaRPr lang="zh-TW" altLang="en-US" dirty="0"/>
          </a:p>
        </p:txBody>
      </p:sp>
      <p:sp>
        <p:nvSpPr>
          <p:cNvPr id="3" name="內容版面配置區 2"/>
          <p:cNvSpPr>
            <a:spLocks noGrp="1"/>
          </p:cNvSpPr>
          <p:nvPr>
            <p:ph idx="1"/>
          </p:nvPr>
        </p:nvSpPr>
        <p:spPr>
          <a:xfrm>
            <a:off x="2287460" y="2609088"/>
            <a:ext cx="8915400" cy="3777622"/>
          </a:xfrm>
        </p:spPr>
        <p:txBody>
          <a:bodyPr/>
          <a:lstStyle/>
          <a:p>
            <a:pPr>
              <a:buClr>
                <a:srgbClr val="FF6600"/>
              </a:buClr>
            </a:pPr>
            <a:r>
              <a:rPr lang="en-US" altLang="zh-TW" dirty="0">
                <a:solidFill>
                  <a:schemeClr val="tx1"/>
                </a:solidFill>
                <a:ea typeface="標楷體" panose="03000509000000000000" pitchFamily="65" charset="-120"/>
              </a:rPr>
              <a:t>(1)</a:t>
            </a:r>
            <a:r>
              <a:rPr lang="zh-TW" altLang="en-US" dirty="0">
                <a:solidFill>
                  <a:schemeClr val="tx1"/>
                </a:solidFill>
                <a:ea typeface="標楷體" panose="03000509000000000000" pitchFamily="65" charset="-120"/>
              </a:rPr>
              <a:t>春分和</a:t>
            </a:r>
            <a:r>
              <a:rPr lang="zh-TW" altLang="en-US" dirty="0" smtClean="0">
                <a:solidFill>
                  <a:schemeClr val="tx1"/>
                </a:solidFill>
                <a:ea typeface="標楷體" panose="03000509000000000000" pitchFamily="65" charset="-120"/>
              </a:rPr>
              <a:t>秋分</a:t>
            </a:r>
            <a:endParaRPr lang="en-US" altLang="zh-TW" dirty="0">
              <a:solidFill>
                <a:schemeClr val="tx1"/>
              </a:solidFill>
              <a:ea typeface="標楷體" panose="03000509000000000000" pitchFamily="65" charset="-120"/>
            </a:endParaRPr>
          </a:p>
          <a:p>
            <a:pPr>
              <a:buClr>
                <a:srgbClr val="FF6600"/>
              </a:buClr>
            </a:pPr>
            <a:r>
              <a:rPr lang="en-US" altLang="zh-TW" dirty="0">
                <a:solidFill>
                  <a:schemeClr val="tx1"/>
                </a:solidFill>
                <a:ea typeface="標楷體" panose="03000509000000000000" pitchFamily="65" charset="-120"/>
              </a:rPr>
              <a:t>  (2)</a:t>
            </a:r>
            <a:r>
              <a:rPr lang="zh-TW" altLang="en-US" dirty="0" smtClean="0">
                <a:solidFill>
                  <a:schemeClr val="tx1"/>
                </a:solidFill>
                <a:ea typeface="標楷體" panose="03000509000000000000" pitchFamily="65" charset="-120"/>
              </a:rPr>
              <a:t>夏至</a:t>
            </a:r>
            <a:endParaRPr lang="en-US" altLang="zh-TW" dirty="0">
              <a:solidFill>
                <a:schemeClr val="tx1"/>
              </a:solidFill>
              <a:ea typeface="標楷體" panose="03000509000000000000" pitchFamily="65" charset="-120"/>
            </a:endParaRPr>
          </a:p>
          <a:p>
            <a:pPr>
              <a:buClr>
                <a:srgbClr val="FF6600"/>
              </a:buClr>
            </a:pPr>
            <a:r>
              <a:rPr lang="en-US" altLang="zh-TW" dirty="0">
                <a:solidFill>
                  <a:schemeClr val="tx1"/>
                </a:solidFill>
                <a:ea typeface="標楷體" panose="03000509000000000000" pitchFamily="65" charset="-120"/>
              </a:rPr>
              <a:t>  (3)</a:t>
            </a:r>
            <a:r>
              <a:rPr lang="zh-TW" altLang="en-US" dirty="0" smtClean="0">
                <a:solidFill>
                  <a:schemeClr val="tx1"/>
                </a:solidFill>
                <a:ea typeface="標楷體" panose="03000509000000000000" pitchFamily="65" charset="-120"/>
              </a:rPr>
              <a:t>冬至</a:t>
            </a:r>
            <a:endParaRPr lang="zh-TW" altLang="en-US" dirty="0"/>
          </a:p>
        </p:txBody>
      </p:sp>
      <p:pic>
        <p:nvPicPr>
          <p:cNvPr id="4" name="圖片 3"/>
          <p:cNvPicPr>
            <a:picLocks noChangeAspect="1"/>
          </p:cNvPicPr>
          <p:nvPr/>
        </p:nvPicPr>
        <p:blipFill>
          <a:blip r:embed="rId2"/>
          <a:stretch>
            <a:fillRect/>
          </a:stretch>
        </p:blipFill>
        <p:spPr>
          <a:xfrm>
            <a:off x="5895785" y="2234184"/>
            <a:ext cx="440690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217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0426" y="3203556"/>
            <a:ext cx="8153194" cy="646331"/>
          </a:xfrm>
          <a:prstGeom prst="rect">
            <a:avLst/>
          </a:prstGeom>
        </p:spPr>
        <p:txBody>
          <a:bodyPr wrap="none">
            <a:spAutoFit/>
          </a:bodyPr>
          <a:lstStyle/>
          <a:p>
            <a:r>
              <a:rPr lang="en-US" altLang="zh-TW" dirty="0">
                <a:hlinkClick r:id="rId2"/>
              </a:rPr>
              <a:t>https://</a:t>
            </a:r>
            <a:r>
              <a:rPr lang="en-US" altLang="zh-TW" dirty="0" smtClean="0">
                <a:hlinkClick r:id="rId2"/>
              </a:rPr>
              <a:t>www.youtube.com/watch?v=kq7OMo-Ftks</a:t>
            </a:r>
            <a:r>
              <a:rPr lang="en-US" altLang="zh-TW" dirty="0" smtClean="0"/>
              <a:t>    </a:t>
            </a:r>
            <a:r>
              <a:rPr lang="zh-TW" altLang="en-US" dirty="0" smtClean="0">
                <a:hlinkClick r:id="rId3" action="ppaction://hlinkfile"/>
              </a:rPr>
              <a:t>地球不只繞著太陽轉</a:t>
            </a:r>
            <a:endParaRPr lang="en-US" altLang="zh-TW" dirty="0" smtClean="0"/>
          </a:p>
          <a:p>
            <a:endParaRPr lang="zh-TW" altLang="en-US" dirty="0"/>
          </a:p>
        </p:txBody>
      </p:sp>
    </p:spTree>
    <p:extLst>
      <p:ext uri="{BB962C8B-B14F-4D97-AF65-F5344CB8AC3E}">
        <p14:creationId xmlns:p14="http://schemas.microsoft.com/office/powerpoint/2010/main" val="3097198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2063750" y="352425"/>
            <a:ext cx="8604250" cy="579438"/>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a:ea typeface="標楷體" pitchFamily="65" charset="-120"/>
              </a:rPr>
              <a:t>一年四季，太陽在天空位置的變化都相同嗎 ？</a:t>
            </a:r>
          </a:p>
        </p:txBody>
      </p:sp>
      <p:sp>
        <p:nvSpPr>
          <p:cNvPr id="66566" name="Text Box 6"/>
          <p:cNvSpPr txBox="1">
            <a:spLocks noChangeArrowheads="1"/>
          </p:cNvSpPr>
          <p:nvPr/>
        </p:nvSpPr>
        <p:spPr bwMode="auto">
          <a:xfrm>
            <a:off x="2286000" y="1038226"/>
            <a:ext cx="754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zh-TW" altLang="en-US" sz="2800">
                <a:solidFill>
                  <a:srgbClr val="000000"/>
                </a:solidFill>
                <a:latin typeface="Times New Roman" panose="02020603050405020304" pitchFamily="18" charset="0"/>
                <a:ea typeface="標楷體" panose="03000509000000000000" pitchFamily="65" charset="-120"/>
              </a:rPr>
              <a:t>四季同一時刻，太陽在天空的位置都不同。   </a:t>
            </a:r>
            <a:endParaRPr lang="zh-TW" altLang="en-US" sz="2800">
              <a:solidFill>
                <a:srgbClr val="000000"/>
              </a:solidFill>
              <a:ea typeface="標楷體" panose="03000509000000000000" pitchFamily="65" charset="-120"/>
            </a:endParaRPr>
          </a:p>
        </p:txBody>
      </p:sp>
      <p:sp>
        <p:nvSpPr>
          <p:cNvPr id="66578" name="Rectangle 18"/>
          <p:cNvSpPr>
            <a:spLocks noChangeArrowheads="1"/>
          </p:cNvSpPr>
          <p:nvPr/>
        </p:nvSpPr>
        <p:spPr bwMode="auto">
          <a:xfrm>
            <a:off x="2319338" y="6284913"/>
            <a:ext cx="7880350" cy="457200"/>
          </a:xfrm>
          <a:prstGeom prst="rect">
            <a:avLst/>
          </a:prstGeom>
          <a:noFill/>
          <a:ln>
            <a:noFill/>
          </a:ln>
          <a:effectLst/>
          <a:extLst/>
        </p:spPr>
        <p:txBody>
          <a:bodyPr>
            <a:spAutoFit/>
          </a:bodyPr>
          <a:lstStyle/>
          <a:p>
            <a:pPr>
              <a:spcBef>
                <a:spcPct val="50000"/>
              </a:spcBef>
              <a:buClr>
                <a:srgbClr val="FF6600"/>
              </a:buClr>
              <a:buFont typeface="Wingdings" pitchFamily="2" charset="2"/>
              <a:buNone/>
              <a:defRPr/>
            </a:pPr>
            <a:r>
              <a:rPr lang="zh-TW" altLang="en-US" sz="2400" dirty="0">
                <a:solidFill>
                  <a:srgbClr val="FF3300"/>
                </a:solidFill>
                <a:latin typeface="+mj-ea"/>
                <a:ea typeface="+mj-ea"/>
              </a:rPr>
              <a:t>註：上學時間每天都相同，但窗戶的影子方向都不同。</a:t>
            </a:r>
          </a:p>
        </p:txBody>
      </p:sp>
      <p:grpSp>
        <p:nvGrpSpPr>
          <p:cNvPr id="2" name="Group 53"/>
          <p:cNvGrpSpPr>
            <a:grpSpLocks/>
          </p:cNvGrpSpPr>
          <p:nvPr/>
        </p:nvGrpSpPr>
        <p:grpSpPr bwMode="auto">
          <a:xfrm>
            <a:off x="4727575" y="4876801"/>
            <a:ext cx="2667000" cy="1570038"/>
            <a:chOff x="192" y="2756"/>
            <a:chExt cx="1680" cy="989"/>
          </a:xfrm>
        </p:grpSpPr>
        <p:sp>
          <p:nvSpPr>
            <p:cNvPr id="27664" name="Text Box 42"/>
            <p:cNvSpPr txBox="1">
              <a:spLocks noChangeArrowheads="1"/>
            </p:cNvSpPr>
            <p:nvPr/>
          </p:nvSpPr>
          <p:spPr bwMode="auto">
            <a:xfrm>
              <a:off x="362" y="2756"/>
              <a:ext cx="15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400">
                  <a:solidFill>
                    <a:srgbClr val="000000"/>
                  </a:solidFill>
                  <a:ea typeface="標楷體" panose="03000509000000000000" pitchFamily="65" charset="-120"/>
                </a:rPr>
                <a:t>夏至早上陽光在東偏北方升起，影子的位置在西偏南方。</a:t>
              </a:r>
            </a:p>
          </p:txBody>
        </p:sp>
        <p:sp>
          <p:nvSpPr>
            <p:cNvPr id="27665" name="AutoShape 43"/>
            <p:cNvSpPr>
              <a:spLocks noChangeArrowheads="1"/>
            </p:cNvSpPr>
            <p:nvPr/>
          </p:nvSpPr>
          <p:spPr bwMode="auto">
            <a:xfrm>
              <a:off x="192" y="2836"/>
              <a:ext cx="179" cy="154"/>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grpSp>
        <p:nvGrpSpPr>
          <p:cNvPr id="3" name="Group 45"/>
          <p:cNvGrpSpPr>
            <a:grpSpLocks/>
          </p:cNvGrpSpPr>
          <p:nvPr/>
        </p:nvGrpSpPr>
        <p:grpSpPr bwMode="auto">
          <a:xfrm>
            <a:off x="7543800" y="4876801"/>
            <a:ext cx="2667000" cy="1570038"/>
            <a:chOff x="96" y="2928"/>
            <a:chExt cx="1680" cy="989"/>
          </a:xfrm>
        </p:grpSpPr>
        <p:sp>
          <p:nvSpPr>
            <p:cNvPr id="27662" name="Text Box 46"/>
            <p:cNvSpPr txBox="1">
              <a:spLocks noChangeArrowheads="1"/>
            </p:cNvSpPr>
            <p:nvPr/>
          </p:nvSpPr>
          <p:spPr bwMode="auto">
            <a:xfrm>
              <a:off x="266" y="2928"/>
              <a:ext cx="15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400">
                  <a:solidFill>
                    <a:srgbClr val="000000"/>
                  </a:solidFill>
                  <a:ea typeface="標楷體" panose="03000509000000000000" pitchFamily="65" charset="-120"/>
                </a:rPr>
                <a:t>冬至早上陽光在東偏南方升起，影子的位置在西偏北方。</a:t>
              </a:r>
            </a:p>
          </p:txBody>
        </p:sp>
        <p:sp>
          <p:nvSpPr>
            <p:cNvPr id="27663" name="AutoShape 47"/>
            <p:cNvSpPr>
              <a:spLocks noChangeArrowheads="1"/>
            </p:cNvSpPr>
            <p:nvPr/>
          </p:nvSpPr>
          <p:spPr bwMode="auto">
            <a:xfrm>
              <a:off x="96" y="3008"/>
              <a:ext cx="179" cy="154"/>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grpSp>
        <p:nvGrpSpPr>
          <p:cNvPr id="4" name="Group 48"/>
          <p:cNvGrpSpPr>
            <a:grpSpLocks/>
          </p:cNvGrpSpPr>
          <p:nvPr/>
        </p:nvGrpSpPr>
        <p:grpSpPr bwMode="auto">
          <a:xfrm>
            <a:off x="2024063" y="4876801"/>
            <a:ext cx="2667000" cy="1570038"/>
            <a:chOff x="96" y="2928"/>
            <a:chExt cx="1680" cy="989"/>
          </a:xfrm>
        </p:grpSpPr>
        <p:sp>
          <p:nvSpPr>
            <p:cNvPr id="27660" name="Text Box 49"/>
            <p:cNvSpPr txBox="1">
              <a:spLocks noChangeArrowheads="1"/>
            </p:cNvSpPr>
            <p:nvPr/>
          </p:nvSpPr>
          <p:spPr bwMode="auto">
            <a:xfrm>
              <a:off x="266" y="2928"/>
              <a:ext cx="15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400">
                  <a:solidFill>
                    <a:srgbClr val="000000"/>
                  </a:solidFill>
                  <a:ea typeface="標楷體" panose="03000509000000000000" pitchFamily="65" charset="-120"/>
                </a:rPr>
                <a:t>春分、秋分早上陽光在正東方升起，影子的位置在正西方。</a:t>
              </a:r>
            </a:p>
          </p:txBody>
        </p:sp>
        <p:sp>
          <p:nvSpPr>
            <p:cNvPr id="27661" name="AutoShape 50"/>
            <p:cNvSpPr>
              <a:spLocks noChangeArrowheads="1"/>
            </p:cNvSpPr>
            <p:nvPr/>
          </p:nvSpPr>
          <p:spPr bwMode="auto">
            <a:xfrm>
              <a:off x="96" y="3008"/>
              <a:ext cx="179" cy="154"/>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pic>
        <p:nvPicPr>
          <p:cNvPr id="27657" name="Picture 27" descr="Z:\電子相簿\自然\104\104-X8A015U-JPG\1\X8A015U-U1-16.jpg"/>
          <p:cNvPicPr>
            <a:picLocks noChangeAspect="1" noChangeArrowheads="1"/>
          </p:cNvPicPr>
          <p:nvPr/>
        </p:nvPicPr>
        <p:blipFill>
          <a:blip r:embed="rId4">
            <a:extLst>
              <a:ext uri="{28A0092B-C50C-407E-A947-70E740481C1C}">
                <a14:useLocalDpi xmlns:a14="http://schemas.microsoft.com/office/drawing/2010/main" val="0"/>
              </a:ext>
            </a:extLst>
          </a:blip>
          <a:srcRect r="66351"/>
          <a:stretch>
            <a:fillRect/>
          </a:stretch>
        </p:blipFill>
        <p:spPr bwMode="auto">
          <a:xfrm>
            <a:off x="2495550" y="1609726"/>
            <a:ext cx="189388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7" descr="Z:\電子相簿\自然\104\104-X8A015U-JPG\1\X8A015U-U1-16.jpg"/>
          <p:cNvPicPr>
            <a:picLocks noChangeAspect="1" noChangeArrowheads="1"/>
          </p:cNvPicPr>
          <p:nvPr/>
        </p:nvPicPr>
        <p:blipFill>
          <a:blip r:embed="rId5">
            <a:extLst>
              <a:ext uri="{28A0092B-C50C-407E-A947-70E740481C1C}">
                <a14:useLocalDpi xmlns:a14="http://schemas.microsoft.com/office/drawing/2010/main" val="0"/>
              </a:ext>
            </a:extLst>
          </a:blip>
          <a:srcRect l="33287" r="33356"/>
          <a:stretch>
            <a:fillRect/>
          </a:stretch>
        </p:blipFill>
        <p:spPr bwMode="auto">
          <a:xfrm>
            <a:off x="5148263" y="1581151"/>
            <a:ext cx="1884362"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7" descr="Z:\電子相簿\自然\104\104-X8A015U-JPG\1\X8A015U-U1-16.jpg"/>
          <p:cNvPicPr>
            <a:picLocks noChangeAspect="1" noChangeArrowheads="1"/>
          </p:cNvPicPr>
          <p:nvPr/>
        </p:nvPicPr>
        <p:blipFill>
          <a:blip r:embed="rId6">
            <a:extLst>
              <a:ext uri="{28A0092B-C50C-407E-A947-70E740481C1C}">
                <a14:useLocalDpi xmlns:a14="http://schemas.microsoft.com/office/drawing/2010/main" val="0"/>
              </a:ext>
            </a:extLst>
          </a:blip>
          <a:srcRect l="66162"/>
          <a:stretch>
            <a:fillRect/>
          </a:stretch>
        </p:blipFill>
        <p:spPr bwMode="auto">
          <a:xfrm>
            <a:off x="7927976" y="1563688"/>
            <a:ext cx="19018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68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checkerboard(across)">
                                      <p:cBhvr>
                                        <p:cTn id="7" dur="500"/>
                                        <p:tgtEl>
                                          <p:spTgt spid="6656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6566"/>
                                        </p:tgtEl>
                                        <p:attrNameLst>
                                          <p:attrName>style.visibility</p:attrName>
                                        </p:attrNameLst>
                                      </p:cBhvr>
                                      <p:to>
                                        <p:strVal val="visible"/>
                                      </p:to>
                                    </p:set>
                                    <p:animEffect transition="in" filter="checkerboard(across)">
                                      <p:cBhvr>
                                        <p:cTn id="10" dur="500"/>
                                        <p:tgtEl>
                                          <p:spTgt spid="66566"/>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6578"/>
                                        </p:tgtEl>
                                        <p:attrNameLst>
                                          <p:attrName>style.visibility</p:attrName>
                                        </p:attrNameLst>
                                      </p:cBhvr>
                                      <p:to>
                                        <p:strVal val="visible"/>
                                      </p:to>
                                    </p:set>
                                    <p:animEffect transition="in" filter="dissolve">
                                      <p:cBhvr>
                                        <p:cTn id="22" dur="500"/>
                                        <p:tgtEl>
                                          <p:spTgt spid="66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utoUpdateAnimBg="0"/>
      <p:bldP spid="66566" grpId="0" autoUpdateAnimBg="0"/>
      <p:bldP spid="6657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123"/>
          <p:cNvSpPr txBox="1">
            <a:spLocks noChangeArrowheads="1"/>
          </p:cNvSpPr>
          <p:nvPr/>
        </p:nvSpPr>
        <p:spPr bwMode="auto">
          <a:xfrm>
            <a:off x="1631951" y="333376"/>
            <a:ext cx="3292475" cy="1463675"/>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000">
                <a:latin typeface="Times New Roman" pitchFamily="18" charset="0"/>
                <a:ea typeface="標楷體" pitchFamily="65" charset="-120"/>
              </a:rPr>
              <a:t>看看北回歸線上四季竿影的變化，你有什麼發現？</a:t>
            </a:r>
          </a:p>
        </p:txBody>
      </p:sp>
      <p:sp>
        <p:nvSpPr>
          <p:cNvPr id="3" name="Text Box 6"/>
          <p:cNvSpPr txBox="1">
            <a:spLocks noChangeArrowheads="1"/>
          </p:cNvSpPr>
          <p:nvPr/>
        </p:nvSpPr>
        <p:spPr bwMode="auto">
          <a:xfrm>
            <a:off x="1847850" y="2047876"/>
            <a:ext cx="316865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1.</a:t>
            </a:r>
            <a:r>
              <a:rPr lang="zh-TW" altLang="zh-TW" sz="2800">
                <a:solidFill>
                  <a:schemeClr val="tx1"/>
                </a:solidFill>
                <a:ea typeface="標楷體" panose="03000509000000000000" pitchFamily="65" charset="-120"/>
              </a:rPr>
              <a:t>四季</a:t>
            </a:r>
            <a:r>
              <a:rPr lang="zh-TW" altLang="en-US" sz="2800">
                <a:solidFill>
                  <a:schemeClr val="tx1"/>
                </a:solidFill>
                <a:ea typeface="標楷體" panose="03000509000000000000" pitchFamily="65" charset="-120"/>
              </a:rPr>
              <a:t>的竿影圖</a:t>
            </a:r>
            <a:r>
              <a:rPr lang="zh-TW" altLang="zh-TW" sz="2800">
                <a:solidFill>
                  <a:schemeClr val="tx1"/>
                </a:solidFill>
                <a:ea typeface="標楷體" panose="03000509000000000000" pitchFamily="65" charset="-120"/>
              </a:rPr>
              <a:t>好</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像都不大一樣。</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2.</a:t>
            </a:r>
            <a:r>
              <a:rPr lang="zh-TW" altLang="en-US" sz="2800">
                <a:solidFill>
                  <a:schemeClr val="tx1"/>
                </a:solidFill>
                <a:ea typeface="標楷體" panose="03000509000000000000" pitchFamily="65" charset="-120"/>
              </a:rPr>
              <a:t>春分和秋分的竿   </a:t>
            </a:r>
          </a:p>
          <a:p>
            <a:r>
              <a:rPr lang="zh-TW" altLang="en-US" sz="2800">
                <a:solidFill>
                  <a:schemeClr val="tx1"/>
                </a:solidFill>
                <a:ea typeface="標楷體" panose="03000509000000000000" pitchFamily="65" charset="-120"/>
              </a:rPr>
              <a:t>  影很相似。</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3.</a:t>
            </a:r>
            <a:r>
              <a:rPr lang="zh-TW" altLang="zh-TW" sz="2800">
                <a:solidFill>
                  <a:schemeClr val="tx1"/>
                </a:solidFill>
                <a:ea typeface="標楷體" panose="03000509000000000000" pitchFamily="65" charset="-120"/>
              </a:rPr>
              <a:t>夏至的竿影</a:t>
            </a:r>
            <a:r>
              <a:rPr lang="zh-TW" altLang="en-US" sz="2800">
                <a:solidFill>
                  <a:schemeClr val="tx1"/>
                </a:solidFill>
                <a:ea typeface="標楷體" panose="03000509000000000000" pitchFamily="65" charset="-120"/>
              </a:rPr>
              <a:t>圖和</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其他三個季節不</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大一樣，幾乎</a:t>
            </a:r>
            <a:r>
              <a:rPr lang="zh-TW" altLang="zh-TW" sz="2800">
                <a:solidFill>
                  <a:schemeClr val="tx1"/>
                </a:solidFill>
                <a:ea typeface="標楷體" panose="03000509000000000000" pitchFamily="65" charset="-120"/>
              </a:rPr>
              <a:t>都</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偏南。</a:t>
            </a:r>
            <a:endParaRPr lang="zh-TW" altLang="en-US" sz="2800">
              <a:solidFill>
                <a:schemeClr val="tx1"/>
              </a:solidFill>
              <a:ea typeface="標楷體" panose="03000509000000000000" pitchFamily="65" charset="-120"/>
            </a:endParaRPr>
          </a:p>
        </p:txBody>
      </p:sp>
      <p:pic>
        <p:nvPicPr>
          <p:cNvPr id="28676" name="Picture 5122"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124" descr="上一頁向左">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4"/>
          <p:cNvGrpSpPr>
            <a:grpSpLocks/>
          </p:cNvGrpSpPr>
          <p:nvPr/>
        </p:nvGrpSpPr>
        <p:grpSpPr bwMode="auto">
          <a:xfrm>
            <a:off x="5102226" y="188914"/>
            <a:ext cx="5470525" cy="5299075"/>
            <a:chOff x="3578317" y="188639"/>
            <a:chExt cx="5469971" cy="5299399"/>
          </a:xfrm>
        </p:grpSpPr>
        <p:pic>
          <p:nvPicPr>
            <p:cNvPr id="28679" name="Picture 8" descr="d:\Users\enatu9a\Desktop\104 PPT\104-X8A015U-114.png"/>
            <p:cNvPicPr>
              <a:picLocks noChangeAspect="1" noChangeArrowheads="1"/>
            </p:cNvPicPr>
            <p:nvPr/>
          </p:nvPicPr>
          <p:blipFill>
            <a:blip r:embed="rId5">
              <a:extLst>
                <a:ext uri="{28A0092B-C50C-407E-A947-70E740481C1C}">
                  <a14:useLocalDpi xmlns:a14="http://schemas.microsoft.com/office/drawing/2010/main" val="0"/>
                </a:ext>
              </a:extLst>
            </a:blip>
            <a:srcRect l="6596" t="8150" r="51112" b="61452"/>
            <a:stretch>
              <a:fillRect/>
            </a:stretch>
          </p:blipFill>
          <p:spPr bwMode="auto">
            <a:xfrm>
              <a:off x="6300192" y="2852936"/>
              <a:ext cx="2636170" cy="263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7" descr="d:\Users\enatu9a\Desktop\104 PPT\104-X8A015U-113.png"/>
            <p:cNvPicPr>
              <a:picLocks noChangeAspect="1" noChangeArrowheads="1"/>
            </p:cNvPicPr>
            <p:nvPr/>
          </p:nvPicPr>
          <p:blipFill>
            <a:blip r:embed="rId6">
              <a:extLst>
                <a:ext uri="{28A0092B-C50C-407E-A947-70E740481C1C}">
                  <a14:useLocalDpi xmlns:a14="http://schemas.microsoft.com/office/drawing/2010/main" val="0"/>
                </a:ext>
              </a:extLst>
            </a:blip>
            <a:srcRect l="50000" t="61276" r="7549" b="9361"/>
            <a:stretch>
              <a:fillRect/>
            </a:stretch>
          </p:blipFill>
          <p:spPr bwMode="auto">
            <a:xfrm>
              <a:off x="6300192" y="197223"/>
              <a:ext cx="2748096" cy="264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8317" y="188639"/>
              <a:ext cx="2682382" cy="265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8317" y="2852936"/>
              <a:ext cx="2684820" cy="263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2262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ject 6"/>
          <p:cNvSpPr>
            <a:spLocks noChangeArrowheads="1"/>
          </p:cNvSpPr>
          <p:nvPr/>
        </p:nvSpPr>
        <p:spPr bwMode="auto">
          <a:xfrm>
            <a:off x="2216151" y="1882776"/>
            <a:ext cx="7758113" cy="19462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endParaRPr lang="zh-TW" altLang="zh-TW"/>
          </a:p>
        </p:txBody>
      </p:sp>
      <p:sp>
        <p:nvSpPr>
          <p:cNvPr id="3075" name="object 9"/>
          <p:cNvSpPr>
            <a:spLocks/>
          </p:cNvSpPr>
          <p:nvPr/>
        </p:nvSpPr>
        <p:spPr bwMode="auto">
          <a:xfrm>
            <a:off x="6308726" y="1146968"/>
            <a:ext cx="3878262" cy="566738"/>
          </a:xfrm>
          <a:custGeom>
            <a:avLst/>
            <a:gdLst>
              <a:gd name="T0" fmla="*/ 0 w 1217993"/>
              <a:gd name="T1" fmla="*/ 0 h 216001"/>
              <a:gd name="T2" fmla="*/ 1217993 w 1217993"/>
              <a:gd name="T3" fmla="*/ 216001 h 216001"/>
            </a:gdLst>
            <a:ahLst/>
            <a:cxnLst/>
            <a:rect l="T0" t="T1" r="T2" b="T3"/>
            <a:pathLst>
              <a:path w="1217993" h="216001">
                <a:moveTo>
                  <a:pt x="36004" y="0"/>
                </a:moveTo>
                <a:lnTo>
                  <a:pt x="15184" y="572"/>
                </a:lnTo>
                <a:lnTo>
                  <a:pt x="4529" y="4470"/>
                </a:lnTo>
                <a:lnTo>
                  <a:pt x="573" y="15086"/>
                </a:lnTo>
                <a:lnTo>
                  <a:pt x="0" y="35760"/>
                </a:lnTo>
                <a:lnTo>
                  <a:pt x="6" y="180228"/>
                </a:lnTo>
                <a:lnTo>
                  <a:pt x="558" y="200776"/>
                </a:lnTo>
                <a:lnTo>
                  <a:pt x="4469" y="211469"/>
                </a:lnTo>
                <a:lnTo>
                  <a:pt x="15083" y="215427"/>
                </a:lnTo>
                <a:lnTo>
                  <a:pt x="35754" y="216001"/>
                </a:lnTo>
                <a:lnTo>
                  <a:pt x="1182001" y="216001"/>
                </a:lnTo>
                <a:lnTo>
                  <a:pt x="1202776" y="215442"/>
                </a:lnTo>
                <a:lnTo>
                  <a:pt x="1213465" y="211529"/>
                </a:lnTo>
                <a:lnTo>
                  <a:pt x="1217420" y="200909"/>
                </a:lnTo>
                <a:lnTo>
                  <a:pt x="1217993" y="180228"/>
                </a:lnTo>
                <a:lnTo>
                  <a:pt x="1217987" y="35760"/>
                </a:lnTo>
                <a:lnTo>
                  <a:pt x="1202898" y="572"/>
                </a:lnTo>
                <a:lnTo>
                  <a:pt x="36004"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en-US" altLang="zh-TW" dirty="0">
                <a:latin typeface="Times New Roman" panose="02020603050405020304" pitchFamily="18" charset="0"/>
                <a:cs typeface="Times New Roman" panose="02020603050405020304" pitchFamily="18" charset="0"/>
              </a:rPr>
              <a:t>7</a:t>
            </a:r>
            <a:r>
              <a:rPr lang="en-US" altLang="zh-TW" dirty="0"/>
              <a:t> </a:t>
            </a:r>
            <a:r>
              <a:rPr lang="zh-TW" altLang="en-US" dirty="0"/>
              <a:t>月</a:t>
            </a:r>
            <a:r>
              <a:rPr lang="en-US" altLang="zh-TW" dirty="0">
                <a:latin typeface="Times New Roman" panose="02020603050405020304" pitchFamily="18" charset="0"/>
                <a:cs typeface="Times New Roman" panose="02020603050405020304" pitchFamily="18" charset="0"/>
              </a:rPr>
              <a:t>21</a:t>
            </a:r>
            <a:r>
              <a:rPr lang="en-US" altLang="zh-TW" dirty="0"/>
              <a:t> </a:t>
            </a:r>
            <a:r>
              <a:rPr lang="zh-TW" altLang="en-US" dirty="0"/>
              <a:t>日上午</a:t>
            </a:r>
            <a:r>
              <a:rPr lang="en-US" altLang="zh-TW" dirty="0">
                <a:latin typeface="Times New Roman" panose="02020603050405020304" pitchFamily="18" charset="0"/>
                <a:cs typeface="Times New Roman" panose="02020603050405020304" pitchFamily="18" charset="0"/>
              </a:rPr>
              <a:t>5</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38</a:t>
            </a:r>
          </a:p>
        </p:txBody>
      </p:sp>
      <p:sp>
        <p:nvSpPr>
          <p:cNvPr id="3076" name="object 19"/>
          <p:cNvSpPr txBox="1">
            <a:spLocks noChangeArrowheads="1"/>
          </p:cNvSpPr>
          <p:nvPr/>
        </p:nvSpPr>
        <p:spPr bwMode="auto">
          <a:xfrm>
            <a:off x="1809751" y="2738438"/>
            <a:ext cx="3159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lnSpc>
                <a:spcPts val="1725"/>
              </a:lnSpc>
            </a:pPr>
            <a:r>
              <a:rPr lang="zh-TW" altLang="en-US">
                <a:solidFill>
                  <a:srgbClr val="FF0000"/>
                </a:solidFill>
                <a:latin typeface="標楷體" panose="03000509000000000000" pitchFamily="65" charset="-120"/>
              </a:rPr>
              <a:t>北</a:t>
            </a:r>
            <a:endParaRPr lang="zh-TW" altLang="zh-TW">
              <a:solidFill>
                <a:srgbClr val="FF0000"/>
              </a:solidFill>
              <a:latin typeface="標楷體" panose="03000509000000000000" pitchFamily="65" charset="-120"/>
            </a:endParaRPr>
          </a:p>
        </p:txBody>
      </p:sp>
      <p:sp>
        <p:nvSpPr>
          <p:cNvPr id="3077" name="object 20"/>
          <p:cNvSpPr>
            <a:spLocks/>
          </p:cNvSpPr>
          <p:nvPr/>
        </p:nvSpPr>
        <p:spPr bwMode="auto">
          <a:xfrm>
            <a:off x="1671638" y="2728913"/>
            <a:ext cx="127000" cy="127000"/>
          </a:xfrm>
          <a:custGeom>
            <a:avLst/>
            <a:gdLst>
              <a:gd name="T0" fmla="*/ 127000 w 86398"/>
              <a:gd name="T1" fmla="*/ 0 h 86398"/>
              <a:gd name="T2" fmla="*/ 0 w 86398"/>
              <a:gd name="T3" fmla="*/ 63490 h 86398"/>
              <a:gd name="T4" fmla="*/ 127000 w 86398"/>
              <a:gd name="T5" fmla="*/ 127000 h 86398"/>
              <a:gd name="T6" fmla="*/ 127000 w 86398"/>
              <a:gd name="T7" fmla="*/ 0 h 863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398" h="86398">
                <a:moveTo>
                  <a:pt x="86398" y="0"/>
                </a:moveTo>
                <a:lnTo>
                  <a:pt x="0" y="43192"/>
                </a:lnTo>
                <a:lnTo>
                  <a:pt x="86398" y="86398"/>
                </a:lnTo>
                <a:lnTo>
                  <a:pt x="86398"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8" name="object 25"/>
          <p:cNvSpPr txBox="1">
            <a:spLocks noChangeArrowheads="1"/>
          </p:cNvSpPr>
          <p:nvPr/>
        </p:nvSpPr>
        <p:spPr bwMode="auto">
          <a:xfrm>
            <a:off x="10028238" y="2632076"/>
            <a:ext cx="3175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lnSpc>
                <a:spcPts val="1725"/>
              </a:lnSpc>
            </a:pPr>
            <a:r>
              <a:rPr lang="zh-TW" altLang="en-US">
                <a:solidFill>
                  <a:srgbClr val="FF0000"/>
                </a:solidFill>
                <a:latin typeface="標楷體" panose="03000509000000000000" pitchFamily="65" charset="-120"/>
              </a:rPr>
              <a:t>南</a:t>
            </a:r>
            <a:endParaRPr lang="zh-TW" altLang="zh-TW">
              <a:solidFill>
                <a:srgbClr val="FF0000"/>
              </a:solidFill>
              <a:latin typeface="標楷體" panose="03000509000000000000" pitchFamily="65" charset="-120"/>
            </a:endParaRPr>
          </a:p>
        </p:txBody>
      </p:sp>
      <p:sp>
        <p:nvSpPr>
          <p:cNvPr id="3079" name="object 26"/>
          <p:cNvSpPr>
            <a:spLocks/>
          </p:cNvSpPr>
          <p:nvPr/>
        </p:nvSpPr>
        <p:spPr bwMode="auto">
          <a:xfrm>
            <a:off x="10436225" y="2619375"/>
            <a:ext cx="127000" cy="127000"/>
          </a:xfrm>
          <a:custGeom>
            <a:avLst/>
            <a:gdLst>
              <a:gd name="T0" fmla="*/ 0 w 86398"/>
              <a:gd name="T1" fmla="*/ 0 h 86410"/>
              <a:gd name="T2" fmla="*/ 0 w 86398"/>
              <a:gd name="T3" fmla="*/ 127000 h 86410"/>
              <a:gd name="T4" fmla="*/ 127000 w 86398"/>
              <a:gd name="T5" fmla="*/ 63500 h 86410"/>
              <a:gd name="T6" fmla="*/ 0 w 86398"/>
              <a:gd name="T7" fmla="*/ 0 h 86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398" h="86410">
                <a:moveTo>
                  <a:pt x="0" y="0"/>
                </a:moveTo>
                <a:lnTo>
                  <a:pt x="0" y="86410"/>
                </a:lnTo>
                <a:lnTo>
                  <a:pt x="86398" y="43205"/>
                </a:lnTo>
                <a:lnTo>
                  <a:pt x="0"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80" name="矩形 1"/>
          <p:cNvSpPr>
            <a:spLocks noChangeArrowheads="1"/>
          </p:cNvSpPr>
          <p:nvPr/>
        </p:nvSpPr>
        <p:spPr bwMode="auto">
          <a:xfrm>
            <a:off x="2584007" y="5566474"/>
            <a:ext cx="440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dirty="0"/>
              <a:t>日出（</a:t>
            </a:r>
            <a:r>
              <a:rPr lang="zh-TW" altLang="en-US" u="sng" dirty="0"/>
              <a:t>臺東縣</a:t>
            </a:r>
            <a:r>
              <a:rPr lang="zh-TW" altLang="en-US" dirty="0"/>
              <a:t> </a:t>
            </a:r>
            <a:r>
              <a:rPr lang="zh-TW" altLang="en-US" u="sng" dirty="0"/>
              <a:t>三仙臺</a:t>
            </a:r>
            <a:r>
              <a:rPr lang="zh-TW" altLang="en-US" dirty="0"/>
              <a:t>）</a:t>
            </a:r>
            <a:endParaRPr lang="zh-TW" altLang="zh-TW" dirty="0"/>
          </a:p>
        </p:txBody>
      </p:sp>
      <p:sp>
        <p:nvSpPr>
          <p:cNvPr id="3081" name="object 21"/>
          <p:cNvSpPr>
            <a:spLocks noChangeArrowheads="1"/>
          </p:cNvSpPr>
          <p:nvPr/>
        </p:nvSpPr>
        <p:spPr bwMode="auto">
          <a:xfrm>
            <a:off x="2337944" y="5735543"/>
            <a:ext cx="246063" cy="246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endParaRPr lang="zh-TW" altLang="zh-TW"/>
          </a:p>
        </p:txBody>
      </p:sp>
      <p:sp>
        <p:nvSpPr>
          <p:cNvPr id="10" name="object 9"/>
          <p:cNvSpPr>
            <a:spLocks noChangeArrowheads="1"/>
          </p:cNvSpPr>
          <p:nvPr/>
        </p:nvSpPr>
        <p:spPr bwMode="auto">
          <a:xfrm>
            <a:off x="2228850" y="3519329"/>
            <a:ext cx="7753350" cy="187807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endParaRPr lang="zh-TW" altLang="zh-TW"/>
          </a:p>
        </p:txBody>
      </p:sp>
      <p:sp>
        <p:nvSpPr>
          <p:cNvPr id="11" name="object 9"/>
          <p:cNvSpPr>
            <a:spLocks/>
          </p:cNvSpPr>
          <p:nvPr/>
        </p:nvSpPr>
        <p:spPr bwMode="auto">
          <a:xfrm>
            <a:off x="6465888" y="5267992"/>
            <a:ext cx="3721100" cy="566738"/>
          </a:xfrm>
          <a:custGeom>
            <a:avLst/>
            <a:gdLst>
              <a:gd name="T0" fmla="*/ 0 w 1217993"/>
              <a:gd name="T1" fmla="*/ 0 h 216001"/>
              <a:gd name="T2" fmla="*/ 1217993 w 1217993"/>
              <a:gd name="T3" fmla="*/ 216001 h 216001"/>
            </a:gdLst>
            <a:ahLst/>
            <a:cxnLst/>
            <a:rect l="T0" t="T1" r="T2" b="T3"/>
            <a:pathLst>
              <a:path w="1217993" h="216001">
                <a:moveTo>
                  <a:pt x="36004" y="0"/>
                </a:moveTo>
                <a:lnTo>
                  <a:pt x="15184" y="572"/>
                </a:lnTo>
                <a:lnTo>
                  <a:pt x="4529" y="4470"/>
                </a:lnTo>
                <a:lnTo>
                  <a:pt x="573" y="15086"/>
                </a:lnTo>
                <a:lnTo>
                  <a:pt x="0" y="35760"/>
                </a:lnTo>
                <a:lnTo>
                  <a:pt x="6" y="180228"/>
                </a:lnTo>
                <a:lnTo>
                  <a:pt x="558" y="200776"/>
                </a:lnTo>
                <a:lnTo>
                  <a:pt x="4469" y="211469"/>
                </a:lnTo>
                <a:lnTo>
                  <a:pt x="15083" y="215427"/>
                </a:lnTo>
                <a:lnTo>
                  <a:pt x="35754" y="216001"/>
                </a:lnTo>
                <a:lnTo>
                  <a:pt x="1182001" y="216001"/>
                </a:lnTo>
                <a:lnTo>
                  <a:pt x="1202776" y="215442"/>
                </a:lnTo>
                <a:lnTo>
                  <a:pt x="1213465" y="211529"/>
                </a:lnTo>
                <a:lnTo>
                  <a:pt x="1217420" y="200909"/>
                </a:lnTo>
                <a:lnTo>
                  <a:pt x="1217993" y="180228"/>
                </a:lnTo>
                <a:lnTo>
                  <a:pt x="1217987" y="35760"/>
                </a:lnTo>
                <a:lnTo>
                  <a:pt x="1202898" y="572"/>
                </a:lnTo>
                <a:lnTo>
                  <a:pt x="36004"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en-US" altLang="zh-TW" dirty="0">
                <a:latin typeface="Times New Roman" panose="02020603050405020304" pitchFamily="18" charset="0"/>
                <a:cs typeface="Times New Roman" panose="02020603050405020304" pitchFamily="18" charset="0"/>
              </a:rPr>
              <a:t>11 </a:t>
            </a:r>
            <a:r>
              <a:rPr lang="zh-TW" altLang="en-US" dirty="0"/>
              <a:t>月</a:t>
            </a:r>
            <a:r>
              <a:rPr lang="en-US" altLang="zh-TW" dirty="0">
                <a:latin typeface="Times New Roman" panose="02020603050405020304" pitchFamily="18" charset="0"/>
                <a:cs typeface="Times New Roman" panose="02020603050405020304" pitchFamily="18" charset="0"/>
              </a:rPr>
              <a:t>7 </a:t>
            </a:r>
            <a:r>
              <a:rPr lang="zh-TW" altLang="en-US" dirty="0"/>
              <a:t>日上午</a:t>
            </a:r>
            <a:r>
              <a:rPr lang="en-US" altLang="zh-TW" dirty="0">
                <a:latin typeface="Times New Roman" panose="02020603050405020304" pitchFamily="18" charset="0"/>
                <a:cs typeface="Times New Roman" panose="02020603050405020304" pitchFamily="18" charset="0"/>
              </a:rPr>
              <a:t>6</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09</a:t>
            </a:r>
          </a:p>
        </p:txBody>
      </p:sp>
    </p:spTree>
    <p:extLst>
      <p:ext uri="{BB962C8B-B14F-4D97-AF65-F5344CB8AC3E}">
        <p14:creationId xmlns:p14="http://schemas.microsoft.com/office/powerpoint/2010/main" val="237356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1774825" y="134939"/>
            <a:ext cx="7532688" cy="604837"/>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lnSpc>
                <a:spcPct val="120000"/>
              </a:lnSpc>
              <a:buClr>
                <a:srgbClr val="0066FF"/>
              </a:buClr>
              <a:defRPr/>
            </a:pPr>
            <a:r>
              <a:rPr lang="zh-TW" altLang="en-US" sz="2800">
                <a:latin typeface="Times New Roman" pitchFamily="18" charset="0"/>
                <a:ea typeface="標楷體" pitchFamily="65" charset="-120"/>
              </a:rPr>
              <a:t>四季日出的情形，</a:t>
            </a:r>
            <a:r>
              <a:rPr lang="zh-TW" altLang="en-US" sz="2800">
                <a:ea typeface="標楷體" pitchFamily="65" charset="-120"/>
              </a:rPr>
              <a:t>顯示了哪些訊息？   </a:t>
            </a:r>
            <a:endParaRPr lang="zh-TW" altLang="en-US" sz="2800">
              <a:latin typeface="Times New Roman" pitchFamily="18" charset="0"/>
              <a:ea typeface="標楷體" pitchFamily="65" charset="-120"/>
            </a:endParaRPr>
          </a:p>
        </p:txBody>
      </p:sp>
      <p:pic>
        <p:nvPicPr>
          <p:cNvPr id="33796" name="Picture 4" descr="上一頁向左">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 Box 7"/>
          <p:cNvSpPr txBox="1">
            <a:spLocks noChangeArrowheads="1"/>
          </p:cNvSpPr>
          <p:nvPr/>
        </p:nvSpPr>
        <p:spPr bwMode="auto">
          <a:xfrm>
            <a:off x="1774826" y="1412876"/>
            <a:ext cx="331311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zh-TW" altLang="en-US" sz="2600">
                <a:solidFill>
                  <a:srgbClr val="FF3300"/>
                </a:solidFill>
                <a:ea typeface="標楷體" panose="03000509000000000000" pitchFamily="65" charset="-120"/>
              </a:rPr>
              <a:t>四季日出位置不同：</a:t>
            </a:r>
          </a:p>
          <a:p>
            <a:pPr eaLnBrk="1" hangingPunct="1">
              <a:buClr>
                <a:srgbClr val="FF6600"/>
              </a:buClr>
              <a:buFont typeface="Wingdings" panose="05000000000000000000" pitchFamily="2" charset="2"/>
              <a:buNone/>
            </a:pPr>
            <a:r>
              <a:rPr lang="zh-TW" altLang="en-US" sz="2600">
                <a:solidFill>
                  <a:srgbClr val="000000"/>
                </a:solidFill>
                <a:ea typeface="標楷體" panose="03000509000000000000" pitchFamily="65" charset="-120"/>
              </a:rPr>
              <a:t>夏至的太陽位置是由東偏北升起。春分、秋分太陽是由正東升起。冬至日出位置在東偏南方。 </a:t>
            </a:r>
          </a:p>
        </p:txBody>
      </p:sp>
      <p:pic>
        <p:nvPicPr>
          <p:cNvPr id="33798" name="Picture 70" descr="習作練習">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389"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d:\Users\enatu9a\Desktop\104 PPT\104-X8A015U-1.png"/>
          <p:cNvPicPr>
            <a:picLocks noChangeAspect="1" noChangeArrowheads="1"/>
          </p:cNvPicPr>
          <p:nvPr/>
        </p:nvPicPr>
        <p:blipFill>
          <a:blip r:embed="rId6">
            <a:extLst>
              <a:ext uri="{28A0092B-C50C-407E-A947-70E740481C1C}">
                <a14:useLocalDpi xmlns:a14="http://schemas.microsoft.com/office/drawing/2010/main" val="0"/>
              </a:ext>
            </a:extLst>
          </a:blip>
          <a:srcRect l="15819" t="17587" r="14288" b="29948"/>
          <a:stretch>
            <a:fillRect/>
          </a:stretch>
        </p:blipFill>
        <p:spPr bwMode="auto">
          <a:xfrm>
            <a:off x="5159376" y="700089"/>
            <a:ext cx="5211763"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18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Effect transition="in" filter="checkerboard(across)">
                                      <p:cBhvr>
                                        <p:cTn id="7" dur="500"/>
                                        <p:tgtEl>
                                          <p:spTgt spid="75779"/>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0729"/>
                                        </p:tgtEl>
                                        <p:attrNameLst>
                                          <p:attrName>style.visibility</p:attrName>
                                        </p:attrNameLst>
                                      </p:cBhvr>
                                      <p:to>
                                        <p:strVal val="visible"/>
                                      </p:to>
                                    </p:set>
                                    <p:animEffect transition="in" filter="checkerboard(across)">
                                      <p:cBhvr>
                                        <p:cTn id="11" dur="500"/>
                                        <p:tgtEl>
                                          <p:spTgt spid="30729"/>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5783"/>
                                        </p:tgtEl>
                                        <p:attrNameLst>
                                          <p:attrName>style.visibility</p:attrName>
                                        </p:attrNameLst>
                                      </p:cBhvr>
                                      <p:to>
                                        <p:strVal val="visible"/>
                                      </p:to>
                                    </p:set>
                                    <p:animEffect transition="in" filter="checkerboard(across)">
                                      <p:cBhvr>
                                        <p:cTn id="14" dur="5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autoUpdateAnimBg="0"/>
      <p:bldP spid="7578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32513"/>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2">
            <a:hlinkClick r:id="rId4" action="ppaction://hlinksldjump"/>
          </p:cNvPr>
          <p:cNvSpPr txBox="1">
            <a:spLocks noChangeArrowheads="1"/>
          </p:cNvSpPr>
          <p:nvPr/>
        </p:nvSpPr>
        <p:spPr bwMode="auto">
          <a:xfrm>
            <a:off x="2270126" y="219076"/>
            <a:ext cx="78581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zh-TW" altLang="en-US" sz="3400">
                <a:solidFill>
                  <a:schemeClr val="tx1"/>
                </a:solidFill>
                <a:ea typeface="標楷體" panose="03000509000000000000" pitchFamily="65" charset="-120"/>
              </a:rPr>
              <a:t>活動</a:t>
            </a:r>
            <a:r>
              <a:rPr lang="en-US" altLang="zh-TW" sz="3400">
                <a:solidFill>
                  <a:schemeClr val="tx1"/>
                </a:solidFill>
                <a:ea typeface="標楷體" panose="03000509000000000000" pitchFamily="65" charset="-120"/>
              </a:rPr>
              <a:t>1 </a:t>
            </a:r>
            <a:r>
              <a:rPr lang="zh-TW" altLang="en-US" sz="3400">
                <a:solidFill>
                  <a:schemeClr val="tx1"/>
                </a:solidFill>
                <a:ea typeface="標楷體" panose="03000509000000000000" pitchFamily="65" charset="-120"/>
              </a:rPr>
              <a:t>太陽一天中的位置變化</a:t>
            </a:r>
          </a:p>
        </p:txBody>
      </p:sp>
      <p:sp>
        <p:nvSpPr>
          <p:cNvPr id="3076" name="Text Box 53">
            <a:hlinkClick r:id="rId5" action="ppaction://hlinksldjump"/>
          </p:cNvPr>
          <p:cNvSpPr txBox="1">
            <a:spLocks noChangeArrowheads="1"/>
          </p:cNvSpPr>
          <p:nvPr/>
        </p:nvSpPr>
        <p:spPr bwMode="auto">
          <a:xfrm>
            <a:off x="2286000" y="2852738"/>
            <a:ext cx="6400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zh-TW" altLang="en-US" sz="3400">
                <a:solidFill>
                  <a:schemeClr val="tx1"/>
                </a:solidFill>
                <a:ea typeface="標楷體" panose="03000509000000000000" pitchFamily="65" charset="-120"/>
              </a:rPr>
              <a:t>活動</a:t>
            </a:r>
            <a:r>
              <a:rPr lang="en-US" altLang="zh-TW" sz="3400">
                <a:solidFill>
                  <a:schemeClr val="tx1"/>
                </a:solidFill>
                <a:ea typeface="標楷體" panose="03000509000000000000" pitchFamily="65" charset="-120"/>
              </a:rPr>
              <a:t>2 </a:t>
            </a:r>
            <a:r>
              <a:rPr lang="zh-TW" altLang="en-US" sz="3400">
                <a:solidFill>
                  <a:schemeClr val="tx1"/>
                </a:solidFill>
                <a:ea typeface="標楷體" panose="03000509000000000000" pitchFamily="65" charset="-120"/>
              </a:rPr>
              <a:t>四季日升日落的變化</a:t>
            </a:r>
          </a:p>
        </p:txBody>
      </p:sp>
      <p:sp>
        <p:nvSpPr>
          <p:cNvPr id="3077" name="Text Box 54">
            <a:hlinkClick r:id="rId6" action="ppaction://hlinksldjump"/>
          </p:cNvPr>
          <p:cNvSpPr txBox="1">
            <a:spLocks noChangeArrowheads="1"/>
          </p:cNvSpPr>
          <p:nvPr/>
        </p:nvSpPr>
        <p:spPr bwMode="auto">
          <a:xfrm>
            <a:off x="2286000" y="4797425"/>
            <a:ext cx="6400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zh-TW" altLang="en-US" sz="3400">
                <a:solidFill>
                  <a:schemeClr val="tx1"/>
                </a:solidFill>
                <a:ea typeface="標楷體" panose="03000509000000000000" pitchFamily="65" charset="-120"/>
              </a:rPr>
              <a:t>活動</a:t>
            </a:r>
            <a:r>
              <a:rPr lang="en-US" altLang="zh-TW" sz="3400">
                <a:solidFill>
                  <a:schemeClr val="tx1"/>
                </a:solidFill>
                <a:ea typeface="標楷體" panose="03000509000000000000" pitchFamily="65" charset="-120"/>
              </a:rPr>
              <a:t>3 </a:t>
            </a:r>
            <a:r>
              <a:rPr lang="zh-TW" altLang="en-US" sz="3400">
                <a:solidFill>
                  <a:schemeClr val="tx1"/>
                </a:solidFill>
                <a:ea typeface="標楷體" panose="03000509000000000000" pitchFamily="65" charset="-120"/>
              </a:rPr>
              <a:t>太陽對生活的影響</a:t>
            </a:r>
          </a:p>
        </p:txBody>
      </p:sp>
      <p:sp>
        <p:nvSpPr>
          <p:cNvPr id="3078" name="Text Box 55">
            <a:hlinkClick r:id="rId4" action="ppaction://hlinksldjump"/>
          </p:cNvPr>
          <p:cNvSpPr txBox="1">
            <a:spLocks noChangeArrowheads="1"/>
          </p:cNvSpPr>
          <p:nvPr/>
        </p:nvSpPr>
        <p:spPr bwMode="auto">
          <a:xfrm>
            <a:off x="2743200" y="89058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1-1  </a:t>
            </a:r>
            <a:r>
              <a:rPr lang="zh-TW" altLang="en-US" sz="2800">
                <a:solidFill>
                  <a:schemeClr val="tx1"/>
                </a:solidFill>
                <a:ea typeface="標楷體" panose="03000509000000000000" pitchFamily="65" charset="-120"/>
              </a:rPr>
              <a:t>用影子測太陽的位置</a:t>
            </a:r>
          </a:p>
        </p:txBody>
      </p:sp>
      <p:sp>
        <p:nvSpPr>
          <p:cNvPr id="3079" name="Text Box 56">
            <a:hlinkClick r:id="rId7" action="ppaction://hlinksldjump"/>
          </p:cNvPr>
          <p:cNvSpPr txBox="1">
            <a:spLocks noChangeArrowheads="1"/>
          </p:cNvSpPr>
          <p:nvPr/>
        </p:nvSpPr>
        <p:spPr bwMode="auto">
          <a:xfrm>
            <a:off x="2743200" y="157638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1-2  </a:t>
            </a:r>
            <a:r>
              <a:rPr lang="zh-TW" altLang="en-US" sz="2800">
                <a:solidFill>
                  <a:schemeClr val="tx1"/>
                </a:solidFill>
                <a:ea typeface="標楷體" panose="03000509000000000000" pitchFamily="65" charset="-120"/>
              </a:rPr>
              <a:t>觀測太陽的位置</a:t>
            </a:r>
          </a:p>
        </p:txBody>
      </p:sp>
      <p:sp>
        <p:nvSpPr>
          <p:cNvPr id="3080" name="Text Box 57">
            <a:hlinkClick r:id="rId8" action="ppaction://hlinksldjump"/>
          </p:cNvPr>
          <p:cNvSpPr txBox="1">
            <a:spLocks noChangeArrowheads="1"/>
          </p:cNvSpPr>
          <p:nvPr/>
        </p:nvSpPr>
        <p:spPr bwMode="auto">
          <a:xfrm>
            <a:off x="2743200" y="226218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1-3  </a:t>
            </a:r>
            <a:r>
              <a:rPr lang="zh-TW" altLang="en-US" sz="2800">
                <a:solidFill>
                  <a:schemeClr val="tx1"/>
                </a:solidFill>
                <a:ea typeface="標楷體" panose="03000509000000000000" pitchFamily="65" charset="-120"/>
              </a:rPr>
              <a:t>觀日資料的轉錄</a:t>
            </a:r>
          </a:p>
        </p:txBody>
      </p:sp>
      <p:sp>
        <p:nvSpPr>
          <p:cNvPr id="3081" name="Text Box 58">
            <a:hlinkClick r:id="rId6" action="ppaction://hlinksldjump"/>
          </p:cNvPr>
          <p:cNvSpPr txBox="1">
            <a:spLocks noChangeArrowheads="1"/>
          </p:cNvSpPr>
          <p:nvPr/>
        </p:nvSpPr>
        <p:spPr bwMode="auto">
          <a:xfrm>
            <a:off x="2743200" y="350043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2-1  </a:t>
            </a:r>
            <a:r>
              <a:rPr lang="zh-TW" altLang="en-US" sz="2800">
                <a:solidFill>
                  <a:schemeClr val="tx1"/>
                </a:solidFill>
                <a:ea typeface="標楷體" panose="03000509000000000000" pitchFamily="65" charset="-120"/>
              </a:rPr>
              <a:t>四季太陽升落的路徑</a:t>
            </a:r>
          </a:p>
        </p:txBody>
      </p:sp>
      <p:sp>
        <p:nvSpPr>
          <p:cNvPr id="3082" name="Text Box 59">
            <a:hlinkClick r:id="rId4" action="ppaction://hlinksldjump"/>
          </p:cNvPr>
          <p:cNvSpPr txBox="1">
            <a:spLocks noChangeArrowheads="1"/>
          </p:cNvSpPr>
          <p:nvPr/>
        </p:nvSpPr>
        <p:spPr bwMode="auto">
          <a:xfrm>
            <a:off x="2743200" y="4186239"/>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2-2  </a:t>
            </a:r>
            <a:r>
              <a:rPr lang="zh-TW" altLang="en-US" sz="2800">
                <a:solidFill>
                  <a:schemeClr val="tx1"/>
                </a:solidFill>
                <a:ea typeface="標楷體" panose="03000509000000000000" pitchFamily="65" charset="-120"/>
              </a:rPr>
              <a:t>四季日照對氣溫的影響</a:t>
            </a:r>
          </a:p>
        </p:txBody>
      </p:sp>
      <p:sp>
        <p:nvSpPr>
          <p:cNvPr id="3083" name="Text Box 58">
            <a:hlinkClick r:id="rId6" action="ppaction://hlinksldjump"/>
          </p:cNvPr>
          <p:cNvSpPr txBox="1">
            <a:spLocks noChangeArrowheads="1"/>
          </p:cNvSpPr>
          <p:nvPr/>
        </p:nvSpPr>
        <p:spPr bwMode="auto">
          <a:xfrm>
            <a:off x="2743200" y="5430838"/>
            <a:ext cx="640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3-1  </a:t>
            </a:r>
            <a:r>
              <a:rPr lang="zh-TW" altLang="en-US" sz="2800">
                <a:solidFill>
                  <a:schemeClr val="tx1"/>
                </a:solidFill>
                <a:ea typeface="標楷體" panose="03000509000000000000" pitchFamily="65" charset="-120"/>
              </a:rPr>
              <a:t>太陽與生活應用</a:t>
            </a:r>
          </a:p>
        </p:txBody>
      </p:sp>
      <p:sp>
        <p:nvSpPr>
          <p:cNvPr id="3084" name="Text Box 59">
            <a:hlinkClick r:id="rId9" action="ppaction://hlinksldjump"/>
          </p:cNvPr>
          <p:cNvSpPr txBox="1">
            <a:spLocks noChangeArrowheads="1"/>
          </p:cNvSpPr>
          <p:nvPr/>
        </p:nvSpPr>
        <p:spPr bwMode="auto">
          <a:xfrm>
            <a:off x="2743200" y="6073776"/>
            <a:ext cx="640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3-2  </a:t>
            </a:r>
            <a:r>
              <a:rPr lang="zh-TW" altLang="en-US" sz="2800">
                <a:solidFill>
                  <a:schemeClr val="tx1"/>
                </a:solidFill>
                <a:ea typeface="標楷體" panose="03000509000000000000" pitchFamily="65" charset="-120"/>
              </a:rPr>
              <a:t>太陽與時間</a:t>
            </a:r>
          </a:p>
        </p:txBody>
      </p:sp>
    </p:spTree>
    <p:extLst>
      <p:ext uri="{BB962C8B-B14F-4D97-AF65-F5344CB8AC3E}">
        <p14:creationId xmlns:p14="http://schemas.microsoft.com/office/powerpoint/2010/main" val="2794606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1924050" y="1018534"/>
            <a:ext cx="8401050" cy="5839467"/>
          </a:xfrm>
          <a:prstGeom prst="rect">
            <a:avLst/>
          </a:prstGeom>
          <a:blipFill>
            <a:blip r:embed="rId2" cstate="print"/>
            <a:srcRect/>
            <a:stretch>
              <a:fillRect t="1" b="-35573"/>
            </a:stretch>
          </a:blipFill>
        </p:spPr>
        <p:txBody>
          <a:bodyPr lIns="0" tIns="0" rIns="0" bIns="0"/>
          <a:lstStyle/>
          <a:p>
            <a:pPr>
              <a:defRPr/>
            </a:pPr>
            <a:endParaRPr>
              <a:latin typeface="Arial" charset="0"/>
              <a:ea typeface="標楷體" pitchFamily="65" charset="-120"/>
            </a:endParaRPr>
          </a:p>
        </p:txBody>
      </p:sp>
      <p:sp>
        <p:nvSpPr>
          <p:cNvPr id="8197" name="Rectangle 22"/>
          <p:cNvSpPr>
            <a:spLocks noChangeArrowheads="1"/>
          </p:cNvSpPr>
          <p:nvPr/>
        </p:nvSpPr>
        <p:spPr bwMode="auto">
          <a:xfrm>
            <a:off x="2116138" y="1428751"/>
            <a:ext cx="44942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r>
              <a:rPr lang="zh-TW" altLang="en-US"/>
              <a:t>　　暑假時，</a:t>
            </a:r>
            <a:r>
              <a:rPr lang="zh-TW" altLang="en-US" u="sng"/>
              <a:t>安潔</a:t>
            </a:r>
            <a:r>
              <a:rPr lang="zh-TW" altLang="en-US"/>
              <a:t>和爸爸媽媽一起去了</a:t>
            </a:r>
            <a:r>
              <a:rPr lang="zh-TW" altLang="en-US" u="sng"/>
              <a:t>挪威</a:t>
            </a:r>
            <a:r>
              <a:rPr lang="zh-TW" altLang="en-US"/>
              <a:t>。出發前，</a:t>
            </a:r>
            <a:r>
              <a:rPr lang="zh-TW" altLang="en-US" u="sng"/>
              <a:t>安潔</a:t>
            </a:r>
            <a:r>
              <a:rPr lang="zh-TW" altLang="en-US"/>
              <a:t>查了很多資料，知道了</a:t>
            </a:r>
            <a:r>
              <a:rPr lang="zh-TW" altLang="en-US" u="sng"/>
              <a:t>挪威</a:t>
            </a:r>
            <a:r>
              <a:rPr lang="zh-TW" altLang="en-US"/>
              <a:t>位於</a:t>
            </a:r>
            <a:r>
              <a:rPr lang="zh-TW" altLang="en-US" u="sng"/>
              <a:t>北歐</a:t>
            </a:r>
            <a:r>
              <a:rPr lang="zh-TW" altLang="en-US"/>
              <a:t>地區，有部分國土位於北極圈內，夏天時，有兩個月的時間太陽都不會下山呢！</a:t>
            </a:r>
            <a:r>
              <a:rPr lang="zh-TW" altLang="en-US" u="sng"/>
              <a:t>安潔</a:t>
            </a:r>
            <a:r>
              <a:rPr lang="zh-TW" altLang="en-US"/>
              <a:t>覺得很不可思議，因為在</a:t>
            </a:r>
          </a:p>
        </p:txBody>
      </p:sp>
      <p:sp>
        <p:nvSpPr>
          <p:cNvPr id="8198" name="矩形 2"/>
          <p:cNvSpPr>
            <a:spLocks noChangeArrowheads="1"/>
          </p:cNvSpPr>
          <p:nvPr/>
        </p:nvSpPr>
        <p:spPr bwMode="auto">
          <a:xfrm>
            <a:off x="2116139" y="725489"/>
            <a:ext cx="2236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永晝與永夜</a:t>
            </a:r>
          </a:p>
        </p:txBody>
      </p:sp>
      <p:sp>
        <p:nvSpPr>
          <p:cNvPr id="5" name="矩形 4"/>
          <p:cNvSpPr/>
          <p:nvPr/>
        </p:nvSpPr>
        <p:spPr>
          <a:xfrm>
            <a:off x="1924050" y="604838"/>
            <a:ext cx="8401050" cy="6253162"/>
          </a:xfrm>
          <a:prstGeom prst="rect">
            <a:avLst/>
          </a:prstGeom>
          <a:noFill/>
          <a:ln>
            <a:solidFill>
              <a:srgbClr val="F7A2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1914526" y="117476"/>
            <a:ext cx="2257425" cy="4873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3600" dirty="0">
                <a:solidFill>
                  <a:schemeClr val="tx1"/>
                </a:solidFill>
                <a:latin typeface="標楷體" panose="03000509000000000000" pitchFamily="65" charset="-120"/>
                <a:ea typeface="標楷體" panose="03000509000000000000" pitchFamily="65" charset="-120"/>
              </a:rPr>
              <a:t>延伸閱讀</a:t>
            </a:r>
          </a:p>
        </p:txBody>
      </p:sp>
      <p:sp>
        <p:nvSpPr>
          <p:cNvPr id="8201" name="object 21"/>
          <p:cNvSpPr>
            <a:spLocks noChangeArrowheads="1"/>
          </p:cNvSpPr>
          <p:nvPr/>
        </p:nvSpPr>
        <p:spPr bwMode="auto">
          <a:xfrm>
            <a:off x="6743701" y="4595813"/>
            <a:ext cx="246063" cy="246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endParaRPr lang="zh-TW" altLang="zh-TW"/>
          </a:p>
        </p:txBody>
      </p:sp>
      <p:sp>
        <p:nvSpPr>
          <p:cNvPr id="8202" name="Rectangle 22"/>
          <p:cNvSpPr>
            <a:spLocks noChangeArrowheads="1"/>
          </p:cNvSpPr>
          <p:nvPr/>
        </p:nvSpPr>
        <p:spPr bwMode="auto">
          <a:xfrm>
            <a:off x="6989764" y="4405313"/>
            <a:ext cx="33353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r>
              <a:rPr lang="zh-TW" altLang="en-US">
                <a:latin typeface="Times New Roman" panose="02020603050405020304" pitchFamily="18" charset="0"/>
                <a:cs typeface="Times New Roman" panose="02020603050405020304" pitchFamily="18" charset="0"/>
              </a:rPr>
              <a:t>北極圈是在北緯</a:t>
            </a:r>
            <a:r>
              <a:rPr lang="en-US" altLang="zh-TW">
                <a:latin typeface="Times New Roman" panose="02020603050405020304" pitchFamily="18" charset="0"/>
                <a:cs typeface="Times New Roman" panose="02020603050405020304" pitchFamily="18" charset="0"/>
              </a:rPr>
              <a:t>66.5°</a:t>
            </a:r>
            <a:r>
              <a:rPr lang="zh-TW" altLang="en-US">
                <a:latin typeface="Times New Roman" panose="02020603050405020304" pitchFamily="18" charset="0"/>
                <a:cs typeface="Times New Roman" panose="02020603050405020304" pitchFamily="18" charset="0"/>
              </a:rPr>
              <a:t>的一個假想圈（此圖是從北極上空鳥瞰）</a:t>
            </a:r>
          </a:p>
        </p:txBody>
      </p:sp>
      <p:pic>
        <p:nvPicPr>
          <p:cNvPr id="82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744539"/>
            <a:ext cx="3624262" cy="351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408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p:nvPr/>
        </p:nvSpPr>
        <p:spPr>
          <a:xfrm>
            <a:off x="1924050" y="0"/>
            <a:ext cx="8401050" cy="6858000"/>
          </a:xfrm>
          <a:prstGeom prst="rect">
            <a:avLst/>
          </a:prstGeom>
          <a:blipFill>
            <a:blip r:embed="rId2" cstate="print"/>
            <a:srcRect/>
            <a:stretch>
              <a:fillRect t="-13027" b="-2409"/>
            </a:stretch>
          </a:blipFill>
        </p:spPr>
        <p:txBody>
          <a:bodyPr lIns="0" tIns="0" rIns="0" bIns="0"/>
          <a:lstStyle/>
          <a:p>
            <a:pPr>
              <a:defRPr/>
            </a:pPr>
            <a:endParaRPr>
              <a:latin typeface="Arial" charset="0"/>
              <a:ea typeface="標楷體" pitchFamily="65" charset="-120"/>
            </a:endParaRPr>
          </a:p>
        </p:txBody>
      </p:sp>
      <p:sp>
        <p:nvSpPr>
          <p:cNvPr id="5" name="矩形 4"/>
          <p:cNvSpPr/>
          <p:nvPr/>
        </p:nvSpPr>
        <p:spPr>
          <a:xfrm>
            <a:off x="1924050" y="0"/>
            <a:ext cx="8401050" cy="6858000"/>
          </a:xfrm>
          <a:prstGeom prst="rect">
            <a:avLst/>
          </a:prstGeom>
          <a:noFill/>
          <a:ln>
            <a:solidFill>
              <a:srgbClr val="F7A2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222" name="object 21"/>
          <p:cNvSpPr>
            <a:spLocks noChangeArrowheads="1"/>
          </p:cNvSpPr>
          <p:nvPr/>
        </p:nvSpPr>
        <p:spPr bwMode="auto">
          <a:xfrm>
            <a:off x="2243138" y="3119438"/>
            <a:ext cx="246062" cy="246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endParaRPr lang="zh-TW" altLang="zh-TW"/>
          </a:p>
        </p:txBody>
      </p:sp>
      <p:sp>
        <p:nvSpPr>
          <p:cNvPr id="9223" name="Rectangle 22"/>
          <p:cNvSpPr>
            <a:spLocks noChangeArrowheads="1"/>
          </p:cNvSpPr>
          <p:nvPr/>
        </p:nvSpPr>
        <p:spPr bwMode="auto">
          <a:xfrm>
            <a:off x="4114800" y="118872"/>
            <a:ext cx="69448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r>
              <a:rPr lang="zh-TW" altLang="en-US" sz="1400" dirty="0">
                <a:latin typeface="Times New Roman" panose="02020603050405020304" pitchFamily="18" charset="0"/>
                <a:cs typeface="Times New Roman" panose="02020603050405020304" pitchFamily="18" charset="0"/>
              </a:rPr>
              <a:t>從晚上</a:t>
            </a:r>
            <a:r>
              <a:rPr lang="en-US" altLang="zh-TW" sz="1400" dirty="0">
                <a:latin typeface="Times New Roman" panose="02020603050405020304" pitchFamily="18" charset="0"/>
                <a:cs typeface="Times New Roman" panose="02020603050405020304" pitchFamily="18" charset="0"/>
              </a:rPr>
              <a:t>8</a:t>
            </a:r>
            <a:r>
              <a:rPr lang="zh-TW" altLang="en-US" sz="1400" dirty="0">
                <a:latin typeface="Times New Roman" panose="02020603050405020304" pitchFamily="18" charset="0"/>
                <a:cs typeface="Times New Roman" panose="02020603050405020304" pitchFamily="18" charset="0"/>
              </a:rPr>
              <a:t>點到隔天早上</a:t>
            </a:r>
            <a:r>
              <a:rPr lang="en-US" altLang="zh-TW" sz="1400" dirty="0">
                <a:latin typeface="Times New Roman" panose="02020603050405020304" pitchFamily="18" charset="0"/>
                <a:cs typeface="Times New Roman" panose="02020603050405020304" pitchFamily="18" charset="0"/>
              </a:rPr>
              <a:t>4</a:t>
            </a:r>
            <a:r>
              <a:rPr lang="zh-TW" altLang="en-US" sz="1400" dirty="0">
                <a:latin typeface="Times New Roman" panose="02020603050405020304" pitchFamily="18" charset="0"/>
                <a:cs typeface="Times New Roman" panose="02020603050405020304" pitchFamily="18" charset="0"/>
              </a:rPr>
              <a:t>點所連續拍攝的太陽位置（拍攝地點：</a:t>
            </a:r>
            <a:r>
              <a:rPr lang="zh-TW" altLang="en-US" sz="1400" u="sng" dirty="0">
                <a:latin typeface="Times New Roman" panose="02020603050405020304" pitchFamily="18" charset="0"/>
                <a:cs typeface="Times New Roman" panose="02020603050405020304" pitchFamily="18" charset="0"/>
              </a:rPr>
              <a:t>挪威</a:t>
            </a:r>
            <a:r>
              <a:rPr lang="zh-TW" altLang="en-US" sz="1400" dirty="0">
                <a:latin typeface="Times New Roman" panose="02020603050405020304" pitchFamily="18" charset="0"/>
                <a:cs typeface="Times New Roman" panose="02020603050405020304" pitchFamily="18" charset="0"/>
              </a:rPr>
              <a:t>北方海岸）</a:t>
            </a:r>
          </a:p>
        </p:txBody>
      </p:sp>
    </p:spTree>
    <p:extLst>
      <p:ext uri="{BB962C8B-B14F-4D97-AF65-F5344CB8AC3E}">
        <p14:creationId xmlns:p14="http://schemas.microsoft.com/office/powerpoint/2010/main" val="2217707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四季的變化</a:t>
            </a:r>
            <a:endParaRPr lang="zh-TW" altLang="en-US" dirty="0"/>
          </a:p>
        </p:txBody>
      </p:sp>
      <p:sp>
        <p:nvSpPr>
          <p:cNvPr id="5" name="內容版面配置區 4"/>
          <p:cNvSpPr>
            <a:spLocks noGrp="1"/>
          </p:cNvSpPr>
          <p:nvPr>
            <p:ph idx="1"/>
          </p:nvPr>
        </p:nvSpPr>
        <p:spPr/>
        <p:txBody>
          <a:bodyPr/>
          <a:lstStyle/>
          <a:p>
            <a:r>
              <a:rPr lang="zh-TW" altLang="en-US" dirty="0" smtClean="0">
                <a:hlinkClick r:id="rId2" action="ppaction://hlinkfile"/>
              </a:rPr>
              <a:t>冰</a:t>
            </a:r>
            <a:r>
              <a:rPr lang="zh-TW" altLang="en-US" dirty="0">
                <a:hlinkClick r:id="rId2" action="ppaction://hlinkfile"/>
              </a:rPr>
              <a:t>島</a:t>
            </a:r>
            <a:endParaRPr lang="en-US" altLang="zh-TW" dirty="0" smtClean="0"/>
          </a:p>
          <a:p>
            <a:r>
              <a:rPr lang="zh-TW" altLang="en-US" dirty="0" smtClean="0"/>
              <a:t>東升西落</a:t>
            </a:r>
            <a:endParaRPr lang="en-US" altLang="zh-TW" dirty="0" smtClean="0"/>
          </a:p>
          <a:p>
            <a:r>
              <a:rPr lang="zh-TW" altLang="en-US" dirty="0" smtClean="0">
                <a:hlinkClick r:id="rId3" action="ppaction://hlinkfile"/>
              </a:rPr>
              <a:t>太陽視軌跡</a:t>
            </a:r>
            <a:endParaRPr lang="en-US" altLang="zh-TW" dirty="0" smtClean="0"/>
          </a:p>
          <a:p>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34463595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4"/>
          <p:cNvSpPr txBox="1">
            <a:spLocks noChangeArrowheads="1"/>
          </p:cNvSpPr>
          <p:nvPr/>
        </p:nvSpPr>
        <p:spPr bwMode="auto">
          <a:xfrm>
            <a:off x="2495550" y="304800"/>
            <a:ext cx="6781800" cy="579438"/>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a:latin typeface="Times New Roman" pitchFamily="18" charset="0"/>
                <a:ea typeface="標楷體" pitchFamily="65" charset="-120"/>
              </a:rPr>
              <a:t>介紹各地不同變化型式的日晷：</a:t>
            </a:r>
            <a:endParaRPr lang="zh-TW" altLang="en-US" sz="3200">
              <a:ea typeface="標楷體" pitchFamily="65" charset="-120"/>
            </a:endParaRPr>
          </a:p>
        </p:txBody>
      </p:sp>
      <p:pic>
        <p:nvPicPr>
          <p:cNvPr id="49155" name="Picture 5" descr="上一頁向左">
            <a:hlinkClick r:id="" action="ppaction://hlinkshowjump?jump=previous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4" y="60960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9"/>
          <p:cNvGrpSpPr>
            <a:grpSpLocks/>
          </p:cNvGrpSpPr>
          <p:nvPr/>
        </p:nvGrpSpPr>
        <p:grpSpPr bwMode="auto">
          <a:xfrm>
            <a:off x="2135189" y="4114801"/>
            <a:ext cx="7005637" cy="2341563"/>
            <a:chOff x="562" y="2592"/>
            <a:chExt cx="4413" cy="1475"/>
          </a:xfrm>
        </p:grpSpPr>
        <p:pic>
          <p:nvPicPr>
            <p:cNvPr id="49163" name="Picture 10" descr="X6189-23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 y="2592"/>
              <a:ext cx="2414"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64" name="Group 27"/>
            <p:cNvGrpSpPr>
              <a:grpSpLocks/>
            </p:cNvGrpSpPr>
            <p:nvPr/>
          </p:nvGrpSpPr>
          <p:grpSpPr bwMode="auto">
            <a:xfrm>
              <a:off x="3072" y="2831"/>
              <a:ext cx="1903" cy="808"/>
              <a:chOff x="3072" y="2831"/>
              <a:chExt cx="1903" cy="808"/>
            </a:xfrm>
          </p:grpSpPr>
          <p:sp>
            <p:nvSpPr>
              <p:cNvPr id="49165" name="Text Box 15"/>
              <p:cNvSpPr txBox="1">
                <a:spLocks noChangeArrowheads="1"/>
              </p:cNvSpPr>
              <p:nvPr/>
            </p:nvSpPr>
            <p:spPr bwMode="auto">
              <a:xfrm>
                <a:off x="3216" y="2831"/>
                <a:ext cx="1759"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600" u="sng" dirty="0">
                    <a:solidFill>
                      <a:schemeClr val="tx1"/>
                    </a:solidFill>
                    <a:ea typeface="標楷體" panose="03000509000000000000" pitchFamily="65" charset="-120"/>
                  </a:rPr>
                  <a:t>臺中都會公園</a:t>
                </a:r>
                <a:r>
                  <a:rPr lang="zh-TW" altLang="en-US" sz="2600" dirty="0">
                    <a:solidFill>
                      <a:schemeClr val="tx1"/>
                    </a:solidFill>
                    <a:ea typeface="標楷體" panose="03000509000000000000" pitchFamily="65" charset="-120"/>
                  </a:rPr>
                  <a:t>的日晷晷面是在地平面上。</a:t>
                </a:r>
              </a:p>
            </p:txBody>
          </p:sp>
          <p:sp>
            <p:nvSpPr>
              <p:cNvPr id="49166" name="AutoShape 20"/>
              <p:cNvSpPr>
                <a:spLocks noChangeArrowheads="1"/>
              </p:cNvSpPr>
              <p:nvPr/>
            </p:nvSpPr>
            <p:spPr bwMode="auto">
              <a:xfrm rot="-5400000">
                <a:off x="3053" y="2899"/>
                <a:ext cx="226" cy="187"/>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grpSp>
      <p:pic>
        <p:nvPicPr>
          <p:cNvPr id="49157" name="Picture 30" descr="下一頁">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0960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a:grpSpLocks/>
          </p:cNvGrpSpPr>
          <p:nvPr/>
        </p:nvGrpSpPr>
        <p:grpSpPr bwMode="auto">
          <a:xfrm>
            <a:off x="2119314" y="884238"/>
            <a:ext cx="7786687" cy="2925762"/>
            <a:chOff x="595556" y="884238"/>
            <a:chExt cx="7786444" cy="2925763"/>
          </a:xfrm>
        </p:grpSpPr>
        <p:grpSp>
          <p:nvGrpSpPr>
            <p:cNvPr id="49159" name="Group 22"/>
            <p:cNvGrpSpPr>
              <a:grpSpLocks/>
            </p:cNvGrpSpPr>
            <p:nvPr/>
          </p:nvGrpSpPr>
          <p:grpSpPr bwMode="auto">
            <a:xfrm>
              <a:off x="1219200" y="3290888"/>
              <a:ext cx="7162800" cy="519113"/>
              <a:chOff x="816" y="2208"/>
              <a:chExt cx="4512" cy="327"/>
            </a:xfrm>
          </p:grpSpPr>
          <p:sp>
            <p:nvSpPr>
              <p:cNvPr id="49161" name="Text Box 6"/>
              <p:cNvSpPr txBox="1">
                <a:spLocks noChangeArrowheads="1"/>
              </p:cNvSpPr>
              <p:nvPr/>
            </p:nvSpPr>
            <p:spPr bwMode="auto">
              <a:xfrm>
                <a:off x="1056" y="2208"/>
                <a:ext cx="427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600" u="sng" dirty="0">
                    <a:solidFill>
                      <a:srgbClr val="000000"/>
                    </a:solidFill>
                    <a:ea typeface="標楷體" panose="03000509000000000000" pitchFamily="65" charset="-120"/>
                  </a:rPr>
                  <a:t>臺北天文館</a:t>
                </a:r>
                <a:r>
                  <a:rPr lang="zh-TW" altLang="en-US" sz="2600" dirty="0">
                    <a:solidFill>
                      <a:srgbClr val="000000"/>
                    </a:solidFill>
                    <a:ea typeface="標楷體" panose="03000509000000000000" pitchFamily="65" charset="-120"/>
                  </a:rPr>
                  <a:t>的日晷晷面弧形和晷針垂直。</a:t>
                </a:r>
                <a:r>
                  <a:rPr lang="zh-TW" altLang="en-US" sz="2800" dirty="0">
                    <a:solidFill>
                      <a:srgbClr val="000000"/>
                    </a:solidFill>
                    <a:ea typeface="標楷體" panose="03000509000000000000" pitchFamily="65" charset="-120"/>
                  </a:rPr>
                  <a:t> </a:t>
                </a:r>
              </a:p>
            </p:txBody>
          </p:sp>
          <p:sp>
            <p:nvSpPr>
              <p:cNvPr id="49162" name="AutoShape 21"/>
              <p:cNvSpPr>
                <a:spLocks noChangeArrowheads="1"/>
              </p:cNvSpPr>
              <p:nvPr/>
            </p:nvSpPr>
            <p:spPr bwMode="auto">
              <a:xfrm>
                <a:off x="816" y="2304"/>
                <a:ext cx="240" cy="144"/>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pic>
          <p:nvPicPr>
            <p:cNvPr id="49160"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5556" y="884238"/>
              <a:ext cx="7783870" cy="247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3919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barn(inVertical)">
                                      <p:cBhvr>
                                        <p:cTn id="7" dur="500"/>
                                        <p:tgtEl>
                                          <p:spTgt spid="819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4"/>
          <p:cNvGrpSpPr>
            <a:grpSpLocks/>
          </p:cNvGrpSpPr>
          <p:nvPr/>
        </p:nvGrpSpPr>
        <p:grpSpPr bwMode="auto">
          <a:xfrm>
            <a:off x="2266950" y="3784600"/>
            <a:ext cx="7645400" cy="2236788"/>
            <a:chOff x="743024" y="3784500"/>
            <a:chExt cx="7645400" cy="2236788"/>
          </a:xfrm>
        </p:grpSpPr>
        <p:pic>
          <p:nvPicPr>
            <p:cNvPr id="50186" name="Picture 2" descr="X6189-23A4"/>
            <p:cNvPicPr>
              <a:picLocks noChangeAspect="1" noChangeArrowheads="1"/>
            </p:cNvPicPr>
            <p:nvPr/>
          </p:nvPicPr>
          <p:blipFill>
            <a:blip r:embed="rId2">
              <a:extLst>
                <a:ext uri="{28A0092B-C50C-407E-A947-70E740481C1C}">
                  <a14:useLocalDpi xmlns:a14="http://schemas.microsoft.com/office/drawing/2010/main" val="0"/>
                </a:ext>
              </a:extLst>
            </a:blip>
            <a:srcRect l="4713" r="3725"/>
            <a:stretch>
              <a:fillRect/>
            </a:stretch>
          </p:blipFill>
          <p:spPr bwMode="auto">
            <a:xfrm>
              <a:off x="743024" y="3784500"/>
              <a:ext cx="32385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7" name="Group 22"/>
            <p:cNvGrpSpPr>
              <a:grpSpLocks/>
            </p:cNvGrpSpPr>
            <p:nvPr/>
          </p:nvGrpSpPr>
          <p:grpSpPr bwMode="auto">
            <a:xfrm>
              <a:off x="4019624" y="4470300"/>
              <a:ext cx="4368800" cy="1282700"/>
              <a:chOff x="2304" y="3168"/>
              <a:chExt cx="2752" cy="808"/>
            </a:xfrm>
          </p:grpSpPr>
          <p:sp>
            <p:nvSpPr>
              <p:cNvPr id="50188" name="Text Box 5"/>
              <p:cNvSpPr txBox="1">
                <a:spLocks noChangeArrowheads="1"/>
              </p:cNvSpPr>
              <p:nvPr/>
            </p:nvSpPr>
            <p:spPr bwMode="auto">
              <a:xfrm>
                <a:off x="2464" y="3168"/>
                <a:ext cx="2592"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600" u="sng">
                    <a:solidFill>
                      <a:schemeClr val="tx1"/>
                    </a:solidFill>
                    <a:ea typeface="標楷體" panose="03000509000000000000" pitchFamily="65" charset="-120"/>
                  </a:rPr>
                  <a:t>新竹小叮噹科學遊樂區</a:t>
                </a:r>
                <a:r>
                  <a:rPr lang="zh-TW" altLang="en-US" sz="2600">
                    <a:solidFill>
                      <a:schemeClr val="tx1"/>
                    </a:solidFill>
                    <a:ea typeface="標楷體" panose="03000509000000000000" pitchFamily="65" charset="-120"/>
                  </a:rPr>
                  <a:t>的日晷，晷面有三個：地面上、弧面上和直立牆壁上。</a:t>
                </a:r>
                <a:r>
                  <a:rPr lang="zh-TW" altLang="en-US" sz="2400">
                    <a:solidFill>
                      <a:schemeClr val="tx1"/>
                    </a:solidFill>
                    <a:ea typeface="標楷體" panose="03000509000000000000" pitchFamily="65" charset="-120"/>
                  </a:rPr>
                  <a:t> </a:t>
                </a:r>
              </a:p>
            </p:txBody>
          </p:sp>
          <p:sp>
            <p:nvSpPr>
              <p:cNvPr id="50189" name="AutoShape 11"/>
              <p:cNvSpPr>
                <a:spLocks noChangeArrowheads="1"/>
              </p:cNvSpPr>
              <p:nvPr/>
            </p:nvSpPr>
            <p:spPr bwMode="auto">
              <a:xfrm rot="16200000" flipH="1">
                <a:off x="2306" y="3214"/>
                <a:ext cx="204" cy="208"/>
              </a:xfrm>
              <a:prstGeom prst="triangle">
                <a:avLst>
                  <a:gd name="adj" fmla="val 5332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grpSp>
      <p:pic>
        <p:nvPicPr>
          <p:cNvPr id="50179" name="Picture 17" descr="上一頁向左">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089" y="61277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a:grpSpLocks/>
          </p:cNvGrpSpPr>
          <p:nvPr/>
        </p:nvGrpSpPr>
        <p:grpSpPr bwMode="auto">
          <a:xfrm>
            <a:off x="2224088" y="368300"/>
            <a:ext cx="7688262" cy="3314700"/>
            <a:chOff x="700187" y="368494"/>
            <a:chExt cx="7688237" cy="3314072"/>
          </a:xfrm>
        </p:grpSpPr>
        <p:grpSp>
          <p:nvGrpSpPr>
            <p:cNvPr id="50182" name="群組 2"/>
            <p:cNvGrpSpPr>
              <a:grpSpLocks/>
            </p:cNvGrpSpPr>
            <p:nvPr/>
          </p:nvGrpSpPr>
          <p:grpSpPr bwMode="auto">
            <a:xfrm>
              <a:off x="1118639" y="2790014"/>
              <a:ext cx="7269785" cy="892552"/>
              <a:chOff x="1118639" y="2790014"/>
              <a:chExt cx="7269785" cy="892552"/>
            </a:xfrm>
          </p:grpSpPr>
          <p:sp>
            <p:nvSpPr>
              <p:cNvPr id="50184" name="Text Box 6"/>
              <p:cNvSpPr txBox="1">
                <a:spLocks noChangeArrowheads="1"/>
              </p:cNvSpPr>
              <p:nvPr/>
            </p:nvSpPr>
            <p:spPr bwMode="auto">
              <a:xfrm>
                <a:off x="1475656" y="2790014"/>
                <a:ext cx="69127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buFont typeface="Wingdings" panose="05000000000000000000" pitchFamily="2" charset="2"/>
                  <a:buNone/>
                </a:pPr>
                <a:r>
                  <a:rPr lang="zh-TW" altLang="en-US" sz="2600" u="sng">
                    <a:solidFill>
                      <a:schemeClr val="tx1"/>
                    </a:solidFill>
                    <a:ea typeface="標楷體" panose="03000509000000000000" pitchFamily="65" charset="-120"/>
                  </a:rPr>
                  <a:t>臺東史前博物館</a:t>
                </a:r>
                <a:r>
                  <a:rPr lang="zh-TW" altLang="en-US" sz="2600">
                    <a:solidFill>
                      <a:schemeClr val="tx1"/>
                    </a:solidFill>
                    <a:ea typeface="標楷體" panose="03000509000000000000" pitchFamily="65" charset="-120"/>
                  </a:rPr>
                  <a:t>的日晷晷面是圓盤型，晷針和晷面垂直。</a:t>
                </a:r>
                <a:r>
                  <a:rPr lang="zh-TW" altLang="en-US" sz="2400">
                    <a:solidFill>
                      <a:schemeClr val="tx1"/>
                    </a:solidFill>
                    <a:ea typeface="標楷體" panose="03000509000000000000" pitchFamily="65" charset="-120"/>
                  </a:rPr>
                  <a:t> </a:t>
                </a:r>
              </a:p>
            </p:txBody>
          </p:sp>
          <p:sp>
            <p:nvSpPr>
              <p:cNvPr id="50185" name="AutoShape 10"/>
              <p:cNvSpPr>
                <a:spLocks noChangeArrowheads="1"/>
              </p:cNvSpPr>
              <p:nvPr/>
            </p:nvSpPr>
            <p:spPr bwMode="auto">
              <a:xfrm flipH="1">
                <a:off x="1118639" y="2885516"/>
                <a:ext cx="388051" cy="334411"/>
              </a:xfrm>
              <a:prstGeom prst="triangle">
                <a:avLst>
                  <a:gd name="adj" fmla="val 5006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endParaRPr lang="zh-TW" altLang="en-US">
                  <a:ea typeface="標楷體" panose="03000509000000000000" pitchFamily="65" charset="-120"/>
                </a:endParaRPr>
              </a:p>
            </p:txBody>
          </p:sp>
        </p:grpSp>
        <p:pic>
          <p:nvPicPr>
            <p:cNvPr id="50183"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187" y="368494"/>
              <a:ext cx="7583055" cy="239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1" name="Picture 3" descr="回首頁">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614" y="61277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38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永晝與永夜</a:t>
            </a:r>
            <a:endParaRPr lang="zh-TW" altLang="en-US" dirty="0"/>
          </a:p>
        </p:txBody>
      </p:sp>
      <p:sp>
        <p:nvSpPr>
          <p:cNvPr id="3" name="內容版面配置區 2"/>
          <p:cNvSpPr>
            <a:spLocks noGrp="1"/>
          </p:cNvSpPr>
          <p:nvPr>
            <p:ph idx="1"/>
          </p:nvPr>
        </p:nvSpPr>
        <p:spPr/>
        <p:txBody>
          <a:bodyPr>
            <a:normAutofit/>
          </a:bodyPr>
          <a:lstStyle/>
          <a:p>
            <a:r>
              <a:rPr lang="en-US" altLang="zh-TW" dirty="0">
                <a:hlinkClick r:id="rId2"/>
              </a:rPr>
              <a:t>https://</a:t>
            </a:r>
            <a:r>
              <a:rPr lang="en-US" altLang="zh-TW" dirty="0" smtClean="0">
                <a:hlinkClick r:id="rId2"/>
              </a:rPr>
              <a:t>www.youtube.com/watch?v=mKLBovei8uI</a:t>
            </a:r>
            <a:r>
              <a:rPr lang="zh-TW" altLang="en-US" dirty="0" smtClean="0"/>
              <a:t> 永畫太陽變化</a:t>
            </a:r>
            <a:endParaRPr lang="en-US" altLang="zh-TW" dirty="0" smtClean="0"/>
          </a:p>
          <a:p>
            <a:r>
              <a:rPr lang="en-US" altLang="zh-TW" dirty="0">
                <a:hlinkClick r:id="rId3"/>
              </a:rPr>
              <a:t>https://</a:t>
            </a:r>
            <a:r>
              <a:rPr lang="en-US" altLang="zh-TW" dirty="0" smtClean="0">
                <a:hlinkClick r:id="rId3"/>
              </a:rPr>
              <a:t>www.youtube.com/watch?v=L3M-thxk61c</a:t>
            </a:r>
            <a:r>
              <a:rPr lang="zh-TW" altLang="en-US" dirty="0" smtClean="0"/>
              <a:t> 永晝解說</a:t>
            </a:r>
            <a:endParaRPr lang="en-US" altLang="zh-TW" dirty="0" smtClean="0"/>
          </a:p>
          <a:p>
            <a:r>
              <a:rPr lang="en-US" altLang="zh-TW" dirty="0">
                <a:hlinkClick r:id="rId4"/>
              </a:rPr>
              <a:t>https://</a:t>
            </a:r>
            <a:r>
              <a:rPr lang="en-US" altLang="zh-TW" dirty="0" smtClean="0">
                <a:hlinkClick r:id="rId4"/>
              </a:rPr>
              <a:t>www.youtube.com/watch?v=7zEaMKf25CA</a:t>
            </a:r>
            <a:r>
              <a:rPr lang="zh-TW" altLang="en-US" dirty="0"/>
              <a:t>晝夜變化與四季交替－</a:t>
            </a:r>
            <a:r>
              <a:rPr lang="zh-TW" altLang="en-US" dirty="0" smtClean="0"/>
              <a:t>講課</a:t>
            </a:r>
            <a:endParaRPr lang="en-US" altLang="zh-TW" dirty="0" smtClean="0"/>
          </a:p>
          <a:p>
            <a:r>
              <a:rPr lang="en-US" altLang="zh-TW" dirty="0">
                <a:hlinkClick r:id="rId5"/>
              </a:rPr>
              <a:t>https://</a:t>
            </a:r>
            <a:r>
              <a:rPr lang="en-US" altLang="zh-TW" dirty="0" smtClean="0">
                <a:hlinkClick r:id="rId5"/>
              </a:rPr>
              <a:t>www.youtube.com/watch?v=NF_73CscWPY</a:t>
            </a:r>
            <a:r>
              <a:rPr lang="zh-TW" altLang="en-US" dirty="0"/>
              <a:t>地球的四季</a:t>
            </a:r>
            <a:r>
              <a:rPr lang="zh-TW" altLang="en-US" dirty="0" smtClean="0"/>
              <a:t>形成</a:t>
            </a:r>
            <a:endParaRPr lang="en-US" altLang="zh-TW" dirty="0" smtClean="0"/>
          </a:p>
          <a:p>
            <a:r>
              <a:rPr lang="en-US" altLang="zh-TW" dirty="0">
                <a:hlinkClick r:id="rId6"/>
              </a:rPr>
              <a:t>https://</a:t>
            </a:r>
            <a:r>
              <a:rPr lang="en-US" altLang="zh-TW" dirty="0" smtClean="0">
                <a:hlinkClick r:id="rId6"/>
              </a:rPr>
              <a:t>www.youtube.com/watch?v=G3_ovJHjErA</a:t>
            </a:r>
            <a:r>
              <a:rPr lang="zh-TW" altLang="en-US" dirty="0" smtClean="0"/>
              <a:t>  </a:t>
            </a:r>
            <a:r>
              <a:rPr lang="en-US" altLang="zh-TW" dirty="0"/>
              <a:t>Sun Path Simulator </a:t>
            </a:r>
            <a:r>
              <a:rPr lang="zh-TW" altLang="en-US" dirty="0"/>
              <a:t>太陽視運動軌跡</a:t>
            </a:r>
            <a:r>
              <a:rPr lang="zh-TW" altLang="en-US" dirty="0" smtClean="0"/>
              <a:t>模擬器  王建忍老師</a:t>
            </a:r>
            <a:endParaRPr lang="zh-TW" altLang="en-US" dirty="0"/>
          </a:p>
          <a:p>
            <a:endParaRPr lang="en-US" altLang="zh-TW" dirty="0" smtClean="0"/>
          </a:p>
          <a:p>
            <a:endParaRPr lang="zh-TW" altLang="en-US" dirty="0"/>
          </a:p>
          <a:p>
            <a:endParaRPr lang="en-US" altLang="zh-TW" dirty="0" smtClean="0"/>
          </a:p>
          <a:p>
            <a:endParaRPr lang="zh-TW" altLang="en-US" dirty="0"/>
          </a:p>
          <a:p>
            <a:endParaRPr lang="en-US" altLang="zh-TW" dirty="0" smtClean="0"/>
          </a:p>
          <a:p>
            <a:endParaRPr lang="zh-TW" altLang="en-US" dirty="0"/>
          </a:p>
        </p:txBody>
      </p:sp>
      <p:pic>
        <p:nvPicPr>
          <p:cNvPr id="1026" name="Picture 2" descr="王建忍">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191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王建忍">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1431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王建忍">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66713"/>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660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zh-CN" altLang="en-US" dirty="0" smtClean="0"/>
              <a:t>此外，真实太阳是在椭圆的轨道运行，这使得真太阳时并不如我们想象的平稳，因此日晷显示的时间要经过经度与均时差的修正，才能与钟表显示的时间一致，在实作中这些因素都必需加以考量。</a:t>
            </a:r>
            <a:endParaRPr lang="en-US" altLang="zh-CN" dirty="0" smtClean="0"/>
          </a:p>
          <a:p>
            <a:endParaRPr lang="en-US" altLang="zh-TW" dirty="0"/>
          </a:p>
          <a:p>
            <a:r>
              <a:rPr lang="zh-CN" altLang="en-US" dirty="0"/>
              <a:t>春分到秋分期间，太阳总是在</a:t>
            </a:r>
            <a:r>
              <a:rPr lang="zh-CN" altLang="en-US" dirty="0">
                <a:hlinkClick r:id="rId2"/>
              </a:rPr>
              <a:t>天赤道</a:t>
            </a:r>
            <a:r>
              <a:rPr lang="zh-CN" altLang="en-US" dirty="0"/>
              <a:t>的北侧运行，晷针的影子投向晷面</a:t>
            </a:r>
            <a:r>
              <a:rPr lang="zh-CN" altLang="en-US" b="1" dirty="0"/>
              <a:t>上方</a:t>
            </a:r>
            <a:r>
              <a:rPr lang="zh-CN" altLang="en-US" dirty="0"/>
              <a:t>；从秋分到春分期间，太阳在天赤道的南侧运行，晷针的影子投向晷面的</a:t>
            </a:r>
            <a:r>
              <a:rPr lang="zh-CN" altLang="en-US" b="1" dirty="0"/>
              <a:t>下方</a:t>
            </a:r>
            <a:r>
              <a:rPr lang="zh-CN" altLang="en-US" dirty="0"/>
              <a:t>。所以在春分以后看晷盘的</a:t>
            </a:r>
            <a:r>
              <a:rPr lang="zh-CN" altLang="en-US" b="1" dirty="0"/>
              <a:t>上面</a:t>
            </a:r>
            <a:r>
              <a:rPr lang="zh-CN" altLang="en-US" dirty="0"/>
              <a:t>；秋分以后看晷盘的</a:t>
            </a:r>
            <a:r>
              <a:rPr lang="zh-CN" altLang="en-US" b="1" dirty="0"/>
              <a:t>下面</a:t>
            </a:r>
            <a:r>
              <a:rPr lang="zh-CN" altLang="en-US" dirty="0"/>
              <a:t>。</a:t>
            </a:r>
            <a:r>
              <a:rPr lang="en-US" altLang="zh-CN" baseline="30000" dirty="0"/>
              <a:t>[3]</a:t>
            </a:r>
            <a:r>
              <a:rPr lang="zh-CN" altLang="en-US" dirty="0"/>
              <a:t> </a:t>
            </a:r>
            <a:endParaRPr lang="zh-TW" altLang="en-US" dirty="0"/>
          </a:p>
        </p:txBody>
      </p:sp>
    </p:spTree>
    <p:extLst>
      <p:ext uri="{BB962C8B-B14F-4D97-AF65-F5344CB8AC3E}">
        <p14:creationId xmlns:p14="http://schemas.microsoft.com/office/powerpoint/2010/main" val="2466549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t>赤道式日晷</a:t>
            </a:r>
            <a:endParaRPr lang="zh-TW" altLang="en-US" dirty="0"/>
          </a:p>
        </p:txBody>
      </p:sp>
      <p:sp>
        <p:nvSpPr>
          <p:cNvPr id="3" name="內容版面配置區 2"/>
          <p:cNvSpPr>
            <a:spLocks noGrp="1"/>
          </p:cNvSpPr>
          <p:nvPr>
            <p:ph idx="1"/>
          </p:nvPr>
        </p:nvSpPr>
        <p:spPr/>
        <p:txBody>
          <a:bodyPr>
            <a:normAutofit/>
          </a:bodyPr>
          <a:lstStyle/>
          <a:p>
            <a:r>
              <a:rPr lang="zh-CN" altLang="en-US" dirty="0" smtClean="0"/>
              <a:t>赤道</a:t>
            </a:r>
            <a:r>
              <a:rPr lang="zh-CN" altLang="en-US" dirty="0"/>
              <a:t>式日晷（</a:t>
            </a:r>
            <a:r>
              <a:rPr lang="en-US" altLang="zh-CN" dirty="0"/>
              <a:t>The </a:t>
            </a:r>
            <a:r>
              <a:rPr lang="en-US" altLang="zh-CN" dirty="0" err="1"/>
              <a:t>ERquatorial</a:t>
            </a:r>
            <a:r>
              <a:rPr lang="en-US" altLang="zh-CN" dirty="0"/>
              <a:t> </a:t>
            </a:r>
            <a:r>
              <a:rPr lang="en-US" altLang="zh-CN" dirty="0" smtClean="0"/>
              <a:t>Sundial</a:t>
            </a:r>
            <a:r>
              <a:rPr lang="zh-CN" altLang="en-US" dirty="0" smtClean="0"/>
              <a:t>）的晷面為赤道面</a:t>
            </a:r>
            <a:r>
              <a:rPr lang="en-US" altLang="zh-CN" baseline="30000" dirty="0" smtClean="0"/>
              <a:t>[</a:t>
            </a:r>
            <a:r>
              <a:rPr lang="en-US" altLang="zh-CN" baseline="30000" dirty="0"/>
              <a:t>5</a:t>
            </a:r>
            <a:r>
              <a:rPr lang="en-US" altLang="zh-CN" baseline="30000" dirty="0" smtClean="0"/>
              <a:t>]</a:t>
            </a:r>
            <a:r>
              <a:rPr lang="zh-CN" altLang="en-US" dirty="0" smtClean="0"/>
              <a:t>  ，依照使用地的緯度，使赤道式日晷的晷面平行於</a:t>
            </a:r>
            <a:r>
              <a:rPr lang="zh-CN" altLang="en-US" dirty="0" smtClean="0">
                <a:hlinkClick r:id="rId2"/>
              </a:rPr>
              <a:t>赤道面</a:t>
            </a:r>
            <a:r>
              <a:rPr lang="zh-CN" altLang="en-US" dirty="0" smtClean="0"/>
              <a:t>。晷盤上的刻度是等分的，夏季和冬季軸投影在晷盤上的影子會分在晷盤的北面和南面。適合中</a:t>
            </a:r>
            <a:r>
              <a:rPr lang="zh-CN" altLang="en-US" dirty="0" smtClean="0">
                <a:hlinkClick r:id="rId3"/>
              </a:rPr>
              <a:t>低緯度</a:t>
            </a:r>
            <a:r>
              <a:rPr lang="zh-CN" altLang="en-US" dirty="0" smtClean="0"/>
              <a:t>地區使用。若將晷盤改為圓環則稱為赤道式羅盤日晷。</a:t>
            </a:r>
            <a:r>
              <a:rPr lang="en-US" altLang="zh-CN" baseline="30000" dirty="0" smtClean="0"/>
              <a:t>[</a:t>
            </a:r>
            <a:r>
              <a:rPr lang="en-US" altLang="zh-CN" baseline="30000" dirty="0"/>
              <a:t>6]</a:t>
            </a:r>
            <a:r>
              <a:rPr lang="zh-CN" altLang="en-US" dirty="0"/>
              <a:t> </a:t>
            </a:r>
          </a:p>
          <a:p>
            <a:r>
              <a:rPr lang="zh-CN" altLang="en-US" dirty="0" smtClean="0"/>
              <a:t>赤道式日晷亦稱</a:t>
            </a:r>
            <a:r>
              <a:rPr lang="zh-CN" altLang="en-US" b="1" dirty="0" smtClean="0"/>
              <a:t>斜晷</a:t>
            </a:r>
            <a:r>
              <a:rPr lang="zh-CN" altLang="en-US" dirty="0" smtClean="0"/>
              <a:t>。赤道式日晷是日晷世界中最重要和最常見的，也是中國古代最經典和傳統的天文觀測儀器。</a:t>
            </a:r>
            <a:r>
              <a:rPr lang="en-US" altLang="zh-CN" baseline="30000" dirty="0" smtClean="0"/>
              <a:t>[</a:t>
            </a:r>
            <a:r>
              <a:rPr lang="en-US" altLang="zh-CN" baseline="30000" dirty="0"/>
              <a:t>5]</a:t>
            </a:r>
            <a:r>
              <a:rPr lang="zh-CN" altLang="en-US" dirty="0"/>
              <a:t> </a:t>
            </a:r>
          </a:p>
          <a:p>
            <a:r>
              <a:rPr lang="zh-CN" altLang="en-US" dirty="0" smtClean="0">
                <a:hlinkClick r:id="rId4"/>
              </a:rPr>
              <a:t>赤道</a:t>
            </a:r>
            <a:r>
              <a:rPr lang="zh-CN" altLang="en-US" dirty="0" smtClean="0"/>
              <a:t>式日晷的明確記載初見于南宋曾敏行</a:t>
            </a:r>
            <a:r>
              <a:rPr lang="en-US" altLang="zh-CN" dirty="0" smtClean="0"/>
              <a:t>《</a:t>
            </a:r>
            <a:r>
              <a:rPr lang="zh-CN" altLang="en-US" dirty="0" smtClean="0"/>
              <a:t>獨醒雜誌</a:t>
            </a:r>
            <a:r>
              <a:rPr lang="en-US" altLang="zh-CN" dirty="0" smtClean="0"/>
              <a:t>》</a:t>
            </a:r>
            <a:r>
              <a:rPr lang="zh-CN" altLang="en-US" dirty="0" smtClean="0"/>
              <a:t>卷二中提到的晷影圖，但晷盤是木制的。後世改用石質晷盤，金屬晷針。北京故宮等處保存的都是清代製造的石質赤道式日晷。</a:t>
            </a:r>
            <a:r>
              <a:rPr lang="en-US" altLang="zh-CN" baseline="30000" dirty="0" smtClean="0"/>
              <a:t>[</a:t>
            </a:r>
            <a:r>
              <a:rPr lang="en-US" altLang="zh-CN" baseline="30000" dirty="0"/>
              <a:t>7]</a:t>
            </a:r>
            <a:r>
              <a:rPr lang="zh-CN" altLang="en-US" dirty="0"/>
              <a:t> </a:t>
            </a:r>
          </a:p>
          <a:p>
            <a:endParaRPr lang="zh-TW" altLang="en-US" dirty="0"/>
          </a:p>
        </p:txBody>
      </p:sp>
    </p:spTree>
    <p:extLst>
      <p:ext uri="{BB962C8B-B14F-4D97-AF65-F5344CB8AC3E}">
        <p14:creationId xmlns:p14="http://schemas.microsoft.com/office/powerpoint/2010/main" val="35894970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2"/>
          <p:cNvSpPr>
            <a:spLocks noChangeArrowheads="1"/>
          </p:cNvSpPr>
          <p:nvPr/>
        </p:nvSpPr>
        <p:spPr bwMode="auto">
          <a:xfrm>
            <a:off x="1801814" y="369889"/>
            <a:ext cx="886618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r>
              <a:rPr lang="zh-TW" altLang="en-US" dirty="0">
                <a:ea typeface="標楷體" panose="03000509000000000000" pitchFamily="65" charset="-120"/>
              </a:rPr>
              <a:t>　　古人長時間觀測陽光下的物品，發現一天中影子的方位與長度有規律性的變化，由此找出太陽在天空中移動的規律性，進而利用此原理製作出計時工具</a:t>
            </a:r>
            <a:r>
              <a:rPr lang="en-US" altLang="zh-TW" dirty="0">
                <a:ea typeface="標楷體" panose="03000509000000000000" pitchFamily="65" charset="-120"/>
              </a:rPr>
              <a:t>–––</a:t>
            </a:r>
            <a:r>
              <a:rPr lang="zh-TW" altLang="en-US" dirty="0">
                <a:ea typeface="標楷體" panose="03000509000000000000" pitchFamily="65" charset="-120"/>
              </a:rPr>
              <a:t>日晷，人們可以根據晷針投射在晷面上的影子，推斷當時的時間。</a:t>
            </a:r>
          </a:p>
        </p:txBody>
      </p:sp>
      <p:sp>
        <p:nvSpPr>
          <p:cNvPr id="12291" name="object 21"/>
          <p:cNvSpPr>
            <a:spLocks noChangeArrowheads="1"/>
          </p:cNvSpPr>
          <p:nvPr/>
        </p:nvSpPr>
        <p:spPr bwMode="auto">
          <a:xfrm>
            <a:off x="6294438" y="6319838"/>
            <a:ext cx="246062" cy="24606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ea typeface="標楷體" panose="03000509000000000000" pitchFamily="65" charset="-120"/>
            </a:endParaRPr>
          </a:p>
        </p:txBody>
      </p:sp>
      <p:sp>
        <p:nvSpPr>
          <p:cNvPr id="12292" name="Rectangle 22"/>
          <p:cNvSpPr>
            <a:spLocks noChangeArrowheads="1"/>
          </p:cNvSpPr>
          <p:nvPr/>
        </p:nvSpPr>
        <p:spPr bwMode="auto">
          <a:xfrm>
            <a:off x="6481764" y="6135689"/>
            <a:ext cx="38623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r>
              <a:rPr lang="zh-TW" altLang="en-US">
                <a:ea typeface="標楷體" panose="03000509000000000000" pitchFamily="65" charset="-120"/>
              </a:rPr>
              <a:t>日晷表面示意圖</a:t>
            </a:r>
          </a:p>
        </p:txBody>
      </p:sp>
      <p:sp>
        <p:nvSpPr>
          <p:cNvPr id="12293" name="object 14"/>
          <p:cNvSpPr>
            <a:spLocks noChangeArrowheads="1"/>
          </p:cNvSpPr>
          <p:nvPr/>
        </p:nvSpPr>
        <p:spPr bwMode="auto">
          <a:xfrm>
            <a:off x="2033589" y="3101975"/>
            <a:ext cx="3305175" cy="25923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ea typeface="標楷體" panose="03000509000000000000" pitchFamily="65" charset="-120"/>
            </a:endParaRPr>
          </a:p>
        </p:txBody>
      </p:sp>
      <p:pic>
        <p:nvPicPr>
          <p:cNvPr id="12294"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3038" y="2949575"/>
            <a:ext cx="5414962"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矩形 7"/>
          <p:cNvSpPr>
            <a:spLocks noChangeArrowheads="1"/>
          </p:cNvSpPr>
          <p:nvPr/>
        </p:nvSpPr>
        <p:spPr bwMode="auto">
          <a:xfrm>
            <a:off x="3263900" y="3086100"/>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r>
              <a:rPr lang="zh-TW" altLang="en-US">
                <a:solidFill>
                  <a:srgbClr val="FF0000"/>
                </a:solidFill>
                <a:ea typeface="標楷體" panose="03000509000000000000" pitchFamily="65" charset="-120"/>
              </a:rPr>
              <a:t>晷針</a:t>
            </a:r>
          </a:p>
        </p:txBody>
      </p:sp>
      <p:sp>
        <p:nvSpPr>
          <p:cNvPr id="12296" name="矩形 57"/>
          <p:cNvSpPr>
            <a:spLocks noChangeArrowheads="1"/>
          </p:cNvSpPr>
          <p:nvPr/>
        </p:nvSpPr>
        <p:spPr bwMode="auto">
          <a:xfrm>
            <a:off x="4354514" y="3101975"/>
            <a:ext cx="1004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r>
              <a:rPr lang="zh-TW" altLang="en-US">
                <a:solidFill>
                  <a:srgbClr val="FF0000"/>
                </a:solidFill>
                <a:ea typeface="標楷體" panose="03000509000000000000" pitchFamily="65" charset="-120"/>
              </a:rPr>
              <a:t>晷面</a:t>
            </a:r>
          </a:p>
        </p:txBody>
      </p:sp>
      <p:cxnSp>
        <p:nvCxnSpPr>
          <p:cNvPr id="59" name="直線單箭頭接點 58"/>
          <p:cNvCxnSpPr/>
          <p:nvPr/>
        </p:nvCxnSpPr>
        <p:spPr>
          <a:xfrm flipV="1">
            <a:off x="4927600" y="3594101"/>
            <a:ext cx="0" cy="4921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3767138" y="3594100"/>
            <a:ext cx="6350" cy="292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4464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Text Box 4"/>
          <p:cNvSpPr txBox="1">
            <a:spLocks noChangeArrowheads="1"/>
          </p:cNvSpPr>
          <p:nvPr/>
        </p:nvSpPr>
        <p:spPr bwMode="auto">
          <a:xfrm>
            <a:off x="4079875" y="304800"/>
            <a:ext cx="4343400" cy="579438"/>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dirty="0">
                <a:solidFill>
                  <a:prstClr val="black"/>
                </a:solidFill>
                <a:ea typeface="標楷體" pitchFamily="65" charset="-120"/>
              </a:rPr>
              <a:t>如何利用日晷來計時？</a:t>
            </a:r>
            <a:r>
              <a:rPr lang="zh-TW" altLang="en-US" sz="2800" dirty="0">
                <a:solidFill>
                  <a:prstClr val="black"/>
                </a:solidFill>
                <a:latin typeface="Times New Roman" pitchFamily="18" charset="0"/>
                <a:ea typeface="標楷體" pitchFamily="65" charset="-120"/>
              </a:rPr>
              <a:t>    </a:t>
            </a:r>
            <a:endParaRPr lang="zh-TW" altLang="en-US" sz="2800" dirty="0">
              <a:solidFill>
                <a:prstClr val="black"/>
              </a:solidFill>
              <a:ea typeface="標楷體" pitchFamily="65" charset="-120"/>
            </a:endParaRPr>
          </a:p>
        </p:txBody>
      </p:sp>
      <p:pic>
        <p:nvPicPr>
          <p:cNvPr id="47107" name="Picture 5" descr="上一頁向左">
            <a:hlinkClick r:id="" action="ppaction://hlinkshowjump?jump=previous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014" y="61277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6"/>
          <p:cNvSpPr txBox="1">
            <a:spLocks noChangeArrowheads="1"/>
          </p:cNvSpPr>
          <p:nvPr/>
        </p:nvSpPr>
        <p:spPr bwMode="auto">
          <a:xfrm>
            <a:off x="2128839" y="4230689"/>
            <a:ext cx="83597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269875"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lnSpc>
                <a:spcPct val="120000"/>
              </a:lnSpc>
              <a:buClr>
                <a:srgbClr val="FF6600"/>
              </a:buClr>
            </a:pPr>
            <a:r>
              <a:rPr lang="en-US" altLang="zh-TW" sz="2800">
                <a:solidFill>
                  <a:srgbClr val="000000"/>
                </a:solidFill>
                <a:latin typeface="Times New Roman" panose="02020603050405020304" pitchFamily="18" charset="0"/>
                <a:ea typeface="標楷體" panose="03000509000000000000" pitchFamily="65" charset="-120"/>
              </a:rPr>
              <a:t>1.</a:t>
            </a:r>
            <a:r>
              <a:rPr lang="zh-TW" altLang="en-US" sz="2800">
                <a:solidFill>
                  <a:srgbClr val="000000"/>
                </a:solidFill>
                <a:latin typeface="Times New Roman" panose="02020603050405020304" pitchFamily="18" charset="0"/>
                <a:ea typeface="標楷體" panose="03000509000000000000" pitchFamily="65" charset="-120"/>
              </a:rPr>
              <a:t>以晷針的影子落在晷面上來當計「時刻」的工具。</a:t>
            </a:r>
          </a:p>
        </p:txBody>
      </p:sp>
      <p:sp>
        <p:nvSpPr>
          <p:cNvPr id="80904" name="Text Box 8"/>
          <p:cNvSpPr txBox="1">
            <a:spLocks noChangeArrowheads="1"/>
          </p:cNvSpPr>
          <p:nvPr/>
        </p:nvSpPr>
        <p:spPr bwMode="auto">
          <a:xfrm>
            <a:off x="2063751" y="4941888"/>
            <a:ext cx="82010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lnSpc>
                <a:spcPct val="120000"/>
              </a:lnSpc>
              <a:buClr>
                <a:srgbClr val="FF6600"/>
              </a:buClr>
            </a:pPr>
            <a:r>
              <a:rPr lang="en-US" altLang="zh-TW" sz="2800">
                <a:solidFill>
                  <a:prstClr val="black"/>
                </a:solidFill>
                <a:latin typeface="Times New Roman" panose="02020603050405020304" pitchFamily="18" charset="0"/>
                <a:ea typeface="標楷體" panose="03000509000000000000" pitchFamily="65" charset="-120"/>
              </a:rPr>
              <a:t>2.</a:t>
            </a:r>
            <a:r>
              <a:rPr lang="zh-TW" altLang="en-US" sz="2800">
                <a:solidFill>
                  <a:prstClr val="black"/>
                </a:solidFill>
                <a:latin typeface="Times New Roman" panose="02020603050405020304" pitchFamily="18" charset="0"/>
                <a:ea typeface="標楷體" panose="03000509000000000000" pitchFamily="65" charset="-120"/>
              </a:rPr>
              <a:t>日晷適合用來計「時」。晷面上有時刻線，是記</a:t>
            </a:r>
            <a:endParaRPr lang="en-US" altLang="zh-TW" sz="2800">
              <a:solidFill>
                <a:prstClr val="black"/>
              </a:solidFill>
              <a:latin typeface="Times New Roman" panose="02020603050405020304" pitchFamily="18" charset="0"/>
              <a:ea typeface="標楷體" panose="03000509000000000000" pitchFamily="65" charset="-120"/>
            </a:endParaRPr>
          </a:p>
          <a:p>
            <a:pPr eaLnBrk="1" hangingPunct="1">
              <a:lnSpc>
                <a:spcPct val="120000"/>
              </a:lnSpc>
              <a:buClr>
                <a:srgbClr val="FF6600"/>
              </a:buClr>
            </a:pPr>
            <a:r>
              <a:rPr lang="en-US" altLang="zh-TW" sz="2800">
                <a:solidFill>
                  <a:prstClr val="black"/>
                </a:solidFill>
                <a:latin typeface="Times New Roman" panose="02020603050405020304" pitchFamily="18" charset="0"/>
                <a:ea typeface="標楷體" panose="03000509000000000000" pitchFamily="65" charset="-120"/>
              </a:rPr>
              <a:t>   </a:t>
            </a:r>
            <a:r>
              <a:rPr lang="zh-TW" altLang="en-US" sz="2800">
                <a:solidFill>
                  <a:prstClr val="black"/>
                </a:solidFill>
                <a:latin typeface="Times New Roman" panose="02020603050405020304" pitchFamily="18" charset="0"/>
                <a:ea typeface="標楷體" panose="03000509000000000000" pitchFamily="65" charset="-120"/>
              </a:rPr>
              <a:t>錄白天之中太陽在空中位置的變化。</a:t>
            </a:r>
            <a:r>
              <a:rPr lang="zh-TW" altLang="en-US" sz="2400">
                <a:solidFill>
                  <a:prstClr val="black"/>
                </a:solidFill>
                <a:latin typeface="Times New Roman" panose="02020603050405020304" pitchFamily="18" charset="0"/>
                <a:ea typeface="標楷體" panose="03000509000000000000" pitchFamily="65" charset="-120"/>
              </a:rPr>
              <a:t> </a:t>
            </a:r>
          </a:p>
        </p:txBody>
      </p:sp>
      <p:pic>
        <p:nvPicPr>
          <p:cNvPr id="47110" name="Picture 3" descr="回首頁">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277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0" descr="習作練習">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725" y="614045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1076325"/>
            <a:ext cx="36909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4439" y="1076326"/>
            <a:ext cx="36861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66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902"/>
                                        </p:tgtEl>
                                        <p:attrNameLst>
                                          <p:attrName>style.visibility</p:attrName>
                                        </p:attrNameLst>
                                      </p:cBhvr>
                                      <p:to>
                                        <p:strVal val="visible"/>
                                      </p:to>
                                    </p:set>
                                    <p:animEffect transition="in" filter="fade">
                                      <p:cBhvr>
                                        <p:cTn id="12" dur="1000"/>
                                        <p:tgtEl>
                                          <p:spTgt spid="80902"/>
                                        </p:tgtEl>
                                      </p:cBhvr>
                                    </p:animEffect>
                                    <p:anim calcmode="lin" valueType="num">
                                      <p:cBhvr>
                                        <p:cTn id="13" dur="1000" fill="hold"/>
                                        <p:tgtEl>
                                          <p:spTgt spid="80902"/>
                                        </p:tgtEl>
                                        <p:attrNameLst>
                                          <p:attrName>ppt_x</p:attrName>
                                        </p:attrNameLst>
                                      </p:cBhvr>
                                      <p:tavLst>
                                        <p:tav tm="0">
                                          <p:val>
                                            <p:strVal val="#ppt_x"/>
                                          </p:val>
                                        </p:tav>
                                        <p:tav tm="100000">
                                          <p:val>
                                            <p:strVal val="#ppt_x"/>
                                          </p:val>
                                        </p:tav>
                                      </p:tavLst>
                                    </p:anim>
                                    <p:anim calcmode="lin" valueType="num">
                                      <p:cBhvr>
                                        <p:cTn id="14" dur="1000" fill="hold"/>
                                        <p:tgtEl>
                                          <p:spTgt spid="8090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0904"/>
                                        </p:tgtEl>
                                        <p:attrNameLst>
                                          <p:attrName>style.visibility</p:attrName>
                                        </p:attrNameLst>
                                      </p:cBhvr>
                                      <p:to>
                                        <p:strVal val="visible"/>
                                      </p:to>
                                    </p:set>
                                    <p:animEffect transition="in" filter="fade">
                                      <p:cBhvr>
                                        <p:cTn id="17" dur="1000"/>
                                        <p:tgtEl>
                                          <p:spTgt spid="80904"/>
                                        </p:tgtEl>
                                      </p:cBhvr>
                                    </p:animEffect>
                                    <p:anim calcmode="lin" valueType="num">
                                      <p:cBhvr>
                                        <p:cTn id="18" dur="1000" fill="hold"/>
                                        <p:tgtEl>
                                          <p:spTgt spid="80904"/>
                                        </p:tgtEl>
                                        <p:attrNameLst>
                                          <p:attrName>ppt_x</p:attrName>
                                        </p:attrNameLst>
                                      </p:cBhvr>
                                      <p:tavLst>
                                        <p:tav tm="0">
                                          <p:val>
                                            <p:strVal val="#ppt_x"/>
                                          </p:val>
                                        </p:tav>
                                        <p:tav tm="100000">
                                          <p:val>
                                            <p:strVal val="#ppt_x"/>
                                          </p:val>
                                        </p:tav>
                                      </p:tavLst>
                                    </p:anim>
                                    <p:anim calcmode="lin" valueType="num">
                                      <p:cBhvr>
                                        <p:cTn id="19" dur="1000" fill="hold"/>
                                        <p:tgtEl>
                                          <p:spTgt spid="8090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68"/>
                                        </p:tgtEl>
                                        <p:attrNameLst>
                                          <p:attrName>style.visibility</p:attrName>
                                        </p:attrNameLst>
                                      </p:cBhvr>
                                      <p:to>
                                        <p:strVal val="visible"/>
                                      </p:to>
                                    </p:set>
                                    <p:animEffect transition="in" filter="fade">
                                      <p:cBhvr>
                                        <p:cTn id="22" dur="1000"/>
                                        <p:tgtEl>
                                          <p:spTgt spid="40968"/>
                                        </p:tgtEl>
                                      </p:cBhvr>
                                    </p:animEffect>
                                    <p:anim calcmode="lin" valueType="num">
                                      <p:cBhvr>
                                        <p:cTn id="23" dur="1000" fill="hold"/>
                                        <p:tgtEl>
                                          <p:spTgt spid="40968"/>
                                        </p:tgtEl>
                                        <p:attrNameLst>
                                          <p:attrName>ppt_x</p:attrName>
                                        </p:attrNameLst>
                                      </p:cBhvr>
                                      <p:tavLst>
                                        <p:tav tm="0">
                                          <p:val>
                                            <p:strVal val="#ppt_x"/>
                                          </p:val>
                                        </p:tav>
                                        <p:tav tm="100000">
                                          <p:val>
                                            <p:strVal val="#ppt_x"/>
                                          </p:val>
                                        </p:tav>
                                      </p:tavLst>
                                    </p:anim>
                                    <p:anim calcmode="lin" valueType="num">
                                      <p:cBhvr>
                                        <p:cTn id="24" dur="1000" fill="hold"/>
                                        <p:tgtEl>
                                          <p:spTgt spid="409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969"/>
                                        </p:tgtEl>
                                        <p:attrNameLst>
                                          <p:attrName>style.visibility</p:attrName>
                                        </p:attrNameLst>
                                      </p:cBhvr>
                                      <p:to>
                                        <p:strVal val="visible"/>
                                      </p:to>
                                    </p:set>
                                    <p:animEffect transition="in" filter="fade">
                                      <p:cBhvr>
                                        <p:cTn id="27" dur="1000"/>
                                        <p:tgtEl>
                                          <p:spTgt spid="40969"/>
                                        </p:tgtEl>
                                      </p:cBhvr>
                                    </p:animEffect>
                                    <p:anim calcmode="lin" valueType="num">
                                      <p:cBhvr>
                                        <p:cTn id="28" dur="1000" fill="hold"/>
                                        <p:tgtEl>
                                          <p:spTgt spid="40969"/>
                                        </p:tgtEl>
                                        <p:attrNameLst>
                                          <p:attrName>ppt_x</p:attrName>
                                        </p:attrNameLst>
                                      </p:cBhvr>
                                      <p:tavLst>
                                        <p:tav tm="0">
                                          <p:val>
                                            <p:strVal val="#ppt_x"/>
                                          </p:val>
                                        </p:tav>
                                        <p:tav tm="100000">
                                          <p:val>
                                            <p:strVal val="#ppt_x"/>
                                          </p:val>
                                        </p:tav>
                                      </p:tavLst>
                                    </p:anim>
                                    <p:anim calcmode="lin" valueType="num">
                                      <p:cBhvr>
                                        <p:cTn id="29" dur="1000" fill="hold"/>
                                        <p:tgtEl>
                                          <p:spTgt spid="409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p:bldP spid="80902" grpId="0"/>
      <p:bldP spid="809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大綱</a:t>
            </a:r>
            <a:endParaRPr lang="zh-TW" altLang="en-US" dirty="0"/>
          </a:p>
        </p:txBody>
      </p:sp>
      <p:sp>
        <p:nvSpPr>
          <p:cNvPr id="3" name="內容版面配置區 2"/>
          <p:cNvSpPr>
            <a:spLocks noGrp="1"/>
          </p:cNvSpPr>
          <p:nvPr>
            <p:ph idx="1"/>
          </p:nvPr>
        </p:nvSpPr>
        <p:spPr/>
        <p:txBody>
          <a:bodyPr>
            <a:normAutofit fontScale="92500" lnSpcReduction="20000"/>
          </a:bodyPr>
          <a:lstStyle/>
          <a:p>
            <a:pPr marL="0" indent="0">
              <a:buNone/>
            </a:pPr>
            <a:r>
              <a:rPr lang="zh-TW" altLang="en-US" dirty="0" smtClean="0"/>
              <a:t>太陽</a:t>
            </a:r>
            <a:r>
              <a:rPr lang="en-US" altLang="zh-TW" dirty="0" smtClean="0"/>
              <a:t>---</a:t>
            </a:r>
            <a:endParaRPr lang="en-US" altLang="zh-TW" dirty="0"/>
          </a:p>
          <a:p>
            <a:pPr marL="514350" indent="-514350">
              <a:buFont typeface="+mj-lt"/>
              <a:buAutoNum type="arabicPeriod"/>
            </a:pPr>
            <a:r>
              <a:rPr lang="zh-TW" altLang="en-US" dirty="0" smtClean="0"/>
              <a:t>各版本的簡介。</a:t>
            </a:r>
            <a:endParaRPr lang="en-US" altLang="zh-TW" dirty="0" smtClean="0"/>
          </a:p>
          <a:p>
            <a:pPr marL="514350" indent="-514350">
              <a:buFont typeface="+mj-lt"/>
              <a:buAutoNum type="arabicPeriod"/>
            </a:pPr>
            <a:r>
              <a:rPr lang="zh-TW" altLang="en-US" dirty="0" smtClean="0"/>
              <a:t>太陽的四季變化。</a:t>
            </a:r>
            <a:endParaRPr lang="en-US" altLang="zh-TW" dirty="0" smtClean="0"/>
          </a:p>
          <a:p>
            <a:pPr marL="514350" indent="-514350">
              <a:buFont typeface="+mj-lt"/>
              <a:buAutoNum type="arabicPeriod"/>
            </a:pPr>
            <a:r>
              <a:rPr lang="zh-TW" altLang="en-US" dirty="0" smtClean="0"/>
              <a:t>太陽的東昇四落。</a:t>
            </a:r>
            <a:endParaRPr lang="en-US" altLang="zh-TW" dirty="0" smtClean="0"/>
          </a:p>
          <a:p>
            <a:pPr marL="514350" indent="-514350">
              <a:buFont typeface="+mj-lt"/>
              <a:buAutoNum type="arabicPeriod"/>
            </a:pPr>
            <a:r>
              <a:rPr lang="zh-TW" altLang="en-US" dirty="0" smtClean="0"/>
              <a:t>日</a:t>
            </a:r>
            <a:r>
              <a:rPr lang="zh-TW" altLang="en-US" dirty="0">
                <a:ea typeface="標楷體" panose="03000509000000000000" pitchFamily="65" charset="-120"/>
              </a:rPr>
              <a:t>晷</a:t>
            </a:r>
            <a:r>
              <a:rPr lang="zh-TW" altLang="en-US" dirty="0" smtClean="0"/>
              <a:t>。</a:t>
            </a:r>
            <a:endParaRPr lang="en-US" altLang="zh-TW" dirty="0" smtClean="0"/>
          </a:p>
          <a:p>
            <a:pPr marL="0" indent="0">
              <a:buNone/>
            </a:pPr>
            <a:r>
              <a:rPr lang="zh-TW" altLang="en-US" dirty="0" smtClean="0"/>
              <a:t>植物</a:t>
            </a:r>
            <a:r>
              <a:rPr lang="en-US" altLang="zh-TW" dirty="0" smtClean="0"/>
              <a:t>---</a:t>
            </a:r>
          </a:p>
          <a:p>
            <a:pPr marL="514350" indent="-514350">
              <a:buFont typeface="+mj-lt"/>
              <a:buAutoNum type="arabicPeriod"/>
            </a:pPr>
            <a:r>
              <a:rPr lang="zh-TW" altLang="en-US" dirty="0" smtClean="0"/>
              <a:t>開花植物</a:t>
            </a:r>
            <a:endParaRPr lang="en-US" altLang="zh-TW" dirty="0" smtClean="0"/>
          </a:p>
          <a:p>
            <a:pPr marL="514350" indent="-514350">
              <a:buFont typeface="+mj-lt"/>
              <a:buAutoNum type="arabicPeriod"/>
            </a:pPr>
            <a:r>
              <a:rPr lang="zh-TW" altLang="en-US" dirty="0" smtClean="0"/>
              <a:t>植物的分類。</a:t>
            </a:r>
            <a:endParaRPr lang="en-US" altLang="zh-TW" dirty="0" smtClean="0"/>
          </a:p>
          <a:p>
            <a:pPr marL="514350" indent="-514350">
              <a:buFont typeface="+mj-lt"/>
              <a:buAutoNum type="arabicPeriod"/>
            </a:pPr>
            <a:r>
              <a:rPr lang="zh-TW" altLang="en-US" dirty="0" smtClean="0"/>
              <a:t>蕨類植物。</a:t>
            </a:r>
            <a:endParaRPr lang="en-US" altLang="zh-TW" dirty="0" smtClean="0"/>
          </a:p>
          <a:p>
            <a:pPr marL="514350" indent="-514350">
              <a:buFont typeface="+mj-lt"/>
              <a:buAutoNum type="arabicPeriod"/>
            </a:pPr>
            <a:r>
              <a:rPr lang="zh-TW" altLang="en-US" dirty="0" smtClean="0"/>
              <a:t>植物與中草藥的關係。</a:t>
            </a:r>
            <a:endParaRPr lang="en-US" altLang="zh-TW" dirty="0" smtClean="0"/>
          </a:p>
          <a:p>
            <a:pPr marL="514350" indent="-514350">
              <a:buFont typeface="+mj-lt"/>
              <a:buAutoNum type="arabicPeriod"/>
            </a:pPr>
            <a:r>
              <a:rPr lang="zh-TW" altLang="en-US" dirty="0" smtClean="0"/>
              <a:t>消失的民間草藥。</a:t>
            </a:r>
            <a:endParaRPr lang="en-US" altLang="zh-TW" dirty="0" smtClean="0"/>
          </a:p>
          <a:p>
            <a:pPr marL="514350" indent="-514350">
              <a:buFont typeface="+mj-lt"/>
              <a:buAutoNum type="arabicPeriod"/>
            </a:pPr>
            <a:endParaRPr lang="en-US" altLang="zh-TW" dirty="0" smtClean="0"/>
          </a:p>
          <a:p>
            <a:pPr marL="514350" indent="-514350">
              <a:buFont typeface="+mj-lt"/>
              <a:buAutoNum type="arabicPeriod"/>
            </a:pPr>
            <a:endParaRPr lang="en-US" altLang="zh-TW" dirty="0" smtClean="0"/>
          </a:p>
          <a:p>
            <a:pPr marL="514350" indent="-514350">
              <a:buFont typeface="+mj-lt"/>
              <a:buAutoNum type="arabicPeriod"/>
            </a:pPr>
            <a:endParaRPr lang="en-US" altLang="zh-TW" dirty="0" smtClean="0"/>
          </a:p>
          <a:p>
            <a:endParaRPr lang="zh-TW" altLang="en-US" dirty="0"/>
          </a:p>
        </p:txBody>
      </p:sp>
    </p:spTree>
    <p:extLst>
      <p:ext uri="{BB962C8B-B14F-4D97-AF65-F5344CB8AC3E}">
        <p14:creationId xmlns:p14="http://schemas.microsoft.com/office/powerpoint/2010/main" val="1734608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descr="http://a.hiphotos.baidu.com/baike/c0%3Dbaike272%2C5%2C5%2C272%2C90/sign=36fe893028381f308a1485fbc868276d/58ee3d6d55fbb2fbebc7e31a4f4a20a44723dc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182" y="146304"/>
            <a:ext cx="11151618" cy="627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24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063751" y="334963"/>
            <a:ext cx="7916863" cy="830262"/>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lgn="ctr">
              <a:buClr>
                <a:srgbClr val="0066FF"/>
              </a:buClr>
              <a:defRPr/>
            </a:pPr>
            <a:r>
              <a:rPr lang="zh-TW" altLang="en-US" sz="4800">
                <a:solidFill>
                  <a:prstClr val="black"/>
                </a:solidFill>
                <a:ea typeface="標楷體" pitchFamily="65" charset="-120"/>
              </a:rPr>
              <a:t>重點整理</a:t>
            </a:r>
          </a:p>
        </p:txBody>
      </p:sp>
      <p:sp>
        <p:nvSpPr>
          <p:cNvPr id="6" name="矩形 5"/>
          <p:cNvSpPr>
            <a:spLocks noChangeArrowheads="1"/>
          </p:cNvSpPr>
          <p:nvPr/>
        </p:nvSpPr>
        <p:spPr bwMode="auto">
          <a:xfrm>
            <a:off x="2063751" y="2708275"/>
            <a:ext cx="8208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r>
              <a:rPr lang="zh-TW" altLang="en-US" sz="2800">
                <a:solidFill>
                  <a:srgbClr val="000000"/>
                </a:solidFill>
                <a:latin typeface="新細明體" panose="02020500000000000000" pitchFamily="18" charset="-120"/>
              </a:rPr>
              <a:t>˙</a:t>
            </a:r>
            <a:r>
              <a:rPr lang="zh-TW" altLang="en-US" sz="2800">
                <a:solidFill>
                  <a:prstClr val="black"/>
                </a:solidFill>
                <a:ea typeface="標楷體" panose="03000509000000000000" pitchFamily="65" charset="-120"/>
              </a:rPr>
              <a:t>「晷針」指向正北方，「晷面」上畫有時刻線可以由晷針投影到晷面上的位置來看出當時的時刻。</a:t>
            </a:r>
            <a:endParaRPr lang="zh-TW" altLang="en-US" sz="2800">
              <a:solidFill>
                <a:srgbClr val="000000"/>
              </a:solidFill>
              <a:ea typeface="標楷體" panose="03000509000000000000" pitchFamily="65" charset="-120"/>
            </a:endParaRPr>
          </a:p>
        </p:txBody>
      </p:sp>
      <p:pic>
        <p:nvPicPr>
          <p:cNvPr id="48132" name="Picture 2"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341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a:spLocks noChangeArrowheads="1"/>
          </p:cNvSpPr>
          <p:nvPr/>
        </p:nvSpPr>
        <p:spPr bwMode="auto">
          <a:xfrm>
            <a:off x="2063751" y="1538289"/>
            <a:ext cx="8208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r>
              <a:rPr lang="zh-TW" altLang="en-US" sz="2800">
                <a:solidFill>
                  <a:srgbClr val="000000"/>
                </a:solidFill>
                <a:latin typeface="新細明體" panose="02020500000000000000" pitchFamily="18" charset="-120"/>
              </a:rPr>
              <a:t>˙</a:t>
            </a:r>
            <a:r>
              <a:rPr lang="zh-TW" altLang="en-US" sz="2800">
                <a:solidFill>
                  <a:prstClr val="black"/>
                </a:solidFill>
                <a:ea typeface="標楷體" panose="03000509000000000000" pitchFamily="65" charset="-120"/>
              </a:rPr>
              <a:t>「日晷」是用來計時的工具。</a:t>
            </a:r>
            <a:endParaRPr lang="zh-TW" altLang="en-US" sz="2800">
              <a:solidFill>
                <a:srgbClr val="000000"/>
              </a:solidFill>
              <a:ea typeface="標楷體" panose="03000509000000000000" pitchFamily="65" charset="-120"/>
            </a:endParaRPr>
          </a:p>
        </p:txBody>
      </p:sp>
      <p:pic>
        <p:nvPicPr>
          <p:cNvPr id="48134" name="圖片 10" descr="play.jpg">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64200" y="4941888"/>
            <a:ext cx="10795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34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descr="http://b.hiphotos.baidu.com/baike/c0%3Dbaike116%2C5%2C5%2C116%2C38/sign=d091b34a6059252db71a155655f2685e/902397dda144ad3450ead6d7d0a20cf431ad85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33172"/>
            <a:ext cx="97536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208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descr="http://g.hiphotos.baidu.com/baike/c0%3Dbaike272%2C5%2C5%2C272%2C90/sign=af23d10f5882b2b7b392319650c4a08a/e4dde71190ef76c6a988b2209c16fdfaaf51676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28080" y="2133600"/>
            <a:ext cx="5037666"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279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t>圭表是中國古代觀測天象的儀器</a:t>
            </a:r>
            <a:endParaRPr lang="zh-TW" altLang="en-US" dirty="0"/>
          </a:p>
        </p:txBody>
      </p:sp>
      <p:sp>
        <p:nvSpPr>
          <p:cNvPr id="3" name="內容版面配置區 2"/>
          <p:cNvSpPr>
            <a:spLocks noGrp="1"/>
          </p:cNvSpPr>
          <p:nvPr>
            <p:ph idx="1"/>
          </p:nvPr>
        </p:nvSpPr>
        <p:spPr/>
        <p:txBody>
          <a:bodyPr>
            <a:normAutofit/>
          </a:bodyPr>
          <a:lstStyle/>
          <a:p>
            <a:r>
              <a:rPr lang="zh-CN" altLang="en-US" dirty="0" smtClean="0"/>
              <a:t>在不同季節 ，太陽的出沒方位和正午高度不同，並有週期變化的規律。</a:t>
            </a:r>
          </a:p>
          <a:p>
            <a:r>
              <a:rPr lang="zh-CN" altLang="en-US" dirty="0" smtClean="0">
                <a:solidFill>
                  <a:srgbClr val="FF0000"/>
                </a:solidFill>
              </a:rPr>
              <a:t>辨方正位</a:t>
            </a:r>
          </a:p>
          <a:p>
            <a:r>
              <a:rPr lang="zh-CN" altLang="en-US" dirty="0" smtClean="0"/>
              <a:t>大約在新石器時代，古人便掌握了利用表來確定方位的方法。辨方正位的簡易方法見於戰國時代的</a:t>
            </a:r>
            <a:r>
              <a:rPr lang="en-US" altLang="zh-CN" dirty="0" smtClean="0"/>
              <a:t>《</a:t>
            </a:r>
            <a:r>
              <a:rPr lang="zh-CN" altLang="en-US" dirty="0" smtClean="0"/>
              <a:t>考工記</a:t>
            </a:r>
            <a:r>
              <a:rPr lang="en-US" altLang="zh-CN" dirty="0" smtClean="0"/>
              <a:t>》</a:t>
            </a:r>
            <a:r>
              <a:rPr lang="zh-CN" altLang="en-US" dirty="0" smtClean="0"/>
              <a:t>和</a:t>
            </a:r>
            <a:r>
              <a:rPr lang="en-US" altLang="zh-CN" dirty="0" smtClean="0"/>
              <a:t>《</a:t>
            </a:r>
            <a:r>
              <a:rPr lang="zh-CN" altLang="en-US" dirty="0" smtClean="0"/>
              <a:t>周髀算經</a:t>
            </a:r>
            <a:r>
              <a:rPr lang="en-US" altLang="zh-CN" dirty="0" smtClean="0"/>
              <a:t>》</a:t>
            </a:r>
            <a:r>
              <a:rPr lang="zh-CN" altLang="en-US" dirty="0" smtClean="0"/>
              <a:t>，其具體做法是：先將地面修治水平，爾後將表豎直填埋，並自表頂引懸</a:t>
            </a:r>
          </a:p>
          <a:p>
            <a:r>
              <a:rPr lang="zh-CN" altLang="en-US" dirty="0" smtClean="0">
                <a:solidFill>
                  <a:srgbClr val="FF0000"/>
                </a:solidFill>
              </a:rPr>
              <a:t>揆氣定時</a:t>
            </a:r>
          </a:p>
          <a:p>
            <a:r>
              <a:rPr lang="zh-CN" altLang="en-US" dirty="0" smtClean="0"/>
              <a:t>表最重要的當然是測定節氣。由於地球的公轉，太陽在一年中的視高度變化顯著，夏至日行極北，日中時刻表影最短，冬至日行極南，日中時刻表影最長</a:t>
            </a:r>
            <a:r>
              <a:rPr lang="en-US" altLang="zh-CN" dirty="0" smtClean="0"/>
              <a:t>;</a:t>
            </a:r>
            <a:r>
              <a:rPr lang="zh-CN" altLang="en-US" dirty="0" smtClean="0"/>
              <a:t>春分和秋分太陽出沒於正東西，日中時刻表影適中。</a:t>
            </a:r>
            <a:endParaRPr lang="zh-TW" altLang="en-US" dirty="0"/>
          </a:p>
        </p:txBody>
      </p:sp>
    </p:spTree>
    <p:extLst>
      <p:ext uri="{BB962C8B-B14F-4D97-AF65-F5344CB8AC3E}">
        <p14:creationId xmlns:p14="http://schemas.microsoft.com/office/powerpoint/2010/main" val="2944776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t>圭表</a:t>
            </a:r>
            <a:endParaRPr lang="zh-TW" altLang="en-US" dirty="0"/>
          </a:p>
        </p:txBody>
      </p:sp>
      <p:sp>
        <p:nvSpPr>
          <p:cNvPr id="3" name="內容版面配置區 2"/>
          <p:cNvSpPr>
            <a:spLocks noGrp="1"/>
          </p:cNvSpPr>
          <p:nvPr>
            <p:ph idx="1"/>
          </p:nvPr>
        </p:nvSpPr>
        <p:spPr/>
        <p:txBody>
          <a:bodyPr>
            <a:normAutofit/>
          </a:bodyPr>
          <a:lstStyle/>
          <a:p>
            <a:r>
              <a:rPr lang="zh-CN" altLang="en-US" dirty="0" smtClean="0"/>
              <a:t>圭表直立於平地上測日影的標杆和</a:t>
            </a:r>
            <a:r>
              <a:rPr lang="zh-CN" altLang="en-US" dirty="0" smtClean="0">
                <a:hlinkClick r:id="rId2"/>
              </a:rPr>
              <a:t>石柱</a:t>
            </a:r>
            <a:r>
              <a:rPr lang="zh-CN" altLang="en-US" dirty="0" smtClean="0"/>
              <a:t>，叫做表；正南正北方向平放的測定表影長度的刻板，叫做圭。</a:t>
            </a:r>
            <a:endParaRPr lang="en-US" altLang="zh-CN" dirty="0" smtClean="0"/>
          </a:p>
          <a:p>
            <a:r>
              <a:rPr lang="zh-CN" altLang="en-US" dirty="0" smtClean="0"/>
              <a:t>當太陽照著表的時候，圭上出現了表的影子，根據影子的方向和長度，就能讀出時間。</a:t>
            </a:r>
            <a:endParaRPr lang="en-US" altLang="zh-CN" dirty="0" smtClean="0"/>
          </a:p>
          <a:p>
            <a:endParaRPr lang="en-US" altLang="zh-TW" dirty="0"/>
          </a:p>
          <a:p>
            <a:r>
              <a:rPr lang="zh-TW" altLang="en-US" dirty="0" smtClean="0">
                <a:solidFill>
                  <a:srgbClr val="FF0000"/>
                </a:solidFill>
              </a:rPr>
              <a:t>圭表是中國古代根據日影長度變化測定季節、劃分四季和推算曆法的工具。</a:t>
            </a:r>
            <a:endParaRPr lang="en-US" altLang="zh-TW" dirty="0" smtClean="0">
              <a:solidFill>
                <a:srgbClr val="FF0000"/>
              </a:solidFill>
            </a:endParaRPr>
          </a:p>
          <a:p>
            <a:r>
              <a:rPr lang="zh-TW" altLang="en-US" dirty="0" smtClean="0"/>
              <a:t>圭表由「圭」和「表」組成，表是一根垂直立於地面的杆或柱；圭是地面一根垂直於立杆或立柱的水準標尺，指向正北。正午，「表」的日影落在「圭」的刻度上，根據表影的長度可以測定節氣，推算曆法等。比如可以通過測量兩次正午時（</a:t>
            </a:r>
            <a:r>
              <a:rPr lang="en-US" altLang="zh-TW" dirty="0" smtClean="0"/>
              <a:t>12</a:t>
            </a:r>
            <a:r>
              <a:rPr lang="zh-TW" altLang="en-US" dirty="0" smtClean="0"/>
              <a:t>點整）表影長度最長時刻（冬至點）的時間間隔（兩個冬至點之間的時間間隔），確定一年的長度。通過測量正午表影長度確定冬至、夏至，進而推算回歸年長度。</a:t>
            </a:r>
            <a:endParaRPr lang="zh-TW" altLang="en-US" dirty="0"/>
          </a:p>
        </p:txBody>
      </p:sp>
    </p:spTree>
    <p:extLst>
      <p:ext uri="{BB962C8B-B14F-4D97-AF65-F5344CB8AC3E}">
        <p14:creationId xmlns:p14="http://schemas.microsoft.com/office/powerpoint/2010/main" val="2157659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838200" y="1825625"/>
            <a:ext cx="5480304" cy="4351338"/>
          </a:xfrm>
        </p:spPr>
        <p:txBody>
          <a:bodyPr/>
          <a:lstStyle/>
          <a:p>
            <a:r>
              <a:rPr lang="zh-CN" altLang="en-US" dirty="0" smtClean="0"/>
              <a:t>據記載，三千年前，西周丞相</a:t>
            </a:r>
            <a:r>
              <a:rPr lang="zh-CN" altLang="en-US" dirty="0" smtClean="0">
                <a:hlinkClick r:id="rId2"/>
              </a:rPr>
              <a:t>周公</a:t>
            </a:r>
            <a:r>
              <a:rPr lang="zh-CN" altLang="en-US" dirty="0">
                <a:hlinkClick r:id="rId2"/>
              </a:rPr>
              <a:t>旦</a:t>
            </a:r>
            <a:r>
              <a:rPr lang="zh-CN" altLang="en-US" dirty="0"/>
              <a:t>在</a:t>
            </a:r>
            <a:r>
              <a:rPr lang="zh-CN" altLang="en-US" dirty="0" smtClean="0"/>
              <a:t>河南</a:t>
            </a:r>
            <a:r>
              <a:rPr lang="zh-CN" altLang="en-US" dirty="0" smtClean="0">
                <a:hlinkClick r:id="rId3"/>
              </a:rPr>
              <a:t>登封縣</a:t>
            </a:r>
            <a:r>
              <a:rPr lang="zh-CN" altLang="en-US" dirty="0" smtClean="0"/>
              <a:t>設置過一種以測定日影長度來確定時間的儀器，稱為圭表。這當為世界上最早的</a:t>
            </a:r>
            <a:r>
              <a:rPr lang="zh-CN" altLang="en-US" u="sng" dirty="0" smtClean="0">
                <a:hlinkClick r:id="rId4"/>
              </a:rPr>
              <a:t>計時器</a:t>
            </a:r>
            <a:r>
              <a:rPr lang="zh-CN" altLang="en-US" dirty="0"/>
              <a:t>。</a:t>
            </a:r>
            <a:endParaRPr lang="zh-TW" altLang="en-US" dirty="0"/>
          </a:p>
        </p:txBody>
      </p:sp>
      <p:pic>
        <p:nvPicPr>
          <p:cNvPr id="8194" name="Picture 2" descr="http://d.hiphotos.baidu.com/baike/c0%3Dbaike80%2C5%2C5%2C80%2C26/sign=80eba68636d12f2eda08a6322eabbe07/c995d143ad4bd11388f770635aafa40f4bfb05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383" y="1365568"/>
            <a:ext cx="54387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2330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CN" altLang="en-US" dirty="0" smtClean="0"/>
              <a:t>河南登封觀星台</a:t>
            </a:r>
            <a:br>
              <a:rPr lang="zh-CN" altLang="en-US" dirty="0" smtClean="0"/>
            </a:br>
            <a:endParaRPr lang="zh-TW" altLang="en-US" dirty="0"/>
          </a:p>
        </p:txBody>
      </p:sp>
      <p:sp>
        <p:nvSpPr>
          <p:cNvPr id="3" name="內容版面配置區 2"/>
          <p:cNvSpPr>
            <a:spLocks noGrp="1"/>
          </p:cNvSpPr>
          <p:nvPr>
            <p:ph idx="1"/>
          </p:nvPr>
        </p:nvSpPr>
        <p:spPr>
          <a:xfrm>
            <a:off x="85217" y="1027906"/>
            <a:ext cx="8043799" cy="5391182"/>
          </a:xfrm>
        </p:spPr>
        <p:txBody>
          <a:bodyPr>
            <a:normAutofit/>
          </a:bodyPr>
          <a:lstStyle/>
          <a:p>
            <a:r>
              <a:rPr lang="en-US" altLang="zh-CN" dirty="0" smtClean="0"/>
              <a:t>1279</a:t>
            </a:r>
            <a:r>
              <a:rPr lang="zh-CN" altLang="en-US" dirty="0" smtClean="0"/>
              <a:t>年前後，元代傑出天文學家郭守敬在河南登封的告成鎮設計並建造了一座測景台，即河南登封觀星台，它是中國現存最早的古代天文臺。整個觀星台相當於一個測量日影的圭表。高聳的城樓式建築相當於一根豎在地面的杆子，稱為“表”，台下有一個類似長堤的構造，相當於測量長度的尺子，稱為“圭”，也叫做量天尺。城樓式建築上有一個高</a:t>
            </a:r>
            <a:r>
              <a:rPr lang="en-US" altLang="zh-CN" dirty="0" smtClean="0"/>
              <a:t>9.46</a:t>
            </a:r>
            <a:r>
              <a:rPr lang="zh-CN" altLang="en-US" dirty="0" smtClean="0"/>
              <a:t>米的平臺，上有兩間小屋，一間放漏壺，一間放渾儀，兩間屋子之間還有一根橫樑。地上的量天尺長</a:t>
            </a:r>
            <a:r>
              <a:rPr lang="en-US" altLang="zh-CN" dirty="0" smtClean="0"/>
              <a:t>31.19</a:t>
            </a:r>
            <a:r>
              <a:rPr lang="zh-CN" altLang="en-US" dirty="0" smtClean="0"/>
              <a:t>米，位於正北方向。</a:t>
            </a:r>
            <a:r>
              <a:rPr lang="zh-CN" altLang="en-US" dirty="0" smtClean="0">
                <a:solidFill>
                  <a:srgbClr val="FF0000"/>
                </a:solidFill>
              </a:rPr>
              <a:t>每天正午，太陽光照在橫樑上的影子投射在量天尺上。通過測量一年當中影子長度的變化，可以確定</a:t>
            </a:r>
            <a:r>
              <a:rPr lang="en-US" altLang="zh-CN" dirty="0" smtClean="0">
                <a:solidFill>
                  <a:srgbClr val="FF0000"/>
                </a:solidFill>
              </a:rPr>
              <a:t>1</a:t>
            </a:r>
            <a:r>
              <a:rPr lang="zh-CN" altLang="en-US" dirty="0" smtClean="0">
                <a:solidFill>
                  <a:srgbClr val="FF0000"/>
                </a:solidFill>
              </a:rPr>
              <a:t>年的長度。</a:t>
            </a:r>
            <a:r>
              <a:rPr lang="zh-CN" altLang="en-US" dirty="0" smtClean="0"/>
              <a:t>圭表測時的精度是與表的長度成正比的，這個碩大的“圭表”使測量精度大大提高。</a:t>
            </a:r>
            <a:endParaRPr lang="zh-TW" altLang="en-US" dirty="0"/>
          </a:p>
        </p:txBody>
      </p:sp>
      <p:pic>
        <p:nvPicPr>
          <p:cNvPr id="6148" name="Picture 4" descr="http://g.hiphotos.baidu.com/baike/c0%3Dbaike150%2C5%2C5%2C150%2C50/sign=914faa8574c6a7efad2ba0749c93c434/32fa828ba61ea8d38b417b5e950a304e251f58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5005" y="1411280"/>
            <a:ext cx="3936995" cy="39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11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en-US" altLang="zh-TW" dirty="0">
              <a:hlinkClick r:id="rId2"/>
            </a:endParaRPr>
          </a:p>
          <a:p>
            <a:r>
              <a:rPr lang="en-US" altLang="zh-TW" dirty="0" smtClean="0">
                <a:hlinkClick r:id="rId2"/>
              </a:rPr>
              <a:t>http://baike.baidu.com/item/%E6%97%A5%E6%99%B7/765113#reference-[6]-20324814-wrap</a:t>
            </a:r>
            <a:r>
              <a:rPr lang="zh-TW" altLang="en-US" dirty="0" smtClean="0"/>
              <a:t> 百度</a:t>
            </a:r>
            <a:endParaRPr lang="en-US" altLang="zh-TW" dirty="0" smtClean="0"/>
          </a:p>
          <a:p>
            <a:endParaRPr lang="zh-TW" altLang="en-US" dirty="0"/>
          </a:p>
        </p:txBody>
      </p:sp>
    </p:spTree>
    <p:extLst>
      <p:ext uri="{BB962C8B-B14F-4D97-AF65-F5344CB8AC3E}">
        <p14:creationId xmlns:p14="http://schemas.microsoft.com/office/powerpoint/2010/main" val="3305371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latin typeface="標楷體" pitchFamily="65" charset="-120"/>
                <a:ea typeface="標楷體" pitchFamily="65" charset="-120"/>
              </a:rPr>
              <a:t>五上植物單元活動順序</a:t>
            </a:r>
            <a:endParaRPr lang="zh-TW" altLang="en-US" dirty="0">
              <a:latin typeface="標楷體" pitchFamily="65" charset="-120"/>
              <a:ea typeface="標楷體" pitchFamily="65" charset="-120"/>
            </a:endParaRPr>
          </a:p>
        </p:txBody>
      </p:sp>
      <p:sp>
        <p:nvSpPr>
          <p:cNvPr id="5" name="文字方塊 4"/>
          <p:cNvSpPr txBox="1"/>
          <p:nvPr/>
        </p:nvSpPr>
        <p:spPr>
          <a:xfrm>
            <a:off x="2063552" y="1700809"/>
            <a:ext cx="2376264" cy="461665"/>
          </a:xfrm>
          <a:prstGeom prst="rect">
            <a:avLst/>
          </a:prstGeom>
          <a:noFill/>
          <a:ln w="63500">
            <a:solidFill>
              <a:srgbClr val="0070C0"/>
            </a:solidFill>
          </a:ln>
        </p:spPr>
        <p:txBody>
          <a:bodyPr wrap="square" rtlCol="0">
            <a:spAutoFit/>
          </a:bodyPr>
          <a:lstStyle/>
          <a:p>
            <a:pPr algn="ctr"/>
            <a:r>
              <a:rPr lang="zh-TW" altLang="en-US" sz="2400" dirty="0">
                <a:latin typeface="標楷體" pitchFamily="65" charset="-120"/>
                <a:ea typeface="標楷體" pitchFamily="65" charset="-120"/>
              </a:rPr>
              <a:t>翰林版</a:t>
            </a:r>
          </a:p>
        </p:txBody>
      </p:sp>
      <p:sp>
        <p:nvSpPr>
          <p:cNvPr id="8" name="文字方塊 7"/>
          <p:cNvSpPr txBox="1"/>
          <p:nvPr/>
        </p:nvSpPr>
        <p:spPr>
          <a:xfrm>
            <a:off x="2063552" y="2132857"/>
            <a:ext cx="2376264" cy="830997"/>
          </a:xfrm>
          <a:prstGeom prst="rect">
            <a:avLst/>
          </a:prstGeom>
          <a:noFill/>
          <a:ln w="63500">
            <a:solidFill>
              <a:srgbClr val="0070C0"/>
            </a:solidFill>
          </a:ln>
        </p:spPr>
        <p:txBody>
          <a:bodyPr wrap="square" rtlCol="0">
            <a:spAutoFit/>
          </a:bodyPr>
          <a:lstStyle/>
          <a:p>
            <a:pPr algn="ctr"/>
            <a:r>
              <a:rPr lang="zh-TW" altLang="en-US" sz="2400" dirty="0">
                <a:latin typeface="標楷體" pitchFamily="65" charset="-120"/>
                <a:ea typeface="標楷體" pitchFamily="65" charset="-120"/>
              </a:rPr>
              <a:t>植物的構造和功能</a:t>
            </a:r>
          </a:p>
        </p:txBody>
      </p:sp>
      <p:sp>
        <p:nvSpPr>
          <p:cNvPr id="9" name="向下箭號 8"/>
          <p:cNvSpPr/>
          <p:nvPr/>
        </p:nvSpPr>
        <p:spPr>
          <a:xfrm>
            <a:off x="2999656" y="3068960"/>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10" name="文字方塊 9"/>
          <p:cNvSpPr txBox="1"/>
          <p:nvPr/>
        </p:nvSpPr>
        <p:spPr>
          <a:xfrm>
            <a:off x="2063552" y="3462100"/>
            <a:ext cx="2376264" cy="461665"/>
          </a:xfrm>
          <a:prstGeom prst="rect">
            <a:avLst/>
          </a:prstGeom>
          <a:noFill/>
          <a:ln w="63500">
            <a:solidFill>
              <a:srgbClr val="0070C0"/>
            </a:solidFill>
          </a:ln>
        </p:spPr>
        <p:txBody>
          <a:bodyPr wrap="square" rtlCol="0">
            <a:spAutoFit/>
          </a:bodyPr>
          <a:lstStyle/>
          <a:p>
            <a:pPr algn="ctr"/>
            <a:r>
              <a:rPr lang="zh-TW" altLang="en-US" sz="2400" dirty="0">
                <a:latin typeface="標楷體" pitchFamily="65" charset="-120"/>
                <a:ea typeface="標楷體" pitchFamily="65" charset="-120"/>
              </a:rPr>
              <a:t>植物的繁殖</a:t>
            </a:r>
          </a:p>
        </p:txBody>
      </p:sp>
      <p:sp>
        <p:nvSpPr>
          <p:cNvPr id="11" name="向下箭號 10"/>
          <p:cNvSpPr/>
          <p:nvPr/>
        </p:nvSpPr>
        <p:spPr>
          <a:xfrm>
            <a:off x="2999656" y="4365104"/>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12" name="文字方塊 11"/>
          <p:cNvSpPr txBox="1"/>
          <p:nvPr/>
        </p:nvSpPr>
        <p:spPr>
          <a:xfrm>
            <a:off x="2063552" y="4758244"/>
            <a:ext cx="2376264" cy="830997"/>
          </a:xfrm>
          <a:prstGeom prst="rect">
            <a:avLst/>
          </a:prstGeom>
          <a:noFill/>
          <a:ln w="63500">
            <a:solidFill>
              <a:srgbClr val="0070C0"/>
            </a:solidFill>
          </a:ln>
        </p:spPr>
        <p:txBody>
          <a:bodyPr wrap="square" rtlCol="0">
            <a:spAutoFit/>
          </a:bodyPr>
          <a:lstStyle/>
          <a:p>
            <a:pPr algn="ctr"/>
            <a:r>
              <a:rPr lang="zh-TW" altLang="en-US" sz="2400" dirty="0">
                <a:latin typeface="標楷體" pitchFamily="65" charset="-120"/>
                <a:ea typeface="標楷體" pitchFamily="65" charset="-120"/>
              </a:rPr>
              <a:t>植物的特徵和分類</a:t>
            </a:r>
          </a:p>
        </p:txBody>
      </p:sp>
      <p:sp>
        <p:nvSpPr>
          <p:cNvPr id="13" name="文字方塊 12"/>
          <p:cNvSpPr txBox="1"/>
          <p:nvPr/>
        </p:nvSpPr>
        <p:spPr>
          <a:xfrm>
            <a:off x="4871864" y="1700809"/>
            <a:ext cx="2376264" cy="461665"/>
          </a:xfrm>
          <a:prstGeom prst="rect">
            <a:avLst/>
          </a:prstGeom>
          <a:noFill/>
          <a:ln w="63500">
            <a:solidFill>
              <a:srgbClr val="FF0000"/>
            </a:solidFill>
          </a:ln>
        </p:spPr>
        <p:txBody>
          <a:bodyPr wrap="square" rtlCol="0">
            <a:spAutoFit/>
          </a:bodyPr>
          <a:lstStyle/>
          <a:p>
            <a:pPr algn="ctr"/>
            <a:r>
              <a:rPr lang="zh-TW" altLang="en-US" sz="2400" dirty="0">
                <a:latin typeface="標楷體" pitchFamily="65" charset="-120"/>
                <a:ea typeface="標楷體" pitchFamily="65" charset="-120"/>
              </a:rPr>
              <a:t>南一版</a:t>
            </a:r>
          </a:p>
        </p:txBody>
      </p:sp>
      <p:sp>
        <p:nvSpPr>
          <p:cNvPr id="14" name="文字方塊 13"/>
          <p:cNvSpPr txBox="1"/>
          <p:nvPr/>
        </p:nvSpPr>
        <p:spPr>
          <a:xfrm>
            <a:off x="4871864" y="2132857"/>
            <a:ext cx="2376264" cy="830997"/>
          </a:xfrm>
          <a:prstGeom prst="rect">
            <a:avLst/>
          </a:prstGeom>
          <a:noFill/>
          <a:ln w="63500">
            <a:solidFill>
              <a:srgbClr val="FF0000"/>
            </a:solidFill>
          </a:ln>
        </p:spPr>
        <p:txBody>
          <a:bodyPr wrap="square" rtlCol="0">
            <a:spAutoFit/>
          </a:bodyPr>
          <a:lstStyle/>
          <a:p>
            <a:pPr algn="ctr"/>
            <a:r>
              <a:rPr lang="zh-TW" altLang="en-US" sz="2400" dirty="0">
                <a:latin typeface="標楷體" pitchFamily="65" charset="-120"/>
                <a:ea typeface="標楷體" pitchFamily="65" charset="-120"/>
              </a:rPr>
              <a:t>植物的構造與功能</a:t>
            </a:r>
          </a:p>
        </p:txBody>
      </p:sp>
      <p:sp>
        <p:nvSpPr>
          <p:cNvPr id="15" name="向下箭號 14"/>
          <p:cNvSpPr/>
          <p:nvPr/>
        </p:nvSpPr>
        <p:spPr>
          <a:xfrm>
            <a:off x="5807968" y="3068960"/>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16" name="文字方塊 15"/>
          <p:cNvSpPr txBox="1"/>
          <p:nvPr/>
        </p:nvSpPr>
        <p:spPr>
          <a:xfrm>
            <a:off x="4871864" y="3462100"/>
            <a:ext cx="2376264" cy="461665"/>
          </a:xfrm>
          <a:prstGeom prst="rect">
            <a:avLst/>
          </a:prstGeom>
          <a:noFill/>
          <a:ln w="63500">
            <a:solidFill>
              <a:srgbClr val="FF0000"/>
            </a:solidFill>
          </a:ln>
        </p:spPr>
        <p:txBody>
          <a:bodyPr wrap="square" rtlCol="0">
            <a:spAutoFit/>
          </a:bodyPr>
          <a:lstStyle/>
          <a:p>
            <a:pPr algn="ctr"/>
            <a:r>
              <a:rPr lang="zh-TW" altLang="en-US" sz="2400" dirty="0">
                <a:latin typeface="標楷體" pitchFamily="65" charset="-120"/>
                <a:ea typeface="標楷體" pitchFamily="65" charset="-120"/>
              </a:rPr>
              <a:t>植物的繁殖</a:t>
            </a:r>
          </a:p>
        </p:txBody>
      </p:sp>
      <p:sp>
        <p:nvSpPr>
          <p:cNvPr id="17" name="向下箭號 16"/>
          <p:cNvSpPr/>
          <p:nvPr/>
        </p:nvSpPr>
        <p:spPr>
          <a:xfrm>
            <a:off x="5807968" y="4365104"/>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18" name="文字方塊 17"/>
          <p:cNvSpPr txBox="1"/>
          <p:nvPr/>
        </p:nvSpPr>
        <p:spPr>
          <a:xfrm>
            <a:off x="4871864" y="4758244"/>
            <a:ext cx="2376264" cy="461665"/>
          </a:xfrm>
          <a:prstGeom prst="rect">
            <a:avLst/>
          </a:prstGeom>
          <a:noFill/>
          <a:ln w="63500">
            <a:solidFill>
              <a:srgbClr val="FF0000"/>
            </a:solidFill>
          </a:ln>
        </p:spPr>
        <p:txBody>
          <a:bodyPr wrap="square" rtlCol="0">
            <a:spAutoFit/>
          </a:bodyPr>
          <a:lstStyle/>
          <a:p>
            <a:pPr algn="ctr"/>
            <a:r>
              <a:rPr lang="zh-TW" altLang="en-US" sz="2400" dirty="0">
                <a:latin typeface="標楷體" pitchFamily="65" charset="-120"/>
                <a:ea typeface="標楷體" pitchFamily="65" charset="-120"/>
              </a:rPr>
              <a:t>植物的分類</a:t>
            </a:r>
          </a:p>
        </p:txBody>
      </p:sp>
      <p:sp>
        <p:nvSpPr>
          <p:cNvPr id="19" name="文字方塊 18"/>
          <p:cNvSpPr txBox="1"/>
          <p:nvPr/>
        </p:nvSpPr>
        <p:spPr>
          <a:xfrm>
            <a:off x="7752184" y="1700809"/>
            <a:ext cx="2376264" cy="461665"/>
          </a:xfrm>
          <a:prstGeom prst="rect">
            <a:avLst/>
          </a:prstGeom>
          <a:noFill/>
          <a:ln w="63500">
            <a:solidFill>
              <a:srgbClr val="00B050"/>
            </a:solidFill>
          </a:ln>
        </p:spPr>
        <p:txBody>
          <a:bodyPr wrap="square" rtlCol="0">
            <a:spAutoFit/>
          </a:bodyPr>
          <a:lstStyle/>
          <a:p>
            <a:pPr algn="ctr"/>
            <a:r>
              <a:rPr lang="zh-TW" altLang="en-US" sz="2400" dirty="0">
                <a:latin typeface="標楷體" pitchFamily="65" charset="-120"/>
                <a:ea typeface="標楷體" pitchFamily="65" charset="-120"/>
              </a:rPr>
              <a:t>康軒版</a:t>
            </a:r>
          </a:p>
        </p:txBody>
      </p:sp>
      <p:sp>
        <p:nvSpPr>
          <p:cNvPr id="20" name="文字方塊 19"/>
          <p:cNvSpPr txBox="1"/>
          <p:nvPr/>
        </p:nvSpPr>
        <p:spPr>
          <a:xfrm>
            <a:off x="7752184" y="2132857"/>
            <a:ext cx="2376264" cy="830997"/>
          </a:xfrm>
          <a:prstGeom prst="rect">
            <a:avLst/>
          </a:prstGeom>
          <a:noFill/>
          <a:ln w="63500">
            <a:solidFill>
              <a:srgbClr val="00B050"/>
            </a:solidFill>
          </a:ln>
        </p:spPr>
        <p:txBody>
          <a:bodyPr wrap="square" rtlCol="0">
            <a:spAutoFit/>
          </a:bodyPr>
          <a:lstStyle/>
          <a:p>
            <a:pPr algn="ctr"/>
            <a:r>
              <a:rPr lang="zh-TW" altLang="en-US" sz="2400" dirty="0">
                <a:latin typeface="標楷體" pitchFamily="65" charset="-120"/>
                <a:ea typeface="標楷體" pitchFamily="65" charset="-120"/>
              </a:rPr>
              <a:t>植物根、莖、葉的功能</a:t>
            </a:r>
          </a:p>
        </p:txBody>
      </p:sp>
      <p:sp>
        <p:nvSpPr>
          <p:cNvPr id="21" name="向下箭號 20"/>
          <p:cNvSpPr/>
          <p:nvPr/>
        </p:nvSpPr>
        <p:spPr>
          <a:xfrm>
            <a:off x="8688288" y="3068960"/>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22" name="文字方塊 21"/>
          <p:cNvSpPr txBox="1"/>
          <p:nvPr/>
        </p:nvSpPr>
        <p:spPr>
          <a:xfrm>
            <a:off x="7752184" y="3462100"/>
            <a:ext cx="2376264" cy="461665"/>
          </a:xfrm>
          <a:prstGeom prst="rect">
            <a:avLst/>
          </a:prstGeom>
          <a:noFill/>
          <a:ln w="63500">
            <a:solidFill>
              <a:srgbClr val="00B050"/>
            </a:solidFill>
          </a:ln>
        </p:spPr>
        <p:txBody>
          <a:bodyPr wrap="square" rtlCol="0">
            <a:spAutoFit/>
          </a:bodyPr>
          <a:lstStyle/>
          <a:p>
            <a:pPr algn="ctr"/>
            <a:r>
              <a:rPr lang="zh-TW" altLang="en-US" sz="2400" dirty="0">
                <a:latin typeface="標楷體" pitchFamily="65" charset="-120"/>
                <a:ea typeface="標楷體" pitchFamily="65" charset="-120"/>
              </a:rPr>
              <a:t>植物的繁殖</a:t>
            </a:r>
          </a:p>
        </p:txBody>
      </p:sp>
      <p:sp>
        <p:nvSpPr>
          <p:cNvPr id="23" name="向下箭號 22"/>
          <p:cNvSpPr/>
          <p:nvPr/>
        </p:nvSpPr>
        <p:spPr>
          <a:xfrm>
            <a:off x="8688288" y="4365104"/>
            <a:ext cx="648072"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itchFamily="65" charset="-120"/>
              <a:ea typeface="標楷體" pitchFamily="65" charset="-120"/>
            </a:endParaRPr>
          </a:p>
        </p:txBody>
      </p:sp>
      <p:sp>
        <p:nvSpPr>
          <p:cNvPr id="24" name="文字方塊 23"/>
          <p:cNvSpPr txBox="1"/>
          <p:nvPr/>
        </p:nvSpPr>
        <p:spPr>
          <a:xfrm>
            <a:off x="7752184" y="4758244"/>
            <a:ext cx="2376264" cy="461665"/>
          </a:xfrm>
          <a:prstGeom prst="rect">
            <a:avLst/>
          </a:prstGeom>
          <a:noFill/>
          <a:ln w="63500">
            <a:solidFill>
              <a:srgbClr val="00B050"/>
            </a:solidFill>
          </a:ln>
        </p:spPr>
        <p:txBody>
          <a:bodyPr wrap="square" rtlCol="0">
            <a:spAutoFit/>
          </a:bodyPr>
          <a:lstStyle/>
          <a:p>
            <a:pPr algn="ctr"/>
            <a:r>
              <a:rPr lang="zh-TW" altLang="en-US" sz="2400" dirty="0">
                <a:latin typeface="標楷體" pitchFamily="65" charset="-120"/>
                <a:ea typeface="標楷體" pitchFamily="65" charset="-120"/>
              </a:rPr>
              <a:t>植物的分類</a:t>
            </a:r>
          </a:p>
        </p:txBody>
      </p:sp>
    </p:spTree>
    <p:extLst>
      <p:ext uri="{BB962C8B-B14F-4D97-AF65-F5344CB8AC3E}">
        <p14:creationId xmlns:p14="http://schemas.microsoft.com/office/powerpoint/2010/main" val="313017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34" descr="上一頁向左">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10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36" descr="回首頁">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31"/>
          <p:cNvSpPr txBox="1">
            <a:spLocks noChangeArrowheads="1"/>
          </p:cNvSpPr>
          <p:nvPr/>
        </p:nvSpPr>
        <p:spPr bwMode="auto">
          <a:xfrm>
            <a:off x="2279651" y="1397000"/>
            <a:ext cx="75485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1.</a:t>
            </a:r>
            <a:r>
              <a:rPr lang="zh-TW" altLang="en-US" sz="2800">
                <a:solidFill>
                  <a:schemeClr val="tx1"/>
                </a:solidFill>
                <a:ea typeface="標楷體" panose="03000509000000000000" pitchFamily="65" charset="-120"/>
              </a:rPr>
              <a:t>指北針只能限定在圓圈中轉動，其中心固定</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在方位指示線上方。</a:t>
            </a:r>
            <a:endParaRPr lang="zh-TW"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2.</a:t>
            </a:r>
            <a:r>
              <a:rPr lang="zh-TW" altLang="zh-TW" sz="2800">
                <a:solidFill>
                  <a:schemeClr val="tx1"/>
                </a:solidFill>
                <a:ea typeface="標楷體" panose="03000509000000000000" pitchFamily="65" charset="-120"/>
              </a:rPr>
              <a:t>方位指示線</a:t>
            </a:r>
            <a:r>
              <a:rPr lang="zh-TW" altLang="en-US" sz="2800">
                <a:solidFill>
                  <a:schemeClr val="tx1"/>
                </a:solidFill>
                <a:ea typeface="標楷體" panose="03000509000000000000" pitchFamily="65" charset="-120"/>
              </a:rPr>
              <a:t>的箭頭要對準太陽垂直落到地面</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的位置</a:t>
            </a:r>
            <a:r>
              <a:rPr lang="zh-TW" altLang="zh-TW" sz="2800">
                <a:solidFill>
                  <a:schemeClr val="tx1"/>
                </a:solidFill>
                <a:ea typeface="標楷體" panose="03000509000000000000" pitchFamily="65" charset="-120"/>
              </a:rPr>
              <a:t>。</a:t>
            </a:r>
            <a:endParaRPr lang="zh-TW" altLang="en-US" sz="2800">
              <a:solidFill>
                <a:schemeClr val="tx1"/>
              </a:solidFill>
              <a:ea typeface="標楷體" panose="03000509000000000000" pitchFamily="65" charset="-120"/>
            </a:endParaRPr>
          </a:p>
        </p:txBody>
      </p:sp>
      <p:sp>
        <p:nvSpPr>
          <p:cNvPr id="13" name="Text Box 1031"/>
          <p:cNvSpPr txBox="1">
            <a:spLocks noChangeArrowheads="1"/>
          </p:cNvSpPr>
          <p:nvPr/>
        </p:nvSpPr>
        <p:spPr bwMode="auto">
          <a:xfrm>
            <a:off x="2219326" y="3213101"/>
            <a:ext cx="416401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3.</a:t>
            </a:r>
            <a:r>
              <a:rPr lang="zh-TW" altLang="zh-TW" sz="2800">
                <a:solidFill>
                  <a:schemeClr val="tx1"/>
                </a:solidFill>
                <a:ea typeface="標楷體" panose="03000509000000000000" pitchFamily="65" charset="-120"/>
              </a:rPr>
              <a:t>當指北針的指針箭頭</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與盤面的北字重合時，</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由方位指示線對準指</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北針的刻度，讀出當</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zh-TW" sz="2800">
                <a:solidFill>
                  <a:schemeClr val="tx1"/>
                </a:solidFill>
                <a:ea typeface="標楷體" panose="03000509000000000000" pitchFamily="65" charset="-120"/>
              </a:rPr>
              <a:t>時太陽的方位。</a:t>
            </a:r>
            <a:r>
              <a:rPr lang="zh-TW" altLang="en-US" sz="2800">
                <a:solidFill>
                  <a:schemeClr val="tx1"/>
                </a:solidFill>
                <a:ea typeface="標楷體" panose="03000509000000000000" pitchFamily="65" charset="-120"/>
              </a:rPr>
              <a:t>如圖</a:t>
            </a:r>
            <a:endParaRPr lang="en-US" altLang="zh-TW" sz="2800">
              <a:solidFill>
                <a:schemeClr val="tx1"/>
              </a:solidFill>
              <a:ea typeface="標楷體" panose="03000509000000000000" pitchFamily="65" charset="-120"/>
            </a:endParaRPr>
          </a:p>
          <a:p>
            <a:r>
              <a:rPr lang="en-US" altLang="zh-TW" sz="2800">
                <a:solidFill>
                  <a:schemeClr val="tx1"/>
                </a:solidFill>
                <a:ea typeface="標楷體" panose="03000509000000000000" pitchFamily="65" charset="-120"/>
              </a:rPr>
              <a:t>  </a:t>
            </a:r>
            <a:r>
              <a:rPr lang="zh-TW" altLang="en-US" sz="2800">
                <a:solidFill>
                  <a:schemeClr val="tx1"/>
                </a:solidFill>
                <a:ea typeface="標楷體" panose="03000509000000000000" pitchFamily="65" charset="-120"/>
              </a:rPr>
              <a:t>太陽在東南偏東方。</a:t>
            </a:r>
          </a:p>
        </p:txBody>
      </p:sp>
      <p:grpSp>
        <p:nvGrpSpPr>
          <p:cNvPr id="3" name="群組 15"/>
          <p:cNvGrpSpPr>
            <a:grpSpLocks/>
          </p:cNvGrpSpPr>
          <p:nvPr/>
        </p:nvGrpSpPr>
        <p:grpSpPr bwMode="auto">
          <a:xfrm>
            <a:off x="6167439" y="2973389"/>
            <a:ext cx="3813175" cy="3221037"/>
            <a:chOff x="4644008" y="2972831"/>
            <a:chExt cx="3812604" cy="3221819"/>
          </a:xfrm>
        </p:grpSpPr>
        <p:pic>
          <p:nvPicPr>
            <p:cNvPr id="2" name="圖片 1"/>
            <p:cNvPicPr>
              <a:picLocks noChangeAspect="1"/>
            </p:cNvPicPr>
            <p:nvPr/>
          </p:nvPicPr>
          <p:blipFill>
            <a:blip r:embed="rId6" cstate="print">
              <a:extLst/>
            </a:blip>
            <a:stretch>
              <a:fillRect/>
            </a:stretch>
          </p:blipFill>
          <p:spPr>
            <a:xfrm>
              <a:off x="4644008" y="3356992"/>
              <a:ext cx="3660130" cy="2537585"/>
            </a:xfrm>
            <a:prstGeom prst="rect">
              <a:avLst/>
            </a:prstGeom>
            <a:ln>
              <a:noFill/>
            </a:ln>
            <a:effectLst>
              <a:softEdge rad="112500"/>
            </a:effectLst>
          </p:spPr>
        </p:pic>
        <p:cxnSp>
          <p:nvCxnSpPr>
            <p:cNvPr id="14345" name="直線單箭頭接點 3"/>
            <p:cNvCxnSpPr>
              <a:cxnSpLocks noChangeShapeType="1"/>
            </p:cNvCxnSpPr>
            <p:nvPr/>
          </p:nvCxnSpPr>
          <p:spPr bwMode="auto">
            <a:xfrm flipH="1" flipV="1">
              <a:off x="7523720" y="4653496"/>
              <a:ext cx="50098" cy="1202360"/>
            </a:xfrm>
            <a:prstGeom prst="straightConnector1">
              <a:avLst/>
            </a:prstGeom>
            <a:noFill/>
            <a:ln w="19050" algn="ctr">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14346" name="Text Box 1031"/>
            <p:cNvSpPr txBox="1">
              <a:spLocks noChangeArrowheads="1"/>
            </p:cNvSpPr>
            <p:nvPr/>
          </p:nvSpPr>
          <p:spPr bwMode="auto">
            <a:xfrm>
              <a:off x="6777944" y="5794540"/>
              <a:ext cx="14915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zh-TW" altLang="en-US">
                  <a:solidFill>
                    <a:srgbClr val="FF0000"/>
                  </a:solidFill>
                  <a:ea typeface="標楷體" panose="03000509000000000000" pitchFamily="65" charset="-120"/>
                </a:rPr>
                <a:t>方位指示線</a:t>
              </a:r>
            </a:p>
          </p:txBody>
        </p:sp>
        <p:cxnSp>
          <p:nvCxnSpPr>
            <p:cNvPr id="14347" name="直線單箭頭接點 22"/>
            <p:cNvCxnSpPr>
              <a:cxnSpLocks noChangeShapeType="1"/>
            </p:cNvCxnSpPr>
            <p:nvPr/>
          </p:nvCxnSpPr>
          <p:spPr bwMode="auto">
            <a:xfrm flipH="1">
              <a:off x="7131605" y="3356992"/>
              <a:ext cx="417164" cy="1005559"/>
            </a:xfrm>
            <a:prstGeom prst="straightConnector1">
              <a:avLst/>
            </a:prstGeom>
            <a:noFill/>
            <a:ln w="19050" algn="ctr">
              <a:solidFill>
                <a:srgbClr val="FF0000"/>
              </a:solidFill>
              <a:prstDash val="dash"/>
              <a:round/>
              <a:headEnd/>
              <a:tailEnd type="triangle" w="med" len="med"/>
            </a:ln>
            <a:extLst>
              <a:ext uri="{909E8E84-426E-40DD-AFC4-6F175D3DCCD1}">
                <a14:hiddenFill xmlns:a14="http://schemas.microsoft.com/office/drawing/2010/main">
                  <a:noFill/>
                </a14:hiddenFill>
              </a:ext>
            </a:extLst>
          </p:spPr>
        </p:cxnSp>
        <p:sp>
          <p:nvSpPr>
            <p:cNvPr id="14348" name="Text Box 1031"/>
            <p:cNvSpPr txBox="1">
              <a:spLocks noChangeArrowheads="1"/>
            </p:cNvSpPr>
            <p:nvPr/>
          </p:nvSpPr>
          <p:spPr bwMode="auto">
            <a:xfrm>
              <a:off x="6142181" y="2972831"/>
              <a:ext cx="23144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zh-TW" altLang="en-US">
                  <a:solidFill>
                    <a:srgbClr val="FF0000"/>
                  </a:solidFill>
                  <a:ea typeface="標楷體" panose="03000509000000000000" pitchFamily="65" charset="-120"/>
                </a:rPr>
                <a:t>方位在東南偏東方</a:t>
              </a:r>
            </a:p>
          </p:txBody>
        </p:sp>
      </p:grpSp>
      <p:sp>
        <p:nvSpPr>
          <p:cNvPr id="30" name="Text Box 10"/>
          <p:cNvSpPr txBox="1">
            <a:spLocks noChangeArrowheads="1"/>
          </p:cNvSpPr>
          <p:nvPr/>
        </p:nvSpPr>
        <p:spPr bwMode="auto">
          <a:xfrm>
            <a:off x="2397125" y="269875"/>
            <a:ext cx="7659688" cy="1066800"/>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eaLnBrk="0" hangingPunct="0">
              <a:spcBef>
                <a:spcPct val="50000"/>
              </a:spcBef>
              <a:buClr>
                <a:srgbClr val="0066FF"/>
              </a:buClr>
              <a:defRPr/>
            </a:pPr>
            <a:r>
              <a:rPr lang="zh-TW" altLang="en-US" sz="3200">
                <a:ea typeface="標楷體" pitchFamily="65" charset="-120"/>
              </a:rPr>
              <a:t>利用有方位指示線的底板和指北針測量</a:t>
            </a:r>
            <a:r>
              <a:rPr lang="en-US" altLang="zh-TW" sz="3200">
                <a:ea typeface="標楷體" pitchFamily="65" charset="-120"/>
              </a:rPr>
              <a:t/>
            </a:r>
            <a:br>
              <a:rPr lang="en-US" altLang="zh-TW" sz="3200">
                <a:ea typeface="標楷體" pitchFamily="65" charset="-120"/>
              </a:rPr>
            </a:br>
            <a:r>
              <a:rPr lang="zh-TW" altLang="en-US" sz="3200">
                <a:ea typeface="標楷體" pitchFamily="65" charset="-120"/>
              </a:rPr>
              <a:t>太陽方位。</a:t>
            </a:r>
          </a:p>
        </p:txBody>
      </p:sp>
    </p:spTree>
    <p:extLst>
      <p:ext uri="{BB962C8B-B14F-4D97-AF65-F5344CB8AC3E}">
        <p14:creationId xmlns:p14="http://schemas.microsoft.com/office/powerpoint/2010/main" val="334410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13" grpId="0" autoUpdateAnimBg="0"/>
      <p:bldP spid="3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植物的構造和功能</a:t>
            </a:r>
            <a:br>
              <a:rPr lang="zh-TW" altLang="en-US" dirty="0"/>
            </a:br>
            <a:endParaRPr lang="zh-TW" altLang="en-US" dirty="0"/>
          </a:p>
        </p:txBody>
      </p:sp>
      <p:pic>
        <p:nvPicPr>
          <p:cNvPr id="3" name="圖片 2"/>
          <p:cNvPicPr>
            <a:picLocks noChangeAspect="1"/>
          </p:cNvPicPr>
          <p:nvPr/>
        </p:nvPicPr>
        <p:blipFill>
          <a:blip r:embed="rId2"/>
          <a:stretch>
            <a:fillRect/>
          </a:stretch>
        </p:blipFill>
        <p:spPr>
          <a:xfrm>
            <a:off x="7871079" y="266890"/>
            <a:ext cx="3143250" cy="4714875"/>
          </a:xfrm>
          <a:prstGeom prst="rect">
            <a:avLst/>
          </a:prstGeom>
        </p:spPr>
      </p:pic>
      <p:sp>
        <p:nvSpPr>
          <p:cNvPr id="4" name="矩形 3"/>
          <p:cNvSpPr/>
          <p:nvPr/>
        </p:nvSpPr>
        <p:spPr>
          <a:xfrm>
            <a:off x="7871079" y="5080000"/>
            <a:ext cx="6096000" cy="646331"/>
          </a:xfrm>
          <a:prstGeom prst="rect">
            <a:avLst/>
          </a:prstGeom>
        </p:spPr>
        <p:txBody>
          <a:bodyPr>
            <a:spAutoFit/>
          </a:bodyPr>
          <a:lstStyle/>
          <a:p>
            <a:r>
              <a:rPr lang="zh-TW" altLang="en-US" dirty="0"/>
              <a:t>麝香百合（</a:t>
            </a:r>
            <a:r>
              <a:rPr lang="en-US" altLang="zh-TW" dirty="0" err="1"/>
              <a:t>Lilium</a:t>
            </a:r>
            <a:r>
              <a:rPr lang="en-US" altLang="zh-TW" dirty="0"/>
              <a:t> </a:t>
            </a:r>
            <a:r>
              <a:rPr lang="en-US" altLang="zh-TW" dirty="0" err="1"/>
              <a:t>longiflorum</a:t>
            </a:r>
            <a:r>
              <a:rPr lang="zh-TW" altLang="en-US" dirty="0" smtClean="0"/>
              <a:t>）。</a:t>
            </a:r>
            <a:endParaRPr lang="en-US" altLang="zh-TW" dirty="0" smtClean="0"/>
          </a:p>
          <a:p>
            <a:r>
              <a:rPr lang="en-US" altLang="zh-TW" dirty="0" smtClean="0"/>
              <a:t>1</a:t>
            </a:r>
            <a:r>
              <a:rPr lang="en-US" altLang="zh-TW" dirty="0"/>
              <a:t>.</a:t>
            </a:r>
            <a:r>
              <a:rPr lang="zh-TW" altLang="en-US" dirty="0"/>
              <a:t>柱頭，</a:t>
            </a:r>
            <a:r>
              <a:rPr lang="en-US" altLang="zh-TW" dirty="0"/>
              <a:t>2.</a:t>
            </a:r>
            <a:r>
              <a:rPr lang="zh-TW" altLang="en-US" dirty="0"/>
              <a:t>花柱，</a:t>
            </a:r>
            <a:r>
              <a:rPr lang="en-US" altLang="zh-TW" dirty="0"/>
              <a:t>3.</a:t>
            </a:r>
            <a:r>
              <a:rPr lang="zh-TW" altLang="en-US" dirty="0"/>
              <a:t>雄蕊，</a:t>
            </a:r>
            <a:r>
              <a:rPr lang="en-US" altLang="zh-TW" dirty="0"/>
              <a:t>4.</a:t>
            </a:r>
            <a:r>
              <a:rPr lang="zh-TW" altLang="en-US" dirty="0"/>
              <a:t>花絲，</a:t>
            </a:r>
            <a:r>
              <a:rPr lang="en-US" altLang="zh-TW" dirty="0"/>
              <a:t>5.</a:t>
            </a:r>
            <a:r>
              <a:rPr lang="zh-TW" altLang="en-US" dirty="0"/>
              <a:t>花瓣</a:t>
            </a:r>
          </a:p>
        </p:txBody>
      </p:sp>
    </p:spTree>
    <p:extLst>
      <p:ext uri="{BB962C8B-B14F-4D97-AF65-F5344CB8AC3E}">
        <p14:creationId xmlns:p14="http://schemas.microsoft.com/office/powerpoint/2010/main" val="26194087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6" descr="C:\OutFiles\四上社會教學ppt\PPT-X6167\按鈕\回首頁.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4" name="Text Box 62"/>
          <p:cNvSpPr txBox="1">
            <a:spLocks noChangeArrowheads="1"/>
          </p:cNvSpPr>
          <p:nvPr/>
        </p:nvSpPr>
        <p:spPr bwMode="auto">
          <a:xfrm>
            <a:off x="2063750" y="549275"/>
            <a:ext cx="3130550" cy="1570038"/>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200">
                <a:solidFill>
                  <a:schemeClr val="accent2"/>
                </a:solidFill>
              </a:rPr>
              <a:t>小百日草浸入紅色食用色素水溶液的實驗。 </a:t>
            </a:r>
          </a:p>
        </p:txBody>
      </p:sp>
      <p:pic>
        <p:nvPicPr>
          <p:cNvPr id="7172" name="Picture 79" descr="C:\OutFiles\四上社會教學ppt\PPT-X6167\按鈕\上一頁向左.gif">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4" descr="Z:\電子相簿\自然\104\104-X8A015U-JPG\2\original\X8A015U-2-16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25" y="-30163"/>
            <a:ext cx="4679950" cy="70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文字方塊 2"/>
          <p:cNvSpPr txBox="1">
            <a:spLocks noChangeArrowheads="1"/>
          </p:cNvSpPr>
          <p:nvPr/>
        </p:nvSpPr>
        <p:spPr bwMode="auto">
          <a:xfrm>
            <a:off x="8774114" y="12192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sz="2400"/>
              <a:t>葉</a:t>
            </a:r>
          </a:p>
        </p:txBody>
      </p:sp>
      <p:sp>
        <p:nvSpPr>
          <p:cNvPr id="7175" name="文字方塊 15"/>
          <p:cNvSpPr txBox="1">
            <a:spLocks noChangeArrowheads="1"/>
          </p:cNvSpPr>
          <p:nvPr/>
        </p:nvSpPr>
        <p:spPr bwMode="auto">
          <a:xfrm>
            <a:off x="9094789" y="407670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sz="2400"/>
              <a:t>根</a:t>
            </a:r>
          </a:p>
        </p:txBody>
      </p:sp>
      <p:sp>
        <p:nvSpPr>
          <p:cNvPr id="7176" name="文字方塊 16"/>
          <p:cNvSpPr txBox="1">
            <a:spLocks noChangeArrowheads="1"/>
          </p:cNvSpPr>
          <p:nvPr/>
        </p:nvSpPr>
        <p:spPr bwMode="auto">
          <a:xfrm>
            <a:off x="5303839" y="1978026"/>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sz="2400"/>
              <a:t>莖</a:t>
            </a:r>
          </a:p>
        </p:txBody>
      </p:sp>
      <p:sp>
        <p:nvSpPr>
          <p:cNvPr id="9" name="向右箭號 8"/>
          <p:cNvSpPr/>
          <p:nvPr/>
        </p:nvSpPr>
        <p:spPr bwMode="auto">
          <a:xfrm rot="10800000">
            <a:off x="7761289" y="3879733"/>
            <a:ext cx="1368425" cy="733663"/>
          </a:xfrm>
          <a:prstGeom prst="rightArrow">
            <a:avLst>
              <a:gd name="adj1" fmla="val 50000"/>
              <a:gd name="adj2" fmla="val 411105"/>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p:spPr>
        <p:txBody>
          <a:bodyPr>
            <a:spAutoFit/>
          </a:bodyPr>
          <a:lstStyle/>
          <a:p>
            <a:pPr>
              <a:defRPr/>
            </a:pPr>
            <a:endParaRPr lang="zh-TW" altLang="en-US"/>
          </a:p>
        </p:txBody>
      </p:sp>
      <p:sp>
        <p:nvSpPr>
          <p:cNvPr id="24" name="向右箭號 23"/>
          <p:cNvSpPr/>
          <p:nvPr/>
        </p:nvSpPr>
        <p:spPr bwMode="auto">
          <a:xfrm rot="10800000">
            <a:off x="7910513" y="1022233"/>
            <a:ext cx="900112" cy="733663"/>
          </a:xfrm>
          <a:prstGeom prst="rightArrow">
            <a:avLst>
              <a:gd name="adj1" fmla="val 50000"/>
              <a:gd name="adj2" fmla="val 411105"/>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p:spPr>
        <p:txBody>
          <a:bodyPr>
            <a:spAutoFit/>
          </a:bodyPr>
          <a:lstStyle/>
          <a:p>
            <a:pPr>
              <a:defRPr/>
            </a:pPr>
            <a:endParaRPr lang="zh-TW" altLang="en-US"/>
          </a:p>
        </p:txBody>
      </p:sp>
      <p:sp>
        <p:nvSpPr>
          <p:cNvPr id="17435" name="Text Box 27"/>
          <p:cNvSpPr txBox="1">
            <a:spLocks noChangeArrowheads="1"/>
          </p:cNvSpPr>
          <p:nvPr/>
        </p:nvSpPr>
        <p:spPr bwMode="auto">
          <a:xfrm>
            <a:off x="2135189" y="2781301"/>
            <a:ext cx="28082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buClr>
                <a:srgbClr val="FF6600"/>
              </a:buClr>
            </a:pPr>
            <a:r>
              <a:rPr lang="zh-TW" altLang="en-US" sz="2800">
                <a:solidFill>
                  <a:srgbClr val="000000"/>
                </a:solidFill>
              </a:rPr>
              <a:t>將含有根的小百日草浸入裝有紅色食用色素水溶液的容器中，觀察水上升的情形。 </a:t>
            </a:r>
          </a:p>
        </p:txBody>
      </p:sp>
    </p:spTree>
    <p:extLst>
      <p:ext uri="{BB962C8B-B14F-4D97-AF65-F5344CB8AC3E}">
        <p14:creationId xmlns:p14="http://schemas.microsoft.com/office/powerpoint/2010/main" val="93302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8254"/>
                                        </p:tgtEl>
                                        <p:attrNameLst>
                                          <p:attrName>style.visibility</p:attrName>
                                        </p:attrNameLst>
                                      </p:cBhvr>
                                      <p:to>
                                        <p:strVal val="visible"/>
                                      </p:to>
                                    </p:set>
                                    <p:animEffect transition="in" filter="fade">
                                      <p:cBhvr>
                                        <p:cTn id="7" dur="2000"/>
                                        <p:tgtEl>
                                          <p:spTgt spid="8254"/>
                                        </p:tgtEl>
                                      </p:cBhvr>
                                    </p:animEffect>
                                    <p:anim calcmode="lin" valueType="num">
                                      <p:cBhvr>
                                        <p:cTn id="8" dur="2000" fill="hold"/>
                                        <p:tgtEl>
                                          <p:spTgt spid="8254"/>
                                        </p:tgtEl>
                                        <p:attrNameLst>
                                          <p:attrName>ppt_w</p:attrName>
                                        </p:attrNameLst>
                                      </p:cBhvr>
                                      <p:tavLst>
                                        <p:tav tm="0" fmla="#ppt_w*sin(2.5*pi*$)">
                                          <p:val>
                                            <p:fltVal val="0"/>
                                          </p:val>
                                        </p:tav>
                                        <p:tav tm="100000">
                                          <p:val>
                                            <p:fltVal val="1"/>
                                          </p:val>
                                        </p:tav>
                                      </p:tavLst>
                                    </p:anim>
                                    <p:anim calcmode="lin" valueType="num">
                                      <p:cBhvr>
                                        <p:cTn id="9" dur="2000" fill="hold"/>
                                        <p:tgtEl>
                                          <p:spTgt spid="825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7435"/>
                                        </p:tgtEl>
                                        <p:attrNameLst>
                                          <p:attrName>style.visibility</p:attrName>
                                        </p:attrNameLst>
                                      </p:cBhvr>
                                      <p:to>
                                        <p:strVal val="visible"/>
                                      </p:to>
                                    </p:set>
                                    <p:animEffect transition="in" filter="fade">
                                      <p:cBhvr>
                                        <p:cTn id="12" dur="500"/>
                                        <p:tgtEl>
                                          <p:spTgt spid="1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4" grpId="0"/>
      <p:bldP spid="174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9" y="139700"/>
            <a:ext cx="6594475" cy="588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67" name="群組 2"/>
          <p:cNvGrpSpPr>
            <a:grpSpLocks/>
          </p:cNvGrpSpPr>
          <p:nvPr/>
        </p:nvGrpSpPr>
        <p:grpSpPr bwMode="auto">
          <a:xfrm>
            <a:off x="1524000" y="6129338"/>
            <a:ext cx="9144000" cy="749300"/>
            <a:chOff x="0" y="6129338"/>
            <a:chExt cx="9144000" cy="749701"/>
          </a:xfrm>
        </p:grpSpPr>
        <p:pic>
          <p:nvPicPr>
            <p:cNvPr id="4" name="圖片 3" descr="底_水彩.png"/>
            <p:cNvPicPr>
              <a:picLocks/>
            </p:cNvPicPr>
            <p:nvPr/>
          </p:nvPicPr>
          <p:blipFill>
            <a:blip r:embed="rId3"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5" name="圖片 4" descr="C:\Users\test\AppData\Local\Microsoft\Windows\Temporary Internet Files\Low\Content.IE5\TME2TQVQ\MP900433092[1].JPG"/>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11283" name="圖片 6" descr="上一頁_正黑體.png">
              <a:hlinkClick r:id="" action="ppaction://hlinkshowjump?jump=previous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圖片 7" descr="下一頁_正黑體.bmp">
              <a:hlinkClick r:id="" action="ppaction://hlinkshowjump?jump=nextslide"/>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圖片 8" descr="回目錄.png">
              <a:hlinkClick r:id="" action="ppaction://hlinkshowjump?jump=firstslide"/>
            </p:cNvPr>
            <p:cNvPicPr>
              <a:picLocks/>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內容版面配置區 8" descr="底_芽.png"/>
            <p:cNvPicPr>
              <a:picLocks noChangeAspect="1"/>
            </p:cNvPicPr>
            <p:nvPr/>
          </p:nvPicPr>
          <p:blipFill>
            <a:blip r:embed="rId8"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sp>
        <p:nvSpPr>
          <p:cNvPr id="11268" name="文字方塊 9"/>
          <p:cNvSpPr txBox="1">
            <a:spLocks noChangeArrowheads="1"/>
          </p:cNvSpPr>
          <p:nvPr/>
        </p:nvSpPr>
        <p:spPr bwMode="auto">
          <a:xfrm>
            <a:off x="5473701" y="974725"/>
            <a:ext cx="51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葉</a:t>
            </a:r>
            <a:endParaRPr lang="zh-TW" altLang="en-US" sz="1600">
              <a:latin typeface="標楷體" panose="03000509000000000000" pitchFamily="65" charset="-120"/>
              <a:ea typeface="標楷體" panose="03000509000000000000" pitchFamily="65" charset="-120"/>
            </a:endParaRPr>
          </a:p>
        </p:txBody>
      </p:sp>
      <p:sp>
        <p:nvSpPr>
          <p:cNvPr id="11269" name="文字方塊 10"/>
          <p:cNvSpPr txBox="1">
            <a:spLocks noChangeArrowheads="1"/>
          </p:cNvSpPr>
          <p:nvPr/>
        </p:nvSpPr>
        <p:spPr bwMode="auto">
          <a:xfrm>
            <a:off x="5473701" y="2881313"/>
            <a:ext cx="51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莖</a:t>
            </a:r>
            <a:endParaRPr lang="zh-TW" altLang="en-US" sz="1600">
              <a:latin typeface="標楷體" panose="03000509000000000000" pitchFamily="65" charset="-120"/>
              <a:ea typeface="標楷體" panose="03000509000000000000" pitchFamily="65" charset="-120"/>
            </a:endParaRPr>
          </a:p>
        </p:txBody>
      </p:sp>
      <p:sp>
        <p:nvSpPr>
          <p:cNvPr id="11270" name="文字方塊 11"/>
          <p:cNvSpPr txBox="1">
            <a:spLocks noChangeArrowheads="1"/>
          </p:cNvSpPr>
          <p:nvPr/>
        </p:nvSpPr>
        <p:spPr bwMode="auto">
          <a:xfrm>
            <a:off x="5473701" y="4797425"/>
            <a:ext cx="519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根</a:t>
            </a:r>
            <a:endParaRPr lang="zh-TW" altLang="en-US" sz="1600">
              <a:latin typeface="標楷體" panose="03000509000000000000" pitchFamily="65" charset="-120"/>
              <a:ea typeface="標楷體" panose="03000509000000000000" pitchFamily="65" charset="-120"/>
            </a:endParaRPr>
          </a:p>
        </p:txBody>
      </p:sp>
      <p:pic>
        <p:nvPicPr>
          <p:cNvPr id="1127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4564" y="1862138"/>
            <a:ext cx="288925" cy="27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文字方塊 13"/>
          <p:cNvSpPr txBox="1">
            <a:spLocks noChangeArrowheads="1"/>
          </p:cNvSpPr>
          <p:nvPr/>
        </p:nvSpPr>
        <p:spPr bwMode="auto">
          <a:xfrm>
            <a:off x="6240463" y="1781175"/>
            <a:ext cx="908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表面</a:t>
            </a:r>
          </a:p>
        </p:txBody>
      </p:sp>
      <p:pic>
        <p:nvPicPr>
          <p:cNvPr id="1127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0901" y="3644901"/>
            <a:ext cx="288925" cy="2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4" name="文字方塊 15"/>
          <p:cNvSpPr txBox="1">
            <a:spLocks noChangeArrowheads="1"/>
          </p:cNvSpPr>
          <p:nvPr/>
        </p:nvSpPr>
        <p:spPr bwMode="auto">
          <a:xfrm>
            <a:off x="6146801" y="3563938"/>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橫切面</a:t>
            </a:r>
          </a:p>
        </p:txBody>
      </p:sp>
      <p:pic>
        <p:nvPicPr>
          <p:cNvPr id="11275"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1" y="5661026"/>
            <a:ext cx="288925" cy="2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6" name="文字方塊 17"/>
          <p:cNvSpPr txBox="1">
            <a:spLocks noChangeArrowheads="1"/>
          </p:cNvSpPr>
          <p:nvPr/>
        </p:nvSpPr>
        <p:spPr bwMode="auto">
          <a:xfrm>
            <a:off x="6184901" y="5580063"/>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橫切面</a:t>
            </a:r>
          </a:p>
        </p:txBody>
      </p:sp>
      <p:pic>
        <p:nvPicPr>
          <p:cNvPr id="11277"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6226" y="5661026"/>
            <a:ext cx="288925" cy="2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8" name="文字方塊 19"/>
          <p:cNvSpPr txBox="1">
            <a:spLocks noChangeArrowheads="1"/>
          </p:cNvSpPr>
          <p:nvPr/>
        </p:nvSpPr>
        <p:spPr bwMode="auto">
          <a:xfrm>
            <a:off x="8112126" y="5580063"/>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縱切面</a:t>
            </a:r>
          </a:p>
        </p:txBody>
      </p:sp>
      <p:sp>
        <p:nvSpPr>
          <p:cNvPr id="11279" name="文字方塊 21"/>
          <p:cNvSpPr txBox="1">
            <a:spLocks noChangeArrowheads="1"/>
          </p:cNvSpPr>
          <p:nvPr/>
        </p:nvSpPr>
        <p:spPr bwMode="auto">
          <a:xfrm>
            <a:off x="7299326" y="3316288"/>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縱切面</a:t>
            </a:r>
          </a:p>
        </p:txBody>
      </p:sp>
      <p:pic>
        <p:nvPicPr>
          <p:cNvPr id="1128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0414" y="3355976"/>
            <a:ext cx="280987"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893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Z:\電子相簿\自然\104\104-X8A015U-JPG\2\X8A015U-U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814" y="476250"/>
            <a:ext cx="3595687"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9" descr="回首頁">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Text Box 23"/>
          <p:cNvSpPr txBox="1">
            <a:spLocks noChangeArrowheads="1"/>
          </p:cNvSpPr>
          <p:nvPr/>
        </p:nvSpPr>
        <p:spPr bwMode="auto">
          <a:xfrm>
            <a:off x="1847850" y="404814"/>
            <a:ext cx="2808288" cy="1570037"/>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200">
                <a:solidFill>
                  <a:schemeClr val="accent2"/>
                </a:solidFill>
              </a:rPr>
              <a:t>水在植物體內的輸送過程是怎樣的呢？</a:t>
            </a:r>
          </a:p>
        </p:txBody>
      </p:sp>
      <p:sp>
        <p:nvSpPr>
          <p:cNvPr id="17435" name="Text Box 27"/>
          <p:cNvSpPr txBox="1">
            <a:spLocks noChangeArrowheads="1"/>
          </p:cNvSpPr>
          <p:nvPr/>
        </p:nvSpPr>
        <p:spPr bwMode="auto">
          <a:xfrm>
            <a:off x="1631950" y="1989138"/>
            <a:ext cx="2808288"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buClr>
                <a:srgbClr val="FF6600"/>
              </a:buClr>
            </a:pPr>
            <a:r>
              <a:rPr lang="en-US" altLang="zh-TW" sz="2800">
                <a:solidFill>
                  <a:srgbClr val="000000"/>
                </a:solidFill>
              </a:rPr>
              <a:t>1.</a:t>
            </a:r>
            <a:r>
              <a:rPr lang="zh-TW" altLang="en-US" sz="2800">
                <a:solidFill>
                  <a:srgbClr val="000000"/>
                </a:solidFill>
              </a:rPr>
              <a:t>根據實驗結果</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植物莖出現紅</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色細絲是往上</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輸送水分的管</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道。</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2.</a:t>
            </a:r>
            <a:r>
              <a:rPr lang="zh-TW" altLang="en-US" sz="2800">
                <a:solidFill>
                  <a:srgbClr val="000000"/>
                </a:solidFill>
              </a:rPr>
              <a:t>植物葉出現紅</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色細絲，表示</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水經過莖會輸</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送到葉子。</a:t>
            </a:r>
          </a:p>
        </p:txBody>
      </p:sp>
      <p:pic>
        <p:nvPicPr>
          <p:cNvPr id="8198" name="Picture 51" descr="上一頁向左">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22"/>
          <p:cNvGrpSpPr>
            <a:grpSpLocks/>
          </p:cNvGrpSpPr>
          <p:nvPr/>
        </p:nvGrpSpPr>
        <p:grpSpPr bwMode="auto">
          <a:xfrm>
            <a:off x="6842125" y="476251"/>
            <a:ext cx="3481388" cy="1368425"/>
            <a:chOff x="5317864" y="476250"/>
            <a:chExt cx="3481649" cy="1368425"/>
          </a:xfrm>
        </p:grpSpPr>
        <p:grpSp>
          <p:nvGrpSpPr>
            <p:cNvPr id="8226" name="群組 10"/>
            <p:cNvGrpSpPr>
              <a:grpSpLocks/>
            </p:cNvGrpSpPr>
            <p:nvPr/>
          </p:nvGrpSpPr>
          <p:grpSpPr bwMode="auto">
            <a:xfrm>
              <a:off x="6242050" y="476250"/>
              <a:ext cx="2557463" cy="1368425"/>
              <a:chOff x="6241346" y="476672"/>
              <a:chExt cx="2558960" cy="1368152"/>
            </a:xfrm>
          </p:grpSpPr>
          <p:grpSp>
            <p:nvGrpSpPr>
              <p:cNvPr id="8229" name="圓角矩形 27"/>
              <p:cNvGrpSpPr>
                <a:grpSpLocks/>
              </p:cNvGrpSpPr>
              <p:nvPr/>
            </p:nvGrpSpPr>
            <p:grpSpPr bwMode="auto">
              <a:xfrm>
                <a:off x="6229208" y="463721"/>
                <a:ext cx="2580311" cy="1395706"/>
                <a:chOff x="6230112" y="463296"/>
                <a:chExt cx="2578608" cy="1395984"/>
              </a:xfrm>
            </p:grpSpPr>
            <p:pic>
              <p:nvPicPr>
                <p:cNvPr id="8232" name="圓角矩形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112" y="463296"/>
                  <a:ext cx="2578608" cy="139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3" name="Text Box 38"/>
                <p:cNvSpPr txBox="1">
                  <a:spLocks noChangeArrowheads="1"/>
                </p:cNvSpPr>
                <p:nvPr/>
              </p:nvSpPr>
              <p:spPr bwMode="auto">
                <a:xfrm>
                  <a:off x="6309043" y="543051"/>
                  <a:ext cx="2423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pic>
            <p:nvPicPr>
              <p:cNvPr id="8230" name="Picture 10" descr="Z:\電子相簿\自然\104\104-X8A015U-JPG\2\X8A015U-U2-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0912" y="640144"/>
                <a:ext cx="2427552" cy="113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文字方塊 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9208" y="402773"/>
                <a:ext cx="780803" cy="74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27" name="橢圓 1"/>
            <p:cNvSpPr>
              <a:spLocks noChangeArrowheads="1"/>
            </p:cNvSpPr>
            <p:nvPr/>
          </p:nvSpPr>
          <p:spPr bwMode="auto">
            <a:xfrm>
              <a:off x="5317864" y="1013186"/>
              <a:ext cx="80404" cy="5626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cxnSp>
          <p:nvCxnSpPr>
            <p:cNvPr id="8228" name="直線接點 4"/>
            <p:cNvCxnSpPr>
              <a:cxnSpLocks noChangeShapeType="1"/>
            </p:cNvCxnSpPr>
            <p:nvPr/>
          </p:nvCxnSpPr>
          <p:spPr bwMode="auto">
            <a:xfrm>
              <a:off x="5372484" y="1054097"/>
              <a:ext cx="869566" cy="106366"/>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5" name="群組 23"/>
          <p:cNvGrpSpPr>
            <a:grpSpLocks/>
          </p:cNvGrpSpPr>
          <p:nvPr/>
        </p:nvGrpSpPr>
        <p:grpSpPr bwMode="auto">
          <a:xfrm>
            <a:off x="6272213" y="1836739"/>
            <a:ext cx="3993450" cy="2326829"/>
            <a:chOff x="4747822" y="1836738"/>
            <a:chExt cx="3993842" cy="2326829"/>
          </a:xfrm>
        </p:grpSpPr>
        <p:grpSp>
          <p:nvGrpSpPr>
            <p:cNvPr id="8215" name="群組 11"/>
            <p:cNvGrpSpPr>
              <a:grpSpLocks/>
            </p:cNvGrpSpPr>
            <p:nvPr/>
          </p:nvGrpSpPr>
          <p:grpSpPr bwMode="auto">
            <a:xfrm>
              <a:off x="6217672" y="1836738"/>
              <a:ext cx="2523992" cy="2326829"/>
              <a:chOff x="6218095" y="1836474"/>
              <a:chExt cx="2523729" cy="2326446"/>
            </a:xfrm>
          </p:grpSpPr>
          <p:grpSp>
            <p:nvGrpSpPr>
              <p:cNvPr id="8218" name="圓角矩形 9"/>
              <p:cNvGrpSpPr>
                <a:grpSpLocks/>
              </p:cNvGrpSpPr>
              <p:nvPr/>
            </p:nvGrpSpPr>
            <p:grpSpPr bwMode="auto">
              <a:xfrm>
                <a:off x="6218095" y="1895582"/>
                <a:ext cx="2523729" cy="2267338"/>
                <a:chOff x="6217920" y="1895856"/>
                <a:chExt cx="2523744" cy="2267712"/>
              </a:xfrm>
            </p:grpSpPr>
            <p:pic>
              <p:nvPicPr>
                <p:cNvPr id="8224" name="圓角矩形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7920" y="1895856"/>
                  <a:ext cx="2523744" cy="226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Text Box 27"/>
                <p:cNvSpPr txBox="1">
                  <a:spLocks noChangeArrowheads="1"/>
                </p:cNvSpPr>
                <p:nvPr/>
              </p:nvSpPr>
              <p:spPr bwMode="auto">
                <a:xfrm>
                  <a:off x="6337314" y="2019909"/>
                  <a:ext cx="22830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pic>
            <p:nvPicPr>
              <p:cNvPr id="8219" name="Picture 8" descr="Z:\電子相簿\自然\104\104-X8A015U-JPG\2\X8A015U-U2-5-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2383" y="2274184"/>
                <a:ext cx="1360677" cy="116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9" descr="Z:\電子相簿\自然\104\104-X8A015U-JPG\2\X8A015U-U2-5-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156827" y="2209941"/>
                <a:ext cx="1880557" cy="113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文字方塊 17"/>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575" y="1840727"/>
                <a:ext cx="774187" cy="74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2" name="文字方塊 18"/>
              <p:cNvSpPr txBox="1">
                <a:spLocks noChangeArrowheads="1"/>
              </p:cNvSpPr>
              <p:nvPr/>
            </p:nvSpPr>
            <p:spPr bwMode="auto">
              <a:xfrm>
                <a:off x="7821591" y="3611434"/>
                <a:ext cx="697623" cy="40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a:t>縱切</a:t>
                </a:r>
              </a:p>
            </p:txBody>
          </p:sp>
          <p:sp>
            <p:nvSpPr>
              <p:cNvPr id="8223" name="文字方塊 20"/>
              <p:cNvSpPr txBox="1">
                <a:spLocks noChangeArrowheads="1"/>
              </p:cNvSpPr>
              <p:nvPr/>
            </p:nvSpPr>
            <p:spPr bwMode="auto">
              <a:xfrm>
                <a:off x="6571866" y="3547755"/>
                <a:ext cx="697623" cy="40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a:t>橫切</a:t>
                </a:r>
              </a:p>
            </p:txBody>
          </p:sp>
        </p:grpSp>
        <p:sp>
          <p:nvSpPr>
            <p:cNvPr id="8216" name="橢圓 29"/>
            <p:cNvSpPr>
              <a:spLocks noChangeArrowheads="1"/>
            </p:cNvSpPr>
            <p:nvPr/>
          </p:nvSpPr>
          <p:spPr bwMode="auto">
            <a:xfrm>
              <a:off x="4747822" y="2473572"/>
              <a:ext cx="80404" cy="5626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cxnSp>
          <p:nvCxnSpPr>
            <p:cNvPr id="8217" name="直線接點 30"/>
            <p:cNvCxnSpPr>
              <a:cxnSpLocks noChangeShapeType="1"/>
            </p:cNvCxnSpPr>
            <p:nvPr/>
          </p:nvCxnSpPr>
          <p:spPr bwMode="auto">
            <a:xfrm>
              <a:off x="4802442" y="2514483"/>
              <a:ext cx="1420880" cy="515681"/>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9" name="群組 24"/>
          <p:cNvGrpSpPr>
            <a:grpSpLocks/>
          </p:cNvGrpSpPr>
          <p:nvPr/>
        </p:nvGrpSpPr>
        <p:grpSpPr bwMode="auto">
          <a:xfrm>
            <a:off x="6302376" y="4047744"/>
            <a:ext cx="3963289" cy="2237232"/>
            <a:chOff x="4778581" y="4047744"/>
            <a:chExt cx="3963082" cy="2237232"/>
          </a:xfrm>
        </p:grpSpPr>
        <p:grpSp>
          <p:nvGrpSpPr>
            <p:cNvPr id="8202" name="群組 12"/>
            <p:cNvGrpSpPr>
              <a:grpSpLocks/>
            </p:cNvGrpSpPr>
            <p:nvPr/>
          </p:nvGrpSpPr>
          <p:grpSpPr bwMode="auto">
            <a:xfrm>
              <a:off x="5584099" y="4047744"/>
              <a:ext cx="3157564" cy="2237232"/>
              <a:chOff x="5583634" y="4048567"/>
              <a:chExt cx="3158192" cy="2235983"/>
            </a:xfrm>
          </p:grpSpPr>
          <p:grpSp>
            <p:nvGrpSpPr>
              <p:cNvPr id="8205" name="圓角矩形 28"/>
              <p:cNvGrpSpPr>
                <a:grpSpLocks/>
              </p:cNvGrpSpPr>
              <p:nvPr/>
            </p:nvGrpSpPr>
            <p:grpSpPr bwMode="auto">
              <a:xfrm>
                <a:off x="5601925" y="4182604"/>
                <a:ext cx="3139901" cy="2101946"/>
                <a:chOff x="5602224" y="4181856"/>
                <a:chExt cx="3139440" cy="2103120"/>
              </a:xfrm>
            </p:grpSpPr>
            <p:pic>
              <p:nvPicPr>
                <p:cNvPr id="8213" name="圓角矩形 28"/>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2224" y="4181856"/>
                  <a:ext cx="3139440"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 Box 14"/>
                <p:cNvSpPr txBox="1">
                  <a:spLocks noChangeArrowheads="1"/>
                </p:cNvSpPr>
                <p:nvPr/>
              </p:nvSpPr>
              <p:spPr bwMode="auto">
                <a:xfrm>
                  <a:off x="5717932" y="4294107"/>
                  <a:ext cx="29102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pic>
            <p:nvPicPr>
              <p:cNvPr id="8206" name="Picture 11" descr="Z:\電子相簿\自然\104\104-X8A015U-JPG\2\X8A015U-U2-5-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6955066" y="4449003"/>
                <a:ext cx="1877297" cy="142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7" name="橢圓 3"/>
              <p:cNvGrpSpPr>
                <a:grpSpLocks/>
              </p:cNvGrpSpPr>
              <p:nvPr/>
            </p:nvGrpSpPr>
            <p:grpSpPr bwMode="auto">
              <a:xfrm>
                <a:off x="5784832" y="4353197"/>
                <a:ext cx="1536418" cy="1535334"/>
                <a:chOff x="5785104" y="4352544"/>
                <a:chExt cx="1536192" cy="1536192"/>
              </a:xfrm>
            </p:grpSpPr>
            <p:pic>
              <p:nvPicPr>
                <p:cNvPr id="8211" name="橢圓 3"/>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85104" y="4352544"/>
                  <a:ext cx="1536192" cy="153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2" name="Text Box 18"/>
                <p:cNvSpPr txBox="1">
                  <a:spLocks noChangeArrowheads="1"/>
                </p:cNvSpPr>
                <p:nvPr/>
              </p:nvSpPr>
              <p:spPr bwMode="auto">
                <a:xfrm>
                  <a:off x="6017826" y="4586034"/>
                  <a:ext cx="1069108" cy="106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pic>
            <p:nvPicPr>
              <p:cNvPr id="8208" name="文字方塊 1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83634" y="4048567"/>
                <a:ext cx="774306" cy="74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文字方塊 21"/>
              <p:cNvSpPr txBox="1">
                <a:spLocks noChangeArrowheads="1"/>
              </p:cNvSpPr>
              <p:nvPr/>
            </p:nvSpPr>
            <p:spPr bwMode="auto">
              <a:xfrm>
                <a:off x="7308304" y="5877272"/>
                <a:ext cx="1388890" cy="39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a:t>縱切</a:t>
                </a:r>
              </a:p>
            </p:txBody>
          </p:sp>
          <p:sp>
            <p:nvSpPr>
              <p:cNvPr id="8210" name="文字方塊 22"/>
              <p:cNvSpPr txBox="1">
                <a:spLocks noChangeArrowheads="1"/>
              </p:cNvSpPr>
              <p:nvPr/>
            </p:nvSpPr>
            <p:spPr bwMode="auto">
              <a:xfrm>
                <a:off x="6228184" y="5877272"/>
                <a:ext cx="1002127" cy="39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r>
                  <a:rPr lang="zh-TW" altLang="en-US"/>
                  <a:t>橫切</a:t>
                </a:r>
              </a:p>
            </p:txBody>
          </p:sp>
        </p:grpSp>
        <p:sp>
          <p:nvSpPr>
            <p:cNvPr id="8203" name="橢圓 34"/>
            <p:cNvSpPr>
              <a:spLocks noChangeArrowheads="1"/>
            </p:cNvSpPr>
            <p:nvPr/>
          </p:nvSpPr>
          <p:spPr bwMode="auto">
            <a:xfrm>
              <a:off x="4778581" y="4564146"/>
              <a:ext cx="80404" cy="56263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cxnSp>
          <p:nvCxnSpPr>
            <p:cNvPr id="8204" name="直線接點 35"/>
            <p:cNvCxnSpPr>
              <a:cxnSpLocks noChangeShapeType="1"/>
            </p:cNvCxnSpPr>
            <p:nvPr/>
          </p:nvCxnSpPr>
          <p:spPr bwMode="auto">
            <a:xfrm>
              <a:off x="4833201" y="4605057"/>
              <a:ext cx="783374" cy="627344"/>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020805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431"/>
                                        </p:tgtEl>
                                        <p:attrNameLst>
                                          <p:attrName>style.visibility</p:attrName>
                                        </p:attrNameLst>
                                      </p:cBhvr>
                                      <p:to>
                                        <p:strVal val="visible"/>
                                      </p:to>
                                    </p:set>
                                    <p:animEffect transition="in" filter="fade">
                                      <p:cBhvr>
                                        <p:cTn id="7" dur="500"/>
                                        <p:tgtEl>
                                          <p:spTgt spid="174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35"/>
                                        </p:tgtEl>
                                        <p:attrNameLst>
                                          <p:attrName>style.visibility</p:attrName>
                                        </p:attrNameLst>
                                      </p:cBhvr>
                                      <p:to>
                                        <p:strVal val="visible"/>
                                      </p:to>
                                    </p:set>
                                    <p:animEffect transition="in" filter="fade">
                                      <p:cBhvr>
                                        <p:cTn id="10" dur="500"/>
                                        <p:tgtEl>
                                          <p:spTgt spid="17435"/>
                                        </p:tgtEl>
                                      </p:cBhvr>
                                    </p:animEffect>
                                  </p:childTnLst>
                                </p:cTn>
                              </p:par>
                              <p:par>
                                <p:cTn id="11" presetID="10" presetClass="entr" presetSubtype="0" fill="hold" nodeType="withEffect">
                                  <p:stCondLst>
                                    <p:cond delay="0"/>
                                  </p:stCondLst>
                                  <p:childTnLst>
                                    <p:set>
                                      <p:cBhvr>
                                        <p:cTn id="12" dur="1" fill="hold">
                                          <p:stCondLst>
                                            <p:cond delay="0"/>
                                          </p:stCondLst>
                                        </p:cTn>
                                        <p:tgtEl>
                                          <p:spTgt spid="8199"/>
                                        </p:tgtEl>
                                        <p:attrNameLst>
                                          <p:attrName>style.visibility</p:attrName>
                                        </p:attrNameLst>
                                      </p:cBhvr>
                                      <p:to>
                                        <p:strVal val="visible"/>
                                      </p:to>
                                    </p:set>
                                    <p:animEffect transition="in" filter="fade">
                                      <p:cBhvr>
                                        <p:cTn id="13" dur="500"/>
                                        <p:tgtEl>
                                          <p:spTgt spid="819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par>
                          <p:cTn id="19" fill="hold" nodeType="afterGroup">
                            <p:stCondLst>
                              <p:cond delay="500"/>
                            </p:stCondLst>
                            <p:childTnLst>
                              <p:par>
                                <p:cTn id="20" presetID="14"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par>
                          <p:cTn id="23" fill="hold" nodeType="afterGroup">
                            <p:stCondLst>
                              <p:cond delay="1000"/>
                            </p:stCondLst>
                            <p:childTnLst>
                              <p:par>
                                <p:cTn id="24" presetID="14"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1" grpId="0"/>
      <p:bldP spid="174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6538131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871663" y="374650"/>
            <a:ext cx="8228012" cy="584200"/>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a:solidFill>
                  <a:schemeClr val="accent2"/>
                </a:solidFill>
              </a:rPr>
              <a:t>傳粉工作完成之後，花朵會有什麼變化？</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659064"/>
            <a:ext cx="7764462"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descr="C:\OutFiles\四上社會教學ppt\PPT-X6167\按鈕\回首頁.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8" descr="C:\OutFiles\四上社會教學ppt\PPT-X6167\按鈕\上一頁向左.gif">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10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4" descr="習作練習">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039" y="54927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992313" y="965200"/>
            <a:ext cx="7696200" cy="1384300"/>
          </a:xfrm>
          <a:prstGeom prst="rect">
            <a:avLst/>
          </a:prstGeom>
          <a:noFill/>
          <a:ln>
            <a:noFill/>
          </a:ln>
          <a:effectLst/>
          <a:extLst/>
        </p:spPr>
        <p:txBody>
          <a:bodyPr>
            <a:spAutoFit/>
          </a:bodyPr>
          <a:lstStyle>
            <a:lvl1pPr>
              <a:defRPr kumimoji="1" sz="2000">
                <a:solidFill>
                  <a:schemeClr val="tx1"/>
                </a:solidFill>
                <a:latin typeface="標楷體" pitchFamily="65" charset="-120"/>
                <a:ea typeface="標楷體" pitchFamily="65" charset="-120"/>
              </a:defRPr>
            </a:lvl1pPr>
            <a:lvl2pPr marL="742950" indent="-285750">
              <a:defRPr kumimoji="1" sz="2000">
                <a:solidFill>
                  <a:schemeClr val="tx1"/>
                </a:solidFill>
                <a:latin typeface="標楷體" pitchFamily="65" charset="-120"/>
                <a:ea typeface="標楷體" pitchFamily="65" charset="-120"/>
              </a:defRPr>
            </a:lvl2pPr>
            <a:lvl3pPr marL="1143000" indent="-228600">
              <a:defRPr kumimoji="1" sz="2000">
                <a:solidFill>
                  <a:schemeClr val="tx1"/>
                </a:solidFill>
                <a:latin typeface="標楷體" pitchFamily="65" charset="-120"/>
                <a:ea typeface="標楷體" pitchFamily="65" charset="-120"/>
              </a:defRPr>
            </a:lvl3pPr>
            <a:lvl4pPr marL="1600200" indent="-228600">
              <a:defRPr kumimoji="1" sz="2000">
                <a:solidFill>
                  <a:schemeClr val="tx1"/>
                </a:solidFill>
                <a:latin typeface="標楷體" pitchFamily="65" charset="-120"/>
                <a:ea typeface="標楷體" pitchFamily="65" charset="-120"/>
              </a:defRPr>
            </a:lvl4pPr>
            <a:lvl5pPr marL="2057400" indent="-228600">
              <a:defRPr kumimoji="1" sz="2000">
                <a:solidFill>
                  <a:schemeClr val="tx1"/>
                </a:solidFill>
                <a:latin typeface="標楷體" pitchFamily="65" charset="-120"/>
                <a:ea typeface="標楷體"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itchFamily="65" charset="-120"/>
                <a:ea typeface="標楷體"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itchFamily="65" charset="-120"/>
                <a:ea typeface="標楷體"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itchFamily="65" charset="-120"/>
                <a:ea typeface="標楷體"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itchFamily="65" charset="-120"/>
                <a:ea typeface="標楷體" pitchFamily="65" charset="-120"/>
              </a:defRPr>
            </a:lvl9pPr>
          </a:lstStyle>
          <a:p>
            <a:pPr marL="355600" indent="-355600">
              <a:buClr>
                <a:srgbClr val="FF6600"/>
              </a:buClr>
              <a:defRPr/>
            </a:pPr>
            <a:r>
              <a:rPr lang="en-US" altLang="zh-TW" sz="2800" dirty="0">
                <a:solidFill>
                  <a:srgbClr val="000000"/>
                </a:solidFill>
              </a:rPr>
              <a:t>1.</a:t>
            </a:r>
            <a:r>
              <a:rPr lang="zh-TW" altLang="en-US" sz="2800" dirty="0">
                <a:solidFill>
                  <a:srgbClr val="000000"/>
                </a:solidFill>
              </a:rPr>
              <a:t>雄蕊的花粉</a:t>
            </a:r>
            <a:r>
              <a:rPr lang="zh-TW" altLang="en-US" sz="2800" dirty="0"/>
              <a:t>和雌蕊的胚珠結合</a:t>
            </a:r>
            <a:r>
              <a:rPr lang="zh-TW" altLang="en-US" sz="2800" dirty="0">
                <a:solidFill>
                  <a:srgbClr val="000000"/>
                </a:solidFill>
              </a:rPr>
              <a:t>，發育為種子。</a:t>
            </a:r>
            <a:endParaRPr lang="en-US" altLang="zh-TW" sz="2800" dirty="0">
              <a:solidFill>
                <a:srgbClr val="000000"/>
              </a:solidFill>
            </a:endParaRPr>
          </a:p>
          <a:p>
            <a:pPr eaLnBrk="1" hangingPunct="1">
              <a:lnSpc>
                <a:spcPct val="100000"/>
              </a:lnSpc>
              <a:buClr>
                <a:srgbClr val="FF6600"/>
              </a:buClr>
              <a:defRPr/>
            </a:pPr>
            <a:r>
              <a:rPr lang="en-US" altLang="zh-TW" sz="2800" dirty="0">
                <a:solidFill>
                  <a:srgbClr val="000000"/>
                </a:solidFill>
              </a:rPr>
              <a:t>2.</a:t>
            </a:r>
            <a:r>
              <a:rPr lang="zh-TW" altLang="en-US" sz="2800" dirty="0">
                <a:solidFill>
                  <a:srgbClr val="000000"/>
                </a:solidFill>
              </a:rPr>
              <a:t>外側子房會發育為果實。</a:t>
            </a:r>
            <a:endParaRPr lang="en-US" altLang="zh-TW" sz="2800" dirty="0">
              <a:solidFill>
                <a:srgbClr val="000000"/>
              </a:solidFill>
            </a:endParaRPr>
          </a:p>
          <a:p>
            <a:pPr eaLnBrk="1" hangingPunct="1">
              <a:lnSpc>
                <a:spcPct val="100000"/>
              </a:lnSpc>
              <a:buClr>
                <a:srgbClr val="FF6600"/>
              </a:buClr>
              <a:defRPr/>
            </a:pPr>
            <a:r>
              <a:rPr lang="en-US" altLang="zh-TW" sz="2800" dirty="0">
                <a:solidFill>
                  <a:srgbClr val="000000"/>
                </a:solidFill>
              </a:rPr>
              <a:t>3.</a:t>
            </a:r>
            <a:r>
              <a:rPr lang="zh-TW" altLang="en-US" sz="2800" dirty="0">
                <a:solidFill>
                  <a:srgbClr val="000000"/>
                </a:solidFill>
              </a:rPr>
              <a:t>雄蕊和花瓣在果實發育過程中會凋謝或掉落。</a:t>
            </a:r>
            <a:endParaRPr lang="en-US" altLang="zh-TW" sz="2800" dirty="0">
              <a:solidFill>
                <a:srgbClr val="000000"/>
              </a:solidFill>
            </a:endParaRPr>
          </a:p>
        </p:txBody>
      </p:sp>
    </p:spTree>
    <p:extLst>
      <p:ext uri="{BB962C8B-B14F-4D97-AF65-F5344CB8AC3E}">
        <p14:creationId xmlns:p14="http://schemas.microsoft.com/office/powerpoint/2010/main" val="1544872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3970"/>
                                        </p:tgtEl>
                                        <p:attrNameLst>
                                          <p:attrName>style.visibility</p:attrName>
                                        </p:attrNameLst>
                                      </p:cBhvr>
                                      <p:to>
                                        <p:strVal val="visible"/>
                                      </p:to>
                                    </p:set>
                                    <p:animEffect transition="in" filter="barn(inVertical)">
                                      <p:cBhvr>
                                        <p:cTn id="13" dur="5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916113"/>
            <a:ext cx="5976938"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C:\OutFiles\四上社會教學ppt\PPT-X6167\按鈕\回首頁.gif">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2351088" y="304800"/>
            <a:ext cx="6457950" cy="57943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marL="457200" indent="-457200">
              <a:buClr>
                <a:srgbClr val="0066FF"/>
              </a:buClr>
              <a:defRPr/>
            </a:pPr>
            <a:r>
              <a:rPr lang="zh-TW" altLang="en-US" sz="3200">
                <a:solidFill>
                  <a:schemeClr val="accent2"/>
                </a:solidFill>
              </a:rPr>
              <a:t>一朵花的構造可以分為哪幾部分？</a:t>
            </a:r>
            <a:r>
              <a:rPr lang="zh-TW" altLang="en-US" sz="2800">
                <a:solidFill>
                  <a:schemeClr val="accent2"/>
                </a:solidFill>
              </a:rPr>
              <a:t> </a:t>
            </a:r>
          </a:p>
        </p:txBody>
      </p:sp>
      <p:sp>
        <p:nvSpPr>
          <p:cNvPr id="54279" name="Text Box 7"/>
          <p:cNvSpPr txBox="1">
            <a:spLocks noChangeArrowheads="1"/>
          </p:cNvSpPr>
          <p:nvPr/>
        </p:nvSpPr>
        <p:spPr bwMode="auto">
          <a:xfrm>
            <a:off x="1992313" y="914401"/>
            <a:ext cx="7696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buClr>
                <a:srgbClr val="FF6600"/>
              </a:buClr>
            </a:pPr>
            <a:r>
              <a:rPr lang="en-US" altLang="zh-TW" sz="2800">
                <a:solidFill>
                  <a:srgbClr val="000000"/>
                </a:solidFill>
              </a:rPr>
              <a:t>1.</a:t>
            </a:r>
            <a:r>
              <a:rPr lang="zh-TW" altLang="en-US" sz="2800">
                <a:solidFill>
                  <a:srgbClr val="000000"/>
                </a:solidFill>
              </a:rPr>
              <a:t>每一種植物各有其獨特樣貌的花朵，一般的花</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有花瓣、花萼（由許多萼片組成）、雄蕊和雌</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蕊等。 </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2.</a:t>
            </a:r>
            <a:r>
              <a:rPr lang="zh-TW" altLang="en-US" sz="2800">
                <a:solidFill>
                  <a:srgbClr val="000000"/>
                </a:solidFill>
              </a:rPr>
              <a:t>右圖為一朵</a:t>
            </a:r>
            <a:endParaRPr lang="en-US" altLang="zh-TW" sz="2800">
              <a:solidFill>
                <a:srgbClr val="000000"/>
              </a:solidFill>
            </a:endParaRPr>
          </a:p>
          <a:p>
            <a:pPr eaLnBrk="1" hangingPunct="1">
              <a:lnSpc>
                <a:spcPct val="100000"/>
              </a:lnSpc>
              <a:buClr>
                <a:srgbClr val="FF6600"/>
              </a:buClr>
            </a:pPr>
            <a:r>
              <a:rPr lang="en-US" altLang="zh-TW" sz="2800">
                <a:solidFill>
                  <a:srgbClr val="000000"/>
                </a:solidFill>
              </a:rPr>
              <a:t>  </a:t>
            </a:r>
            <a:r>
              <a:rPr lang="zh-TW" altLang="en-US" sz="2800">
                <a:solidFill>
                  <a:srgbClr val="000000"/>
                </a:solidFill>
              </a:rPr>
              <a:t>花的構造。</a:t>
            </a:r>
            <a:endParaRPr lang="en-US" altLang="zh-TW" sz="2800">
              <a:solidFill>
                <a:srgbClr val="000000"/>
              </a:solidFill>
            </a:endParaRPr>
          </a:p>
        </p:txBody>
      </p:sp>
      <p:pic>
        <p:nvPicPr>
          <p:cNvPr id="25606" name="Picture 60" descr="C:\OutFiles\四上社會教學ppt\PPT-X6167\按鈕\上一頁向左.gif">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55372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6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checkerboard(across)">
                                      <p:cBhvr>
                                        <p:cTn id="7" dur="500"/>
                                        <p:tgtEl>
                                          <p:spTgt spid="5427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4279"/>
                                        </p:tgtEl>
                                        <p:attrNameLst>
                                          <p:attrName>style.visibility</p:attrName>
                                        </p:attrNameLst>
                                      </p:cBhvr>
                                      <p:to>
                                        <p:strVal val="visible"/>
                                      </p:to>
                                    </p:set>
                                    <p:animEffect transition="in" filter="checkerboard(across)">
                                      <p:cBhvr>
                                        <p:cTn id="10" dur="500"/>
                                        <p:tgtEl>
                                          <p:spTgt spid="542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5607"/>
                                        </p:tgtEl>
                                        <p:attrNameLst>
                                          <p:attrName>style.visibility</p:attrName>
                                        </p:attrNameLst>
                                      </p:cBhvr>
                                      <p:to>
                                        <p:strVal val="visible"/>
                                      </p:to>
                                    </p:set>
                                    <p:animEffect transition="in" filter="fade">
                                      <p:cBhvr>
                                        <p:cTn id="15"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utoUpdateAnimBg="0"/>
      <p:bldP spid="5427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4121" name="圖片 6"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圖片 7"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圖片 8"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pic>
        <p:nvPicPr>
          <p:cNvPr id="409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276" y="1989139"/>
            <a:ext cx="7535863" cy="388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725" y="5591175"/>
            <a:ext cx="331788" cy="3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1" name="文字方塊 10"/>
          <p:cNvSpPr txBox="1">
            <a:spLocks noChangeArrowheads="1"/>
          </p:cNvSpPr>
          <p:nvPr/>
        </p:nvSpPr>
        <p:spPr bwMode="auto">
          <a:xfrm>
            <a:off x="3878263" y="5541964"/>
            <a:ext cx="1460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月橘的花</a:t>
            </a:r>
          </a:p>
        </p:txBody>
      </p:sp>
      <p:sp>
        <p:nvSpPr>
          <p:cNvPr id="4102" name="文字方塊 11"/>
          <p:cNvSpPr txBox="1">
            <a:spLocks noChangeArrowheads="1"/>
          </p:cNvSpPr>
          <p:nvPr/>
        </p:nvSpPr>
        <p:spPr bwMode="auto">
          <a:xfrm>
            <a:off x="2374901" y="2771776"/>
            <a:ext cx="841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花藥</a:t>
            </a:r>
          </a:p>
        </p:txBody>
      </p:sp>
      <p:sp>
        <p:nvSpPr>
          <p:cNvPr id="4103" name="文字方塊 12"/>
          <p:cNvSpPr txBox="1">
            <a:spLocks noChangeArrowheads="1"/>
          </p:cNvSpPr>
          <p:nvPr/>
        </p:nvSpPr>
        <p:spPr bwMode="auto">
          <a:xfrm>
            <a:off x="2363789" y="3595688"/>
            <a:ext cx="841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花絲</a:t>
            </a:r>
          </a:p>
        </p:txBody>
      </p:sp>
      <p:sp>
        <p:nvSpPr>
          <p:cNvPr id="4104" name="文字方塊 13"/>
          <p:cNvSpPr txBox="1">
            <a:spLocks noChangeArrowheads="1"/>
          </p:cNvSpPr>
          <p:nvPr/>
        </p:nvSpPr>
        <p:spPr bwMode="auto">
          <a:xfrm>
            <a:off x="1576388" y="3201988"/>
            <a:ext cx="88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雄蕊</a:t>
            </a:r>
          </a:p>
        </p:txBody>
      </p:sp>
      <p:sp>
        <p:nvSpPr>
          <p:cNvPr id="4105" name="文字方塊 14"/>
          <p:cNvSpPr txBox="1">
            <a:spLocks noChangeArrowheads="1"/>
          </p:cNvSpPr>
          <p:nvPr/>
        </p:nvSpPr>
        <p:spPr bwMode="auto">
          <a:xfrm>
            <a:off x="5765800" y="2205039"/>
            <a:ext cx="808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花瓣</a:t>
            </a:r>
          </a:p>
        </p:txBody>
      </p:sp>
      <p:sp>
        <p:nvSpPr>
          <p:cNvPr id="4106" name="文字方塊 15"/>
          <p:cNvSpPr txBox="1">
            <a:spLocks noChangeArrowheads="1"/>
          </p:cNvSpPr>
          <p:nvPr/>
        </p:nvSpPr>
        <p:spPr bwMode="auto">
          <a:xfrm>
            <a:off x="6335713" y="5389564"/>
            <a:ext cx="912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花萼</a:t>
            </a:r>
          </a:p>
        </p:txBody>
      </p:sp>
      <p:sp>
        <p:nvSpPr>
          <p:cNvPr id="4107" name="文字方塊 16"/>
          <p:cNvSpPr txBox="1">
            <a:spLocks noChangeArrowheads="1"/>
          </p:cNvSpPr>
          <p:nvPr/>
        </p:nvSpPr>
        <p:spPr bwMode="auto">
          <a:xfrm>
            <a:off x="8848726" y="2930526"/>
            <a:ext cx="822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柱頭</a:t>
            </a:r>
          </a:p>
        </p:txBody>
      </p:sp>
      <p:sp>
        <p:nvSpPr>
          <p:cNvPr id="4108" name="文字方塊 17"/>
          <p:cNvSpPr txBox="1">
            <a:spLocks noChangeArrowheads="1"/>
          </p:cNvSpPr>
          <p:nvPr/>
        </p:nvSpPr>
        <p:spPr bwMode="auto">
          <a:xfrm>
            <a:off x="8816976" y="3851276"/>
            <a:ext cx="80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花柱</a:t>
            </a:r>
          </a:p>
        </p:txBody>
      </p:sp>
      <p:sp>
        <p:nvSpPr>
          <p:cNvPr id="4109" name="文字方塊 18"/>
          <p:cNvSpPr txBox="1">
            <a:spLocks noChangeArrowheads="1"/>
          </p:cNvSpPr>
          <p:nvPr/>
        </p:nvSpPr>
        <p:spPr bwMode="auto">
          <a:xfrm>
            <a:off x="8837614" y="4778376"/>
            <a:ext cx="833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子房</a:t>
            </a:r>
          </a:p>
        </p:txBody>
      </p:sp>
      <p:sp>
        <p:nvSpPr>
          <p:cNvPr id="4110" name="文字方塊 19"/>
          <p:cNvSpPr txBox="1">
            <a:spLocks noChangeArrowheads="1"/>
          </p:cNvSpPr>
          <p:nvPr/>
        </p:nvSpPr>
        <p:spPr bwMode="auto">
          <a:xfrm>
            <a:off x="9791701" y="3851276"/>
            <a:ext cx="80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雌蕊</a:t>
            </a:r>
          </a:p>
        </p:txBody>
      </p:sp>
      <p:sp>
        <p:nvSpPr>
          <p:cNvPr id="4111" name="文字方塊 20"/>
          <p:cNvSpPr txBox="1">
            <a:spLocks noChangeArrowheads="1"/>
          </p:cNvSpPr>
          <p:nvPr/>
        </p:nvSpPr>
        <p:spPr bwMode="auto">
          <a:xfrm>
            <a:off x="8848726" y="5203825"/>
            <a:ext cx="1660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子房內的胚珠</a:t>
            </a:r>
          </a:p>
        </p:txBody>
      </p:sp>
      <p:sp>
        <p:nvSpPr>
          <p:cNvPr id="4112" name="文字方塊 21"/>
          <p:cNvSpPr txBox="1">
            <a:spLocks noChangeArrowheads="1"/>
          </p:cNvSpPr>
          <p:nvPr/>
        </p:nvSpPr>
        <p:spPr bwMode="auto">
          <a:xfrm>
            <a:off x="2230439" y="3121025"/>
            <a:ext cx="162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000">
                <a:latin typeface="標楷體" panose="03000509000000000000" pitchFamily="65" charset="-120"/>
                <a:ea typeface="標楷體" panose="03000509000000000000" pitchFamily="65" charset="-120"/>
              </a:rPr>
              <a:t>（內含花粉）</a:t>
            </a:r>
          </a:p>
        </p:txBody>
      </p:sp>
      <p:pic>
        <p:nvPicPr>
          <p:cNvPr id="4113" name="Picture 2"/>
          <p:cNvPicPr>
            <a:picLocks noChangeAspect="1" noChangeArrowheads="1"/>
          </p:cNvPicPr>
          <p:nvPr/>
        </p:nvPicPr>
        <p:blipFill>
          <a:blip r:embed="rId10">
            <a:extLst>
              <a:ext uri="{28A0092B-C50C-407E-A947-70E740481C1C}">
                <a14:useLocalDpi xmlns:a14="http://schemas.microsoft.com/office/drawing/2010/main" val="0"/>
              </a:ext>
            </a:extLst>
          </a:blip>
          <a:srcRect r="55063"/>
          <a:stretch>
            <a:fillRect/>
          </a:stretch>
        </p:blipFill>
        <p:spPr bwMode="auto">
          <a:xfrm rot="-1416998">
            <a:off x="2700339" y="349250"/>
            <a:ext cx="2124075"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l="47983"/>
          <a:stretch>
            <a:fillRect/>
          </a:stretch>
        </p:blipFill>
        <p:spPr bwMode="auto">
          <a:xfrm>
            <a:off x="5205413" y="44451"/>
            <a:ext cx="2260600" cy="168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5"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1276" y="2201863"/>
            <a:ext cx="365125" cy="34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6" name="文字方塊 10"/>
          <p:cNvSpPr txBox="1">
            <a:spLocks noChangeArrowheads="1"/>
          </p:cNvSpPr>
          <p:nvPr/>
        </p:nvSpPr>
        <p:spPr bwMode="auto">
          <a:xfrm>
            <a:off x="2827338" y="2127251"/>
            <a:ext cx="1477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月橘的花</a:t>
            </a:r>
          </a:p>
        </p:txBody>
      </p:sp>
      <p:pic>
        <p:nvPicPr>
          <p:cNvPr id="4117"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672848">
            <a:off x="7250907" y="1569245"/>
            <a:ext cx="365125" cy="34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8" name="文字方塊 12"/>
          <p:cNvSpPr txBox="1">
            <a:spLocks noChangeArrowheads="1"/>
          </p:cNvSpPr>
          <p:nvPr/>
        </p:nvSpPr>
        <p:spPr bwMode="auto">
          <a:xfrm>
            <a:off x="7502525" y="1497013"/>
            <a:ext cx="1716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月橘的果實</a:t>
            </a:r>
          </a:p>
        </p:txBody>
      </p:sp>
    </p:spTree>
    <p:extLst>
      <p:ext uri="{BB962C8B-B14F-4D97-AF65-F5344CB8AC3E}">
        <p14:creationId xmlns:p14="http://schemas.microsoft.com/office/powerpoint/2010/main" val="8881158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682625"/>
            <a:ext cx="9148763"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文字方塊 4"/>
          <p:cNvSpPr txBox="1">
            <a:spLocks noChangeArrowheads="1"/>
          </p:cNvSpPr>
          <p:nvPr/>
        </p:nvSpPr>
        <p:spPr bwMode="auto">
          <a:xfrm>
            <a:off x="1524001" y="1752600"/>
            <a:ext cx="1000125"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花藥</a:t>
            </a:r>
          </a:p>
        </p:txBody>
      </p:sp>
      <p:sp>
        <p:nvSpPr>
          <p:cNvPr id="19460" name="文字方塊 5"/>
          <p:cNvSpPr txBox="1">
            <a:spLocks noChangeArrowheads="1"/>
          </p:cNvSpPr>
          <p:nvPr/>
        </p:nvSpPr>
        <p:spPr bwMode="auto">
          <a:xfrm>
            <a:off x="3717925" y="1736725"/>
            <a:ext cx="150495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花粉粒</a:t>
            </a:r>
          </a:p>
        </p:txBody>
      </p:sp>
      <p:sp>
        <p:nvSpPr>
          <p:cNvPr id="19461" name="文字方塊 6"/>
          <p:cNvSpPr txBox="1">
            <a:spLocks noChangeArrowheads="1"/>
          </p:cNvSpPr>
          <p:nvPr/>
        </p:nvSpPr>
        <p:spPr bwMode="auto">
          <a:xfrm>
            <a:off x="6551614" y="1212850"/>
            <a:ext cx="10556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雌蕊</a:t>
            </a:r>
          </a:p>
        </p:txBody>
      </p:sp>
      <p:sp>
        <p:nvSpPr>
          <p:cNvPr id="19462" name="文字方塊 7"/>
          <p:cNvSpPr txBox="1">
            <a:spLocks noChangeArrowheads="1"/>
          </p:cNvSpPr>
          <p:nvPr/>
        </p:nvSpPr>
        <p:spPr bwMode="auto">
          <a:xfrm>
            <a:off x="6970714" y="2320925"/>
            <a:ext cx="10001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雄蕊</a:t>
            </a:r>
          </a:p>
        </p:txBody>
      </p:sp>
      <p:sp>
        <p:nvSpPr>
          <p:cNvPr id="19463" name="文字方塊 8"/>
          <p:cNvSpPr txBox="1">
            <a:spLocks noChangeArrowheads="1"/>
          </p:cNvSpPr>
          <p:nvPr/>
        </p:nvSpPr>
        <p:spPr bwMode="auto">
          <a:xfrm>
            <a:off x="7850189" y="1919288"/>
            <a:ext cx="10556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柱頭</a:t>
            </a:r>
          </a:p>
        </p:txBody>
      </p:sp>
      <p:sp>
        <p:nvSpPr>
          <p:cNvPr id="19464" name="文字方塊 9"/>
          <p:cNvSpPr txBox="1">
            <a:spLocks noChangeArrowheads="1"/>
          </p:cNvSpPr>
          <p:nvPr/>
        </p:nvSpPr>
        <p:spPr bwMode="auto">
          <a:xfrm>
            <a:off x="9667876" y="2678114"/>
            <a:ext cx="100012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花柱</a:t>
            </a:r>
          </a:p>
        </p:txBody>
      </p:sp>
      <p:sp>
        <p:nvSpPr>
          <p:cNvPr id="19465" name="文字方塊 10"/>
          <p:cNvSpPr txBox="1">
            <a:spLocks noChangeArrowheads="1"/>
          </p:cNvSpPr>
          <p:nvPr/>
        </p:nvSpPr>
        <p:spPr bwMode="auto">
          <a:xfrm>
            <a:off x="9742488" y="4252913"/>
            <a:ext cx="10541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子房</a:t>
            </a:r>
          </a:p>
        </p:txBody>
      </p:sp>
      <p:sp>
        <p:nvSpPr>
          <p:cNvPr id="19466" name="文字方塊 11"/>
          <p:cNvSpPr txBox="1">
            <a:spLocks noChangeArrowheads="1"/>
          </p:cNvSpPr>
          <p:nvPr/>
        </p:nvSpPr>
        <p:spPr bwMode="auto">
          <a:xfrm>
            <a:off x="9742488" y="4760913"/>
            <a:ext cx="10541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胚珠</a:t>
            </a:r>
          </a:p>
        </p:txBody>
      </p:sp>
      <p:sp>
        <p:nvSpPr>
          <p:cNvPr id="19467" name="文字方塊 12"/>
          <p:cNvSpPr txBox="1">
            <a:spLocks noChangeArrowheads="1"/>
          </p:cNvSpPr>
          <p:nvPr/>
        </p:nvSpPr>
        <p:spPr bwMode="auto">
          <a:xfrm>
            <a:off x="7080250" y="4741864"/>
            <a:ext cx="998538"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花瓣</a:t>
            </a:r>
          </a:p>
        </p:txBody>
      </p:sp>
      <p:sp>
        <p:nvSpPr>
          <p:cNvPr id="19468" name="文字方塊 13"/>
          <p:cNvSpPr txBox="1">
            <a:spLocks noChangeArrowheads="1"/>
          </p:cNvSpPr>
          <p:nvPr/>
        </p:nvSpPr>
        <p:spPr bwMode="auto">
          <a:xfrm>
            <a:off x="1524001" y="3436938"/>
            <a:ext cx="10001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花絲</a:t>
            </a:r>
          </a:p>
        </p:txBody>
      </p:sp>
      <p:sp>
        <p:nvSpPr>
          <p:cNvPr id="19469" name="文字方塊 14"/>
          <p:cNvSpPr txBox="1">
            <a:spLocks noChangeArrowheads="1"/>
          </p:cNvSpPr>
          <p:nvPr/>
        </p:nvSpPr>
        <p:spPr bwMode="auto">
          <a:xfrm>
            <a:off x="2006600" y="5657850"/>
            <a:ext cx="283845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雄蕊細部構造</a:t>
            </a:r>
          </a:p>
        </p:txBody>
      </p:sp>
      <p:pic>
        <p:nvPicPr>
          <p:cNvPr id="194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114" y="5848350"/>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2024063" y="5033963"/>
            <a:ext cx="212090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472" name="文字方塊 17"/>
          <p:cNvSpPr txBox="1">
            <a:spLocks noChangeArrowheads="1"/>
          </p:cNvSpPr>
          <p:nvPr/>
        </p:nvSpPr>
        <p:spPr bwMode="auto">
          <a:xfrm>
            <a:off x="3803650" y="5103813"/>
            <a:ext cx="10541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花萼</a:t>
            </a:r>
          </a:p>
        </p:txBody>
      </p:sp>
      <p:sp>
        <p:nvSpPr>
          <p:cNvPr id="19473" name="文字方塊 18"/>
          <p:cNvSpPr txBox="1">
            <a:spLocks noChangeArrowheads="1"/>
          </p:cNvSpPr>
          <p:nvPr/>
        </p:nvSpPr>
        <p:spPr bwMode="auto">
          <a:xfrm>
            <a:off x="5241926" y="5770563"/>
            <a:ext cx="14192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杜鵑花</a:t>
            </a:r>
          </a:p>
        </p:txBody>
      </p:sp>
      <p:pic>
        <p:nvPicPr>
          <p:cNvPr id="1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6" y="5961063"/>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75" name="文字方塊 20"/>
          <p:cNvSpPr txBox="1">
            <a:spLocks noChangeArrowheads="1"/>
          </p:cNvSpPr>
          <p:nvPr/>
        </p:nvSpPr>
        <p:spPr bwMode="auto">
          <a:xfrm>
            <a:off x="8045450" y="5478464"/>
            <a:ext cx="283845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雌蕊細部構造</a:t>
            </a:r>
          </a:p>
        </p:txBody>
      </p:sp>
      <p:pic>
        <p:nvPicPr>
          <p:cNvPr id="19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276" y="5689600"/>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直線接點 22"/>
          <p:cNvCxnSpPr/>
          <p:nvPr/>
        </p:nvCxnSpPr>
        <p:spPr>
          <a:xfrm>
            <a:off x="9664700" y="4572000"/>
            <a:ext cx="22225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704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矩形 2"/>
          <p:cNvSpPr/>
          <p:nvPr/>
        </p:nvSpPr>
        <p:spPr>
          <a:xfrm>
            <a:off x="370786" y="1563487"/>
            <a:ext cx="7557155" cy="3139321"/>
          </a:xfrm>
          <a:prstGeom prst="rect">
            <a:avLst/>
          </a:prstGeom>
        </p:spPr>
        <p:txBody>
          <a:bodyPr wrap="square">
            <a:spAutoFit/>
          </a:bodyPr>
          <a:lstStyle/>
          <a:p>
            <a:pPr>
              <a:buFont typeface="Arial" panose="020B0604020202020204" pitchFamily="34" charset="0"/>
              <a:buChar char="•"/>
            </a:pPr>
            <a:r>
              <a:rPr lang="zh-TW" altLang="en-US" dirty="0">
                <a:solidFill>
                  <a:srgbClr val="0B0080"/>
                </a:solidFill>
                <a:latin typeface="Arial" panose="020B0604020202020204" pitchFamily="34" charset="0"/>
                <a:hlinkClick r:id="rId2" tooltip="花萼"/>
              </a:rPr>
              <a:t>花萼</a:t>
            </a:r>
            <a:r>
              <a:rPr lang="zh-TW" altLang="en-US" dirty="0">
                <a:solidFill>
                  <a:srgbClr val="252525"/>
                </a:solidFill>
                <a:latin typeface="Arial" panose="020B0604020202020204" pitchFamily="34" charset="0"/>
              </a:rPr>
              <a:t>： 位於最外層的一輪</a:t>
            </a:r>
            <a:r>
              <a:rPr lang="zh-TW" altLang="en-US" dirty="0">
                <a:solidFill>
                  <a:srgbClr val="0B0080"/>
                </a:solidFill>
                <a:latin typeface="Arial" panose="020B0604020202020204" pitchFamily="34" charset="0"/>
                <a:hlinkClick r:id="rId3" tooltip="萼片"/>
              </a:rPr>
              <a:t>萼片</a:t>
            </a:r>
            <a:r>
              <a:rPr lang="zh-TW" altLang="en-US" dirty="0">
                <a:solidFill>
                  <a:srgbClr val="252525"/>
                </a:solidFill>
                <a:latin typeface="Arial" panose="020B0604020202020204" pitchFamily="34" charset="0"/>
              </a:rPr>
              <a:t>，通常為綠色，但也有些植物的呈花瓣狀。</a:t>
            </a:r>
          </a:p>
          <a:p>
            <a:pPr>
              <a:buFont typeface="Arial" panose="020B0604020202020204" pitchFamily="34" charset="0"/>
              <a:buChar char="•"/>
            </a:pPr>
            <a:r>
              <a:rPr lang="zh-TW" altLang="en-US" dirty="0">
                <a:solidFill>
                  <a:srgbClr val="0B0080"/>
                </a:solidFill>
                <a:latin typeface="Arial" panose="020B0604020202020204" pitchFamily="34" charset="0"/>
                <a:hlinkClick r:id="rId4" tooltip="花冠"/>
              </a:rPr>
              <a:t>花冠</a:t>
            </a:r>
            <a:r>
              <a:rPr lang="zh-TW" altLang="en-US" dirty="0">
                <a:solidFill>
                  <a:srgbClr val="252525"/>
                </a:solidFill>
                <a:latin typeface="Arial" panose="020B0604020202020204" pitchFamily="34" charset="0"/>
              </a:rPr>
              <a:t>：位於花萼的內輪，由</a:t>
            </a:r>
            <a:r>
              <a:rPr lang="zh-TW" altLang="en-US" dirty="0">
                <a:solidFill>
                  <a:srgbClr val="0B0080"/>
                </a:solidFill>
                <a:latin typeface="Arial" panose="020B0604020202020204" pitchFamily="34" charset="0"/>
                <a:hlinkClick r:id="rId5" tooltip="花瓣"/>
              </a:rPr>
              <a:t>花瓣</a:t>
            </a:r>
            <a:r>
              <a:rPr lang="zh-TW" altLang="en-US" dirty="0">
                <a:solidFill>
                  <a:srgbClr val="252525"/>
                </a:solidFill>
                <a:latin typeface="Arial" panose="020B0604020202020204" pitchFamily="34" charset="0"/>
              </a:rPr>
              <a:t>組成，較為薄軟，常有顏色以吸引昆蟲幫助</a:t>
            </a:r>
            <a:r>
              <a:rPr lang="zh-TW" altLang="en-US" dirty="0">
                <a:solidFill>
                  <a:srgbClr val="0B0080"/>
                </a:solidFill>
                <a:latin typeface="Arial" panose="020B0604020202020204" pitchFamily="34" charset="0"/>
                <a:hlinkClick r:id="rId6" tooltip="授粉"/>
              </a:rPr>
              <a:t>授粉</a:t>
            </a:r>
            <a:r>
              <a:rPr lang="zh-TW" altLang="en-US" dirty="0">
                <a:solidFill>
                  <a:srgbClr val="252525"/>
                </a:solidFill>
                <a:latin typeface="Arial" panose="020B0604020202020204" pitchFamily="34" charset="0"/>
              </a:rPr>
              <a:t>。</a:t>
            </a:r>
          </a:p>
          <a:p>
            <a:pPr>
              <a:buFont typeface="Arial" panose="020B0604020202020204" pitchFamily="34" charset="0"/>
              <a:buChar char="•"/>
            </a:pPr>
            <a:r>
              <a:rPr lang="zh-TW" altLang="en-US" dirty="0">
                <a:solidFill>
                  <a:srgbClr val="0B0080"/>
                </a:solidFill>
                <a:latin typeface="Arial" panose="020B0604020202020204" pitchFamily="34" charset="0"/>
                <a:hlinkClick r:id="rId7" tooltip="雄蕊"/>
              </a:rPr>
              <a:t>雄蕊群</a:t>
            </a:r>
            <a:r>
              <a:rPr lang="zh-TW" altLang="en-US" dirty="0">
                <a:solidFill>
                  <a:srgbClr val="252525"/>
                </a:solidFill>
                <a:latin typeface="Arial" panose="020B0604020202020204" pitchFamily="34" charset="0"/>
              </a:rPr>
              <a:t>：一朵花內</a:t>
            </a:r>
            <a:r>
              <a:rPr lang="zh-TW" altLang="en-US" dirty="0">
                <a:solidFill>
                  <a:srgbClr val="0B0080"/>
                </a:solidFill>
                <a:latin typeface="Arial" panose="020B0604020202020204" pitchFamily="34" charset="0"/>
                <a:hlinkClick r:id="rId7" tooltip="雄蕊"/>
              </a:rPr>
              <a:t>雄蕊</a:t>
            </a:r>
            <a:r>
              <a:rPr lang="zh-TW" altLang="en-US" dirty="0">
                <a:solidFill>
                  <a:srgbClr val="252525"/>
                </a:solidFill>
                <a:latin typeface="Arial" panose="020B0604020202020204" pitchFamily="34" charset="0"/>
              </a:rPr>
              <a:t>的總稱，</a:t>
            </a:r>
            <a:r>
              <a:rPr lang="zh-TW" altLang="en-US" dirty="0">
                <a:solidFill>
                  <a:srgbClr val="0B0080"/>
                </a:solidFill>
                <a:latin typeface="Arial" panose="020B0604020202020204" pitchFamily="34" charset="0"/>
                <a:hlinkClick r:id="rId8" tooltip="花葯"/>
              </a:rPr>
              <a:t>花葯</a:t>
            </a:r>
            <a:r>
              <a:rPr lang="zh-TW" altLang="en-US" dirty="0">
                <a:solidFill>
                  <a:srgbClr val="252525"/>
                </a:solidFill>
                <a:latin typeface="Arial" panose="020B0604020202020204" pitchFamily="34" charset="0"/>
              </a:rPr>
              <a:t>着生於</a:t>
            </a:r>
            <a:r>
              <a:rPr lang="zh-TW" altLang="en-US" dirty="0">
                <a:solidFill>
                  <a:srgbClr val="0B0080"/>
                </a:solidFill>
                <a:latin typeface="Arial" panose="020B0604020202020204" pitchFamily="34" charset="0"/>
                <a:hlinkClick r:id="rId9" tooltip="花絲"/>
              </a:rPr>
              <a:t>花絲</a:t>
            </a:r>
            <a:r>
              <a:rPr lang="zh-TW" altLang="en-US" dirty="0">
                <a:solidFill>
                  <a:srgbClr val="252525"/>
                </a:solidFill>
                <a:latin typeface="Arial" panose="020B0604020202020204" pitchFamily="34" charset="0"/>
              </a:rPr>
              <a:t>頂部，是形成</a:t>
            </a:r>
            <a:r>
              <a:rPr lang="zh-TW" altLang="en-US" dirty="0">
                <a:solidFill>
                  <a:srgbClr val="0B0080"/>
                </a:solidFill>
                <a:latin typeface="Arial" panose="020B0604020202020204" pitchFamily="34" charset="0"/>
                <a:hlinkClick r:id="rId10" tooltip="花粉"/>
              </a:rPr>
              <a:t>花粉</a:t>
            </a:r>
            <a:r>
              <a:rPr lang="zh-TW" altLang="en-US" dirty="0">
                <a:solidFill>
                  <a:srgbClr val="252525"/>
                </a:solidFill>
                <a:latin typeface="Arial" panose="020B0604020202020204" pitchFamily="34" charset="0"/>
              </a:rPr>
              <a:t>的地方，花粉中含有雄</a:t>
            </a:r>
            <a:r>
              <a:rPr lang="zh-TW" altLang="en-US" dirty="0">
                <a:solidFill>
                  <a:srgbClr val="0B0080"/>
                </a:solidFill>
                <a:latin typeface="Arial" panose="020B0604020202020204" pitchFamily="34" charset="0"/>
                <a:hlinkClick r:id="rId11" tooltip="生殖細胞"/>
              </a:rPr>
              <a:t>配子</a:t>
            </a:r>
            <a:r>
              <a:rPr lang="zh-TW" altLang="en-US" dirty="0">
                <a:solidFill>
                  <a:srgbClr val="252525"/>
                </a:solidFill>
                <a:latin typeface="Arial" panose="020B0604020202020204" pitchFamily="34" charset="0"/>
              </a:rPr>
              <a:t>。</a:t>
            </a:r>
          </a:p>
          <a:p>
            <a:pPr>
              <a:buFont typeface="Arial" panose="020B0604020202020204" pitchFamily="34" charset="0"/>
              <a:buChar char="•"/>
            </a:pPr>
            <a:r>
              <a:rPr lang="zh-TW" altLang="en-US" dirty="0">
                <a:solidFill>
                  <a:srgbClr val="0B0080"/>
                </a:solidFill>
                <a:latin typeface="Arial" panose="020B0604020202020204" pitchFamily="34" charset="0"/>
                <a:hlinkClick r:id="rId12" tooltip="雌蕊"/>
              </a:rPr>
              <a:t>雌蕊群</a:t>
            </a:r>
            <a:r>
              <a:rPr lang="zh-TW" altLang="en-US" dirty="0">
                <a:solidFill>
                  <a:srgbClr val="252525"/>
                </a:solidFill>
                <a:latin typeface="Arial" panose="020B0604020202020204" pitchFamily="34" charset="0"/>
              </a:rPr>
              <a:t>：一朵花內</a:t>
            </a:r>
            <a:r>
              <a:rPr lang="zh-TW" altLang="en-US" dirty="0">
                <a:solidFill>
                  <a:srgbClr val="0B0080"/>
                </a:solidFill>
                <a:latin typeface="Arial" panose="020B0604020202020204" pitchFamily="34" charset="0"/>
                <a:hlinkClick r:id="rId12" tooltip="雌蕊"/>
              </a:rPr>
              <a:t>雌蕊</a:t>
            </a:r>
            <a:r>
              <a:rPr lang="zh-TW" altLang="en-US" dirty="0">
                <a:solidFill>
                  <a:srgbClr val="252525"/>
                </a:solidFill>
                <a:latin typeface="Arial" panose="020B0604020202020204" pitchFamily="34" charset="0"/>
              </a:rPr>
              <a:t>的總稱，可由一個或多個雌蕊組成。組成雌蕊的繁殖器官稱為</a:t>
            </a:r>
            <a:r>
              <a:rPr lang="zh-TW" altLang="en-US" dirty="0">
                <a:solidFill>
                  <a:srgbClr val="0B0080"/>
                </a:solidFill>
                <a:latin typeface="Arial" panose="020B0604020202020204" pitchFamily="34" charset="0"/>
                <a:hlinkClick r:id="rId13" tooltip="心皮"/>
              </a:rPr>
              <a:t>心皮</a:t>
            </a:r>
            <a:r>
              <a:rPr lang="zh-TW" altLang="en-US" dirty="0">
                <a:solidFill>
                  <a:srgbClr val="252525"/>
                </a:solidFill>
                <a:latin typeface="Arial" panose="020B0604020202020204" pitchFamily="34" charset="0"/>
              </a:rPr>
              <a:t>，包含有</a:t>
            </a:r>
            <a:r>
              <a:rPr lang="zh-TW" altLang="en-US" dirty="0">
                <a:solidFill>
                  <a:srgbClr val="0B0080"/>
                </a:solidFill>
                <a:latin typeface="Arial" panose="020B0604020202020204" pitchFamily="34" charset="0"/>
                <a:hlinkClick r:id="rId14" tooltip="子房"/>
              </a:rPr>
              <a:t>子房</a:t>
            </a:r>
            <a:r>
              <a:rPr lang="zh-TW" altLang="en-US" dirty="0">
                <a:solidFill>
                  <a:srgbClr val="252525"/>
                </a:solidFill>
                <a:latin typeface="Arial" panose="020B0604020202020204" pitchFamily="34" charset="0"/>
              </a:rPr>
              <a:t>，而子房室內有</a:t>
            </a:r>
            <a:r>
              <a:rPr lang="zh-TW" altLang="en-US" dirty="0">
                <a:solidFill>
                  <a:srgbClr val="0B0080"/>
                </a:solidFill>
                <a:latin typeface="Arial" panose="020B0604020202020204" pitchFamily="34" charset="0"/>
                <a:hlinkClick r:id="rId15" tooltip="胚珠"/>
              </a:rPr>
              <a:t>胚珠</a:t>
            </a:r>
            <a:r>
              <a:rPr lang="zh-TW" altLang="en-US" dirty="0">
                <a:solidFill>
                  <a:srgbClr val="252525"/>
                </a:solidFill>
                <a:latin typeface="Arial" panose="020B0604020202020204" pitchFamily="34" charset="0"/>
              </a:rPr>
              <a:t>（內含雌配子）。一個雌蕊可能由多個心皮組成，在這種情況下，若每個心皮分離形成離生的單雌蕊，即稱為離心皮雌蕊，反之若心皮合生，則稱為復雌蕊。雌蕊的黏性頂端稱為</a:t>
            </a:r>
            <a:r>
              <a:rPr lang="zh-TW" altLang="en-US" dirty="0">
                <a:solidFill>
                  <a:srgbClr val="0B0080"/>
                </a:solidFill>
                <a:latin typeface="Arial" panose="020B0604020202020204" pitchFamily="34" charset="0"/>
                <a:hlinkClick r:id="rId16" tooltip="柱頭"/>
              </a:rPr>
              <a:t>柱頭</a:t>
            </a:r>
            <a:r>
              <a:rPr lang="zh-TW" altLang="en-US" dirty="0">
                <a:solidFill>
                  <a:srgbClr val="252525"/>
                </a:solidFill>
                <a:latin typeface="Arial" panose="020B0604020202020204" pitchFamily="34" charset="0"/>
              </a:rPr>
              <a:t>，是花粉的受體。花柱連接柱頭和子房，是花粉粒萌發後</a:t>
            </a:r>
            <a:r>
              <a:rPr lang="zh-TW" altLang="en-US" dirty="0">
                <a:solidFill>
                  <a:srgbClr val="0B0080"/>
                </a:solidFill>
                <a:latin typeface="Arial" panose="020B0604020202020204" pitchFamily="34" charset="0"/>
                <a:hlinkClick r:id="rId17" tooltip="花粉管"/>
              </a:rPr>
              <a:t>花粉管</a:t>
            </a:r>
            <a:r>
              <a:rPr lang="zh-TW" altLang="en-US" dirty="0">
                <a:solidFill>
                  <a:srgbClr val="252525"/>
                </a:solidFill>
                <a:latin typeface="Arial" panose="020B0604020202020204" pitchFamily="34" charset="0"/>
              </a:rPr>
              <a:t>進入子房的通道。</a:t>
            </a:r>
            <a:endParaRPr lang="zh-TW" altLang="en-US" b="0" i="0" dirty="0">
              <a:solidFill>
                <a:srgbClr val="252525"/>
              </a:solidFill>
              <a:effectLst/>
              <a:latin typeface="Arial" panose="020B0604020202020204" pitchFamily="34" charset="0"/>
            </a:endParaRPr>
          </a:p>
        </p:txBody>
      </p:sp>
      <p:pic>
        <p:nvPicPr>
          <p:cNvPr id="1026" name="Picture 2" descr="https://upload.wikimedia.org/wikipedia/commons/thumb/d/d6/Mature_flower_diagram_zh-tw.svg/423px-Mature_flower_diagram_zh-tw.svg.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56375" y="3910880"/>
            <a:ext cx="5481654" cy="281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9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p:cNvSpPr txBox="1">
            <a:spLocks noChangeArrowheads="1"/>
          </p:cNvSpPr>
          <p:nvPr/>
        </p:nvSpPr>
        <p:spPr bwMode="auto">
          <a:xfrm>
            <a:off x="1992314" y="476250"/>
            <a:ext cx="81121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r>
              <a:rPr lang="en-US" altLang="zh-TW" sz="2800">
                <a:solidFill>
                  <a:schemeClr val="tx1"/>
                </a:solidFill>
                <a:ea typeface="標楷體" panose="03000509000000000000" pitchFamily="65" charset="-120"/>
              </a:rPr>
              <a:t>4.</a:t>
            </a:r>
            <a:r>
              <a:rPr lang="zh-TW" altLang="en-US" sz="2800">
                <a:solidFill>
                  <a:schemeClr val="tx1"/>
                </a:solidFill>
                <a:ea typeface="標楷體" panose="03000509000000000000" pitchFamily="65" charset="-120"/>
              </a:rPr>
              <a:t>由方位指示線對準指北針的刻度，讀出當時太陽的方位。吸管和地平面的夾角，是當時太陽的高度角，可以由量角器讀出太陽高度角的度數。</a:t>
            </a:r>
            <a:endParaRPr lang="zh-TW" altLang="zh-TW" sz="2800">
              <a:solidFill>
                <a:schemeClr val="tx1"/>
              </a:solidFill>
              <a:ea typeface="標楷體" panose="03000509000000000000" pitchFamily="65" charset="-120"/>
            </a:endParaRPr>
          </a:p>
        </p:txBody>
      </p:sp>
      <p:pic>
        <p:nvPicPr>
          <p:cNvPr id="18435" name="Picture 5" descr="上一頁向左">
            <a:hlinkClick r:id="" action="ppaction://hlinkshowjump?jump=previousslid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614045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4" descr="回首頁">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0" descr="習作練習">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950" y="614045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450" y="2063750"/>
            <a:ext cx="80279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057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7424"/>
                                        </p:tgtEl>
                                        <p:attrNameLst>
                                          <p:attrName>style.visibility</p:attrName>
                                        </p:attrNameLst>
                                      </p:cBhvr>
                                      <p:to>
                                        <p:strVal val="visible"/>
                                      </p:to>
                                    </p:set>
                                    <p:animEffect transition="in" filter="fade">
                                      <p:cBhvr>
                                        <p:cTn id="14" dur="5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完全花</a:t>
            </a:r>
          </a:p>
        </p:txBody>
      </p:sp>
      <p:sp>
        <p:nvSpPr>
          <p:cNvPr id="3" name="內容版面配置區 2"/>
          <p:cNvSpPr>
            <a:spLocks noGrp="1"/>
          </p:cNvSpPr>
          <p:nvPr>
            <p:ph idx="1"/>
          </p:nvPr>
        </p:nvSpPr>
        <p:spPr/>
        <p:txBody>
          <a:bodyPr/>
          <a:lstStyle/>
          <a:p>
            <a:r>
              <a:rPr lang="zh-TW" altLang="en-US" dirty="0"/>
              <a:t>同時具有雌蕊和雄蕊，這在</a:t>
            </a:r>
            <a:r>
              <a:rPr lang="zh-TW" altLang="en-US" dirty="0">
                <a:hlinkClick r:id="rId2" tooltip="植物學"/>
              </a:rPr>
              <a:t>植物學</a:t>
            </a:r>
            <a:r>
              <a:rPr lang="zh-TW" altLang="en-US" dirty="0"/>
              <a:t>上稱為「完全花」、「兩性花」或者「</a:t>
            </a:r>
            <a:r>
              <a:rPr lang="zh-TW" altLang="en-US" dirty="0">
                <a:hlinkClick r:id="rId3" tooltip="雌雄間性"/>
              </a:rPr>
              <a:t>雌雄同花</a:t>
            </a:r>
            <a:r>
              <a:rPr lang="zh-TW" altLang="en-US" dirty="0"/>
              <a:t>」。不過，也有一些植物的花是「不完全花」或「單性花」，即只有雄蕊或雌蕊的花。此種情況下，如果雌花與雄花分別生長在不同的植株上，則稱為「雌雄異株」。相反，如果單性的雄花和雌花同生於一植株，則稱為「雌雄同株」。</a:t>
            </a:r>
          </a:p>
        </p:txBody>
      </p:sp>
    </p:spTree>
    <p:extLst>
      <p:ext uri="{BB962C8B-B14F-4D97-AF65-F5344CB8AC3E}">
        <p14:creationId xmlns:p14="http://schemas.microsoft.com/office/powerpoint/2010/main" val="1350385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ea typeface="標楷體" pitchFamily="65" charset="-120"/>
              </a:rPr>
              <a:t>植物的</a:t>
            </a:r>
            <a:r>
              <a:rPr lang="zh-TW" altLang="en-US" dirty="0" smtClean="0">
                <a:latin typeface="標楷體" pitchFamily="65" charset="-120"/>
                <a:ea typeface="標楷體" pitchFamily="65" charset="-120"/>
              </a:rPr>
              <a:t>繁殖</a:t>
            </a:r>
            <a:endParaRPr lang="zh-TW" altLang="en-US" dirty="0"/>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211764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被子植物的兩個亞綱可以透過其花瓣數加以區分：雙子葉植物通常有</a:t>
            </a:r>
            <a:r>
              <a:rPr lang="en-US" altLang="zh-TW" dirty="0"/>
              <a:t>4</a:t>
            </a:r>
            <a:r>
              <a:rPr lang="zh-TW" altLang="en-US" dirty="0"/>
              <a:t>或</a:t>
            </a:r>
            <a:r>
              <a:rPr lang="en-US" altLang="zh-TW" dirty="0"/>
              <a:t>5</a:t>
            </a:r>
            <a:r>
              <a:rPr lang="zh-TW" altLang="en-US" dirty="0"/>
              <a:t>（或者</a:t>
            </a:r>
            <a:r>
              <a:rPr lang="en-US" altLang="zh-TW" dirty="0"/>
              <a:t>4</a:t>
            </a:r>
            <a:r>
              <a:rPr lang="zh-TW" altLang="en-US" dirty="0"/>
              <a:t>或</a:t>
            </a:r>
            <a:r>
              <a:rPr lang="en-US" altLang="zh-TW" dirty="0"/>
              <a:t>5</a:t>
            </a:r>
            <a:r>
              <a:rPr lang="zh-TW" altLang="en-US" dirty="0"/>
              <a:t>的倍數）片花瓣，而單子葉植物多為</a:t>
            </a:r>
            <a:r>
              <a:rPr lang="en-US" altLang="zh-TW" dirty="0"/>
              <a:t>3</a:t>
            </a:r>
            <a:r>
              <a:rPr lang="zh-TW" altLang="en-US" dirty="0"/>
              <a:t>或</a:t>
            </a:r>
            <a:r>
              <a:rPr lang="en-US" altLang="zh-TW" dirty="0"/>
              <a:t>3</a:t>
            </a:r>
            <a:r>
              <a:rPr lang="zh-TW" altLang="en-US" dirty="0"/>
              <a:t>的倍數。</a:t>
            </a:r>
          </a:p>
        </p:txBody>
      </p:sp>
    </p:spTree>
    <p:extLst>
      <p:ext uri="{BB962C8B-B14F-4D97-AF65-F5344CB8AC3E}">
        <p14:creationId xmlns:p14="http://schemas.microsoft.com/office/powerpoint/2010/main" val="13201120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314325"/>
            <a:ext cx="692150" cy="62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22"/>
          <p:cNvSpPr>
            <a:spLocks noChangeArrowheads="1"/>
          </p:cNvSpPr>
          <p:nvPr/>
        </p:nvSpPr>
        <p:spPr bwMode="auto">
          <a:xfrm>
            <a:off x="2316163" y="314326"/>
            <a:ext cx="4913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sz="3600">
                <a:solidFill>
                  <a:srgbClr val="329632"/>
                </a:solidFill>
              </a:rPr>
              <a:t>多樣的繁殖方式</a:t>
            </a:r>
            <a:endParaRPr lang="zh-TW" altLang="en-US" sz="3600">
              <a:solidFill>
                <a:srgbClr val="329632"/>
              </a:solidFill>
              <a:latin typeface="標楷體" panose="03000509000000000000" pitchFamily="65" charset="-120"/>
            </a:endParaRPr>
          </a:p>
        </p:txBody>
      </p:sp>
      <p:sp>
        <p:nvSpPr>
          <p:cNvPr id="11268" name="object 14"/>
          <p:cNvSpPr>
            <a:spLocks/>
          </p:cNvSpPr>
          <p:nvPr/>
        </p:nvSpPr>
        <p:spPr bwMode="auto">
          <a:xfrm>
            <a:off x="2165350" y="2716214"/>
            <a:ext cx="7875588" cy="3983037"/>
          </a:xfrm>
          <a:custGeom>
            <a:avLst/>
            <a:gdLst>
              <a:gd name="T0" fmla="*/ 4949935 w 5058410"/>
              <a:gd name="T1" fmla="*/ 0 h 1445895"/>
              <a:gd name="T2" fmla="*/ 82572 w 5058410"/>
              <a:gd name="T3" fmla="*/ 67 h 1445895"/>
              <a:gd name="T4" fmla="*/ 31722 w 5058410"/>
              <a:gd name="T5" fmla="*/ 4053 h 1445895"/>
              <a:gd name="T6" fmla="*/ 3906 w 5058410"/>
              <a:gd name="T7" fmla="*/ 32106 h 1445895"/>
              <a:gd name="T8" fmla="*/ 7 w 5058410"/>
              <a:gd name="T9" fmla="*/ 82654 h 1445895"/>
              <a:gd name="T10" fmla="*/ 0 w 5058410"/>
              <a:gd name="T11" fmla="*/ 1363115 h 1445895"/>
              <a:gd name="T12" fmla="*/ 449 w 5058410"/>
              <a:gd name="T13" fmla="*/ 1383666 h 1445895"/>
              <a:gd name="T14" fmla="*/ 7817 w 5058410"/>
              <a:gd name="T15" fmla="*/ 1424458 h 1445895"/>
              <a:gd name="T16" fmla="*/ 45596 w 5058410"/>
              <a:gd name="T17" fmla="*/ 1444078 h 1445895"/>
              <a:gd name="T18" fmla="*/ 83170 w 5058410"/>
              <a:gd name="T19" fmla="*/ 1445693 h 1445895"/>
              <a:gd name="T20" fmla="*/ 4975278 w 5058410"/>
              <a:gd name="T21" fmla="*/ 1445688 h 1445895"/>
              <a:gd name="T22" fmla="*/ 5026132 w 5058410"/>
              <a:gd name="T23" fmla="*/ 1441703 h 1445895"/>
              <a:gd name="T24" fmla="*/ 5053949 w 5058410"/>
              <a:gd name="T25" fmla="*/ 1413652 h 1445895"/>
              <a:gd name="T26" fmla="*/ 5057849 w 5058410"/>
              <a:gd name="T27" fmla="*/ 1363115 h 1445895"/>
              <a:gd name="T28" fmla="*/ 5057856 w 5058410"/>
              <a:gd name="T29" fmla="*/ 82654 h 1445895"/>
              <a:gd name="T30" fmla="*/ 5057407 w 5058410"/>
              <a:gd name="T31" fmla="*/ 62099 h 1445895"/>
              <a:gd name="T32" fmla="*/ 5050041 w 5058410"/>
              <a:gd name="T33" fmla="*/ 21300 h 1445895"/>
              <a:gd name="T34" fmla="*/ 5012268 w 5058410"/>
              <a:gd name="T35" fmla="*/ 1676 h 1445895"/>
              <a:gd name="T36" fmla="*/ 4949935 w 5058410"/>
              <a:gd name="T37" fmla="*/ 0 h 1445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58410" h="1445895">
                <a:moveTo>
                  <a:pt x="4949935" y="0"/>
                </a:moveTo>
                <a:lnTo>
                  <a:pt x="82572" y="67"/>
                </a:lnTo>
                <a:lnTo>
                  <a:pt x="31722" y="4053"/>
                </a:lnTo>
                <a:lnTo>
                  <a:pt x="3906" y="32106"/>
                </a:lnTo>
                <a:lnTo>
                  <a:pt x="7" y="82654"/>
                </a:lnTo>
                <a:lnTo>
                  <a:pt x="0" y="1363115"/>
                </a:lnTo>
                <a:lnTo>
                  <a:pt x="449" y="1383666"/>
                </a:lnTo>
                <a:lnTo>
                  <a:pt x="7817" y="1424458"/>
                </a:lnTo>
                <a:lnTo>
                  <a:pt x="45596" y="1444078"/>
                </a:lnTo>
                <a:lnTo>
                  <a:pt x="83170" y="1445693"/>
                </a:lnTo>
                <a:lnTo>
                  <a:pt x="4975278" y="1445688"/>
                </a:lnTo>
                <a:lnTo>
                  <a:pt x="5026132" y="1441703"/>
                </a:lnTo>
                <a:lnTo>
                  <a:pt x="5053949" y="1413652"/>
                </a:lnTo>
                <a:lnTo>
                  <a:pt x="5057849" y="1363115"/>
                </a:lnTo>
                <a:lnTo>
                  <a:pt x="5057856" y="82654"/>
                </a:lnTo>
                <a:lnTo>
                  <a:pt x="5057407" y="62099"/>
                </a:lnTo>
                <a:lnTo>
                  <a:pt x="5050041" y="21300"/>
                </a:lnTo>
                <a:lnTo>
                  <a:pt x="5012268" y="1676"/>
                </a:lnTo>
                <a:lnTo>
                  <a:pt x="4949935" y="0"/>
                </a:lnTo>
                <a:close/>
              </a:path>
            </a:pathLst>
          </a:custGeom>
          <a:solidFill>
            <a:srgbClr val="DCEAF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9" name="Rectangle 22"/>
          <p:cNvSpPr>
            <a:spLocks noChangeArrowheads="1"/>
          </p:cNvSpPr>
          <p:nvPr/>
        </p:nvSpPr>
        <p:spPr bwMode="auto">
          <a:xfrm>
            <a:off x="2820989" y="2833689"/>
            <a:ext cx="28606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r>
              <a:rPr lang="zh-TW" altLang="en-US"/>
              <a:t>空心菜用莖繁殖時，會從節的地方長出根和新的枝葉，與用種子繁殖的生長情形不太一樣。</a:t>
            </a:r>
          </a:p>
        </p:txBody>
      </p:sp>
      <p:pic>
        <p:nvPicPr>
          <p:cNvPr id="11270"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0076" y="2476500"/>
            <a:ext cx="1006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矩形 22"/>
          <p:cNvSpPr>
            <a:spLocks noChangeArrowheads="1"/>
          </p:cNvSpPr>
          <p:nvPr/>
        </p:nvSpPr>
        <p:spPr bwMode="auto">
          <a:xfrm>
            <a:off x="5932489" y="5487989"/>
            <a:ext cx="2009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空心菜用莖繁殖</a:t>
            </a:r>
          </a:p>
        </p:txBody>
      </p:sp>
      <p:sp>
        <p:nvSpPr>
          <p:cNvPr id="11272" name="矩形 24"/>
          <p:cNvSpPr>
            <a:spLocks noChangeArrowheads="1"/>
          </p:cNvSpPr>
          <p:nvPr/>
        </p:nvSpPr>
        <p:spPr bwMode="auto">
          <a:xfrm>
            <a:off x="8188325" y="5445126"/>
            <a:ext cx="20970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空心菜用種子繁殖</a:t>
            </a:r>
          </a:p>
        </p:txBody>
      </p:sp>
      <p:pic>
        <p:nvPicPr>
          <p:cNvPr id="11273"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9075" y="2328864"/>
            <a:ext cx="55197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664" y="5630863"/>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2264" y="5619750"/>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6" name="矩形 2"/>
          <p:cNvSpPr>
            <a:spLocks noChangeArrowheads="1"/>
          </p:cNvSpPr>
          <p:nvPr/>
        </p:nvSpPr>
        <p:spPr bwMode="auto">
          <a:xfrm>
            <a:off x="2316163" y="919164"/>
            <a:ext cx="7861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　　有一些植物有多種繁殖的方式，例如：空心菜和甘藷。說說看，用不同的方式繁殖，植物的生長情形有什麼不同？</a:t>
            </a:r>
          </a:p>
        </p:txBody>
      </p:sp>
    </p:spTree>
    <p:extLst>
      <p:ext uri="{BB962C8B-B14F-4D97-AF65-F5344CB8AC3E}">
        <p14:creationId xmlns:p14="http://schemas.microsoft.com/office/powerpoint/2010/main" val="33178943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22542" name="圖片 6"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圖片 7"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圖片 8"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sp>
        <p:nvSpPr>
          <p:cNvPr id="22531" name="文字方塊 8"/>
          <p:cNvSpPr txBox="1">
            <a:spLocks noChangeArrowheads="1"/>
          </p:cNvSpPr>
          <p:nvPr/>
        </p:nvSpPr>
        <p:spPr bwMode="auto">
          <a:xfrm>
            <a:off x="1838325" y="293688"/>
            <a:ext cx="882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a:latin typeface="標楷體" panose="03000509000000000000" pitchFamily="65" charset="-120"/>
                <a:ea typeface="標楷體" panose="03000509000000000000" pitchFamily="65" charset="-120"/>
              </a:rPr>
              <a:t>  想一想，有些植物的葉是不是還有其他功能？</a:t>
            </a:r>
          </a:p>
        </p:txBody>
      </p:sp>
      <p:sp>
        <p:nvSpPr>
          <p:cNvPr id="10" name="文字方塊 9"/>
          <p:cNvSpPr txBox="1">
            <a:spLocks noChangeArrowheads="1"/>
          </p:cNvSpPr>
          <p:nvPr/>
        </p:nvSpPr>
        <p:spPr bwMode="auto">
          <a:xfrm>
            <a:off x="1697039" y="1044576"/>
            <a:ext cx="8778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solidFill>
                  <a:srgbClr val="FF0000"/>
                </a:solidFill>
                <a:latin typeface="標楷體" panose="03000509000000000000" pitchFamily="65" charset="-120"/>
                <a:ea typeface="標楷體" panose="03000509000000000000" pitchFamily="65" charset="-120"/>
              </a:rPr>
              <a:t>有些植物的葉特化成不同形態和功能，例如九重葛和聖誕紅的變態葉；石蓮和落地生根的繁殖葉；毛氈苔和捕蠅草的捕蟲葉等。</a:t>
            </a:r>
          </a:p>
        </p:txBody>
      </p:sp>
      <p:pic>
        <p:nvPicPr>
          <p:cNvPr id="225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463" y="2270125"/>
            <a:ext cx="88201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0051" y="5000626"/>
            <a:ext cx="3651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5" name="文字方塊 10"/>
          <p:cNvSpPr txBox="1">
            <a:spLocks noChangeArrowheads="1"/>
          </p:cNvSpPr>
          <p:nvPr/>
        </p:nvSpPr>
        <p:spPr bwMode="auto">
          <a:xfrm>
            <a:off x="1978026" y="4910138"/>
            <a:ext cx="264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九重葛的紅色變態葉（苞片）可以吸引昆蟲來幫助傳粉</a:t>
            </a:r>
          </a:p>
        </p:txBody>
      </p:sp>
      <p:pic>
        <p:nvPicPr>
          <p:cNvPr id="225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5825" y="5005389"/>
            <a:ext cx="363538"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7" name="文字方塊 12"/>
          <p:cNvSpPr txBox="1">
            <a:spLocks noChangeArrowheads="1"/>
          </p:cNvSpPr>
          <p:nvPr/>
        </p:nvSpPr>
        <p:spPr bwMode="auto">
          <a:xfrm>
            <a:off x="5002214" y="4914900"/>
            <a:ext cx="264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石蓮肥厚的葉可以儲存養分和水分</a:t>
            </a:r>
          </a:p>
        </p:txBody>
      </p:sp>
      <p:pic>
        <p:nvPicPr>
          <p:cNvPr id="2253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0014" y="5005389"/>
            <a:ext cx="363537"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9" name="文字方塊 14"/>
          <p:cNvSpPr txBox="1">
            <a:spLocks noChangeArrowheads="1"/>
          </p:cNvSpPr>
          <p:nvPr/>
        </p:nvSpPr>
        <p:spPr bwMode="auto">
          <a:xfrm>
            <a:off x="8026401" y="4914900"/>
            <a:ext cx="264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毛氈苔葉上的細毛會分泌黏液捕捉小蟲</a:t>
            </a:r>
          </a:p>
        </p:txBody>
      </p:sp>
    </p:spTree>
    <p:extLst>
      <p:ext uri="{BB962C8B-B14F-4D97-AF65-F5344CB8AC3E}">
        <p14:creationId xmlns:p14="http://schemas.microsoft.com/office/powerpoint/2010/main" val="115933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43" descr="C:\OutFiles\四上社會教學ppt\PPT-X6167\按鈕\回首頁.gif">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06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119" descr="C:\OutFiles\四上社會教學ppt\PPT-X6167\按鈕\上一頁向左.gif">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51"/>
          <p:cNvSpPr txBox="1">
            <a:spLocks noChangeArrowheads="1"/>
          </p:cNvSpPr>
          <p:nvPr/>
        </p:nvSpPr>
        <p:spPr bwMode="auto">
          <a:xfrm>
            <a:off x="2135189" y="252413"/>
            <a:ext cx="7489825" cy="584200"/>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a:solidFill>
                  <a:schemeClr val="accent2"/>
                </a:solidFill>
              </a:rPr>
              <a:t>植物的根還有哪些特殊的功能和形態？ </a:t>
            </a:r>
          </a:p>
        </p:txBody>
      </p:sp>
      <p:sp>
        <p:nvSpPr>
          <p:cNvPr id="15" name="Text Box 1053"/>
          <p:cNvSpPr txBox="1">
            <a:spLocks noChangeArrowheads="1"/>
          </p:cNvSpPr>
          <p:nvPr/>
        </p:nvSpPr>
        <p:spPr bwMode="auto">
          <a:xfrm>
            <a:off x="1919288" y="841375"/>
            <a:ext cx="8039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a:lnSpc>
                <a:spcPct val="100000"/>
              </a:lnSpc>
            </a:pPr>
            <a:r>
              <a:rPr lang="en-US" altLang="zh-TW" sz="2800">
                <a:solidFill>
                  <a:srgbClr val="000000"/>
                </a:solidFill>
              </a:rPr>
              <a:t>1.</a:t>
            </a:r>
            <a:r>
              <a:rPr lang="zh-TW" altLang="zh-TW" sz="2800"/>
              <a:t>有些植物的根可以儲存養分，所以根部會顯得特</a:t>
            </a:r>
            <a:endParaRPr lang="en-US" altLang="zh-TW" sz="2800"/>
          </a:p>
          <a:p>
            <a:pPr>
              <a:lnSpc>
                <a:spcPct val="100000"/>
              </a:lnSpc>
            </a:pPr>
            <a:r>
              <a:rPr lang="en-US" altLang="zh-TW" sz="2800"/>
              <a:t>  </a:t>
            </a:r>
            <a:r>
              <a:rPr lang="zh-TW" altLang="zh-TW" sz="2800"/>
              <a:t>別大，例如：甘薯、白蘿蔔。</a:t>
            </a:r>
            <a:endParaRPr lang="en-US" altLang="zh-TW" sz="2800"/>
          </a:p>
          <a:p>
            <a:pPr>
              <a:lnSpc>
                <a:spcPct val="100000"/>
              </a:lnSpc>
            </a:pPr>
            <a:endParaRPr lang="en-US" altLang="zh-TW" sz="1200"/>
          </a:p>
          <a:p>
            <a:pPr>
              <a:lnSpc>
                <a:spcPct val="100000"/>
              </a:lnSpc>
            </a:pPr>
            <a:r>
              <a:rPr lang="en-US" altLang="zh-TW" sz="2800"/>
              <a:t>2.</a:t>
            </a:r>
            <a:r>
              <a:rPr lang="zh-TW" altLang="zh-TW" sz="2800"/>
              <a:t>榕樹暴露在空氣中的根可以收空氣中的水分，但</a:t>
            </a:r>
            <a:endParaRPr lang="en-US" altLang="zh-TW" sz="2800"/>
          </a:p>
          <a:p>
            <a:pPr>
              <a:lnSpc>
                <a:spcPct val="100000"/>
              </a:lnSpc>
            </a:pPr>
            <a:r>
              <a:rPr lang="en-US" altLang="zh-TW" sz="2800"/>
              <a:t>  </a:t>
            </a:r>
            <a:r>
              <a:rPr lang="zh-TW" altLang="zh-TW" sz="2800"/>
              <a:t>是長至地面時，也可以支撐植株。</a:t>
            </a:r>
          </a:p>
        </p:txBody>
      </p:sp>
      <p:pic>
        <p:nvPicPr>
          <p:cNvPr id="15366" name="Picture 44" descr="習作練習">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5689" y="5502275"/>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群組 1"/>
          <p:cNvGrpSpPr>
            <a:grpSpLocks/>
          </p:cNvGrpSpPr>
          <p:nvPr/>
        </p:nvGrpSpPr>
        <p:grpSpPr bwMode="auto">
          <a:xfrm>
            <a:off x="1643064" y="2997200"/>
            <a:ext cx="8251825" cy="2743200"/>
            <a:chOff x="119443" y="3859617"/>
            <a:chExt cx="8251814" cy="2742855"/>
          </a:xfrm>
        </p:grpSpPr>
        <p:pic>
          <p:nvPicPr>
            <p:cNvPr id="153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0" y="3861049"/>
              <a:ext cx="3355016" cy="22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053"/>
            <p:cNvSpPr txBox="1">
              <a:spLocks noChangeArrowheads="1"/>
            </p:cNvSpPr>
            <p:nvPr/>
          </p:nvSpPr>
          <p:spPr bwMode="auto">
            <a:xfrm>
              <a:off x="119443" y="6202362"/>
              <a:ext cx="7727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a:lnSpc>
                  <a:spcPct val="100000"/>
                </a:lnSpc>
              </a:pPr>
              <a:r>
                <a:rPr lang="en-US" altLang="zh-TW">
                  <a:solidFill>
                    <a:srgbClr val="FF0000"/>
                  </a:solidFill>
                </a:rPr>
                <a:t>        ▲</a:t>
              </a:r>
              <a:r>
                <a:rPr lang="zh-TW" altLang="en-US">
                  <a:solidFill>
                    <a:srgbClr val="FF0000"/>
                  </a:solidFill>
                </a:rPr>
                <a:t>蘿蔔的貯存根                 </a:t>
              </a:r>
              <a:r>
                <a:rPr lang="en-US" altLang="zh-TW">
                  <a:solidFill>
                    <a:srgbClr val="FF0000"/>
                  </a:solidFill>
                </a:rPr>
                <a:t>▲</a:t>
              </a:r>
              <a:r>
                <a:rPr lang="zh-TW" altLang="en-US">
                  <a:solidFill>
                    <a:srgbClr val="FF0000"/>
                  </a:solidFill>
                </a:rPr>
                <a:t>榕樹的氣生根</a:t>
              </a:r>
            </a:p>
          </p:txBody>
        </p:sp>
        <p:pic>
          <p:nvPicPr>
            <p:cNvPr id="1537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7240" y="3859617"/>
              <a:ext cx="3484017" cy="228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8" name="圖片 11" descr="play.jpg">
            <a:hlinkClick r:id="rId9" action="ppaction://hlinkfile"/>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5638" y="5732464"/>
            <a:ext cx="9001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86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20494" name="圖片 6"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圖片 7"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圖片 8"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sp>
        <p:nvSpPr>
          <p:cNvPr id="20483" name="文字方塊 8"/>
          <p:cNvSpPr txBox="1">
            <a:spLocks noChangeArrowheads="1"/>
          </p:cNvSpPr>
          <p:nvPr/>
        </p:nvSpPr>
        <p:spPr bwMode="auto">
          <a:xfrm>
            <a:off x="2400300" y="77788"/>
            <a:ext cx="70993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a:latin typeface="標楷體" panose="03000509000000000000" pitchFamily="65" charset="-120"/>
                <a:ea typeface="標楷體" panose="03000509000000000000" pitchFamily="65" charset="-120"/>
              </a:rPr>
              <a:t>  想一想，有些植物的莖是不是有其他功能？</a:t>
            </a:r>
          </a:p>
        </p:txBody>
      </p:sp>
      <p:sp>
        <p:nvSpPr>
          <p:cNvPr id="10" name="文字方塊 9"/>
          <p:cNvSpPr txBox="1">
            <a:spLocks noChangeArrowheads="1"/>
          </p:cNvSpPr>
          <p:nvPr/>
        </p:nvSpPr>
        <p:spPr bwMode="auto">
          <a:xfrm>
            <a:off x="2482851" y="1087439"/>
            <a:ext cx="72104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solidFill>
                  <a:srgbClr val="FF0000"/>
                </a:solidFill>
                <a:latin typeface="標楷體" panose="03000509000000000000" pitchFamily="65" charset="-120"/>
                <a:ea typeface="標楷體" panose="03000509000000000000" pitchFamily="65" charset="-120"/>
              </a:rPr>
              <a:t>有些植物的莖特化成不同形態和功能，例如馬鈴薯、芋頭的儲存莖；馬鞍藤、蟛蜞菊的匍匐莖；牽牛花、四季豆的纏繞莖。</a:t>
            </a:r>
          </a:p>
        </p:txBody>
      </p:sp>
      <p:pic>
        <p:nvPicPr>
          <p:cNvPr id="2048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351" y="2287588"/>
            <a:ext cx="88550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7351" y="5386388"/>
            <a:ext cx="365125" cy="34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文字方塊 10"/>
          <p:cNvSpPr txBox="1">
            <a:spLocks noChangeArrowheads="1"/>
          </p:cNvSpPr>
          <p:nvPr/>
        </p:nvSpPr>
        <p:spPr bwMode="auto">
          <a:xfrm>
            <a:off x="1963739" y="5297488"/>
            <a:ext cx="2644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馬鈴薯的塊莖可以</a:t>
            </a:r>
          </a:p>
          <a:p>
            <a:pPr eaLnBrk="1" hangingPunct="1">
              <a:spcBef>
                <a:spcPct val="0"/>
              </a:spcBef>
              <a:buFontTx/>
              <a:buNone/>
            </a:pPr>
            <a:r>
              <a:rPr lang="zh-TW" altLang="en-US" sz="2400">
                <a:latin typeface="標楷體" panose="03000509000000000000" pitchFamily="65" charset="-120"/>
                <a:ea typeface="標楷體" panose="03000509000000000000" pitchFamily="65" charset="-120"/>
              </a:rPr>
              <a:t>儲存養分和水分</a:t>
            </a:r>
          </a:p>
        </p:txBody>
      </p:sp>
      <p:pic>
        <p:nvPicPr>
          <p:cNvPr id="2048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539" y="5391151"/>
            <a:ext cx="365125" cy="34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文字方塊 12"/>
          <p:cNvSpPr txBox="1">
            <a:spLocks noChangeArrowheads="1"/>
          </p:cNvSpPr>
          <p:nvPr/>
        </p:nvSpPr>
        <p:spPr bwMode="auto">
          <a:xfrm>
            <a:off x="4987926" y="5302251"/>
            <a:ext cx="2646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馬鞍藤的莖細長柔軟匍匐在地面生長</a:t>
            </a:r>
          </a:p>
        </p:txBody>
      </p:sp>
      <p:pic>
        <p:nvPicPr>
          <p:cNvPr id="2049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7164" y="5391151"/>
            <a:ext cx="365125" cy="34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1" name="文字方塊 14"/>
          <p:cNvSpPr txBox="1">
            <a:spLocks noChangeArrowheads="1"/>
          </p:cNvSpPr>
          <p:nvPr/>
        </p:nvSpPr>
        <p:spPr bwMode="auto">
          <a:xfrm>
            <a:off x="8083551" y="5302251"/>
            <a:ext cx="2646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牽牛花的莖有纏</a:t>
            </a:r>
          </a:p>
          <a:p>
            <a:pPr eaLnBrk="1" hangingPunct="1">
              <a:spcBef>
                <a:spcPct val="0"/>
              </a:spcBef>
              <a:buFontTx/>
              <a:buNone/>
            </a:pPr>
            <a:r>
              <a:rPr lang="zh-TW" altLang="en-US" sz="2400">
                <a:latin typeface="標楷體" panose="03000509000000000000" pitchFamily="65" charset="-120"/>
                <a:ea typeface="標楷體" panose="03000509000000000000" pitchFamily="65" charset="-120"/>
              </a:rPr>
              <a:t>繞攀爬的功能</a:t>
            </a:r>
          </a:p>
        </p:txBody>
      </p:sp>
    </p:spTree>
    <p:extLst>
      <p:ext uri="{BB962C8B-B14F-4D97-AF65-F5344CB8AC3E}">
        <p14:creationId xmlns:p14="http://schemas.microsoft.com/office/powerpoint/2010/main" val="31042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14"/>
          <p:cNvSpPr>
            <a:spLocks/>
          </p:cNvSpPr>
          <p:nvPr/>
        </p:nvSpPr>
        <p:spPr bwMode="auto">
          <a:xfrm>
            <a:off x="2397126" y="793750"/>
            <a:ext cx="7451725" cy="4897438"/>
          </a:xfrm>
          <a:custGeom>
            <a:avLst/>
            <a:gdLst>
              <a:gd name="T0" fmla="*/ 4949935 w 5058410"/>
              <a:gd name="T1" fmla="*/ 0 h 1445895"/>
              <a:gd name="T2" fmla="*/ 82572 w 5058410"/>
              <a:gd name="T3" fmla="*/ 67 h 1445895"/>
              <a:gd name="T4" fmla="*/ 31722 w 5058410"/>
              <a:gd name="T5" fmla="*/ 4053 h 1445895"/>
              <a:gd name="T6" fmla="*/ 3906 w 5058410"/>
              <a:gd name="T7" fmla="*/ 32106 h 1445895"/>
              <a:gd name="T8" fmla="*/ 7 w 5058410"/>
              <a:gd name="T9" fmla="*/ 82654 h 1445895"/>
              <a:gd name="T10" fmla="*/ 0 w 5058410"/>
              <a:gd name="T11" fmla="*/ 1363115 h 1445895"/>
              <a:gd name="T12" fmla="*/ 449 w 5058410"/>
              <a:gd name="T13" fmla="*/ 1383666 h 1445895"/>
              <a:gd name="T14" fmla="*/ 7817 w 5058410"/>
              <a:gd name="T15" fmla="*/ 1424458 h 1445895"/>
              <a:gd name="T16" fmla="*/ 45596 w 5058410"/>
              <a:gd name="T17" fmla="*/ 1444078 h 1445895"/>
              <a:gd name="T18" fmla="*/ 83170 w 5058410"/>
              <a:gd name="T19" fmla="*/ 1445693 h 1445895"/>
              <a:gd name="T20" fmla="*/ 4975278 w 5058410"/>
              <a:gd name="T21" fmla="*/ 1445688 h 1445895"/>
              <a:gd name="T22" fmla="*/ 5026132 w 5058410"/>
              <a:gd name="T23" fmla="*/ 1441703 h 1445895"/>
              <a:gd name="T24" fmla="*/ 5053949 w 5058410"/>
              <a:gd name="T25" fmla="*/ 1413652 h 1445895"/>
              <a:gd name="T26" fmla="*/ 5057849 w 5058410"/>
              <a:gd name="T27" fmla="*/ 1363115 h 1445895"/>
              <a:gd name="T28" fmla="*/ 5057856 w 5058410"/>
              <a:gd name="T29" fmla="*/ 82654 h 1445895"/>
              <a:gd name="T30" fmla="*/ 5057407 w 5058410"/>
              <a:gd name="T31" fmla="*/ 62099 h 1445895"/>
              <a:gd name="T32" fmla="*/ 5050041 w 5058410"/>
              <a:gd name="T33" fmla="*/ 21300 h 1445895"/>
              <a:gd name="T34" fmla="*/ 5012268 w 5058410"/>
              <a:gd name="T35" fmla="*/ 1676 h 1445895"/>
              <a:gd name="T36" fmla="*/ 4949935 w 5058410"/>
              <a:gd name="T37" fmla="*/ 0 h 1445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58410" h="1445895">
                <a:moveTo>
                  <a:pt x="4949935" y="0"/>
                </a:moveTo>
                <a:lnTo>
                  <a:pt x="82572" y="67"/>
                </a:lnTo>
                <a:lnTo>
                  <a:pt x="31722" y="4053"/>
                </a:lnTo>
                <a:lnTo>
                  <a:pt x="3906" y="32106"/>
                </a:lnTo>
                <a:lnTo>
                  <a:pt x="7" y="82654"/>
                </a:lnTo>
                <a:lnTo>
                  <a:pt x="0" y="1363115"/>
                </a:lnTo>
                <a:lnTo>
                  <a:pt x="449" y="1383666"/>
                </a:lnTo>
                <a:lnTo>
                  <a:pt x="7817" y="1424458"/>
                </a:lnTo>
                <a:lnTo>
                  <a:pt x="45596" y="1444078"/>
                </a:lnTo>
                <a:lnTo>
                  <a:pt x="83170" y="1445693"/>
                </a:lnTo>
                <a:lnTo>
                  <a:pt x="4975278" y="1445688"/>
                </a:lnTo>
                <a:lnTo>
                  <a:pt x="5026132" y="1441703"/>
                </a:lnTo>
                <a:lnTo>
                  <a:pt x="5053949" y="1413652"/>
                </a:lnTo>
                <a:lnTo>
                  <a:pt x="5057849" y="1363115"/>
                </a:lnTo>
                <a:lnTo>
                  <a:pt x="5057856" y="82654"/>
                </a:lnTo>
                <a:lnTo>
                  <a:pt x="5057407" y="62099"/>
                </a:lnTo>
                <a:lnTo>
                  <a:pt x="5050041" y="21300"/>
                </a:lnTo>
                <a:lnTo>
                  <a:pt x="5012268" y="1676"/>
                </a:lnTo>
                <a:lnTo>
                  <a:pt x="4949935" y="0"/>
                </a:lnTo>
                <a:close/>
              </a:path>
            </a:pathLst>
          </a:custGeom>
          <a:solidFill>
            <a:srgbClr val="E3F3D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291" name="Rectangle 22"/>
          <p:cNvSpPr>
            <a:spLocks noChangeArrowheads="1"/>
          </p:cNvSpPr>
          <p:nvPr/>
        </p:nvSpPr>
        <p:spPr bwMode="auto">
          <a:xfrm>
            <a:off x="3065464" y="965201"/>
            <a:ext cx="64420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r>
              <a:rPr lang="zh-TW" altLang="en-US"/>
              <a:t>除了利用種子繁殖外，甘藷的根和莖也可以用來繁殖，比較看看，利用根和莖繁殖的生長情形有什麼不同？</a:t>
            </a:r>
          </a:p>
        </p:txBody>
      </p:sp>
      <p:pic>
        <p:nvPicPr>
          <p:cNvPr id="12292"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75" y="365125"/>
            <a:ext cx="12715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矩形 8"/>
          <p:cNvSpPr>
            <a:spLocks noChangeArrowheads="1"/>
          </p:cNvSpPr>
          <p:nvPr/>
        </p:nvSpPr>
        <p:spPr bwMode="auto">
          <a:xfrm>
            <a:off x="2889251" y="5795963"/>
            <a:ext cx="3433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甘藷用根繁殖</a:t>
            </a:r>
          </a:p>
        </p:txBody>
      </p:sp>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1" y="5945188"/>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5" name="矩形 10"/>
          <p:cNvSpPr>
            <a:spLocks noChangeArrowheads="1"/>
          </p:cNvSpPr>
          <p:nvPr/>
        </p:nvSpPr>
        <p:spPr bwMode="auto">
          <a:xfrm>
            <a:off x="6729414" y="5781675"/>
            <a:ext cx="41941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甘藷用莖繁殖</a:t>
            </a:r>
          </a:p>
        </p:txBody>
      </p:sp>
      <p:pic>
        <p:nvPicPr>
          <p:cNvPr id="122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6" y="5932488"/>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圖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876550"/>
            <a:ext cx="83994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555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85000" lnSpcReduction="20000"/>
          </a:bodyPr>
          <a:lstStyle/>
          <a:p>
            <a:r>
              <a:rPr lang="zh-TW" altLang="en-US" b="1" dirty="0">
                <a:hlinkClick r:id="rId2" tooltip="塊莖"/>
              </a:rPr>
              <a:t>塊莖</a:t>
            </a:r>
            <a:r>
              <a:rPr lang="zh-TW" altLang="en-US" dirty="0"/>
              <a:t>，短而肥大且具有薄壁組織的莖，可以儲存豐富的養分，有些還含有對人體有害的毒素，例如：馬鈴薯等。</a:t>
            </a:r>
          </a:p>
          <a:p>
            <a:r>
              <a:rPr lang="zh-TW" altLang="en-US" b="1" dirty="0">
                <a:hlinkClick r:id="rId3" tooltip="球莖"/>
              </a:rPr>
              <a:t>球莖</a:t>
            </a:r>
            <a:r>
              <a:rPr lang="zh-TW" altLang="en-US" dirty="0"/>
              <a:t>，部份會膨脹成圓球型或橢圓形，節與節之間比較明顯，例如：</a:t>
            </a:r>
            <a:r>
              <a:rPr lang="zh-TW" altLang="en-US" dirty="0">
                <a:hlinkClick r:id="rId4" tooltip="芋"/>
              </a:rPr>
              <a:t>芋</a:t>
            </a:r>
            <a:r>
              <a:rPr lang="zh-TW" altLang="en-US" dirty="0"/>
              <a:t>、</a:t>
            </a:r>
            <a:r>
              <a:rPr lang="zh-TW" altLang="en-US" dirty="0">
                <a:hlinkClick r:id="rId5" tooltip="慈菇"/>
              </a:rPr>
              <a:t>慈菇</a:t>
            </a:r>
            <a:r>
              <a:rPr lang="zh-TW" altLang="en-US" dirty="0"/>
              <a:t>與</a:t>
            </a:r>
            <a:r>
              <a:rPr lang="zh-TW" altLang="en-US" dirty="0">
                <a:hlinkClick r:id="rId6" tooltip="荸薺"/>
              </a:rPr>
              <a:t>荸薺</a:t>
            </a:r>
            <a:r>
              <a:rPr lang="zh-TW" altLang="en-US" dirty="0"/>
              <a:t>等。</a:t>
            </a:r>
          </a:p>
          <a:p>
            <a:r>
              <a:rPr lang="zh-TW" altLang="en-US" b="1" dirty="0">
                <a:hlinkClick r:id="rId7" tooltip="鱗莖"/>
              </a:rPr>
              <a:t>鱗莖</a:t>
            </a:r>
            <a:r>
              <a:rPr lang="zh-TW" altLang="en-US" dirty="0"/>
              <a:t>，盤狀型而且較短，其上方生出肉厚有如鱗片般的鱗葉，例如：</a:t>
            </a:r>
            <a:r>
              <a:rPr lang="zh-TW" altLang="en-US" dirty="0">
                <a:hlinkClick r:id="rId8" tooltip="水仙"/>
              </a:rPr>
              <a:t>水仙</a:t>
            </a:r>
            <a:r>
              <a:rPr lang="zh-TW" altLang="en-US" dirty="0"/>
              <a:t>、</a:t>
            </a:r>
            <a:r>
              <a:rPr lang="zh-TW" altLang="en-US" dirty="0">
                <a:hlinkClick r:id="rId9" tooltip="洋蔥"/>
              </a:rPr>
              <a:t>洋蔥</a:t>
            </a:r>
            <a:r>
              <a:rPr lang="zh-TW" altLang="en-US" dirty="0"/>
              <a:t>、</a:t>
            </a:r>
            <a:r>
              <a:rPr lang="zh-TW" altLang="en-US" dirty="0">
                <a:hlinkClick r:id="rId10" tooltip="大蒜"/>
              </a:rPr>
              <a:t>大蒜</a:t>
            </a:r>
            <a:r>
              <a:rPr lang="zh-TW" altLang="en-US" dirty="0"/>
              <a:t>、韮蔥、青蔥等。</a:t>
            </a:r>
          </a:p>
          <a:p>
            <a:r>
              <a:rPr lang="zh-TW" altLang="en-US" b="1" dirty="0">
                <a:hlinkClick r:id="rId11" tooltip="根莖"/>
              </a:rPr>
              <a:t>根莖</a:t>
            </a:r>
            <a:r>
              <a:rPr lang="zh-TW" altLang="en-US" dirty="0"/>
              <a:t>，顧名思義是型態像一般的根，節與節之間也非常明顯。</a:t>
            </a:r>
            <a:r>
              <a:rPr lang="zh-TW" altLang="en-US" dirty="0">
                <a:hlinkClick r:id="rId12" tooltip="竹"/>
              </a:rPr>
              <a:t>竹</a:t>
            </a:r>
            <a:r>
              <a:rPr lang="zh-TW" altLang="en-US" dirty="0"/>
              <a:t>就有這種莖，稱為竹鞭；</a:t>
            </a:r>
            <a:r>
              <a:rPr lang="zh-TW" altLang="en-US" dirty="0">
                <a:hlinkClick r:id="rId13" tooltip="蓮"/>
              </a:rPr>
              <a:t>蓮</a:t>
            </a:r>
            <a:r>
              <a:rPr lang="zh-TW" altLang="en-US" dirty="0"/>
              <a:t>的根莖就是蓮藕，以及</a:t>
            </a:r>
            <a:r>
              <a:rPr lang="zh-TW" altLang="en-US" dirty="0">
                <a:hlinkClick r:id="rId14" tooltip="生薑"/>
              </a:rPr>
              <a:t>生薑</a:t>
            </a:r>
            <a:r>
              <a:rPr lang="zh-TW" altLang="en-US" dirty="0"/>
              <a:t>也是屬於此類的變態莖。</a:t>
            </a:r>
          </a:p>
          <a:p>
            <a:r>
              <a:rPr lang="zh-TW" altLang="en-US" b="1" dirty="0"/>
              <a:t>莖刺</a:t>
            </a:r>
            <a:r>
              <a:rPr lang="zh-TW" altLang="en-US" dirty="0"/>
              <a:t>，又稱針莖，主要變態的地方是芽，會成針刺狀，維管組織相連。例如</a:t>
            </a:r>
            <a:r>
              <a:rPr lang="zh-TW" altLang="en-US" dirty="0">
                <a:hlinkClick r:id="rId15" tooltip="玫瑰"/>
              </a:rPr>
              <a:t>玫瑰</a:t>
            </a:r>
            <a:r>
              <a:rPr lang="zh-TW" altLang="en-US" dirty="0"/>
              <a:t>、</a:t>
            </a:r>
            <a:r>
              <a:rPr lang="zh-TW" altLang="en-US" dirty="0">
                <a:hlinkClick r:id="rId16" tooltip="柚子皂（頁面不存在）"/>
              </a:rPr>
              <a:t>柚子皂</a:t>
            </a:r>
            <a:r>
              <a:rPr lang="zh-TW" altLang="en-US" dirty="0"/>
              <a:t>等。</a:t>
            </a:r>
          </a:p>
          <a:p>
            <a:r>
              <a:rPr lang="zh-TW" altLang="en-US" b="1" dirty="0"/>
              <a:t>葉狀莖</a:t>
            </a:r>
            <a:r>
              <a:rPr lang="zh-TW" altLang="en-US" dirty="0"/>
              <a:t>，有明顯的節以及節間，扁扁的狀態酷似葉片，而原本的葉已退化。例如</a:t>
            </a:r>
            <a:r>
              <a:rPr lang="zh-TW" altLang="en-US" dirty="0">
                <a:hlinkClick r:id="rId17" tooltip="竹節蓼"/>
              </a:rPr>
              <a:t>竹節蓼</a:t>
            </a:r>
            <a:r>
              <a:rPr lang="zh-TW" altLang="en-US" dirty="0"/>
              <a:t>、</a:t>
            </a:r>
            <a:r>
              <a:rPr lang="zh-TW" altLang="en-US" dirty="0">
                <a:hlinkClick r:id="rId18" tooltip="天門冬"/>
              </a:rPr>
              <a:t>天門冬</a:t>
            </a:r>
            <a:r>
              <a:rPr lang="zh-TW" altLang="en-US" dirty="0"/>
              <a:t>等。</a:t>
            </a:r>
          </a:p>
          <a:p>
            <a:r>
              <a:rPr lang="zh-TW" altLang="en-US" b="1" dirty="0"/>
              <a:t>肉質莖</a:t>
            </a:r>
            <a:r>
              <a:rPr lang="zh-TW" altLang="en-US" dirty="0"/>
              <a:t>，綠色，能行</a:t>
            </a:r>
            <a:r>
              <a:rPr lang="zh-TW" altLang="en-US" dirty="0">
                <a:hlinkClick r:id="rId19" tooltip="光合作用"/>
              </a:rPr>
              <a:t>光合作用</a:t>
            </a:r>
            <a:r>
              <a:rPr lang="zh-TW" altLang="en-US" dirty="0"/>
              <a:t>，薄壁較一般發達，有貯藏水分的功能。其直接長出的葉片已退化或是成針葉狀，適合生長於乾旱地帶，例如</a:t>
            </a:r>
            <a:r>
              <a:rPr lang="zh-TW" altLang="en-US" dirty="0">
                <a:hlinkClick r:id="rId20" tooltip="仙人掌"/>
              </a:rPr>
              <a:t>仙人掌</a:t>
            </a:r>
            <a:r>
              <a:rPr lang="zh-TW" altLang="en-US" dirty="0"/>
              <a:t>、</a:t>
            </a:r>
            <a:r>
              <a:rPr lang="zh-TW" altLang="en-US" dirty="0">
                <a:hlinkClick r:id="rId21" tooltip="火龍果"/>
              </a:rPr>
              <a:t>火龍果</a:t>
            </a:r>
            <a:r>
              <a:rPr lang="zh-TW" altLang="en-US" dirty="0"/>
              <a:t>等。</a:t>
            </a:r>
          </a:p>
          <a:p>
            <a:r>
              <a:rPr lang="zh-TW" altLang="en-US" b="1" dirty="0"/>
              <a:t>攀緣莖</a:t>
            </a:r>
            <a:r>
              <a:rPr lang="zh-TW" altLang="en-US" dirty="0"/>
              <a:t>，又稱鬚莖，屬於</a:t>
            </a:r>
            <a:r>
              <a:rPr lang="zh-TW" altLang="en-US" dirty="0">
                <a:hlinkClick r:id="rId22" tooltip="藤本"/>
              </a:rPr>
              <a:t>藤本植物</a:t>
            </a:r>
            <a:r>
              <a:rPr lang="zh-TW" altLang="en-US" dirty="0"/>
              <a:t>一類，主要是由枝所演化的變態莖。這類莖必須攀附在其他的物體上纏繞生長，例如</a:t>
            </a:r>
            <a:r>
              <a:rPr lang="zh-TW" altLang="en-US" dirty="0">
                <a:hlinkClick r:id="rId23" tooltip="葡萄"/>
              </a:rPr>
              <a:t>葡萄</a:t>
            </a:r>
            <a:r>
              <a:rPr lang="zh-TW" altLang="en-US" dirty="0"/>
              <a:t>、</a:t>
            </a:r>
            <a:r>
              <a:rPr lang="zh-TW" altLang="en-US" dirty="0">
                <a:hlinkClick r:id="rId24" tooltip="黃瓜"/>
              </a:rPr>
              <a:t>黃瓜</a:t>
            </a:r>
            <a:r>
              <a:rPr lang="zh-TW" altLang="en-US" dirty="0"/>
              <a:t>、</a:t>
            </a:r>
            <a:r>
              <a:rPr lang="zh-TW" altLang="en-US" dirty="0">
                <a:hlinkClick r:id="rId25" tooltip="南瓜"/>
              </a:rPr>
              <a:t>南瓜</a:t>
            </a:r>
            <a:r>
              <a:rPr lang="zh-TW" altLang="en-US" dirty="0"/>
              <a:t>與</a:t>
            </a:r>
            <a:r>
              <a:rPr lang="zh-TW" altLang="en-US" dirty="0">
                <a:hlinkClick r:id="rId26" tooltip="長春藤"/>
              </a:rPr>
              <a:t>長春藤</a:t>
            </a:r>
            <a:r>
              <a:rPr lang="zh-TW" altLang="en-US" dirty="0"/>
              <a:t>等。</a:t>
            </a:r>
          </a:p>
          <a:p>
            <a:r>
              <a:rPr lang="zh-TW" altLang="en-US" b="1" dirty="0"/>
              <a:t>匍匐莖</a:t>
            </a:r>
            <a:r>
              <a:rPr lang="zh-TW" altLang="en-US" dirty="0"/>
              <a:t>，柔軟而無法直立，利用攀爬生長於地上的莖，一般常見的植物有</a:t>
            </a:r>
            <a:r>
              <a:rPr lang="zh-TW" altLang="en-US" dirty="0">
                <a:hlinkClick r:id="rId27" tooltip="甘藷"/>
              </a:rPr>
              <a:t>甘藷</a:t>
            </a:r>
            <a:r>
              <a:rPr lang="zh-TW" altLang="en-US" dirty="0"/>
              <a:t>、</a:t>
            </a:r>
            <a:r>
              <a:rPr lang="zh-TW" altLang="en-US" dirty="0">
                <a:hlinkClick r:id="rId28" tooltip="草莓"/>
              </a:rPr>
              <a:t>草莓</a:t>
            </a:r>
            <a:r>
              <a:rPr lang="zh-TW" altLang="en-US" dirty="0"/>
              <a:t>、</a:t>
            </a:r>
            <a:r>
              <a:rPr lang="zh-TW" altLang="en-US" dirty="0">
                <a:hlinkClick r:id="rId29" tooltip="西瓜"/>
              </a:rPr>
              <a:t>西瓜</a:t>
            </a:r>
            <a:r>
              <a:rPr lang="zh-TW" altLang="en-US" dirty="0"/>
              <a:t>等。</a:t>
            </a:r>
          </a:p>
          <a:p>
            <a:endParaRPr lang="en-US" altLang="zh-TW" dirty="0" smtClean="0"/>
          </a:p>
          <a:p>
            <a:endParaRPr lang="zh-TW" altLang="en-US" dirty="0"/>
          </a:p>
        </p:txBody>
      </p:sp>
    </p:spTree>
    <p:extLst>
      <p:ext uri="{BB962C8B-B14F-4D97-AF65-F5344CB8AC3E}">
        <p14:creationId xmlns:p14="http://schemas.microsoft.com/office/powerpoint/2010/main" val="10447629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在一般正常的情況之下，莖的特性在於莖上方固定的地方會長出葉子、葉腋會長出芽、葉與芽之間的地方稱為節、節與節之間的部分稱為節間、有氣孔或是皮孔等。這些是根所沒有的型態，所以</a:t>
            </a:r>
            <a:r>
              <a:rPr lang="zh-TW" altLang="en-US" dirty="0">
                <a:solidFill>
                  <a:srgbClr val="FF0000"/>
                </a:solidFill>
              </a:rPr>
              <a:t>蕃薯上長有根毛，不會直接長出葉子或開花，是屬於根的特性</a:t>
            </a:r>
            <a:r>
              <a:rPr lang="zh-TW" altLang="en-US" dirty="0"/>
              <a:t>。而</a:t>
            </a:r>
            <a:r>
              <a:rPr lang="zh-TW" altLang="en-US" dirty="0">
                <a:solidFill>
                  <a:srgbClr val="FF0000"/>
                </a:solidFill>
              </a:rPr>
              <a:t>馬鈴薯會長芽和鱗葉</a:t>
            </a:r>
            <a:r>
              <a:rPr lang="zh-TW" altLang="en-US" dirty="0"/>
              <a:t>，這都是屬於莖的特質，所以它是屬於變態莖中的塊莖。</a:t>
            </a:r>
          </a:p>
        </p:txBody>
      </p:sp>
    </p:spTree>
    <p:extLst>
      <p:ext uri="{BB962C8B-B14F-4D97-AF65-F5344CB8AC3E}">
        <p14:creationId xmlns:p14="http://schemas.microsoft.com/office/powerpoint/2010/main" val="1852742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2"/>
          <p:cNvSpPr>
            <a:spLocks noChangeArrowheads="1"/>
          </p:cNvSpPr>
          <p:nvPr/>
        </p:nvSpPr>
        <p:spPr bwMode="auto">
          <a:xfrm>
            <a:off x="2319338" y="371475"/>
            <a:ext cx="74342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r>
              <a:rPr lang="en-US" altLang="zh-TW">
                <a:latin typeface="Times New Roman" panose="02020603050405020304" pitchFamily="18" charset="0"/>
                <a:ea typeface="標楷體" panose="03000509000000000000" pitchFamily="65" charset="-120"/>
                <a:cs typeface="Times New Roman" panose="02020603050405020304" pitchFamily="18" charset="0"/>
              </a:rPr>
              <a:t>3.</a:t>
            </a:r>
            <a:r>
              <a:rPr lang="zh-TW" altLang="en-US">
                <a:ea typeface="標楷體" panose="03000509000000000000" pitchFamily="65" charset="-120"/>
                <a:cs typeface="Times New Roman" panose="02020603050405020304" pitchFamily="18" charset="0"/>
              </a:rPr>
              <a:t>轉動身體，讓影子出現在身體側面，拿</a:t>
            </a:r>
            <a:endParaRPr lang="en-US" altLang="zh-TW">
              <a:ea typeface="標楷體" panose="03000509000000000000" pitchFamily="65" charset="-120"/>
              <a:cs typeface="Times New Roman" panose="02020603050405020304" pitchFamily="18" charset="0"/>
            </a:endParaRPr>
          </a:p>
          <a:p>
            <a:r>
              <a:rPr lang="zh-TW" altLang="en-US">
                <a:ea typeface="標楷體" panose="03000509000000000000" pitchFamily="65" charset="-120"/>
                <a:cs typeface="Times New Roman" panose="02020603050405020304" pitchFamily="18" charset="0"/>
              </a:rPr>
              <a:t>   一條繩子，把繩子的一端固定在頭頂，  </a:t>
            </a:r>
            <a:endParaRPr lang="en-US" altLang="zh-TW">
              <a:ea typeface="標楷體" panose="03000509000000000000" pitchFamily="65" charset="-120"/>
              <a:cs typeface="Times New Roman" panose="02020603050405020304" pitchFamily="18" charset="0"/>
            </a:endParaRPr>
          </a:p>
          <a:p>
            <a:r>
              <a:rPr lang="zh-TW" altLang="en-US">
                <a:ea typeface="標楷體" panose="03000509000000000000" pitchFamily="65" charset="-120"/>
                <a:cs typeface="Times New Roman" panose="02020603050405020304" pitchFamily="18" charset="0"/>
              </a:rPr>
              <a:t>   再請組員將繩子從頭頂拉到身體影子的</a:t>
            </a:r>
            <a:endParaRPr lang="en-US" altLang="zh-TW">
              <a:ea typeface="標楷體" panose="03000509000000000000" pitchFamily="65" charset="-120"/>
              <a:cs typeface="Times New Roman" panose="02020603050405020304" pitchFamily="18" charset="0"/>
            </a:endParaRPr>
          </a:p>
          <a:p>
            <a:r>
              <a:rPr lang="zh-TW" altLang="en-US">
                <a:ea typeface="標楷體" panose="03000509000000000000" pitchFamily="65" charset="-120"/>
                <a:cs typeface="Times New Roman" panose="02020603050405020304" pitchFamily="18" charset="0"/>
              </a:rPr>
              <a:t>   末端，使用大型量角器測出繩子和地面</a:t>
            </a:r>
            <a:endParaRPr lang="en-US" altLang="zh-TW">
              <a:ea typeface="標楷體" panose="03000509000000000000" pitchFamily="65" charset="-120"/>
              <a:cs typeface="Times New Roman" panose="02020603050405020304" pitchFamily="18" charset="0"/>
            </a:endParaRPr>
          </a:p>
          <a:p>
            <a:r>
              <a:rPr lang="zh-TW" altLang="en-US">
                <a:ea typeface="標楷體" panose="03000509000000000000" pitchFamily="65" charset="-120"/>
                <a:cs typeface="Times New Roman" panose="02020603050405020304" pitchFamily="18" charset="0"/>
              </a:rPr>
              <a:t>   的夾角。</a:t>
            </a:r>
          </a:p>
        </p:txBody>
      </p:sp>
      <p:sp>
        <p:nvSpPr>
          <p:cNvPr id="18436" name="object 12"/>
          <p:cNvSpPr>
            <a:spLocks noChangeArrowheads="1"/>
          </p:cNvSpPr>
          <p:nvPr/>
        </p:nvSpPr>
        <p:spPr bwMode="auto">
          <a:xfrm>
            <a:off x="2584450" y="2963863"/>
            <a:ext cx="7105650" cy="354806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ea typeface="標楷體" panose="03000509000000000000" pitchFamily="65" charset="-120"/>
            </a:endParaRPr>
          </a:p>
        </p:txBody>
      </p:sp>
      <p:sp>
        <p:nvSpPr>
          <p:cNvPr id="8" name="矩形 7"/>
          <p:cNvSpPr/>
          <p:nvPr/>
        </p:nvSpPr>
        <p:spPr>
          <a:xfrm>
            <a:off x="2584450" y="2963864"/>
            <a:ext cx="4210050" cy="1108075"/>
          </a:xfrm>
          <a:prstGeom prst="rect">
            <a:avLst/>
          </a:prstGeom>
          <a:solidFill>
            <a:srgbClr val="F7A20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rgbClr val="FF0000"/>
                </a:solidFill>
                <a:latin typeface="標楷體" panose="03000509000000000000" pitchFamily="65" charset="-120"/>
                <a:ea typeface="標楷體" panose="03000509000000000000" pitchFamily="65" charset="-120"/>
              </a:rPr>
              <a:t>觀測時，身體要站直，繩子也要拉直！</a:t>
            </a:r>
          </a:p>
        </p:txBody>
      </p:sp>
    </p:spTree>
    <p:extLst>
      <p:ext uri="{BB962C8B-B14F-4D97-AF65-F5344CB8AC3E}">
        <p14:creationId xmlns:p14="http://schemas.microsoft.com/office/powerpoint/2010/main" val="3678257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回首頁">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0"/>
          <p:cNvGrpSpPr>
            <a:grpSpLocks/>
          </p:cNvGrpSpPr>
          <p:nvPr/>
        </p:nvGrpSpPr>
        <p:grpSpPr bwMode="auto">
          <a:xfrm>
            <a:off x="2286000" y="3959226"/>
            <a:ext cx="4362450" cy="2441575"/>
            <a:chOff x="480" y="2494"/>
            <a:chExt cx="2748" cy="1538"/>
          </a:xfrm>
        </p:grpSpPr>
        <p:sp>
          <p:nvSpPr>
            <p:cNvPr id="27660" name="Text Box 7"/>
            <p:cNvSpPr txBox="1">
              <a:spLocks noChangeArrowheads="1"/>
            </p:cNvSpPr>
            <p:nvPr/>
          </p:nvSpPr>
          <p:spPr bwMode="auto">
            <a:xfrm>
              <a:off x="480" y="2494"/>
              <a:ext cx="2612"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a:lnSpc>
                  <a:spcPct val="110000"/>
                </a:lnSpc>
              </a:pPr>
              <a:r>
                <a:rPr lang="zh-TW" altLang="en-US" sz="2800">
                  <a:latin typeface="Times New Roman" panose="02020603050405020304" pitchFamily="18" charset="0"/>
                </a:rPr>
                <a:t>有的果實多肉多汁，可以吸引動物前來覓食，帶至遠方，被動物消化後，種子隨著糞便排出。例如：番茄</a:t>
              </a:r>
              <a:r>
                <a:rPr lang="zh-TW" altLang="en-US" sz="2800">
                  <a:solidFill>
                    <a:srgbClr val="000000"/>
                  </a:solidFill>
                </a:rPr>
                <a:t>、</a:t>
              </a:r>
              <a:r>
                <a:rPr lang="zh-TW" altLang="en-US" sz="2800">
                  <a:latin typeface="Times New Roman" panose="02020603050405020304" pitchFamily="18" charset="0"/>
                </a:rPr>
                <a:t>芭樂。</a:t>
              </a:r>
              <a:r>
                <a:rPr lang="zh-TW" altLang="en-US" sz="2800"/>
                <a:t> </a:t>
              </a:r>
            </a:p>
          </p:txBody>
        </p:sp>
        <p:sp>
          <p:nvSpPr>
            <p:cNvPr id="27661" name="AutoShape 8"/>
            <p:cNvSpPr>
              <a:spLocks noChangeArrowheads="1"/>
            </p:cNvSpPr>
            <p:nvPr/>
          </p:nvSpPr>
          <p:spPr bwMode="auto">
            <a:xfrm rot="5400000" flipH="1">
              <a:off x="3066" y="2615"/>
              <a:ext cx="187" cy="136"/>
            </a:xfrm>
            <a:prstGeom prst="triangle">
              <a:avLst>
                <a:gd name="adj" fmla="val 48125"/>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sp>
        <p:nvSpPr>
          <p:cNvPr id="100371" name="Text Box 19"/>
          <p:cNvSpPr txBox="1">
            <a:spLocks noChangeArrowheads="1"/>
          </p:cNvSpPr>
          <p:nvPr/>
        </p:nvSpPr>
        <p:spPr bwMode="auto">
          <a:xfrm>
            <a:off x="2424113" y="404814"/>
            <a:ext cx="5943600" cy="579437"/>
          </a:xfrm>
          <a:prstGeom prst="rect">
            <a:avLst/>
          </a:prstGeom>
          <a:noFill/>
          <a:ln w="9525">
            <a:noFill/>
            <a:miter lim="800000"/>
            <a:headEnd/>
            <a:tailEnd/>
          </a:ln>
          <a:effectLst>
            <a:outerShdw dist="17961" dir="2700000" algn="ctr" rotWithShape="0">
              <a:schemeClr val="bg1"/>
            </a:outerShdw>
          </a:effectLst>
        </p:spPr>
        <p:txBody>
          <a:bodyPr>
            <a:spAutoFit/>
          </a:bodyPr>
          <a:lstStyle/>
          <a:p>
            <a:pPr marL="457200" indent="-457200">
              <a:buClr>
                <a:srgbClr val="0066FF"/>
              </a:buClr>
              <a:defRPr/>
            </a:pPr>
            <a:r>
              <a:rPr lang="zh-TW" altLang="en-US" sz="3200">
                <a:solidFill>
                  <a:schemeClr val="accent2"/>
                </a:solidFill>
              </a:rPr>
              <a:t>植物果實的各種傳播方式。</a:t>
            </a:r>
            <a:endParaRPr lang="zh-TW" altLang="en-US" sz="3200">
              <a:solidFill>
                <a:schemeClr val="accent2"/>
              </a:solidFill>
              <a:latin typeface="Times New Roman" pitchFamily="18" charset="0"/>
            </a:endParaRPr>
          </a:p>
        </p:txBody>
      </p:sp>
      <p:grpSp>
        <p:nvGrpSpPr>
          <p:cNvPr id="3" name="Group 31"/>
          <p:cNvGrpSpPr>
            <a:grpSpLocks/>
          </p:cNvGrpSpPr>
          <p:nvPr/>
        </p:nvGrpSpPr>
        <p:grpSpPr bwMode="auto">
          <a:xfrm>
            <a:off x="5389564" y="1524001"/>
            <a:ext cx="4440237" cy="1501775"/>
            <a:chOff x="2435" y="960"/>
            <a:chExt cx="2797" cy="946"/>
          </a:xfrm>
        </p:grpSpPr>
        <p:sp>
          <p:nvSpPr>
            <p:cNvPr id="27658" name="Text Box 27"/>
            <p:cNvSpPr txBox="1">
              <a:spLocks noChangeArrowheads="1"/>
            </p:cNvSpPr>
            <p:nvPr/>
          </p:nvSpPr>
          <p:spPr bwMode="auto">
            <a:xfrm>
              <a:off x="2584" y="960"/>
              <a:ext cx="2648"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a:lnSpc>
                  <a:spcPct val="110000"/>
                </a:lnSpc>
              </a:pPr>
              <a:r>
                <a:rPr lang="zh-TW" altLang="en-US" sz="2800" dirty="0">
                  <a:latin typeface="Times New Roman" panose="02020603050405020304" pitchFamily="18" charset="0"/>
                </a:rPr>
                <a:t>有的果實長有類似翅膀的薄膜，可以讓風力幫助種子散播。例如：</a:t>
              </a:r>
              <a:r>
                <a:rPr lang="zh-TW" altLang="en-US" sz="2800" dirty="0">
                  <a:solidFill>
                    <a:srgbClr val="FF0000"/>
                  </a:solidFill>
                  <a:latin typeface="Times New Roman" panose="02020603050405020304" pitchFamily="18" charset="0"/>
                </a:rPr>
                <a:t>青楓</a:t>
              </a:r>
              <a:r>
                <a:rPr lang="zh-TW" altLang="en-US" sz="2800" dirty="0">
                  <a:latin typeface="Times New Roman" panose="02020603050405020304" pitchFamily="18" charset="0"/>
                </a:rPr>
                <a:t>。</a:t>
              </a:r>
            </a:p>
          </p:txBody>
        </p:sp>
        <p:sp>
          <p:nvSpPr>
            <p:cNvPr id="27659" name="AutoShape 28"/>
            <p:cNvSpPr>
              <a:spLocks noChangeArrowheads="1"/>
            </p:cNvSpPr>
            <p:nvPr/>
          </p:nvSpPr>
          <p:spPr bwMode="auto">
            <a:xfrm rot="-5400000">
              <a:off x="2422" y="1065"/>
              <a:ext cx="184" cy="157"/>
            </a:xfrm>
            <a:prstGeom prst="triangle">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endParaRPr lang="zh-TW" altLang="en-US"/>
            </a:p>
          </p:txBody>
        </p:sp>
      </p:grpSp>
      <p:pic>
        <p:nvPicPr>
          <p:cNvPr id="27654" name="Picture 32" descr="上一頁向左">
            <a:hlinkClick r:id="" action="ppaction://hlinkshowjump?jump=previousslid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725" y="616585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13" descr="上一頁向左">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6089" y="6183313"/>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14" descr="Z:\電子相簿\自然\104\104-X8C015U-JPG\2\X8C015U-2-4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788" y="877889"/>
            <a:ext cx="2163762"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15" descr="Z:\電子相簿\自然\104\104-X8C015U-JPG\2\X8C015U-2-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3564" y="3005139"/>
            <a:ext cx="2681287"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18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0371"/>
                                        </p:tgtEl>
                                        <p:attrNameLst>
                                          <p:attrName>style.visibility</p:attrName>
                                        </p:attrNameLst>
                                      </p:cBhvr>
                                      <p:to>
                                        <p:strVal val="visible"/>
                                      </p:to>
                                    </p:set>
                                    <p:animEffect transition="in" filter="fade">
                                      <p:cBhvr>
                                        <p:cTn id="7" dur="500"/>
                                        <p:tgtEl>
                                          <p:spTgt spid="100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1758"/>
                                        </p:tgtEl>
                                        <p:attrNameLst>
                                          <p:attrName>style.visibility</p:attrName>
                                        </p:attrNameLst>
                                      </p:cBhvr>
                                      <p:to>
                                        <p:strVal val="visible"/>
                                      </p:to>
                                    </p:set>
                                    <p:animEffect transition="in" filter="fade">
                                      <p:cBhvr>
                                        <p:cTn id="12" dur="500"/>
                                        <p:tgtEl>
                                          <p:spTgt spid="31758"/>
                                        </p:tgtEl>
                                      </p:cBhvr>
                                    </p:animEffect>
                                  </p:childTnLst>
                                </p:cTn>
                              </p:par>
                              <p:par>
                                <p:cTn id="13" presetID="10" presetClass="entr" presetSubtype="0" fill="hold" nodeType="withEffect">
                                  <p:stCondLst>
                                    <p:cond delay="0"/>
                                  </p:stCondLst>
                                  <p:childTnLst>
                                    <p:set>
                                      <p:cBhvr>
                                        <p:cTn id="14" dur="1" fill="hold">
                                          <p:stCondLst>
                                            <p:cond delay="0"/>
                                          </p:stCondLst>
                                        </p:cTn>
                                        <p:tgtEl>
                                          <p:spTgt spid="31759"/>
                                        </p:tgtEl>
                                        <p:attrNameLst>
                                          <p:attrName>style.visibility</p:attrName>
                                        </p:attrNameLst>
                                      </p:cBhvr>
                                      <p:to>
                                        <p:strVal val="visible"/>
                                      </p:to>
                                    </p:set>
                                    <p:animEffect transition="in" filter="fade">
                                      <p:cBhvr>
                                        <p:cTn id="15" dur="500"/>
                                        <p:tgtEl>
                                          <p:spTgt spid="3175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l="33990" t="8170" r="35555"/>
          <a:stretch>
            <a:fillRect/>
          </a:stretch>
        </p:blipFill>
        <p:spPr bwMode="auto">
          <a:xfrm>
            <a:off x="6586538" y="2266950"/>
            <a:ext cx="3651250" cy="414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t="10670" r="66750"/>
          <a:stretch>
            <a:fillRect/>
          </a:stretch>
        </p:blipFill>
        <p:spPr bwMode="auto">
          <a:xfrm>
            <a:off x="1673226" y="260351"/>
            <a:ext cx="3871913" cy="401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0" name="矩形 10"/>
          <p:cNvSpPr>
            <a:spLocks noChangeArrowheads="1"/>
          </p:cNvSpPr>
          <p:nvPr/>
        </p:nvSpPr>
        <p:spPr bwMode="auto">
          <a:xfrm>
            <a:off x="5799139" y="320676"/>
            <a:ext cx="37353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青楓的果實有薄翅由風力傳播</a:t>
            </a:r>
          </a:p>
        </p:txBody>
      </p:sp>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39" y="471488"/>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2" name="矩形 12"/>
          <p:cNvSpPr>
            <a:spLocks noChangeArrowheads="1"/>
          </p:cNvSpPr>
          <p:nvPr/>
        </p:nvSpPr>
        <p:spPr bwMode="auto">
          <a:xfrm>
            <a:off x="2406651" y="5275264"/>
            <a:ext cx="49180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木瓜樹的果實成熟後，</a:t>
            </a:r>
          </a:p>
          <a:p>
            <a:pPr eaLnBrk="1" hangingPunct="1"/>
            <a:r>
              <a:rPr lang="zh-TW" altLang="en-US"/>
              <a:t>吸引動物食用來傳播</a:t>
            </a:r>
          </a:p>
        </p:txBody>
      </p:sp>
      <p:pic>
        <p:nvPicPr>
          <p:cNvPr id="245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4" y="5451475"/>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8731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楓樹與青楓的比較</a:t>
            </a:r>
            <a:endParaRPr lang="zh-TW" altLang="en-US" dirty="0"/>
          </a:p>
        </p:txBody>
      </p:sp>
      <p:sp>
        <p:nvSpPr>
          <p:cNvPr id="3" name="內容版面配置區 2"/>
          <p:cNvSpPr>
            <a:spLocks noGrp="1"/>
          </p:cNvSpPr>
          <p:nvPr>
            <p:ph idx="1"/>
          </p:nvPr>
        </p:nvSpPr>
        <p:spPr/>
        <p:txBody>
          <a:bodyPr/>
          <a:lstStyle/>
          <a:p>
            <a:r>
              <a:rPr lang="zh-TW" altLang="en-US" dirty="0" smtClean="0">
                <a:hlinkClick r:id="rId2"/>
              </a:rPr>
              <a:t>楓樹與青楓的比較</a:t>
            </a:r>
            <a:endParaRPr lang="en-US" altLang="zh-TW" dirty="0" smtClean="0"/>
          </a:p>
          <a:p>
            <a:endParaRPr lang="en-US" altLang="zh-TW" dirty="0"/>
          </a:p>
          <a:p>
            <a:endParaRPr lang="zh-TW" altLang="en-US" dirty="0"/>
          </a:p>
        </p:txBody>
      </p:sp>
      <p:pic>
        <p:nvPicPr>
          <p:cNvPr id="24" name="圖片 23" descr="http://tmw3.tmps.tp.edu.tw/natural/8.%E6%A0%A1%E5%9C%92%E6%A4%8D%E7%89%A9/1.%E6%9C%A8%E6%9C%AC/%E5%96%AC%E6%9C%A8/4.%E6%A5%93%E9%A6%99%E8%88%87%E9%9D%92%E6%A5%93%E4%B9%8B%E6%AF%94%E8%BC%83/%E6%A5%93%E9%A6%99%E6%A8%B9%E5%B9%B9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572999"/>
            <a:ext cx="2669498" cy="1939040"/>
          </a:xfrm>
          <a:prstGeom prst="rect">
            <a:avLst/>
          </a:prstGeom>
          <a:noFill/>
          <a:ln>
            <a:noFill/>
          </a:ln>
        </p:spPr>
      </p:pic>
      <p:pic>
        <p:nvPicPr>
          <p:cNvPr id="25" name="圖片 24" descr="http://tmw3.tmps.tp.edu.tw/natural/8.%E6%A0%A1%E5%9C%92%E6%A4%8D%E7%89%A9/1.%E6%9C%A8%E6%9C%AC/%E5%96%AC%E6%9C%A8/4.%E6%A5%93%E9%A6%99%E8%88%87%E9%9D%92%E6%A5%93%E4%B9%8B%E6%AF%94%E8%BC%83/%E9%9D%92%E6%A5%93%E8%8E%96%E6%9E%9D%E6%A2%9D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7697" y="2572999"/>
            <a:ext cx="2398427" cy="1939040"/>
          </a:xfrm>
          <a:prstGeom prst="rect">
            <a:avLst/>
          </a:prstGeom>
          <a:noFill/>
          <a:ln>
            <a:noFill/>
          </a:ln>
        </p:spPr>
      </p:pic>
      <p:pic>
        <p:nvPicPr>
          <p:cNvPr id="26" name="圖片 25" descr="http://tmw3.tmps.tp.edu.tw/natural/8.%E6%A0%A1%E5%9C%92%E6%A4%8D%E7%89%A9/1.%E6%9C%A8%E6%9C%AC/%E5%96%AC%E6%9C%A8/4.%E6%A5%93%E9%A6%99%E8%88%87%E9%9D%92%E6%A5%93%E4%B9%8B%E6%AF%94%E8%BC%83/%E6%A5%93%E9%A6%99%E6%A8%B9%E5%B9%B9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199" y="4558688"/>
            <a:ext cx="2669497" cy="1902073"/>
          </a:xfrm>
          <a:prstGeom prst="rect">
            <a:avLst/>
          </a:prstGeom>
          <a:noFill/>
          <a:ln>
            <a:noFill/>
          </a:ln>
        </p:spPr>
      </p:pic>
      <p:pic>
        <p:nvPicPr>
          <p:cNvPr id="27" name="圖片 26" descr="http://tmw3.tmps.tp.edu.tw/natural/8.%E6%A0%A1%E5%9C%92%E6%A4%8D%E7%89%A9/1.%E6%9C%A8%E6%9C%AC/%E5%96%AC%E6%9C%A8/4.%E6%A5%93%E9%A6%99%E8%88%87%E9%9D%92%E6%A5%93%E4%B9%8B%E6%AF%94%E8%BC%83/%E9%9D%92%E6%A5%93%E8%8E%96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7696" y="4558687"/>
            <a:ext cx="2503360" cy="1902073"/>
          </a:xfrm>
          <a:prstGeom prst="rect">
            <a:avLst/>
          </a:prstGeom>
          <a:noFill/>
          <a:ln>
            <a:noFill/>
          </a:ln>
        </p:spPr>
      </p:pic>
      <p:pic>
        <p:nvPicPr>
          <p:cNvPr id="7" name="圖片 6"/>
          <p:cNvPicPr>
            <a:picLocks noChangeAspect="1"/>
          </p:cNvPicPr>
          <p:nvPr/>
        </p:nvPicPr>
        <p:blipFill rotWithShape="1">
          <a:blip r:embed="rId7"/>
          <a:srcRect l="29509" t="24219" r="30410" b="35361"/>
          <a:stretch/>
        </p:blipFill>
        <p:spPr>
          <a:xfrm>
            <a:off x="6011056" y="1505439"/>
            <a:ext cx="6142338" cy="4955321"/>
          </a:xfrm>
          <a:prstGeom prst="rect">
            <a:avLst/>
          </a:prstGeom>
        </p:spPr>
      </p:pic>
    </p:spTree>
    <p:extLst>
      <p:ext uri="{BB962C8B-B14F-4D97-AF65-F5344CB8AC3E}">
        <p14:creationId xmlns:p14="http://schemas.microsoft.com/office/powerpoint/2010/main" val="27742366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http://tmw3.tmps.tp.edu.tw/natural/8.%E6%A0%A1%E5%9C%92%E6%A4%8D%E7%89%A9/1.%E6%9C%A8%E6%9C%AC/%E5%96%AC%E6%9C%A8/4.%E9%9D%92%E6%A5%93%20%20%E6%A7%AD%E6%A8%B9/%E9%9D%92%E6%A5%93%E8%91%89.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5874722" y="1795645"/>
            <a:ext cx="5759522" cy="4116205"/>
          </a:xfrm>
          <a:prstGeom prst="rect">
            <a:avLst/>
          </a:prstGeom>
          <a:noFill/>
          <a:ln>
            <a:noFill/>
          </a:ln>
        </p:spPr>
      </p:pic>
      <p:pic>
        <p:nvPicPr>
          <p:cNvPr id="8194" name="Picture 2" descr="http://tmw3.tmps.tp.edu.tw/natural/8.%E6%A0%A1%E5%9C%92%E6%A4%8D%E7%89%A9/1.%E6%9C%A8%E6%9C%AC/%E5%96%AC%E6%9C%A8/4.%E6%A5%93%E9%A6%99%E8%88%87%E9%9D%92%E6%A5%93%E4%B9%8B%E6%AF%94%E8%BC%83/%E6%A5%93%E9%A6%9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17" y="1795645"/>
            <a:ext cx="5380705" cy="419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220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descr="http://tmw3.tmps.tp.edu.tw/natural/8.%E6%A0%A1%E5%9C%92%E6%A4%8D%E7%89%A9/1.%E6%9C%A8%E6%9C%AC/%E5%96%AC%E6%9C%A8/4.%E6%A5%93%E9%A6%99%E8%88%87%E9%9D%92%E6%A5%93%E4%B9%8B%E6%AF%94%E8%BC%83/%E9%9D%92%E6%A5%93%E8%91%89.JP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310629" y="2218322"/>
            <a:ext cx="4952368" cy="3778250"/>
          </a:xfrm>
          <a:prstGeom prst="rect">
            <a:avLst/>
          </a:prstGeom>
          <a:noFill/>
          <a:ln>
            <a:noFill/>
          </a:ln>
        </p:spPr>
      </p:pic>
      <p:pic>
        <p:nvPicPr>
          <p:cNvPr id="8" name="圖片 7" descr="http://tmw3.tmps.tp.edu.tw/natural/8.%E6%A0%A1%E5%9C%92%E6%A4%8D%E7%89%A9/1.%E6%9C%A8%E6%9C%AC/%E5%96%AC%E6%9C%A8/4.%E6%A5%93%E9%A6%99%E8%88%87%E9%9D%92%E6%A5%93%E4%B9%8B%E6%AF%94%E8%BC%83/1%E6%A5%93%E9%A6%9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2700" y="2218322"/>
            <a:ext cx="4927601" cy="3778250"/>
          </a:xfrm>
          <a:prstGeom prst="rect">
            <a:avLst/>
          </a:prstGeom>
          <a:noFill/>
          <a:ln>
            <a:noFill/>
          </a:ln>
        </p:spPr>
      </p:pic>
    </p:spTree>
    <p:extLst>
      <p:ext uri="{BB962C8B-B14F-4D97-AF65-F5344CB8AC3E}">
        <p14:creationId xmlns:p14="http://schemas.microsoft.com/office/powerpoint/2010/main" val="12801658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62393" y="1825624"/>
            <a:ext cx="5320745" cy="3990559"/>
          </a:xfrm>
          <a:prstGeom prst="rect">
            <a:avLst/>
          </a:prstGeom>
        </p:spPr>
      </p:pic>
      <p:pic>
        <p:nvPicPr>
          <p:cNvPr id="6" name="圖片 5" descr="http://tmw3.tmps.tp.edu.tw/natural/8.%E6%A0%A1%E5%9C%92%E6%A4%8D%E7%89%A9/1.%E6%9C%A8%E6%9C%AC/%E5%96%AC%E6%9C%A8/4.%E6%A5%93%E9%A6%99%E8%88%87%E9%9D%92%E6%A5%93%E4%B9%8B%E6%AF%94%E8%BC%83/%E9%9D%92%E6%A5%93%E7%BF%85%E6%9E%9C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3138" y="1825623"/>
            <a:ext cx="5519642" cy="3990559"/>
          </a:xfrm>
          <a:prstGeom prst="rect">
            <a:avLst/>
          </a:prstGeom>
          <a:noFill/>
          <a:ln>
            <a:noFill/>
          </a:ln>
        </p:spPr>
      </p:pic>
    </p:spTree>
    <p:extLst>
      <p:ext uri="{BB962C8B-B14F-4D97-AF65-F5344CB8AC3E}">
        <p14:creationId xmlns:p14="http://schemas.microsoft.com/office/powerpoint/2010/main" val="12258746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832846508"/>
              </p:ext>
            </p:extLst>
          </p:nvPr>
        </p:nvGraphicFramePr>
        <p:xfrm>
          <a:off x="1003299" y="1634169"/>
          <a:ext cx="10642601" cy="5121264"/>
        </p:xfrm>
        <a:graphic>
          <a:graphicData uri="http://schemas.openxmlformats.org/drawingml/2006/table">
            <a:tbl>
              <a:tblPr firstRow="1" firstCol="1" bandRow="1">
                <a:tableStyleId>{5C22544A-7EE6-4342-B048-85BDC9FD1C3A}</a:tableStyleId>
              </a:tblPr>
              <a:tblGrid>
                <a:gridCol w="980238"/>
                <a:gridCol w="5041232"/>
                <a:gridCol w="4621131"/>
              </a:tblGrid>
              <a:tr h="227292">
                <a:tc>
                  <a:txBody>
                    <a:bodyPr/>
                    <a:lstStyle/>
                    <a:p>
                      <a:pPr>
                        <a:lnSpc>
                          <a:spcPct val="100000"/>
                        </a:lnSpc>
                      </a:pPr>
                      <a:endParaRPr lang="zh-TW" sz="2000" kern="100" dirty="0">
                        <a:effectLst/>
                        <a:latin typeface="Calibri" panose="020F0502020204030204" pitchFamily="34" charset="0"/>
                      </a:endParaRPr>
                    </a:p>
                  </a:txBody>
                  <a:tcPr marL="9525" marR="9525" marT="9525" marB="9525" anchor="ctr"/>
                </a:tc>
                <a:tc>
                  <a:txBody>
                    <a:bodyPr/>
                    <a:lstStyle/>
                    <a:p>
                      <a:pPr marL="306070" algn="ctr">
                        <a:lnSpc>
                          <a:spcPct val="100000"/>
                        </a:lnSpc>
                        <a:spcAft>
                          <a:spcPts val="0"/>
                        </a:spcAft>
                      </a:pPr>
                      <a:r>
                        <a:rPr lang="zh-TW" sz="2000" kern="0" dirty="0">
                          <a:effectLst/>
                        </a:rPr>
                        <a:t>楓</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a:effectLst/>
                        </a:rPr>
                        <a:t>楓香</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763373">
                <a:tc>
                  <a:txBody>
                    <a:bodyPr/>
                    <a:lstStyle/>
                    <a:p>
                      <a:pPr marL="306070" algn="ctr">
                        <a:lnSpc>
                          <a:spcPct val="100000"/>
                        </a:lnSpc>
                        <a:spcAft>
                          <a:spcPts val="0"/>
                        </a:spcAft>
                      </a:pPr>
                      <a:r>
                        <a:rPr lang="zh-TW" sz="2000" kern="0">
                          <a:effectLst/>
                        </a:rPr>
                        <a:t>分類地位</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dirty="0" err="1">
                          <a:effectLst/>
                        </a:rPr>
                        <a:t>Sapindales</a:t>
                      </a:r>
                      <a:r>
                        <a:rPr lang="en-US" sz="2000" kern="0" dirty="0">
                          <a:effectLst/>
                        </a:rPr>
                        <a:t>(</a:t>
                      </a:r>
                      <a:r>
                        <a:rPr lang="zh-TW" sz="2000" kern="0" dirty="0">
                          <a:effectLst/>
                        </a:rPr>
                        <a:t>無患子目</a:t>
                      </a:r>
                      <a:r>
                        <a:rPr lang="en-US" sz="2000" kern="0" dirty="0">
                          <a:effectLst/>
                        </a:rPr>
                        <a:t>)</a:t>
                      </a:r>
                      <a:br>
                        <a:rPr lang="en-US" sz="2000" kern="0" dirty="0">
                          <a:effectLst/>
                        </a:rPr>
                      </a:br>
                      <a:r>
                        <a:rPr lang="en-US" sz="2000" kern="0" dirty="0" err="1">
                          <a:effectLst/>
                        </a:rPr>
                        <a:t>Aceraceae</a:t>
                      </a:r>
                      <a:r>
                        <a:rPr lang="en-US" sz="2000" kern="0" dirty="0">
                          <a:effectLst/>
                        </a:rPr>
                        <a:t>(</a:t>
                      </a:r>
                      <a:r>
                        <a:rPr lang="zh-TW" sz="2000" kern="0" dirty="0">
                          <a:effectLst/>
                        </a:rPr>
                        <a:t>楓樹科</a:t>
                      </a:r>
                      <a:r>
                        <a:rPr lang="en-US" sz="2000" kern="0" dirty="0">
                          <a:effectLst/>
                        </a:rPr>
                        <a:t>)</a:t>
                      </a:r>
                      <a:br>
                        <a:rPr lang="en-US" sz="2000" kern="0" dirty="0">
                          <a:effectLst/>
                        </a:rPr>
                      </a:br>
                      <a:r>
                        <a:rPr lang="en-US" sz="2000" kern="0" dirty="0">
                          <a:effectLst/>
                        </a:rPr>
                        <a:t>Acer(</a:t>
                      </a:r>
                      <a:r>
                        <a:rPr lang="zh-TW" sz="2000" kern="0" dirty="0">
                          <a:effectLst/>
                        </a:rPr>
                        <a:t>楓樹屬</a:t>
                      </a:r>
                      <a:r>
                        <a:rPr lang="en-US" sz="2000" kern="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dirty="0" err="1">
                          <a:effectLst/>
                        </a:rPr>
                        <a:t>Hamamelidales</a:t>
                      </a:r>
                      <a:r>
                        <a:rPr lang="en-US" sz="2000" kern="0" dirty="0">
                          <a:effectLst/>
                        </a:rPr>
                        <a:t>(</a:t>
                      </a:r>
                      <a:r>
                        <a:rPr lang="zh-TW" sz="2000" kern="0" dirty="0">
                          <a:effectLst/>
                        </a:rPr>
                        <a:t>金縷梅目</a:t>
                      </a:r>
                      <a:r>
                        <a:rPr lang="en-US" sz="2000" kern="0" dirty="0">
                          <a:effectLst/>
                        </a:rPr>
                        <a:t>)</a:t>
                      </a:r>
                      <a:br>
                        <a:rPr lang="en-US" sz="2000" kern="0" dirty="0">
                          <a:effectLst/>
                        </a:rPr>
                      </a:br>
                      <a:r>
                        <a:rPr lang="en-US" sz="2000" kern="0" dirty="0" err="1">
                          <a:effectLst/>
                        </a:rPr>
                        <a:t>Hamamelidaceae</a:t>
                      </a:r>
                      <a:r>
                        <a:rPr lang="en-US" sz="2000" kern="0" dirty="0">
                          <a:effectLst/>
                        </a:rPr>
                        <a:t>(</a:t>
                      </a:r>
                      <a:r>
                        <a:rPr lang="zh-TW" sz="2000" kern="0" dirty="0">
                          <a:effectLst/>
                        </a:rPr>
                        <a:t>金縷梅科</a:t>
                      </a:r>
                      <a:r>
                        <a:rPr lang="en-US" sz="2000" kern="0" dirty="0">
                          <a:effectLst/>
                        </a:rPr>
                        <a:t>)</a:t>
                      </a:r>
                      <a:br>
                        <a:rPr lang="en-US" sz="2000" kern="0" dirty="0">
                          <a:effectLst/>
                        </a:rPr>
                      </a:br>
                      <a:r>
                        <a:rPr lang="en-US" sz="2000" kern="0" dirty="0">
                          <a:effectLst/>
                        </a:rPr>
                        <a:t>Liquidambar(</a:t>
                      </a:r>
                      <a:r>
                        <a:rPr lang="zh-TW" sz="2000" kern="0" dirty="0">
                          <a:effectLst/>
                        </a:rPr>
                        <a:t>楓香屬</a:t>
                      </a:r>
                      <a:r>
                        <a:rPr lang="en-US" sz="2000" kern="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763373">
                <a:tc>
                  <a:txBody>
                    <a:bodyPr/>
                    <a:lstStyle/>
                    <a:p>
                      <a:pPr marL="306070" algn="ctr">
                        <a:lnSpc>
                          <a:spcPct val="100000"/>
                        </a:lnSpc>
                        <a:spcAft>
                          <a:spcPts val="0"/>
                        </a:spcAft>
                      </a:pPr>
                      <a:r>
                        <a:rPr lang="zh-TW" sz="2000" kern="0">
                          <a:effectLst/>
                        </a:rPr>
                        <a:t>臺灣種數</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a:effectLst/>
                        </a:rPr>
                        <a:t>7(</a:t>
                      </a:r>
                      <a:r>
                        <a:rPr lang="zh-TW" sz="2000" kern="0">
                          <a:effectLst/>
                        </a:rPr>
                        <a:t>含一個疑問種</a:t>
                      </a:r>
                      <a:r>
                        <a:rPr lang="en-US" sz="2000" kern="0">
                          <a:effectLst/>
                        </a:rPr>
                        <a:t>)</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dirty="0">
                          <a:effectLst/>
                        </a:rPr>
                        <a:t>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763373">
                <a:tc>
                  <a:txBody>
                    <a:bodyPr/>
                    <a:lstStyle/>
                    <a:p>
                      <a:pPr marL="306070" algn="ctr">
                        <a:lnSpc>
                          <a:spcPct val="100000"/>
                        </a:lnSpc>
                        <a:spcAft>
                          <a:spcPts val="0"/>
                        </a:spcAft>
                      </a:pPr>
                      <a:r>
                        <a:rPr lang="zh-TW" sz="2000" kern="0">
                          <a:effectLst/>
                        </a:rPr>
                        <a:t>葉片裂數</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全緣至七裂</a:t>
                      </a:r>
                      <a:r>
                        <a:rPr lang="en-US" sz="2000" kern="0" dirty="0">
                          <a:effectLst/>
                        </a:rPr>
                        <a:t/>
                      </a:r>
                      <a:br>
                        <a:rPr lang="en-US" sz="2000" kern="0" dirty="0">
                          <a:effectLst/>
                        </a:rPr>
                      </a:br>
                      <a:r>
                        <a:rPr lang="zh-TW" sz="2000" kern="0" dirty="0">
                          <a:effectLst/>
                        </a:rPr>
                        <a:t>（樟葉楓全緣</a:t>
                      </a:r>
                      <a:r>
                        <a:rPr lang="en-US" sz="2000" kern="0" dirty="0">
                          <a:effectLst/>
                        </a:rPr>
                        <a:t>; </a:t>
                      </a:r>
                      <a:r>
                        <a:rPr lang="zh-TW" sz="2000" kern="0" dirty="0">
                          <a:effectLst/>
                        </a:rPr>
                        <a:t>三角楓與尖葉楓三裂</a:t>
                      </a:r>
                      <a:r>
                        <a:rPr lang="en-US" sz="2000" kern="0" dirty="0">
                          <a:effectLst/>
                        </a:rPr>
                        <a:t>; </a:t>
                      </a:r>
                      <a:r>
                        <a:rPr lang="zh-TW" sz="2000" kern="0" dirty="0">
                          <a:effectLst/>
                        </a:rPr>
                        <a:t>青楓與紅榨楓五裂</a:t>
                      </a:r>
                      <a:r>
                        <a:rPr lang="en-US" sz="2000" kern="0" dirty="0">
                          <a:effectLst/>
                        </a:rPr>
                        <a:t>; </a:t>
                      </a:r>
                      <a:r>
                        <a:rPr lang="zh-TW" sz="2000" kern="0" dirty="0">
                          <a:effectLst/>
                        </a:rPr>
                        <a:t>掌葉楓七裂）</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三裂</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387559">
                <a:tc>
                  <a:txBody>
                    <a:bodyPr/>
                    <a:lstStyle/>
                    <a:p>
                      <a:pPr marL="306070" algn="ctr">
                        <a:lnSpc>
                          <a:spcPct val="100000"/>
                        </a:lnSpc>
                        <a:spcAft>
                          <a:spcPts val="0"/>
                        </a:spcAft>
                      </a:pPr>
                      <a:r>
                        <a:rPr lang="zh-TW" sz="2000" kern="0">
                          <a:effectLst/>
                        </a:rPr>
                        <a:t>葉序</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對生</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互生</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575466">
                <a:tc>
                  <a:txBody>
                    <a:bodyPr/>
                    <a:lstStyle/>
                    <a:p>
                      <a:pPr marL="306070" algn="ctr">
                        <a:lnSpc>
                          <a:spcPct val="100000"/>
                        </a:lnSpc>
                        <a:spcAft>
                          <a:spcPts val="0"/>
                        </a:spcAft>
                      </a:pPr>
                      <a:r>
                        <a:rPr lang="zh-TW" sz="2000" kern="0">
                          <a:effectLst/>
                        </a:rPr>
                        <a:t>落葉性</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a:effectLst/>
                        </a:rPr>
                        <a:t>樟葉楓常綠</a:t>
                      </a:r>
                      <a:r>
                        <a:rPr lang="en-US" sz="2000" kern="0">
                          <a:effectLst/>
                        </a:rPr>
                        <a:t>, </a:t>
                      </a:r>
                      <a:r>
                        <a:rPr lang="zh-TW" sz="2000" kern="0">
                          <a:effectLst/>
                        </a:rPr>
                        <a:t>其餘冬季落葉</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視海拔位置而定</a:t>
                      </a:r>
                      <a:r>
                        <a:rPr lang="en-US" sz="2000" kern="0" dirty="0">
                          <a:effectLst/>
                        </a:rPr>
                        <a:t>, </a:t>
                      </a:r>
                      <a:r>
                        <a:rPr lang="zh-TW" sz="2000" kern="0" dirty="0">
                          <a:effectLst/>
                        </a:rPr>
                        <a:t>常綠或落葉</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387559">
                <a:tc>
                  <a:txBody>
                    <a:bodyPr/>
                    <a:lstStyle/>
                    <a:p>
                      <a:pPr marL="306070" algn="ctr">
                        <a:lnSpc>
                          <a:spcPct val="100000"/>
                        </a:lnSpc>
                        <a:spcAft>
                          <a:spcPts val="0"/>
                        </a:spcAft>
                      </a:pPr>
                      <a:r>
                        <a:rPr lang="zh-TW" sz="2000" kern="0">
                          <a:effectLst/>
                        </a:rPr>
                        <a:t>果實</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翅果</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zh-TW" sz="2000" kern="0" dirty="0">
                          <a:effectLst/>
                        </a:rPr>
                        <a:t>蒴果</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r h="763373">
                <a:tc>
                  <a:txBody>
                    <a:bodyPr/>
                    <a:lstStyle/>
                    <a:p>
                      <a:pPr marL="306070" algn="ctr">
                        <a:lnSpc>
                          <a:spcPct val="100000"/>
                        </a:lnSpc>
                        <a:spcAft>
                          <a:spcPts val="0"/>
                        </a:spcAft>
                      </a:pPr>
                      <a:r>
                        <a:rPr lang="zh-TW" sz="2000" kern="0">
                          <a:effectLst/>
                        </a:rPr>
                        <a:t>臺灣分布</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a:effectLst/>
                        </a:rPr>
                        <a:t>2800m</a:t>
                      </a:r>
                      <a:r>
                        <a:rPr lang="zh-TW" sz="2000" kern="0">
                          <a:effectLst/>
                        </a:rPr>
                        <a:t>以下</a:t>
                      </a:r>
                      <a:r>
                        <a:rPr lang="en-US" sz="2000" kern="0">
                          <a:effectLst/>
                        </a:rPr>
                        <a:t>; </a:t>
                      </a:r>
                      <a:r>
                        <a:rPr lang="zh-TW" sz="2000" kern="0">
                          <a:effectLst/>
                        </a:rPr>
                        <a:t>實際視種類而定</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c>
                  <a:txBody>
                    <a:bodyPr/>
                    <a:lstStyle/>
                    <a:p>
                      <a:pPr marL="306070" algn="ctr">
                        <a:lnSpc>
                          <a:spcPct val="100000"/>
                        </a:lnSpc>
                        <a:spcAft>
                          <a:spcPts val="0"/>
                        </a:spcAft>
                      </a:pPr>
                      <a:r>
                        <a:rPr lang="en-US" sz="2000" kern="0" dirty="0" err="1">
                          <a:effectLst/>
                        </a:rPr>
                        <a:t>2000m</a:t>
                      </a:r>
                      <a:r>
                        <a:rPr lang="zh-TW" sz="2000" kern="0" dirty="0">
                          <a:effectLst/>
                        </a:rPr>
                        <a:t>以下</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525" marR="9525" marT="9525" marB="9525" anchor="ctr"/>
                </a:tc>
              </a:tr>
            </a:tbl>
          </a:graphicData>
        </a:graphic>
      </p:graphicFrame>
    </p:spTree>
    <p:extLst>
      <p:ext uri="{BB962C8B-B14F-4D97-AF65-F5344CB8AC3E}">
        <p14:creationId xmlns:p14="http://schemas.microsoft.com/office/powerpoint/2010/main" val="31665855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6100" y="1574800"/>
            <a:ext cx="11645900" cy="3570208"/>
          </a:xfrm>
          <a:prstGeom prst="rect">
            <a:avLst/>
          </a:prstGeom>
        </p:spPr>
        <p:txBody>
          <a:bodyPr wrap="square">
            <a:spAutoFit/>
          </a:bodyPr>
          <a:lstStyle/>
          <a:p>
            <a:pPr>
              <a:buFont typeface="Arial" panose="020B0604020202020204" pitchFamily="34" charset="0"/>
              <a:buChar char="•"/>
            </a:pPr>
            <a:r>
              <a:rPr lang="zh-TW" altLang="en-US" b="1" i="0" u="none" strike="noStrike" dirty="0" smtClean="0">
                <a:solidFill>
                  <a:srgbClr val="0B0080"/>
                </a:solidFill>
                <a:effectLst/>
                <a:latin typeface="Arial" panose="020B0604020202020204" pitchFamily="34" charset="0"/>
                <a:hlinkClick r:id="rId2" tooltip="塊莖"/>
              </a:rPr>
              <a:t>塊莖</a:t>
            </a:r>
            <a:r>
              <a:rPr lang="zh-TW" altLang="en-US" b="0" i="0" dirty="0" smtClean="0">
                <a:solidFill>
                  <a:srgbClr val="252525"/>
                </a:solidFill>
                <a:effectLst/>
                <a:latin typeface="Arial" panose="020B0604020202020204" pitchFamily="34" charset="0"/>
              </a:rPr>
              <a:t>，短而肥大且具有薄壁組織的莖，可以儲存豐富的養分，有些還含有對人體有害的毒素，例如：馬鈴薯等。</a:t>
            </a:r>
          </a:p>
          <a:p>
            <a:pPr>
              <a:buFont typeface="Arial" panose="020B0604020202020204" pitchFamily="34" charset="0"/>
              <a:buChar char="•"/>
            </a:pPr>
            <a:r>
              <a:rPr lang="zh-TW" altLang="en-US" b="1" i="0" u="none" strike="noStrike" dirty="0" smtClean="0">
                <a:solidFill>
                  <a:srgbClr val="0B0080"/>
                </a:solidFill>
                <a:effectLst/>
                <a:latin typeface="Arial" panose="020B0604020202020204" pitchFamily="34" charset="0"/>
                <a:hlinkClick r:id="rId3" tooltip="球莖"/>
              </a:rPr>
              <a:t>球莖</a:t>
            </a:r>
            <a:r>
              <a:rPr lang="zh-TW" altLang="en-US" b="0" i="0" dirty="0" smtClean="0">
                <a:solidFill>
                  <a:srgbClr val="252525"/>
                </a:solidFill>
                <a:effectLst/>
                <a:latin typeface="Arial" panose="020B0604020202020204" pitchFamily="34" charset="0"/>
              </a:rPr>
              <a:t>，部份會膨脹成圓球型或橢圓形，節與節之間比較明顯，例如：</a:t>
            </a:r>
            <a:r>
              <a:rPr lang="zh-TW" altLang="en-US" b="0" i="0" u="none" strike="noStrike" dirty="0" smtClean="0">
                <a:solidFill>
                  <a:srgbClr val="0B0080"/>
                </a:solidFill>
                <a:effectLst/>
                <a:latin typeface="Arial" panose="020B0604020202020204" pitchFamily="34" charset="0"/>
                <a:hlinkClick r:id="rId4" tooltip="芋"/>
              </a:rPr>
              <a:t>芋</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5" tooltip="慈菇"/>
              </a:rPr>
              <a:t>慈菇</a:t>
            </a:r>
            <a:r>
              <a:rPr lang="zh-TW" altLang="en-US" b="0" i="0" dirty="0" smtClean="0">
                <a:solidFill>
                  <a:srgbClr val="252525"/>
                </a:solidFill>
                <a:effectLst/>
                <a:latin typeface="Arial" panose="020B0604020202020204" pitchFamily="34" charset="0"/>
              </a:rPr>
              <a:t>與</a:t>
            </a:r>
            <a:r>
              <a:rPr lang="zh-TW" altLang="en-US" b="0" i="0" u="none" strike="noStrike" dirty="0" smtClean="0">
                <a:solidFill>
                  <a:srgbClr val="0B0080"/>
                </a:solidFill>
                <a:effectLst/>
                <a:latin typeface="Arial" panose="020B0604020202020204" pitchFamily="34" charset="0"/>
                <a:hlinkClick r:id="rId6" tooltip="荸薺"/>
              </a:rPr>
              <a:t>荸薺</a:t>
            </a:r>
            <a:r>
              <a:rPr lang="zh-TW" altLang="en-US" b="0" i="0" dirty="0" smtClean="0">
                <a:solidFill>
                  <a:srgbClr val="252525"/>
                </a:solidFill>
                <a:effectLst/>
                <a:latin typeface="Arial" panose="020B0604020202020204" pitchFamily="34" charset="0"/>
              </a:rPr>
              <a:t>等。</a:t>
            </a:r>
          </a:p>
          <a:p>
            <a:pPr>
              <a:buFont typeface="Arial" panose="020B0604020202020204" pitchFamily="34" charset="0"/>
              <a:buChar char="•"/>
            </a:pPr>
            <a:r>
              <a:rPr lang="zh-TW" altLang="en-US" b="1" i="0" u="none" strike="noStrike" dirty="0" smtClean="0">
                <a:solidFill>
                  <a:srgbClr val="0B0080"/>
                </a:solidFill>
                <a:effectLst/>
                <a:latin typeface="Arial" panose="020B0604020202020204" pitchFamily="34" charset="0"/>
                <a:hlinkClick r:id="rId7" tooltip="鱗莖"/>
              </a:rPr>
              <a:t>鱗莖</a:t>
            </a:r>
            <a:r>
              <a:rPr lang="zh-TW" altLang="en-US" b="0" i="0" dirty="0" smtClean="0">
                <a:solidFill>
                  <a:srgbClr val="252525"/>
                </a:solidFill>
                <a:effectLst/>
                <a:latin typeface="Arial" panose="020B0604020202020204" pitchFamily="34" charset="0"/>
              </a:rPr>
              <a:t>，盤狀型而且較短，其上方生出肉厚有如鱗片般的鱗葉，例如：</a:t>
            </a:r>
            <a:r>
              <a:rPr lang="zh-TW" altLang="en-US" b="0" i="0" u="none" strike="noStrike" dirty="0" smtClean="0">
                <a:solidFill>
                  <a:srgbClr val="0B0080"/>
                </a:solidFill>
                <a:effectLst/>
                <a:latin typeface="Arial" panose="020B0604020202020204" pitchFamily="34" charset="0"/>
                <a:hlinkClick r:id="rId8" tooltip="水仙"/>
              </a:rPr>
              <a:t>水仙</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9" tooltip="洋蔥"/>
              </a:rPr>
              <a:t>洋蔥</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10" tooltip="大蒜"/>
              </a:rPr>
              <a:t>大蒜</a:t>
            </a:r>
            <a:r>
              <a:rPr lang="zh-TW" altLang="en-US" b="0" i="0" dirty="0" smtClean="0">
                <a:solidFill>
                  <a:srgbClr val="252525"/>
                </a:solidFill>
                <a:effectLst/>
                <a:latin typeface="Arial" panose="020B0604020202020204" pitchFamily="34" charset="0"/>
              </a:rPr>
              <a:t>、韮蔥、青蔥等。</a:t>
            </a:r>
          </a:p>
          <a:p>
            <a:pPr>
              <a:buFont typeface="Arial" panose="020B0604020202020204" pitchFamily="34" charset="0"/>
              <a:buChar char="•"/>
            </a:pPr>
            <a:r>
              <a:rPr lang="zh-TW" altLang="en-US" b="1" i="0" u="none" strike="noStrike" dirty="0" smtClean="0">
                <a:solidFill>
                  <a:srgbClr val="0B0080"/>
                </a:solidFill>
                <a:effectLst/>
                <a:latin typeface="Arial" panose="020B0604020202020204" pitchFamily="34" charset="0"/>
                <a:hlinkClick r:id="rId11" tooltip="根莖"/>
              </a:rPr>
              <a:t>根莖</a:t>
            </a:r>
            <a:r>
              <a:rPr lang="zh-TW" altLang="en-US" b="0" i="0" dirty="0" smtClean="0">
                <a:solidFill>
                  <a:srgbClr val="252525"/>
                </a:solidFill>
                <a:effectLst/>
                <a:latin typeface="Arial" panose="020B0604020202020204" pitchFamily="34" charset="0"/>
              </a:rPr>
              <a:t>，顧名思義是型態像一般的根，節與節之間也非常明顯。</a:t>
            </a:r>
            <a:r>
              <a:rPr lang="zh-TW" altLang="en-US" b="0" i="0" u="none" strike="noStrike" dirty="0" smtClean="0">
                <a:solidFill>
                  <a:srgbClr val="0B0080"/>
                </a:solidFill>
                <a:effectLst/>
                <a:latin typeface="Arial" panose="020B0604020202020204" pitchFamily="34" charset="0"/>
                <a:hlinkClick r:id="rId12" tooltip="竹"/>
              </a:rPr>
              <a:t>竹</a:t>
            </a:r>
            <a:r>
              <a:rPr lang="zh-TW" altLang="en-US" b="0" i="0" dirty="0" smtClean="0">
                <a:solidFill>
                  <a:srgbClr val="252525"/>
                </a:solidFill>
                <a:effectLst/>
                <a:latin typeface="Arial" panose="020B0604020202020204" pitchFamily="34" charset="0"/>
              </a:rPr>
              <a:t>就有這種莖，稱為竹鞭；</a:t>
            </a:r>
            <a:r>
              <a:rPr lang="zh-TW" altLang="en-US" b="0" i="0" u="none" strike="noStrike" dirty="0" smtClean="0">
                <a:solidFill>
                  <a:srgbClr val="0B0080"/>
                </a:solidFill>
                <a:effectLst/>
                <a:latin typeface="Arial" panose="020B0604020202020204" pitchFamily="34" charset="0"/>
                <a:hlinkClick r:id="rId13" tooltip="蓮"/>
              </a:rPr>
              <a:t>蓮</a:t>
            </a:r>
            <a:r>
              <a:rPr lang="zh-TW" altLang="en-US" b="0" i="0" dirty="0" smtClean="0">
                <a:solidFill>
                  <a:srgbClr val="252525"/>
                </a:solidFill>
                <a:effectLst/>
                <a:latin typeface="Arial" panose="020B0604020202020204" pitchFamily="34" charset="0"/>
              </a:rPr>
              <a:t>的根莖就是蓮藕，以及</a:t>
            </a:r>
            <a:r>
              <a:rPr lang="zh-TW" altLang="en-US" b="0" i="0" u="none" strike="noStrike" dirty="0" smtClean="0">
                <a:solidFill>
                  <a:srgbClr val="0B0080"/>
                </a:solidFill>
                <a:effectLst/>
                <a:latin typeface="Arial" panose="020B0604020202020204" pitchFamily="34" charset="0"/>
                <a:hlinkClick r:id="rId14" tooltip="生薑"/>
              </a:rPr>
              <a:t>生薑</a:t>
            </a:r>
            <a:r>
              <a:rPr lang="zh-TW" altLang="en-US" b="0" i="0" dirty="0" smtClean="0">
                <a:solidFill>
                  <a:srgbClr val="252525"/>
                </a:solidFill>
                <a:effectLst/>
                <a:latin typeface="Arial" panose="020B0604020202020204" pitchFamily="34" charset="0"/>
              </a:rPr>
              <a:t>也是屬於此類的變態莖。</a:t>
            </a:r>
          </a:p>
          <a:p>
            <a:pPr>
              <a:buFont typeface="Arial" panose="020B0604020202020204" pitchFamily="34" charset="0"/>
              <a:buChar char="•"/>
            </a:pPr>
            <a:r>
              <a:rPr lang="zh-TW" altLang="en-US" b="1" i="0" dirty="0" smtClean="0">
                <a:solidFill>
                  <a:srgbClr val="252525"/>
                </a:solidFill>
                <a:effectLst/>
                <a:latin typeface="Arial" panose="020B0604020202020204" pitchFamily="34" charset="0"/>
              </a:rPr>
              <a:t>莖刺</a:t>
            </a:r>
            <a:r>
              <a:rPr lang="zh-TW" altLang="en-US" b="0" i="0" dirty="0" smtClean="0">
                <a:solidFill>
                  <a:srgbClr val="252525"/>
                </a:solidFill>
                <a:effectLst/>
                <a:latin typeface="Arial" panose="020B0604020202020204" pitchFamily="34" charset="0"/>
              </a:rPr>
              <a:t>，又稱針莖，主要變態的</a:t>
            </a:r>
            <a:r>
              <a:rPr lang="zh-TW" altLang="en-US" sz="2800" dirty="0">
                <a:solidFill>
                  <a:schemeClr val="tx1">
                    <a:lumMod val="75000"/>
                    <a:lumOff val="25000"/>
                  </a:schemeClr>
                </a:solidFill>
              </a:rPr>
              <a:t>地方</a:t>
            </a:r>
            <a:r>
              <a:rPr lang="zh-TW" altLang="en-US" b="0" i="0" dirty="0" smtClean="0">
                <a:solidFill>
                  <a:srgbClr val="252525"/>
                </a:solidFill>
                <a:effectLst/>
                <a:latin typeface="Arial" panose="020B0604020202020204" pitchFamily="34" charset="0"/>
              </a:rPr>
              <a:t>是芽，會成針刺狀，維管組織相連。例如</a:t>
            </a:r>
            <a:r>
              <a:rPr lang="zh-TW" altLang="en-US" b="0" i="0" u="none" strike="noStrike" dirty="0" smtClean="0">
                <a:solidFill>
                  <a:srgbClr val="0B0080"/>
                </a:solidFill>
                <a:effectLst/>
                <a:latin typeface="Arial" panose="020B0604020202020204" pitchFamily="34" charset="0"/>
                <a:hlinkClick r:id="rId15" tooltip="玫瑰"/>
              </a:rPr>
              <a:t>玫瑰</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A55858"/>
                </a:solidFill>
                <a:effectLst/>
                <a:latin typeface="Arial" panose="020B0604020202020204" pitchFamily="34" charset="0"/>
                <a:hlinkClick r:id="rId16" tooltip="柚子皂（頁面不存在）"/>
              </a:rPr>
              <a:t>柚子皂</a:t>
            </a:r>
            <a:r>
              <a:rPr lang="zh-TW" altLang="en-US" b="0" i="0" dirty="0" smtClean="0">
                <a:solidFill>
                  <a:srgbClr val="252525"/>
                </a:solidFill>
                <a:effectLst/>
                <a:latin typeface="Arial" panose="020B0604020202020204" pitchFamily="34" charset="0"/>
              </a:rPr>
              <a:t>等。</a:t>
            </a:r>
          </a:p>
          <a:p>
            <a:pPr>
              <a:buFont typeface="Arial" panose="020B0604020202020204" pitchFamily="34" charset="0"/>
              <a:buChar char="•"/>
            </a:pPr>
            <a:r>
              <a:rPr lang="zh-TW" altLang="en-US" b="1" i="0" dirty="0" smtClean="0">
                <a:solidFill>
                  <a:srgbClr val="252525"/>
                </a:solidFill>
                <a:effectLst/>
                <a:latin typeface="Arial" panose="020B0604020202020204" pitchFamily="34" charset="0"/>
              </a:rPr>
              <a:t>葉狀莖</a:t>
            </a:r>
            <a:r>
              <a:rPr lang="zh-TW" altLang="en-US" b="0" i="0" dirty="0" smtClean="0">
                <a:solidFill>
                  <a:srgbClr val="252525"/>
                </a:solidFill>
                <a:effectLst/>
                <a:latin typeface="Arial" panose="020B0604020202020204" pitchFamily="34" charset="0"/>
              </a:rPr>
              <a:t>，有明顯的節以及節間，扁扁的狀態酷似葉片，而原本的葉已退化。例如</a:t>
            </a:r>
            <a:r>
              <a:rPr lang="zh-TW" altLang="en-US" b="0" i="0" u="none" strike="noStrike" dirty="0" smtClean="0">
                <a:solidFill>
                  <a:srgbClr val="0B0080"/>
                </a:solidFill>
                <a:effectLst/>
                <a:latin typeface="Arial" panose="020B0604020202020204" pitchFamily="34" charset="0"/>
                <a:hlinkClick r:id="rId17" tooltip="竹節蓼"/>
              </a:rPr>
              <a:t>竹節蓼</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18" tooltip="天門冬"/>
              </a:rPr>
              <a:t>天門冬</a:t>
            </a:r>
            <a:r>
              <a:rPr lang="zh-TW" altLang="en-US" b="0" i="0" dirty="0" smtClean="0">
                <a:solidFill>
                  <a:srgbClr val="252525"/>
                </a:solidFill>
                <a:effectLst/>
                <a:latin typeface="Arial" panose="020B0604020202020204" pitchFamily="34" charset="0"/>
              </a:rPr>
              <a:t>等。</a:t>
            </a:r>
          </a:p>
          <a:p>
            <a:pPr>
              <a:buFont typeface="Arial" panose="020B0604020202020204" pitchFamily="34" charset="0"/>
              <a:buChar char="•"/>
            </a:pPr>
            <a:r>
              <a:rPr lang="zh-TW" altLang="en-US" b="1" i="0" dirty="0" smtClean="0">
                <a:solidFill>
                  <a:srgbClr val="252525"/>
                </a:solidFill>
                <a:effectLst/>
                <a:latin typeface="Arial" panose="020B0604020202020204" pitchFamily="34" charset="0"/>
              </a:rPr>
              <a:t>肉質莖</a:t>
            </a:r>
            <a:r>
              <a:rPr lang="zh-TW" altLang="en-US" b="0" i="0" dirty="0" smtClean="0">
                <a:solidFill>
                  <a:srgbClr val="252525"/>
                </a:solidFill>
                <a:effectLst/>
                <a:latin typeface="Arial" panose="020B0604020202020204" pitchFamily="34" charset="0"/>
              </a:rPr>
              <a:t>，綠色，能行</a:t>
            </a:r>
            <a:r>
              <a:rPr lang="zh-TW" altLang="en-US" b="0" i="0" u="none" strike="noStrike" dirty="0" smtClean="0">
                <a:solidFill>
                  <a:srgbClr val="0B0080"/>
                </a:solidFill>
                <a:effectLst/>
                <a:latin typeface="Arial" panose="020B0604020202020204" pitchFamily="34" charset="0"/>
                <a:hlinkClick r:id="rId19" tooltip="光合作用"/>
              </a:rPr>
              <a:t>光合作用</a:t>
            </a:r>
            <a:r>
              <a:rPr lang="zh-TW" altLang="en-US" b="0" i="0" dirty="0" smtClean="0">
                <a:solidFill>
                  <a:srgbClr val="252525"/>
                </a:solidFill>
                <a:effectLst/>
                <a:latin typeface="Arial" panose="020B0604020202020204" pitchFamily="34" charset="0"/>
              </a:rPr>
              <a:t>，薄壁較一般發達，有貯藏水分的功能。其直接長出的葉片已退化或是成針葉狀，適合生長於乾旱地帶，例如</a:t>
            </a:r>
            <a:r>
              <a:rPr lang="zh-TW" altLang="en-US" b="0" i="0" u="none" strike="noStrike" dirty="0" smtClean="0">
                <a:solidFill>
                  <a:srgbClr val="0B0080"/>
                </a:solidFill>
                <a:effectLst/>
                <a:latin typeface="Arial" panose="020B0604020202020204" pitchFamily="34" charset="0"/>
                <a:hlinkClick r:id="rId20" tooltip="仙人掌"/>
              </a:rPr>
              <a:t>仙人掌</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21" tooltip="火龍果"/>
              </a:rPr>
              <a:t>火龍果</a:t>
            </a:r>
            <a:r>
              <a:rPr lang="zh-TW" altLang="en-US" b="0" i="0" dirty="0" smtClean="0">
                <a:solidFill>
                  <a:srgbClr val="252525"/>
                </a:solidFill>
                <a:effectLst/>
                <a:latin typeface="Arial" panose="020B0604020202020204" pitchFamily="34" charset="0"/>
              </a:rPr>
              <a:t>等。</a:t>
            </a:r>
          </a:p>
          <a:p>
            <a:pPr>
              <a:buFont typeface="Arial" panose="020B0604020202020204" pitchFamily="34" charset="0"/>
              <a:buChar char="•"/>
            </a:pPr>
            <a:r>
              <a:rPr lang="zh-TW" altLang="en-US" b="1" i="0" dirty="0" smtClean="0">
                <a:solidFill>
                  <a:srgbClr val="252525"/>
                </a:solidFill>
                <a:effectLst/>
                <a:latin typeface="Arial" panose="020B0604020202020204" pitchFamily="34" charset="0"/>
              </a:rPr>
              <a:t>攀緣莖</a:t>
            </a:r>
            <a:r>
              <a:rPr lang="zh-TW" altLang="en-US" b="0" i="0" dirty="0" smtClean="0">
                <a:solidFill>
                  <a:srgbClr val="252525"/>
                </a:solidFill>
                <a:effectLst/>
                <a:latin typeface="Arial" panose="020B0604020202020204" pitchFamily="34" charset="0"/>
              </a:rPr>
              <a:t>，又稱鬚莖，屬於</a:t>
            </a:r>
            <a:r>
              <a:rPr lang="zh-TW" altLang="en-US" b="0" i="0" u="none" strike="noStrike" dirty="0" smtClean="0">
                <a:solidFill>
                  <a:srgbClr val="0B0080"/>
                </a:solidFill>
                <a:effectLst/>
                <a:latin typeface="Arial" panose="020B0604020202020204" pitchFamily="34" charset="0"/>
                <a:hlinkClick r:id="rId22" tooltip="藤本"/>
              </a:rPr>
              <a:t>藤本植物</a:t>
            </a:r>
            <a:r>
              <a:rPr lang="zh-TW" altLang="en-US" b="0" i="0" dirty="0" smtClean="0">
                <a:solidFill>
                  <a:srgbClr val="252525"/>
                </a:solidFill>
                <a:effectLst/>
                <a:latin typeface="Arial" panose="020B0604020202020204" pitchFamily="34" charset="0"/>
              </a:rPr>
              <a:t>一類，主要是由枝所演化的變態莖。這類莖必須攀附在其他的物體上纏繞生長，例如</a:t>
            </a:r>
            <a:r>
              <a:rPr lang="zh-TW" altLang="en-US" b="0" i="0" u="none" strike="noStrike" dirty="0" smtClean="0">
                <a:solidFill>
                  <a:srgbClr val="0B0080"/>
                </a:solidFill>
                <a:effectLst/>
                <a:latin typeface="Arial" panose="020B0604020202020204" pitchFamily="34" charset="0"/>
                <a:hlinkClick r:id="rId23" tooltip="葡萄"/>
              </a:rPr>
              <a:t>葡萄</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24" tooltip="黃瓜"/>
              </a:rPr>
              <a:t>黃瓜</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25" tooltip="南瓜"/>
              </a:rPr>
              <a:t>南瓜</a:t>
            </a:r>
            <a:r>
              <a:rPr lang="zh-TW" altLang="en-US" b="0" i="0" dirty="0" smtClean="0">
                <a:solidFill>
                  <a:srgbClr val="252525"/>
                </a:solidFill>
                <a:effectLst/>
                <a:latin typeface="Arial" panose="020B0604020202020204" pitchFamily="34" charset="0"/>
              </a:rPr>
              <a:t>與</a:t>
            </a:r>
            <a:r>
              <a:rPr lang="zh-TW" altLang="en-US" b="0" i="0" u="none" strike="noStrike" dirty="0" smtClean="0">
                <a:solidFill>
                  <a:srgbClr val="0B0080"/>
                </a:solidFill>
                <a:effectLst/>
                <a:latin typeface="Arial" panose="020B0604020202020204" pitchFamily="34" charset="0"/>
                <a:hlinkClick r:id="rId26" tooltip="長春藤"/>
              </a:rPr>
              <a:t>長春藤</a:t>
            </a:r>
            <a:r>
              <a:rPr lang="zh-TW" altLang="en-US" b="0" i="0" dirty="0" smtClean="0">
                <a:solidFill>
                  <a:srgbClr val="252525"/>
                </a:solidFill>
                <a:effectLst/>
                <a:latin typeface="Arial" panose="020B0604020202020204" pitchFamily="34" charset="0"/>
              </a:rPr>
              <a:t>等。</a:t>
            </a:r>
          </a:p>
          <a:p>
            <a:pPr>
              <a:buFont typeface="Arial" panose="020B0604020202020204" pitchFamily="34" charset="0"/>
              <a:buChar char="•"/>
            </a:pPr>
            <a:r>
              <a:rPr lang="zh-TW" altLang="en-US" b="1" i="0" dirty="0" smtClean="0">
                <a:solidFill>
                  <a:srgbClr val="252525"/>
                </a:solidFill>
                <a:effectLst/>
                <a:latin typeface="Arial" panose="020B0604020202020204" pitchFamily="34" charset="0"/>
              </a:rPr>
              <a:t>匍匐莖</a:t>
            </a:r>
            <a:r>
              <a:rPr lang="zh-TW" altLang="en-US" b="0" i="0" dirty="0" smtClean="0">
                <a:solidFill>
                  <a:srgbClr val="252525"/>
                </a:solidFill>
                <a:effectLst/>
                <a:latin typeface="Arial" panose="020B0604020202020204" pitchFamily="34" charset="0"/>
              </a:rPr>
              <a:t>，柔軟而無法直立，利用攀爬生長於地上的莖，一般常見的植物有</a:t>
            </a:r>
            <a:r>
              <a:rPr lang="zh-TW" altLang="en-US" b="0" i="0" u="none" strike="noStrike" dirty="0" smtClean="0">
                <a:solidFill>
                  <a:srgbClr val="0B0080"/>
                </a:solidFill>
                <a:effectLst/>
                <a:latin typeface="Arial" panose="020B0604020202020204" pitchFamily="34" charset="0"/>
                <a:hlinkClick r:id="rId27" tooltip="甘藷"/>
              </a:rPr>
              <a:t>甘藷</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28" tooltip="草莓"/>
              </a:rPr>
              <a:t>草莓</a:t>
            </a:r>
            <a:r>
              <a:rPr lang="zh-TW" altLang="en-US" b="0" i="0" dirty="0" smtClean="0">
                <a:solidFill>
                  <a:srgbClr val="252525"/>
                </a:solidFill>
                <a:effectLst/>
                <a:latin typeface="Arial" panose="020B0604020202020204" pitchFamily="34" charset="0"/>
              </a:rPr>
              <a:t>、</a:t>
            </a:r>
            <a:r>
              <a:rPr lang="zh-TW" altLang="en-US" b="0" i="0" u="none" strike="noStrike" dirty="0" smtClean="0">
                <a:solidFill>
                  <a:srgbClr val="0B0080"/>
                </a:solidFill>
                <a:effectLst/>
                <a:latin typeface="Arial" panose="020B0604020202020204" pitchFamily="34" charset="0"/>
                <a:hlinkClick r:id="rId29" tooltip="西瓜"/>
              </a:rPr>
              <a:t>西瓜</a:t>
            </a:r>
            <a:r>
              <a:rPr lang="zh-TW" altLang="en-US" b="0" i="0" dirty="0" smtClean="0">
                <a:solidFill>
                  <a:srgbClr val="252525"/>
                </a:solidFill>
                <a:effectLst/>
                <a:latin typeface="Arial" panose="020B0604020202020204" pitchFamily="34" charset="0"/>
              </a:rPr>
              <a:t>等。</a:t>
            </a:r>
            <a:endParaRPr lang="zh-TW" altLang="en-US" b="0" i="0" dirty="0">
              <a:solidFill>
                <a:srgbClr val="252525"/>
              </a:solidFill>
              <a:effectLst/>
              <a:latin typeface="Arial" panose="020B0604020202020204" pitchFamily="34" charset="0"/>
            </a:endParaRPr>
          </a:p>
        </p:txBody>
      </p:sp>
      <p:sp>
        <p:nvSpPr>
          <p:cNvPr id="3" name="標題 1"/>
          <p:cNvSpPr>
            <a:spLocks noGrp="1"/>
          </p:cNvSpPr>
          <p:nvPr>
            <p:ph type="title"/>
          </p:nvPr>
        </p:nvSpPr>
        <p:spPr>
          <a:xfrm>
            <a:off x="1605373" y="971582"/>
            <a:ext cx="8911687" cy="793718"/>
          </a:xfrm>
        </p:spPr>
        <p:txBody>
          <a:bodyPr/>
          <a:lstStyle/>
          <a:p>
            <a:r>
              <a:rPr lang="zh-TW" altLang="en-US" dirty="0" smtClean="0"/>
              <a:t>莖之分類</a:t>
            </a:r>
            <a:endParaRPr lang="zh-TW" altLang="en-US" dirty="0"/>
          </a:p>
        </p:txBody>
      </p:sp>
    </p:spTree>
    <p:extLst>
      <p:ext uri="{BB962C8B-B14F-4D97-AF65-F5344CB8AC3E}">
        <p14:creationId xmlns:p14="http://schemas.microsoft.com/office/powerpoint/2010/main" val="4614060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stretch>
            <a:fillRect/>
          </a:stretch>
        </p:blipFill>
        <p:spPr>
          <a:xfrm>
            <a:off x="838200" y="1690688"/>
            <a:ext cx="5801784" cy="4351338"/>
          </a:xfrm>
          <a:prstGeom prst="rect">
            <a:avLst/>
          </a:prstGeom>
        </p:spPr>
      </p:pic>
      <p:pic>
        <p:nvPicPr>
          <p:cNvPr id="1026" name="Picture 2" descr="https://upload.wikimedia.org/wikipedia/commons/7/7c/Allium_fistulosum_bulbifera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984" y="1580357"/>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016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05373" y="971582"/>
            <a:ext cx="8911687" cy="1280890"/>
          </a:xfrm>
        </p:spPr>
        <p:txBody>
          <a:bodyPr/>
          <a:lstStyle/>
          <a:p>
            <a:r>
              <a:rPr lang="zh-TW" altLang="en-US" dirty="0" smtClean="0"/>
              <a:t>儲存莖及儲存根之分辨</a:t>
            </a:r>
            <a:r>
              <a:rPr lang="en-US" altLang="zh-TW" dirty="0" smtClean="0"/>
              <a:t>?</a:t>
            </a:r>
            <a:endParaRPr lang="zh-TW" altLang="en-US" dirty="0"/>
          </a:p>
        </p:txBody>
      </p:sp>
      <p:pic>
        <p:nvPicPr>
          <p:cNvPr id="2050" name="Picture 2" descr="https://upload.wikimedia.org/wikipedia/commons/f/f3/Potatoe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009632" y="1706944"/>
            <a:ext cx="2011142" cy="1341819"/>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descr="http://1.share.photo.xuite.net/wen529595/117cda8/9940126/444704266_m.jpg"/>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93582"/>
            <a:ext cx="4762500" cy="3571875"/>
          </a:xfrm>
          <a:prstGeom prst="rect">
            <a:avLst/>
          </a:prstGeom>
          <a:noFill/>
          <a:ln>
            <a:noFill/>
          </a:ln>
        </p:spPr>
      </p:pic>
      <p:pic>
        <p:nvPicPr>
          <p:cNvPr id="5" name="圖片 4" descr="http://www.xsjk.net/userfiles/2014212135255.jpg"/>
          <p:cNvPicPr/>
          <p:nvPr/>
        </p:nvPicPr>
        <p:blipFill>
          <a:blip r:embed="rId4">
            <a:extLst>
              <a:ext uri="{28A0092B-C50C-407E-A947-70E740481C1C}">
                <a14:useLocalDpi xmlns:a14="http://schemas.microsoft.com/office/drawing/2010/main" val="0"/>
              </a:ext>
            </a:extLst>
          </a:blip>
          <a:srcRect/>
          <a:stretch>
            <a:fillRect/>
          </a:stretch>
        </p:blipFill>
        <p:spPr bwMode="auto">
          <a:xfrm>
            <a:off x="5600700" y="2993582"/>
            <a:ext cx="4686300" cy="3555619"/>
          </a:xfrm>
          <a:prstGeom prst="rect">
            <a:avLst/>
          </a:prstGeom>
          <a:noFill/>
          <a:ln>
            <a:noFill/>
          </a:ln>
        </p:spPr>
      </p:pic>
    </p:spTree>
    <p:extLst>
      <p:ext uri="{BB962C8B-B14F-4D97-AF65-F5344CB8AC3E}">
        <p14:creationId xmlns:p14="http://schemas.microsoft.com/office/powerpoint/2010/main" val="607110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482600"/>
            <a:ext cx="9118600" cy="73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2"/>
          <p:cNvSpPr>
            <a:spLocks noChangeArrowheads="1"/>
          </p:cNvSpPr>
          <p:nvPr/>
        </p:nvSpPr>
        <p:spPr bwMode="auto">
          <a:xfrm>
            <a:off x="2319338" y="141289"/>
            <a:ext cx="44069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r>
              <a:rPr lang="en-US" altLang="zh-TW">
                <a:latin typeface="Times New Roman" panose="02020603050405020304" pitchFamily="18" charset="0"/>
                <a:ea typeface="標楷體" panose="03000509000000000000" pitchFamily="65" charset="-120"/>
                <a:cs typeface="Times New Roman" panose="02020603050405020304" pitchFamily="18" charset="0"/>
              </a:rPr>
              <a:t>3.</a:t>
            </a:r>
            <a:r>
              <a:rPr lang="zh-TW" altLang="en-US">
                <a:latin typeface="Times New Roman" panose="02020603050405020304" pitchFamily="18" charset="0"/>
                <a:ea typeface="標楷體" panose="03000509000000000000" pitchFamily="65" charset="-120"/>
                <a:cs typeface="Times New Roman" panose="02020603050405020304" pitchFamily="18" charset="0"/>
              </a:rPr>
              <a:t>將指北針放在方位盤</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上，使指北針盤面上</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所標示的方向和方位</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盤上的方位一致。</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a:latin typeface="Times New Roman" panose="02020603050405020304" pitchFamily="18" charset="0"/>
                <a:ea typeface="標楷體" panose="03000509000000000000" pitchFamily="65" charset="-120"/>
                <a:cs typeface="Times New Roman" panose="02020603050405020304" pitchFamily="18" charset="0"/>
              </a:rPr>
              <a:t>4.</a:t>
            </a:r>
            <a:r>
              <a:rPr lang="zh-TW" altLang="en-US">
                <a:latin typeface="Times New Roman" panose="02020603050405020304" pitchFamily="18" charset="0"/>
                <a:ea typeface="標楷體" panose="03000509000000000000" pitchFamily="65" charset="-120"/>
                <a:cs typeface="Times New Roman" panose="02020603050405020304" pitchFamily="18" charset="0"/>
              </a:rPr>
              <a:t>轉動方位盤，使指北</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針和方位盤上的方位</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對準實際的方位。</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a:latin typeface="Times New Roman" panose="02020603050405020304" pitchFamily="18" charset="0"/>
                <a:ea typeface="標楷體" panose="03000509000000000000" pitchFamily="65" charset="-120"/>
                <a:cs typeface="Times New Roman" panose="02020603050405020304" pitchFamily="18" charset="0"/>
              </a:rPr>
              <a:t>5.</a:t>
            </a:r>
            <a:r>
              <a:rPr lang="zh-TW" altLang="en-US">
                <a:latin typeface="Times New Roman" panose="02020603050405020304" pitchFamily="18" charset="0"/>
                <a:ea typeface="標楷體" panose="03000509000000000000" pitchFamily="65" charset="-120"/>
                <a:cs typeface="Times New Roman" panose="02020603050405020304" pitchFamily="18" charset="0"/>
              </a:rPr>
              <a:t>利用吸管的影子找出</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太陽的方位。</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a:latin typeface="Times New Roman" panose="02020603050405020304" pitchFamily="18" charset="0"/>
                <a:ea typeface="標楷體" panose="03000509000000000000" pitchFamily="65" charset="-120"/>
                <a:cs typeface="Times New Roman" panose="02020603050405020304" pitchFamily="18" charset="0"/>
              </a:rPr>
              <a:t>6.</a:t>
            </a:r>
            <a:r>
              <a:rPr lang="zh-TW" altLang="en-US">
                <a:latin typeface="Times New Roman" panose="02020603050405020304" pitchFamily="18" charset="0"/>
                <a:ea typeface="標楷體" panose="03000509000000000000" pitchFamily="65" charset="-120"/>
                <a:cs typeface="Times New Roman" panose="02020603050405020304" pitchFamily="18" charset="0"/>
              </a:rPr>
              <a:t>將棉線從吸管頂端拉</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到影子的末端，利用 </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量角器測量太陽的高</a:t>
            </a:r>
            <a:endParaRPr lang="en-US" altLang="zh-TW">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latin typeface="Times New Roman" panose="02020603050405020304" pitchFamily="18" charset="0"/>
                <a:ea typeface="標楷體" panose="03000509000000000000" pitchFamily="65" charset="-120"/>
                <a:cs typeface="Times New Roman" panose="02020603050405020304" pitchFamily="18" charset="0"/>
              </a:rPr>
              <a:t>   度角。</a:t>
            </a:r>
          </a:p>
        </p:txBody>
      </p:sp>
      <p:sp>
        <p:nvSpPr>
          <p:cNvPr id="20484" name="object 14"/>
          <p:cNvSpPr>
            <a:spLocks noChangeArrowheads="1"/>
          </p:cNvSpPr>
          <p:nvPr/>
        </p:nvSpPr>
        <p:spPr bwMode="auto">
          <a:xfrm>
            <a:off x="6759575" y="284163"/>
            <a:ext cx="3067050" cy="2717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ea typeface="標楷體" panose="03000509000000000000" pitchFamily="65" charset="-120"/>
            </a:endParaRPr>
          </a:p>
        </p:txBody>
      </p:sp>
      <p:sp>
        <p:nvSpPr>
          <p:cNvPr id="20485" name="object 6"/>
          <p:cNvSpPr>
            <a:spLocks noChangeArrowheads="1"/>
          </p:cNvSpPr>
          <p:nvPr/>
        </p:nvSpPr>
        <p:spPr bwMode="auto">
          <a:xfrm>
            <a:off x="6759575" y="3622675"/>
            <a:ext cx="3067050" cy="27178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3200">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sz="3200">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sz="3200">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sz="3200">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sz="3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新細明體" panose="02020500000000000000" pitchFamily="18" charset="-120"/>
              </a:defRPr>
            </a:lvl9pPr>
          </a:lstStyle>
          <a:p>
            <a:pPr eaLnBrk="1" hangingPunct="1"/>
            <a:endParaRPr lang="zh-TW" altLang="zh-TW">
              <a:ea typeface="標楷體" panose="03000509000000000000" pitchFamily="65" charset="-120"/>
            </a:endParaRPr>
          </a:p>
        </p:txBody>
      </p:sp>
    </p:spTree>
    <p:extLst>
      <p:ext uri="{BB962C8B-B14F-4D97-AF65-F5344CB8AC3E}">
        <p14:creationId xmlns:p14="http://schemas.microsoft.com/office/powerpoint/2010/main" val="21821672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hlinkClick r:id="rId2"/>
              </a:rPr>
              <a:t>馬鈴薯</a:t>
            </a:r>
            <a:endParaRPr lang="zh-TW" altLang="en-US" dirty="0"/>
          </a:p>
        </p:txBody>
      </p:sp>
      <p:sp>
        <p:nvSpPr>
          <p:cNvPr id="3" name="內容版面配置區 2"/>
          <p:cNvSpPr>
            <a:spLocks noGrp="1"/>
          </p:cNvSpPr>
          <p:nvPr>
            <p:ph idx="1"/>
          </p:nvPr>
        </p:nvSpPr>
        <p:spPr>
          <a:xfrm>
            <a:off x="838200" y="1825625"/>
            <a:ext cx="7038975" cy="4351338"/>
          </a:xfrm>
        </p:spPr>
        <p:txBody>
          <a:bodyPr>
            <a:normAutofit fontScale="92500" lnSpcReduction="10000"/>
          </a:bodyPr>
          <a:lstStyle/>
          <a:p>
            <a:r>
              <a:rPr lang="zh-TW" altLang="zh-TW" dirty="0" smtClean="0"/>
              <a:t>你</a:t>
            </a:r>
            <a:r>
              <a:rPr lang="zh-TW" altLang="zh-TW" dirty="0"/>
              <a:t>可曾注意過，從泥土裏挖出來的馬鈴薯的薯塊是地下的莖形成的，而甘薯的薯塊都是由根形成的。</a:t>
            </a:r>
            <a:r>
              <a:rPr lang="en-US" altLang="zh-TW" dirty="0"/>
              <a:t/>
            </a:r>
            <a:br>
              <a:rPr lang="en-US" altLang="zh-TW" dirty="0"/>
            </a:br>
            <a:r>
              <a:rPr lang="en-US" altLang="zh-TW" dirty="0"/>
              <a:t/>
            </a:r>
            <a:br>
              <a:rPr lang="en-US" altLang="zh-TW" dirty="0"/>
            </a:br>
            <a:r>
              <a:rPr lang="zh-TW" altLang="zh-TW" dirty="0"/>
              <a:t>怎麼知道這種區別的呢</a:t>
            </a:r>
            <a:r>
              <a:rPr lang="en-US" altLang="zh-TW" dirty="0"/>
              <a:t>?</a:t>
            </a:r>
            <a:r>
              <a:rPr lang="zh-TW" altLang="zh-TW" dirty="0"/>
              <a:t>挖馬鈴薯的時候，你仔細地看看就明白了</a:t>
            </a:r>
            <a:r>
              <a:rPr lang="en-US" altLang="zh-TW" dirty="0"/>
              <a:t>:</a:t>
            </a:r>
            <a:r>
              <a:rPr lang="zh-TW" altLang="zh-TW" dirty="0"/>
              <a:t>馬鈴薯薯塊是生在一種在地下橫走的莖的頂端的。橫走莖長到一定的時候，頂端就膨大起來形成了薯塊，因為樣子變得粗厚了，往往容易騙過人的眼睛。不信的話，你拿一塊馬鈴薯薯塊仔細檢查一下，就會發現它的表皮上有許多小孔，孔裏有芽，孔邊上有一道像眉的痕跡，孔和這道痕跡很像眼睛，因此科學上稱為芽眼。如果把各個芽眼用線條連起來，就會發現，芽眼在薯塊上是按螺旋次序排列的。芽眼裹的芽，可以抽出枝葉來。那眉毛般的痕跡又是葉子</a:t>
            </a:r>
            <a:r>
              <a:rPr lang="en-US" altLang="zh-TW" dirty="0"/>
              <a:t>(</a:t>
            </a:r>
            <a:r>
              <a:rPr lang="zh-TW" altLang="zh-TW" dirty="0"/>
              <a:t>鱗片形葉</a:t>
            </a:r>
            <a:r>
              <a:rPr lang="en-US" altLang="zh-TW" dirty="0"/>
              <a:t>)</a:t>
            </a:r>
            <a:r>
              <a:rPr lang="zh-TW" altLang="zh-TW" dirty="0"/>
              <a:t>留下的殘痕。這些突出的特徵，就是一般植物莖的特徵。</a:t>
            </a:r>
            <a:r>
              <a:rPr lang="en-US" altLang="zh-TW" dirty="0"/>
              <a:t/>
            </a:r>
            <a:br>
              <a:rPr lang="en-US" altLang="zh-TW" dirty="0"/>
            </a:br>
            <a:r>
              <a:rPr lang="en-US" altLang="zh-TW" dirty="0"/>
              <a:t/>
            </a:r>
            <a:br>
              <a:rPr lang="en-US" altLang="zh-TW" dirty="0"/>
            </a:br>
            <a:r>
              <a:rPr lang="zh-TW" altLang="zh-TW" dirty="0"/>
              <a:t>我們再看一下甘薯，甘薯的薯塊雖也能長芽，但是芽的位置很亂，沒有一定的排列順序，又沒有像馬鈴薯的薯塊那種葉子的痕跡，這些都是根的特點。挖甘薯的時候，你仔細看看，可以看出甘薯的薯塊是由主根上長出的側根和不定根膨大而形成的，所以叫作塊根。</a:t>
            </a:r>
          </a:p>
          <a:p>
            <a:endParaRPr lang="zh-TW" altLang="en-US" dirty="0"/>
          </a:p>
        </p:txBody>
      </p:sp>
      <p:pic>
        <p:nvPicPr>
          <p:cNvPr id="4" name="圖片 3" descr="图片"/>
          <p:cNvPicPr/>
          <p:nvPr/>
        </p:nvPicPr>
        <p:blipFill>
          <a:blip r:embed="rId3">
            <a:extLst>
              <a:ext uri="{28A0092B-C50C-407E-A947-70E740481C1C}">
                <a14:useLocalDpi xmlns:a14="http://schemas.microsoft.com/office/drawing/2010/main" val="0"/>
              </a:ext>
            </a:extLst>
          </a:blip>
          <a:srcRect/>
          <a:stretch>
            <a:fillRect/>
          </a:stretch>
        </p:blipFill>
        <p:spPr bwMode="auto">
          <a:xfrm>
            <a:off x="8058150" y="1331782"/>
            <a:ext cx="3952875" cy="2543175"/>
          </a:xfrm>
          <a:prstGeom prst="rect">
            <a:avLst/>
          </a:prstGeom>
          <a:noFill/>
          <a:ln>
            <a:noFill/>
          </a:ln>
        </p:spPr>
      </p:pic>
      <p:pic>
        <p:nvPicPr>
          <p:cNvPr id="5" name="圖片 4" descr="图片"/>
          <p:cNvPicPr/>
          <p:nvPr/>
        </p:nvPicPr>
        <p:blipFill>
          <a:blip r:embed="rId4">
            <a:extLst>
              <a:ext uri="{28A0092B-C50C-407E-A947-70E740481C1C}">
                <a14:useLocalDpi xmlns:a14="http://schemas.microsoft.com/office/drawing/2010/main" val="0"/>
              </a:ext>
            </a:extLst>
          </a:blip>
          <a:srcRect/>
          <a:stretch>
            <a:fillRect/>
          </a:stretch>
        </p:blipFill>
        <p:spPr bwMode="auto">
          <a:xfrm>
            <a:off x="8058150" y="3762375"/>
            <a:ext cx="4133850" cy="3095625"/>
          </a:xfrm>
          <a:prstGeom prst="rect">
            <a:avLst/>
          </a:prstGeom>
          <a:noFill/>
          <a:ln>
            <a:noFill/>
          </a:ln>
        </p:spPr>
      </p:pic>
    </p:spTree>
    <p:extLst>
      <p:ext uri="{BB962C8B-B14F-4D97-AF65-F5344CB8AC3E}">
        <p14:creationId xmlns:p14="http://schemas.microsoft.com/office/powerpoint/2010/main" val="21797372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1988" y="2946961"/>
            <a:ext cx="10515600" cy="1325563"/>
          </a:xfrm>
        </p:spPr>
        <p:txBody>
          <a:bodyPr/>
          <a:lstStyle/>
          <a:p>
            <a:pPr algn="ctr"/>
            <a:r>
              <a:rPr lang="zh-TW" altLang="en-US" dirty="0" smtClean="0"/>
              <a:t>蕨類植物</a:t>
            </a:r>
            <a:endParaRPr lang="zh-TW" altLang="en-US" dirty="0"/>
          </a:p>
        </p:txBody>
      </p:sp>
      <p:sp>
        <p:nvSpPr>
          <p:cNvPr id="3" name="內容版面配置區 2"/>
          <p:cNvSpPr>
            <a:spLocks noGrp="1"/>
          </p:cNvSpPr>
          <p:nvPr>
            <p:ph idx="1"/>
          </p:nvPr>
        </p:nvSpPr>
        <p:spPr>
          <a:xfrm>
            <a:off x="1026459" y="3667872"/>
            <a:ext cx="10515600" cy="4351338"/>
          </a:xfrm>
        </p:spPr>
        <p:txBody>
          <a:bodyPr/>
          <a:lstStyle/>
          <a:p>
            <a:endParaRPr lang="zh-TW" altLang="en-US" dirty="0"/>
          </a:p>
        </p:txBody>
      </p:sp>
    </p:spTree>
    <p:extLst>
      <p:ext uri="{BB962C8B-B14F-4D97-AF65-F5344CB8AC3E}">
        <p14:creationId xmlns:p14="http://schemas.microsoft.com/office/powerpoint/2010/main" val="7207875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38338" y="0"/>
            <a:ext cx="8401050" cy="6858000"/>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1" y="1392239"/>
            <a:ext cx="8169275" cy="4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矩形 9"/>
          <p:cNvSpPr>
            <a:spLocks noChangeArrowheads="1"/>
          </p:cNvSpPr>
          <p:nvPr/>
        </p:nvSpPr>
        <p:spPr bwMode="auto">
          <a:xfrm>
            <a:off x="2452688" y="1538288"/>
            <a:ext cx="3433762"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腎蕨</a:t>
            </a:r>
          </a:p>
        </p:txBody>
      </p:sp>
      <p:pic>
        <p:nvPicPr>
          <p:cNvPr id="15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01" y="1687513"/>
            <a:ext cx="257175"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6" name="矩形 11"/>
          <p:cNvSpPr>
            <a:spLocks noChangeArrowheads="1"/>
          </p:cNvSpPr>
          <p:nvPr/>
        </p:nvSpPr>
        <p:spPr bwMode="auto">
          <a:xfrm>
            <a:off x="8294689" y="2122488"/>
            <a:ext cx="18684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200">
                <a:solidFill>
                  <a:schemeClr val="tx1"/>
                </a:solidFill>
                <a:latin typeface="Arial" panose="020B0604020202020204" pitchFamily="34" charset="0"/>
                <a:ea typeface="標楷體" panose="03000509000000000000" pitchFamily="65" charset="-120"/>
              </a:defRPr>
            </a:lvl1pPr>
            <a:lvl2pPr marL="742950" indent="-285750" eaLnBrk="0" hangingPunct="0">
              <a:defRPr kumimoji="1" sz="3200">
                <a:solidFill>
                  <a:schemeClr val="tx1"/>
                </a:solidFill>
                <a:latin typeface="Arial" panose="020B0604020202020204" pitchFamily="34" charset="0"/>
                <a:ea typeface="標楷體" panose="03000509000000000000" pitchFamily="65" charset="-120"/>
              </a:defRPr>
            </a:lvl2pPr>
            <a:lvl3pPr marL="1143000" indent="-228600" eaLnBrk="0" hangingPunct="0">
              <a:defRPr kumimoji="1" sz="3200">
                <a:solidFill>
                  <a:schemeClr val="tx1"/>
                </a:solidFill>
                <a:latin typeface="Arial" panose="020B0604020202020204" pitchFamily="34" charset="0"/>
                <a:ea typeface="標楷體" panose="03000509000000000000" pitchFamily="65" charset="-120"/>
              </a:defRPr>
            </a:lvl3pPr>
            <a:lvl4pPr marL="1600200" indent="-228600" eaLnBrk="0" hangingPunct="0">
              <a:defRPr kumimoji="1" sz="3200">
                <a:solidFill>
                  <a:schemeClr val="tx1"/>
                </a:solidFill>
                <a:latin typeface="Arial" panose="020B0604020202020204" pitchFamily="34" charset="0"/>
                <a:ea typeface="標楷體" panose="03000509000000000000" pitchFamily="65" charset="-120"/>
              </a:defRPr>
            </a:lvl4pPr>
            <a:lvl5pPr marL="2057400" indent="-228600" eaLnBrk="0" hangingPunct="0">
              <a:defRPr kumimoji="1" sz="3200">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sz="3200">
                <a:solidFill>
                  <a:schemeClr val="tx1"/>
                </a:solidFill>
                <a:latin typeface="Arial" panose="020B0604020202020204" pitchFamily="34" charset="0"/>
                <a:ea typeface="標楷體" panose="03000509000000000000" pitchFamily="65" charset="-120"/>
              </a:defRPr>
            </a:lvl9pPr>
          </a:lstStyle>
          <a:p>
            <a:pPr eaLnBrk="1" hangingPunct="1"/>
            <a:r>
              <a:rPr lang="zh-TW" altLang="en-US"/>
              <a:t>孢子囊群</a:t>
            </a:r>
          </a:p>
        </p:txBody>
      </p:sp>
    </p:spTree>
    <p:extLst>
      <p:ext uri="{BB962C8B-B14F-4D97-AF65-F5344CB8AC3E}">
        <p14:creationId xmlns:p14="http://schemas.microsoft.com/office/powerpoint/2010/main" val="1828862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21516" name="圖片 4"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圖片 5"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圖片 6"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pic>
        <p:nvPicPr>
          <p:cNvPr id="2150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789" y="1023939"/>
            <a:ext cx="9031287" cy="355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1214" y="4624389"/>
            <a:ext cx="3651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文字方塊 10"/>
          <p:cNvSpPr txBox="1">
            <a:spLocks noChangeArrowheads="1"/>
          </p:cNvSpPr>
          <p:nvPr/>
        </p:nvSpPr>
        <p:spPr bwMode="auto">
          <a:xfrm>
            <a:off x="2352675" y="4533901"/>
            <a:ext cx="388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臺灣山蘇及葉背的孢子囊群</a:t>
            </a:r>
          </a:p>
        </p:txBody>
      </p:sp>
      <p:pic>
        <p:nvPicPr>
          <p:cNvPr id="2151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4351" y="4624389"/>
            <a:ext cx="3651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1" name="文字方塊 12"/>
          <p:cNvSpPr txBox="1">
            <a:spLocks noChangeArrowheads="1"/>
          </p:cNvSpPr>
          <p:nvPr/>
        </p:nvSpPr>
        <p:spPr bwMode="auto">
          <a:xfrm>
            <a:off x="7177089" y="4533901"/>
            <a:ext cx="331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腎蕨及葉背的孢子囊群</a:t>
            </a:r>
          </a:p>
        </p:txBody>
      </p:sp>
      <p:sp>
        <p:nvSpPr>
          <p:cNvPr id="21512" name="文字方塊 13"/>
          <p:cNvSpPr txBox="1">
            <a:spLocks noChangeArrowheads="1"/>
          </p:cNvSpPr>
          <p:nvPr/>
        </p:nvSpPr>
        <p:spPr bwMode="auto">
          <a:xfrm>
            <a:off x="3719513" y="1196976"/>
            <a:ext cx="147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孢子囊群</a:t>
            </a:r>
          </a:p>
        </p:txBody>
      </p:sp>
      <p:sp>
        <p:nvSpPr>
          <p:cNvPr id="21513" name="文字方塊 14"/>
          <p:cNvSpPr txBox="1">
            <a:spLocks noChangeArrowheads="1"/>
          </p:cNvSpPr>
          <p:nvPr/>
        </p:nvSpPr>
        <p:spPr bwMode="auto">
          <a:xfrm>
            <a:off x="8315325" y="1196976"/>
            <a:ext cx="147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孢子囊群</a:t>
            </a:r>
          </a:p>
        </p:txBody>
      </p:sp>
    </p:spTree>
    <p:extLst>
      <p:ext uri="{BB962C8B-B14F-4D97-AF65-F5344CB8AC3E}">
        <p14:creationId xmlns:p14="http://schemas.microsoft.com/office/powerpoint/2010/main" val="1308688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661416" y="2032002"/>
            <a:ext cx="6781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buClr>
                <a:srgbClr val="FF6600"/>
              </a:buClr>
            </a:pPr>
            <a:r>
              <a:rPr lang="en-US" altLang="zh-TW" sz="2800" dirty="0">
                <a:solidFill>
                  <a:srgbClr val="000000"/>
                </a:solidFill>
              </a:rPr>
              <a:t>1.</a:t>
            </a:r>
            <a:r>
              <a:rPr lang="zh-TW" altLang="en-US" sz="2800" dirty="0">
                <a:solidFill>
                  <a:srgbClr val="000000"/>
                </a:solidFill>
              </a:rPr>
              <a:t>翻開蕨類植物的葉子</a:t>
            </a:r>
            <a:endParaRPr lang="en-US" altLang="zh-TW" sz="2800" dirty="0">
              <a:solidFill>
                <a:srgbClr val="000000"/>
              </a:solidFill>
            </a:endParaRPr>
          </a:p>
          <a:p>
            <a:pPr eaLnBrk="1" hangingPunct="1">
              <a:lnSpc>
                <a:spcPct val="100000"/>
              </a:lnSpc>
              <a:buClr>
                <a:srgbClr val="FF6600"/>
              </a:buClr>
            </a:pPr>
            <a:r>
              <a:rPr lang="en-US" altLang="zh-TW" sz="2800" dirty="0">
                <a:solidFill>
                  <a:srgbClr val="000000"/>
                </a:solidFill>
              </a:rPr>
              <a:t>  </a:t>
            </a:r>
            <a:r>
              <a:rPr lang="zh-TW" altLang="en-US" sz="2800" dirty="0">
                <a:solidFill>
                  <a:srgbClr val="000000"/>
                </a:solidFill>
              </a:rPr>
              <a:t>背面，可以看見黃褐</a:t>
            </a:r>
            <a:endParaRPr lang="en-US" altLang="zh-TW" sz="2800" dirty="0">
              <a:solidFill>
                <a:srgbClr val="000000"/>
              </a:solidFill>
            </a:endParaRPr>
          </a:p>
          <a:p>
            <a:pPr eaLnBrk="1" hangingPunct="1">
              <a:lnSpc>
                <a:spcPct val="100000"/>
              </a:lnSpc>
              <a:buClr>
                <a:srgbClr val="FF6600"/>
              </a:buClr>
            </a:pPr>
            <a:r>
              <a:rPr lang="zh-TW" altLang="en-US" sz="2800" dirty="0">
                <a:solidFill>
                  <a:srgbClr val="000000"/>
                </a:solidFill>
              </a:rPr>
              <a:t>  色的小點，這就是孢</a:t>
            </a:r>
            <a:endParaRPr lang="en-US" altLang="zh-TW" sz="2800" dirty="0">
              <a:solidFill>
                <a:srgbClr val="000000"/>
              </a:solidFill>
            </a:endParaRPr>
          </a:p>
          <a:p>
            <a:pPr eaLnBrk="1" hangingPunct="1">
              <a:lnSpc>
                <a:spcPct val="100000"/>
              </a:lnSpc>
              <a:buClr>
                <a:srgbClr val="FF6600"/>
              </a:buClr>
            </a:pPr>
            <a:r>
              <a:rPr lang="zh-TW" altLang="en-US" sz="2800" dirty="0">
                <a:solidFill>
                  <a:srgbClr val="000000"/>
                </a:solidFill>
              </a:rPr>
              <a:t>  子囊。</a:t>
            </a:r>
            <a:endParaRPr lang="en-US" altLang="zh-TW" sz="2800" dirty="0">
              <a:solidFill>
                <a:srgbClr val="000000"/>
              </a:solidFill>
            </a:endParaRPr>
          </a:p>
          <a:p>
            <a:pPr>
              <a:lnSpc>
                <a:spcPct val="100000"/>
              </a:lnSpc>
              <a:buClr>
                <a:srgbClr val="FF6600"/>
              </a:buClr>
            </a:pPr>
            <a:r>
              <a:rPr lang="en-US" altLang="zh-TW" sz="2800" dirty="0">
                <a:solidFill>
                  <a:srgbClr val="000000"/>
                </a:solidFill>
              </a:rPr>
              <a:t>2.</a:t>
            </a:r>
            <a:r>
              <a:rPr lang="zh-TW" altLang="en-US" sz="2800" dirty="0">
                <a:solidFill>
                  <a:srgbClr val="000000"/>
                </a:solidFill>
              </a:rPr>
              <a:t>孢子囊遭外力擠壓時</a:t>
            </a:r>
            <a:endParaRPr lang="en-US" altLang="zh-TW" sz="2800" dirty="0">
              <a:solidFill>
                <a:srgbClr val="000000"/>
              </a:solidFill>
            </a:endParaRPr>
          </a:p>
          <a:p>
            <a:pPr>
              <a:lnSpc>
                <a:spcPct val="100000"/>
              </a:lnSpc>
              <a:buClr>
                <a:srgbClr val="FF6600"/>
              </a:buClr>
            </a:pPr>
            <a:r>
              <a:rPr lang="en-US" altLang="zh-TW" sz="2800" dirty="0">
                <a:solidFill>
                  <a:srgbClr val="000000"/>
                </a:solidFill>
              </a:rPr>
              <a:t>  </a:t>
            </a:r>
            <a:r>
              <a:rPr lang="zh-TW" altLang="en-US" sz="2800" dirty="0">
                <a:solidFill>
                  <a:srgbClr val="000000"/>
                </a:solidFill>
              </a:rPr>
              <a:t>會破裂，裡頭的孢子會尋找</a:t>
            </a:r>
            <a:endParaRPr lang="en-US" altLang="zh-TW" sz="2800" dirty="0">
              <a:solidFill>
                <a:srgbClr val="000000"/>
              </a:solidFill>
            </a:endParaRPr>
          </a:p>
          <a:p>
            <a:pPr>
              <a:lnSpc>
                <a:spcPct val="100000"/>
              </a:lnSpc>
              <a:buClr>
                <a:srgbClr val="FF6600"/>
              </a:buClr>
            </a:pPr>
            <a:r>
              <a:rPr lang="en-US" altLang="zh-TW" sz="2800" dirty="0">
                <a:solidFill>
                  <a:srgbClr val="000000"/>
                </a:solidFill>
              </a:rPr>
              <a:t>  </a:t>
            </a:r>
            <a:r>
              <a:rPr lang="zh-TW" altLang="en-US" sz="2800" dirty="0">
                <a:solidFill>
                  <a:srgbClr val="000000"/>
                </a:solidFill>
              </a:rPr>
              <a:t>適當的地點繼續繁殖。</a:t>
            </a:r>
          </a:p>
          <a:p>
            <a:pPr eaLnBrk="1" hangingPunct="1">
              <a:lnSpc>
                <a:spcPct val="100000"/>
              </a:lnSpc>
              <a:buClr>
                <a:srgbClr val="FF6600"/>
              </a:buClr>
            </a:pPr>
            <a:r>
              <a:rPr lang="en-US" altLang="zh-TW" sz="2800" dirty="0">
                <a:solidFill>
                  <a:srgbClr val="000000"/>
                </a:solidFill>
              </a:rPr>
              <a:t>3.</a:t>
            </a:r>
            <a:r>
              <a:rPr lang="zh-TW" altLang="en-US" sz="2800" dirty="0">
                <a:solidFill>
                  <a:srgbClr val="000000"/>
                </a:solidFill>
              </a:rPr>
              <a:t>大多數的蕨類植物喜愛生長</a:t>
            </a:r>
            <a:endParaRPr lang="en-US" altLang="zh-TW" sz="2800" dirty="0">
              <a:solidFill>
                <a:srgbClr val="000000"/>
              </a:solidFill>
            </a:endParaRPr>
          </a:p>
          <a:p>
            <a:pPr eaLnBrk="1" hangingPunct="1">
              <a:lnSpc>
                <a:spcPct val="100000"/>
              </a:lnSpc>
              <a:buClr>
                <a:srgbClr val="FF6600"/>
              </a:buClr>
            </a:pPr>
            <a:r>
              <a:rPr lang="en-US" altLang="zh-TW" sz="2800" dirty="0">
                <a:solidFill>
                  <a:srgbClr val="000000"/>
                </a:solidFill>
              </a:rPr>
              <a:t>  </a:t>
            </a:r>
            <a:r>
              <a:rPr lang="zh-TW" altLang="en-US" sz="2800" dirty="0">
                <a:solidFill>
                  <a:srgbClr val="000000"/>
                </a:solidFill>
              </a:rPr>
              <a:t>在溫暖潮溼的環境。</a:t>
            </a:r>
          </a:p>
        </p:txBody>
      </p:sp>
      <p:sp>
        <p:nvSpPr>
          <p:cNvPr id="59404" name="Text Box 12"/>
          <p:cNvSpPr txBox="1">
            <a:spLocks noChangeArrowheads="1"/>
          </p:cNvSpPr>
          <p:nvPr/>
        </p:nvSpPr>
        <p:spPr bwMode="auto">
          <a:xfrm>
            <a:off x="750094" y="488952"/>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標楷體" panose="03000509000000000000" pitchFamily="65" charset="-120"/>
                <a:ea typeface="標楷體" panose="03000509000000000000" pitchFamily="65" charset="-120"/>
              </a:defRPr>
            </a:lvl1pPr>
            <a:lvl2pPr marL="742950" indent="-285750">
              <a:defRPr kumimoji="1" sz="2000">
                <a:solidFill>
                  <a:schemeClr val="tx1"/>
                </a:solidFill>
                <a:latin typeface="標楷體" panose="03000509000000000000" pitchFamily="65" charset="-120"/>
                <a:ea typeface="標楷體" panose="03000509000000000000" pitchFamily="65" charset="-120"/>
              </a:defRPr>
            </a:lvl2pPr>
            <a:lvl3pPr marL="1143000" indent="-228600">
              <a:defRPr kumimoji="1" sz="2000">
                <a:solidFill>
                  <a:schemeClr val="tx1"/>
                </a:solidFill>
                <a:latin typeface="標楷體" panose="03000509000000000000" pitchFamily="65" charset="-120"/>
                <a:ea typeface="標楷體" panose="03000509000000000000" pitchFamily="65" charset="-120"/>
              </a:defRPr>
            </a:lvl3pPr>
            <a:lvl4pPr marL="1600200" indent="-228600">
              <a:defRPr kumimoji="1" sz="2000">
                <a:solidFill>
                  <a:schemeClr val="tx1"/>
                </a:solidFill>
                <a:latin typeface="標楷體" panose="03000509000000000000" pitchFamily="65" charset="-120"/>
                <a:ea typeface="標楷體" panose="03000509000000000000" pitchFamily="65" charset="-120"/>
              </a:defRPr>
            </a:lvl4pPr>
            <a:lvl5pPr marL="2057400" indent="-228600">
              <a:defRPr kumimoji="1" sz="2000">
                <a:solidFill>
                  <a:schemeClr val="tx1"/>
                </a:solidFill>
                <a:latin typeface="標楷體" panose="03000509000000000000" pitchFamily="65" charset="-120"/>
                <a:ea typeface="標楷體" panose="03000509000000000000" pitchFamily="65" charset="-120"/>
              </a:defRPr>
            </a:lvl5pPr>
            <a:lvl6pPr marL="25146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6pPr>
            <a:lvl7pPr marL="29718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7pPr>
            <a:lvl8pPr marL="34290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8pPr>
            <a:lvl9pPr marL="3886200" indent="-228600" eaLnBrk="0" fontAlgn="base" hangingPunct="0">
              <a:lnSpc>
                <a:spcPct val="80000"/>
              </a:lnSpc>
              <a:spcBef>
                <a:spcPct val="0"/>
              </a:spcBef>
              <a:spcAft>
                <a:spcPct val="0"/>
              </a:spcAft>
              <a:defRPr kumimoji="1" sz="2000">
                <a:solidFill>
                  <a:schemeClr val="tx1"/>
                </a:solidFill>
                <a:latin typeface="標楷體" panose="03000509000000000000" pitchFamily="65" charset="-120"/>
                <a:ea typeface="標楷體" panose="03000509000000000000" pitchFamily="65" charset="-120"/>
              </a:defRPr>
            </a:lvl9pPr>
          </a:lstStyle>
          <a:p>
            <a:pPr>
              <a:lnSpc>
                <a:spcPct val="100000"/>
              </a:lnSpc>
            </a:pPr>
            <a:r>
              <a:rPr lang="zh-TW" altLang="en-US" sz="3200" dirty="0">
                <a:solidFill>
                  <a:schemeClr val="accent2"/>
                </a:solidFill>
                <a:latin typeface="Times New Roman" panose="02020603050405020304" pitchFamily="18" charset="0"/>
              </a:rPr>
              <a:t>蕨類植物不會開花、結果、結種子，它要</a:t>
            </a:r>
          </a:p>
          <a:p>
            <a:pPr>
              <a:lnSpc>
                <a:spcPct val="100000"/>
              </a:lnSpc>
            </a:pPr>
            <a:r>
              <a:rPr lang="zh-TW" altLang="en-US" sz="3200" dirty="0">
                <a:solidFill>
                  <a:schemeClr val="accent2"/>
                </a:solidFill>
                <a:latin typeface="Times New Roman" panose="02020603050405020304" pitchFamily="18" charset="0"/>
              </a:rPr>
              <a:t>怎樣繁衍下一代？</a:t>
            </a:r>
          </a:p>
        </p:txBody>
      </p:sp>
      <p:pic>
        <p:nvPicPr>
          <p:cNvPr id="59408" name="Picture 16" descr="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514726"/>
            <a:ext cx="3297238" cy="2487613"/>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59409" name="Picture 17" descr="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6" y="1635126"/>
            <a:ext cx="2905125" cy="2174875"/>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19" descr="上一頁向左">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10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2" descr="回首頁">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614"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4" descr="習作練習">
            <a:hlinkClick r:id="" action="ppaction://noaction"/>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1725" y="6173788"/>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圖片 8" descr="play.jpg">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0713" y="5949950"/>
            <a:ext cx="9001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432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404"/>
                                        </p:tgtEl>
                                        <p:attrNameLst>
                                          <p:attrName>style.visibility</p:attrName>
                                        </p:attrNameLst>
                                      </p:cBhvr>
                                      <p:to>
                                        <p:strVal val="visible"/>
                                      </p:to>
                                    </p:set>
                                    <p:animEffect transition="in" filter="fade">
                                      <p:cBhvr>
                                        <p:cTn id="7" dur="1000"/>
                                        <p:tgtEl>
                                          <p:spTgt spid="59404"/>
                                        </p:tgtEl>
                                      </p:cBhvr>
                                    </p:animEffect>
                                    <p:anim calcmode="lin" valueType="num">
                                      <p:cBhvr>
                                        <p:cTn id="8" dur="1000" fill="hold"/>
                                        <p:tgtEl>
                                          <p:spTgt spid="59404"/>
                                        </p:tgtEl>
                                        <p:attrNameLst>
                                          <p:attrName>ppt_x</p:attrName>
                                        </p:attrNameLst>
                                      </p:cBhvr>
                                      <p:tavLst>
                                        <p:tav tm="0">
                                          <p:val>
                                            <p:strVal val="#ppt_x"/>
                                          </p:val>
                                        </p:tav>
                                        <p:tav tm="100000">
                                          <p:val>
                                            <p:strVal val="#ppt_x"/>
                                          </p:val>
                                        </p:tav>
                                      </p:tavLst>
                                    </p:anim>
                                    <p:anim calcmode="lin" valueType="num">
                                      <p:cBhvr>
                                        <p:cTn id="9" dur="1000" fill="hold"/>
                                        <p:tgtEl>
                                          <p:spTgt spid="594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fade">
                                      <p:cBhvr>
                                        <p:cTn id="12" dur="1000"/>
                                        <p:tgtEl>
                                          <p:spTgt spid="59395"/>
                                        </p:tgtEl>
                                      </p:cBhvr>
                                    </p:animEffect>
                                    <p:anim calcmode="lin" valueType="num">
                                      <p:cBhvr>
                                        <p:cTn id="13" dur="1000" fill="hold"/>
                                        <p:tgtEl>
                                          <p:spTgt spid="59395"/>
                                        </p:tgtEl>
                                        <p:attrNameLst>
                                          <p:attrName>ppt_x</p:attrName>
                                        </p:attrNameLst>
                                      </p:cBhvr>
                                      <p:tavLst>
                                        <p:tav tm="0">
                                          <p:val>
                                            <p:strVal val="#ppt_x"/>
                                          </p:val>
                                        </p:tav>
                                        <p:tav tm="100000">
                                          <p:val>
                                            <p:strVal val="#ppt_x"/>
                                          </p:val>
                                        </p:tav>
                                      </p:tavLst>
                                    </p:anim>
                                    <p:anim calcmode="lin" valueType="num">
                                      <p:cBhvr>
                                        <p:cTn id="14" dur="1000" fill="hold"/>
                                        <p:tgtEl>
                                          <p:spTgt spid="5939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408"/>
                                        </p:tgtEl>
                                        <p:attrNameLst>
                                          <p:attrName>style.visibility</p:attrName>
                                        </p:attrNameLst>
                                      </p:cBhvr>
                                      <p:to>
                                        <p:strVal val="visible"/>
                                      </p:to>
                                    </p:set>
                                    <p:animEffect transition="in" filter="fade">
                                      <p:cBhvr>
                                        <p:cTn id="17" dur="1000"/>
                                        <p:tgtEl>
                                          <p:spTgt spid="59408"/>
                                        </p:tgtEl>
                                      </p:cBhvr>
                                    </p:animEffect>
                                    <p:anim calcmode="lin" valueType="num">
                                      <p:cBhvr>
                                        <p:cTn id="18" dur="1000" fill="hold"/>
                                        <p:tgtEl>
                                          <p:spTgt spid="59408"/>
                                        </p:tgtEl>
                                        <p:attrNameLst>
                                          <p:attrName>ppt_x</p:attrName>
                                        </p:attrNameLst>
                                      </p:cBhvr>
                                      <p:tavLst>
                                        <p:tav tm="0">
                                          <p:val>
                                            <p:strVal val="#ppt_x"/>
                                          </p:val>
                                        </p:tav>
                                        <p:tav tm="100000">
                                          <p:val>
                                            <p:strVal val="#ppt_x"/>
                                          </p:val>
                                        </p:tav>
                                      </p:tavLst>
                                    </p:anim>
                                    <p:anim calcmode="lin" valueType="num">
                                      <p:cBhvr>
                                        <p:cTn id="19" dur="1000" fill="hold"/>
                                        <p:tgtEl>
                                          <p:spTgt spid="5940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9409"/>
                                        </p:tgtEl>
                                        <p:attrNameLst>
                                          <p:attrName>style.visibility</p:attrName>
                                        </p:attrNameLst>
                                      </p:cBhvr>
                                      <p:to>
                                        <p:strVal val="visible"/>
                                      </p:to>
                                    </p:set>
                                    <p:animEffect transition="in" filter="fade">
                                      <p:cBhvr>
                                        <p:cTn id="22" dur="1000"/>
                                        <p:tgtEl>
                                          <p:spTgt spid="59409"/>
                                        </p:tgtEl>
                                      </p:cBhvr>
                                    </p:animEffect>
                                    <p:anim calcmode="lin" valueType="num">
                                      <p:cBhvr>
                                        <p:cTn id="23" dur="1000" fill="hold"/>
                                        <p:tgtEl>
                                          <p:spTgt spid="59409"/>
                                        </p:tgtEl>
                                        <p:attrNameLst>
                                          <p:attrName>ppt_x</p:attrName>
                                        </p:attrNameLst>
                                      </p:cBhvr>
                                      <p:tavLst>
                                        <p:tav tm="0">
                                          <p:val>
                                            <p:strVal val="#ppt_x"/>
                                          </p:val>
                                        </p:tav>
                                        <p:tav tm="100000">
                                          <p:val>
                                            <p:strVal val="#ppt_x"/>
                                          </p:val>
                                        </p:tav>
                                      </p:tavLst>
                                    </p:anim>
                                    <p:anim calcmode="lin" valueType="num">
                                      <p:cBhvr>
                                        <p:cTn id="24" dur="1000" fill="hold"/>
                                        <p:tgtEl>
                                          <p:spTgt spid="594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5940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arket.cloud.edu.tw/content/junior/bio/tc_wc/cairoom/8708/ch07/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4" y="0"/>
            <a:ext cx="9217025" cy="666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8777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ea typeface="標楷體" pitchFamily="65" charset="-120"/>
              </a:rPr>
              <a:t>植物的特徵和分類</a:t>
            </a:r>
            <a:br>
              <a:rPr lang="zh-TW" altLang="en-US" dirty="0">
                <a:latin typeface="標楷體" pitchFamily="65" charset="-120"/>
                <a:ea typeface="標楷體" pitchFamily="65" charset="-120"/>
              </a:rPr>
            </a:br>
            <a:endParaRPr lang="zh-TW" altLang="en-US" dirty="0"/>
          </a:p>
        </p:txBody>
      </p:sp>
      <p:sp>
        <p:nvSpPr>
          <p:cNvPr id="3" name="內容版面配置區 2"/>
          <p:cNvSpPr>
            <a:spLocks noGrp="1"/>
          </p:cNvSpPr>
          <p:nvPr>
            <p:ph idx="1"/>
          </p:nvPr>
        </p:nvSpPr>
        <p:spPr>
          <a:xfrm>
            <a:off x="2086292" y="2417064"/>
            <a:ext cx="8915400" cy="1496568"/>
          </a:xfrm>
        </p:spPr>
        <p:txBody>
          <a:bodyPr/>
          <a:lstStyle/>
          <a:p>
            <a:r>
              <a:rPr lang="zh-TW" altLang="en-US" dirty="0" smtClean="0"/>
              <a:t>二分法</a:t>
            </a:r>
            <a:r>
              <a:rPr lang="en-US" altLang="zh-TW" dirty="0" smtClean="0"/>
              <a:t>---</a:t>
            </a:r>
            <a:r>
              <a:rPr lang="zh-TW" altLang="en-US" dirty="0" smtClean="0"/>
              <a:t>以校園現有的東西來呈現。</a:t>
            </a:r>
            <a:endParaRPr lang="en-US" altLang="zh-TW" dirty="0" smtClean="0"/>
          </a:p>
          <a:p>
            <a:endParaRPr lang="zh-TW" altLang="en-US" dirty="0"/>
          </a:p>
        </p:txBody>
      </p:sp>
    </p:spTree>
    <p:extLst>
      <p:ext uri="{BB962C8B-B14F-4D97-AF65-F5344CB8AC3E}">
        <p14:creationId xmlns:p14="http://schemas.microsoft.com/office/powerpoint/2010/main" val="18629793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9224" name="圖片 6"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圖片 7"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圖片 8"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pic>
        <p:nvPicPr>
          <p:cNvPr id="92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8926" y="44451"/>
            <a:ext cx="9001125" cy="144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0" name="矩形 9"/>
          <p:cNvSpPr>
            <a:spLocks noChangeArrowheads="1"/>
          </p:cNvSpPr>
          <p:nvPr/>
        </p:nvSpPr>
        <p:spPr bwMode="auto">
          <a:xfrm>
            <a:off x="1703388" y="1700214"/>
            <a:ext cx="3878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70C0"/>
                </a:solidFill>
                <a:latin typeface="標楷體" panose="03000509000000000000" pitchFamily="65" charset="-120"/>
                <a:ea typeface="標楷體" panose="03000509000000000000" pitchFamily="65" charset="-120"/>
              </a:rPr>
              <a:t>大自然的園丁─</a:t>
            </a:r>
            <a:r>
              <a:rPr lang="zh-TW" altLang="en-US" b="1" u="sng">
                <a:solidFill>
                  <a:srgbClr val="0070C0"/>
                </a:solidFill>
                <a:latin typeface="標楷體" panose="03000509000000000000" pitchFamily="65" charset="-120"/>
                <a:ea typeface="標楷體" panose="03000509000000000000" pitchFamily="65" charset="-120"/>
              </a:rPr>
              <a:t>林奈</a:t>
            </a:r>
          </a:p>
        </p:txBody>
      </p:sp>
      <p:sp>
        <p:nvSpPr>
          <p:cNvPr id="9221" name="矩形 10"/>
          <p:cNvSpPr>
            <a:spLocks noChangeArrowheads="1"/>
          </p:cNvSpPr>
          <p:nvPr/>
        </p:nvSpPr>
        <p:spPr bwMode="auto">
          <a:xfrm>
            <a:off x="1774825" y="2420938"/>
            <a:ext cx="86439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spcBef>
                <a:spcPct val="0"/>
              </a:spcBef>
              <a:buFontTx/>
              <a:buNone/>
            </a:pPr>
            <a:r>
              <a:rPr lang="zh-TW" altLang="en-US" sz="2800">
                <a:latin typeface="標楷體" panose="03000509000000000000" pitchFamily="65" charset="-120"/>
                <a:ea typeface="標楷體" panose="03000509000000000000" pitchFamily="65" charset="-120"/>
              </a:rPr>
              <a:t>  </a:t>
            </a:r>
            <a:r>
              <a:rPr lang="zh-TW" altLang="en-US" sz="2800" u="sng">
                <a:latin typeface="標楷體" panose="03000509000000000000" pitchFamily="65" charset="-120"/>
                <a:ea typeface="標楷體" panose="03000509000000000000" pitchFamily="65" charset="-120"/>
              </a:rPr>
              <a:t>林奈</a:t>
            </a:r>
            <a:r>
              <a:rPr lang="zh-TW" altLang="en-US" sz="2800">
                <a:latin typeface="標楷體" panose="03000509000000000000" pitchFamily="65" charset="-120"/>
                <a:ea typeface="標楷體" panose="03000509000000000000" pitchFamily="65" charset="-120"/>
              </a:rPr>
              <a:t>（</a:t>
            </a:r>
            <a:r>
              <a:rPr lang="en-US" altLang="zh-TW" sz="2800">
                <a:latin typeface="標楷體" panose="03000509000000000000" pitchFamily="65" charset="-120"/>
                <a:ea typeface="標楷體" panose="03000509000000000000" pitchFamily="65" charset="-120"/>
              </a:rPr>
              <a:t>CarolusLinnaeus</a:t>
            </a:r>
            <a:r>
              <a:rPr lang="zh-TW" altLang="en-US" sz="2800">
                <a:latin typeface="標楷體" panose="03000509000000000000" pitchFamily="65" charset="-120"/>
                <a:ea typeface="標楷體" panose="03000509000000000000" pitchFamily="65" charset="-120"/>
              </a:rPr>
              <a:t>，西元</a:t>
            </a:r>
            <a:r>
              <a:rPr lang="en-US" altLang="zh-TW" sz="2800">
                <a:latin typeface="標楷體" panose="03000509000000000000" pitchFamily="65" charset="-120"/>
                <a:ea typeface="標楷體" panose="03000509000000000000" pitchFamily="65" charset="-120"/>
              </a:rPr>
              <a:t>1707</a:t>
            </a:r>
            <a:r>
              <a:rPr lang="zh-TW" altLang="en-US" sz="2800">
                <a:latin typeface="標楷體" panose="03000509000000000000" pitchFamily="65" charset="-120"/>
                <a:ea typeface="標楷體" panose="03000509000000000000" pitchFamily="65" charset="-120"/>
              </a:rPr>
              <a:t>～</a:t>
            </a:r>
            <a:r>
              <a:rPr lang="en-US" altLang="zh-TW" sz="2800">
                <a:latin typeface="標楷體" panose="03000509000000000000" pitchFamily="65" charset="-120"/>
                <a:ea typeface="標楷體" panose="03000509000000000000" pitchFamily="65" charset="-120"/>
              </a:rPr>
              <a:t>1778</a:t>
            </a:r>
            <a:r>
              <a:rPr lang="zh-TW" altLang="en-US" sz="2800">
                <a:latin typeface="標楷體" panose="03000509000000000000" pitchFamily="65" charset="-120"/>
                <a:ea typeface="標楷體" panose="03000509000000000000" pitchFamily="65" charset="-120"/>
              </a:rPr>
              <a:t>年）出生於</a:t>
            </a:r>
            <a:r>
              <a:rPr lang="zh-TW" altLang="en-US" sz="2800" u="sng">
                <a:latin typeface="標楷體" panose="03000509000000000000" pitchFamily="65" charset="-120"/>
                <a:ea typeface="標楷體" panose="03000509000000000000" pitchFamily="65" charset="-120"/>
              </a:rPr>
              <a:t>瑞典</a:t>
            </a:r>
            <a:r>
              <a:rPr lang="zh-TW" altLang="en-US" sz="2800">
                <a:latin typeface="標楷體" panose="03000509000000000000" pitchFamily="65" charset="-120"/>
                <a:ea typeface="標楷體" panose="03000509000000000000" pitchFamily="65" charset="-120"/>
              </a:rPr>
              <a:t>，是著名的植物學家。</a:t>
            </a:r>
            <a:r>
              <a:rPr lang="zh-TW" altLang="en-US" sz="2800" u="sng">
                <a:latin typeface="標楷體" panose="03000509000000000000" pitchFamily="65" charset="-120"/>
                <a:ea typeface="標楷體" panose="03000509000000000000" pitchFamily="65" charset="-120"/>
              </a:rPr>
              <a:t>林奈</a:t>
            </a:r>
            <a:r>
              <a:rPr lang="zh-TW" altLang="en-US" sz="2800">
                <a:latin typeface="標楷體" panose="03000509000000000000" pitchFamily="65" charset="-120"/>
                <a:ea typeface="標楷體" panose="03000509000000000000" pitchFamily="65" charset="-120"/>
              </a:rPr>
              <a:t>念中學時，生物學成績是全班第一，其他科目卻表現得很差，校長鼓勵他：「讀書跟吃飯一樣，不偏食的孩子才長得壯。</a:t>
            </a:r>
          </a:p>
        </p:txBody>
      </p:sp>
    </p:spTree>
    <p:extLst>
      <p:ext uri="{BB962C8B-B14F-4D97-AF65-F5344CB8AC3E}">
        <p14:creationId xmlns:p14="http://schemas.microsoft.com/office/powerpoint/2010/main" val="10761181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群組 1"/>
          <p:cNvGrpSpPr>
            <a:grpSpLocks/>
          </p:cNvGrpSpPr>
          <p:nvPr/>
        </p:nvGrpSpPr>
        <p:grpSpPr bwMode="auto">
          <a:xfrm>
            <a:off x="1524000" y="6129338"/>
            <a:ext cx="9144000" cy="749300"/>
            <a:chOff x="0" y="6129338"/>
            <a:chExt cx="9144000" cy="749701"/>
          </a:xfrm>
        </p:grpSpPr>
        <p:pic>
          <p:nvPicPr>
            <p:cNvPr id="3" name="圖片 2" descr="底_水彩.png"/>
            <p:cNvPicPr>
              <a:picLocks/>
            </p:cNvPicPr>
            <p:nvPr/>
          </p:nvPicPr>
          <p:blipFill>
            <a:blip r:embed="rId2"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4" name="圖片 3" descr="C:\Users\test\AppData\Local\Microsoft\Windows\Temporary Internet Files\Low\Content.IE5\TME2TQVQ\MP900433092[1].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11285" name="圖片 6" descr="上一頁_正黑體.png">
              <a:hlinkClick r:id="" action="ppaction://hlinkshowjump?jump=previousslide"/>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圖片 7" descr="下一頁_正黑體.bmp">
              <a:hlinkClick r:id="" action="ppaction://hlinkshowjump?jump=nextslide"/>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圖片 8" descr="回目錄.png">
              <a:hlinkClick r:id="" action="ppaction://hlinkshowjump?jump=firstslide"/>
            </p:cNvPr>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內容版面配置區 8" descr="底_芽.png"/>
            <p:cNvPicPr>
              <a:picLocks noChangeAspect="1"/>
            </p:cNvPicPr>
            <p:nvPr/>
          </p:nvPicPr>
          <p:blipFill>
            <a:blip r:embed="rId7"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sp>
        <p:nvSpPr>
          <p:cNvPr id="11267" name="矩形 8"/>
          <p:cNvSpPr>
            <a:spLocks noChangeArrowheads="1"/>
          </p:cNvSpPr>
          <p:nvPr/>
        </p:nvSpPr>
        <p:spPr bwMode="auto">
          <a:xfrm>
            <a:off x="1816100" y="-1588"/>
            <a:ext cx="8643938" cy="138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spcBef>
                <a:spcPct val="0"/>
              </a:spcBef>
              <a:buFontTx/>
              <a:buNone/>
            </a:pPr>
            <a:r>
              <a:rPr lang="zh-TW" altLang="en-US" sz="2800">
                <a:latin typeface="標楷體" panose="03000509000000000000" pitchFamily="65" charset="-120"/>
                <a:ea typeface="標楷體" panose="03000509000000000000" pitchFamily="65" charset="-120"/>
              </a:rPr>
              <a:t>  自從生物有了學名的統一名稱，不同地區的人溝通時，就不會混淆了。</a:t>
            </a:r>
          </a:p>
        </p:txBody>
      </p:sp>
      <p:pic>
        <p:nvPicPr>
          <p:cNvPr id="11268" name="Picture 3"/>
          <p:cNvPicPr>
            <a:picLocks noChangeAspect="1" noChangeArrowheads="1"/>
          </p:cNvPicPr>
          <p:nvPr/>
        </p:nvPicPr>
        <p:blipFill>
          <a:blip r:embed="rId8">
            <a:extLst>
              <a:ext uri="{28A0092B-C50C-407E-A947-70E740481C1C}">
                <a14:useLocalDpi xmlns:a14="http://schemas.microsoft.com/office/drawing/2010/main" val="0"/>
              </a:ext>
            </a:extLst>
          </a:blip>
          <a:srcRect r="56451"/>
          <a:stretch>
            <a:fillRect/>
          </a:stretch>
        </p:blipFill>
        <p:spPr bwMode="auto">
          <a:xfrm>
            <a:off x="3008313" y="3082925"/>
            <a:ext cx="2451100" cy="221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5114" y="5322889"/>
            <a:ext cx="3651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文字方塊 11"/>
          <p:cNvSpPr txBox="1">
            <a:spLocks noChangeArrowheads="1"/>
          </p:cNvSpPr>
          <p:nvPr/>
        </p:nvSpPr>
        <p:spPr bwMode="auto">
          <a:xfrm>
            <a:off x="3186113" y="5232400"/>
            <a:ext cx="2990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黃花酢漿草</a:t>
            </a:r>
          </a:p>
          <a:p>
            <a:pPr eaLnBrk="1" hangingPunct="1">
              <a:spcBef>
                <a:spcPct val="0"/>
              </a:spcBef>
              <a:buFontTx/>
              <a:buNone/>
            </a:pPr>
            <a:r>
              <a:rPr lang="en-US" altLang="zh-TW" sz="2400">
                <a:latin typeface="標楷體" panose="03000509000000000000" pitchFamily="65" charset="-120"/>
                <a:ea typeface="標楷體" panose="03000509000000000000" pitchFamily="65" charset="-120"/>
              </a:rPr>
              <a:t>Oxalis corniculata</a:t>
            </a:r>
            <a:endParaRPr lang="zh-TW" altLang="en-US" sz="2400">
              <a:latin typeface="標楷體" panose="03000509000000000000" pitchFamily="65" charset="-120"/>
              <a:ea typeface="標楷體" panose="03000509000000000000" pitchFamily="65" charset="-120"/>
            </a:endParaRPr>
          </a:p>
        </p:txBody>
      </p:sp>
      <p:pic>
        <p:nvPicPr>
          <p:cNvPr id="1127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1139" y="5311776"/>
            <a:ext cx="3651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文字方塊 13"/>
          <p:cNvSpPr txBox="1">
            <a:spLocks noChangeArrowheads="1"/>
          </p:cNvSpPr>
          <p:nvPr/>
        </p:nvSpPr>
        <p:spPr bwMode="auto">
          <a:xfrm>
            <a:off x="6940550" y="5221288"/>
            <a:ext cx="2990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latin typeface="標楷體" panose="03000509000000000000" pitchFamily="65" charset="-120"/>
                <a:ea typeface="標楷體" panose="03000509000000000000" pitchFamily="65" charset="-120"/>
              </a:rPr>
              <a:t>紫花酢漿草</a:t>
            </a:r>
          </a:p>
          <a:p>
            <a:pPr eaLnBrk="1" hangingPunct="1">
              <a:spcBef>
                <a:spcPct val="0"/>
              </a:spcBef>
              <a:buFontTx/>
              <a:buNone/>
            </a:pPr>
            <a:r>
              <a:rPr lang="en-US" altLang="zh-TW" sz="2400">
                <a:latin typeface="標楷體" panose="03000509000000000000" pitchFamily="65" charset="-120"/>
                <a:ea typeface="標楷體" panose="03000509000000000000" pitchFamily="65" charset="-120"/>
              </a:rPr>
              <a:t>Oxalis corymbosa</a:t>
            </a:r>
            <a:endParaRPr lang="zh-TW" altLang="en-US" sz="2400">
              <a:latin typeface="標楷體" panose="03000509000000000000" pitchFamily="65" charset="-120"/>
              <a:ea typeface="標楷體" panose="03000509000000000000" pitchFamily="65" charset="-120"/>
            </a:endParaRPr>
          </a:p>
        </p:txBody>
      </p:sp>
      <p:pic>
        <p:nvPicPr>
          <p:cNvPr id="11273" name="Picture 3"/>
          <p:cNvPicPr>
            <a:picLocks noChangeAspect="1" noChangeArrowheads="1"/>
          </p:cNvPicPr>
          <p:nvPr/>
        </p:nvPicPr>
        <p:blipFill>
          <a:blip r:embed="rId8">
            <a:extLst>
              <a:ext uri="{28A0092B-C50C-407E-A947-70E740481C1C}">
                <a14:useLocalDpi xmlns:a14="http://schemas.microsoft.com/office/drawing/2010/main" val="0"/>
              </a:ext>
            </a:extLst>
          </a:blip>
          <a:srcRect l="55196"/>
          <a:stretch>
            <a:fillRect/>
          </a:stretch>
        </p:blipFill>
        <p:spPr bwMode="auto">
          <a:xfrm>
            <a:off x="6561139" y="3114675"/>
            <a:ext cx="2484437"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74" name="群組 1"/>
          <p:cNvGrpSpPr>
            <a:grpSpLocks/>
          </p:cNvGrpSpPr>
          <p:nvPr/>
        </p:nvGrpSpPr>
        <p:grpSpPr bwMode="auto">
          <a:xfrm>
            <a:off x="4449764" y="1241426"/>
            <a:ext cx="5953125" cy="1838325"/>
            <a:chOff x="2010569" y="1251961"/>
            <a:chExt cx="5953125" cy="1838325"/>
          </a:xfrm>
        </p:grpSpPr>
        <p:pic>
          <p:nvPicPr>
            <p:cNvPr id="1127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0569" y="1251961"/>
              <a:ext cx="59531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6" name="文字方塊 10"/>
            <p:cNvSpPr txBox="1">
              <a:spLocks noChangeArrowheads="1"/>
            </p:cNvSpPr>
            <p:nvPr/>
          </p:nvSpPr>
          <p:spPr bwMode="auto">
            <a:xfrm>
              <a:off x="2112169" y="1828223"/>
              <a:ext cx="2132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標楷體" panose="03000509000000000000" pitchFamily="65" charset="-120"/>
                  <a:ea typeface="標楷體" panose="03000509000000000000" pitchFamily="65" charset="-120"/>
                </a:rPr>
                <a:t>紫花酢漿草</a:t>
              </a:r>
              <a:endParaRPr lang="zh-TW" altLang="en-US" sz="2000">
                <a:latin typeface="標楷體" panose="03000509000000000000" pitchFamily="65" charset="-120"/>
                <a:ea typeface="標楷體" panose="03000509000000000000" pitchFamily="65" charset="-120"/>
              </a:endParaRPr>
            </a:p>
          </p:txBody>
        </p:sp>
        <p:sp>
          <p:nvSpPr>
            <p:cNvPr id="11277" name="文字方塊 11"/>
            <p:cNvSpPr txBox="1">
              <a:spLocks noChangeArrowheads="1"/>
            </p:cNvSpPr>
            <p:nvPr/>
          </p:nvSpPr>
          <p:spPr bwMode="auto">
            <a:xfrm>
              <a:off x="4641056" y="2372736"/>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標楷體" panose="03000509000000000000" pitchFamily="65" charset="-120"/>
                  <a:ea typeface="標楷體" panose="03000509000000000000" pitchFamily="65" charset="-120"/>
                </a:rPr>
                <a:t>屬名</a:t>
              </a:r>
              <a:endParaRPr lang="zh-TW" altLang="en-US" sz="2000">
                <a:latin typeface="標楷體" panose="03000509000000000000" pitchFamily="65" charset="-120"/>
                <a:ea typeface="標楷體" panose="03000509000000000000" pitchFamily="65" charset="-120"/>
              </a:endParaRPr>
            </a:p>
          </p:txBody>
        </p:sp>
        <p:sp>
          <p:nvSpPr>
            <p:cNvPr id="11278" name="文字方塊 12"/>
            <p:cNvSpPr txBox="1">
              <a:spLocks noChangeArrowheads="1"/>
            </p:cNvSpPr>
            <p:nvPr/>
          </p:nvSpPr>
          <p:spPr bwMode="auto">
            <a:xfrm>
              <a:off x="6139656" y="2372736"/>
              <a:ext cx="1281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標楷體" panose="03000509000000000000" pitchFamily="65" charset="-120"/>
                  <a:ea typeface="標楷體" panose="03000509000000000000" pitchFamily="65" charset="-120"/>
                </a:rPr>
                <a:t>種小名</a:t>
              </a:r>
              <a:endParaRPr lang="zh-TW" altLang="en-US" sz="2000">
                <a:latin typeface="標楷體" panose="03000509000000000000" pitchFamily="65" charset="-120"/>
                <a:ea typeface="標楷體" panose="03000509000000000000" pitchFamily="65" charset="-120"/>
              </a:endParaRPr>
            </a:p>
          </p:txBody>
        </p:sp>
        <p:sp>
          <p:nvSpPr>
            <p:cNvPr id="11279" name="文字方塊 13"/>
            <p:cNvSpPr txBox="1">
              <a:spLocks noChangeArrowheads="1"/>
            </p:cNvSpPr>
            <p:nvPr/>
          </p:nvSpPr>
          <p:spPr bwMode="auto">
            <a:xfrm>
              <a:off x="4555331" y="1828223"/>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i="1">
                  <a:latin typeface="Aparajita" panose="020B0604020202020204" pitchFamily="34" charset="0"/>
                  <a:ea typeface="標楷體" panose="03000509000000000000" pitchFamily="65" charset="-120"/>
                  <a:cs typeface="Aparajita" panose="020B0604020202020204" pitchFamily="34" charset="0"/>
                </a:rPr>
                <a:t>Oxalis</a:t>
              </a:r>
              <a:endParaRPr lang="zh-TW" altLang="en-US" sz="2400" i="1">
                <a:latin typeface="Aparajita" panose="020B0604020202020204" pitchFamily="34" charset="0"/>
                <a:ea typeface="標楷體" panose="03000509000000000000" pitchFamily="65" charset="-120"/>
                <a:cs typeface="Aparajita" panose="020B0604020202020204" pitchFamily="34" charset="0"/>
              </a:endParaRPr>
            </a:p>
          </p:txBody>
        </p:sp>
        <p:sp>
          <p:nvSpPr>
            <p:cNvPr id="11280" name="文字方塊 14"/>
            <p:cNvSpPr txBox="1">
              <a:spLocks noChangeArrowheads="1"/>
            </p:cNvSpPr>
            <p:nvPr/>
          </p:nvSpPr>
          <p:spPr bwMode="auto">
            <a:xfrm>
              <a:off x="5923756" y="1828223"/>
              <a:ext cx="1800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i="1">
                  <a:latin typeface="Aparajita" panose="020B0604020202020204" pitchFamily="34" charset="0"/>
                  <a:ea typeface="標楷體" panose="03000509000000000000" pitchFamily="65" charset="-120"/>
                  <a:cs typeface="Aparajita" panose="020B0604020202020204" pitchFamily="34" charset="0"/>
                </a:rPr>
                <a:t>corymbosa</a:t>
              </a:r>
              <a:endParaRPr lang="zh-TW" altLang="en-US" sz="2400" i="1">
                <a:latin typeface="Aparajita" panose="020B0604020202020204" pitchFamily="34" charset="0"/>
                <a:ea typeface="標楷體" panose="03000509000000000000" pitchFamily="65" charset="-120"/>
                <a:cs typeface="Aparajita" panose="020B0604020202020204" pitchFamily="34" charset="0"/>
              </a:endParaRPr>
            </a:p>
          </p:txBody>
        </p:sp>
        <p:sp>
          <p:nvSpPr>
            <p:cNvPr id="11281" name="矩形 15"/>
            <p:cNvSpPr>
              <a:spLocks noChangeArrowheads="1"/>
            </p:cNvSpPr>
            <p:nvPr/>
          </p:nvSpPr>
          <p:spPr bwMode="auto">
            <a:xfrm>
              <a:off x="2539206" y="1269423"/>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70C0"/>
                  </a:solidFill>
                  <a:latin typeface="標楷體" panose="03000509000000000000" pitchFamily="65" charset="-120"/>
                  <a:ea typeface="標楷體" panose="03000509000000000000" pitchFamily="65" charset="-120"/>
                </a:rPr>
                <a:t>中文名</a:t>
              </a:r>
              <a:endParaRPr lang="zh-TW" altLang="en-US" b="1" u="sng">
                <a:solidFill>
                  <a:srgbClr val="0070C0"/>
                </a:solidFill>
                <a:latin typeface="標楷體" panose="03000509000000000000" pitchFamily="65" charset="-120"/>
                <a:ea typeface="標楷體" panose="03000509000000000000" pitchFamily="65" charset="-120"/>
              </a:endParaRPr>
            </a:p>
          </p:txBody>
        </p:sp>
        <p:sp>
          <p:nvSpPr>
            <p:cNvPr id="11282" name="矩形 16"/>
            <p:cNvSpPr>
              <a:spLocks noChangeArrowheads="1"/>
            </p:cNvSpPr>
            <p:nvPr/>
          </p:nvSpPr>
          <p:spPr bwMode="auto">
            <a:xfrm>
              <a:off x="5709444" y="1267836"/>
              <a:ext cx="1006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70C0"/>
                  </a:solidFill>
                  <a:latin typeface="標楷體" panose="03000509000000000000" pitchFamily="65" charset="-120"/>
                  <a:ea typeface="標楷體" panose="03000509000000000000" pitchFamily="65" charset="-120"/>
                </a:rPr>
                <a:t>學名</a:t>
              </a:r>
              <a:endParaRPr lang="zh-TW" altLang="en-US" b="1" u="sng">
                <a:solidFill>
                  <a:srgbClr val="0070C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5523255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帶皮和發芽的馬鈴薯</a:t>
            </a:r>
          </a:p>
        </p:txBody>
      </p:sp>
      <p:sp>
        <p:nvSpPr>
          <p:cNvPr id="3" name="內容版面配置區 2"/>
          <p:cNvSpPr>
            <a:spLocks noGrp="1"/>
          </p:cNvSpPr>
          <p:nvPr>
            <p:ph idx="1"/>
          </p:nvPr>
        </p:nvSpPr>
        <p:spPr>
          <a:xfrm>
            <a:off x="710184" y="1517904"/>
            <a:ext cx="10515600" cy="4957847"/>
          </a:xfrm>
        </p:spPr>
        <p:txBody>
          <a:bodyPr>
            <a:normAutofit fontScale="92500" lnSpcReduction="20000"/>
          </a:bodyPr>
          <a:lstStyle/>
          <a:p>
            <a:r>
              <a:rPr lang="en-US" altLang="zh-TW" sz="2800" dirty="0"/>
              <a:t>《</a:t>
            </a:r>
            <a:r>
              <a:rPr lang="zh-TW" altLang="en-US" sz="2800" dirty="0"/>
              <a:t>有黑斑的地瓜</a:t>
            </a:r>
            <a:r>
              <a:rPr lang="en-US" altLang="zh-TW" sz="2800" dirty="0"/>
              <a:t>》 </a:t>
            </a:r>
            <a:r>
              <a:rPr lang="zh-TW" altLang="en-US" sz="2800" dirty="0"/>
              <a:t>表皮呈褐色或黑色斑點的蕃薯，受黑斑病菌汙染所致。黑斑病菌排出的毒素，含有蕃薯酮和蕃薯酮醇，使蕃薯變硬發苦，對人體肝臟有劇毒。這種毒素雖經水煮火烤，其生物活性不會被破壞。</a:t>
            </a:r>
            <a:r>
              <a:rPr lang="en-US" altLang="zh-TW" sz="2800" dirty="0"/>
              <a:t>http://www.kokostreet.com.tw/koko/Info/Health/Stores/000065.htm</a:t>
            </a:r>
            <a:endParaRPr lang="zh-TW" altLang="en-US" sz="2800" dirty="0"/>
          </a:p>
          <a:p>
            <a:r>
              <a:rPr lang="zh-TW" altLang="en-US" sz="2800" dirty="0"/>
              <a:t>馬鈴薯皮含有有毒的配糖生物鹼。如果把帶皮馬鈴薯煮熟後、再剝皮，皮裡的配糖生物鹼會滲透到馬鈴薯裏。食用後，嚴重的會引起配糖生物鹼中毒。因此帶皮馬鈴薯最好剝皮後再煮。另外，馬鈴薯發芽時，芽的四周和皮會產生一種毒素，叫「龍葵素」，人吃了也會中毒，破壞紅血球。</a:t>
            </a:r>
            <a:endParaRPr lang="en-US" altLang="zh-TW" sz="2800" dirty="0"/>
          </a:p>
          <a:p>
            <a:r>
              <a:rPr lang="zh-TW" altLang="en-US" sz="2800" dirty="0"/>
              <a:t>所以，發了芽的馬鈴薯先將發芽部分的周圍和芽一起削去，用清水浸泡一段時間，再放些醋來煮或炒著吃。 </a:t>
            </a:r>
            <a:endParaRPr lang="en-US" altLang="zh-TW" sz="2800" dirty="0"/>
          </a:p>
          <a:p>
            <a:endParaRPr lang="en-US" altLang="zh-TW" sz="2000" dirty="0"/>
          </a:p>
        </p:txBody>
      </p:sp>
    </p:spTree>
    <p:extLst>
      <p:ext uri="{BB962C8B-B14F-4D97-AF65-F5344CB8AC3E}">
        <p14:creationId xmlns:p14="http://schemas.microsoft.com/office/powerpoint/2010/main" val="1468414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6" y="1916113"/>
            <a:ext cx="43275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522289"/>
            <a:ext cx="763905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260350"/>
            <a:ext cx="37242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文字方塊 3"/>
          <p:cNvSpPr txBox="1">
            <a:spLocks noChangeArrowheads="1"/>
          </p:cNvSpPr>
          <p:nvPr/>
        </p:nvSpPr>
        <p:spPr bwMode="auto">
          <a:xfrm>
            <a:off x="1811338" y="360364"/>
            <a:ext cx="51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測</a:t>
            </a:r>
          </a:p>
        </p:txBody>
      </p:sp>
      <p:sp>
        <p:nvSpPr>
          <p:cNvPr id="10246" name="文字方塊 4"/>
          <p:cNvSpPr txBox="1">
            <a:spLocks noChangeArrowheads="1"/>
          </p:cNvSpPr>
          <p:nvPr/>
        </p:nvSpPr>
        <p:spPr bwMode="auto">
          <a:xfrm>
            <a:off x="2235201" y="360364"/>
            <a:ext cx="51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量</a:t>
            </a:r>
          </a:p>
        </p:txBody>
      </p:sp>
      <p:sp>
        <p:nvSpPr>
          <p:cNvPr id="10247" name="文字方塊 5"/>
          <p:cNvSpPr txBox="1">
            <a:spLocks noChangeArrowheads="1"/>
          </p:cNvSpPr>
          <p:nvPr/>
        </p:nvSpPr>
        <p:spPr bwMode="auto">
          <a:xfrm>
            <a:off x="2703514" y="360364"/>
            <a:ext cx="51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太</a:t>
            </a:r>
          </a:p>
        </p:txBody>
      </p:sp>
      <p:sp>
        <p:nvSpPr>
          <p:cNvPr id="10248" name="文字方塊 6"/>
          <p:cNvSpPr txBox="1">
            <a:spLocks noChangeArrowheads="1"/>
          </p:cNvSpPr>
          <p:nvPr/>
        </p:nvSpPr>
        <p:spPr bwMode="auto">
          <a:xfrm>
            <a:off x="3136901" y="360364"/>
            <a:ext cx="51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陽</a:t>
            </a:r>
          </a:p>
        </p:txBody>
      </p:sp>
      <p:sp>
        <p:nvSpPr>
          <p:cNvPr id="10249" name="文字方塊 7"/>
          <p:cNvSpPr txBox="1">
            <a:spLocks noChangeArrowheads="1"/>
          </p:cNvSpPr>
          <p:nvPr/>
        </p:nvSpPr>
        <p:spPr bwMode="auto">
          <a:xfrm>
            <a:off x="3532188" y="360364"/>
            <a:ext cx="51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的</a:t>
            </a:r>
          </a:p>
        </p:txBody>
      </p:sp>
      <p:sp>
        <p:nvSpPr>
          <p:cNvPr id="10250" name="文字方塊 8"/>
          <p:cNvSpPr txBox="1">
            <a:spLocks noChangeArrowheads="1"/>
          </p:cNvSpPr>
          <p:nvPr/>
        </p:nvSpPr>
        <p:spPr bwMode="auto">
          <a:xfrm>
            <a:off x="4000501" y="360364"/>
            <a:ext cx="51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高</a:t>
            </a:r>
          </a:p>
        </p:txBody>
      </p:sp>
      <p:sp>
        <p:nvSpPr>
          <p:cNvPr id="10251" name="文字方塊 9"/>
          <p:cNvSpPr txBox="1">
            <a:spLocks noChangeArrowheads="1"/>
          </p:cNvSpPr>
          <p:nvPr/>
        </p:nvSpPr>
        <p:spPr bwMode="auto">
          <a:xfrm>
            <a:off x="4413251" y="360364"/>
            <a:ext cx="51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度</a:t>
            </a:r>
          </a:p>
        </p:txBody>
      </p:sp>
      <p:sp>
        <p:nvSpPr>
          <p:cNvPr id="10252" name="文字方塊 10"/>
          <p:cNvSpPr txBox="1">
            <a:spLocks noChangeArrowheads="1"/>
          </p:cNvSpPr>
          <p:nvPr/>
        </p:nvSpPr>
        <p:spPr bwMode="auto">
          <a:xfrm>
            <a:off x="4800601" y="374650"/>
            <a:ext cx="517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chemeClr val="bg1"/>
                </a:solidFill>
                <a:latin typeface="標楷體" panose="03000509000000000000" pitchFamily="65" charset="-120"/>
                <a:ea typeface="標楷體" panose="03000509000000000000" pitchFamily="65" charset="-120"/>
              </a:rPr>
              <a:t>角</a:t>
            </a:r>
          </a:p>
        </p:txBody>
      </p:sp>
      <p:sp>
        <p:nvSpPr>
          <p:cNvPr id="10253" name="文字方塊 11"/>
          <p:cNvSpPr txBox="1">
            <a:spLocks noChangeArrowheads="1"/>
          </p:cNvSpPr>
          <p:nvPr/>
        </p:nvSpPr>
        <p:spPr bwMode="auto">
          <a:xfrm>
            <a:off x="1703389" y="1039814"/>
            <a:ext cx="4384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800">
                <a:latin typeface="標楷體" panose="03000509000000000000" pitchFamily="65" charset="-120"/>
                <a:ea typeface="標楷體" panose="03000509000000000000" pitchFamily="65" charset="-120"/>
              </a:rPr>
              <a:t>1.</a:t>
            </a:r>
            <a:r>
              <a:rPr lang="zh-TW" altLang="en-US" sz="2800">
                <a:latin typeface="標楷體" panose="03000509000000000000" pitchFamily="65" charset="-120"/>
                <a:ea typeface="標楷體" panose="03000509000000000000" pitchFamily="65" charset="-120"/>
              </a:rPr>
              <a:t>將棉線從吸管頂端拉到</a:t>
            </a:r>
            <a:endParaRPr lang="en-US" altLang="zh-TW" sz="2800">
              <a:latin typeface="標楷體" panose="03000509000000000000" pitchFamily="65" charset="-120"/>
              <a:ea typeface="標楷體" panose="03000509000000000000" pitchFamily="65" charset="-120"/>
            </a:endParaRPr>
          </a:p>
          <a:p>
            <a:pPr eaLnBrk="1" hangingPunct="1">
              <a:spcBef>
                <a:spcPct val="0"/>
              </a:spcBef>
              <a:buFontTx/>
              <a:buNone/>
            </a:pPr>
            <a:r>
              <a:rPr lang="en-US" altLang="zh-TW" sz="2800">
                <a:latin typeface="標楷體" panose="03000509000000000000" pitchFamily="65" charset="-120"/>
                <a:ea typeface="標楷體" panose="03000509000000000000" pitchFamily="65" charset="-120"/>
              </a:rPr>
              <a:t>  </a:t>
            </a:r>
            <a:r>
              <a:rPr lang="zh-TW" altLang="en-US" sz="2800">
                <a:latin typeface="標楷體" panose="03000509000000000000" pitchFamily="65" charset="-120"/>
                <a:ea typeface="標楷體" panose="03000509000000000000" pitchFamily="65" charset="-120"/>
              </a:rPr>
              <a:t>影子末端。</a:t>
            </a:r>
          </a:p>
        </p:txBody>
      </p:sp>
      <p:grpSp>
        <p:nvGrpSpPr>
          <p:cNvPr id="10254" name="群組 13"/>
          <p:cNvGrpSpPr>
            <a:grpSpLocks/>
          </p:cNvGrpSpPr>
          <p:nvPr/>
        </p:nvGrpSpPr>
        <p:grpSpPr bwMode="auto">
          <a:xfrm>
            <a:off x="1524000" y="6129338"/>
            <a:ext cx="9144000" cy="749300"/>
            <a:chOff x="0" y="6129338"/>
            <a:chExt cx="9144000" cy="749701"/>
          </a:xfrm>
        </p:grpSpPr>
        <p:pic>
          <p:nvPicPr>
            <p:cNvPr id="15" name="圖片 14" descr="底_水彩.png"/>
            <p:cNvPicPr>
              <a:picLocks/>
            </p:cNvPicPr>
            <p:nvPr/>
          </p:nvPicPr>
          <p:blipFill>
            <a:blip r:embed="rId5" cstate="print">
              <a:clrChange>
                <a:clrFrom>
                  <a:srgbClr val="A7DDED"/>
                </a:clrFrom>
                <a:clrTo>
                  <a:srgbClr val="A7DDED">
                    <a:alpha val="0"/>
                  </a:srgbClr>
                </a:clrTo>
              </a:clrChange>
              <a:duotone>
                <a:schemeClr val="accent1">
                  <a:shade val="45000"/>
                  <a:satMod val="135000"/>
                </a:schemeClr>
                <a:prstClr val="white"/>
              </a:duotone>
              <a:lum contrast="10000"/>
            </a:blip>
            <a:srcRect t="26676" b="63565"/>
            <a:stretch>
              <a:fillRect/>
            </a:stretch>
          </p:blipFill>
          <p:spPr>
            <a:xfrm>
              <a:off x="42862" y="6129338"/>
              <a:ext cx="9043987" cy="714375"/>
            </a:xfrm>
            <a:prstGeom prst="rect">
              <a:avLst/>
            </a:prstGeom>
            <a:effectLst>
              <a:outerShdw blurRad="63500" sx="102000" sy="102000" algn="ctr" rotWithShape="0">
                <a:prstClr val="black">
                  <a:alpha val="40000"/>
                </a:prstClr>
              </a:outerShdw>
            </a:effectLst>
          </p:spPr>
        </p:pic>
        <p:pic>
          <p:nvPicPr>
            <p:cNvPr id="16" name="圖片 15" descr="C:\Users\test\AppData\Local\Microsoft\Windows\Temporary Internet Files\Low\Content.IE5\TME2TQVQ\MP900433092[1].JPG"/>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lum contrast="10000"/>
            </a:blip>
            <a:srcRect l="6593" t="2879"/>
            <a:stretch>
              <a:fillRect/>
            </a:stretch>
          </p:blipFill>
          <p:spPr bwMode="auto">
            <a:xfrm>
              <a:off x="0" y="6159039"/>
              <a:ext cx="828453" cy="698961"/>
            </a:xfrm>
            <a:prstGeom prst="rect">
              <a:avLst/>
            </a:prstGeom>
            <a:noFill/>
            <a:ln w="9525">
              <a:noFill/>
              <a:miter lim="800000"/>
              <a:headEnd/>
              <a:tailEnd/>
            </a:ln>
          </p:spPr>
        </p:pic>
        <p:pic>
          <p:nvPicPr>
            <p:cNvPr id="10261" name="圖片 16" descr="上一頁_正黑體.png">
              <a:hlinkClick r:id="" action="ppaction://hlinkshowjump?jump=previousslide"/>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838" y="6249988"/>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圖片 17" descr="下一頁_正黑體.bmp">
              <a:hlinkClick r:id="" action="ppaction://hlinkshowjump?jump=nextslide"/>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37288"/>
              <a:ext cx="1093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圖片 18" descr="回目錄.png">
              <a:hlinkClick r:id="" action="ppaction://hlinkshowjump?jump=firstslide"/>
            </p:cNvPr>
            <p:cNvPicPr>
              <a:picLocks/>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588" y="6237288"/>
              <a:ext cx="1298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內容版面配置區 8" descr="底_芽.png"/>
            <p:cNvPicPr>
              <a:picLocks noChangeAspect="1"/>
            </p:cNvPicPr>
            <p:nvPr/>
          </p:nvPicPr>
          <p:blipFill>
            <a:blip r:embed="rId10" cstate="print">
              <a:duotone>
                <a:schemeClr val="accent1">
                  <a:shade val="45000"/>
                  <a:satMod val="135000"/>
                </a:schemeClr>
                <a:prstClr val="white"/>
              </a:duotone>
              <a:lum contrast="10000"/>
            </a:blip>
            <a:stretch>
              <a:fillRect/>
            </a:stretch>
          </p:blipFill>
          <p:spPr>
            <a:xfrm>
              <a:off x="8287963" y="6159039"/>
              <a:ext cx="856037" cy="720000"/>
            </a:xfrm>
            <a:prstGeom prst="rect">
              <a:avLst/>
            </a:prstGeom>
            <a:ln>
              <a:noFill/>
            </a:ln>
            <a:effectLst>
              <a:softEdge rad="112500"/>
            </a:effectLst>
          </p:spPr>
        </p:pic>
      </p:grpSp>
      <p:sp>
        <p:nvSpPr>
          <p:cNvPr id="10255" name="文字方塊 20"/>
          <p:cNvSpPr txBox="1">
            <a:spLocks noChangeArrowheads="1"/>
          </p:cNvSpPr>
          <p:nvPr/>
        </p:nvSpPr>
        <p:spPr bwMode="auto">
          <a:xfrm>
            <a:off x="5951538" y="984250"/>
            <a:ext cx="43862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800">
                <a:latin typeface="標楷體" panose="03000509000000000000" pitchFamily="65" charset="-120"/>
                <a:ea typeface="標楷體" panose="03000509000000000000" pitchFamily="65" charset="-120"/>
              </a:rPr>
              <a:t>2.</a:t>
            </a:r>
            <a:r>
              <a:rPr lang="zh-TW" altLang="en-US" sz="2800">
                <a:latin typeface="標楷體" panose="03000509000000000000" pitchFamily="65" charset="-120"/>
                <a:ea typeface="標楷體" panose="03000509000000000000" pitchFamily="65" charset="-120"/>
              </a:rPr>
              <a:t>用量角器測量棉線和影</a:t>
            </a:r>
            <a:endParaRPr lang="en-US" altLang="zh-TW" sz="2800">
              <a:latin typeface="標楷體" panose="03000509000000000000" pitchFamily="65" charset="-120"/>
              <a:ea typeface="標楷體" panose="03000509000000000000" pitchFamily="65" charset="-120"/>
            </a:endParaRPr>
          </a:p>
          <a:p>
            <a:pPr eaLnBrk="1" hangingPunct="1">
              <a:spcBef>
                <a:spcPct val="0"/>
              </a:spcBef>
              <a:buFontTx/>
              <a:buNone/>
            </a:pPr>
            <a:r>
              <a:rPr lang="en-US" altLang="zh-TW" sz="2800">
                <a:latin typeface="標楷體" panose="03000509000000000000" pitchFamily="65" charset="-120"/>
                <a:ea typeface="標楷體" panose="03000509000000000000" pitchFamily="65" charset="-120"/>
              </a:rPr>
              <a:t>  </a:t>
            </a:r>
            <a:r>
              <a:rPr lang="zh-TW" altLang="en-US" sz="2800">
                <a:latin typeface="標楷體" panose="03000509000000000000" pitchFamily="65" charset="-120"/>
                <a:ea typeface="標楷體" panose="03000509000000000000" pitchFamily="65" charset="-120"/>
              </a:rPr>
              <a:t>子的夾角，就是太陽的</a:t>
            </a:r>
            <a:endParaRPr lang="en-US" altLang="zh-TW" sz="2800">
              <a:latin typeface="標楷體" panose="03000509000000000000" pitchFamily="65" charset="-120"/>
              <a:ea typeface="標楷體" panose="03000509000000000000" pitchFamily="65" charset="-120"/>
            </a:endParaRPr>
          </a:p>
          <a:p>
            <a:pPr eaLnBrk="1" hangingPunct="1">
              <a:spcBef>
                <a:spcPct val="0"/>
              </a:spcBef>
              <a:buFontTx/>
              <a:buNone/>
            </a:pPr>
            <a:r>
              <a:rPr lang="en-US" altLang="zh-TW" sz="2800">
                <a:latin typeface="標楷體" panose="03000509000000000000" pitchFamily="65" charset="-120"/>
                <a:ea typeface="標楷體" panose="03000509000000000000" pitchFamily="65" charset="-120"/>
              </a:rPr>
              <a:t>  </a:t>
            </a:r>
            <a:r>
              <a:rPr lang="zh-TW" altLang="en-US" sz="2800">
                <a:latin typeface="標楷體" panose="03000509000000000000" pitchFamily="65" charset="-120"/>
                <a:ea typeface="標楷體" panose="03000509000000000000" pitchFamily="65" charset="-120"/>
              </a:rPr>
              <a:t>高度角。</a:t>
            </a:r>
          </a:p>
        </p:txBody>
      </p:sp>
      <p:sp>
        <p:nvSpPr>
          <p:cNvPr id="10256" name="文字方塊 22"/>
          <p:cNvSpPr txBox="1">
            <a:spLocks noChangeArrowheads="1"/>
          </p:cNvSpPr>
          <p:nvPr/>
        </p:nvSpPr>
        <p:spPr bwMode="auto">
          <a:xfrm>
            <a:off x="1789114" y="4941888"/>
            <a:ext cx="61864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a:latin typeface="標楷體" panose="03000509000000000000" pitchFamily="65" charset="-120"/>
                <a:ea typeface="標楷體" panose="03000509000000000000" pitchFamily="65" charset="-120"/>
              </a:rPr>
              <a:t>  你們這組打算怎麼製作太陽觀測器？請依照你們的想法做做看。</a:t>
            </a:r>
          </a:p>
        </p:txBody>
      </p:sp>
      <p:sp>
        <p:nvSpPr>
          <p:cNvPr id="10257" name="文字方塊 23"/>
          <p:cNvSpPr txBox="1">
            <a:spLocks noChangeArrowheads="1"/>
          </p:cNvSpPr>
          <p:nvPr/>
        </p:nvSpPr>
        <p:spPr bwMode="auto">
          <a:xfrm>
            <a:off x="8467726" y="5006976"/>
            <a:ext cx="218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a:solidFill>
                  <a:srgbClr val="0070C0"/>
                </a:solidFill>
                <a:latin typeface="標楷體" panose="03000509000000000000" pitchFamily="65" charset="-120"/>
                <a:ea typeface="標楷體" panose="03000509000000000000" pitchFamily="65" charset="-120"/>
              </a:rPr>
              <a:t>太陽的高度角</a:t>
            </a:r>
          </a:p>
        </p:txBody>
      </p:sp>
      <p:pic>
        <p:nvPicPr>
          <p:cNvPr id="10258" name="圖片 1"/>
          <p:cNvPicPr>
            <a:picLocks noChangeAspect="1"/>
          </p:cNvPicPr>
          <p:nvPr/>
        </p:nvPicPr>
        <p:blipFill>
          <a:blip r:embed="rId11">
            <a:extLst>
              <a:ext uri="{28A0092B-C50C-407E-A947-70E740481C1C}">
                <a14:useLocalDpi xmlns:a14="http://schemas.microsoft.com/office/drawing/2010/main" val="0"/>
              </a:ext>
            </a:extLst>
          </a:blip>
          <a:srcRect b="11899"/>
          <a:stretch>
            <a:fillRect/>
          </a:stretch>
        </p:blipFill>
        <p:spPr bwMode="auto">
          <a:xfrm>
            <a:off x="6099176" y="1539876"/>
            <a:ext cx="4587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0148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t>
            </a:r>
            <a:r>
              <a:rPr lang="zh-TW" altLang="en-US" dirty="0" smtClean="0"/>
              <a:t>校園</a:t>
            </a:r>
            <a:r>
              <a:rPr lang="en-US" altLang="zh-TW" dirty="0" smtClean="0"/>
              <a:t>)</a:t>
            </a:r>
            <a:r>
              <a:rPr lang="zh-TW" altLang="en-US" dirty="0" smtClean="0"/>
              <a:t>常見有毒植物</a:t>
            </a:r>
            <a:r>
              <a:rPr lang="en-US" altLang="zh-TW" dirty="0" smtClean="0"/>
              <a:t>-</a:t>
            </a:r>
            <a:endParaRPr lang="zh-TW" altLang="en-US" dirty="0" smtClean="0"/>
          </a:p>
        </p:txBody>
      </p:sp>
      <p:pic>
        <p:nvPicPr>
          <p:cNvPr id="1026" name="Picture 2" descr="http://times.hinet.net/news/cimages/19/23/19236651/s_uho_news_04073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74472" y="2188972"/>
            <a:ext cx="4893951" cy="333400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551688" y="1703094"/>
            <a:ext cx="5282184" cy="2492990"/>
          </a:xfrm>
          <a:prstGeom prst="rect">
            <a:avLst/>
          </a:prstGeom>
        </p:spPr>
        <p:txBody>
          <a:bodyPr wrap="square">
            <a:spAutoFit/>
          </a:bodyPr>
          <a:lstStyle/>
          <a:p>
            <a:r>
              <a:rPr lang="en-US" altLang="zh-TW" dirty="0"/>
              <a:t>1</a:t>
            </a:r>
            <a:r>
              <a:rPr lang="en-US" altLang="zh-TW" sz="2600" dirty="0">
                <a:solidFill>
                  <a:schemeClr val="tx1">
                    <a:lumMod val="75000"/>
                    <a:lumOff val="25000"/>
                  </a:schemeClr>
                </a:solidFill>
              </a:rPr>
              <a:t>.</a:t>
            </a:r>
            <a:r>
              <a:rPr lang="zh-TW" altLang="en-US" sz="2600" dirty="0">
                <a:solidFill>
                  <a:srgbClr val="FF0000"/>
                </a:solidFill>
              </a:rPr>
              <a:t>榕樹</a:t>
            </a:r>
            <a:r>
              <a:rPr lang="en-US" altLang="zh-TW" sz="2600" dirty="0">
                <a:solidFill>
                  <a:schemeClr val="tx1">
                    <a:lumMod val="75000"/>
                    <a:lumOff val="25000"/>
                  </a:schemeClr>
                </a:solidFill>
              </a:rPr>
              <a:t>(</a:t>
            </a:r>
            <a:r>
              <a:rPr lang="zh-TW" altLang="en-US" sz="2600" dirty="0">
                <a:solidFill>
                  <a:schemeClr val="tx1">
                    <a:lumMod val="75000"/>
                    <a:lumOff val="25000"/>
                  </a:schemeClr>
                </a:solidFill>
              </a:rPr>
              <a:t>桑科</a:t>
            </a:r>
            <a:r>
              <a:rPr lang="en-US" altLang="zh-TW" sz="2600" dirty="0">
                <a:solidFill>
                  <a:schemeClr val="tx1">
                    <a:lumMod val="75000"/>
                    <a:lumOff val="25000"/>
                  </a:schemeClr>
                </a:solidFill>
              </a:rPr>
              <a:t>—</a:t>
            </a:r>
            <a:r>
              <a:rPr lang="zh-TW" altLang="en-US" sz="2600" dirty="0">
                <a:solidFill>
                  <a:schemeClr val="tx1">
                    <a:lumMod val="75000"/>
                    <a:lumOff val="25000"/>
                  </a:schemeClr>
                </a:solidFill>
              </a:rPr>
              <a:t>有乳汁</a:t>
            </a:r>
            <a:r>
              <a:rPr lang="en-US" altLang="zh-TW" sz="2600" dirty="0">
                <a:solidFill>
                  <a:schemeClr val="tx1">
                    <a:lumMod val="75000"/>
                    <a:lumOff val="25000"/>
                  </a:schemeClr>
                </a:solidFill>
              </a:rPr>
              <a:t>)</a:t>
            </a:r>
            <a:r>
              <a:rPr lang="zh-TW" altLang="en-US" sz="2600" dirty="0">
                <a:solidFill>
                  <a:schemeClr val="tx1">
                    <a:lumMod val="75000"/>
                    <a:lumOff val="25000"/>
                  </a:schemeClr>
                </a:solidFill>
              </a:rPr>
              <a:t>，一般都有毒</a:t>
            </a:r>
          </a:p>
          <a:p>
            <a:r>
              <a:rPr lang="en-US" altLang="zh-TW" sz="2600" dirty="0">
                <a:solidFill>
                  <a:schemeClr val="tx1">
                    <a:lumMod val="75000"/>
                    <a:lumOff val="25000"/>
                  </a:schemeClr>
                </a:solidFill>
              </a:rPr>
              <a:t>2</a:t>
            </a:r>
            <a:r>
              <a:rPr lang="en-US" altLang="zh-TW" sz="2600" dirty="0" smtClean="0">
                <a:solidFill>
                  <a:schemeClr val="tx1">
                    <a:lumMod val="75000"/>
                    <a:lumOff val="25000"/>
                  </a:schemeClr>
                </a:solidFill>
              </a:rPr>
              <a:t>.</a:t>
            </a:r>
            <a:r>
              <a:rPr lang="zh-TW" altLang="en-US" sz="2600" dirty="0">
                <a:solidFill>
                  <a:srgbClr val="FF0000"/>
                </a:solidFill>
              </a:rPr>
              <a:t>苦楝樹果實</a:t>
            </a:r>
            <a:r>
              <a:rPr lang="zh-TW" altLang="en-US" sz="2600" dirty="0" smtClean="0">
                <a:solidFill>
                  <a:schemeClr val="tx1">
                    <a:lumMod val="75000"/>
                    <a:lumOff val="25000"/>
                  </a:schemeClr>
                </a:solidFill>
              </a:rPr>
              <a:t>。</a:t>
            </a:r>
            <a:endParaRPr lang="en-US" altLang="zh-TW" sz="2600" dirty="0" smtClean="0">
              <a:solidFill>
                <a:schemeClr val="tx1">
                  <a:lumMod val="75000"/>
                  <a:lumOff val="25000"/>
                </a:schemeClr>
              </a:solidFill>
            </a:endParaRPr>
          </a:p>
          <a:p>
            <a:r>
              <a:rPr lang="en-US" altLang="zh-TW" sz="2600" dirty="0" smtClean="0">
                <a:solidFill>
                  <a:schemeClr val="tx1">
                    <a:lumMod val="75000"/>
                    <a:lumOff val="25000"/>
                  </a:schemeClr>
                </a:solidFill>
              </a:rPr>
              <a:t>3.</a:t>
            </a:r>
            <a:r>
              <a:rPr lang="zh-TW" altLang="en-US" sz="2600" dirty="0">
                <a:solidFill>
                  <a:srgbClr val="FF0000"/>
                </a:solidFill>
              </a:rPr>
              <a:t>黃椰子</a:t>
            </a:r>
            <a:r>
              <a:rPr lang="zh-TW" altLang="en-US" sz="2600" dirty="0" smtClean="0">
                <a:solidFill>
                  <a:schemeClr val="tx1">
                    <a:lumMod val="75000"/>
                    <a:lumOff val="25000"/>
                  </a:schemeClr>
                </a:solidFill>
              </a:rPr>
              <a:t>。</a:t>
            </a:r>
            <a:endParaRPr lang="en-US" altLang="zh-TW" sz="2600" dirty="0" smtClean="0">
              <a:solidFill>
                <a:schemeClr val="tx1">
                  <a:lumMod val="75000"/>
                  <a:lumOff val="25000"/>
                </a:schemeClr>
              </a:solidFill>
            </a:endParaRPr>
          </a:p>
          <a:p>
            <a:r>
              <a:rPr lang="en-US" altLang="zh-TW" sz="2600" dirty="0" smtClean="0">
                <a:solidFill>
                  <a:schemeClr val="tx1">
                    <a:lumMod val="75000"/>
                    <a:lumOff val="25000"/>
                  </a:schemeClr>
                </a:solidFill>
              </a:rPr>
              <a:t>4.</a:t>
            </a:r>
            <a:r>
              <a:rPr lang="zh-TW" altLang="en-US" sz="2600" dirty="0" smtClean="0">
                <a:solidFill>
                  <a:schemeClr val="tx1">
                    <a:lumMod val="75000"/>
                    <a:lumOff val="25000"/>
                  </a:schemeClr>
                </a:solidFill>
              </a:rPr>
              <a:t> </a:t>
            </a:r>
            <a:r>
              <a:rPr lang="zh-TW" altLang="en-US" sz="2600" dirty="0" smtClean="0">
                <a:solidFill>
                  <a:srgbClr val="FF0000"/>
                </a:solidFill>
              </a:rPr>
              <a:t>大</a:t>
            </a:r>
            <a:r>
              <a:rPr lang="zh-TW" altLang="en-US" sz="2600" dirty="0">
                <a:solidFill>
                  <a:srgbClr val="FF0000"/>
                </a:solidFill>
              </a:rPr>
              <a:t>花蔓陀蘿</a:t>
            </a:r>
            <a:r>
              <a:rPr lang="zh-TW" altLang="en-US" sz="2600" dirty="0">
                <a:solidFill>
                  <a:schemeClr val="tx1">
                    <a:lumMod val="75000"/>
                    <a:lumOff val="25000"/>
                  </a:schemeClr>
                </a:solidFill>
              </a:rPr>
              <a:t>，俗稱洋金花，中毒時病人會口乾舌燥、全身燥熱潮紅、幻視、躁動不安，甚至意識模糊</a:t>
            </a:r>
            <a:r>
              <a:rPr lang="zh-TW" altLang="en-US" sz="2600" dirty="0" smtClean="0">
                <a:solidFill>
                  <a:schemeClr val="tx1">
                    <a:lumMod val="75000"/>
                    <a:lumOff val="25000"/>
                  </a:schemeClr>
                </a:solidFill>
              </a:rPr>
              <a:t>，</a:t>
            </a:r>
            <a:endParaRPr lang="zh-TW" altLang="en-US" sz="2600" dirty="0">
              <a:solidFill>
                <a:schemeClr val="tx1">
                  <a:lumMod val="75000"/>
                  <a:lumOff val="25000"/>
                </a:schemeClr>
              </a:solidFill>
            </a:endParaRPr>
          </a:p>
        </p:txBody>
      </p:sp>
    </p:spTree>
    <p:extLst>
      <p:ext uri="{BB962C8B-B14F-4D97-AF65-F5344CB8AC3E}">
        <p14:creationId xmlns:p14="http://schemas.microsoft.com/office/powerpoint/2010/main" val="36905225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香菇類</a:t>
            </a:r>
            <a:r>
              <a:rPr lang="en-US" altLang="zh-TW" dirty="0" smtClean="0"/>
              <a:t>--</a:t>
            </a:r>
            <a:r>
              <a:rPr lang="zh-TW" altLang="en-US" dirty="0" smtClean="0">
                <a:hlinkClick r:id="rId2"/>
              </a:rPr>
              <a:t>鵝膏</a:t>
            </a:r>
            <a:r>
              <a:rPr lang="zh-TW" altLang="en-US" dirty="0" smtClean="0"/>
              <a:t>菇</a:t>
            </a:r>
            <a:endParaRPr lang="zh-TW" altLang="en-US" dirty="0"/>
          </a:p>
        </p:txBody>
      </p:sp>
      <p:sp>
        <p:nvSpPr>
          <p:cNvPr id="3" name="內容版面配置區 2"/>
          <p:cNvSpPr>
            <a:spLocks noGrp="1"/>
          </p:cNvSpPr>
          <p:nvPr>
            <p:ph idx="1"/>
          </p:nvPr>
        </p:nvSpPr>
        <p:spPr>
          <a:xfrm>
            <a:off x="6607174" y="2683346"/>
            <a:ext cx="2794855" cy="1699741"/>
          </a:xfrm>
        </p:spPr>
        <p:txBody>
          <a:bodyPr/>
          <a:lstStyle/>
          <a:p>
            <a:r>
              <a:rPr lang="en-US" altLang="zh-TW" dirty="0" smtClean="0"/>
              <a:t>1.</a:t>
            </a:r>
            <a:r>
              <a:rPr lang="zh-TW" altLang="en-US" dirty="0" smtClean="0"/>
              <a:t>鵝膏菇</a:t>
            </a:r>
            <a:r>
              <a:rPr lang="en-US" altLang="zh-TW" dirty="0" smtClean="0"/>
              <a:t>—</a:t>
            </a:r>
          </a:p>
          <a:p>
            <a:r>
              <a:rPr lang="en-US" altLang="zh-TW" dirty="0" smtClean="0"/>
              <a:t>2.</a:t>
            </a:r>
          </a:p>
          <a:p>
            <a:endParaRPr lang="zh-TW" altLang="en-US" dirty="0"/>
          </a:p>
        </p:txBody>
      </p:sp>
      <p:pic>
        <p:nvPicPr>
          <p:cNvPr id="1026" name="Picture 2" descr="https://upload.wikimedia.org/wikipedia/commons/9/99/Amanita_phalloide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275" y="1627632"/>
            <a:ext cx="4464844" cy="4904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3.att.hudong.com/30/11/01300000174719121678113248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44" y="3341687"/>
            <a:ext cx="476250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好鮮嫩的菇蕈！」魚池鄉沈姓婦人庭院，日前冒出20多朵酷似雞肉絲菇的大型野蕈（左圖，沈揮勝攝），想摘採下鍋煮食但遭丈夫阻止，她納悶忍了5天，14日上網搜尋，發現竟是野蕈中毒頭號元凶「毒綠褶菇」，直呼「慶幸沒吃下肚，否則後果不堪設想」！"/>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1119" y="1905001"/>
            <a:ext cx="3078420" cy="462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190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67459" y="683718"/>
            <a:ext cx="10515600" cy="1325563"/>
          </a:xfrm>
        </p:spPr>
        <p:txBody>
          <a:bodyPr/>
          <a:lstStyle/>
          <a:p>
            <a:r>
              <a:rPr lang="zh-TW" altLang="en-US" dirty="0" smtClean="0"/>
              <a:t>雞肉絲菇</a:t>
            </a:r>
            <a:r>
              <a:rPr lang="en-US" altLang="zh-TW" dirty="0" smtClean="0"/>
              <a:t>--</a:t>
            </a:r>
            <a:endParaRPr lang="zh-TW" altLang="en-US" dirty="0"/>
          </a:p>
        </p:txBody>
      </p:sp>
      <p:pic>
        <p:nvPicPr>
          <p:cNvPr id="2050" name="Picture 2" descr="http://7.blog.xuite.net/7/4/e/4/11253733/blog_227360/txt/500930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3663" y="-177201"/>
            <a:ext cx="5022850" cy="38598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6.share.photo.xuite.net/lenience83/160c9f8/11930110/57315225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70200"/>
            <a:ext cx="5464739" cy="39455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3.blog.xuite.net/3/3/f/9/11848826/blog_844/txt/17505661/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738" y="3057033"/>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40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8599" y="115597"/>
            <a:ext cx="10364451" cy="734795"/>
          </a:xfrm>
        </p:spPr>
        <p:txBody>
          <a:bodyPr/>
          <a:lstStyle/>
          <a:p>
            <a:r>
              <a:rPr lang="zh-TW" altLang="en-US" dirty="0"/>
              <a:t>炮製的</a:t>
            </a:r>
            <a:r>
              <a:rPr lang="zh-TW" altLang="en-US" dirty="0" smtClean="0"/>
              <a:t>作用</a:t>
            </a:r>
            <a:endParaRPr lang="zh-TW" altLang="en-US" dirty="0"/>
          </a:p>
        </p:txBody>
      </p:sp>
      <p:sp>
        <p:nvSpPr>
          <p:cNvPr id="3" name="內容版面配置區 2"/>
          <p:cNvSpPr>
            <a:spLocks noGrp="1"/>
          </p:cNvSpPr>
          <p:nvPr>
            <p:ph idx="1"/>
          </p:nvPr>
        </p:nvSpPr>
        <p:spPr>
          <a:xfrm>
            <a:off x="895486" y="713232"/>
            <a:ext cx="10433930" cy="4264151"/>
          </a:xfrm>
        </p:spPr>
        <p:txBody>
          <a:bodyPr>
            <a:normAutofit fontScale="25000" lnSpcReduction="20000"/>
          </a:bodyPr>
          <a:lstStyle/>
          <a:p>
            <a:r>
              <a:rPr lang="zh-TW" altLang="en-US" sz="7200" b="1" dirty="0" smtClean="0">
                <a:solidFill>
                  <a:srgbClr val="FF0000"/>
                </a:solidFill>
              </a:rPr>
              <a:t>降低</a:t>
            </a:r>
            <a:r>
              <a:rPr lang="zh-TW" altLang="en-US" sz="7200" b="1" dirty="0">
                <a:solidFill>
                  <a:srgbClr val="FF0000"/>
                </a:solidFill>
              </a:rPr>
              <a:t>藥物的毒性、</a:t>
            </a:r>
            <a:r>
              <a:rPr lang="zh-TW" altLang="en-US" sz="7200" b="1" dirty="0" smtClean="0">
                <a:solidFill>
                  <a:srgbClr val="FF0000"/>
                </a:solidFill>
              </a:rPr>
              <a:t>刺激性</a:t>
            </a:r>
            <a:r>
              <a:rPr lang="en-US" altLang="zh-TW" sz="7200" b="1" dirty="0" smtClean="0">
                <a:solidFill>
                  <a:srgbClr val="FF0000"/>
                </a:solidFill>
              </a:rPr>
              <a:t>---</a:t>
            </a:r>
            <a:r>
              <a:rPr lang="zh-TW" altLang="en-US" sz="7200" dirty="0" smtClean="0"/>
              <a:t>有些</a:t>
            </a:r>
            <a:r>
              <a:rPr lang="zh-TW" altLang="en-US" sz="7200" dirty="0"/>
              <a:t>藥物原料藥含有一些毒性很大的成分，必須經過炮製減少那些有毒成分的含量，降低藥物的毒性，如</a:t>
            </a:r>
            <a:r>
              <a:rPr lang="zh-TW" altLang="en-US" sz="7200" dirty="0">
                <a:hlinkClick r:id="rId2" tooltip="馬錢子"/>
              </a:rPr>
              <a:t>馬錢子</a:t>
            </a:r>
            <a:r>
              <a:rPr lang="zh-TW" altLang="en-US" sz="7200" dirty="0"/>
              <a:t>含有</a:t>
            </a:r>
            <a:r>
              <a:rPr lang="zh-TW" altLang="en-US" sz="7200" dirty="0">
                <a:hlinkClick r:id="rId3" tooltip="士的寧鹼（頁面不存在）"/>
              </a:rPr>
              <a:t>士的寧</a:t>
            </a:r>
            <a:r>
              <a:rPr lang="zh-TW" altLang="en-US" sz="7200" dirty="0" smtClean="0">
                <a:hlinkClick r:id="rId3" tooltip="士的寧鹼（頁面不存在）"/>
              </a:rPr>
              <a:t>鹼</a:t>
            </a:r>
            <a:r>
              <a:rPr lang="zh-TW" altLang="en-US" sz="7200" dirty="0" smtClean="0"/>
              <a:t>。</a:t>
            </a:r>
            <a:endParaRPr lang="zh-TW" altLang="en-US" sz="7200" dirty="0"/>
          </a:p>
          <a:p>
            <a:r>
              <a:rPr lang="zh-TW" altLang="en-US" sz="7200" b="1" dirty="0" smtClean="0">
                <a:solidFill>
                  <a:srgbClr val="FF0000"/>
                </a:solidFill>
              </a:rPr>
              <a:t>改變</a:t>
            </a:r>
            <a:r>
              <a:rPr lang="zh-TW" altLang="en-US" sz="7200" b="1" dirty="0">
                <a:solidFill>
                  <a:srgbClr val="FF0000"/>
                </a:solidFill>
              </a:rPr>
              <a:t>藥物的</a:t>
            </a:r>
            <a:r>
              <a:rPr lang="zh-TW" altLang="en-US" sz="7200" b="1" dirty="0" smtClean="0">
                <a:solidFill>
                  <a:srgbClr val="FF0000"/>
                </a:solidFill>
              </a:rPr>
              <a:t>藥性</a:t>
            </a:r>
            <a:r>
              <a:rPr lang="en-US" altLang="zh-TW" sz="7200" dirty="0" smtClean="0"/>
              <a:t>--</a:t>
            </a:r>
            <a:r>
              <a:rPr lang="zh-TW" altLang="en-US" sz="7200" dirty="0" smtClean="0">
                <a:hlinkClick r:id="rId4" tooltip="中醫學"/>
              </a:rPr>
              <a:t>中</a:t>
            </a:r>
            <a:r>
              <a:rPr lang="zh-TW" altLang="en-US" sz="7200" dirty="0">
                <a:hlinkClick r:id="rId4" tooltip="中醫學"/>
              </a:rPr>
              <a:t>醫學</a:t>
            </a:r>
            <a:r>
              <a:rPr lang="zh-TW" altLang="en-US" sz="7200" dirty="0"/>
              <a:t>對於</a:t>
            </a:r>
            <a:r>
              <a:rPr lang="zh-TW" altLang="en-US" sz="7200" dirty="0">
                <a:hlinkClick r:id="rId5" tooltip="中藥"/>
              </a:rPr>
              <a:t>中藥</a:t>
            </a:r>
            <a:r>
              <a:rPr lang="zh-TW" altLang="en-US" sz="7200" dirty="0"/>
              <a:t>的應用有一套獨立的理論，對藥物的炮製也是這一套理論的組成部分之一，在中醫學理論指導下的中藥炮製可以轉變原料藥物的某些中醫學性質，滿足臨床</a:t>
            </a:r>
            <a:r>
              <a:rPr lang="zh-TW" altLang="en-US" sz="7200" dirty="0" smtClean="0"/>
              <a:t>應用要求</a:t>
            </a:r>
            <a:endParaRPr lang="zh-TW" altLang="en-US" sz="7200" dirty="0"/>
          </a:p>
          <a:p>
            <a:r>
              <a:rPr lang="zh-TW" altLang="en-US" sz="7200" b="1" dirty="0">
                <a:solidFill>
                  <a:srgbClr val="FF0000"/>
                </a:solidFill>
              </a:rPr>
              <a:t>改變藥物的性</a:t>
            </a:r>
            <a:r>
              <a:rPr lang="zh-TW" altLang="en-US" sz="7200" b="1" dirty="0" smtClean="0">
                <a:solidFill>
                  <a:srgbClr val="FF0000"/>
                </a:solidFill>
              </a:rPr>
              <a:t>味</a:t>
            </a:r>
            <a:r>
              <a:rPr lang="en-US" altLang="zh-TW" sz="7200" b="1" dirty="0" smtClean="0"/>
              <a:t>--</a:t>
            </a:r>
            <a:r>
              <a:rPr lang="zh-TW" altLang="en-US" sz="7200" dirty="0" smtClean="0">
                <a:hlinkClick r:id="rId6" tooltip="四氣五味"/>
              </a:rPr>
              <a:t>四</a:t>
            </a:r>
            <a:r>
              <a:rPr lang="zh-TW" altLang="en-US" sz="7200" dirty="0">
                <a:hlinkClick r:id="rId6" tooltip="四氣五味"/>
              </a:rPr>
              <a:t>氣五味</a:t>
            </a:r>
            <a:r>
              <a:rPr lang="zh-TW" altLang="en-US" sz="7200" dirty="0"/>
              <a:t>是臨床應用的依據，炮製的過程可以改編藥物的性</a:t>
            </a:r>
            <a:r>
              <a:rPr lang="zh-TW" altLang="en-US" sz="7200" dirty="0" smtClean="0"/>
              <a:t>味例如</a:t>
            </a:r>
            <a:r>
              <a:rPr lang="zh-TW" altLang="en-US" sz="7200" dirty="0">
                <a:hlinkClick r:id="rId7" tooltip="首烏"/>
              </a:rPr>
              <a:t>首烏</a:t>
            </a:r>
            <a:r>
              <a:rPr lang="zh-TW" altLang="en-US" sz="7200" dirty="0"/>
              <a:t>性微溫，味澀苦，有潤腸通便的功效，經過酒制之後成為</a:t>
            </a:r>
            <a:r>
              <a:rPr lang="zh-TW" altLang="en-US" sz="7200" dirty="0">
                <a:hlinkClick r:id="rId8" tooltip="制首烏"/>
              </a:rPr>
              <a:t>制首烏</a:t>
            </a:r>
            <a:r>
              <a:rPr lang="zh-TW" altLang="en-US" sz="7200" dirty="0"/>
              <a:t>性溫味甘，成為一味滋補強壯的藥物。</a:t>
            </a:r>
          </a:p>
          <a:p>
            <a:r>
              <a:rPr lang="zh-TW" altLang="en-US" sz="7200" b="1" dirty="0">
                <a:solidFill>
                  <a:srgbClr val="FF0000"/>
                </a:solidFill>
              </a:rPr>
              <a:t>改變藥物的作用</a:t>
            </a:r>
            <a:r>
              <a:rPr lang="zh-TW" altLang="en-US" sz="7200" b="1" dirty="0" smtClean="0">
                <a:solidFill>
                  <a:srgbClr val="FF0000"/>
                </a:solidFill>
              </a:rPr>
              <a:t>趨勢</a:t>
            </a:r>
            <a:r>
              <a:rPr lang="en-US" altLang="zh-TW" sz="7200" b="1" dirty="0" smtClean="0"/>
              <a:t>--</a:t>
            </a:r>
            <a:r>
              <a:rPr lang="zh-TW" altLang="en-US" sz="7200" dirty="0" smtClean="0">
                <a:hlinkClick r:id="rId9" tooltip="升降浮沉（頁面不存在）"/>
              </a:rPr>
              <a:t>升降</a:t>
            </a:r>
            <a:r>
              <a:rPr lang="zh-TW" altLang="en-US" sz="7200" dirty="0">
                <a:hlinkClick r:id="rId9" tooltip="升降浮沉（頁面不存在）"/>
              </a:rPr>
              <a:t>浮沉</a:t>
            </a:r>
            <a:r>
              <a:rPr lang="zh-TW" altLang="en-US" sz="7200" dirty="0"/>
              <a:t>，不同的藥物作用趨勢也</a:t>
            </a:r>
            <a:r>
              <a:rPr lang="zh-TW" altLang="en-US" sz="7200" dirty="0" smtClean="0"/>
              <a:t>不同，</a:t>
            </a:r>
            <a:r>
              <a:rPr lang="zh-TW" altLang="en-US" sz="7200" dirty="0"/>
              <a:t>如</a:t>
            </a:r>
            <a:r>
              <a:rPr lang="zh-TW" altLang="en-US" sz="7200" dirty="0">
                <a:hlinkClick r:id="rId10" tooltip="大黃"/>
              </a:rPr>
              <a:t>大黃</a:t>
            </a:r>
            <a:r>
              <a:rPr lang="zh-TW" altLang="en-US" sz="7200" dirty="0"/>
              <a:t>主沉降，有瀉下的功效，經過酒制之後，稱為</a:t>
            </a:r>
            <a:r>
              <a:rPr lang="zh-TW" altLang="en-US" sz="7200" dirty="0">
                <a:hlinkClick r:id="rId11" tooltip="酒大黃（頁面不存在）"/>
              </a:rPr>
              <a:t>酒大黃</a:t>
            </a:r>
            <a:r>
              <a:rPr lang="zh-TW" altLang="en-US" sz="7200" dirty="0"/>
              <a:t>藥性借酒力上行，主升，成為清頭目火的藥物。</a:t>
            </a:r>
          </a:p>
          <a:p>
            <a:r>
              <a:rPr lang="zh-TW" altLang="en-US" sz="7200" b="1" dirty="0">
                <a:solidFill>
                  <a:srgbClr val="FF0000"/>
                </a:solidFill>
              </a:rPr>
              <a:t>改變藥物的歸</a:t>
            </a:r>
            <a:r>
              <a:rPr lang="zh-TW" altLang="en-US" sz="7200" b="1" dirty="0" smtClean="0">
                <a:solidFill>
                  <a:srgbClr val="FF0000"/>
                </a:solidFill>
              </a:rPr>
              <a:t>經</a:t>
            </a:r>
            <a:r>
              <a:rPr lang="en-US" altLang="zh-TW" sz="7200" b="1" dirty="0" smtClean="0"/>
              <a:t>--</a:t>
            </a:r>
            <a:r>
              <a:rPr lang="zh-TW" altLang="en-US" sz="7200" dirty="0" smtClean="0"/>
              <a:t>酸</a:t>
            </a:r>
            <a:r>
              <a:rPr lang="zh-TW" altLang="en-US" sz="7200" dirty="0"/>
              <a:t>入肝經，苦入心經，甘入脾經，辛入肺經，咸入腎經，在炮製的具體實踐中，有「醋製入肝，鹽走腎，甘緩益元」的說法</a:t>
            </a:r>
          </a:p>
          <a:p>
            <a:r>
              <a:rPr lang="zh-TW" altLang="en-US" sz="7200" b="1" dirty="0">
                <a:solidFill>
                  <a:srgbClr val="FF0000"/>
                </a:solidFill>
              </a:rPr>
              <a:t>緩和</a:t>
            </a:r>
            <a:r>
              <a:rPr lang="zh-TW" altLang="en-US" sz="7200" b="1" dirty="0" smtClean="0">
                <a:solidFill>
                  <a:srgbClr val="FF0000"/>
                </a:solidFill>
              </a:rPr>
              <a:t>藥性</a:t>
            </a:r>
            <a:r>
              <a:rPr lang="en-US" altLang="zh-TW" sz="7200" b="1" dirty="0" smtClean="0"/>
              <a:t>--</a:t>
            </a:r>
            <a:r>
              <a:rPr lang="zh-TW" altLang="en-US" sz="7200" dirty="0" smtClean="0"/>
              <a:t>經過</a:t>
            </a:r>
            <a:r>
              <a:rPr lang="zh-TW" altLang="en-US" sz="7200" dirty="0"/>
              <a:t>炮製的炙麻黃可以緩解麻黃的藥性</a:t>
            </a:r>
          </a:p>
          <a:p>
            <a:r>
              <a:rPr lang="zh-TW" altLang="en-US" sz="7200" b="1" dirty="0">
                <a:solidFill>
                  <a:srgbClr val="FF0000"/>
                </a:solidFill>
              </a:rPr>
              <a:t>增強藥物的</a:t>
            </a:r>
            <a:r>
              <a:rPr lang="zh-TW" altLang="en-US" sz="7200" b="1" dirty="0" smtClean="0">
                <a:solidFill>
                  <a:srgbClr val="FF0000"/>
                </a:solidFill>
              </a:rPr>
              <a:t>療效</a:t>
            </a:r>
            <a:r>
              <a:rPr lang="en-US" altLang="zh-TW" sz="7200" b="1" dirty="0" smtClean="0"/>
              <a:t>--</a:t>
            </a:r>
            <a:r>
              <a:rPr lang="zh-TW" altLang="en-US" sz="7200" dirty="0" smtClean="0"/>
              <a:t>炮製</a:t>
            </a:r>
            <a:r>
              <a:rPr lang="zh-TW" altLang="en-US" sz="7200" dirty="0"/>
              <a:t>的另外一個作用是增強藥物的療效。</a:t>
            </a:r>
          </a:p>
          <a:p>
            <a:r>
              <a:rPr lang="zh-TW" altLang="en-US" sz="7200" b="1" dirty="0">
                <a:solidFill>
                  <a:srgbClr val="FF0000"/>
                </a:solidFill>
              </a:rPr>
              <a:t>改善藥物的貯存</a:t>
            </a:r>
            <a:r>
              <a:rPr lang="zh-TW" altLang="en-US" sz="7200" b="1" dirty="0" smtClean="0">
                <a:solidFill>
                  <a:srgbClr val="FF0000"/>
                </a:solidFill>
              </a:rPr>
              <a:t>性</a:t>
            </a:r>
            <a:endParaRPr lang="zh-TW" altLang="en-US" sz="7200" b="1" dirty="0"/>
          </a:p>
          <a:p>
            <a:r>
              <a:rPr lang="zh-TW" altLang="en-US" sz="7200" b="1" dirty="0" smtClean="0">
                <a:solidFill>
                  <a:srgbClr val="FF0000"/>
                </a:solidFill>
              </a:rPr>
              <a:t>促進</a:t>
            </a:r>
            <a:r>
              <a:rPr lang="zh-TW" altLang="en-US" sz="7200" b="1" dirty="0">
                <a:solidFill>
                  <a:srgbClr val="FF0000"/>
                </a:solidFill>
              </a:rPr>
              <a:t>藥物成分溶</a:t>
            </a:r>
            <a:r>
              <a:rPr lang="zh-TW" altLang="en-US" sz="7200" b="1" dirty="0" smtClean="0">
                <a:solidFill>
                  <a:srgbClr val="FF0000"/>
                </a:solidFill>
              </a:rPr>
              <a:t>出</a:t>
            </a:r>
            <a:r>
              <a:rPr lang="en-US" altLang="zh-TW" sz="7200" b="1" dirty="0" smtClean="0">
                <a:solidFill>
                  <a:srgbClr val="FF0000"/>
                </a:solidFill>
              </a:rPr>
              <a:t>-</a:t>
            </a:r>
            <a:r>
              <a:rPr lang="zh-TW" altLang="en-US" sz="7200" dirty="0" smtClean="0"/>
              <a:t>有些藥物所含有的有效成分必須經過炮製才能夠在製劑的過程中有效溶出，</a:t>
            </a:r>
          </a:p>
          <a:p>
            <a:endParaRPr lang="zh-TW" altLang="en-US" dirty="0"/>
          </a:p>
        </p:txBody>
      </p:sp>
    </p:spTree>
    <p:extLst>
      <p:ext uri="{BB962C8B-B14F-4D97-AF65-F5344CB8AC3E}">
        <p14:creationId xmlns:p14="http://schemas.microsoft.com/office/powerpoint/2010/main" val="17508843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09800" y="876300"/>
            <a:ext cx="7772400" cy="609600"/>
          </a:xfrm>
        </p:spPr>
        <p:txBody>
          <a:bodyPr>
            <a:normAutofit fontScale="90000"/>
          </a:bodyPr>
          <a:lstStyle/>
          <a:p>
            <a:r>
              <a:rPr lang="zh-TW" altLang="en-US" dirty="0">
                <a:solidFill>
                  <a:schemeClr val="tx1"/>
                </a:solidFill>
                <a:latin typeface="標楷體" panose="03000509000000000000" pitchFamily="65" charset="-120"/>
                <a:ea typeface="標楷體" panose="03000509000000000000" pitchFamily="65" charset="-120"/>
              </a:rPr>
              <a:t>生物分類</a:t>
            </a: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五界</a:t>
            </a:r>
            <a:r>
              <a:rPr lang="en-US" altLang="zh-TW" dirty="0">
                <a:solidFill>
                  <a:schemeClr val="tx1"/>
                </a:solidFill>
                <a:latin typeface="標楷體" panose="03000509000000000000" pitchFamily="65" charset="-120"/>
                <a:ea typeface="標楷體" panose="03000509000000000000" pitchFamily="65" charset="-120"/>
              </a:rPr>
              <a:t>)</a:t>
            </a:r>
          </a:p>
        </p:txBody>
      </p:sp>
      <p:sp>
        <p:nvSpPr>
          <p:cNvPr id="91139" name="Rectangle 3"/>
          <p:cNvSpPr>
            <a:spLocks noGrp="1" noChangeArrowheads="1"/>
          </p:cNvSpPr>
          <p:nvPr>
            <p:ph type="body" sz="half" idx="1"/>
          </p:nvPr>
        </p:nvSpPr>
        <p:spPr/>
        <p:txBody>
          <a:bodyPr/>
          <a:lstStyle/>
          <a:p>
            <a:r>
              <a:rPr lang="zh-TW" altLang="en-US" sz="2800" b="1" dirty="0">
                <a:solidFill>
                  <a:schemeClr val="tx1"/>
                </a:solidFill>
                <a:latin typeface="標楷體" panose="03000509000000000000" pitchFamily="65" charset="-120"/>
                <a:ea typeface="標楷體" panose="03000509000000000000" pitchFamily="65" charset="-120"/>
              </a:rPr>
              <a:t>原核生物界</a:t>
            </a:r>
            <a:r>
              <a:rPr lang="en-US" altLang="zh-TW" sz="2800"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細菌，藍綠藻</a:t>
            </a:r>
          </a:p>
          <a:p>
            <a:r>
              <a:rPr lang="zh-TW" altLang="en-US" sz="2800" b="1" dirty="0">
                <a:solidFill>
                  <a:schemeClr val="tx1"/>
                </a:solidFill>
                <a:latin typeface="標楷體" panose="03000509000000000000" pitchFamily="65" charset="-120"/>
                <a:ea typeface="標楷體" panose="03000509000000000000" pitchFamily="65" charset="-120"/>
              </a:rPr>
              <a:t>原生生物界</a:t>
            </a:r>
            <a:r>
              <a:rPr lang="en-US" altLang="zh-TW" sz="2800"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藻類，原生動物，原生菌</a:t>
            </a:r>
          </a:p>
          <a:p>
            <a:r>
              <a:rPr lang="zh-TW" altLang="en-US" sz="2800" b="1" dirty="0">
                <a:solidFill>
                  <a:schemeClr val="tx1"/>
                </a:solidFill>
                <a:latin typeface="標楷體" panose="03000509000000000000" pitchFamily="65" charset="-120"/>
                <a:ea typeface="標楷體" panose="03000509000000000000" pitchFamily="65" charset="-120"/>
              </a:rPr>
              <a:t>真菌界</a:t>
            </a:r>
            <a:r>
              <a:rPr lang="en-US" altLang="zh-TW" sz="2800" dirty="0">
                <a:solidFill>
                  <a:schemeClr val="tx1"/>
                </a:solidFill>
                <a:latin typeface="標楷體" panose="03000509000000000000" pitchFamily="65" charset="-120"/>
                <a:ea typeface="標楷體" panose="03000509000000000000" pitchFamily="65" charset="-120"/>
              </a:rPr>
              <a:t>:</a:t>
            </a:r>
            <a:r>
              <a:rPr lang="en-US" altLang="zh-TW" sz="2800" b="1"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黴菌，蕈類，酵母菌</a:t>
            </a:r>
          </a:p>
          <a:p>
            <a:r>
              <a:rPr lang="zh-TW" altLang="en-US" sz="2800" b="1" dirty="0">
                <a:solidFill>
                  <a:schemeClr val="tx1"/>
                </a:solidFill>
                <a:latin typeface="標楷體" panose="03000509000000000000" pitchFamily="65" charset="-120"/>
                <a:ea typeface="標楷體" panose="03000509000000000000" pitchFamily="65" charset="-120"/>
              </a:rPr>
              <a:t>植物界</a:t>
            </a:r>
            <a:r>
              <a:rPr lang="en-US" altLang="zh-TW" sz="2800" dirty="0">
                <a:solidFill>
                  <a:schemeClr val="tx1"/>
                </a:solidFill>
                <a:latin typeface="標楷體" panose="03000509000000000000" pitchFamily="65" charset="-120"/>
                <a:ea typeface="標楷體" panose="03000509000000000000" pitchFamily="65" charset="-120"/>
              </a:rPr>
              <a:t>:</a:t>
            </a:r>
            <a:r>
              <a:rPr lang="en-US" altLang="zh-TW" sz="2800" b="1" dirty="0">
                <a:solidFill>
                  <a:schemeClr val="tx1"/>
                </a:solidFill>
                <a:latin typeface="標楷體" panose="03000509000000000000" pitchFamily="65" charset="-120"/>
                <a:ea typeface="標楷體" panose="03000509000000000000" pitchFamily="65" charset="-120"/>
              </a:rPr>
              <a:t> </a:t>
            </a:r>
          </a:p>
          <a:p>
            <a:r>
              <a:rPr lang="zh-TW" altLang="en-US" sz="2800" b="1" dirty="0">
                <a:solidFill>
                  <a:schemeClr val="tx1"/>
                </a:solidFill>
                <a:latin typeface="標楷體" panose="03000509000000000000" pitchFamily="65" charset="-120"/>
                <a:ea typeface="標楷體" panose="03000509000000000000" pitchFamily="65" charset="-120"/>
              </a:rPr>
              <a:t>動物界</a:t>
            </a:r>
            <a:r>
              <a:rPr lang="en-US" altLang="zh-TW" sz="2800" dirty="0">
                <a:solidFill>
                  <a:schemeClr val="tx1"/>
                </a:solidFill>
                <a:latin typeface="標楷體" panose="03000509000000000000" pitchFamily="65" charset="-120"/>
                <a:ea typeface="標楷體" panose="03000509000000000000" pitchFamily="65" charset="-120"/>
              </a:rPr>
              <a:t>:</a:t>
            </a:r>
          </a:p>
        </p:txBody>
      </p:sp>
      <p:pic>
        <p:nvPicPr>
          <p:cNvPr id="91140" name="Picture 4" descr="Fig11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046289"/>
            <a:ext cx="3810000" cy="3984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565570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植物界有幾種</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pPr lvl="0"/>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據估計，現存大約有350000個植物</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2" tooltip="物種"/>
              </a:rPr>
              <a:t>物種</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，被分類為</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3" tooltip="種子植物"/>
              </a:rPr>
              <a:t>種子植物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4" tooltip="苔蘚植物"/>
              </a:rPr>
              <a:t>苔蘚植物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5" tooltip="蕨類植物"/>
              </a:rPr>
              <a:t>蕨類植物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和</a:t>
            </a:r>
            <a:r>
              <a:rPr kumimoji="0" lang="zh-TW" altLang="zh-TW" b="0" i="0" u="none" strike="noStrike" cap="none" normalizeH="0" baseline="0" dirty="0" smtClean="0">
                <a:ln>
                  <a:noFill/>
                </a:ln>
                <a:solidFill>
                  <a:srgbClr val="A55858"/>
                </a:solidFill>
                <a:effectLst/>
                <a:latin typeface="Arial" panose="020B0604020202020204" pitchFamily="34" charset="0"/>
                <a:cs typeface="Arial" panose="020B0604020202020204" pitchFamily="34" charset="0"/>
                <a:hlinkClick r:id="rId6" tooltip="擬蕨類植物（頁面不存在）"/>
              </a:rPr>
              <a:t>擬蕨類植物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。直至2004年，其中的287655個物種已被確認，有258650種</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7" tooltip="開花植物"/>
              </a:rPr>
              <a:t>開花植物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、16000種</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4" tooltip="苔蘚植物"/>
              </a:rPr>
              <a:t>苔蘚植物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、11000種</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5" tooltip="蕨類植物"/>
              </a:rPr>
              <a:t>蕨類植物</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和8000種</a:t>
            </a:r>
            <a:r>
              <a:rPr kumimoji="0" lang="zh-TW" altLang="zh-TW" b="0" i="0" u="none" strike="noStrike" cap="none" normalizeH="0" baseline="0" dirty="0" smtClean="0">
                <a:ln>
                  <a:noFill/>
                </a:ln>
                <a:solidFill>
                  <a:srgbClr val="0B0080"/>
                </a:solidFill>
                <a:effectLst/>
                <a:latin typeface="Arial" panose="020B0604020202020204" pitchFamily="34" charset="0"/>
                <a:cs typeface="Arial" panose="020B0604020202020204" pitchFamily="34" charset="0"/>
                <a:hlinkClick r:id="rId8" tooltip="綠藻"/>
              </a:rPr>
              <a:t>綠藻</a:t>
            </a:r>
            <a:r>
              <a:rPr kumimoji="0" lang="zh-TW" altLang="zh-TW" b="0" i="0" u="none" strike="noStrike" cap="none" normalizeH="0" baseline="0" dirty="0" smtClean="0">
                <a:ln>
                  <a:noFill/>
                </a:ln>
                <a:solidFill>
                  <a:srgbClr val="252525"/>
                </a:solidFill>
                <a:effectLst/>
                <a:latin typeface="Arial" panose="020B0604020202020204" pitchFamily="34" charset="0"/>
                <a:cs typeface="Arial" panose="020B0604020202020204" pitchFamily="34" charset="0"/>
              </a:rPr>
              <a:t>。</a:t>
            </a:r>
            <a:endParaRPr kumimoji="0" lang="zh-TW" altLang="zh-TW" b="0" i="0" u="none" strike="noStrike" cap="none" normalizeH="0" baseline="0" dirty="0" smtClean="0">
              <a:ln>
                <a:noFill/>
              </a:ln>
              <a:solidFill>
                <a:schemeClr val="tx1"/>
              </a:solidFill>
              <a:effectLst/>
            </a:endParaRPr>
          </a:p>
          <a:p>
            <a:endParaRPr lang="zh-TW" altLang="en-US" dirty="0"/>
          </a:p>
        </p:txBody>
      </p:sp>
    </p:spTree>
    <p:extLst>
      <p:ext uri="{BB962C8B-B14F-4D97-AF65-F5344CB8AC3E}">
        <p14:creationId xmlns:p14="http://schemas.microsoft.com/office/powerpoint/2010/main" val="29875533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zh-TW" altLang="en-US" dirty="0">
                <a:hlinkClick r:id="rId2" tooltip="恩斯特·海克爾"/>
              </a:rPr>
              <a:t>恩斯特</a:t>
            </a:r>
            <a:r>
              <a:rPr lang="en-US" altLang="zh-TW" dirty="0">
                <a:hlinkClick r:id="rId2" tooltip="恩斯特·海克爾"/>
              </a:rPr>
              <a:t>·</a:t>
            </a:r>
            <a:r>
              <a:rPr lang="zh-TW" altLang="en-US" dirty="0">
                <a:hlinkClick r:id="rId2" tooltip="恩斯特·海克爾"/>
              </a:rPr>
              <a:t>海克</a:t>
            </a:r>
            <a:r>
              <a:rPr lang="zh-TW" altLang="en-US" dirty="0" smtClean="0">
                <a:hlinkClick r:id="rId2" tooltip="恩斯特·海克爾"/>
              </a:rPr>
              <a:t>爾</a:t>
            </a:r>
            <a:endParaRPr lang="en-US" altLang="zh-TW" dirty="0" smtClean="0"/>
          </a:p>
          <a:p>
            <a:r>
              <a:rPr lang="zh-TW" altLang="en-US" dirty="0" smtClean="0"/>
              <a:t>所著</a:t>
            </a:r>
            <a:endParaRPr lang="en-US" altLang="zh-TW" dirty="0" smtClean="0"/>
          </a:p>
          <a:p>
            <a:r>
              <a:rPr lang="en-US" altLang="zh-TW" dirty="0" smtClean="0"/>
              <a:t>《</a:t>
            </a:r>
            <a:r>
              <a:rPr lang="zh-TW" altLang="en-US" u="sng" dirty="0">
                <a:hlinkClick r:id="rId3" tooltip="自然界的藝術形式"/>
              </a:rPr>
              <a:t>自然界的藝術形式</a:t>
            </a:r>
            <a:r>
              <a:rPr lang="en-US" altLang="zh-TW" dirty="0"/>
              <a:t>》</a:t>
            </a:r>
            <a:r>
              <a:rPr lang="zh-TW" altLang="en-US" dirty="0"/>
              <a:t>中的</a:t>
            </a:r>
            <a:r>
              <a:rPr lang="zh-TW" altLang="en-US" dirty="0">
                <a:hlinkClick r:id="rId4" tooltip="綠藻"/>
              </a:rPr>
              <a:t>綠藻</a:t>
            </a:r>
            <a:endParaRPr lang="zh-TW" altLang="en-US" dirty="0"/>
          </a:p>
        </p:txBody>
      </p:sp>
      <p:pic>
        <p:nvPicPr>
          <p:cNvPr id="6146" name="Picture 2" descr="https://upload.wikimedia.org/wikipedia/commons/thumb/7/7d/Haeckel_Siphoneae.jpg/800px-Haeckel_Siphonea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383" y="-229235"/>
            <a:ext cx="4557713" cy="6426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481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2004</a:t>
            </a:r>
            <a:r>
              <a:rPr lang="zh-TW" altLang="en-US" dirty="0" smtClean="0"/>
              <a:t>現今植物分類及數量</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386117761"/>
              </p:ext>
            </p:extLst>
          </p:nvPr>
        </p:nvGraphicFramePr>
        <p:xfrm>
          <a:off x="838201" y="1978024"/>
          <a:ext cx="10614690" cy="4351340"/>
        </p:xfrm>
        <a:graphic>
          <a:graphicData uri="http://schemas.openxmlformats.org/drawingml/2006/table">
            <a:tbl>
              <a:tblPr/>
              <a:tblGrid>
                <a:gridCol w="3538230"/>
                <a:gridCol w="3538230"/>
                <a:gridCol w="3538230"/>
              </a:tblGrid>
              <a:tr h="310810">
                <a:tc gridSpan="3">
                  <a:txBody>
                    <a:bodyPr/>
                    <a:lstStyle/>
                    <a:p>
                      <a:pPr algn="l"/>
                      <a:r>
                        <a:rPr lang="zh-TW" altLang="en-US" sz="1500" dirty="0"/>
                        <a:t>植物界的多樣性</a:t>
                      </a:r>
                    </a:p>
                  </a:txBody>
                  <a:tcPr marL="77702" marR="77702" marT="38851" marB="38851" anchor="ctr">
                    <a:solidFill>
                      <a:srgbClr val="F9F9F9"/>
                    </a:solidFill>
                  </a:tcPr>
                </a:tc>
                <a:tc hMerge="1">
                  <a:txBody>
                    <a:bodyPr/>
                    <a:lstStyle/>
                    <a:p>
                      <a:endParaRPr lang="zh-TW" altLang="en-US"/>
                    </a:p>
                  </a:txBody>
                  <a:tcPr/>
                </a:tc>
                <a:tc hMerge="1">
                  <a:txBody>
                    <a:bodyPr/>
                    <a:lstStyle/>
                    <a:p>
                      <a:endParaRPr lang="zh-TW" altLang="en-US"/>
                    </a:p>
                  </a:txBody>
                  <a:tcPr/>
                </a:tc>
              </a:tr>
              <a:tr h="310810">
                <a:tc>
                  <a:txBody>
                    <a:bodyPr/>
                    <a:lstStyle/>
                    <a:p>
                      <a:pPr algn="ctr"/>
                      <a:r>
                        <a:rPr lang="zh-TW" altLang="en-US" sz="1500">
                          <a:effectLst/>
                        </a:rPr>
                        <a:t>非正式的類群</a:t>
                      </a: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B w="9525" cap="flat" cmpd="sng" algn="ctr">
                      <a:solidFill>
                        <a:srgbClr val="AAAAAA"/>
                      </a:solidFill>
                      <a:prstDash val="solid"/>
                      <a:round/>
                      <a:headEnd type="none" w="med" len="med"/>
                      <a:tailEnd type="none" w="med" len="med"/>
                    </a:lnB>
                    <a:solidFill>
                      <a:srgbClr val="90EE90"/>
                    </a:solidFill>
                  </a:tcPr>
                </a:tc>
                <a:tc>
                  <a:txBody>
                    <a:bodyPr/>
                    <a:lstStyle/>
                    <a:p>
                      <a:pPr algn="ctr"/>
                      <a:r>
                        <a:rPr lang="zh-TW" altLang="en-US" sz="1500">
                          <a:effectLst/>
                        </a:rPr>
                        <a:t>門</a:t>
                      </a: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90EE90"/>
                    </a:solidFill>
                  </a:tcPr>
                </a:tc>
                <a:tc>
                  <a:txBody>
                    <a:bodyPr/>
                    <a:lstStyle/>
                    <a:p>
                      <a:pPr algn="ctr"/>
                      <a:r>
                        <a:rPr lang="zh-TW" altLang="en-US" sz="1500">
                          <a:effectLst/>
                        </a:rPr>
                        <a:t>物種數量</a:t>
                      </a: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90EE90"/>
                    </a:solidFill>
                  </a:tcPr>
                </a:tc>
              </a:tr>
              <a:tr h="310810">
                <a:tc rowSpan="2">
                  <a:txBody>
                    <a:bodyPr/>
                    <a:lstStyle/>
                    <a:p>
                      <a:pPr algn="l"/>
                      <a:r>
                        <a:rPr lang="zh-TW" altLang="en-US" sz="1500" u="none" strike="noStrike">
                          <a:solidFill>
                            <a:srgbClr val="0B0080"/>
                          </a:solidFill>
                          <a:effectLst/>
                          <a:hlinkClick r:id="rId2" tooltip="綠藻"/>
                        </a:rPr>
                        <a:t>綠藻</a:t>
                      </a:r>
                      <a:endParaRPr lang="zh-TW" altLang="en-US" sz="1500">
                        <a:effectLst/>
                      </a:endParaRPr>
                    </a:p>
                  </a:txBody>
                  <a:tcPr marL="77702" marR="77702" marT="38851" marB="3885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zh-TW" altLang="en-US" sz="1500" b="1" u="none" strike="noStrike">
                          <a:solidFill>
                            <a:srgbClr val="0B0080"/>
                          </a:solidFill>
                          <a:effectLst/>
                          <a:hlinkClick r:id="rId3" tooltip="綠藻門"/>
                        </a:rPr>
                        <a:t>綠藻門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3,800 </a:t>
                      </a:r>
                      <a:r>
                        <a:rPr lang="en-US" altLang="zh-TW" sz="1500" u="none" strike="noStrike" baseline="30000">
                          <a:solidFill>
                            <a:srgbClr val="0B0080"/>
                          </a:solidFill>
                          <a:effectLst/>
                          <a:hlinkClick r:id="rId4"/>
                        </a:rPr>
                        <a:t>[2]</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5" tooltip="輪藻門"/>
                        </a:rPr>
                        <a:t>輪藻門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4,000 - 6,000 </a:t>
                      </a:r>
                      <a:r>
                        <a:rPr lang="en-US" altLang="zh-TW" sz="1500" u="none" strike="noStrike" baseline="30000">
                          <a:solidFill>
                            <a:srgbClr val="0B0080"/>
                          </a:solidFill>
                          <a:effectLst/>
                          <a:hlinkClick r:id="rId6"/>
                        </a:rPr>
                        <a:t>[3]</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rowSpan="3">
                  <a:txBody>
                    <a:bodyPr/>
                    <a:lstStyle/>
                    <a:p>
                      <a:pPr algn="l"/>
                      <a:r>
                        <a:rPr lang="zh-TW" altLang="en-US" sz="1500" u="none" strike="noStrike" dirty="0">
                          <a:solidFill>
                            <a:srgbClr val="0B0080"/>
                          </a:solidFill>
                          <a:effectLst/>
                          <a:hlinkClick r:id="rId7" tooltip="苔蘚植物"/>
                        </a:rPr>
                        <a:t>苔蘚植物</a:t>
                      </a:r>
                      <a:endParaRPr lang="zh-TW" altLang="en-US" sz="1500" dirty="0">
                        <a:effectLst/>
                      </a:endParaRPr>
                    </a:p>
                  </a:txBody>
                  <a:tcPr marL="77702" marR="77702" marT="38851" marB="3885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zh-TW" altLang="en-US" sz="1500" b="1" u="none" strike="noStrike">
                          <a:solidFill>
                            <a:srgbClr val="0B0080"/>
                          </a:solidFill>
                          <a:effectLst/>
                          <a:hlinkClick r:id="rId8" tooltip="地錢門"/>
                        </a:rPr>
                        <a:t>地錢門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6,000 - 8,000 </a:t>
                      </a:r>
                      <a:r>
                        <a:rPr lang="en-US" altLang="zh-TW" sz="1500" u="none" strike="noStrike" baseline="30000">
                          <a:solidFill>
                            <a:srgbClr val="0B0080"/>
                          </a:solidFill>
                          <a:effectLst/>
                          <a:hlinkClick r:id="rId9"/>
                        </a:rPr>
                        <a:t>[4]</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10" tooltip="角苔綱"/>
                        </a:rPr>
                        <a:t>角苔門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100 - 200 </a:t>
                      </a:r>
                      <a:r>
                        <a:rPr lang="en-US" altLang="zh-TW" sz="1500" u="none" strike="noStrike" baseline="30000">
                          <a:solidFill>
                            <a:srgbClr val="0B0080"/>
                          </a:solidFill>
                          <a:effectLst/>
                          <a:hlinkClick r:id="rId11"/>
                        </a:rPr>
                        <a:t>[5]</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12" tooltip="苔蘚植物門"/>
                        </a:rPr>
                        <a:t>苔蘚植物門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dirty="0">
                          <a:solidFill>
                            <a:srgbClr val="FF0000"/>
                          </a:solidFill>
                          <a:effectLst/>
                        </a:rPr>
                        <a:t>10,000 </a:t>
                      </a:r>
                      <a:r>
                        <a:rPr lang="en-US" altLang="zh-TW" sz="1500" u="none" strike="noStrike" baseline="30000" dirty="0">
                          <a:solidFill>
                            <a:srgbClr val="FF0000"/>
                          </a:solidFill>
                          <a:effectLst/>
                          <a:hlinkClick r:id="rId13"/>
                        </a:rPr>
                        <a:t>[6]</a:t>
                      </a:r>
                      <a:endParaRPr lang="zh-TW" altLang="en-US" sz="1500" dirty="0">
                        <a:solidFill>
                          <a:srgbClr val="FF0000"/>
                        </a:solidFill>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rowSpan="2">
                  <a:txBody>
                    <a:bodyPr/>
                    <a:lstStyle/>
                    <a:p>
                      <a:pPr algn="l"/>
                      <a:r>
                        <a:rPr lang="zh-TW" altLang="en-US" sz="1500" u="none" strike="noStrike" dirty="0">
                          <a:solidFill>
                            <a:srgbClr val="0B0080"/>
                          </a:solidFill>
                          <a:effectLst/>
                          <a:hlinkClick r:id="rId14" tooltip="蕨類植物"/>
                        </a:rPr>
                        <a:t>蕨類植物</a:t>
                      </a:r>
                      <a:endParaRPr lang="zh-TW" altLang="en-US" sz="1500" dirty="0">
                        <a:effectLst/>
                      </a:endParaRPr>
                    </a:p>
                  </a:txBody>
                  <a:tcPr marL="77702" marR="77702" marT="38851" marB="3885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zh-TW" altLang="en-US" sz="1500" b="1" u="none" strike="noStrike" dirty="0">
                          <a:solidFill>
                            <a:srgbClr val="0B0080"/>
                          </a:solidFill>
                          <a:effectLst/>
                          <a:hlinkClick r:id="rId15" tooltip="石松門"/>
                        </a:rPr>
                        <a:t>石松門</a:t>
                      </a:r>
                      <a:endParaRPr lang="zh-TW" altLang="en-US" sz="1500" dirty="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1,200 </a:t>
                      </a:r>
                      <a:r>
                        <a:rPr lang="en-US" altLang="zh-TW" sz="1500" u="none" strike="noStrike" baseline="30000">
                          <a:solidFill>
                            <a:srgbClr val="0B0080"/>
                          </a:solidFill>
                          <a:effectLst/>
                          <a:hlinkClick r:id="rId16"/>
                        </a:rPr>
                        <a:t>[7]</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17" tooltip="蕨類植物門"/>
                        </a:rPr>
                        <a:t>蕨類植物門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dirty="0">
                          <a:solidFill>
                            <a:srgbClr val="FF0000"/>
                          </a:solidFill>
                          <a:effectLst/>
                        </a:rPr>
                        <a:t>11,000 </a:t>
                      </a:r>
                      <a:r>
                        <a:rPr lang="en-US" altLang="zh-TW" sz="1500" u="none" strike="noStrike" baseline="30000" dirty="0">
                          <a:solidFill>
                            <a:srgbClr val="FF0000"/>
                          </a:solidFill>
                          <a:effectLst/>
                          <a:hlinkClick r:id="rId16"/>
                        </a:rPr>
                        <a:t>[7]</a:t>
                      </a:r>
                      <a:endParaRPr lang="zh-TW" altLang="en-US" sz="1500" dirty="0">
                        <a:solidFill>
                          <a:srgbClr val="FF0000"/>
                        </a:solidFill>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rowSpan="5">
                  <a:txBody>
                    <a:bodyPr/>
                    <a:lstStyle/>
                    <a:p>
                      <a:pPr algn="l"/>
                      <a:r>
                        <a:rPr lang="zh-TW" altLang="en-US" sz="1500" u="none" strike="noStrike" dirty="0">
                          <a:solidFill>
                            <a:srgbClr val="0B0080"/>
                          </a:solidFill>
                          <a:effectLst/>
                          <a:hlinkClick r:id="rId18" tooltip="種子植物"/>
                        </a:rPr>
                        <a:t>種子植物</a:t>
                      </a:r>
                      <a:endParaRPr lang="zh-TW" altLang="en-US" sz="1500" dirty="0">
                        <a:effectLst/>
                      </a:endParaRPr>
                    </a:p>
                  </a:txBody>
                  <a:tcPr marL="77702" marR="77702" marT="38851" marB="38851">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a:r>
                        <a:rPr lang="zh-TW" altLang="en-US" sz="1500" b="1" u="none" strike="noStrike">
                          <a:solidFill>
                            <a:srgbClr val="0B0080"/>
                          </a:solidFill>
                          <a:effectLst/>
                          <a:hlinkClick r:id="rId19" tooltip="蘇鐵門"/>
                        </a:rPr>
                        <a:t>蘇鐵門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160 </a:t>
                      </a:r>
                      <a:r>
                        <a:rPr lang="en-US" altLang="zh-TW" sz="1500" u="none" strike="noStrike" baseline="30000">
                          <a:solidFill>
                            <a:srgbClr val="0B0080"/>
                          </a:solidFill>
                          <a:effectLst/>
                          <a:hlinkClick r:id="rId20"/>
                        </a:rPr>
                        <a:t>[8]</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21" tooltip="銀杏門"/>
                        </a:rPr>
                        <a:t>銀杏門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1 </a:t>
                      </a:r>
                      <a:r>
                        <a:rPr lang="en-US" altLang="zh-TW" sz="1500" u="none" strike="noStrike" baseline="30000">
                          <a:solidFill>
                            <a:srgbClr val="0B0080"/>
                          </a:solidFill>
                          <a:effectLst/>
                          <a:hlinkClick r:id="rId22"/>
                        </a:rPr>
                        <a:t>[9]</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23" tooltip="松柏門"/>
                        </a:rPr>
                        <a:t>松柏門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630 </a:t>
                      </a:r>
                      <a:r>
                        <a:rPr lang="en-US" altLang="zh-TW" sz="1500" u="none" strike="noStrike" baseline="30000">
                          <a:solidFill>
                            <a:srgbClr val="0B0080"/>
                          </a:solidFill>
                          <a:effectLst/>
                          <a:hlinkClick r:id="rId16"/>
                        </a:rPr>
                        <a:t>[7]</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a:solidFill>
                            <a:srgbClr val="0B0080"/>
                          </a:solidFill>
                          <a:effectLst/>
                          <a:hlinkClick r:id="rId24" tooltip="買麻藤門"/>
                        </a:rPr>
                        <a:t>買麻藤門</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a:effectLst/>
                        </a:rPr>
                        <a:t>70 </a:t>
                      </a:r>
                      <a:r>
                        <a:rPr lang="en-US" altLang="zh-TW" sz="1500" u="none" strike="noStrike" baseline="30000">
                          <a:solidFill>
                            <a:srgbClr val="0B0080"/>
                          </a:solidFill>
                          <a:effectLst/>
                          <a:hlinkClick r:id="rId16"/>
                        </a:rPr>
                        <a:t>[7]</a:t>
                      </a:r>
                      <a:endParaRPr lang="zh-TW" altLang="en-US" sz="1500">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310810">
                <a:tc vMerge="1">
                  <a:txBody>
                    <a:bodyPr/>
                    <a:lstStyle/>
                    <a:p>
                      <a:endParaRPr lang="zh-TW" altLang="en-US"/>
                    </a:p>
                  </a:txBody>
                  <a:tcPr/>
                </a:tc>
                <a:tc>
                  <a:txBody>
                    <a:bodyPr/>
                    <a:lstStyle/>
                    <a:p>
                      <a:pPr algn="l"/>
                      <a:r>
                        <a:rPr lang="zh-TW" altLang="en-US" sz="1500" b="1" u="none" strike="noStrike" dirty="0">
                          <a:solidFill>
                            <a:schemeClr val="tx1"/>
                          </a:solidFill>
                          <a:effectLst/>
                          <a:hlinkClick r:id="rId25" tooltip="被子植物門"/>
                        </a:rPr>
                        <a:t>被子植物門</a:t>
                      </a:r>
                      <a:endParaRPr lang="zh-TW" altLang="en-US" sz="1500" dirty="0">
                        <a:solidFill>
                          <a:schemeClr val="tx1"/>
                        </a:solidFill>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r"/>
                      <a:r>
                        <a:rPr lang="en-US" altLang="zh-TW" sz="1500" dirty="0">
                          <a:solidFill>
                            <a:srgbClr val="FF0000"/>
                          </a:solidFill>
                          <a:effectLst/>
                        </a:rPr>
                        <a:t>258,650 </a:t>
                      </a:r>
                      <a:r>
                        <a:rPr lang="en-US" altLang="zh-TW" sz="1500" u="none" strike="noStrike" baseline="30000" dirty="0">
                          <a:solidFill>
                            <a:srgbClr val="FF0000"/>
                          </a:solidFill>
                          <a:effectLst/>
                          <a:hlinkClick r:id="rId26"/>
                        </a:rPr>
                        <a:t>[10]</a:t>
                      </a:r>
                      <a:endParaRPr lang="zh-TW" altLang="en-US" sz="1500" dirty="0">
                        <a:solidFill>
                          <a:srgbClr val="FF0000"/>
                        </a:solidFill>
                        <a:effectLst/>
                      </a:endParaRPr>
                    </a:p>
                  </a:txBody>
                  <a:tcPr marL="77702" marR="77702" marT="38851" marB="38851"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sp>
        <p:nvSpPr>
          <p:cNvPr id="7" name="Rectangle 3"/>
          <p:cNvSpPr>
            <a:spLocks noChangeArrowheads="1"/>
          </p:cNvSpPr>
          <p:nvPr/>
        </p:nvSpPr>
        <p:spPr bwMode="auto">
          <a:xfrm>
            <a:off x="355600" y="3781136"/>
            <a:ext cx="7200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dirty="0" smtClean="0">
                <a:ln>
                  <a:noFill/>
                </a:ln>
                <a:solidFill>
                  <a:schemeClr val="tx1"/>
                </a:solidFill>
                <a:effectLst/>
                <a:latin typeface="Arial" panose="020B0604020202020204" pitchFamily="34" charset="0"/>
              </a:rPr>
              <a:t/>
            </a:r>
            <a:br>
              <a:rPr kumimoji="0" lang="zh-TW" altLang="zh-TW" sz="1800" b="0" i="0" u="none" strike="noStrike" cap="none" normalizeH="0" baseline="0" dirty="0" smtClean="0">
                <a:ln>
                  <a:noFill/>
                </a:ln>
                <a:solidFill>
                  <a:schemeClr val="tx1"/>
                </a:solidFill>
                <a:effectLst/>
                <a:latin typeface="Arial" panose="020B0604020202020204" pitchFamily="34" charset="0"/>
              </a:rPr>
            </a:br>
            <a:endParaRPr kumimoji="0" lang="zh-TW" altLang="zh-TW"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11236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sz="2800" dirty="0"/>
              <a:t>被子植物又名開花植物或有花植物，又稱被子植物</a:t>
            </a:r>
            <a:r>
              <a:rPr lang="zh-TW" altLang="en-US" sz="2800" dirty="0">
                <a:hlinkClick r:id="rId2" tooltip="門 (生物)"/>
              </a:rPr>
              <a:t>門</a:t>
            </a:r>
            <a:r>
              <a:rPr lang="zh-TW" altLang="en-US" sz="2800" dirty="0"/>
              <a:t>。</a:t>
            </a:r>
            <a:endParaRPr lang="en-US" altLang="zh-TW" sz="2800" dirty="0"/>
          </a:p>
          <a:p>
            <a:r>
              <a:rPr lang="zh-TW" altLang="en-US" sz="2800" dirty="0"/>
              <a:t>它是</a:t>
            </a:r>
            <a:r>
              <a:rPr lang="zh-TW" altLang="en-US" sz="2800" dirty="0">
                <a:hlinkClick r:id="rId3" tooltip="有胚植物"/>
              </a:rPr>
              <a:t>有胚植物</a:t>
            </a:r>
            <a:r>
              <a:rPr lang="zh-TW" altLang="en-US" sz="2800" dirty="0"/>
              <a:t>中為數最多且最為人熟悉的一種，是</a:t>
            </a:r>
            <a:r>
              <a:rPr lang="zh-TW" altLang="en-US" sz="2800" dirty="0">
                <a:hlinkClick r:id="rId4" tooltip="植物界"/>
              </a:rPr>
              <a:t>植物界</a:t>
            </a:r>
            <a:r>
              <a:rPr lang="zh-TW" altLang="en-US" sz="2800" dirty="0"/>
              <a:t>最多樣化的種類，約有</a:t>
            </a:r>
            <a:r>
              <a:rPr lang="en-US" altLang="zh-TW" sz="2800" dirty="0"/>
              <a:t>304000</a:t>
            </a:r>
            <a:r>
              <a:rPr lang="zh-TW" altLang="en-US" sz="2800" dirty="0">
                <a:hlinkClick r:id="rId5" tooltip="種"/>
              </a:rPr>
              <a:t>種</a:t>
            </a:r>
            <a:r>
              <a:rPr lang="en-US" altLang="zh-TW" sz="2800" dirty="0">
                <a:hlinkClick r:id="rId6"/>
              </a:rPr>
              <a:t>[3]</a:t>
            </a:r>
            <a:r>
              <a:rPr lang="zh-TW" altLang="en-US" sz="2800" dirty="0"/>
              <a:t>。</a:t>
            </a:r>
            <a:endParaRPr lang="en-US" altLang="zh-TW" sz="2800" dirty="0"/>
          </a:p>
          <a:p>
            <a:r>
              <a:rPr lang="zh-TW" altLang="en-US" sz="2800" dirty="0"/>
              <a:t>同時開花植物是現時地球上</a:t>
            </a:r>
            <a:r>
              <a:rPr lang="zh-TW" altLang="en-US" sz="2800" dirty="0">
                <a:hlinkClick r:id="rId7" tooltip="演化"/>
              </a:rPr>
              <a:t>演化</a:t>
            </a:r>
            <a:r>
              <a:rPr lang="zh-TW" altLang="en-US" sz="2800" dirty="0"/>
              <a:t>最先進及優勢的植物種類。開花植物和</a:t>
            </a:r>
            <a:r>
              <a:rPr lang="zh-TW" altLang="en-US" sz="2800" dirty="0">
                <a:hlinkClick r:id="rId8" tooltip="裸子植物"/>
              </a:rPr>
              <a:t>裸子植物</a:t>
            </a:r>
            <a:r>
              <a:rPr lang="zh-TW" altLang="en-US" sz="2800" dirty="0"/>
              <a:t>一起被合稱為</a:t>
            </a:r>
            <a:r>
              <a:rPr lang="zh-TW" altLang="en-US" sz="2800" dirty="0">
                <a:hlinkClick r:id="rId9" tooltip="種子植物"/>
              </a:rPr>
              <a:t>種子植物</a:t>
            </a:r>
            <a:r>
              <a:rPr lang="zh-TW" altLang="en-US" sz="2800" dirty="0"/>
              <a:t>。開花植物可以由一系列的</a:t>
            </a:r>
            <a:r>
              <a:rPr lang="zh-TW" altLang="en-US" sz="2800" dirty="0">
                <a:hlinkClick r:id="rId10" tooltip="衍徵"/>
              </a:rPr>
              <a:t>衍徵</a:t>
            </a:r>
            <a:r>
              <a:rPr lang="zh-TW" altLang="en-US" sz="2800" dirty="0"/>
              <a:t>將其與其他的種子植物相區隔開來。</a:t>
            </a:r>
          </a:p>
          <a:p>
            <a:endParaRPr lang="zh-TW" altLang="en-US" dirty="0"/>
          </a:p>
        </p:txBody>
      </p:sp>
    </p:spTree>
    <p:extLst>
      <p:ext uri="{BB962C8B-B14F-4D97-AF65-F5344CB8AC3E}">
        <p14:creationId xmlns:p14="http://schemas.microsoft.com/office/powerpoint/2010/main" val="17358993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4" descr="http://kplant.biodiv.tw/%E9%A6%99%E9%99%84%E5%AD%90/%E9%A6%99%E9%99%84%E5%AD%90-%E6%A0%B9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96" y="163957"/>
            <a:ext cx="9787128" cy="652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31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135189" y="381000"/>
            <a:ext cx="4117975" cy="1631950"/>
          </a:xfrm>
          <a:prstGeom prst="rect">
            <a:avLst/>
          </a:prstGeom>
          <a:noFill/>
          <a:ln w="9525">
            <a:noFill/>
            <a:miter lim="800000"/>
            <a:headEnd/>
            <a:tailEnd/>
          </a:ln>
          <a:effectLst>
            <a:outerShdw dist="17961" dir="2700000" algn="ctr" rotWithShape="0">
              <a:schemeClr val="bg1"/>
            </a:outerShdw>
          </a:effectLst>
        </p:spPr>
        <p:txBody>
          <a:bodyPr>
            <a:spAutoFit/>
          </a:bodyPr>
          <a:lstStyle/>
          <a:p>
            <a:pPr indent="-457200">
              <a:buClr>
                <a:srgbClr val="0066FF"/>
              </a:buClr>
              <a:defRPr/>
            </a:pPr>
            <a:r>
              <a:rPr lang="zh-TW" altLang="en-US" sz="3200">
                <a:latin typeface="Times New Roman" pitchFamily="18" charset="0"/>
                <a:ea typeface="標楷體" pitchFamily="65" charset="-120"/>
              </a:rPr>
              <a:t>由折線圖中，說明</a:t>
            </a:r>
            <a:r>
              <a:rPr lang="zh-TW" altLang="en-US" sz="3400">
                <a:solidFill>
                  <a:srgbClr val="3333CC"/>
                </a:solidFill>
                <a:ea typeface="標楷體" pitchFamily="65" charset="-120"/>
              </a:rPr>
              <a:t>太陽一天中的位置</a:t>
            </a:r>
            <a:r>
              <a:rPr lang="zh-TW" altLang="en-US" sz="3200">
                <a:latin typeface="Times New Roman" pitchFamily="18" charset="0"/>
                <a:ea typeface="標楷體" pitchFamily="65" charset="-120"/>
              </a:rPr>
              <a:t>是怎麼改變的。</a:t>
            </a:r>
            <a:endParaRPr lang="zh-TW" altLang="en-US" sz="2800">
              <a:latin typeface="Times New Roman" pitchFamily="18" charset="0"/>
              <a:ea typeface="標楷體" pitchFamily="65" charset="-120"/>
            </a:endParaRPr>
          </a:p>
        </p:txBody>
      </p:sp>
      <p:pic>
        <p:nvPicPr>
          <p:cNvPr id="24579" name="Picture 5" descr="回首頁">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0" y="6134100"/>
            <a:ext cx="6873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上一頁向左">
            <a:hlinkClick r:id="" action="ppaction://hlinkshowjump?jump=previous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914" y="614680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1"/>
          <p:cNvSpPr txBox="1">
            <a:spLocks noChangeArrowheads="1"/>
          </p:cNvSpPr>
          <p:nvPr/>
        </p:nvSpPr>
        <p:spPr bwMode="auto">
          <a:xfrm>
            <a:off x="2133601" y="2189164"/>
            <a:ext cx="4322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rgbClr val="000000"/>
                </a:solidFill>
                <a:ea typeface="標楷體" panose="03000509000000000000" pitchFamily="65" charset="-120"/>
              </a:rPr>
              <a:t>1.</a:t>
            </a:r>
            <a:r>
              <a:rPr lang="zh-TW" altLang="en-US" sz="2800">
                <a:solidFill>
                  <a:srgbClr val="000000"/>
                </a:solidFill>
                <a:ea typeface="標楷體" panose="03000509000000000000" pitchFamily="65" charset="-120"/>
              </a:rPr>
              <a:t>一天中，太陽的高度角 變化為小→大→小。</a:t>
            </a:r>
          </a:p>
        </p:txBody>
      </p:sp>
      <p:sp>
        <p:nvSpPr>
          <p:cNvPr id="7" name="Text Box 21"/>
          <p:cNvSpPr txBox="1">
            <a:spLocks noChangeArrowheads="1"/>
          </p:cNvSpPr>
          <p:nvPr/>
        </p:nvSpPr>
        <p:spPr bwMode="auto">
          <a:xfrm>
            <a:off x="2133601" y="3338514"/>
            <a:ext cx="4322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rgbClr val="000000"/>
                </a:solidFill>
                <a:ea typeface="標楷體" panose="03000509000000000000" pitchFamily="65" charset="-120"/>
              </a:rPr>
              <a:t>2.</a:t>
            </a:r>
            <a:r>
              <a:rPr lang="zh-TW" altLang="en-US" sz="2800">
                <a:solidFill>
                  <a:srgbClr val="000000"/>
                </a:solidFill>
                <a:ea typeface="標楷體" panose="03000509000000000000" pitchFamily="65" charset="-120"/>
              </a:rPr>
              <a:t>一天中，太陽的方位變</a:t>
            </a:r>
            <a:endParaRPr lang="en-US" altLang="zh-TW" sz="2800">
              <a:solidFill>
                <a:srgbClr val="000000"/>
              </a:solidFill>
              <a:ea typeface="標楷體" panose="03000509000000000000" pitchFamily="65" charset="-120"/>
            </a:endParaRPr>
          </a:p>
          <a:p>
            <a:pPr eaLnBrk="1" hangingPunct="1">
              <a:buClr>
                <a:srgbClr val="FF6600"/>
              </a:buClr>
            </a:pPr>
            <a:r>
              <a:rPr lang="en-US" altLang="zh-TW" sz="2800">
                <a:solidFill>
                  <a:srgbClr val="000000"/>
                </a:solidFill>
                <a:ea typeface="標楷體" panose="03000509000000000000" pitchFamily="65" charset="-120"/>
              </a:rPr>
              <a:t>  </a:t>
            </a:r>
            <a:r>
              <a:rPr lang="zh-TW" altLang="en-US" sz="2800">
                <a:solidFill>
                  <a:srgbClr val="000000"/>
                </a:solidFill>
                <a:ea typeface="標楷體" panose="03000509000000000000" pitchFamily="65" charset="-120"/>
              </a:rPr>
              <a:t>化為東→南→西。</a:t>
            </a:r>
          </a:p>
        </p:txBody>
      </p:sp>
      <p:sp>
        <p:nvSpPr>
          <p:cNvPr id="8" name="Text Box 21"/>
          <p:cNvSpPr txBox="1">
            <a:spLocks noChangeArrowheads="1"/>
          </p:cNvSpPr>
          <p:nvPr/>
        </p:nvSpPr>
        <p:spPr bwMode="auto">
          <a:xfrm>
            <a:off x="2135188" y="4562475"/>
            <a:ext cx="8024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eaLnBrk="0" hangingPunct="0">
              <a:defRPr kumimoji="1" sz="2000">
                <a:solidFill>
                  <a:schemeClr val="accent2"/>
                </a:solidFill>
                <a:latin typeface="標楷體" panose="03000509000000000000" pitchFamily="65" charset="-120"/>
                <a:ea typeface="新細明體" panose="02020500000000000000" pitchFamily="18" charset="-120"/>
              </a:defRPr>
            </a:lvl1pPr>
            <a:lvl2pPr marL="742950" indent="-285750" eaLnBrk="0" hangingPunct="0">
              <a:defRPr kumimoji="1" sz="2000">
                <a:solidFill>
                  <a:schemeClr val="accent2"/>
                </a:solidFill>
                <a:latin typeface="標楷體" panose="03000509000000000000" pitchFamily="65" charset="-120"/>
                <a:ea typeface="新細明體" panose="02020500000000000000" pitchFamily="18" charset="-120"/>
              </a:defRPr>
            </a:lvl2pPr>
            <a:lvl3pPr marL="1143000" indent="-228600" eaLnBrk="0" hangingPunct="0">
              <a:defRPr kumimoji="1" sz="2000">
                <a:solidFill>
                  <a:schemeClr val="accent2"/>
                </a:solidFill>
                <a:latin typeface="標楷體" panose="03000509000000000000" pitchFamily="65" charset="-120"/>
                <a:ea typeface="新細明體" panose="02020500000000000000" pitchFamily="18" charset="-120"/>
              </a:defRPr>
            </a:lvl3pPr>
            <a:lvl4pPr marL="1600200" indent="-228600" eaLnBrk="0" hangingPunct="0">
              <a:defRPr kumimoji="1" sz="2000">
                <a:solidFill>
                  <a:schemeClr val="accent2"/>
                </a:solidFill>
                <a:latin typeface="標楷體" panose="03000509000000000000" pitchFamily="65" charset="-120"/>
                <a:ea typeface="新細明體" panose="02020500000000000000" pitchFamily="18" charset="-120"/>
              </a:defRPr>
            </a:lvl4pPr>
            <a:lvl5pPr marL="2057400" indent="-228600" eaLnBrk="0" hangingPunct="0">
              <a:defRPr kumimoji="1" sz="2000">
                <a:solidFill>
                  <a:schemeClr val="accent2"/>
                </a:solidFill>
                <a:latin typeface="標楷體" panose="03000509000000000000" pitchFamily="65" charset="-120"/>
                <a:ea typeface="新細明體" panose="02020500000000000000" pitchFamily="18" charset="-120"/>
              </a:defRPr>
            </a:lvl5pPr>
            <a:lvl6pPr marL="25146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6pPr>
            <a:lvl7pPr marL="29718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7pPr>
            <a:lvl8pPr marL="34290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8pPr>
            <a:lvl9pPr marL="3886200" indent="-228600" eaLnBrk="0" fontAlgn="base" hangingPunct="0">
              <a:spcBef>
                <a:spcPct val="0"/>
              </a:spcBef>
              <a:spcAft>
                <a:spcPct val="0"/>
              </a:spcAft>
              <a:defRPr kumimoji="1" sz="2000">
                <a:solidFill>
                  <a:schemeClr val="accent2"/>
                </a:solidFill>
                <a:latin typeface="標楷體" panose="03000509000000000000" pitchFamily="65" charset="-120"/>
                <a:ea typeface="新細明體" panose="02020500000000000000" pitchFamily="18" charset="-120"/>
              </a:defRPr>
            </a:lvl9pPr>
          </a:lstStyle>
          <a:p>
            <a:pPr eaLnBrk="1" hangingPunct="1">
              <a:buClr>
                <a:srgbClr val="FF6600"/>
              </a:buClr>
            </a:pPr>
            <a:r>
              <a:rPr lang="en-US" altLang="zh-TW" sz="2800">
                <a:solidFill>
                  <a:srgbClr val="000000"/>
                </a:solidFill>
                <a:ea typeface="標楷體" panose="03000509000000000000" pitchFamily="65" charset="-120"/>
              </a:rPr>
              <a:t>3.</a:t>
            </a:r>
            <a:r>
              <a:rPr lang="zh-TW" altLang="en-US" sz="2800">
                <a:solidFill>
                  <a:srgbClr val="000000"/>
                </a:solidFill>
                <a:ea typeface="標楷體" panose="03000509000000000000" pitchFamily="65" charset="-120"/>
              </a:rPr>
              <a:t>一天之中，中午</a:t>
            </a:r>
            <a:r>
              <a:rPr lang="en-US" altLang="zh-TW" sz="2800">
                <a:solidFill>
                  <a:srgbClr val="000000"/>
                </a:solidFill>
                <a:ea typeface="標楷體" panose="03000509000000000000" pitchFamily="65" charset="-120"/>
              </a:rPr>
              <a:t>12</a:t>
            </a:r>
            <a:r>
              <a:rPr lang="zh-TW" altLang="en-US" sz="2800">
                <a:solidFill>
                  <a:srgbClr val="000000"/>
                </a:solidFill>
                <a:ea typeface="標楷體" panose="03000509000000000000" pitchFamily="65" charset="-120"/>
              </a:rPr>
              <a:t>：</a:t>
            </a:r>
            <a:r>
              <a:rPr lang="en-US" altLang="zh-TW" sz="2800">
                <a:solidFill>
                  <a:srgbClr val="000000"/>
                </a:solidFill>
                <a:ea typeface="標楷體" panose="03000509000000000000" pitchFamily="65" charset="-120"/>
              </a:rPr>
              <a:t>00</a:t>
            </a:r>
            <a:r>
              <a:rPr lang="zh-TW" altLang="en-US" sz="2800">
                <a:solidFill>
                  <a:srgbClr val="000000"/>
                </a:solidFill>
                <a:ea typeface="標楷體" panose="03000509000000000000" pitchFamily="65" charset="-120"/>
              </a:rPr>
              <a:t>時，太陽的高度角最高，且以</a:t>
            </a:r>
            <a:r>
              <a:rPr lang="en-US" altLang="zh-TW" sz="2800">
                <a:solidFill>
                  <a:srgbClr val="000000"/>
                </a:solidFill>
                <a:ea typeface="標楷體" panose="03000509000000000000" pitchFamily="65" charset="-120"/>
              </a:rPr>
              <a:t>9</a:t>
            </a:r>
            <a:r>
              <a:rPr lang="zh-TW" altLang="en-US" sz="2800">
                <a:solidFill>
                  <a:srgbClr val="000000"/>
                </a:solidFill>
                <a:ea typeface="標楷體" panose="03000509000000000000" pitchFamily="65" charset="-120"/>
              </a:rPr>
              <a:t>月</a:t>
            </a:r>
            <a:r>
              <a:rPr lang="en-US" altLang="zh-TW" sz="2800">
                <a:solidFill>
                  <a:srgbClr val="000000"/>
                </a:solidFill>
                <a:ea typeface="標楷體" panose="03000509000000000000" pitchFamily="65" charset="-120"/>
              </a:rPr>
              <a:t>21</a:t>
            </a:r>
            <a:r>
              <a:rPr lang="zh-TW" altLang="en-US" sz="2800">
                <a:solidFill>
                  <a:srgbClr val="000000"/>
                </a:solidFill>
                <a:ea typeface="標楷體" panose="03000509000000000000" pitchFamily="65" charset="-120"/>
              </a:rPr>
              <a:t>日當天來說，偏向南方。</a:t>
            </a:r>
          </a:p>
        </p:txBody>
      </p:sp>
      <p:pic>
        <p:nvPicPr>
          <p:cNvPr id="24584" name="Picture 70" descr="習作練習">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389" y="6140450"/>
            <a:ext cx="68738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3163" y="715964"/>
            <a:ext cx="4341812"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38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 grpId="0" autoUpdateAnimBg="0"/>
      <p:bldP spid="7" grpId="0" autoUpdateAnimBg="0"/>
      <p:bldP spid="8"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83413"/>
            <a:ext cx="10515600" cy="1325563"/>
          </a:xfrm>
        </p:spPr>
        <p:txBody>
          <a:bodyPr/>
          <a:lstStyle/>
          <a:p>
            <a:r>
              <a:rPr lang="zh-TW" altLang="en-US" dirty="0" smtClean="0"/>
              <a:t>香附子</a:t>
            </a:r>
            <a:endParaRPr lang="zh-TW" altLang="en-US" dirty="0"/>
          </a:p>
        </p:txBody>
      </p:sp>
      <p:sp>
        <p:nvSpPr>
          <p:cNvPr id="3" name="內容版面配置區 2"/>
          <p:cNvSpPr>
            <a:spLocks noGrp="1"/>
          </p:cNvSpPr>
          <p:nvPr>
            <p:ph idx="1"/>
          </p:nvPr>
        </p:nvSpPr>
        <p:spPr>
          <a:xfrm>
            <a:off x="225552" y="1889633"/>
            <a:ext cx="5608320" cy="4351338"/>
          </a:xfrm>
        </p:spPr>
        <p:txBody>
          <a:bodyPr>
            <a:normAutofit fontScale="77500" lnSpcReduction="20000"/>
          </a:bodyPr>
          <a:lstStyle/>
          <a:p>
            <a:pPr marL="0" indent="0">
              <a:lnSpc>
                <a:spcPct val="120000"/>
              </a:lnSpc>
              <a:buNone/>
            </a:pPr>
            <a:r>
              <a:rPr lang="zh-TW" altLang="en-US" sz="3300" b="1" dirty="0" smtClean="0">
                <a:solidFill>
                  <a:srgbClr val="FF0000"/>
                </a:solidFill>
              </a:rPr>
              <a:t>性</a:t>
            </a:r>
            <a:r>
              <a:rPr lang="zh-TW" altLang="en-US" sz="3300" b="1" dirty="0">
                <a:solidFill>
                  <a:srgbClr val="FF0000"/>
                </a:solidFill>
              </a:rPr>
              <a:t>味</a:t>
            </a:r>
            <a:r>
              <a:rPr lang="zh-TW" altLang="en-US" sz="3300" b="1" dirty="0"/>
              <a:t>：</a:t>
            </a:r>
            <a:r>
              <a:rPr lang="zh-TW" altLang="en-US" sz="3300" dirty="0"/>
              <a:t>辛微</a:t>
            </a:r>
            <a:r>
              <a:rPr lang="zh-TW" altLang="en-US" sz="3300" dirty="0">
                <a:hlinkClick r:id="rId2" tooltip="苦甘 （頁面未存在）"/>
              </a:rPr>
              <a:t>苦甘</a:t>
            </a:r>
            <a:r>
              <a:rPr lang="zh-TW" altLang="en-US" sz="3300" dirty="0"/>
              <a:t>，平。</a:t>
            </a:r>
          </a:p>
          <a:p>
            <a:pPr marL="0" indent="0">
              <a:lnSpc>
                <a:spcPct val="120000"/>
              </a:lnSpc>
              <a:buNone/>
            </a:pPr>
            <a:r>
              <a:rPr lang="zh-TW" altLang="en-US" sz="3300" b="1" dirty="0" smtClean="0">
                <a:solidFill>
                  <a:srgbClr val="FF0000"/>
                </a:solidFill>
              </a:rPr>
              <a:t>歸</a:t>
            </a:r>
            <a:r>
              <a:rPr lang="zh-TW" altLang="en-US" sz="3300" b="1" dirty="0">
                <a:solidFill>
                  <a:srgbClr val="FF0000"/>
                </a:solidFill>
              </a:rPr>
              <a:t>經</a:t>
            </a:r>
            <a:r>
              <a:rPr lang="zh-TW" altLang="en-US" sz="3300" b="1" dirty="0"/>
              <a:t>：</a:t>
            </a:r>
            <a:r>
              <a:rPr lang="zh-TW" altLang="en-US" sz="3300" dirty="0"/>
              <a:t>入肝、</a:t>
            </a:r>
            <a:r>
              <a:rPr lang="zh-TW" altLang="en-US" sz="3300" dirty="0">
                <a:hlinkClick r:id="rId3" tooltip="三焦"/>
              </a:rPr>
              <a:t>三焦</a:t>
            </a:r>
            <a:r>
              <a:rPr lang="zh-TW" altLang="en-US" sz="3300" dirty="0"/>
              <a:t>經。</a:t>
            </a:r>
          </a:p>
          <a:p>
            <a:pPr marL="0" indent="0">
              <a:lnSpc>
                <a:spcPct val="120000"/>
              </a:lnSpc>
              <a:buNone/>
            </a:pPr>
            <a:r>
              <a:rPr lang="zh-TW" altLang="en-US" sz="3300" b="1" dirty="0" smtClean="0">
                <a:solidFill>
                  <a:srgbClr val="FF0000"/>
                </a:solidFill>
              </a:rPr>
              <a:t>功能</a:t>
            </a:r>
            <a:r>
              <a:rPr lang="zh-TW" altLang="en-US" sz="3300" b="1" dirty="0">
                <a:solidFill>
                  <a:srgbClr val="FF0000"/>
                </a:solidFill>
              </a:rPr>
              <a:t>主治</a:t>
            </a:r>
            <a:r>
              <a:rPr lang="zh-TW" altLang="en-US" sz="3300" b="1" dirty="0"/>
              <a:t>：</a:t>
            </a:r>
            <a:r>
              <a:rPr lang="zh-TW" altLang="en-US" sz="3300" dirty="0">
                <a:hlinkClick r:id="rId4" tooltip="理氣"/>
              </a:rPr>
              <a:t>理氣</a:t>
            </a:r>
            <a:r>
              <a:rPr lang="zh-TW" altLang="en-US" sz="3300" dirty="0">
                <a:hlinkClick r:id="rId5" tooltip="解郁"/>
              </a:rPr>
              <a:t>解郁</a:t>
            </a:r>
            <a:r>
              <a:rPr lang="zh-TW" altLang="en-US" sz="3300" dirty="0"/>
              <a:t>，</a:t>
            </a:r>
            <a:r>
              <a:rPr lang="zh-TW" altLang="en-US" sz="3300" dirty="0">
                <a:solidFill>
                  <a:srgbClr val="FF0000"/>
                </a:solidFill>
              </a:rPr>
              <a:t>調經止痛</a:t>
            </a:r>
            <a:r>
              <a:rPr lang="zh-TW" altLang="en-US" sz="3300" dirty="0"/>
              <a:t>。用於</a:t>
            </a:r>
            <a:r>
              <a:rPr lang="zh-TW" altLang="en-US" sz="3300" dirty="0">
                <a:hlinkClick r:id="rId6" tooltip="肝鬱"/>
              </a:rPr>
              <a:t>肝鬱</a:t>
            </a:r>
            <a:r>
              <a:rPr lang="zh-TW" altLang="en-US" sz="3300" dirty="0"/>
              <a:t>氣滯，胸、脅、脘腹脹痛，</a:t>
            </a:r>
            <a:r>
              <a:rPr lang="zh-TW" altLang="en-US" sz="3300" dirty="0">
                <a:hlinkClick r:id="rId7" tooltip="消化不良"/>
              </a:rPr>
              <a:t>消化不良</a:t>
            </a:r>
            <a:r>
              <a:rPr lang="zh-TW" altLang="en-US" sz="3300" dirty="0"/>
              <a:t>，</a:t>
            </a:r>
            <a:r>
              <a:rPr lang="zh-TW" altLang="en-US" sz="3300" dirty="0">
                <a:hlinkClick r:id="rId8" tooltip="月經不調"/>
              </a:rPr>
              <a:t>月經不調</a:t>
            </a:r>
            <a:r>
              <a:rPr lang="zh-TW" altLang="en-US" sz="3300" dirty="0"/>
              <a:t>，經閉</a:t>
            </a:r>
            <a:r>
              <a:rPr lang="zh-TW" altLang="en-US" sz="3300" dirty="0">
                <a:hlinkClick r:id="rId9" tooltip="痛經"/>
              </a:rPr>
              <a:t>痛經</a:t>
            </a:r>
            <a:r>
              <a:rPr lang="zh-TW" altLang="en-US" sz="3300" dirty="0"/>
              <a:t>，</a:t>
            </a:r>
            <a:r>
              <a:rPr lang="zh-TW" altLang="en-US" sz="3300" dirty="0">
                <a:hlinkClick r:id="rId10" tooltip="寒疝"/>
              </a:rPr>
              <a:t>寒疝</a:t>
            </a:r>
            <a:r>
              <a:rPr lang="zh-TW" altLang="en-US" sz="3300" dirty="0">
                <a:hlinkClick r:id="rId11" tooltip="腹痛"/>
              </a:rPr>
              <a:t>腹痛</a:t>
            </a:r>
            <a:r>
              <a:rPr lang="zh-TW" altLang="en-US" sz="3300" dirty="0"/>
              <a:t>，</a:t>
            </a:r>
            <a:r>
              <a:rPr lang="zh-TW" altLang="en-US" sz="3300" dirty="0">
                <a:hlinkClick r:id="rId12" tooltip="乳房"/>
              </a:rPr>
              <a:t>乳房</a:t>
            </a:r>
            <a:r>
              <a:rPr lang="zh-TW" altLang="en-US" sz="3300" dirty="0"/>
              <a:t>脹痛</a:t>
            </a:r>
            <a:r>
              <a:rPr lang="zh-TW" altLang="en-US" sz="3300" dirty="0" smtClean="0"/>
              <a:t>。</a:t>
            </a:r>
            <a:endParaRPr lang="en-US" altLang="zh-TW" sz="3300" dirty="0" smtClean="0"/>
          </a:p>
          <a:p>
            <a:pPr marL="0" indent="0">
              <a:buNone/>
            </a:pPr>
            <a:endParaRPr lang="zh-TW" altLang="en-US" dirty="0"/>
          </a:p>
          <a:p>
            <a:r>
              <a:rPr lang="en-US" altLang="zh-TW" dirty="0"/>
              <a:t>(1)</a:t>
            </a:r>
            <a:r>
              <a:rPr lang="zh-TW" altLang="en-US" dirty="0"/>
              <a:t>理氣解郁：用於</a:t>
            </a:r>
            <a:r>
              <a:rPr lang="zh-TW" altLang="en-US" dirty="0">
                <a:hlinkClick r:id="rId13" tooltip="肝氣鬱結"/>
              </a:rPr>
              <a:t>肝氣鬱結</a:t>
            </a:r>
            <a:r>
              <a:rPr lang="zh-TW" altLang="en-US" dirty="0"/>
              <a:t>之胸脅及胃</a:t>
            </a:r>
            <a:r>
              <a:rPr lang="zh-TW" altLang="en-US" dirty="0">
                <a:hlinkClick r:id="rId14" tooltip="腹脹"/>
              </a:rPr>
              <a:t>腹脹</a:t>
            </a:r>
            <a:r>
              <a:rPr lang="zh-TW" altLang="en-US" dirty="0"/>
              <a:t>痛。</a:t>
            </a:r>
          </a:p>
          <a:p>
            <a:r>
              <a:rPr lang="zh-TW" altLang="en-US" dirty="0"/>
              <a:t>配</a:t>
            </a:r>
            <a:r>
              <a:rPr lang="zh-TW" altLang="en-US" dirty="0">
                <a:hlinkClick r:id="rId15" tooltip="柴胡"/>
              </a:rPr>
              <a:t>柴胡</a:t>
            </a:r>
            <a:r>
              <a:rPr lang="zh-TW" altLang="en-US" dirty="0"/>
              <a:t>、</a:t>
            </a:r>
            <a:r>
              <a:rPr lang="zh-TW" altLang="en-US" dirty="0">
                <a:hlinkClick r:id="rId16" tooltip="青皮"/>
              </a:rPr>
              <a:t>青皮</a:t>
            </a:r>
            <a:r>
              <a:rPr lang="zh-TW" altLang="en-US" dirty="0"/>
              <a:t>治胸</a:t>
            </a:r>
            <a:r>
              <a:rPr lang="zh-TW" altLang="en-US" dirty="0">
                <a:hlinkClick r:id="rId17" tooltip="脅痛"/>
              </a:rPr>
              <a:t>脅痛</a:t>
            </a:r>
            <a:r>
              <a:rPr lang="zh-TW" altLang="en-US" dirty="0"/>
              <a:t>。</a:t>
            </a:r>
          </a:p>
          <a:p>
            <a:r>
              <a:rPr lang="zh-TW" altLang="en-US" dirty="0"/>
              <a:t>配</a:t>
            </a:r>
            <a:r>
              <a:rPr lang="zh-TW" altLang="en-US" dirty="0">
                <a:hlinkClick r:id="rId18" tooltip="高良姜"/>
              </a:rPr>
              <a:t>高良姜</a:t>
            </a:r>
            <a:r>
              <a:rPr lang="en-US" altLang="zh-TW" dirty="0"/>
              <a:t>(</a:t>
            </a:r>
            <a:r>
              <a:rPr lang="zh-TW" altLang="en-US" dirty="0"/>
              <a:t>名</a:t>
            </a:r>
            <a:r>
              <a:rPr lang="zh-TW" altLang="en-US" dirty="0">
                <a:hlinkClick r:id="rId19" tooltip="良附丸"/>
              </a:rPr>
              <a:t>良附丸</a:t>
            </a:r>
            <a:r>
              <a:rPr lang="en-US" altLang="zh-TW" dirty="0"/>
              <a:t>)</a:t>
            </a:r>
            <a:r>
              <a:rPr lang="zh-TW" altLang="en-US" dirty="0"/>
              <a:t>治</a:t>
            </a:r>
            <a:r>
              <a:rPr lang="zh-TW" altLang="en-US" dirty="0">
                <a:hlinkClick r:id="rId20" tooltip="胃寒"/>
              </a:rPr>
              <a:t>胃寒</a:t>
            </a:r>
            <a:r>
              <a:rPr lang="zh-TW" altLang="en-US" dirty="0"/>
              <a:t>痛。</a:t>
            </a:r>
          </a:p>
          <a:p>
            <a:r>
              <a:rPr lang="en-US" altLang="zh-TW" dirty="0"/>
              <a:t>(2)</a:t>
            </a:r>
            <a:r>
              <a:rPr lang="zh-TW" altLang="en-US" dirty="0"/>
              <a:t>調經止痛：用於肝氣鬱結之月經不調、小腹脹痛。</a:t>
            </a:r>
          </a:p>
          <a:p>
            <a:endParaRPr lang="zh-TW" altLang="en-US" dirty="0"/>
          </a:p>
        </p:txBody>
      </p:sp>
      <p:pic>
        <p:nvPicPr>
          <p:cNvPr id="2052" name="Picture 4" descr="http://kplant.biodiv.tw/%E9%A6%99%E9%99%84%E5%AD%90/%E9%A6%99%E9%99%84%E5%AD%90-%E6%A0%B90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97880" y="1708976"/>
            <a:ext cx="6230112" cy="415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1734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中草藥</a:t>
            </a:r>
            <a:r>
              <a:rPr lang="en-US" altLang="zh-TW" dirty="0" smtClean="0"/>
              <a:t>(</a:t>
            </a:r>
            <a:r>
              <a:rPr lang="zh-TW" altLang="en-US" dirty="0" smtClean="0"/>
              <a:t>中藥</a:t>
            </a:r>
            <a:r>
              <a:rPr lang="en-US" altLang="zh-TW" dirty="0" smtClean="0"/>
              <a:t>)</a:t>
            </a:r>
            <a:r>
              <a:rPr lang="zh-TW" altLang="en-US" dirty="0" smtClean="0"/>
              <a:t>的特性</a:t>
            </a:r>
            <a:r>
              <a:rPr lang="en-US" altLang="zh-TW" dirty="0" smtClean="0"/>
              <a:t>:</a:t>
            </a:r>
            <a:endParaRPr lang="zh-TW" altLang="en-US" dirty="0"/>
          </a:p>
        </p:txBody>
      </p:sp>
      <p:sp>
        <p:nvSpPr>
          <p:cNvPr id="3" name="內容版面配置區 2"/>
          <p:cNvSpPr>
            <a:spLocks noGrp="1"/>
          </p:cNvSpPr>
          <p:nvPr>
            <p:ph idx="1"/>
          </p:nvPr>
        </p:nvSpPr>
        <p:spPr/>
        <p:txBody>
          <a:bodyPr>
            <a:noAutofit/>
          </a:bodyPr>
          <a:lstStyle/>
          <a:p>
            <a:r>
              <a:rPr lang="en-US" altLang="zh-TW" sz="2800" dirty="0"/>
              <a:t>1.</a:t>
            </a:r>
            <a:r>
              <a:rPr lang="zh-TW" altLang="en-US" sz="2800" dirty="0"/>
              <a:t>四味五氣</a:t>
            </a:r>
            <a:r>
              <a:rPr lang="en-US" altLang="zh-TW" sz="2800" dirty="0"/>
              <a:t>---</a:t>
            </a:r>
          </a:p>
          <a:p>
            <a:r>
              <a:rPr lang="zh-TW" altLang="en-US" sz="2800" dirty="0"/>
              <a:t>       西方都在學了，不可忘了中國的東西。西醫很強大、中醫很偉大，中醫不只醫學還是哲</a:t>
            </a:r>
            <a:endParaRPr lang="en-US" altLang="zh-TW" sz="2800" dirty="0"/>
          </a:p>
          <a:p>
            <a:r>
              <a:rPr lang="zh-TW" altLang="en-US" sz="2800" dirty="0"/>
              <a:t>        學。</a:t>
            </a:r>
            <a:br>
              <a:rPr lang="zh-TW" altLang="en-US" sz="2800" dirty="0"/>
            </a:br>
            <a:r>
              <a:rPr lang="en-US" altLang="zh-TW" sz="2800" dirty="0"/>
              <a:t>2.</a:t>
            </a:r>
            <a:r>
              <a:rPr lang="zh-TW" altLang="en-US" sz="2800" dirty="0"/>
              <a:t>校園常見藥物。</a:t>
            </a:r>
            <a:endParaRPr lang="en-US" altLang="zh-TW" sz="2800" dirty="0"/>
          </a:p>
          <a:p>
            <a:r>
              <a:rPr lang="zh-TW" altLang="en-US" sz="2800" dirty="0"/>
              <a:t>    苦楝樹、茄苳、白茅根、桑葉、蓮蓬、玫瑰花、蠺</a:t>
            </a:r>
            <a:endParaRPr lang="en-US" altLang="zh-TW" sz="2800" dirty="0"/>
          </a:p>
          <a:p>
            <a:r>
              <a:rPr lang="zh-TW" altLang="en-US" sz="2800" dirty="0"/>
              <a:t>    砂、僵蠶、龍葵、榕樹根</a:t>
            </a:r>
            <a:r>
              <a:rPr lang="en-US" altLang="zh-TW" sz="2800" dirty="0"/>
              <a:t>(</a:t>
            </a:r>
            <a:r>
              <a:rPr lang="zh-TW" altLang="en-US" sz="2800" dirty="0"/>
              <a:t>老公根</a:t>
            </a:r>
            <a:r>
              <a:rPr lang="en-US" altLang="zh-TW" sz="2800" dirty="0"/>
              <a:t>)</a:t>
            </a:r>
            <a:r>
              <a:rPr lang="zh-TW" altLang="en-US" sz="2800" dirty="0"/>
              <a:t>、腎蕨、金毛狗蕨、楓香</a:t>
            </a:r>
            <a:r>
              <a:rPr lang="en-US" altLang="zh-TW" sz="2800" dirty="0"/>
              <a:t>(</a:t>
            </a:r>
            <a:r>
              <a:rPr lang="zh-TW" altLang="en-US" sz="2800" dirty="0"/>
              <a:t>路 路通</a:t>
            </a:r>
            <a:r>
              <a:rPr lang="en-US" altLang="zh-TW" sz="2800" dirty="0"/>
              <a:t>)</a:t>
            </a:r>
            <a:r>
              <a:rPr lang="zh-TW" altLang="en-US" sz="2800" dirty="0"/>
              <a:t>。</a:t>
            </a:r>
            <a:endParaRPr lang="en-US" altLang="zh-TW" sz="2800" dirty="0"/>
          </a:p>
          <a:p>
            <a:endParaRPr lang="zh-TW" altLang="en-US" sz="2800" dirty="0"/>
          </a:p>
        </p:txBody>
      </p:sp>
    </p:spTree>
    <p:extLst>
      <p:ext uri="{BB962C8B-B14F-4D97-AF65-F5344CB8AC3E}">
        <p14:creationId xmlns:p14="http://schemas.microsoft.com/office/powerpoint/2010/main" val="35095410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植物與中草藥</a:t>
            </a:r>
            <a:endParaRPr lang="zh-TW" altLang="en-US" dirty="0"/>
          </a:p>
        </p:txBody>
      </p:sp>
      <p:sp>
        <p:nvSpPr>
          <p:cNvPr id="3" name="內容版面配置區 2"/>
          <p:cNvSpPr>
            <a:spLocks noGrp="1"/>
          </p:cNvSpPr>
          <p:nvPr>
            <p:ph idx="1"/>
          </p:nvPr>
        </p:nvSpPr>
        <p:spPr/>
        <p:txBody>
          <a:bodyPr/>
          <a:lstStyle/>
          <a:p>
            <a:r>
              <a:rPr lang="zh-TW" altLang="en-US" u="sng" dirty="0">
                <a:latin typeface="標楷體" panose="03000509000000000000" pitchFamily="65" charset="-120"/>
                <a:ea typeface="標楷體" panose="03000509000000000000" pitchFamily="65" charset="-120"/>
                <a:hlinkClick r:id="rId2" tooltip="中藥學/中草藥的性能"/>
              </a:rPr>
              <a:t>中草藥的性能</a:t>
            </a:r>
            <a:r>
              <a:rPr lang="zh-TW" altLang="en-US" dirty="0">
                <a:latin typeface="標楷體" panose="03000509000000000000" pitchFamily="65" charset="-120"/>
                <a:ea typeface="標楷體" panose="03000509000000000000" pitchFamily="65" charset="-120"/>
                <a:hlinkClick r:id="rId3" tooltip="中藥學/四氣五味"/>
              </a:rPr>
              <a:t>四氣五味</a:t>
            </a:r>
            <a:endParaRPr lang="zh-TW" altLang="en-US" dirty="0">
              <a:latin typeface="標楷體" panose="03000509000000000000" pitchFamily="65" charset="-120"/>
              <a:ea typeface="標楷體" panose="03000509000000000000" pitchFamily="65" charset="-120"/>
            </a:endParaRPr>
          </a:p>
          <a:p>
            <a:r>
              <a:rPr lang="zh-TW" altLang="en-US" b="1" dirty="0">
                <a:latin typeface="標楷體" panose="03000509000000000000" pitchFamily="65" charset="-120"/>
                <a:ea typeface="標楷體" panose="03000509000000000000" pitchFamily="65" charset="-120"/>
              </a:rPr>
              <a:t>歸經</a:t>
            </a:r>
            <a:endParaRPr lang="zh-TW" altLang="en-US"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hlinkClick r:id="rId4" tooltip="中藥學/升降浮沉"/>
              </a:rPr>
              <a:t>升降浮沉</a:t>
            </a:r>
            <a:endParaRPr lang="zh-TW" altLang="en-US"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6452713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四氣，</a:t>
            </a:r>
          </a:p>
        </p:txBody>
      </p:sp>
      <p:sp>
        <p:nvSpPr>
          <p:cNvPr id="3" name="內容版面配置區 2"/>
          <p:cNvSpPr>
            <a:spLocks noGrp="1"/>
          </p:cNvSpPr>
          <p:nvPr>
            <p:ph idx="1"/>
          </p:nvPr>
        </p:nvSpPr>
        <p:spPr>
          <a:xfrm>
            <a:off x="1874520" y="1545336"/>
            <a:ext cx="9630092" cy="4365886"/>
          </a:xfrm>
        </p:spPr>
        <p:txBody>
          <a:bodyPr>
            <a:normAutofit fontScale="92500" lnSpcReduction="10000"/>
          </a:bodyPr>
          <a:lstStyle/>
          <a:p>
            <a:r>
              <a:rPr lang="zh-TW" altLang="en-US" sz="4400" dirty="0">
                <a:latin typeface="標楷體" panose="03000509000000000000" pitchFamily="65" charset="-120"/>
                <a:ea typeface="標楷體" panose="03000509000000000000" pitchFamily="65" charset="-120"/>
              </a:rPr>
              <a:t>四氣，就是寒、熱、溫、涼四種藥性。寒涼和</a:t>
            </a:r>
            <a:r>
              <a:rPr lang="zh-TW" altLang="en-US" sz="4400" dirty="0">
                <a:latin typeface="標楷體" panose="03000509000000000000" pitchFamily="65" charset="-120"/>
                <a:ea typeface="標楷體" panose="03000509000000000000" pitchFamily="65" charset="-120"/>
                <a:hlinkClick r:id="rId2" tooltip="溫熱"/>
              </a:rPr>
              <a:t>溫熱</a:t>
            </a:r>
            <a:r>
              <a:rPr lang="zh-TW" altLang="en-US" sz="4400" dirty="0">
                <a:latin typeface="標楷體" panose="03000509000000000000" pitchFamily="65" charset="-120"/>
                <a:ea typeface="標楷體" panose="03000509000000000000" pitchFamily="65" charset="-120"/>
              </a:rPr>
              <a:t>是對立的兩種藥性；寒和涼之間、熱和溫之間，是程度上的不同，也就是說藥性相同，但在程度上有差別，溫次於熱、涼次於寒。</a:t>
            </a:r>
          </a:p>
          <a:p>
            <a:r>
              <a:rPr lang="zh-TW" altLang="en-US" sz="4400" dirty="0">
                <a:latin typeface="標楷體" panose="03000509000000000000" pitchFamily="65" charset="-120"/>
                <a:ea typeface="標楷體" panose="03000509000000000000" pitchFamily="65" charset="-120"/>
              </a:rPr>
              <a:t>藥性的寒、熱、溫、涼，是</a:t>
            </a:r>
            <a:r>
              <a:rPr lang="zh-TW" altLang="en-US" sz="4400" dirty="0">
                <a:latin typeface="標楷體" panose="03000509000000000000" pitchFamily="65" charset="-120"/>
                <a:ea typeface="標楷體" panose="03000509000000000000" pitchFamily="65" charset="-120"/>
                <a:hlinkClick r:id="rId3" tooltip="藥物作用"/>
              </a:rPr>
              <a:t>藥物作用</a:t>
            </a:r>
            <a:r>
              <a:rPr lang="zh-TW" altLang="en-US" sz="4400" dirty="0">
                <a:latin typeface="標楷體" panose="03000509000000000000" pitchFamily="65" charset="-120"/>
                <a:ea typeface="標楷體" panose="03000509000000000000" pitchFamily="65" charset="-120"/>
              </a:rPr>
              <a:t>於人體發生的反應歸納出來的</a:t>
            </a:r>
            <a:r>
              <a:rPr lang="zh-TW" altLang="en-US" sz="4400" dirty="0" smtClean="0">
                <a:latin typeface="標楷體" panose="03000509000000000000" pitchFamily="65" charset="-120"/>
                <a:ea typeface="標楷體" panose="03000509000000000000" pitchFamily="65" charset="-120"/>
              </a:rPr>
              <a:t>，</a:t>
            </a:r>
            <a:endParaRPr lang="en-US" altLang="zh-TW" sz="4400" dirty="0" smtClean="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2454733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四氣五味</a:t>
            </a:r>
          </a:p>
        </p:txBody>
      </p:sp>
      <p:sp>
        <p:nvSpPr>
          <p:cNvPr id="3" name="內容版面配置區 2"/>
          <p:cNvSpPr>
            <a:spLocks noGrp="1"/>
          </p:cNvSpPr>
          <p:nvPr>
            <p:ph idx="1"/>
          </p:nvPr>
        </p:nvSpPr>
        <p:spPr/>
        <p:txBody>
          <a:bodyPr>
            <a:normAutofit/>
          </a:bodyPr>
          <a:lstStyle/>
          <a:p>
            <a:r>
              <a:rPr lang="zh-TW" altLang="en-US" sz="2800" dirty="0"/>
              <a:t>四氣五味</a:t>
            </a:r>
            <a:r>
              <a:rPr lang="en-US" altLang="zh-TW" sz="2800" dirty="0"/>
              <a:t>(four natures and five flavors of drugs)</a:t>
            </a:r>
            <a:r>
              <a:rPr lang="zh-TW" altLang="en-US" sz="2800" dirty="0"/>
              <a:t>，中藥藥性理論的基本內容之一</a:t>
            </a:r>
            <a:r>
              <a:rPr lang="zh-TW" altLang="en-US" sz="2800" dirty="0" smtClean="0"/>
              <a:t>。</a:t>
            </a:r>
            <a:endParaRPr lang="en-US" altLang="zh-TW" sz="2800" dirty="0" smtClean="0"/>
          </a:p>
          <a:p>
            <a:r>
              <a:rPr lang="zh-TW" altLang="en-US" sz="2800" dirty="0" smtClean="0"/>
              <a:t>四</a:t>
            </a:r>
            <a:r>
              <a:rPr lang="zh-TW" altLang="en-US" sz="2800" dirty="0"/>
              <a:t>氣指藥物有寒、熱、溫、涼四種不同的藥性，又稱四性</a:t>
            </a:r>
            <a:r>
              <a:rPr lang="zh-TW" altLang="en-US" sz="2800" dirty="0" smtClean="0"/>
              <a:t>；</a:t>
            </a:r>
            <a:endParaRPr lang="en-US" altLang="zh-TW" sz="2800" dirty="0" smtClean="0"/>
          </a:p>
          <a:p>
            <a:r>
              <a:rPr lang="zh-TW" altLang="en-US" sz="2800" dirty="0" smtClean="0"/>
              <a:t>五味</a:t>
            </a:r>
            <a:r>
              <a:rPr lang="zh-TW" altLang="en-US" sz="2800" dirty="0"/>
              <a:t>指藥物有酸、苦、甘、辛、咸五種不同的藥味</a:t>
            </a:r>
            <a:r>
              <a:rPr lang="zh-TW" altLang="en-US" sz="2800" dirty="0" smtClean="0"/>
              <a:t>。</a:t>
            </a:r>
            <a:endParaRPr lang="en-US" altLang="zh-TW" sz="2800" dirty="0" smtClean="0"/>
          </a:p>
        </p:txBody>
      </p:sp>
    </p:spTree>
    <p:extLst>
      <p:ext uri="{BB962C8B-B14F-4D97-AF65-F5344CB8AC3E}">
        <p14:creationId xmlns:p14="http://schemas.microsoft.com/office/powerpoint/2010/main" val="17037248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神農本草經</a:t>
            </a:r>
          </a:p>
        </p:txBody>
      </p:sp>
      <p:sp>
        <p:nvSpPr>
          <p:cNvPr id="3" name="內容版面配置區 2"/>
          <p:cNvSpPr>
            <a:spLocks noGrp="1"/>
          </p:cNvSpPr>
          <p:nvPr>
            <p:ph idx="1"/>
          </p:nvPr>
        </p:nvSpPr>
        <p:spPr/>
        <p:txBody>
          <a:bodyPr/>
          <a:lstStyle/>
          <a:p>
            <a:r>
              <a:rPr lang="zh-TW" altLang="en-US" sz="2800" dirty="0"/>
              <a:t>每味中藥的四氣五味不同，因而有不同的治療作用</a:t>
            </a:r>
            <a:r>
              <a:rPr lang="zh-TW" altLang="en-US" sz="2800" dirty="0" smtClean="0"/>
              <a:t>。</a:t>
            </a:r>
            <a:endParaRPr lang="en-US" altLang="zh-TW" sz="2800" dirty="0" smtClean="0"/>
          </a:p>
          <a:p>
            <a:r>
              <a:rPr lang="zh-TW" altLang="en-US" sz="2800" dirty="0" smtClean="0"/>
              <a:t>四</a:t>
            </a:r>
            <a:r>
              <a:rPr lang="zh-TW" altLang="en-US" sz="2800" dirty="0"/>
              <a:t>氣五味理論最早載於</a:t>
            </a:r>
            <a:r>
              <a:rPr lang="en-US" altLang="zh-TW" sz="2800" dirty="0"/>
              <a:t>《</a:t>
            </a:r>
            <a:r>
              <a:rPr lang="zh-TW" altLang="en-US" sz="2800" dirty="0"/>
              <a:t>神農本草經</a:t>
            </a:r>
            <a:r>
              <a:rPr lang="en-US" altLang="zh-TW" sz="2800" dirty="0" smtClean="0"/>
              <a:t>》</a:t>
            </a:r>
            <a:r>
              <a:rPr lang="zh-TW" altLang="en-US" sz="2800" dirty="0" smtClean="0"/>
              <a:t>書</a:t>
            </a:r>
            <a:r>
              <a:rPr lang="zh-TW" altLang="en-US" sz="2800" dirty="0"/>
              <a:t>中以四氣配合五味，共同標明每味藥的藥性特徵，開創了先標明藥性，後論述藥物功效及主治病證的本草編寫體例，奠定了以四氣五味理論指導臨床用藥的基礎</a:t>
            </a:r>
          </a:p>
          <a:p>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947533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hlinkClick r:id="rId2" tooltip="中草藥"/>
              </a:rPr>
              <a:t>中草藥</a:t>
            </a:r>
            <a:r>
              <a:rPr lang="zh-TW" altLang="en-US" dirty="0"/>
              <a:t>的藥性，</a:t>
            </a:r>
          </a:p>
        </p:txBody>
      </p:sp>
      <p:sp>
        <p:nvSpPr>
          <p:cNvPr id="3" name="內容版面配置區 2"/>
          <p:cNvSpPr>
            <a:spLocks noGrp="1"/>
          </p:cNvSpPr>
          <p:nvPr>
            <p:ph idx="1"/>
          </p:nvPr>
        </p:nvSpPr>
        <p:spPr>
          <a:xfrm>
            <a:off x="2170112" y="1264555"/>
            <a:ext cx="8915400" cy="3777622"/>
          </a:xfrm>
        </p:spPr>
        <p:txBody>
          <a:bodyPr>
            <a:noAutofit/>
          </a:bodyPr>
          <a:lstStyle/>
          <a:p>
            <a:r>
              <a:rPr lang="zh-TW" altLang="en-US" sz="2800" dirty="0"/>
              <a:t>通過長時期的臨床實踐，絕大多數已為人們所掌握，如果我們熟悉了各種藥物的藥性，就可以根據「療寒以熱藥、療熱以寒藥」和「熱者寒之、寒者熱之」的治療原則針對病情適當應用了。</a:t>
            </a:r>
            <a:endParaRPr lang="en-US" altLang="zh-TW" sz="2800" dirty="0"/>
          </a:p>
          <a:p>
            <a:r>
              <a:rPr lang="zh-TW" altLang="en-US" sz="2800" dirty="0"/>
              <a:t>一般是，寒涼藥，大多具有</a:t>
            </a:r>
            <a:r>
              <a:rPr lang="zh-TW" altLang="en-US" sz="2800" dirty="0">
                <a:hlinkClick r:id="rId3" tooltip="清熱"/>
              </a:rPr>
              <a:t>清熱</a:t>
            </a:r>
            <a:r>
              <a:rPr lang="zh-TW" altLang="en-US" sz="2800" dirty="0"/>
              <a:t>、</a:t>
            </a:r>
            <a:r>
              <a:rPr lang="zh-TW" altLang="en-US" sz="2800" dirty="0">
                <a:hlinkClick r:id="rId4" tooltip="瀉火"/>
              </a:rPr>
              <a:t>瀉火</a:t>
            </a:r>
            <a:r>
              <a:rPr lang="zh-TW" altLang="en-US" sz="2800" dirty="0"/>
              <a:t>、</a:t>
            </a:r>
            <a:r>
              <a:rPr lang="zh-TW" altLang="en-US" sz="2800" dirty="0">
                <a:hlinkClick r:id="rId5" tooltip="解毒"/>
              </a:rPr>
              <a:t>解毒</a:t>
            </a:r>
            <a:r>
              <a:rPr lang="zh-TW" altLang="en-US" sz="2800" dirty="0"/>
              <a:t>等作用，常用來治療熱性病症。</a:t>
            </a:r>
            <a:endParaRPr lang="en-US" altLang="zh-TW" sz="2800" dirty="0"/>
          </a:p>
          <a:p>
            <a:r>
              <a:rPr lang="zh-TW" altLang="en-US" sz="2800" dirty="0"/>
              <a:t>溫熱藥，大多具有溫中、助陽、散寒等作用，常用來治療寒性</a:t>
            </a:r>
            <a:r>
              <a:rPr lang="zh-TW" altLang="en-US" sz="2800" dirty="0">
                <a:hlinkClick r:id="rId6" tooltip="病症"/>
              </a:rPr>
              <a:t>病症</a:t>
            </a:r>
            <a:r>
              <a:rPr lang="zh-TW" altLang="en-US" sz="2800" dirty="0"/>
              <a:t>。</a:t>
            </a:r>
            <a:endParaRPr lang="en-US" altLang="zh-TW" sz="2800" dirty="0"/>
          </a:p>
          <a:p>
            <a:r>
              <a:rPr lang="zh-TW" altLang="en-US" sz="2800" dirty="0"/>
              <a:t>還有一些藥物的藥性較為平和，稱為「平」性。由於平性藥沒有寒涼藥或溫熱藥的作用來得顯著，所以在實際上雖有寒、熱、溫、涼、平正氣，而一般仍稱為四氣。</a:t>
            </a:r>
          </a:p>
          <a:p>
            <a:endParaRPr lang="zh-TW" altLang="en-US" sz="2800" dirty="0"/>
          </a:p>
        </p:txBody>
      </p:sp>
    </p:spTree>
    <p:extLst>
      <p:ext uri="{BB962C8B-B14F-4D97-AF65-F5344CB8AC3E}">
        <p14:creationId xmlns:p14="http://schemas.microsoft.com/office/powerpoint/2010/main" val="15789658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sz="2800" dirty="0">
                <a:solidFill>
                  <a:srgbClr val="FF0000"/>
                </a:solidFill>
              </a:rPr>
              <a:t>寒的</a:t>
            </a:r>
            <a:r>
              <a:rPr lang="zh-TW" altLang="en-US" sz="2800" dirty="0">
                <a:solidFill>
                  <a:srgbClr val="FF0000"/>
                </a:solidFill>
                <a:hlinkClick r:id="rId2" tooltip="症状"/>
              </a:rPr>
              <a:t>症状</a:t>
            </a:r>
            <a:r>
              <a:rPr lang="en-US" altLang="zh-TW" sz="2800" dirty="0"/>
              <a:t>:</a:t>
            </a:r>
            <a:r>
              <a:rPr lang="zh-TW" altLang="en-US" sz="2800" dirty="0"/>
              <a:t>感受</a:t>
            </a:r>
            <a:r>
              <a:rPr lang="zh-TW" altLang="en-US" sz="2800" dirty="0">
                <a:hlinkClick r:id="rId3" tooltip="風寒"/>
              </a:rPr>
              <a:t>風寒</a:t>
            </a:r>
            <a:r>
              <a:rPr lang="zh-TW" altLang="en-US" sz="2800" dirty="0"/>
              <a:t>、</a:t>
            </a:r>
            <a:r>
              <a:rPr lang="zh-TW" altLang="en-US" sz="2800" dirty="0">
                <a:hlinkClick r:id="rId4" tooltip="怕冷"/>
              </a:rPr>
              <a:t>怕冷</a:t>
            </a:r>
            <a:r>
              <a:rPr lang="zh-TW" altLang="en-US" sz="2800" dirty="0">
                <a:hlinkClick r:id="rId5" tooltip="發熱"/>
              </a:rPr>
              <a:t>發熱</a:t>
            </a:r>
            <a:r>
              <a:rPr lang="zh-TW" altLang="en-US" sz="2800" dirty="0"/>
              <a:t>、流清涕、小便清長、</a:t>
            </a:r>
            <a:r>
              <a:rPr lang="zh-TW" altLang="en-US" sz="2800" dirty="0">
                <a:hlinkClick r:id="rId6" tooltip="舌苔白 （頁面未存在）"/>
              </a:rPr>
              <a:t>舌苔白</a:t>
            </a:r>
            <a:r>
              <a:rPr lang="zh-TW" altLang="en-US" sz="2800" dirty="0"/>
              <a:t>，這是寒的</a:t>
            </a:r>
            <a:r>
              <a:rPr lang="zh-TW" altLang="en-US" sz="2800" dirty="0">
                <a:hlinkClick r:id="rId2" tooltip="症状"/>
              </a:rPr>
              <a:t>症状</a:t>
            </a:r>
            <a:r>
              <a:rPr lang="zh-TW" altLang="en-US" sz="2800" dirty="0"/>
              <a:t>，這時用</a:t>
            </a:r>
            <a:r>
              <a:rPr lang="zh-TW" altLang="en-US" sz="2800" dirty="0">
                <a:hlinkClick r:id="rId7" tooltip="紫蘇"/>
              </a:rPr>
              <a:t>紫蘇</a:t>
            </a:r>
            <a:r>
              <a:rPr lang="zh-TW" altLang="en-US" sz="2800" dirty="0"/>
              <a:t>、</a:t>
            </a:r>
            <a:r>
              <a:rPr lang="zh-TW" altLang="en-US" sz="2800" dirty="0">
                <a:hlinkClick r:id="rId8" tooltip="生薑"/>
              </a:rPr>
              <a:t>生薑</a:t>
            </a:r>
            <a:r>
              <a:rPr lang="zh-TW" altLang="en-US" sz="2800" dirty="0"/>
              <a:t>煎了湯飲服後，可以使病員發一些汗，就能消除上列症状，說明紫蘇、生薑的藥性是溫熱的。</a:t>
            </a:r>
            <a:endParaRPr lang="en-US" altLang="zh-TW" sz="2800" dirty="0"/>
          </a:p>
          <a:p>
            <a:r>
              <a:rPr lang="zh-TW" altLang="en-US" sz="2800" dirty="0">
                <a:solidFill>
                  <a:srgbClr val="FF0000"/>
                </a:solidFill>
              </a:rPr>
              <a:t>熱的症状</a:t>
            </a:r>
            <a:r>
              <a:rPr lang="en-US" altLang="zh-TW" sz="2800" dirty="0"/>
              <a:t>:</a:t>
            </a:r>
            <a:r>
              <a:rPr lang="zh-TW" altLang="en-US" sz="2800" dirty="0"/>
              <a:t>生了療瘡、熱療、局部</a:t>
            </a:r>
            <a:r>
              <a:rPr lang="zh-TW" altLang="en-US" sz="2800" dirty="0">
                <a:hlinkClick r:id="rId9" tooltip="紅腫"/>
              </a:rPr>
              <a:t>紅腫</a:t>
            </a:r>
            <a:r>
              <a:rPr lang="zh-TW" altLang="en-US" sz="2800" dirty="0"/>
              <a:t>疼痛，甚至小便黃色、</a:t>
            </a:r>
            <a:r>
              <a:rPr lang="zh-TW" altLang="en-US" sz="2800" dirty="0">
                <a:hlinkClick r:id="rId10" tooltip="舌苔"/>
              </a:rPr>
              <a:t>舌苔</a:t>
            </a:r>
            <a:r>
              <a:rPr lang="zh-TW" altLang="en-US" sz="2800" dirty="0"/>
              <a:t>發黃，或有發熱，這就是熱的症状，這時用</a:t>
            </a:r>
            <a:r>
              <a:rPr lang="zh-TW" altLang="en-US" sz="2800" dirty="0">
                <a:hlinkClick r:id="rId11" tooltip="金銀花"/>
              </a:rPr>
              <a:t>金銀花</a:t>
            </a:r>
            <a:r>
              <a:rPr lang="zh-TW" altLang="en-US" sz="2800" dirty="0"/>
              <a:t>、</a:t>
            </a:r>
            <a:r>
              <a:rPr lang="zh-TW" altLang="en-US" sz="2800" dirty="0">
                <a:hlinkClick r:id="rId12" tooltip="菊花"/>
              </a:rPr>
              <a:t>菊花</a:t>
            </a:r>
            <a:r>
              <a:rPr lang="zh-TW" altLang="en-US" sz="2800" dirty="0"/>
              <a:t>來治療，可以得到治癒，說明金銀花、菊花的藥性是寒涼的。</a:t>
            </a:r>
          </a:p>
          <a:p>
            <a:endParaRPr lang="zh-TW" altLang="en-US" dirty="0"/>
          </a:p>
        </p:txBody>
      </p:sp>
    </p:spTree>
    <p:extLst>
      <p:ext uri="{BB962C8B-B14F-4D97-AF65-F5344CB8AC3E}">
        <p14:creationId xmlns:p14="http://schemas.microsoft.com/office/powerpoint/2010/main" val="1436851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五味，就是辛、甘、酸、苦、咸五種不同的滋味。</a:t>
            </a:r>
          </a:p>
        </p:txBody>
      </p:sp>
      <p:sp>
        <p:nvSpPr>
          <p:cNvPr id="3" name="內容版面配置區 2"/>
          <p:cNvSpPr>
            <a:spLocks noGrp="1"/>
          </p:cNvSpPr>
          <p:nvPr>
            <p:ph idx="1"/>
          </p:nvPr>
        </p:nvSpPr>
        <p:spPr>
          <a:xfrm>
            <a:off x="838200" y="1825624"/>
            <a:ext cx="10515600" cy="4739767"/>
          </a:xfrm>
        </p:spPr>
        <p:txBody>
          <a:bodyPr>
            <a:normAutofit/>
          </a:bodyPr>
          <a:lstStyle/>
          <a:p>
            <a:r>
              <a:rPr lang="zh-TW" altLang="en-US" sz="2400" dirty="0" smtClean="0">
                <a:latin typeface="標楷體" panose="03000509000000000000" pitchFamily="65" charset="-120"/>
                <a:ea typeface="標楷體" panose="03000509000000000000" pitchFamily="65" charset="-120"/>
              </a:rPr>
              <a:t>酸</a:t>
            </a:r>
            <a:r>
              <a:rPr lang="zh-TW" altLang="en-US" sz="2400" dirty="0">
                <a:latin typeface="標楷體" panose="03000509000000000000" pitchFamily="65" charset="-120"/>
                <a:ea typeface="標楷體" panose="03000509000000000000" pitchFamily="65" charset="-120"/>
              </a:rPr>
              <a:t>　酸味能收能澀，有收斂、固澀等作用。一般帶有酸味的藥物</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r>
              <a:rPr lang="en-US" altLang="zh-TW" sz="2400" dirty="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大都</a:t>
            </a:r>
            <a:r>
              <a:rPr lang="zh-TW" altLang="en-US" sz="2400" dirty="0">
                <a:latin typeface="標楷體" panose="03000509000000000000" pitchFamily="65" charset="-120"/>
                <a:ea typeface="標楷體" panose="03000509000000000000" pitchFamily="65" charset="-120"/>
              </a:rPr>
              <a:t>具有止汗、止渴等作用。</a:t>
            </a:r>
          </a:p>
          <a:p>
            <a:r>
              <a:rPr lang="zh-TW" altLang="en-US" sz="2400" dirty="0" smtClean="0">
                <a:latin typeface="標楷體" panose="03000509000000000000" pitchFamily="65" charset="-120"/>
                <a:ea typeface="標楷體" panose="03000509000000000000" pitchFamily="65" charset="-120"/>
              </a:rPr>
              <a:t>苦</a:t>
            </a:r>
            <a:r>
              <a:rPr lang="zh-TW" altLang="en-US" sz="2400" dirty="0">
                <a:latin typeface="標楷體" panose="03000509000000000000" pitchFamily="65" charset="-120"/>
                <a:ea typeface="標楷體" panose="03000509000000000000" pitchFamily="65" charset="-120"/>
              </a:rPr>
              <a:t>　苦味能瀉能燥有瀉火、</a:t>
            </a:r>
            <a:r>
              <a:rPr lang="zh-TW" altLang="en-US" sz="2400" dirty="0">
                <a:latin typeface="標楷體" panose="03000509000000000000" pitchFamily="65" charset="-120"/>
                <a:ea typeface="標楷體" panose="03000509000000000000" pitchFamily="65" charset="-120"/>
                <a:hlinkClick r:id="rId2" tooltip="燥濕"/>
              </a:rPr>
              <a:t>燥濕</a:t>
            </a:r>
            <a:r>
              <a:rPr lang="zh-TW" altLang="en-US" sz="2400" dirty="0">
                <a:latin typeface="標楷體" panose="03000509000000000000" pitchFamily="65" charset="-120"/>
                <a:ea typeface="標楷體" panose="03000509000000000000" pitchFamily="65" charset="-120"/>
              </a:rPr>
              <a:t>、通泄、下降等作用。</a:t>
            </a:r>
          </a:p>
          <a:p>
            <a:r>
              <a:rPr lang="zh-TW" altLang="en-US" sz="2400" dirty="0" smtClean="0">
                <a:latin typeface="標楷體" panose="03000509000000000000" pitchFamily="65" charset="-120"/>
                <a:ea typeface="標楷體" panose="03000509000000000000" pitchFamily="65" charset="-120"/>
              </a:rPr>
              <a:t>甘</a:t>
            </a:r>
            <a:r>
              <a:rPr lang="zh-TW" altLang="en-US" sz="2400" dirty="0">
                <a:latin typeface="標楷體" panose="03000509000000000000" pitchFamily="65" charset="-120"/>
                <a:ea typeface="標楷體" panose="03000509000000000000" pitchFamily="65" charset="-120"/>
              </a:rPr>
              <a:t>　甘味能補能緩有、滋補和中或緩急的作用。</a:t>
            </a:r>
          </a:p>
          <a:p>
            <a:r>
              <a:rPr lang="zh-TW" altLang="en-US" sz="2400" dirty="0" smtClean="0">
                <a:latin typeface="標楷體" panose="03000509000000000000" pitchFamily="65" charset="-120"/>
                <a:ea typeface="標楷體" panose="03000509000000000000" pitchFamily="65" charset="-120"/>
              </a:rPr>
              <a:t>辛</a:t>
            </a:r>
            <a:r>
              <a:rPr lang="zh-TW" altLang="en-US" sz="2400" dirty="0">
                <a:latin typeface="標楷體" panose="03000509000000000000" pitchFamily="65" charset="-120"/>
                <a:ea typeface="標楷體" panose="03000509000000000000" pitchFamily="65" charset="-120"/>
              </a:rPr>
              <a:t>　辛味能散能行</a:t>
            </a:r>
            <a:r>
              <a:rPr lang="zh-TW" altLang="en-US" sz="2400" dirty="0" smtClean="0">
                <a:latin typeface="標楷體" panose="03000509000000000000" pitchFamily="65" charset="-120"/>
                <a:ea typeface="標楷體" panose="03000509000000000000" pitchFamily="65" charset="-120"/>
              </a:rPr>
              <a:t>有</a:t>
            </a:r>
            <a:r>
              <a:rPr lang="zh-TW" altLang="en-US" sz="2400" dirty="0">
                <a:latin typeface="標楷體" panose="03000509000000000000" pitchFamily="65" charset="-120"/>
                <a:ea typeface="標楷體" panose="03000509000000000000" pitchFamily="65" charset="-120"/>
                <a:hlinkClick r:id="rId3" tooltip="發散"/>
              </a:rPr>
              <a:t>發散</a:t>
            </a:r>
            <a:r>
              <a:rPr lang="zh-TW" altLang="en-US"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hlinkClick r:id="rId4" tooltip="行氣"/>
              </a:rPr>
              <a:t>行氣</a:t>
            </a:r>
            <a:r>
              <a:rPr lang="zh-TW" altLang="en-US" sz="2400" dirty="0">
                <a:latin typeface="標楷體" panose="03000509000000000000" pitchFamily="65" charset="-120"/>
                <a:ea typeface="標楷體" panose="03000509000000000000" pitchFamily="65" charset="-120"/>
              </a:rPr>
              <a:t>或潤養等作用</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咸</a:t>
            </a:r>
            <a:r>
              <a:rPr lang="zh-TW" altLang="en-US" sz="2400" dirty="0">
                <a:latin typeface="標楷體" panose="03000509000000000000" pitchFamily="65" charset="-120"/>
                <a:ea typeface="標楷體" panose="03000509000000000000" pitchFamily="65" charset="-120"/>
              </a:rPr>
              <a:t>　鹹味能軟堅</a:t>
            </a:r>
            <a:r>
              <a:rPr lang="zh-TW" altLang="en-US" sz="2400" dirty="0">
                <a:latin typeface="標楷體" panose="03000509000000000000" pitchFamily="65" charset="-120"/>
                <a:ea typeface="標楷體" panose="03000509000000000000" pitchFamily="65" charset="-120"/>
                <a:hlinkClick r:id="rId5" tooltip="潤下"/>
              </a:rPr>
              <a:t>潤下</a:t>
            </a:r>
            <a:r>
              <a:rPr lang="zh-TW" altLang="en-US" sz="2400" dirty="0" smtClean="0">
                <a:latin typeface="標楷體" panose="03000509000000000000" pitchFamily="65" charset="-120"/>
                <a:ea typeface="標楷體" panose="03000509000000000000" pitchFamily="65" charset="-120"/>
              </a:rPr>
              <a:t>有</a:t>
            </a:r>
            <a:r>
              <a:rPr lang="zh-TW" altLang="en-US" sz="2400" dirty="0">
                <a:latin typeface="標楷體" panose="03000509000000000000" pitchFamily="65" charset="-120"/>
                <a:ea typeface="標楷體" panose="03000509000000000000" pitchFamily="65" charset="-120"/>
              </a:rPr>
              <a:t>軟堅、散結或瀉下等作用。一般</a:t>
            </a:r>
            <a:r>
              <a:rPr lang="zh-TW" altLang="en-US" sz="2400" dirty="0" smtClean="0">
                <a:latin typeface="標楷體" panose="03000509000000000000" pitchFamily="65" charset="-120"/>
                <a:ea typeface="標楷體" panose="03000509000000000000" pitchFamily="65" charset="-120"/>
              </a:rPr>
              <a:t>能</a:t>
            </a:r>
            <a:endParaRPr lang="en-US" altLang="zh-TW" sz="2400" dirty="0" smtClean="0">
              <a:latin typeface="標楷體" panose="03000509000000000000" pitchFamily="65" charset="-120"/>
              <a:ea typeface="標楷體" panose="03000509000000000000" pitchFamily="65" charset="-120"/>
            </a:endParaRPr>
          </a:p>
          <a:p>
            <a:r>
              <a:rPr lang="en-US" altLang="zh-TW" sz="2400" dirty="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消散</a:t>
            </a:r>
            <a:r>
              <a:rPr lang="zh-TW" altLang="en-US" sz="2400" dirty="0">
                <a:latin typeface="標楷體" panose="03000509000000000000" pitchFamily="65" charset="-120"/>
                <a:ea typeface="標楷體" panose="03000509000000000000" pitchFamily="65" charset="-120"/>
              </a:rPr>
              <a:t>結塊的藥物和一部分瀉下</a:t>
            </a:r>
            <a:r>
              <a:rPr lang="zh-TW" altLang="en-US" sz="2400" dirty="0">
                <a:latin typeface="標楷體" panose="03000509000000000000" pitchFamily="65" charset="-120"/>
                <a:ea typeface="標楷體" panose="03000509000000000000" pitchFamily="65" charset="-120"/>
                <a:hlinkClick r:id="rId6" tooltip="通便"/>
              </a:rPr>
              <a:t>通便</a:t>
            </a:r>
            <a:r>
              <a:rPr lang="zh-TW" altLang="en-US" sz="2400" dirty="0">
                <a:latin typeface="標楷體" panose="03000509000000000000" pitchFamily="65" charset="-120"/>
                <a:ea typeface="標楷體" panose="03000509000000000000" pitchFamily="65" charset="-120"/>
              </a:rPr>
              <a:t>的藥物，帶有鹹味</a:t>
            </a:r>
            <a:r>
              <a:rPr lang="zh-TW" altLang="en-US"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454736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dirty="0" smtClean="0"/>
              <a:t>【</a:t>
            </a:r>
            <a:r>
              <a:rPr lang="zh-TW" altLang="en-US" dirty="0"/>
              <a:t>文獻摘錄</a:t>
            </a:r>
            <a:r>
              <a:rPr lang="en-US" altLang="zh-TW" dirty="0"/>
              <a:t>】</a:t>
            </a:r>
          </a:p>
          <a:p>
            <a:r>
              <a:rPr lang="en-US" altLang="zh-TW" dirty="0"/>
              <a:t>《</a:t>
            </a:r>
            <a:r>
              <a:rPr lang="zh-TW" altLang="en-US" dirty="0"/>
              <a:t>珍珠囊</a:t>
            </a:r>
            <a:r>
              <a:rPr lang="en-US" altLang="zh-TW" dirty="0"/>
              <a:t>》</a:t>
            </a:r>
            <a:r>
              <a:rPr lang="zh-TW" altLang="en-US" dirty="0"/>
              <a:t>：「辛主散、酸主收、甘主緩，苦主堅、咸主軟；辛能散結潤燥、致</a:t>
            </a:r>
            <a:r>
              <a:rPr lang="zh-TW" altLang="en-US" dirty="0">
                <a:hlinkClick r:id="rId2" tooltip="津液"/>
              </a:rPr>
              <a:t>津液</a:t>
            </a:r>
            <a:r>
              <a:rPr lang="zh-TW" altLang="en-US" dirty="0"/>
              <a:t>、</a:t>
            </a:r>
            <a:r>
              <a:rPr lang="zh-TW" altLang="en-US" dirty="0">
                <a:hlinkClick r:id="rId3" tooltip="通氣"/>
              </a:rPr>
              <a:t>通氣</a:t>
            </a:r>
            <a:r>
              <a:rPr lang="zh-TW" altLang="en-US" dirty="0"/>
              <a:t>，酸能收緩斂散，甘能緩急調中，苦能燥濕堅欽，咸能軟堅，淡能</a:t>
            </a:r>
            <a:r>
              <a:rPr lang="zh-TW" altLang="en-US" dirty="0">
                <a:hlinkClick r:id="rId4" tooltip="利竅"/>
              </a:rPr>
              <a:t>利竅</a:t>
            </a:r>
            <a:r>
              <a:rPr lang="zh-TW" altLang="en-US" dirty="0"/>
              <a:t>。」</a:t>
            </a:r>
          </a:p>
          <a:p>
            <a:r>
              <a:rPr lang="en-US" altLang="zh-TW" dirty="0"/>
              <a:t>《</a:t>
            </a:r>
            <a:r>
              <a:rPr lang="zh-TW" altLang="en-US" dirty="0"/>
              <a:t>用藥法象</a:t>
            </a:r>
            <a:r>
              <a:rPr lang="en-US" altLang="zh-TW" dirty="0"/>
              <a:t>》</a:t>
            </a:r>
            <a:r>
              <a:rPr lang="zh-TW" altLang="en-US" dirty="0"/>
              <a:t>：「夫藥有溫涼</a:t>
            </a:r>
            <a:r>
              <a:rPr lang="zh-TW" altLang="en-US" dirty="0">
                <a:hlinkClick r:id="rId5" tooltip="寒熱"/>
              </a:rPr>
              <a:t>寒熱</a:t>
            </a:r>
            <a:r>
              <a:rPr lang="zh-TW" altLang="en-US" dirty="0"/>
              <a:t>之氣，辛甘淡酸苦咸之味也。</a:t>
            </a:r>
            <a:r>
              <a:rPr lang="en-US" altLang="zh-TW" dirty="0"/>
              <a:t>...</a:t>
            </a:r>
            <a:r>
              <a:rPr lang="zh-TW" altLang="en-US" dirty="0"/>
              <a:t>一物之內，氣味兼有；一藥之中，理性具焉。或氣一而味殊，或味同而氣異。</a:t>
            </a:r>
            <a:r>
              <a:rPr lang="en-US" altLang="zh-TW" dirty="0"/>
              <a:t>....</a:t>
            </a:r>
            <a:r>
              <a:rPr lang="zh-TW" altLang="en-US" dirty="0"/>
              <a:t>」</a:t>
            </a:r>
          </a:p>
          <a:p>
            <a:r>
              <a:rPr lang="en-US" altLang="zh-TW" dirty="0"/>
              <a:t>《</a:t>
            </a:r>
            <a:r>
              <a:rPr lang="zh-TW" altLang="en-US" dirty="0">
                <a:hlinkClick r:id="rId6" tooltip="景岳全書"/>
              </a:rPr>
              <a:t>景岳全書</a:t>
            </a:r>
            <a:r>
              <a:rPr lang="en-US" altLang="zh-TW" dirty="0"/>
              <a:t>》</a:t>
            </a:r>
            <a:r>
              <a:rPr lang="zh-TW" altLang="en-US" dirty="0"/>
              <a:t>：「藥以治病，因毒為能，所謂毒藥，是以氣味之有偏也。蓋氣味之正者，穀食之屬是也，所以養人之</a:t>
            </a:r>
            <a:r>
              <a:rPr lang="zh-TW" altLang="en-US" dirty="0">
                <a:hlinkClick r:id="rId7" tooltip="正氣"/>
              </a:rPr>
              <a:t>正氣</a:t>
            </a:r>
            <a:r>
              <a:rPr lang="zh-TW" altLang="en-US" dirty="0"/>
              <a:t>；氣味之偏者，藥餌之屬是也，所以去人之</a:t>
            </a:r>
            <a:r>
              <a:rPr lang="zh-TW" altLang="en-US" dirty="0">
                <a:hlinkClick r:id="rId8" tooltip="邪氣"/>
              </a:rPr>
              <a:t>邪氣</a:t>
            </a:r>
            <a:r>
              <a:rPr lang="zh-TW" altLang="en-US" dirty="0"/>
              <a:t>。其為故也，正以人之為病，病在</a:t>
            </a:r>
            <a:r>
              <a:rPr lang="zh-TW" altLang="en-US" dirty="0">
                <a:hlinkClick r:id="rId9" tooltip="陰陽"/>
              </a:rPr>
              <a:t>陰陽</a:t>
            </a:r>
            <a:r>
              <a:rPr lang="zh-TW" altLang="en-US" dirty="0"/>
              <a:t>偏勝耳。」</a:t>
            </a:r>
          </a:p>
          <a:p>
            <a:r>
              <a:rPr lang="en-US" altLang="zh-TW" dirty="0"/>
              <a:t>《</a:t>
            </a:r>
            <a:r>
              <a:rPr lang="zh-TW" altLang="en-US" dirty="0"/>
              <a:t>本草綱目</a:t>
            </a:r>
            <a:r>
              <a:rPr lang="en-US" altLang="zh-TW" dirty="0"/>
              <a:t>》</a:t>
            </a:r>
            <a:r>
              <a:rPr lang="zh-TW" altLang="en-US" dirty="0"/>
              <a:t>：「寇氏言寒熱溫涼是性，香臭腥躁是氣</a:t>
            </a:r>
            <a:r>
              <a:rPr lang="en-US" altLang="zh-TW" dirty="0"/>
              <a:t>....</a:t>
            </a:r>
            <a:r>
              <a:rPr lang="zh-TW" altLang="en-US" dirty="0"/>
              <a:t>但自</a:t>
            </a:r>
            <a:r>
              <a:rPr lang="zh-TW" altLang="en-US" dirty="0">
                <a:hlinkClick r:id="rId10" tooltip="素問"/>
              </a:rPr>
              <a:t>素問</a:t>
            </a:r>
            <a:r>
              <a:rPr lang="zh-TW" altLang="en-US" dirty="0"/>
              <a:t>以來，只以氣味言</a:t>
            </a:r>
            <a:r>
              <a:rPr lang="en-US" altLang="zh-TW" dirty="0"/>
              <a:t>.....</a:t>
            </a:r>
            <a:r>
              <a:rPr lang="zh-TW" altLang="en-US" dirty="0"/>
              <a:t>。」</a:t>
            </a:r>
          </a:p>
          <a:p>
            <a:r>
              <a:rPr lang="zh-TW" altLang="en-US" dirty="0" smtClean="0"/>
              <a:t>」</a:t>
            </a:r>
            <a:endParaRPr lang="zh-TW" altLang="en-US" dirty="0"/>
          </a:p>
          <a:p>
            <a:endParaRPr lang="zh-TW" altLang="en-US" dirty="0"/>
          </a:p>
        </p:txBody>
      </p:sp>
    </p:spTree>
    <p:extLst>
      <p:ext uri="{BB962C8B-B14F-4D97-AF65-F5344CB8AC3E}">
        <p14:creationId xmlns:p14="http://schemas.microsoft.com/office/powerpoint/2010/main" val="168054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591</TotalTime>
  <Words>6930</Words>
  <Application>Microsoft Office PowerPoint</Application>
  <PresentationFormat>寬螢幕</PresentationFormat>
  <Paragraphs>533</Paragraphs>
  <Slides>105</Slides>
  <Notes>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105</vt:i4>
      </vt:variant>
    </vt:vector>
  </HeadingPairs>
  <TitlesOfParts>
    <vt:vector size="117" baseType="lpstr">
      <vt:lpstr>幼圆</vt:lpstr>
      <vt:lpstr>微軟正黑體</vt:lpstr>
      <vt:lpstr>新細明體</vt:lpstr>
      <vt:lpstr>標楷體</vt:lpstr>
      <vt:lpstr>Aparajita</vt:lpstr>
      <vt:lpstr>Arial</vt:lpstr>
      <vt:lpstr>Calibri</vt:lpstr>
      <vt:lpstr>Century Gothic</vt:lpstr>
      <vt:lpstr>Times New Roman</vt:lpstr>
      <vt:lpstr>Wingdings</vt:lpstr>
      <vt:lpstr>Wingdings 3</vt:lpstr>
      <vt:lpstr>絲縷</vt:lpstr>
      <vt:lpstr>105學年度自然與生活領域配課教師研習 </vt:lpstr>
      <vt:lpstr>PowerPoint 簡報</vt:lpstr>
      <vt:lpstr>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日出東升的方位角</vt:lpstr>
      <vt:lpstr>PowerPoint 簡報</vt:lpstr>
      <vt:lpstr>PowerPoint 簡報</vt:lpstr>
      <vt:lpstr>PowerPoint 簡報</vt:lpstr>
      <vt:lpstr>PowerPoint 簡報</vt:lpstr>
      <vt:lpstr>PowerPoint 簡報</vt:lpstr>
      <vt:lpstr>PowerPoint 簡報</vt:lpstr>
      <vt:lpstr>PowerPoint 簡報</vt:lpstr>
      <vt:lpstr>四季的變化</vt:lpstr>
      <vt:lpstr>PowerPoint 簡報</vt:lpstr>
      <vt:lpstr>PowerPoint 簡報</vt:lpstr>
      <vt:lpstr>永晝與永夜</vt:lpstr>
      <vt:lpstr>PowerPoint 簡報</vt:lpstr>
      <vt:lpstr>赤道式日晷</vt:lpstr>
      <vt:lpstr>PowerPoint 簡報</vt:lpstr>
      <vt:lpstr>PowerPoint 簡報</vt:lpstr>
      <vt:lpstr>PowerPoint 簡報</vt:lpstr>
      <vt:lpstr>PowerPoint 簡報</vt:lpstr>
      <vt:lpstr>PowerPoint 簡報</vt:lpstr>
      <vt:lpstr>PowerPoint 簡報</vt:lpstr>
      <vt:lpstr>圭表是中國古代觀測天象的儀器</vt:lpstr>
      <vt:lpstr>圭表</vt:lpstr>
      <vt:lpstr>PowerPoint 簡報</vt:lpstr>
      <vt:lpstr>河南登封觀星台 </vt:lpstr>
      <vt:lpstr>PowerPoint 簡報</vt:lpstr>
      <vt:lpstr>五上植物單元活動順序</vt:lpstr>
      <vt:lpstr>植物的構造和功能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完全花</vt:lpstr>
      <vt:lpstr>植物的繁殖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楓樹與青楓的比較</vt:lpstr>
      <vt:lpstr>PowerPoint 簡報</vt:lpstr>
      <vt:lpstr>PowerPoint 簡報</vt:lpstr>
      <vt:lpstr>PowerPoint 簡報</vt:lpstr>
      <vt:lpstr>PowerPoint 簡報</vt:lpstr>
      <vt:lpstr>莖之分類</vt:lpstr>
      <vt:lpstr>PowerPoint 簡報</vt:lpstr>
      <vt:lpstr>儲存莖及儲存根之分辨?</vt:lpstr>
      <vt:lpstr>馬鈴薯</vt:lpstr>
      <vt:lpstr>蕨類植物</vt:lpstr>
      <vt:lpstr>PowerPoint 簡報</vt:lpstr>
      <vt:lpstr>PowerPoint 簡報</vt:lpstr>
      <vt:lpstr>PowerPoint 簡報</vt:lpstr>
      <vt:lpstr>PowerPoint 簡報</vt:lpstr>
      <vt:lpstr>植物的特徵和分類 </vt:lpstr>
      <vt:lpstr>PowerPoint 簡報</vt:lpstr>
      <vt:lpstr>PowerPoint 簡報</vt:lpstr>
      <vt:lpstr>帶皮和發芽的馬鈴薯</vt:lpstr>
      <vt:lpstr>(校園)常見有毒植物-</vt:lpstr>
      <vt:lpstr>香菇類--鵝膏菇</vt:lpstr>
      <vt:lpstr>雞肉絲菇--</vt:lpstr>
      <vt:lpstr>炮製的作用</vt:lpstr>
      <vt:lpstr>生物分類(五界)</vt:lpstr>
      <vt:lpstr>植物界有幾種?</vt:lpstr>
      <vt:lpstr>PowerPoint 簡報</vt:lpstr>
      <vt:lpstr>2004現今植物分類及數量</vt:lpstr>
      <vt:lpstr>PowerPoint 簡報</vt:lpstr>
      <vt:lpstr>PowerPoint 簡報</vt:lpstr>
      <vt:lpstr>香附子</vt:lpstr>
      <vt:lpstr>中草藥(中藥)的特性:</vt:lpstr>
      <vt:lpstr>植物與中草藥</vt:lpstr>
      <vt:lpstr>四氣，</vt:lpstr>
      <vt:lpstr>四氣五味</vt:lpstr>
      <vt:lpstr>神農本草經</vt:lpstr>
      <vt:lpstr>中草藥的藥性，</vt:lpstr>
      <vt:lpstr>PowerPoint 簡報</vt:lpstr>
      <vt:lpstr>五味，就是辛、甘、酸、苦、咸五種不同的滋味。</vt:lpstr>
      <vt:lpstr>PowerPoint 簡報</vt:lpstr>
      <vt:lpstr>PowerPoint 簡報</vt:lpstr>
      <vt:lpstr>PowerPoint 簡報</vt:lpstr>
      <vt:lpstr>PowerPoint 簡報</vt:lpstr>
      <vt:lpstr>PowerPoint 簡報</vt:lpstr>
      <vt:lpstr>四氣五味為何?</vt:lpstr>
      <vt:lpstr>自然無邊學無涯，學問浩翰法自然。  謝謝!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stu302</dc:creator>
  <cp:lastModifiedBy>user</cp:lastModifiedBy>
  <cp:revision>56</cp:revision>
  <dcterms:created xsi:type="dcterms:W3CDTF">2016-08-15T07:47:43Z</dcterms:created>
  <dcterms:modified xsi:type="dcterms:W3CDTF">2016-08-21T16:07:14Z</dcterms:modified>
</cp:coreProperties>
</file>