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704" r:id="rId2"/>
    <p:sldMasterId id="2147483716" r:id="rId3"/>
    <p:sldMasterId id="2147483728" r:id="rId4"/>
    <p:sldMasterId id="2147483740" r:id="rId5"/>
    <p:sldMasterId id="2147483752" r:id="rId6"/>
    <p:sldMasterId id="2147483764" r:id="rId7"/>
    <p:sldMasterId id="2147483776" r:id="rId8"/>
  </p:sldMasterIdLst>
  <p:sldIdLst>
    <p:sldId id="256" r:id="rId9"/>
    <p:sldId id="286" r:id="rId10"/>
    <p:sldId id="258" r:id="rId11"/>
    <p:sldId id="259" r:id="rId12"/>
    <p:sldId id="305" r:id="rId13"/>
    <p:sldId id="306" r:id="rId14"/>
    <p:sldId id="307" r:id="rId15"/>
    <p:sldId id="293" r:id="rId16"/>
    <p:sldId id="308" r:id="rId17"/>
    <p:sldId id="287" r:id="rId18"/>
    <p:sldId id="309" r:id="rId19"/>
    <p:sldId id="310" r:id="rId20"/>
    <p:sldId id="313" r:id="rId21"/>
    <p:sldId id="314" r:id="rId22"/>
    <p:sldId id="311" r:id="rId23"/>
    <p:sldId id="315" r:id="rId24"/>
    <p:sldId id="312" r:id="rId25"/>
    <p:sldId id="31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-374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26192456-9E24-4D14-B462-E31D900C5CC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5174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A06212F5-8842-4A1A-AB14-813FC2FB06A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656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7964653B-C51D-4A52-BB74-F58B424010D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538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33D4B3A4-B2BD-48C8-AA1C-B9678BFED4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0048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DEDDB340-81FA-41C0-8B7E-995472B744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6017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06204768-7F60-4AB5-9441-BD89ED04D7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1583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AFE1F692-FE75-42EB-BE4B-FB20B17419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3310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2AF29404-A752-492F-B5BE-80614EAE8B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5873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9E0016C9-12E6-4A62-BB61-F4658AF285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43375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23C4E2D9-2538-47E1-98C2-7978B1979C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22937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F4B721D4-EEE2-4055-95B8-D3A464E4A5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8906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5C7B2-EECC-41D1-B570-E238256CE6A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92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06934-D58B-41B3-AA1C-41160811F59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131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C761A-E456-4DD1-973E-64789033B7B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954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D7F75-27E2-4FBA-975A-C696EA17F65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42B32-5F08-469E-80FC-ECFD74BF848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220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02BAD-7F3F-4583-8723-7DCEA137A72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7998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B8E64-62B5-41F7-9068-5CE191A1490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1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EB8B4-0491-495D-938E-7BC73540373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4900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ED8C0-EFCC-4A0A-B2B9-8811613138D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29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A9F44-D4E7-4046-978C-63BBCF5A1DA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9265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7445B-10A1-4891-A673-3DED59005DB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98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57602-5090-4968-9BA9-6EE1342547A0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606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9EE2E-9D5C-4BD0-A0DC-E435350AA611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2196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CE587-E4B4-4507-817E-F37FA9D6B9A7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84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A75A9-F7D4-40D4-B258-446813A771F7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340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70B7F-C871-4280-843F-C4332ED082C1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5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9A276-2D42-474F-8C4A-2E991FFEE46E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0405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CC54-86CF-4E26-99FA-50968219EE88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730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9E0B5-80A5-413A-B70B-EEEA7EC39FB7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0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1BDB8-FAFC-4326-9285-B50E93622B0F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089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C534C-832C-444F-BE8A-4481FECE5F54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7E46A-268C-4B10-91F1-6123F7DBB78F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607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D0C4E2DF-F053-4775-B7A1-564646E902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66520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E4A7E247-5126-4992-B978-CDE8BA9237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94844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6BAF6372-8E08-4EE8-A261-59A53CDFF5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99942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86004F00-BB6F-4C67-A64F-62CAFB40E1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16164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24CC33E4-2EF7-460C-915B-0E32DD0AD0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12099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81567CEF-3CC2-4146-ABBB-BFCE01D2F07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42515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53E151DA-017B-4CC9-B291-4B040D76A9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07823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94D5F4C0-6347-4B6A-90FA-A045B366E8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9681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BD45F903-7CB5-4ABF-BD86-B2BE2ADB48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215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0C6BDDC7-A6F5-455A-A802-CD73F2BD2C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2343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01E2EDA9-4E47-45B7-ABEF-49E443C08AC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36946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5C7B2-EECC-41D1-B570-E238256CE6A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55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06934-D58B-41B3-AA1C-41160811F59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064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C761A-E456-4DD1-973E-64789033B7B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83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D7F75-27E2-4FBA-975A-C696EA17F65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99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42B32-5F08-469E-80FC-ECFD74BF848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490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02BAD-7F3F-4583-8723-7DCEA137A72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993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B8E64-62B5-41F7-9068-5CE191A1490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985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EB8B4-0491-495D-938E-7BC73540373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70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ED8C0-EFCC-4A0A-B2B9-8811613138D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2798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A9F44-D4E7-4046-978C-63BBCF5A1DA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5194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7445B-10A1-4891-A673-3DED59005DB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753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57602-5090-4968-9BA9-6EE1342547A0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966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9EE2E-9D5C-4BD0-A0DC-E435350AA611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268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CE587-E4B4-4507-817E-F37FA9D6B9A7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7751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A75A9-F7D4-40D4-B258-446813A771F7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156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70B7F-C871-4280-843F-C4332ED082C1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475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9A276-2D42-474F-8C4A-2E991FFEE46E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184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CC54-86CF-4E26-99FA-50968219EE88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309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9E0B5-80A5-413A-B70B-EEEA7EC39FB7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9299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1BDB8-FAFC-4326-9285-B50E93622B0F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451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C534C-832C-444F-BE8A-4481FECE5F54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184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7E46A-268C-4B10-91F1-6123F7DBB78F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484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5C7B2-EECC-41D1-B570-E238256CE6A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6524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06934-D58B-41B3-AA1C-41160811F59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0910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C761A-E456-4DD1-973E-64789033B7B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7565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D7F75-27E2-4FBA-975A-C696EA17F65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9687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42B32-5F08-469E-80FC-ECFD74BF848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467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02BAD-7F3F-4583-8723-7DCEA137A72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5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B8E64-62B5-41F7-9068-5CE191A1490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9702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EB8B4-0491-495D-938E-7BC73540373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065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ED8C0-EFCC-4A0A-B2B9-8811613138D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8611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A9F44-D4E7-4046-978C-63BBCF5A1DA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542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7445B-10A1-4891-A673-3DED59005DB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102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新細明體" panose="02020500000000000000" pitchFamily="18" charset="-12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新細明體" panose="02020500000000000000" pitchFamily="18" charset="-12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ea typeface="新細明體" panose="02020500000000000000" pitchFamily="18" charset="-12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8D6405A-AD65-43D2-BE9B-212EA3BE2709}" type="slidenum">
              <a:rPr kumimoji="1" lang="en-US" altLang="zh-TW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/>
          </a:p>
        </p:txBody>
      </p:sp>
    </p:spTree>
    <p:extLst>
      <p:ext uri="{BB962C8B-B14F-4D97-AF65-F5344CB8AC3E}">
        <p14:creationId xmlns:p14="http://schemas.microsoft.com/office/powerpoint/2010/main" val="292970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新細明體" panose="02020500000000000000" pitchFamily="18" charset="-12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550ECD9-338A-4F15-B954-748A1B1120DC}" type="slidenum">
              <a:rPr kumimoji="1" lang="en-US" altLang="zh-TW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1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1365DAB-B230-4D2A-9F35-220C260D792A}" type="slidenum">
              <a:rPr kumimoji="1" lang="zh-TW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3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1">
                <a:solidFill>
                  <a:srgbClr val="000000"/>
                </a:solidFill>
                <a:ea typeface="新細明體" panose="02020500000000000000" pitchFamily="18" charset="-12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1">
                <a:solidFill>
                  <a:srgbClr val="000000"/>
                </a:solidFill>
                <a:ea typeface="新細明體" panose="02020500000000000000" pitchFamily="18" charset="-12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1">
                <a:solidFill>
                  <a:srgbClr val="000000"/>
                </a:solidFill>
                <a:ea typeface="新細明體" panose="02020500000000000000" pitchFamily="18" charset="-12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BCB58CA-70D4-47E3-B147-3A41ECFBC0A8}" type="slidenum">
              <a:rPr kumimoji="1" lang="en-US" altLang="zh-TW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/>
          </a:p>
        </p:txBody>
      </p:sp>
    </p:spTree>
    <p:extLst>
      <p:ext uri="{BB962C8B-B14F-4D97-AF65-F5344CB8AC3E}">
        <p14:creationId xmlns:p14="http://schemas.microsoft.com/office/powerpoint/2010/main" val="8399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新細明體" panose="02020500000000000000" pitchFamily="18" charset="-12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550ECD9-338A-4F15-B954-748A1B1120DC}" type="slidenum">
              <a:rPr kumimoji="1" lang="en-US" altLang="zh-TW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0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1365DAB-B230-4D2A-9F35-220C260D792A}" type="slidenum">
              <a:rPr kumimoji="1" lang="zh-TW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28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新細明體" panose="02020500000000000000" pitchFamily="18" charset="-12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550ECD9-338A-4F15-B954-748A1B1120DC}" type="slidenum">
              <a:rPr kumimoji="1" lang="en-US" altLang="zh-TW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31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../../&#36039;&#35338;&#34701;&#20837;&#26143;&#35937;&#25945;&#23416;/&#23563;&#25214;&#21271;&#26997;&#26143;.ex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Solar%20Walk%202" TargetMode="External"/><Relationship Id="rId2" Type="http://schemas.openxmlformats.org/officeDocument/2006/relationships/hyperlink" Target="&#22825;&#35937;&#22294;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LunaSolCa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0"/>
            <a:ext cx="12192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4800" dirty="0" smtClean="0">
                <a:solidFill>
                  <a:srgbClr val="FFFF00"/>
                </a:solidFill>
                <a:latin typeface="文鼎粗隸" panose="02010609010101010101" pitchFamily="49" charset="-120"/>
                <a:ea typeface="文鼎粗行楷" panose="02010609010101010101" pitchFamily="49" charset="-120"/>
              </a:rPr>
              <a:t>星星單元</a:t>
            </a:r>
            <a:r>
              <a:rPr lang="zh-TW" altLang="en-US" sz="4800" dirty="0" smtClean="0">
                <a:solidFill>
                  <a:srgbClr val="FFFFFF"/>
                </a:solidFill>
                <a:latin typeface="文鼎粗隸" panose="02010609010101010101" pitchFamily="49" charset="-120"/>
                <a:ea typeface="文鼎粗行楷" panose="02010609010101010101" pitchFamily="49" charset="-120"/>
              </a:rPr>
              <a:t>教材與教法</a:t>
            </a:r>
            <a:endParaRPr lang="en-US" altLang="zh-TW" sz="4800" dirty="0" smtClean="0">
              <a:solidFill>
                <a:srgbClr val="FFFFFF"/>
              </a:solidFill>
              <a:latin typeface="文鼎粗隸" panose="02010609010101010101" pitchFamily="49" charset="-120"/>
              <a:ea typeface="文鼎粗行楷" panose="02010609010101010101" pitchFamily="49" charset="-12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009900" y="6106576"/>
            <a:ext cx="9182100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zh-TW" altLang="en-US" sz="4400" b="1" dirty="0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台中市</a:t>
            </a:r>
            <a:r>
              <a:rPr lang="zh-TW" altLang="en-US" sz="4400" b="1" dirty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自然領域輔導團 吳建德</a:t>
            </a:r>
          </a:p>
          <a:p>
            <a:pPr algn="r" eaLnBrk="1" hangingPunct="1">
              <a:spcBef>
                <a:spcPct val="50000"/>
              </a:spcBef>
            </a:pPr>
            <a:endParaRPr lang="zh-TW" altLang="en-US" sz="2800" dirty="0">
              <a:solidFill>
                <a:srgbClr val="00FF00"/>
              </a:solidFill>
              <a:ea typeface="標楷體" panose="03000509000000000000" pitchFamily="65" charset="-120"/>
            </a:endParaRPr>
          </a:p>
          <a:p>
            <a:pPr algn="r" eaLnBrk="1" hangingPunct="1">
              <a:spcBef>
                <a:spcPct val="50000"/>
              </a:spcBef>
            </a:pPr>
            <a:endParaRPr lang="zh-TW" altLang="en-US" dirty="0">
              <a:solidFill>
                <a:srgbClr val="00FF00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6560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222250"/>
            <a:ext cx="9144000" cy="622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4800" dirty="0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教材內容細目：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1800" dirty="0" smtClean="0">
                <a:solidFill>
                  <a:srgbClr val="0000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 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zh-TW" altLang="en-US" sz="1800" dirty="0" smtClean="0">
              <a:solidFill>
                <a:srgbClr val="000000"/>
              </a:solidFill>
              <a:latin typeface="文鼎粗行楷" panose="02010609010101010101" pitchFamily="49" charset="-120"/>
              <a:ea typeface="文鼎粗行楷" panose="02010609010101010101" pitchFamily="49" charset="-120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40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111-3b  </a:t>
            </a:r>
            <a:r>
              <a:rPr lang="zh-TW" altLang="en-US" sz="40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察覺天空中的星星無數，有明</a:t>
            </a:r>
          </a:p>
          <a:p>
            <a:pPr defTabSz="9144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40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        有暗。</a:t>
            </a:r>
          </a:p>
          <a:p>
            <a:pPr defTabSz="9144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40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111-3c  </a:t>
            </a:r>
            <a:r>
              <a:rPr lang="zh-TW" altLang="en-US" sz="40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觀察並描述不同季節的夜晚會</a:t>
            </a:r>
          </a:p>
          <a:p>
            <a:pPr defTabSz="9144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40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        看到的不同星星</a:t>
            </a:r>
            <a:r>
              <a:rPr lang="en-US" altLang="zh-TW" sz="40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40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或星座</a:t>
            </a:r>
            <a:r>
              <a:rPr lang="en-US" altLang="zh-TW" sz="40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40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。</a:t>
            </a:r>
          </a:p>
          <a:p>
            <a:pPr defTabSz="9144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40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111-3d  </a:t>
            </a:r>
            <a:r>
              <a:rPr lang="zh-TW" altLang="en-US" sz="4000" dirty="0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能辨認重要的恆星與星座。</a:t>
            </a:r>
          </a:p>
          <a:p>
            <a:pPr defTabSz="9144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40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111-3e  </a:t>
            </a:r>
            <a:r>
              <a:rPr lang="zh-TW" altLang="en-US" sz="40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知道太陽是一顆恆星。</a:t>
            </a:r>
          </a:p>
        </p:txBody>
      </p:sp>
    </p:spTree>
    <p:extLst>
      <p:ext uri="{BB962C8B-B14F-4D97-AF65-F5344CB8AC3E}">
        <p14:creationId xmlns:p14="http://schemas.microsoft.com/office/powerpoint/2010/main" val="1271170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88900"/>
            <a:ext cx="9144000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4400" dirty="0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主要教學內容及活動：</a:t>
            </a:r>
            <a:endParaRPr lang="en-US" altLang="zh-TW" sz="4400" dirty="0" smtClean="0">
              <a:solidFill>
                <a:srgbClr val="FFFF00"/>
              </a:solidFill>
              <a:latin typeface="文鼎粗行楷" panose="02010609010101010101" pitchFamily="49" charset="-120"/>
              <a:ea typeface="文鼎粗行楷" panose="02010609010101010101" pitchFamily="49" charset="-120"/>
              <a:cs typeface="Times New Roman" panose="02020603050405020304" pitchFamily="18" charset="0"/>
            </a:endParaRP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zh-TW" altLang="en-US" sz="1800" dirty="0" smtClean="0">
              <a:solidFill>
                <a:srgbClr val="000000"/>
              </a:solidFill>
              <a:latin typeface="新細明體" panose="02020500000000000000" pitchFamily="18" charset="-120"/>
              <a:ea typeface="文鼎粗隸" panose="02010609010101010101" pitchFamily="49" charset="-12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zh-TW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一</a:t>
            </a:r>
            <a:r>
              <a:rPr lang="zh-TW" altLang="en-US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、分享星象軟體</a:t>
            </a:r>
            <a:r>
              <a:rPr lang="en-US" altLang="zh-TW" sz="2800" b="1" dirty="0" err="1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stellarium</a:t>
            </a:r>
            <a:r>
              <a:rPr lang="zh-TW" altLang="en-US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融入教學</a:t>
            </a:r>
            <a:r>
              <a:rPr lang="zh-TW" altLang="zh-TW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。</a:t>
            </a:r>
            <a:r>
              <a:rPr lang="zh-TW" altLang="en-US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3600" dirty="0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二、透過角色扮演並操作模擬軟體，演示北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3600" dirty="0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    極星可以作為方位指標的原因。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三、操作星座傘，演示利用北斗七星或仙后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    座尋找北極星的方法。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四、操作模擬軟體，模擬不同季節、相同時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    刻的星空變化。</a:t>
            </a:r>
            <a:endParaRPr lang="en-US" altLang="zh-TW" sz="3600" dirty="0" smtClean="0">
              <a:solidFill>
                <a:srgbClr val="FFFFFF"/>
              </a:solidFill>
              <a:latin typeface="文鼎粗行楷" panose="02010609010101010101" pitchFamily="49" charset="-120"/>
              <a:ea typeface="文鼎粗行楷" panose="02010609010101010101" pitchFamily="49" charset="-12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五、分享星空</a:t>
            </a:r>
            <a:r>
              <a:rPr lang="en-US" altLang="zh-TW" sz="28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APP(Google</a:t>
            </a:r>
            <a:r>
              <a:rPr lang="zh-TW" altLang="en-US" sz="28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天象圖、</a:t>
            </a:r>
            <a:r>
              <a:rPr lang="en-US" altLang="zh-TW" sz="28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Solar Walk 2</a:t>
            </a:r>
            <a:r>
              <a:rPr lang="zh-TW" altLang="en-US" sz="28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28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8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2800" b="1" dirty="0" err="1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LunaSolCal</a:t>
            </a:r>
            <a:r>
              <a:rPr lang="en-US" altLang="zh-TW" sz="28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en-US" altLang="zh-TW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)</a:t>
            </a:r>
            <a:r>
              <a:rPr lang="zh-TW" altLang="en-US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。</a:t>
            </a:r>
            <a:endParaRPr lang="en-US" altLang="zh-TW" sz="3600" dirty="0" smtClean="0">
              <a:solidFill>
                <a:srgbClr val="FFFFFF"/>
              </a:solidFill>
              <a:latin typeface="文鼎粗行楷" panose="02010609010101010101" pitchFamily="49" charset="-120"/>
              <a:ea typeface="文鼎粗行楷" panose="02010609010101010101" pitchFamily="49" charset="-12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TW" altLang="en-US" sz="3600" dirty="0" smtClean="0">
              <a:solidFill>
                <a:srgbClr val="FFFFFF"/>
              </a:solidFill>
              <a:latin typeface="文鼎粗行楷" panose="02010609010101010101" pitchFamily="49" charset="-120"/>
              <a:ea typeface="文鼎粗行楷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6534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88900"/>
            <a:ext cx="9144000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4400" dirty="0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主要教學內容及活動：</a:t>
            </a:r>
            <a:endParaRPr lang="en-US" altLang="zh-TW" sz="4400" dirty="0" smtClean="0">
              <a:solidFill>
                <a:srgbClr val="FFFF00"/>
              </a:solidFill>
              <a:latin typeface="文鼎粗行楷" panose="02010609010101010101" pitchFamily="49" charset="-120"/>
              <a:ea typeface="文鼎粗行楷" panose="02010609010101010101" pitchFamily="49" charset="-120"/>
              <a:cs typeface="Times New Roman" panose="02020603050405020304" pitchFamily="18" charset="0"/>
            </a:endParaRP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zh-TW" altLang="en-US" sz="1800" dirty="0" smtClean="0">
              <a:solidFill>
                <a:srgbClr val="000000"/>
              </a:solidFill>
              <a:latin typeface="新細明體" panose="02020500000000000000" pitchFamily="18" charset="-120"/>
              <a:ea typeface="文鼎粗隸" panose="02010609010101010101" pitchFamily="49" charset="-12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zh-TW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一</a:t>
            </a:r>
            <a:r>
              <a:rPr lang="zh-TW" altLang="en-US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、分享星象軟體</a:t>
            </a:r>
            <a:r>
              <a:rPr lang="en-US" altLang="zh-TW" sz="2800" b="1" dirty="0" err="1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stellarium</a:t>
            </a:r>
            <a:r>
              <a:rPr lang="zh-TW" altLang="en-US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融入教學</a:t>
            </a:r>
            <a:r>
              <a:rPr lang="zh-TW" altLang="zh-TW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。</a:t>
            </a:r>
            <a:r>
              <a:rPr lang="zh-TW" altLang="en-US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二、透過角色扮演並操作模擬軟體，演示北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    極星可以作為方位指標的原因。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3600" dirty="0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三、操作星座傘，演示利用北斗七星或仙后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3600" dirty="0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    座尋找北極星的方法。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四、操作模擬軟體，模擬不同季節、相同時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    刻的星空變化。</a:t>
            </a:r>
            <a:endParaRPr lang="en-US" altLang="zh-TW" sz="3600" dirty="0" smtClean="0">
              <a:solidFill>
                <a:srgbClr val="FFFFFF"/>
              </a:solidFill>
              <a:latin typeface="文鼎粗行楷" panose="02010609010101010101" pitchFamily="49" charset="-120"/>
              <a:ea typeface="文鼎粗行楷" panose="02010609010101010101" pitchFamily="49" charset="-12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五、分享星空</a:t>
            </a:r>
            <a:r>
              <a:rPr lang="en-US" altLang="zh-TW" sz="28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APP(Google</a:t>
            </a:r>
            <a:r>
              <a:rPr lang="zh-TW" altLang="en-US" sz="28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天象圖、</a:t>
            </a:r>
            <a:r>
              <a:rPr lang="en-US" altLang="zh-TW" sz="28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Solar Walk 2</a:t>
            </a:r>
            <a:r>
              <a:rPr lang="zh-TW" altLang="en-US" sz="28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28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8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2800" b="1" dirty="0" err="1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LunaSolCal</a:t>
            </a:r>
            <a:r>
              <a:rPr lang="en-US" altLang="zh-TW" sz="28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en-US" altLang="zh-TW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)</a:t>
            </a:r>
            <a:r>
              <a:rPr lang="zh-TW" altLang="en-US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。</a:t>
            </a:r>
            <a:endParaRPr lang="en-US" altLang="zh-TW" sz="3600" dirty="0" smtClean="0">
              <a:solidFill>
                <a:srgbClr val="FFFFFF"/>
              </a:solidFill>
              <a:latin typeface="文鼎粗行楷" panose="02010609010101010101" pitchFamily="49" charset="-120"/>
              <a:ea typeface="文鼎粗行楷" panose="02010609010101010101" pitchFamily="49" charset="-12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TW" altLang="en-US" sz="3600" dirty="0" smtClean="0">
              <a:solidFill>
                <a:srgbClr val="FFFFFF"/>
              </a:solidFill>
              <a:latin typeface="文鼎粗行楷" panose="02010609010101010101" pitchFamily="49" charset="-120"/>
              <a:ea typeface="文鼎粗行楷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0132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3176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hlinkClick r:id="rId3" action="ppaction://hlinkfile"/>
          </p:cNvPr>
          <p:cNvSpPr/>
          <p:nvPr/>
        </p:nvSpPr>
        <p:spPr>
          <a:xfrm>
            <a:off x="4800600" y="1"/>
            <a:ext cx="2590800" cy="6207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53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1600">
                <a:latin typeface="Arial" panose="020B0604020202020204" pitchFamily="34" charset="0"/>
              </a:rPr>
              <a:t> </a:t>
            </a:r>
            <a:r>
              <a:rPr lang="zh-TW" altLang="en-US" sz="160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/>
            </a:r>
            <a:br>
              <a:rPr lang="zh-TW" altLang="en-US" sz="160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endParaRPr lang="zh-TW" altLang="en-US" sz="16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26307" name="Text Box 3"/>
          <p:cNvSpPr txBox="1">
            <a:spLocks noChangeArrowheads="1"/>
          </p:cNvSpPr>
          <p:nvPr/>
        </p:nvSpPr>
        <p:spPr bwMode="auto">
          <a:xfrm>
            <a:off x="1524000" y="1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endParaRPr lang="zh-TW" altLang="en-US" sz="240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endParaRPr lang="zh-TW" altLang="en-US" sz="240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endParaRPr lang="zh-TW" altLang="en-US" sz="240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endParaRPr lang="zh-TW" altLang="en-US" sz="240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endParaRPr lang="zh-TW" altLang="en-US" sz="240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endParaRPr lang="zh-TW" altLang="en-US" sz="240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endParaRPr lang="zh-TW" altLang="en-US" sz="240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endParaRPr lang="zh-TW" altLang="en-US" sz="240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endParaRPr lang="zh-TW" altLang="en-US" sz="240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endParaRPr lang="zh-TW" altLang="en-US" sz="240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endParaRPr lang="zh-TW" altLang="en-US" sz="2400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1524000" y="1"/>
            <a:ext cx="9144000" cy="710963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endParaRPr lang="zh-TW" altLang="en-US" sz="240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endParaRPr lang="zh-TW" altLang="en-US" sz="240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endParaRPr lang="zh-TW" altLang="en-US" sz="240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endParaRPr lang="zh-TW" altLang="en-US" sz="240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endParaRPr lang="zh-TW" altLang="en-US" sz="240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endParaRPr lang="zh-TW" altLang="en-US" sz="240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endParaRPr lang="zh-TW" altLang="en-US" sz="240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endParaRPr lang="zh-TW" altLang="en-US" sz="240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endParaRPr lang="zh-TW" altLang="en-US" sz="240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endParaRPr lang="zh-TW" altLang="en-US" sz="240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endParaRPr lang="zh-TW" altLang="en-US" sz="240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endParaRPr lang="zh-TW" altLang="en-US" sz="240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endParaRPr lang="zh-TW" altLang="en-US" sz="2400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  <p:pic>
        <p:nvPicPr>
          <p:cNvPr id="226309" name="Picture 5" descr="夏冬找北極示意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3" y="-769938"/>
            <a:ext cx="11593513" cy="782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310" name="Rectangle 6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1270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zh-TW" altLang="en-US" sz="2400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719514" y="6156326"/>
            <a:ext cx="69484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400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星座傘演示</a:t>
            </a:r>
            <a:r>
              <a:rPr lang="zh-TW" altLang="en-US" sz="400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仙后座與北斗七星</a:t>
            </a:r>
          </a:p>
        </p:txBody>
      </p:sp>
    </p:spTree>
    <p:extLst>
      <p:ext uri="{BB962C8B-B14F-4D97-AF65-F5344CB8AC3E}">
        <p14:creationId xmlns:p14="http://schemas.microsoft.com/office/powerpoint/2010/main" val="230317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222250"/>
            <a:ext cx="9144000" cy="622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4800" dirty="0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教材內容細目：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1800" dirty="0" smtClean="0">
                <a:solidFill>
                  <a:srgbClr val="0000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 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zh-TW" altLang="en-US" sz="1800" dirty="0" smtClean="0">
              <a:solidFill>
                <a:srgbClr val="000000"/>
              </a:solidFill>
              <a:latin typeface="文鼎粗行楷" panose="02010609010101010101" pitchFamily="49" charset="-120"/>
              <a:ea typeface="文鼎粗行楷" panose="02010609010101010101" pitchFamily="49" charset="-120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40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111-3b  </a:t>
            </a:r>
            <a:r>
              <a:rPr lang="zh-TW" altLang="en-US" sz="40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察覺天空中的星星無數，有明</a:t>
            </a:r>
          </a:p>
          <a:p>
            <a:pPr defTabSz="9144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40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        有暗。</a:t>
            </a:r>
          </a:p>
          <a:p>
            <a:pPr defTabSz="9144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4000" dirty="0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111-3c  </a:t>
            </a:r>
            <a:r>
              <a:rPr lang="zh-TW" altLang="en-US" sz="4000" dirty="0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觀察並描述不同季節的夜晚會</a:t>
            </a:r>
          </a:p>
          <a:p>
            <a:pPr defTabSz="9144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4000" dirty="0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        看到的不同星星</a:t>
            </a:r>
            <a:r>
              <a:rPr lang="en-US" altLang="zh-TW" sz="4000" dirty="0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4000" dirty="0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或星座</a:t>
            </a:r>
            <a:r>
              <a:rPr lang="en-US" altLang="zh-TW" sz="4000" dirty="0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4000" dirty="0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。</a:t>
            </a:r>
          </a:p>
          <a:p>
            <a:pPr defTabSz="9144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40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111-3d  </a:t>
            </a:r>
            <a:r>
              <a:rPr lang="zh-TW" altLang="en-US" sz="40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能辨認重要的恆星與星座。</a:t>
            </a:r>
          </a:p>
          <a:p>
            <a:pPr defTabSz="9144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40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111-3e  </a:t>
            </a:r>
            <a:r>
              <a:rPr lang="zh-TW" altLang="en-US" sz="40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知道太陽是一顆恆星。</a:t>
            </a:r>
          </a:p>
        </p:txBody>
      </p:sp>
    </p:spTree>
    <p:extLst>
      <p:ext uri="{BB962C8B-B14F-4D97-AF65-F5344CB8AC3E}">
        <p14:creationId xmlns:p14="http://schemas.microsoft.com/office/powerpoint/2010/main" val="3789633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1600">
                <a:latin typeface="Arial" panose="020B0604020202020204" pitchFamily="34" charset="0"/>
              </a:rPr>
              <a:t> </a:t>
            </a:r>
            <a:r>
              <a:rPr lang="en-US" altLang="zh-TW" sz="160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/>
            </a:r>
            <a:br>
              <a:rPr lang="en-US" altLang="zh-TW" sz="160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endParaRPr lang="en-US" altLang="zh-TW" sz="16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230403" name="Picture 3" descr="繪架座Beta星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4" name="Text Box 4"/>
          <p:cNvSpPr txBox="1">
            <a:spLocks noChangeArrowheads="1"/>
          </p:cNvSpPr>
          <p:nvPr/>
        </p:nvSpPr>
        <p:spPr bwMode="auto">
          <a:xfrm>
            <a:off x="1524000" y="333376"/>
            <a:ext cx="9144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i="1">
                <a:solidFill>
                  <a:srgbClr val="FFFFFF"/>
                </a:solidFill>
                <a:latin typeface="文鼎粗隸" panose="02010609010101010101" pitchFamily="49" charset="-120"/>
                <a:ea typeface="文鼎粗隸" panose="02010609010101010101" pitchFamily="49" charset="-120"/>
                <a:hlinkClick r:id="rId3" action="ppaction://hlinksldjump"/>
              </a:rPr>
              <a:t>春夜星空</a:t>
            </a:r>
            <a:r>
              <a:rPr lang="zh-TW" altLang="en-US" i="1">
                <a:solidFill>
                  <a:srgbClr val="FFFFFF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：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i="1">
                <a:solidFill>
                  <a:srgbClr val="FFFFFF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  </a:t>
            </a:r>
            <a:r>
              <a:rPr lang="zh-TW" altLang="en-US">
                <a:solidFill>
                  <a:srgbClr val="FFFFFF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三月 晚</a:t>
            </a:r>
            <a:r>
              <a:rPr lang="en-US" altLang="zh-TW">
                <a:solidFill>
                  <a:srgbClr val="FFFFFF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9-11</a:t>
            </a:r>
            <a:r>
              <a:rPr lang="zh-TW" altLang="en-US">
                <a:solidFill>
                  <a:srgbClr val="FFFFFF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時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>
                <a:solidFill>
                  <a:srgbClr val="FFFFFF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  四月 晚</a:t>
            </a:r>
            <a:r>
              <a:rPr lang="en-US" altLang="zh-TW">
                <a:solidFill>
                  <a:srgbClr val="FFFFFF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8-10</a:t>
            </a:r>
            <a:r>
              <a:rPr lang="zh-TW" altLang="en-US">
                <a:solidFill>
                  <a:srgbClr val="FFFFFF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時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>
                <a:solidFill>
                  <a:srgbClr val="FFFFFF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  五月 晚</a:t>
            </a:r>
            <a:r>
              <a:rPr lang="en-US" altLang="zh-TW">
                <a:solidFill>
                  <a:srgbClr val="FFFFFF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7- 9</a:t>
            </a:r>
            <a:r>
              <a:rPr lang="zh-TW" altLang="en-US">
                <a:solidFill>
                  <a:srgbClr val="FFFFFF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時</a:t>
            </a:r>
          </a:p>
        </p:txBody>
      </p:sp>
      <p:sp>
        <p:nvSpPr>
          <p:cNvPr id="230405" name="AutoShape 5"/>
          <p:cNvSpPr>
            <a:spLocks/>
          </p:cNvSpPr>
          <p:nvPr/>
        </p:nvSpPr>
        <p:spPr bwMode="auto">
          <a:xfrm>
            <a:off x="3352800" y="6294438"/>
            <a:ext cx="114300" cy="571500"/>
          </a:xfrm>
          <a:prstGeom prst="leftBrace">
            <a:avLst>
              <a:gd name="adj1" fmla="val 4166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zh-TW" altLang="en-US" sz="2400" i="1">
              <a:solidFill>
                <a:srgbClr val="000000"/>
              </a:solidFill>
            </a:endParaRPr>
          </a:p>
        </p:txBody>
      </p:sp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6167438" y="404813"/>
            <a:ext cx="450056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i="1" u="sng">
                <a:solidFill>
                  <a:srgbClr val="00FF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夏夜星空</a:t>
            </a:r>
            <a:r>
              <a:rPr lang="zh-TW" altLang="en-US" i="1">
                <a:solidFill>
                  <a:srgbClr val="00FF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：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>
                <a:solidFill>
                  <a:srgbClr val="00FF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六月 晚</a:t>
            </a:r>
            <a:r>
              <a:rPr lang="en-US" altLang="zh-TW">
                <a:solidFill>
                  <a:srgbClr val="00FF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9-11</a:t>
            </a:r>
            <a:r>
              <a:rPr lang="zh-TW" altLang="en-US">
                <a:solidFill>
                  <a:srgbClr val="00FF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時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>
                <a:solidFill>
                  <a:srgbClr val="00FF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七月 晚</a:t>
            </a:r>
            <a:r>
              <a:rPr lang="en-US" altLang="zh-TW">
                <a:solidFill>
                  <a:srgbClr val="00FF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8-10</a:t>
            </a:r>
            <a:r>
              <a:rPr lang="zh-TW" altLang="en-US">
                <a:solidFill>
                  <a:srgbClr val="00FF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時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>
                <a:solidFill>
                  <a:srgbClr val="00FF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八月 晚</a:t>
            </a:r>
            <a:r>
              <a:rPr lang="en-US" altLang="zh-TW">
                <a:solidFill>
                  <a:srgbClr val="00FF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7- 9</a:t>
            </a:r>
            <a:r>
              <a:rPr lang="zh-TW" altLang="en-US">
                <a:solidFill>
                  <a:srgbClr val="00FF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時</a:t>
            </a:r>
          </a:p>
        </p:txBody>
      </p:sp>
      <p:sp>
        <p:nvSpPr>
          <p:cNvPr id="230407" name="Text Box 7"/>
          <p:cNvSpPr txBox="1">
            <a:spLocks noChangeArrowheads="1"/>
          </p:cNvSpPr>
          <p:nvPr/>
        </p:nvSpPr>
        <p:spPr bwMode="auto">
          <a:xfrm>
            <a:off x="1524000" y="4581526"/>
            <a:ext cx="377983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i="1" u="sng">
                <a:solidFill>
                  <a:srgbClr val="FFFF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秋夜星空</a:t>
            </a:r>
            <a:r>
              <a:rPr lang="zh-TW" altLang="en-US" i="1">
                <a:solidFill>
                  <a:srgbClr val="FFFF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：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i="1">
                <a:solidFill>
                  <a:srgbClr val="FFFF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  </a:t>
            </a:r>
            <a:r>
              <a:rPr lang="zh-TW" altLang="en-US">
                <a:solidFill>
                  <a:srgbClr val="FFFF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九月   晚</a:t>
            </a:r>
            <a:r>
              <a:rPr lang="en-US" altLang="zh-TW">
                <a:solidFill>
                  <a:srgbClr val="FFFF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9-11</a:t>
            </a:r>
            <a:r>
              <a:rPr lang="zh-TW" altLang="en-US">
                <a:solidFill>
                  <a:srgbClr val="FFFF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時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>
                <a:solidFill>
                  <a:srgbClr val="FFFF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  十月   晚</a:t>
            </a:r>
            <a:r>
              <a:rPr lang="en-US" altLang="zh-TW">
                <a:solidFill>
                  <a:srgbClr val="FFFF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8-10</a:t>
            </a:r>
            <a:r>
              <a:rPr lang="zh-TW" altLang="en-US">
                <a:solidFill>
                  <a:srgbClr val="FFFF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時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>
                <a:solidFill>
                  <a:srgbClr val="FFFF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  十一月 晚</a:t>
            </a:r>
            <a:r>
              <a:rPr lang="en-US" altLang="zh-TW">
                <a:solidFill>
                  <a:srgbClr val="FFFF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7- 9</a:t>
            </a:r>
            <a:r>
              <a:rPr lang="zh-TW" altLang="en-US">
                <a:solidFill>
                  <a:srgbClr val="FFFF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時</a:t>
            </a:r>
          </a:p>
        </p:txBody>
      </p:sp>
      <p:sp>
        <p:nvSpPr>
          <p:cNvPr id="230408" name="Text Box 8"/>
          <p:cNvSpPr txBox="1">
            <a:spLocks noChangeArrowheads="1"/>
          </p:cNvSpPr>
          <p:nvPr/>
        </p:nvSpPr>
        <p:spPr bwMode="auto">
          <a:xfrm>
            <a:off x="6167438" y="4652963"/>
            <a:ext cx="40322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i="1" u="sng">
                <a:solidFill>
                  <a:srgbClr val="FF00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冬夜星空</a:t>
            </a:r>
            <a:r>
              <a:rPr lang="zh-TW" altLang="en-US" i="1">
                <a:solidFill>
                  <a:srgbClr val="FF00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：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>
                <a:solidFill>
                  <a:srgbClr val="FF00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十二月 晚</a:t>
            </a:r>
            <a:r>
              <a:rPr lang="en-US" altLang="zh-TW">
                <a:solidFill>
                  <a:srgbClr val="FF00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9-11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>
                <a:solidFill>
                  <a:srgbClr val="FF00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一月   晚</a:t>
            </a:r>
            <a:r>
              <a:rPr lang="en-US" altLang="zh-TW">
                <a:solidFill>
                  <a:srgbClr val="FF00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8-10</a:t>
            </a:r>
            <a:r>
              <a:rPr lang="zh-TW" altLang="en-US">
                <a:solidFill>
                  <a:srgbClr val="FF00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時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>
                <a:solidFill>
                  <a:srgbClr val="FF00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二月   晚</a:t>
            </a:r>
            <a:r>
              <a:rPr lang="en-US" altLang="zh-TW">
                <a:solidFill>
                  <a:srgbClr val="FF00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7-9</a:t>
            </a:r>
            <a:r>
              <a:rPr lang="zh-TW" altLang="en-US">
                <a:solidFill>
                  <a:srgbClr val="FF00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時</a:t>
            </a:r>
          </a:p>
        </p:txBody>
      </p:sp>
      <p:sp>
        <p:nvSpPr>
          <p:cNvPr id="1376266" name="Text Box 10"/>
          <p:cNvSpPr txBox="1">
            <a:spLocks noChangeArrowheads="1"/>
          </p:cNvSpPr>
          <p:nvPr/>
        </p:nvSpPr>
        <p:spPr bwMode="auto">
          <a:xfrm>
            <a:off x="1584326" y="3160714"/>
            <a:ext cx="7921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zh-TW" altLang="en-US">
                <a:solidFill>
                  <a:srgbClr val="FFFF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春</a:t>
            </a:r>
          </a:p>
        </p:txBody>
      </p:sp>
      <p:sp>
        <p:nvSpPr>
          <p:cNvPr id="1376267" name="Text Box 11"/>
          <p:cNvSpPr txBox="1">
            <a:spLocks noChangeArrowheads="1"/>
          </p:cNvSpPr>
          <p:nvPr/>
        </p:nvSpPr>
        <p:spPr bwMode="auto">
          <a:xfrm>
            <a:off x="9982201" y="3094039"/>
            <a:ext cx="6842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zh-TW" altLang="en-US">
                <a:solidFill>
                  <a:srgbClr val="FFFFFF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秋</a:t>
            </a:r>
          </a:p>
        </p:txBody>
      </p:sp>
      <p:sp>
        <p:nvSpPr>
          <p:cNvPr id="1376268" name="Text Box 12"/>
          <p:cNvSpPr txBox="1">
            <a:spLocks noChangeArrowheads="1"/>
          </p:cNvSpPr>
          <p:nvPr/>
        </p:nvSpPr>
        <p:spPr bwMode="auto">
          <a:xfrm>
            <a:off x="5645151" y="9525"/>
            <a:ext cx="684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zh-TW" altLang="en-US">
                <a:solidFill>
                  <a:srgbClr val="FF00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夏</a:t>
            </a:r>
          </a:p>
        </p:txBody>
      </p:sp>
      <p:sp>
        <p:nvSpPr>
          <p:cNvPr id="230412" name="AutoShape 13"/>
          <p:cNvSpPr>
            <a:spLocks/>
          </p:cNvSpPr>
          <p:nvPr/>
        </p:nvSpPr>
        <p:spPr bwMode="auto">
          <a:xfrm>
            <a:off x="1703388" y="1052513"/>
            <a:ext cx="215900" cy="1223962"/>
          </a:xfrm>
          <a:prstGeom prst="leftBrace">
            <a:avLst>
              <a:gd name="adj1" fmla="val 47243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zh-TW" altLang="zh-TW" sz="2400" i="1">
              <a:solidFill>
                <a:srgbClr val="FFFFFF"/>
              </a:solidFill>
            </a:endParaRPr>
          </a:p>
        </p:txBody>
      </p:sp>
      <p:sp>
        <p:nvSpPr>
          <p:cNvPr id="230413" name="AutoShape 14"/>
          <p:cNvSpPr>
            <a:spLocks/>
          </p:cNvSpPr>
          <p:nvPr/>
        </p:nvSpPr>
        <p:spPr bwMode="auto">
          <a:xfrm>
            <a:off x="5951538" y="1125538"/>
            <a:ext cx="215900" cy="1223962"/>
          </a:xfrm>
          <a:prstGeom prst="leftBrace">
            <a:avLst>
              <a:gd name="adj1" fmla="val 47243"/>
              <a:gd name="adj2" fmla="val 50000"/>
            </a:avLst>
          </a:prstGeom>
          <a:noFill/>
          <a:ln w="9525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zh-TW" altLang="zh-TW" sz="2400" i="1">
              <a:solidFill>
                <a:srgbClr val="FFFFFF"/>
              </a:solidFill>
            </a:endParaRPr>
          </a:p>
        </p:txBody>
      </p:sp>
      <p:sp>
        <p:nvSpPr>
          <p:cNvPr id="230414" name="AutoShape 15"/>
          <p:cNvSpPr>
            <a:spLocks/>
          </p:cNvSpPr>
          <p:nvPr/>
        </p:nvSpPr>
        <p:spPr bwMode="auto">
          <a:xfrm>
            <a:off x="1703388" y="5229226"/>
            <a:ext cx="215900" cy="1223963"/>
          </a:xfrm>
          <a:prstGeom prst="leftBrace">
            <a:avLst>
              <a:gd name="adj1" fmla="val 47243"/>
              <a:gd name="adj2" fmla="val 50000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zh-TW" altLang="zh-TW" sz="2400" i="1">
              <a:solidFill>
                <a:srgbClr val="FFFFFF"/>
              </a:solidFill>
            </a:endParaRPr>
          </a:p>
        </p:txBody>
      </p:sp>
      <p:sp>
        <p:nvSpPr>
          <p:cNvPr id="230415" name="AutoShape 16"/>
          <p:cNvSpPr>
            <a:spLocks/>
          </p:cNvSpPr>
          <p:nvPr/>
        </p:nvSpPr>
        <p:spPr bwMode="auto">
          <a:xfrm>
            <a:off x="5951538" y="5300663"/>
            <a:ext cx="215900" cy="1223962"/>
          </a:xfrm>
          <a:prstGeom prst="leftBrace">
            <a:avLst>
              <a:gd name="adj1" fmla="val 47243"/>
              <a:gd name="adj2" fmla="val 50000"/>
            </a:avLst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zh-TW" altLang="zh-TW" sz="2400" i="1">
              <a:solidFill>
                <a:srgbClr val="FF0066"/>
              </a:solidFill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597025" y="3136900"/>
            <a:ext cx="571500" cy="5794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zh-TW" altLang="en-US">
                <a:solidFill>
                  <a:srgbClr val="FFFF00"/>
                </a:solidFill>
                <a:ea typeface="文鼎粗隸" panose="02010609010101010101" pitchFamily="49" charset="-120"/>
              </a:rPr>
              <a:t>夏</a:t>
            </a:r>
          </a:p>
        </p:txBody>
      </p:sp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5665788" y="9525"/>
            <a:ext cx="571500" cy="5794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zh-TW" altLang="en-US">
                <a:solidFill>
                  <a:srgbClr val="FFFF00"/>
                </a:solidFill>
                <a:ea typeface="文鼎粗隸" panose="02010609010101010101" pitchFamily="49" charset="-120"/>
              </a:rPr>
              <a:t>秋</a:t>
            </a: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10037763" y="3138489"/>
            <a:ext cx="571500" cy="5794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zh-TW" altLang="en-US">
                <a:solidFill>
                  <a:srgbClr val="FFFF00"/>
                </a:solidFill>
                <a:ea typeface="文鼎粗隸" panose="02010609010101010101" pitchFamily="49" charset="-120"/>
              </a:rPr>
              <a:t>冬</a:t>
            </a:r>
          </a:p>
        </p:txBody>
      </p:sp>
      <p:sp>
        <p:nvSpPr>
          <p:cNvPr id="230419" name="Rectangle 9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zh-TW" altLang="en-US" sz="24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1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6266" grpId="0"/>
      <p:bldP spid="1376267" grpId="0"/>
      <p:bldP spid="1376268" grpId="0"/>
      <p:bldP spid="18" grpId="0" animBg="1"/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88900"/>
            <a:ext cx="9144000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4400" dirty="0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主要教學內容及活動：</a:t>
            </a:r>
            <a:endParaRPr lang="en-US" altLang="zh-TW" sz="4400" dirty="0" smtClean="0">
              <a:solidFill>
                <a:srgbClr val="FFFF00"/>
              </a:solidFill>
              <a:latin typeface="文鼎粗行楷" panose="02010609010101010101" pitchFamily="49" charset="-120"/>
              <a:ea typeface="文鼎粗行楷" panose="02010609010101010101" pitchFamily="49" charset="-120"/>
              <a:cs typeface="Times New Roman" panose="02020603050405020304" pitchFamily="18" charset="0"/>
            </a:endParaRP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zh-TW" altLang="en-US" sz="1800" dirty="0" smtClean="0">
              <a:solidFill>
                <a:srgbClr val="000000"/>
              </a:solidFill>
              <a:latin typeface="新細明體" panose="02020500000000000000" pitchFamily="18" charset="-120"/>
              <a:ea typeface="文鼎粗隸" panose="02010609010101010101" pitchFamily="49" charset="-12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zh-TW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一</a:t>
            </a:r>
            <a:r>
              <a:rPr lang="zh-TW" altLang="en-US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、分享星象軟體</a:t>
            </a:r>
            <a:r>
              <a:rPr lang="en-US" altLang="zh-TW" sz="2800" b="1" dirty="0" err="1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stellarium</a:t>
            </a:r>
            <a:r>
              <a:rPr lang="zh-TW" altLang="en-US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融入教學</a:t>
            </a:r>
            <a:r>
              <a:rPr lang="zh-TW" altLang="zh-TW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。</a:t>
            </a:r>
            <a:r>
              <a:rPr lang="zh-TW" altLang="en-US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二、透過角色扮演並操作模擬軟體，演示北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    極星可以作為方位指標的原因。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三、操作星座傘，演示利用北斗七星或仙后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    座尋找北極星的方法。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3600" dirty="0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四、操作模擬軟體，模擬不同季節、相同時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3600" dirty="0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    刻的星空變化</a:t>
            </a:r>
            <a:r>
              <a:rPr lang="en-US" altLang="zh-TW" sz="3600" dirty="0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(</a:t>
            </a:r>
            <a:r>
              <a:rPr lang="zh-TW" altLang="en-US" sz="3600" dirty="0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周年運動</a:t>
            </a:r>
            <a:r>
              <a:rPr lang="en-US" altLang="zh-TW" sz="3600" dirty="0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) </a:t>
            </a:r>
            <a:r>
              <a:rPr lang="zh-TW" altLang="en-US" sz="3600" dirty="0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。</a:t>
            </a:r>
            <a:endParaRPr lang="en-US" altLang="zh-TW" sz="3600" dirty="0" smtClean="0">
              <a:solidFill>
                <a:srgbClr val="FFFF00"/>
              </a:solidFill>
              <a:latin typeface="文鼎粗行楷" panose="02010609010101010101" pitchFamily="49" charset="-120"/>
              <a:ea typeface="文鼎粗行楷" panose="02010609010101010101" pitchFamily="49" charset="-12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五、分享星空</a:t>
            </a:r>
            <a:r>
              <a:rPr lang="en-US" altLang="zh-TW" sz="28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APP(Google</a:t>
            </a:r>
            <a:r>
              <a:rPr lang="zh-TW" altLang="en-US" sz="28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天象圖、</a:t>
            </a:r>
            <a:r>
              <a:rPr lang="en-US" altLang="zh-TW" sz="28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Solar Walk 2</a:t>
            </a:r>
            <a:r>
              <a:rPr lang="zh-TW" altLang="en-US" sz="28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28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8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2800" b="1" dirty="0" err="1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LunaSolCal</a:t>
            </a:r>
            <a:r>
              <a:rPr lang="en-US" altLang="zh-TW" sz="28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en-US" altLang="zh-TW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)</a:t>
            </a:r>
            <a:r>
              <a:rPr lang="zh-TW" altLang="en-US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。</a:t>
            </a:r>
            <a:endParaRPr lang="en-US" altLang="zh-TW" sz="3600" dirty="0" smtClean="0">
              <a:solidFill>
                <a:srgbClr val="FFFFFF"/>
              </a:solidFill>
              <a:latin typeface="文鼎粗行楷" panose="02010609010101010101" pitchFamily="49" charset="-120"/>
              <a:ea typeface="文鼎粗行楷" panose="02010609010101010101" pitchFamily="49" charset="-12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TW" altLang="en-US" sz="3600" dirty="0" smtClean="0">
              <a:solidFill>
                <a:srgbClr val="FFFFFF"/>
              </a:solidFill>
              <a:latin typeface="文鼎粗行楷" panose="02010609010101010101" pitchFamily="49" charset="-120"/>
              <a:ea typeface="文鼎粗行楷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6348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88900"/>
            <a:ext cx="9144000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4400" dirty="0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主要教學內容及活動：</a:t>
            </a:r>
            <a:endParaRPr lang="en-US" altLang="zh-TW" sz="4400" dirty="0" smtClean="0">
              <a:solidFill>
                <a:srgbClr val="FFFF00"/>
              </a:solidFill>
              <a:latin typeface="文鼎粗行楷" panose="02010609010101010101" pitchFamily="49" charset="-120"/>
              <a:ea typeface="文鼎粗行楷" panose="02010609010101010101" pitchFamily="49" charset="-120"/>
              <a:cs typeface="Times New Roman" panose="02020603050405020304" pitchFamily="18" charset="0"/>
            </a:endParaRP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zh-TW" altLang="en-US" sz="1800" dirty="0" smtClean="0">
              <a:solidFill>
                <a:srgbClr val="000000"/>
              </a:solidFill>
              <a:latin typeface="新細明體" panose="02020500000000000000" pitchFamily="18" charset="-120"/>
              <a:ea typeface="文鼎粗隸" panose="02010609010101010101" pitchFamily="49" charset="-12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zh-TW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一</a:t>
            </a:r>
            <a:r>
              <a:rPr lang="zh-TW" altLang="en-US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、分享星象軟體</a:t>
            </a:r>
            <a:r>
              <a:rPr lang="en-US" altLang="zh-TW" sz="2800" b="1" dirty="0" err="1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stellarium</a:t>
            </a:r>
            <a:r>
              <a:rPr lang="zh-TW" altLang="en-US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融入教學</a:t>
            </a:r>
            <a:r>
              <a:rPr lang="zh-TW" altLang="zh-TW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。</a:t>
            </a:r>
            <a:r>
              <a:rPr lang="zh-TW" altLang="en-US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二、透過角色扮演並操作模擬軟體，演示北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    極星可以作為方位指標的原因。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三、操作星座傘，演示利用北斗七星或仙后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    座尋找北極星的方法。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四、操作模擬軟體，模擬不同季節、相同時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    刻的星空變化。</a:t>
            </a:r>
            <a:endParaRPr lang="en-US" altLang="zh-TW" sz="3600" dirty="0" smtClean="0">
              <a:solidFill>
                <a:srgbClr val="FFFFFF"/>
              </a:solidFill>
              <a:latin typeface="文鼎粗行楷" panose="02010609010101010101" pitchFamily="49" charset="-120"/>
              <a:ea typeface="文鼎粗行楷" panose="02010609010101010101" pitchFamily="49" charset="-12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3600" dirty="0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五、分享星空</a:t>
            </a:r>
            <a:r>
              <a:rPr lang="en-US" altLang="zh-TW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en-US" altLang="zh-TW" sz="3600" dirty="0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(</a:t>
            </a:r>
            <a:r>
              <a:rPr lang="en-US" altLang="zh-TW" sz="28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Google</a:t>
            </a:r>
            <a:r>
              <a:rPr lang="zh-TW" altLang="en-US" sz="28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天象圖</a:t>
            </a:r>
            <a:r>
              <a:rPr lang="zh-TW" altLang="en-US" sz="28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/>
              </a:rPr>
              <a:t>Solar Walk 2</a:t>
            </a:r>
            <a:r>
              <a:rPr lang="zh-TW" altLang="en-US" sz="28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2800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8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en-US" altLang="zh-TW" sz="2800" b="1" dirty="0" err="1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 action="ppaction://hlinkfile"/>
              </a:rPr>
              <a:t>LunaSolCal</a:t>
            </a:r>
            <a:r>
              <a:rPr lang="zh-TW" altLang="en-US" sz="28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en-US" altLang="zh-TW" sz="3600" dirty="0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)</a:t>
            </a:r>
            <a:r>
              <a:rPr lang="zh-TW" altLang="en-US" sz="3600" dirty="0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。</a:t>
            </a:r>
            <a:endParaRPr lang="en-US" altLang="zh-TW" sz="3600" dirty="0" smtClean="0">
              <a:solidFill>
                <a:srgbClr val="FFFF00"/>
              </a:solidFill>
              <a:latin typeface="文鼎粗行楷" panose="02010609010101010101" pitchFamily="49" charset="-120"/>
              <a:ea typeface="文鼎粗行楷" panose="02010609010101010101" pitchFamily="49" charset="-12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TW" altLang="en-US" sz="3600" dirty="0" smtClean="0">
              <a:solidFill>
                <a:srgbClr val="FFFFFF"/>
              </a:solidFill>
              <a:latin typeface="文鼎粗行楷" panose="02010609010101010101" pitchFamily="49" charset="-120"/>
              <a:ea typeface="文鼎粗行楷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4066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222250"/>
            <a:ext cx="9144000" cy="4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4800" dirty="0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核心能力指標：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dirty="0" smtClean="0">
                <a:solidFill>
                  <a:srgbClr val="000000"/>
                </a:solidFill>
                <a:latin typeface="新細明體" panose="02020500000000000000" pitchFamily="18" charset="-120"/>
                <a:ea typeface="文鼎粗隸" panose="02010609010101010101" pitchFamily="49" charset="-120"/>
                <a:cs typeface="Times New Roman" panose="02020603050405020304" pitchFamily="18" charset="0"/>
              </a:rPr>
              <a:t> 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zh-TW" altLang="en-US" sz="1200" dirty="0" smtClean="0">
              <a:solidFill>
                <a:srgbClr val="000000"/>
              </a:solidFill>
              <a:latin typeface="新細明體" panose="02020500000000000000" pitchFamily="18" charset="-120"/>
              <a:ea typeface="文鼎粗隸" panose="02010609010101010101" pitchFamily="49" charset="-120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40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2-3-4-1  </a:t>
            </a:r>
            <a:r>
              <a:rPr lang="en-US" altLang="zh-TW" sz="4000" dirty="0" err="1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長期觀測</a:t>
            </a:r>
            <a:r>
              <a:rPr lang="en-US" altLang="zh-TW" sz="4000" dirty="0" err="1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，</a:t>
            </a:r>
            <a:r>
              <a:rPr lang="en-US" altLang="zh-TW" sz="4000" dirty="0" err="1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發現</a:t>
            </a:r>
            <a:r>
              <a:rPr lang="en-US" altLang="zh-TW" sz="4000" dirty="0" err="1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太陽昇落方位</a:t>
            </a:r>
            <a:endParaRPr lang="en-US" altLang="zh-TW" sz="4000" dirty="0" smtClean="0">
              <a:solidFill>
                <a:srgbClr val="FFFFFF"/>
              </a:solidFill>
              <a:latin typeface="文鼎粗行楷" panose="02010609010101010101" pitchFamily="49" charset="-120"/>
              <a:ea typeface="文鼎粗行楷" panose="02010609010101010101" pitchFamily="49" charset="-120"/>
            </a:endParaRPr>
          </a:p>
          <a:p>
            <a:pPr defTabSz="9144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40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         </a:t>
            </a:r>
            <a:r>
              <a:rPr lang="en-US" altLang="zh-TW" sz="4000" dirty="0" err="1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在改變，在夜晚同一時間，</a:t>
            </a:r>
            <a:r>
              <a:rPr lang="en-US" altLang="zh-TW" sz="4000" dirty="0" err="1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四</a:t>
            </a:r>
            <a:endParaRPr lang="en-US" altLang="zh-TW" sz="4000" dirty="0" smtClean="0">
              <a:solidFill>
                <a:srgbClr val="FFFF00"/>
              </a:solidFill>
              <a:latin typeface="文鼎粗行楷" panose="02010609010101010101" pitchFamily="49" charset="-120"/>
              <a:ea typeface="文鼎粗行楷" panose="02010609010101010101" pitchFamily="49" charset="-120"/>
            </a:endParaRPr>
          </a:p>
          <a:p>
            <a:pPr defTabSz="9144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4000" dirty="0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         </a:t>
            </a:r>
            <a:r>
              <a:rPr lang="en-US" altLang="zh-TW" sz="4000" dirty="0" err="1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季的星象</a:t>
            </a:r>
            <a:r>
              <a:rPr lang="en-US" altLang="zh-TW" sz="4000" dirty="0" err="1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也</a:t>
            </a:r>
            <a:r>
              <a:rPr lang="en-US" altLang="zh-TW" sz="4000" dirty="0" err="1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不同</a:t>
            </a:r>
            <a:r>
              <a:rPr lang="en-US" altLang="zh-TW" sz="4000" dirty="0" err="1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，但他們</a:t>
            </a:r>
            <a:r>
              <a:rPr lang="en-US" altLang="zh-TW" sz="4000" dirty="0" err="1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有年</a:t>
            </a:r>
            <a:endParaRPr lang="en-US" altLang="zh-TW" sz="4000" dirty="0" smtClean="0">
              <a:solidFill>
                <a:srgbClr val="FFFF00"/>
              </a:solidFill>
              <a:latin typeface="文鼎粗行楷" panose="02010609010101010101" pitchFamily="49" charset="-120"/>
              <a:ea typeface="文鼎粗行楷" panose="02010609010101010101" pitchFamily="49" charset="-120"/>
            </a:endParaRPr>
          </a:p>
          <a:p>
            <a:pPr defTabSz="9144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4000" dirty="0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         </a:t>
            </a:r>
            <a:r>
              <a:rPr lang="en-US" altLang="zh-TW" sz="4000" dirty="0" err="1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度的規律變化</a:t>
            </a:r>
            <a:r>
              <a:rPr lang="en-US" altLang="zh-TW" sz="40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119379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222250"/>
            <a:ext cx="9144000" cy="622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4800" dirty="0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教材內容細目：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1800" dirty="0" smtClean="0">
                <a:solidFill>
                  <a:srgbClr val="0000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 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zh-TW" altLang="en-US" sz="1800" dirty="0" smtClean="0">
              <a:solidFill>
                <a:srgbClr val="000000"/>
              </a:solidFill>
              <a:latin typeface="文鼎粗行楷" panose="02010609010101010101" pitchFamily="49" charset="-120"/>
              <a:ea typeface="文鼎粗行楷" panose="02010609010101010101" pitchFamily="49" charset="-120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4000" dirty="0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111-3b  </a:t>
            </a:r>
            <a:r>
              <a:rPr lang="zh-TW" altLang="en-US" sz="4000" dirty="0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察覺天空中的星星無數，有明</a:t>
            </a:r>
          </a:p>
          <a:p>
            <a:pPr defTabSz="9144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4000" dirty="0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        有暗。</a:t>
            </a:r>
          </a:p>
          <a:p>
            <a:pPr defTabSz="9144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40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111-3c  </a:t>
            </a:r>
            <a:r>
              <a:rPr lang="zh-TW" altLang="en-US" sz="40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觀察並描述不同季節的夜晚會</a:t>
            </a:r>
          </a:p>
          <a:p>
            <a:pPr defTabSz="9144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40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        看到的不同星星</a:t>
            </a:r>
            <a:r>
              <a:rPr lang="en-US" altLang="zh-TW" sz="40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40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或星座</a:t>
            </a:r>
            <a:r>
              <a:rPr lang="en-US" altLang="zh-TW" sz="40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40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。</a:t>
            </a:r>
          </a:p>
          <a:p>
            <a:pPr defTabSz="9144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40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111-3d  </a:t>
            </a:r>
            <a:r>
              <a:rPr lang="zh-TW" altLang="en-US" sz="40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能辨認重要的恆星與星座。</a:t>
            </a:r>
          </a:p>
          <a:p>
            <a:pPr defTabSz="9144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40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111-3e  </a:t>
            </a:r>
            <a:r>
              <a:rPr lang="zh-TW" altLang="en-US" sz="40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知道太陽是一顆恆星。</a:t>
            </a:r>
          </a:p>
        </p:txBody>
      </p:sp>
    </p:spTree>
    <p:extLst>
      <p:ext uri="{BB962C8B-B14F-4D97-AF65-F5344CB8AC3E}">
        <p14:creationId xmlns:p14="http://schemas.microsoft.com/office/powerpoint/2010/main" val="3760234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88900"/>
            <a:ext cx="9144000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4400" dirty="0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主要教學內容及活動：</a:t>
            </a:r>
            <a:endParaRPr lang="en-US" altLang="zh-TW" sz="4400" dirty="0" smtClean="0">
              <a:solidFill>
                <a:srgbClr val="FFFF00"/>
              </a:solidFill>
              <a:latin typeface="文鼎粗行楷" panose="02010609010101010101" pitchFamily="49" charset="-120"/>
              <a:ea typeface="文鼎粗行楷" panose="02010609010101010101" pitchFamily="49" charset="-120"/>
              <a:cs typeface="Times New Roman" panose="02020603050405020304" pitchFamily="18" charset="0"/>
            </a:endParaRP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zh-TW" altLang="en-US" sz="1800" dirty="0" smtClean="0">
              <a:solidFill>
                <a:srgbClr val="000000"/>
              </a:solidFill>
              <a:latin typeface="新細明體" panose="02020500000000000000" pitchFamily="18" charset="-120"/>
              <a:ea typeface="文鼎粗隸" panose="02010609010101010101" pitchFamily="49" charset="-12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zh-TW" sz="3600" dirty="0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一</a:t>
            </a:r>
            <a:r>
              <a:rPr lang="zh-TW" altLang="en-US" sz="3600" dirty="0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、利用星象軟體</a:t>
            </a:r>
            <a:r>
              <a:rPr lang="en-US" altLang="zh-TW" sz="2800" b="1" dirty="0" err="1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stellarium</a:t>
            </a:r>
            <a:r>
              <a:rPr lang="zh-TW" altLang="en-US" sz="3600" dirty="0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融入教學</a:t>
            </a:r>
            <a:r>
              <a:rPr lang="zh-TW" altLang="zh-TW" sz="3600" dirty="0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。</a:t>
            </a:r>
            <a:r>
              <a:rPr lang="zh-TW" altLang="en-US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二、透過角色扮演並操作模擬軟體，演示北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    極星可以作為方位指標的原因。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三、操作星座傘，演示利用北斗七星或仙后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    座尋找北極星的方法。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四、操作模擬軟體，模擬不同季節、相同時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    刻的星空變化。</a:t>
            </a:r>
            <a:endParaRPr lang="en-US" altLang="zh-TW" sz="3600" dirty="0" smtClean="0">
              <a:solidFill>
                <a:srgbClr val="FFFFFF"/>
              </a:solidFill>
              <a:latin typeface="文鼎粗行楷" panose="02010609010101010101" pitchFamily="49" charset="-120"/>
              <a:ea typeface="文鼎粗行楷" panose="02010609010101010101" pitchFamily="49" charset="-12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五、分享星空</a:t>
            </a:r>
            <a:r>
              <a:rPr lang="en-US" altLang="zh-TW" sz="28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APP(Google</a:t>
            </a:r>
            <a:r>
              <a:rPr lang="zh-TW" altLang="en-US" sz="28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天象圖、</a:t>
            </a:r>
            <a:r>
              <a:rPr lang="en-US" altLang="zh-TW" sz="28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Solar Walk 2</a:t>
            </a:r>
            <a:r>
              <a:rPr lang="zh-TW" altLang="en-US" sz="28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28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8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2800" b="1" dirty="0" err="1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LunaSolCal</a:t>
            </a:r>
            <a:r>
              <a:rPr lang="en-US" altLang="zh-TW" sz="28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en-US" altLang="zh-TW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)</a:t>
            </a:r>
            <a:r>
              <a:rPr lang="zh-TW" altLang="en-US" sz="36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。</a:t>
            </a:r>
            <a:endParaRPr lang="en-US" altLang="zh-TW" sz="3600" dirty="0" smtClean="0">
              <a:solidFill>
                <a:srgbClr val="FFFFFF"/>
              </a:solidFill>
              <a:latin typeface="文鼎粗行楷" panose="02010609010101010101" pitchFamily="49" charset="-120"/>
              <a:ea typeface="文鼎粗行楷" panose="02010609010101010101" pitchFamily="49" charset="-12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TW" altLang="en-US" sz="3600" dirty="0" smtClean="0">
              <a:solidFill>
                <a:srgbClr val="FFFFFF"/>
              </a:solidFill>
              <a:latin typeface="文鼎粗行楷" panose="02010609010101010101" pitchFamily="49" charset="-120"/>
              <a:ea typeface="文鼎粗行楷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7868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1600">
                <a:latin typeface="Arial" panose="020B0604020202020204" pitchFamily="34" charset="0"/>
              </a:rPr>
              <a:t> </a:t>
            </a:r>
            <a:r>
              <a:rPr lang="en-US" altLang="zh-TW" sz="160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/>
            </a:r>
            <a:br>
              <a:rPr lang="en-US" altLang="zh-TW" sz="160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endParaRPr lang="en-US" altLang="zh-TW" sz="16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aphicFrame>
        <p:nvGraphicFramePr>
          <p:cNvPr id="1007619" name="Group 3"/>
          <p:cNvGraphicFramePr>
            <a:graphicFrameLocks noGrp="1"/>
          </p:cNvGraphicFramePr>
          <p:nvPr/>
        </p:nvGraphicFramePr>
        <p:xfrm>
          <a:off x="1524000" y="0"/>
          <a:ext cx="9144000" cy="17089443"/>
        </p:xfrm>
        <a:graphic>
          <a:graphicData uri="http://schemas.openxmlformats.org/drawingml/2006/table">
            <a:tbl>
              <a:tblPr/>
              <a:tblGrid>
                <a:gridCol w="539750"/>
                <a:gridCol w="942975"/>
                <a:gridCol w="2032000"/>
                <a:gridCol w="919163"/>
                <a:gridCol w="741362"/>
                <a:gridCol w="966788"/>
                <a:gridCol w="887412"/>
                <a:gridCol w="844550"/>
                <a:gridCol w="1270000"/>
              </a:tblGrid>
              <a:tr h="3254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排行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我國星名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西洋星名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所屬星座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視星等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赤經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赤緯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光譜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距離（光年）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天狼星</a:t>
                      </a: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Sirius (α CMa)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大犬座</a:t>
                      </a: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-1.46</a:t>
                      </a: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6h 45.1m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-16° 43′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A0,A1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8.6</a:t>
                      </a: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老人星</a:t>
                      </a: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Canopus (α Car)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船底座</a:t>
                      </a: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-0.72</a:t>
                      </a: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6h 24.0m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-52° 42′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A9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310</a:t>
                      </a: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南門二</a:t>
                      </a: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Rigel Kentaurus (α Cen)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半人馬座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-0.30</a:t>
                      </a: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14h 39.6m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-60° 50′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G2,K1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4.3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大角星</a:t>
                      </a: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Arcturus (α Boo)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牧夫座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-0.04</a:t>
                      </a: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14h 15.7m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19° 11′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K2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30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5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織女星</a:t>
                      </a: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Vega (α Lyr)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天琴座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0.03</a:t>
                      </a: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18h 36.9m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38° 47′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A0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25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6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五車二</a:t>
                      </a: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Capella (α Aur)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御夫座</a:t>
                      </a: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0.08</a:t>
                      </a: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5h 16.7m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46° 00′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G6,G2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40</a:t>
                      </a: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7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參宿七</a:t>
                      </a: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Rigel (β Ori)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獵戶座</a:t>
                      </a: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0.12</a:t>
                      </a: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5h 14.5m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-8° 12′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B8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800</a:t>
                      </a: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8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南河三</a:t>
                      </a: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Procyon (α CMi)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小犬座</a:t>
                      </a: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0.38</a:t>
                      </a: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7h 39.3m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5° 14′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F5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11</a:t>
                      </a: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9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參宿四</a:t>
                      </a: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Betelgeuse (α Ori)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獵戶座</a:t>
                      </a: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0.50</a:t>
                      </a: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5h 55.2m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7° 24′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M1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600</a:t>
                      </a: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10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水委一</a:t>
                      </a: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Achernar (α Eri)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波江座</a:t>
                      </a: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0.46</a:t>
                      </a: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1h 37.7m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-57° 14′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B3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80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11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馬腹一</a:t>
                      </a: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Hadar (β Cen)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半人馬座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0.61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14h 03.8m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-60° 22′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B1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330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12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牛郎星</a:t>
                      </a: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Altair (α Aql)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天鷹座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0.77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19h 50.8m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8° 52′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A7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16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13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十字架二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Acrux (α Cru)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南十字座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0.80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12h 26.6m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-63° 06′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B1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450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14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畢宿五</a:t>
                      </a: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Aldebaran (α Tau)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金牛座</a:t>
                      </a: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0.85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4h 35.9m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16° 31′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K5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60</a:t>
                      </a: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15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角宿一</a:t>
                      </a: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Spica (α Vir)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室女座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0.97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13h 25.2m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-11° 10′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B1,B2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350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16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心宿二</a:t>
                      </a: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Antares (α Sco)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天蝎座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0.96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16h 29.4m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-26° 26′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M2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500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17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北河三</a:t>
                      </a: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Pollux (β Gem)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雙子座</a:t>
                      </a: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1.14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7h 45.3m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28° 02′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K0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35</a:t>
                      </a: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18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北落師門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Fomalhaut (α PsA)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南魚座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1.16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22h 57.6m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-29° 37′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A3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22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19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天津四</a:t>
                      </a: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Deneb (α Cyg)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天鵝座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1.25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20h 41.4m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45° 17′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A2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1800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20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十字架三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Mimosa (β Cru)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南十字座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1.25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12h 47.7m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-59° 41′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B1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500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21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軒轅十四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Regulus (α Leo)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獅子座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1.35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10h 08.4m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11° 58′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B7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70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22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弧矢七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Adhara (ε CMa)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大犬座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1.50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6h 58.6m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-28° 58′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B2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600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23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北河二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Castor (α Gem)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雙子座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1.58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7h 34.6m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31° 53′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A1,A2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50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24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十字架一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Gacrux (γ Cru)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南十字座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1.63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12h 31.2m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-57° 07′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M4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80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25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尾宿八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Shaula (λSco)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天蝎座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1.63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17h 33.6m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-37° 06′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B2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300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26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參宿五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Bellatrix (γ Ori)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獵戶座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1.64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5h 25.1m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6° 21′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B2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400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27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五車五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Elnath (β Tau)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金牛座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1.65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5h 26.3m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28° 36′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B7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130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28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南船五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Miaplacidus (β Car)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船底座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1.68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9h 13.2m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-69° 43′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A1,A2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50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29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參宿二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Alnilam (ε Ori)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獵戶座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1.70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5h 36.2m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-1° 12′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B0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1300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鶴一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Al Nair (α Gru)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天鶴座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1.74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22h 08.2m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-46° 58′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B7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70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31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玉衡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Alioth (ε UMa)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大熊座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1.77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12h 54.0m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55° 58′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60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32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天樞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Dubhe (α UMa)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大熊座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1.79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11h 03.7m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61° 45′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K0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70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33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天船三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Mirfak (α Per)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英仙座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1.80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3h 24.3m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49° 52′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F5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500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34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天社一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Regor (γ Vel)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船帆座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1.82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8h 09.5m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-47° 21′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WC8,O9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1000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35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箕宿三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Kaus Australis (ε Sgr)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人馬座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1.85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18h 24.2m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-34° 23′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120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36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弧矢一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Wezen (δ CMa)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大犬座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1.86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7h 08.4m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-26° 24′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F8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2800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37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海石一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Avior (ε Car)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船底座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1.86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8h 22.5m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-59° 31′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K3,B2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80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38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搖光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Alkaid (η UMa)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大熊座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1.86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13h 47.5m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49° 19′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B3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150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39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尾宿五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Sargas (θ Sco)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天蝎座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1.87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17h 37.3m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-43° 00′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F1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200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五車三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Menkalinan (β Aur)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御夫座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1.90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5h 59.5m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44° 57′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A1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60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41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三角形三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Atria (α TrA)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南三角座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1.92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16h 48.7m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-69° 02′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K2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100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42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井宿三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Alhena (γ Gem)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雙子座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1.93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6h 37.7m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16° 24′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A1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80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43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孔雀十一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Peacock (α Pav )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孔雀座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1.94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20h 25.6m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-56° 44′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B3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300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44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軍市一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Mirzam (β CMa)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大犬座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1.98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6h 22.7m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-17° 57′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B1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700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45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星宿一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Alphard (α Hya)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長蛇座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1.98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9h 27.6m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-8° 40′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K3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110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46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婁宿三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Hamal (α Ari)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白羊座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2.00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2h 07.2m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23° 28′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K2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70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47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北極星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Polaris (α UMi)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小熊座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2.02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2h 31.8m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89° 16′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F5-8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400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48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斗宿四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Nunki (σ Sgr)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人馬座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2.02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18h 55.3m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-26° 18′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B3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200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49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土司空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Diphda (β Cet)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鯨魚座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2.04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0h 43.6m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-17° 59′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G9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60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50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參宿一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Alnitak (ζ Ori)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獵戶座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2.05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5h 40.8m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-1° 57′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B0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1300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6349" name="Rectangle 525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zh-TW" altLang="en-US" sz="2400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0531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6538" y="0"/>
            <a:ext cx="9237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44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1600">
                <a:latin typeface="Arial" panose="020B0604020202020204" pitchFamily="34" charset="0"/>
              </a:rPr>
              <a:t> </a:t>
            </a:r>
            <a:r>
              <a:rPr lang="zh-TW" altLang="en-US" sz="160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/>
            </a:r>
            <a:br>
              <a:rPr lang="zh-TW" altLang="en-US" sz="160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endParaRPr lang="zh-TW" altLang="en-US" sz="16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209923" name="Picture 3" descr="恆星光譜類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1089" y="-30163"/>
            <a:ext cx="7489825" cy="691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1387554" y="0"/>
            <a:ext cx="1107996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endParaRPr lang="zh-TW" altLang="en-US" sz="240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endParaRPr lang="zh-TW" altLang="en-US" sz="2400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9829879" y="0"/>
            <a:ext cx="1107996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endParaRPr lang="zh-TW" altLang="en-US" sz="240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endParaRPr lang="zh-TW" altLang="en-US" sz="2400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  <p:sp>
        <p:nvSpPr>
          <p:cNvPr id="209926" name="Rectangle 6"/>
          <p:cNvSpPr>
            <a:spLocks noChangeArrowheads="1"/>
          </p:cNvSpPr>
          <p:nvPr/>
        </p:nvSpPr>
        <p:spPr bwMode="auto">
          <a:xfrm>
            <a:off x="2495551" y="0"/>
            <a:ext cx="7345363" cy="6858000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zh-TW" altLang="en-US" sz="2400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8443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222250"/>
            <a:ext cx="9144000" cy="622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4800" dirty="0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教材內容細目：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1800" dirty="0" smtClean="0">
                <a:solidFill>
                  <a:srgbClr val="0000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 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zh-TW" altLang="en-US" sz="1800" dirty="0" smtClean="0">
              <a:solidFill>
                <a:srgbClr val="000000"/>
              </a:solidFill>
              <a:latin typeface="文鼎粗行楷" panose="02010609010101010101" pitchFamily="49" charset="-120"/>
              <a:ea typeface="文鼎粗行楷" panose="02010609010101010101" pitchFamily="49" charset="-120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40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111-3b  </a:t>
            </a:r>
            <a:r>
              <a:rPr lang="zh-TW" altLang="en-US" sz="40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察覺天空中的星星無數，有明</a:t>
            </a:r>
          </a:p>
          <a:p>
            <a:pPr defTabSz="9144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40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        有暗。</a:t>
            </a:r>
          </a:p>
          <a:p>
            <a:pPr defTabSz="9144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40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111-3c  </a:t>
            </a:r>
            <a:r>
              <a:rPr lang="zh-TW" altLang="en-US" sz="40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觀察並描述不同季節的夜晚會</a:t>
            </a:r>
          </a:p>
          <a:p>
            <a:pPr defTabSz="9144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40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        看到的不同星星</a:t>
            </a:r>
            <a:r>
              <a:rPr lang="en-US" altLang="zh-TW" sz="40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40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或星座</a:t>
            </a:r>
            <a:r>
              <a:rPr lang="en-US" altLang="zh-TW" sz="40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40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。</a:t>
            </a:r>
          </a:p>
          <a:p>
            <a:pPr defTabSz="9144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40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111-3d  </a:t>
            </a:r>
            <a:r>
              <a:rPr lang="zh-TW" altLang="en-US" sz="4000" dirty="0" smtClean="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能辨認重要的恆星與星座。</a:t>
            </a:r>
          </a:p>
          <a:p>
            <a:pPr defTabSz="9144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4000" dirty="0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111-3e  </a:t>
            </a:r>
            <a:r>
              <a:rPr lang="zh-TW" altLang="en-US" sz="4000" dirty="0" smtClean="0">
                <a:solidFill>
                  <a:srgbClr val="FFFF00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cs typeface="Times New Roman" panose="02020603050405020304" pitchFamily="18" charset="0"/>
              </a:rPr>
              <a:t>知道太陽是一顆恆星。</a:t>
            </a:r>
          </a:p>
        </p:txBody>
      </p:sp>
    </p:spTree>
    <p:extLst>
      <p:ext uri="{BB962C8B-B14F-4D97-AF65-F5344CB8AC3E}">
        <p14:creationId xmlns:p14="http://schemas.microsoft.com/office/powerpoint/2010/main" val="106070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558800"/>
            <a:ext cx="9144000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19" name="Rectangle 6"/>
          <p:cNvSpPr>
            <a:spLocks noChangeArrowheads="1"/>
          </p:cNvSpPr>
          <p:nvPr/>
        </p:nvSpPr>
        <p:spPr bwMode="auto">
          <a:xfrm>
            <a:off x="1524000" y="450851"/>
            <a:ext cx="9144000" cy="5902325"/>
          </a:xfrm>
          <a:prstGeom prst="rect">
            <a:avLst/>
          </a:prstGeom>
          <a:noFill/>
          <a:ln w="1270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zh-TW" altLang="en-US" sz="2400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311900" y="3105150"/>
            <a:ext cx="1162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360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  <a:hlinkClick r:id="rId3" action="ppaction://hlinksldjump"/>
              </a:rPr>
              <a:t>恆星</a:t>
            </a:r>
            <a:endParaRPr lang="zh-TW" altLang="en-US" sz="3600">
              <a:solidFill>
                <a:srgbClr val="FFFFFF"/>
              </a:solidFill>
              <a:latin typeface="文鼎粗行楷" panose="02010609010101010101" pitchFamily="49" charset="-120"/>
              <a:ea typeface="文鼎粗行楷" panose="02010609010101010101" pitchFamily="49" charset="-12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656138" y="981076"/>
            <a:ext cx="1162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360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行星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9409113" y="3402013"/>
            <a:ext cx="1162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360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衛星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245475" y="5157788"/>
            <a:ext cx="1595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360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小行星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424113" y="2459038"/>
            <a:ext cx="1162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3600">
                <a:solidFill>
                  <a:srgbClr val="FFFFFF"/>
                </a:solidFill>
                <a:latin typeface="文鼎粗行楷" panose="02010609010101010101" pitchFamily="49" charset="-120"/>
                <a:ea typeface="文鼎粗行楷" panose="02010609010101010101" pitchFamily="49" charset="-120"/>
              </a:rPr>
              <a:t>彗星</a:t>
            </a:r>
          </a:p>
        </p:txBody>
      </p:sp>
    </p:spTree>
    <p:extLst>
      <p:ext uri="{BB962C8B-B14F-4D97-AF65-F5344CB8AC3E}">
        <p14:creationId xmlns:p14="http://schemas.microsoft.com/office/powerpoint/2010/main" val="30451771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飛機雲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14_預設簡報設計">
  <a:themeElements>
    <a:clrScheme name="1_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預設簡報設計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預設簡報設計">
  <a:themeElements>
    <a:clrScheme name="7_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7_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6_預設簡報設計">
  <a:themeElements>
    <a:clrScheme name="12_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2_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2_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預設簡報設計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預設簡報設計">
  <a:themeElements>
    <a:clrScheme name="7_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7_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預設簡報設計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75</TotalTime>
  <Words>1827</Words>
  <Application>Microsoft Office PowerPoint</Application>
  <PresentationFormat>自訂</PresentationFormat>
  <Paragraphs>611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8</vt:i4>
      </vt:variant>
      <vt:variant>
        <vt:lpstr>投影片標題</vt:lpstr>
      </vt:variant>
      <vt:variant>
        <vt:i4>18</vt:i4>
      </vt:variant>
    </vt:vector>
  </HeadingPairs>
  <TitlesOfParts>
    <vt:vector size="26" baseType="lpstr">
      <vt:lpstr>飛機雲</vt:lpstr>
      <vt:lpstr>14_預設簡報設計</vt:lpstr>
      <vt:lpstr>預設簡報設計</vt:lpstr>
      <vt:lpstr>7_預設簡報設計</vt:lpstr>
      <vt:lpstr>16_預設簡報設計</vt:lpstr>
      <vt:lpstr>1_預設簡報設計</vt:lpstr>
      <vt:lpstr>8_預設簡報設計</vt:lpstr>
      <vt:lpstr>2_預設簡報設計</vt:lpstr>
      <vt:lpstr>PowerPoint 簡報</vt:lpstr>
      <vt:lpstr>PowerPoint 簡報</vt:lpstr>
      <vt:lpstr>PowerPoint 簡報</vt:lpstr>
      <vt:lpstr>PowerPoint 簡報</vt:lpstr>
      <vt:lpstr>  </vt:lpstr>
      <vt:lpstr>PowerPoint 簡報</vt:lpstr>
      <vt:lpstr> 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  </vt:lpstr>
      <vt:lpstr>PowerPoint 簡報</vt:lpstr>
      <vt:lpstr>  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acer</dc:creator>
  <cp:lastModifiedBy>cang</cp:lastModifiedBy>
  <cp:revision>14</cp:revision>
  <dcterms:created xsi:type="dcterms:W3CDTF">2017-08-07T11:39:50Z</dcterms:created>
  <dcterms:modified xsi:type="dcterms:W3CDTF">2017-08-22T16:13:01Z</dcterms:modified>
</cp:coreProperties>
</file>