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notesMasterIdLst>
    <p:notesMasterId r:id="rId46"/>
  </p:notesMasterIdLst>
  <p:sldIdLst>
    <p:sldId id="284" r:id="rId5"/>
    <p:sldId id="315" r:id="rId6"/>
    <p:sldId id="265" r:id="rId7"/>
    <p:sldId id="304" r:id="rId8"/>
    <p:sldId id="266" r:id="rId9"/>
    <p:sldId id="305" r:id="rId10"/>
    <p:sldId id="306" r:id="rId11"/>
    <p:sldId id="269" r:id="rId12"/>
    <p:sldId id="310" r:id="rId13"/>
    <p:sldId id="367" r:id="rId14"/>
    <p:sldId id="368" r:id="rId15"/>
    <p:sldId id="369" r:id="rId16"/>
    <p:sldId id="370" r:id="rId17"/>
    <p:sldId id="371" r:id="rId18"/>
    <p:sldId id="316" r:id="rId19"/>
    <p:sldId id="302" r:id="rId20"/>
    <p:sldId id="303" r:id="rId21"/>
    <p:sldId id="359" r:id="rId22"/>
    <p:sldId id="354" r:id="rId23"/>
    <p:sldId id="355" r:id="rId24"/>
    <p:sldId id="348" r:id="rId25"/>
    <p:sldId id="356" r:id="rId26"/>
    <p:sldId id="349" r:id="rId27"/>
    <p:sldId id="350" r:id="rId28"/>
    <p:sldId id="351" r:id="rId29"/>
    <p:sldId id="353" r:id="rId30"/>
    <p:sldId id="362" r:id="rId31"/>
    <p:sldId id="363" r:id="rId32"/>
    <p:sldId id="321" r:id="rId33"/>
    <p:sldId id="322" r:id="rId34"/>
    <p:sldId id="346" r:id="rId35"/>
    <p:sldId id="347" r:id="rId36"/>
    <p:sldId id="344" r:id="rId37"/>
    <p:sldId id="345" r:id="rId38"/>
    <p:sldId id="342" r:id="rId39"/>
    <p:sldId id="343" r:id="rId40"/>
    <p:sldId id="366" r:id="rId41"/>
    <p:sldId id="360" r:id="rId42"/>
    <p:sldId id="361" r:id="rId43"/>
    <p:sldId id="365" r:id="rId44"/>
    <p:sldId id="283" r:id="rId4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initials="C" lastIdx="2" clrIdx="0">
    <p:extLst>
      <p:ext uri="{19B8F6BF-5375-455C-9EA6-DF929625EA0E}">
        <p15:presenceInfo xmlns:p15="http://schemas.microsoft.com/office/powerpoint/2012/main" userId="CH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3633" autoAdjust="0"/>
  </p:normalViewPr>
  <p:slideViewPr>
    <p:cSldViewPr snapToGrid="0" showGuides="1">
      <p:cViewPr varScale="1">
        <p:scale>
          <a:sx n="62" d="100"/>
          <a:sy n="62" d="100"/>
        </p:scale>
        <p:origin x="606" y="66"/>
      </p:cViewPr>
      <p:guideLst>
        <p:guide orient="horz" pos="2160"/>
        <p:guide pos="292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6-19T21:05:14.264" idx="2">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DF9F0-4D55-44D1-A88B-74E42FD38229}" type="datetimeFigureOut">
              <a:rPr lang="zh-TW" altLang="en-US" smtClean="0"/>
              <a:t>2017/12/27</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4B8CF-64AB-438A-ABE1-F6B8F8086906}" type="slidenum">
              <a:rPr lang="zh-TW" altLang="en-US" smtClean="0"/>
              <a:t>‹#›</a:t>
            </a:fld>
            <a:endParaRPr lang="zh-TW" altLang="en-US"/>
          </a:p>
        </p:txBody>
      </p:sp>
    </p:spTree>
    <p:extLst>
      <p:ext uri="{BB962C8B-B14F-4D97-AF65-F5344CB8AC3E}">
        <p14:creationId xmlns:p14="http://schemas.microsoft.com/office/powerpoint/2010/main" val="161430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p:cNvSpPr>
          <p:nvPr>
            <p:ph type="sldImg"/>
          </p:nvPr>
        </p:nvSpPr>
        <p:spPr>
          <a:ln/>
        </p:spPr>
      </p:sp>
      <p:sp>
        <p:nvSpPr>
          <p:cNvPr id="16386" name="備忘稿版面配置區 2"/>
          <p:cNvSpPr>
            <a:spLocks noGrp="1"/>
          </p:cNvSpPr>
          <p:nvPr>
            <p:ph type="body" idx="1"/>
          </p:nvPr>
        </p:nvSpPr>
        <p:spPr>
          <a:noFill/>
          <a:ln/>
        </p:spPr>
        <p:txBody>
          <a:bodyPr/>
          <a:lstStyle/>
          <a:p>
            <a:pPr eaLnBrk="1" hangingPunct="1"/>
            <a:r>
              <a:rPr lang="zh-TW" altLang="en-US" dirty="0" smtClean="0"/>
              <a:t>各位委員大家好，感謝委員們上次的指導經過一年終於產出本論文</a:t>
            </a:r>
            <a:endParaRPr lang="en-US" altLang="zh-TW" dirty="0" smtClean="0"/>
          </a:p>
        </p:txBody>
      </p:sp>
      <p:sp>
        <p:nvSpPr>
          <p:cNvPr id="16387" name="投影片編號版面配置區 3"/>
          <p:cNvSpPr>
            <a:spLocks noGrp="1"/>
          </p:cNvSpPr>
          <p:nvPr>
            <p:ph type="sldNum" sz="quarter" idx="5"/>
          </p:nvPr>
        </p:nvSpPr>
        <p:spPr>
          <a:noFill/>
        </p:spPr>
        <p:txBody>
          <a:bodyPr/>
          <a:lstStyle/>
          <a:p>
            <a:fld id="{2B376D65-BE0D-4807-9EC7-00A055AA92EB}" type="slidenum">
              <a:rPr lang="en-US" altLang="zh-CN" smtClean="0"/>
              <a:pPr/>
              <a:t>1</a:t>
            </a:fld>
            <a:endParaRPr lang="en-US" altLang="zh-CN" smtClean="0"/>
          </a:p>
        </p:txBody>
      </p:sp>
    </p:spTree>
    <p:extLst>
      <p:ext uri="{BB962C8B-B14F-4D97-AF65-F5344CB8AC3E}">
        <p14:creationId xmlns:p14="http://schemas.microsoft.com/office/powerpoint/2010/main" val="292949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r>
              <a:rPr lang="zh-TW" altLang="en-US" smtClean="0">
                <a:latin typeface="Constantia" panose="02030602050306030303" pitchFamily="18" charset="0"/>
              </a:rPr>
              <a:t>東華大學助理引導員課程一</a:t>
            </a:r>
            <a:endParaRPr lang="en-US" altLang="zh-TW" smtClean="0">
              <a:latin typeface="Constantia" panose="02030602050306030303" pitchFamily="18" charset="0"/>
            </a:endParaRPr>
          </a:p>
        </p:txBody>
      </p:sp>
      <p:sp>
        <p:nvSpPr>
          <p:cNvPr id="1054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r>
              <a:rPr lang="zh-TW" altLang="en-US" smtClean="0">
                <a:latin typeface="Constantia" panose="02030602050306030303" pitchFamily="18" charset="0"/>
              </a:rPr>
              <a:t>2008/11/15-16</a:t>
            </a:r>
            <a:endParaRPr lang="en-US" altLang="zh-TW" smtClean="0">
              <a:latin typeface="Constantia" panose="02030602050306030303" pitchFamily="18" charset="0"/>
            </a:endParaRPr>
          </a:p>
        </p:txBody>
      </p:sp>
      <p:sp>
        <p:nvSpPr>
          <p:cNvPr id="1054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r>
              <a:rPr lang="zh-TW" altLang="en-US" smtClean="0">
                <a:latin typeface="Constantia" panose="02030602050306030303" pitchFamily="18" charset="0"/>
              </a:rPr>
              <a:t>都市人基金會</a:t>
            </a:r>
            <a:endParaRPr lang="en-US" altLang="zh-TW" smtClean="0">
              <a:latin typeface="Constantia" panose="02030602050306030303" pitchFamily="18" charset="0"/>
            </a:endParaRPr>
          </a:p>
        </p:txBody>
      </p:sp>
      <p:sp>
        <p:nvSpPr>
          <p:cNvPr id="1054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E0F786FE-070C-4AB3-9D9A-2F5821CFCAA0}" type="slidenum">
              <a:rPr lang="zh-TW" altLang="en-US">
                <a:latin typeface="Constantia" panose="02030602050306030303" pitchFamily="18" charset="0"/>
              </a:rPr>
              <a:pPr eaLnBrk="1" hangingPunct="1">
                <a:spcBef>
                  <a:spcPct val="0"/>
                </a:spcBef>
              </a:pPr>
              <a:t>25</a:t>
            </a:fld>
            <a:endParaRPr lang="en-US" altLang="zh-TW">
              <a:latin typeface="Constantia" panose="02030602050306030303" pitchFamily="18" charset="0"/>
            </a:endParaRPr>
          </a:p>
        </p:txBody>
      </p:sp>
      <p:sp>
        <p:nvSpPr>
          <p:cNvPr id="105478" name="Rectangle 2"/>
          <p:cNvSpPr>
            <a:spLocks noGrp="1" noRot="1" noChangeAspect="1" noChangeArrowheads="1" noTextEdit="1"/>
          </p:cNvSpPr>
          <p:nvPr>
            <p:ph type="sldImg"/>
          </p:nvPr>
        </p:nvSpPr>
        <p:spPr>
          <a:xfrm>
            <a:off x="1144588" y="684213"/>
            <a:ext cx="4575175" cy="3430587"/>
          </a:xfrm>
          <a:ln/>
        </p:spPr>
      </p:sp>
      <p:sp>
        <p:nvSpPr>
          <p:cNvPr id="105479"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pPr eaLnBrk="1" hangingPunct="1">
              <a:spcBef>
                <a:spcPct val="0"/>
              </a:spcBef>
            </a:pPr>
            <a:r>
              <a:rPr lang="en-US" altLang="zh-TW" smtClean="0">
                <a:ea typeface="新細明體" panose="02020500000000000000" pitchFamily="18" charset="-120"/>
              </a:rPr>
              <a:t>Tools = Tools</a:t>
            </a:r>
          </a:p>
          <a:p>
            <a:pPr eaLnBrk="1" hangingPunct="1">
              <a:spcBef>
                <a:spcPct val="0"/>
              </a:spcBef>
            </a:pPr>
            <a:r>
              <a:rPr lang="en-US" altLang="zh-TW" smtClean="0">
                <a:ea typeface="新細明體" panose="02020500000000000000" pitchFamily="18" charset="-120"/>
              </a:rPr>
              <a:t>NPI = Parts</a:t>
            </a:r>
          </a:p>
          <a:p>
            <a:pPr eaLnBrk="1" hangingPunct="1">
              <a:spcBef>
                <a:spcPct val="0"/>
              </a:spcBef>
            </a:pPr>
            <a:r>
              <a:rPr lang="en-US" altLang="zh-TW" smtClean="0">
                <a:ea typeface="新細明體" panose="02020500000000000000" pitchFamily="18" charset="-120"/>
              </a:rPr>
              <a:t>PM = Instructions</a:t>
            </a:r>
          </a:p>
          <a:p>
            <a:pPr eaLnBrk="1" hangingPunct="1">
              <a:spcBef>
                <a:spcPct val="0"/>
              </a:spcBef>
            </a:pPr>
            <a:r>
              <a:rPr lang="en-US" altLang="zh-TW" smtClean="0">
                <a:ea typeface="新細明體" panose="02020500000000000000" pitchFamily="18" charset="-120"/>
              </a:rPr>
              <a:t>Can’t put together a bicycle without all three</a:t>
            </a:r>
          </a:p>
        </p:txBody>
      </p:sp>
    </p:spTree>
    <p:extLst>
      <p:ext uri="{BB962C8B-B14F-4D97-AF65-F5344CB8AC3E}">
        <p14:creationId xmlns:p14="http://schemas.microsoft.com/office/powerpoint/2010/main" val="2772969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r>
              <a:rPr lang="zh-TW" altLang="en-US" smtClean="0">
                <a:latin typeface="Constantia" panose="02030602050306030303" pitchFamily="18" charset="0"/>
              </a:rPr>
              <a:t>東華大學助理引導員課程一</a:t>
            </a:r>
            <a:endParaRPr lang="en-US" altLang="zh-TW" smtClean="0">
              <a:latin typeface="Constantia" panose="02030602050306030303" pitchFamily="18" charset="0"/>
            </a:endParaRPr>
          </a:p>
        </p:txBody>
      </p:sp>
      <p:sp>
        <p:nvSpPr>
          <p:cNvPr id="1064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r>
              <a:rPr lang="zh-TW" altLang="en-US" smtClean="0">
                <a:latin typeface="Constantia" panose="02030602050306030303" pitchFamily="18" charset="0"/>
              </a:rPr>
              <a:t>2008/11/15-16</a:t>
            </a:r>
            <a:endParaRPr lang="en-US" altLang="zh-TW" smtClean="0">
              <a:latin typeface="Constantia" panose="02030602050306030303" pitchFamily="18" charset="0"/>
            </a:endParaRPr>
          </a:p>
        </p:txBody>
      </p:sp>
      <p:sp>
        <p:nvSpPr>
          <p:cNvPr id="1065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r>
              <a:rPr lang="zh-TW" altLang="en-US" smtClean="0">
                <a:latin typeface="Constantia" panose="02030602050306030303" pitchFamily="18" charset="0"/>
              </a:rPr>
              <a:t>都市人基金會</a:t>
            </a:r>
            <a:endParaRPr lang="en-US" altLang="zh-TW" smtClean="0">
              <a:latin typeface="Constantia" panose="02030602050306030303" pitchFamily="18" charset="0"/>
            </a:endParaRPr>
          </a:p>
        </p:txBody>
      </p:sp>
      <p:sp>
        <p:nvSpPr>
          <p:cNvPr id="1065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53E47B2C-A609-4976-B46C-040BD54A1B5C}" type="slidenum">
              <a:rPr lang="zh-TW" altLang="en-US">
                <a:latin typeface="Constantia" panose="02030602050306030303" pitchFamily="18" charset="0"/>
              </a:rPr>
              <a:pPr eaLnBrk="1" hangingPunct="1">
                <a:spcBef>
                  <a:spcPct val="0"/>
                </a:spcBef>
              </a:pPr>
              <a:t>26</a:t>
            </a:fld>
            <a:endParaRPr lang="en-US" altLang="zh-TW">
              <a:latin typeface="Constantia" panose="02030602050306030303" pitchFamily="18" charset="0"/>
            </a:endParaRPr>
          </a:p>
        </p:txBody>
      </p:sp>
      <p:sp>
        <p:nvSpPr>
          <p:cNvPr id="106502" name="Rectangle 2"/>
          <p:cNvSpPr>
            <a:spLocks noGrp="1" noRot="1" noChangeAspect="1" noChangeArrowheads="1" noTextEdit="1"/>
          </p:cNvSpPr>
          <p:nvPr>
            <p:ph type="sldImg"/>
          </p:nvPr>
        </p:nvSpPr>
        <p:spPr>
          <a:ln/>
        </p:spPr>
      </p:sp>
      <p:sp>
        <p:nvSpPr>
          <p:cNvPr id="1065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ea typeface="新細明體" panose="02020500000000000000" pitchFamily="18" charset="-120"/>
            </a:endParaRPr>
          </a:p>
        </p:txBody>
      </p:sp>
    </p:spTree>
    <p:extLst>
      <p:ext uri="{BB962C8B-B14F-4D97-AF65-F5344CB8AC3E}">
        <p14:creationId xmlns:p14="http://schemas.microsoft.com/office/powerpoint/2010/main" val="89745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C248515-3551-434C-B5A3-8D2105CE6AF8}" type="slidenum">
              <a:rPr lang="zh-TW" altLang="en-US" smtClean="0"/>
              <a:pPr/>
              <a:t>32</a:t>
            </a:fld>
            <a:endParaRPr lang="zh-TW" altLang="en-US"/>
          </a:p>
        </p:txBody>
      </p:sp>
    </p:spTree>
    <p:extLst>
      <p:ext uri="{BB962C8B-B14F-4D97-AF65-F5344CB8AC3E}">
        <p14:creationId xmlns:p14="http://schemas.microsoft.com/office/powerpoint/2010/main" val="84241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感謝委員和同學今天來參加本次口試，再請委員們指導</a:t>
            </a:r>
            <a:endParaRPr lang="zh-TW" altLang="en-US" dirty="0"/>
          </a:p>
        </p:txBody>
      </p:sp>
      <p:sp>
        <p:nvSpPr>
          <p:cNvPr id="4" name="投影片編號版面配置區 3"/>
          <p:cNvSpPr>
            <a:spLocks noGrp="1"/>
          </p:cNvSpPr>
          <p:nvPr>
            <p:ph type="sldNum" sz="quarter" idx="10"/>
          </p:nvPr>
        </p:nvSpPr>
        <p:spPr/>
        <p:txBody>
          <a:bodyPr/>
          <a:lstStyle/>
          <a:p>
            <a:fld id="{11D4B8CF-64AB-438A-ABE1-F6B8F8086906}" type="slidenum">
              <a:rPr lang="zh-TW" altLang="en-US" smtClean="0"/>
              <a:t>41</a:t>
            </a:fld>
            <a:endParaRPr lang="zh-TW" altLang="en-US"/>
          </a:p>
        </p:txBody>
      </p:sp>
    </p:spTree>
    <p:extLst>
      <p:ext uri="{BB962C8B-B14F-4D97-AF65-F5344CB8AC3E}">
        <p14:creationId xmlns:p14="http://schemas.microsoft.com/office/powerpoint/2010/main" val="316271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文獻探討第一節攀樹起源與發展，說明攀樹起源目的、意義，從人的本能、原始的生存技能，到達人與自然和協</a:t>
            </a:r>
            <a:endParaRPr lang="zh-TW" altLang="en-US" dirty="0"/>
          </a:p>
        </p:txBody>
      </p:sp>
      <p:sp>
        <p:nvSpPr>
          <p:cNvPr id="4" name="投影片編號版面配置區 3"/>
          <p:cNvSpPr>
            <a:spLocks noGrp="1"/>
          </p:cNvSpPr>
          <p:nvPr>
            <p:ph type="sldNum" sz="quarter" idx="10"/>
          </p:nvPr>
        </p:nvSpPr>
        <p:spPr/>
        <p:txBody>
          <a:bodyPr/>
          <a:lstStyle/>
          <a:p>
            <a:fld id="{11D4B8CF-64AB-438A-ABE1-F6B8F8086906}" type="slidenum">
              <a:rPr lang="zh-TW" altLang="en-US" smtClean="0"/>
              <a:t>3</a:t>
            </a:fld>
            <a:endParaRPr lang="zh-TW" altLang="en-US"/>
          </a:p>
        </p:txBody>
      </p:sp>
    </p:spTree>
    <p:extLst>
      <p:ext uri="{BB962C8B-B14F-4D97-AF65-F5344CB8AC3E}">
        <p14:creationId xmlns:p14="http://schemas.microsoft.com/office/powerpoint/2010/main" val="13208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1D4B8CF-64AB-438A-ABE1-F6B8F8086906}" type="slidenum">
              <a:rPr lang="zh-TW" altLang="en-US" smtClean="0"/>
              <a:t>4</a:t>
            </a:fld>
            <a:endParaRPr lang="zh-TW" altLang="en-US"/>
          </a:p>
        </p:txBody>
      </p:sp>
    </p:spTree>
    <p:extLst>
      <p:ext uri="{BB962C8B-B14F-4D97-AF65-F5344CB8AC3E}">
        <p14:creationId xmlns:p14="http://schemas.microsoft.com/office/powerpoint/2010/main" val="187191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運用學者出國報告、文章、期刊、報章雜誌、新聞、網路等資料，整理出</a:t>
            </a:r>
            <a:r>
              <a:rPr lang="en-US" altLang="zh-TW" sz="1200" b="0" i="0" kern="1200" dirty="0" smtClean="0">
                <a:solidFill>
                  <a:schemeClr val="tx1"/>
                </a:solidFill>
                <a:effectLst/>
                <a:latin typeface="+mn-lt"/>
                <a:ea typeface="+mn-ea"/>
                <a:cs typeface="+mn-cs"/>
              </a:rPr>
              <a:t>…</a:t>
            </a:r>
            <a:r>
              <a:rPr lang="zh-TW" altLang="en-US" dirty="0" smtClean="0"/>
              <a:t>第二節攀樹技術發展從國際攀樹組織</a:t>
            </a:r>
            <a:endParaRPr lang="zh-TW" altLang="en-US" dirty="0"/>
          </a:p>
        </p:txBody>
      </p:sp>
      <p:sp>
        <p:nvSpPr>
          <p:cNvPr id="4" name="投影片編號版面配置區 3"/>
          <p:cNvSpPr>
            <a:spLocks noGrp="1"/>
          </p:cNvSpPr>
          <p:nvPr>
            <p:ph type="sldNum" sz="quarter" idx="10"/>
          </p:nvPr>
        </p:nvSpPr>
        <p:spPr/>
        <p:txBody>
          <a:bodyPr/>
          <a:lstStyle/>
          <a:p>
            <a:fld id="{11D4B8CF-64AB-438A-ABE1-F6B8F8086906}" type="slidenum">
              <a:rPr lang="zh-TW" altLang="en-US" smtClean="0"/>
              <a:t>5</a:t>
            </a:fld>
            <a:endParaRPr lang="zh-TW" altLang="en-US"/>
          </a:p>
        </p:txBody>
      </p:sp>
    </p:spTree>
    <p:extLst>
      <p:ext uri="{BB962C8B-B14F-4D97-AF65-F5344CB8AC3E}">
        <p14:creationId xmlns:p14="http://schemas.microsoft.com/office/powerpoint/2010/main" val="258136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mn-lt"/>
                <a:ea typeface="+mn-ea"/>
                <a:cs typeface="+mn-cs"/>
              </a:rPr>
              <a:t>個人效益：生理</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心理</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部份</a:t>
            </a:r>
            <a:r>
              <a:rPr lang="zh-TW" altLang="zh-TW" sz="1200" kern="1200" dirty="0" smtClean="0">
                <a:solidFill>
                  <a:schemeClr val="tx1"/>
                </a:solidFill>
                <a:effectLst/>
                <a:latin typeface="+mn-lt"/>
                <a:ea typeface="+mn-ea"/>
                <a:cs typeface="+mn-cs"/>
              </a:rPr>
              <a:t>擁有更多的活力、減少緊張、混亂和疲勞；遠離喧囂、喚醒童年美好回憶、自我超越、</a:t>
            </a:r>
            <a:r>
              <a:rPr lang="zh-TW" altLang="en-US" sz="1200" kern="1200" dirty="0" smtClean="0">
                <a:solidFill>
                  <a:schemeClr val="tx1"/>
                </a:solidFill>
                <a:effectLst/>
                <a:latin typeface="+mn-lt"/>
                <a:ea typeface="+mn-ea"/>
                <a:cs typeface="+mn-cs"/>
              </a:rPr>
              <a:t>等</a:t>
            </a:r>
            <a:r>
              <a:rPr lang="zh-TW" altLang="zh-TW" sz="1200" kern="1200" dirty="0" smtClean="0">
                <a:solidFill>
                  <a:schemeClr val="tx1"/>
                </a:solidFill>
                <a:effectLst/>
                <a:latin typeface="+mn-lt"/>
                <a:ea typeface="+mn-ea"/>
                <a:cs typeface="+mn-cs"/>
              </a:rPr>
              <a:t>等。</a:t>
            </a:r>
          </a:p>
          <a:p>
            <a:pPr lvl="0"/>
            <a:r>
              <a:rPr lang="zh-TW" altLang="zh-TW" sz="1200" kern="1200" dirty="0" smtClean="0">
                <a:solidFill>
                  <a:schemeClr val="tx1"/>
                </a:solidFill>
                <a:effectLst/>
                <a:latin typeface="+mn-lt"/>
                <a:ea typeface="+mn-ea"/>
                <a:cs typeface="+mn-cs"/>
              </a:rPr>
              <a:t>社會文化效益：促進當地樹林保護措施等。</a:t>
            </a:r>
          </a:p>
          <a:p>
            <a:pPr lvl="0"/>
            <a:r>
              <a:rPr lang="zh-TW" altLang="zh-TW" sz="1200" kern="1200" dirty="0" smtClean="0">
                <a:solidFill>
                  <a:schemeClr val="tx1"/>
                </a:solidFill>
                <a:effectLst/>
                <a:latin typeface="+mn-lt"/>
                <a:ea typeface="+mn-ea"/>
                <a:cs typeface="+mn-cs"/>
              </a:rPr>
              <a:t>環境與教育效益：生態保護意識、培養親近自然、愛護環境的理念、學術研究的進行、認識樹叢生態知識等。</a:t>
            </a:r>
          </a:p>
          <a:p>
            <a:pPr lvl="0"/>
            <a:r>
              <a:rPr lang="zh-TW" altLang="zh-TW" sz="1200" kern="1200" dirty="0" smtClean="0">
                <a:solidFill>
                  <a:schemeClr val="tx1"/>
                </a:solidFill>
                <a:effectLst/>
                <a:latin typeface="+mn-lt"/>
                <a:ea typeface="+mn-ea"/>
                <a:cs typeface="+mn-cs"/>
              </a:rPr>
              <a:t>經濟效益：競技表演與娛樂、休閒遊憩機會的提供等。</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11D4B8CF-64AB-438A-ABE1-F6B8F8086906}" type="slidenum">
              <a:rPr lang="zh-TW" altLang="en-US" smtClean="0"/>
              <a:t>8</a:t>
            </a:fld>
            <a:endParaRPr lang="zh-TW" altLang="en-US"/>
          </a:p>
        </p:txBody>
      </p:sp>
    </p:spTree>
    <p:extLst>
      <p:ext uri="{BB962C8B-B14F-4D97-AF65-F5344CB8AC3E}">
        <p14:creationId xmlns:p14="http://schemas.microsoft.com/office/powerpoint/2010/main" val="206037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工作及休閒攀樹器材需求表</a:t>
            </a:r>
            <a:endParaRPr lang="zh-TW" altLang="en-US" dirty="0"/>
          </a:p>
        </p:txBody>
      </p:sp>
      <p:sp>
        <p:nvSpPr>
          <p:cNvPr id="4" name="投影片編號版面配置區 3"/>
          <p:cNvSpPr>
            <a:spLocks noGrp="1"/>
          </p:cNvSpPr>
          <p:nvPr>
            <p:ph type="sldNum" sz="quarter" idx="10"/>
          </p:nvPr>
        </p:nvSpPr>
        <p:spPr/>
        <p:txBody>
          <a:bodyPr/>
          <a:lstStyle/>
          <a:p>
            <a:fld id="{11D4B8CF-64AB-438A-ABE1-F6B8F8086906}" type="slidenum">
              <a:rPr lang="zh-TW" altLang="en-US" smtClean="0"/>
              <a:t>16</a:t>
            </a:fld>
            <a:endParaRPr lang="zh-TW" altLang="en-US"/>
          </a:p>
        </p:txBody>
      </p:sp>
    </p:spTree>
    <p:extLst>
      <p:ext uri="{BB962C8B-B14F-4D97-AF65-F5344CB8AC3E}">
        <p14:creationId xmlns:p14="http://schemas.microsoft.com/office/powerpoint/2010/main" val="353966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整理出</a:t>
            </a:r>
            <a:r>
              <a:rPr lang="en-US" altLang="zh-TW" dirty="0" smtClean="0"/>
              <a:t>…</a:t>
            </a:r>
            <a:r>
              <a:rPr lang="zh-TW" altLang="en-US" dirty="0" smtClean="0"/>
              <a:t>休閒及工作攀樹之比較</a:t>
            </a:r>
            <a:endParaRPr lang="zh-TW" altLang="en-US" dirty="0"/>
          </a:p>
        </p:txBody>
      </p:sp>
      <p:sp>
        <p:nvSpPr>
          <p:cNvPr id="4" name="投影片編號版面配置區 3"/>
          <p:cNvSpPr>
            <a:spLocks noGrp="1"/>
          </p:cNvSpPr>
          <p:nvPr>
            <p:ph type="sldNum" sz="quarter" idx="10"/>
          </p:nvPr>
        </p:nvSpPr>
        <p:spPr/>
        <p:txBody>
          <a:bodyPr/>
          <a:lstStyle/>
          <a:p>
            <a:fld id="{11D4B8CF-64AB-438A-ABE1-F6B8F8086906}" type="slidenum">
              <a:rPr lang="zh-TW" altLang="en-US" smtClean="0"/>
              <a:t>17</a:t>
            </a:fld>
            <a:endParaRPr lang="zh-TW" altLang="en-US"/>
          </a:p>
        </p:txBody>
      </p:sp>
    </p:spTree>
    <p:extLst>
      <p:ext uri="{BB962C8B-B14F-4D97-AF65-F5344CB8AC3E}">
        <p14:creationId xmlns:p14="http://schemas.microsoft.com/office/powerpoint/2010/main" val="207954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ea typeface="新細明體" panose="02020500000000000000" pitchFamily="18" charset="-120"/>
            </a:endParaRPr>
          </a:p>
        </p:txBody>
      </p:sp>
    </p:spTree>
    <p:extLst>
      <p:ext uri="{BB962C8B-B14F-4D97-AF65-F5344CB8AC3E}">
        <p14:creationId xmlns:p14="http://schemas.microsoft.com/office/powerpoint/2010/main" val="421345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ea typeface="新細明體" panose="02020500000000000000" pitchFamily="18" charset="-120"/>
            </a:endParaRPr>
          </a:p>
        </p:txBody>
      </p:sp>
    </p:spTree>
    <p:extLst>
      <p:ext uri="{BB962C8B-B14F-4D97-AF65-F5344CB8AC3E}">
        <p14:creationId xmlns:p14="http://schemas.microsoft.com/office/powerpoint/2010/main" val="47542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0A1067BF-26D5-4791-92F1-9B15728F629F}" type="slidenum">
              <a:rPr lang="en-US" altLang="zh-TW"/>
              <a:pPr>
                <a:defRPr/>
              </a:pPr>
              <a:t>‹#›</a:t>
            </a:fld>
            <a:endParaRPr lang="en-US" altLang="zh-TW"/>
          </a:p>
        </p:txBody>
      </p:sp>
    </p:spTree>
    <p:extLst>
      <p:ext uri="{BB962C8B-B14F-4D97-AF65-F5344CB8AC3E}">
        <p14:creationId xmlns:p14="http://schemas.microsoft.com/office/powerpoint/2010/main" val="282825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20B23A95-8B6F-49FC-A3B4-AE981430FAA6}" type="slidenum">
              <a:rPr lang="en-US" altLang="zh-TW"/>
              <a:pPr>
                <a:defRPr/>
              </a:pPr>
              <a:t>‹#›</a:t>
            </a:fld>
            <a:endParaRPr lang="en-US" altLang="zh-TW"/>
          </a:p>
        </p:txBody>
      </p:sp>
    </p:spTree>
    <p:extLst>
      <p:ext uri="{BB962C8B-B14F-4D97-AF65-F5344CB8AC3E}">
        <p14:creationId xmlns:p14="http://schemas.microsoft.com/office/powerpoint/2010/main" val="266874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331788"/>
            <a:ext cx="2057400" cy="58213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331788"/>
            <a:ext cx="6019800" cy="58213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9DB18CDA-3CCD-4898-8F69-F0DDD35B1B48}" type="slidenum">
              <a:rPr lang="en-US" altLang="zh-TW"/>
              <a:pPr>
                <a:defRPr/>
              </a:pPr>
              <a:t>‹#›</a:t>
            </a:fld>
            <a:endParaRPr lang="en-US" altLang="zh-TW"/>
          </a:p>
        </p:txBody>
      </p:sp>
    </p:spTree>
    <p:extLst>
      <p:ext uri="{BB962C8B-B14F-4D97-AF65-F5344CB8AC3E}">
        <p14:creationId xmlns:p14="http://schemas.microsoft.com/office/powerpoint/2010/main" val="956191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0A1067BF-26D5-4791-92F1-9B15728F629F}" type="slidenum">
              <a:rPr lang="en-US" altLang="zh-TW"/>
              <a:pPr>
                <a:defRPr/>
              </a:pPr>
              <a:t>‹#›</a:t>
            </a:fld>
            <a:endParaRPr lang="en-US" altLang="zh-TW"/>
          </a:p>
        </p:txBody>
      </p:sp>
    </p:spTree>
    <p:extLst>
      <p:ext uri="{BB962C8B-B14F-4D97-AF65-F5344CB8AC3E}">
        <p14:creationId xmlns:p14="http://schemas.microsoft.com/office/powerpoint/2010/main" val="156067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C1A0B50A-B5A6-4497-83D8-9BAF47F67A7F}" type="slidenum">
              <a:rPr lang="en-US" altLang="zh-TW"/>
              <a:pPr>
                <a:defRPr/>
              </a:pPr>
              <a:t>‹#›</a:t>
            </a:fld>
            <a:endParaRPr lang="en-US" altLang="zh-TW"/>
          </a:p>
        </p:txBody>
      </p:sp>
    </p:spTree>
    <p:extLst>
      <p:ext uri="{BB962C8B-B14F-4D97-AF65-F5344CB8AC3E}">
        <p14:creationId xmlns:p14="http://schemas.microsoft.com/office/powerpoint/2010/main" val="68629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208A5106-DCC8-4A06-AC26-2ACC6722F206}" type="slidenum">
              <a:rPr lang="en-US" altLang="zh-TW"/>
              <a:pPr>
                <a:defRPr/>
              </a:pPr>
              <a:t>‹#›</a:t>
            </a:fld>
            <a:endParaRPr lang="en-US" altLang="zh-TW"/>
          </a:p>
        </p:txBody>
      </p:sp>
    </p:spTree>
    <p:extLst>
      <p:ext uri="{BB962C8B-B14F-4D97-AF65-F5344CB8AC3E}">
        <p14:creationId xmlns:p14="http://schemas.microsoft.com/office/powerpoint/2010/main" val="642672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436688"/>
            <a:ext cx="4038600" cy="47164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436688"/>
            <a:ext cx="4038600" cy="47164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91A06A63-5B2B-4EC6-82D6-6245E51778B2}" type="slidenum">
              <a:rPr lang="en-US" altLang="zh-TW"/>
              <a:pPr>
                <a:defRPr/>
              </a:pPr>
              <a:t>‹#›</a:t>
            </a:fld>
            <a:endParaRPr lang="en-US" altLang="zh-TW"/>
          </a:p>
        </p:txBody>
      </p:sp>
    </p:spTree>
    <p:extLst>
      <p:ext uri="{BB962C8B-B14F-4D97-AF65-F5344CB8AC3E}">
        <p14:creationId xmlns:p14="http://schemas.microsoft.com/office/powerpoint/2010/main" val="4087109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9" name="Rectangle 6"/>
          <p:cNvSpPr>
            <a:spLocks noGrp="1" noChangeArrowheads="1"/>
          </p:cNvSpPr>
          <p:nvPr>
            <p:ph type="sldNum" sz="quarter" idx="12"/>
          </p:nvPr>
        </p:nvSpPr>
        <p:spPr>
          <a:ln/>
        </p:spPr>
        <p:txBody>
          <a:bodyPr/>
          <a:lstStyle>
            <a:lvl1pPr>
              <a:defRPr/>
            </a:lvl1pPr>
          </a:lstStyle>
          <a:p>
            <a:pPr>
              <a:defRPr/>
            </a:pPr>
            <a:fld id="{0B8ACCA5-8D2E-4855-B717-336D878BD4BA}" type="slidenum">
              <a:rPr lang="en-US" altLang="zh-TW"/>
              <a:pPr>
                <a:defRPr/>
              </a:pPr>
              <a:t>‹#›</a:t>
            </a:fld>
            <a:endParaRPr lang="en-US" altLang="zh-TW"/>
          </a:p>
        </p:txBody>
      </p:sp>
    </p:spTree>
    <p:extLst>
      <p:ext uri="{BB962C8B-B14F-4D97-AF65-F5344CB8AC3E}">
        <p14:creationId xmlns:p14="http://schemas.microsoft.com/office/powerpoint/2010/main" val="966608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5" name="Rectangle 6"/>
          <p:cNvSpPr>
            <a:spLocks noGrp="1" noChangeArrowheads="1"/>
          </p:cNvSpPr>
          <p:nvPr>
            <p:ph type="sldNum" sz="quarter" idx="12"/>
          </p:nvPr>
        </p:nvSpPr>
        <p:spPr>
          <a:ln/>
        </p:spPr>
        <p:txBody>
          <a:bodyPr/>
          <a:lstStyle>
            <a:lvl1pPr>
              <a:defRPr/>
            </a:lvl1pPr>
          </a:lstStyle>
          <a:p>
            <a:pPr>
              <a:defRPr/>
            </a:pPr>
            <a:fld id="{81304B78-94D4-423F-8E68-513950420668}" type="slidenum">
              <a:rPr lang="en-US" altLang="zh-TW"/>
              <a:pPr>
                <a:defRPr/>
              </a:pPr>
              <a:t>‹#›</a:t>
            </a:fld>
            <a:endParaRPr lang="en-US" altLang="zh-TW"/>
          </a:p>
        </p:txBody>
      </p:sp>
    </p:spTree>
    <p:extLst>
      <p:ext uri="{BB962C8B-B14F-4D97-AF65-F5344CB8AC3E}">
        <p14:creationId xmlns:p14="http://schemas.microsoft.com/office/powerpoint/2010/main" val="3649122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4" name="Rectangle 6"/>
          <p:cNvSpPr>
            <a:spLocks noGrp="1" noChangeArrowheads="1"/>
          </p:cNvSpPr>
          <p:nvPr>
            <p:ph type="sldNum" sz="quarter" idx="12"/>
          </p:nvPr>
        </p:nvSpPr>
        <p:spPr>
          <a:ln/>
        </p:spPr>
        <p:txBody>
          <a:bodyPr/>
          <a:lstStyle>
            <a:lvl1pPr>
              <a:defRPr/>
            </a:lvl1pPr>
          </a:lstStyle>
          <a:p>
            <a:pPr>
              <a:defRPr/>
            </a:pPr>
            <a:fld id="{7C5CD0EC-0ED9-485B-B732-3CC0FEEFF04F}" type="slidenum">
              <a:rPr lang="en-US" altLang="zh-TW"/>
              <a:pPr>
                <a:defRPr/>
              </a:pPr>
              <a:t>‹#›</a:t>
            </a:fld>
            <a:endParaRPr lang="en-US" altLang="zh-TW"/>
          </a:p>
        </p:txBody>
      </p:sp>
    </p:spTree>
    <p:extLst>
      <p:ext uri="{BB962C8B-B14F-4D97-AF65-F5344CB8AC3E}">
        <p14:creationId xmlns:p14="http://schemas.microsoft.com/office/powerpoint/2010/main" val="972365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5EE71D8D-C6E7-4359-9586-23A9D157AC15}" type="slidenum">
              <a:rPr lang="en-US" altLang="zh-TW"/>
              <a:pPr>
                <a:defRPr/>
              </a:pPr>
              <a:t>‹#›</a:t>
            </a:fld>
            <a:endParaRPr lang="en-US" altLang="zh-TW"/>
          </a:p>
        </p:txBody>
      </p:sp>
    </p:spTree>
    <p:extLst>
      <p:ext uri="{BB962C8B-B14F-4D97-AF65-F5344CB8AC3E}">
        <p14:creationId xmlns:p14="http://schemas.microsoft.com/office/powerpoint/2010/main" val="79234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C1A0B50A-B5A6-4497-83D8-9BAF47F67A7F}" type="slidenum">
              <a:rPr lang="en-US" altLang="zh-TW"/>
              <a:pPr>
                <a:defRPr/>
              </a:pPr>
              <a:t>‹#›</a:t>
            </a:fld>
            <a:endParaRPr lang="en-US" altLang="zh-TW"/>
          </a:p>
        </p:txBody>
      </p:sp>
    </p:spTree>
    <p:extLst>
      <p:ext uri="{BB962C8B-B14F-4D97-AF65-F5344CB8AC3E}">
        <p14:creationId xmlns:p14="http://schemas.microsoft.com/office/powerpoint/2010/main" val="3339480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E717275B-2A42-4AA4-B5EA-EA2D2A71CE0A}" type="slidenum">
              <a:rPr lang="en-US" altLang="zh-TW"/>
              <a:pPr>
                <a:defRPr/>
              </a:pPr>
              <a:t>‹#›</a:t>
            </a:fld>
            <a:endParaRPr lang="en-US" altLang="zh-TW"/>
          </a:p>
        </p:txBody>
      </p:sp>
    </p:spTree>
    <p:extLst>
      <p:ext uri="{BB962C8B-B14F-4D97-AF65-F5344CB8AC3E}">
        <p14:creationId xmlns:p14="http://schemas.microsoft.com/office/powerpoint/2010/main" val="1419590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20B23A95-8B6F-49FC-A3B4-AE981430FAA6}" type="slidenum">
              <a:rPr lang="en-US" altLang="zh-TW"/>
              <a:pPr>
                <a:defRPr/>
              </a:pPr>
              <a:t>‹#›</a:t>
            </a:fld>
            <a:endParaRPr lang="en-US" altLang="zh-TW"/>
          </a:p>
        </p:txBody>
      </p:sp>
    </p:spTree>
    <p:extLst>
      <p:ext uri="{BB962C8B-B14F-4D97-AF65-F5344CB8AC3E}">
        <p14:creationId xmlns:p14="http://schemas.microsoft.com/office/powerpoint/2010/main" val="278296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331788"/>
            <a:ext cx="2057400" cy="58213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331788"/>
            <a:ext cx="6019800" cy="58213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9DB18CDA-3CCD-4898-8F69-F0DDD35B1B48}" type="slidenum">
              <a:rPr lang="en-US" altLang="zh-TW"/>
              <a:pPr>
                <a:defRPr/>
              </a:pPr>
              <a:t>‹#›</a:t>
            </a:fld>
            <a:endParaRPr lang="en-US" altLang="zh-TW"/>
          </a:p>
        </p:txBody>
      </p:sp>
    </p:spTree>
    <p:extLst>
      <p:ext uri="{BB962C8B-B14F-4D97-AF65-F5344CB8AC3E}">
        <p14:creationId xmlns:p14="http://schemas.microsoft.com/office/powerpoint/2010/main" val="91629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34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0A1067BF-26D5-4791-92F1-9B15728F629F}" type="slidenum">
              <a:rPr lang="en-US" altLang="zh-TW"/>
              <a:pPr>
                <a:defRPr/>
              </a:pPr>
              <a:t>‹#›</a:t>
            </a:fld>
            <a:endParaRPr lang="en-US" altLang="zh-TW"/>
          </a:p>
        </p:txBody>
      </p:sp>
    </p:spTree>
    <p:extLst>
      <p:ext uri="{BB962C8B-B14F-4D97-AF65-F5344CB8AC3E}">
        <p14:creationId xmlns:p14="http://schemas.microsoft.com/office/powerpoint/2010/main" val="3439179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C1A0B50A-B5A6-4497-83D8-9BAF47F67A7F}" type="slidenum">
              <a:rPr lang="en-US" altLang="zh-TW"/>
              <a:pPr>
                <a:defRPr/>
              </a:pPr>
              <a:t>‹#›</a:t>
            </a:fld>
            <a:endParaRPr lang="en-US" altLang="zh-TW"/>
          </a:p>
        </p:txBody>
      </p:sp>
    </p:spTree>
    <p:extLst>
      <p:ext uri="{BB962C8B-B14F-4D97-AF65-F5344CB8AC3E}">
        <p14:creationId xmlns:p14="http://schemas.microsoft.com/office/powerpoint/2010/main" val="4094149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208A5106-DCC8-4A06-AC26-2ACC6722F206}" type="slidenum">
              <a:rPr lang="en-US" altLang="zh-TW"/>
              <a:pPr>
                <a:defRPr/>
              </a:pPr>
              <a:t>‹#›</a:t>
            </a:fld>
            <a:endParaRPr lang="en-US" altLang="zh-TW"/>
          </a:p>
        </p:txBody>
      </p:sp>
    </p:spTree>
    <p:extLst>
      <p:ext uri="{BB962C8B-B14F-4D97-AF65-F5344CB8AC3E}">
        <p14:creationId xmlns:p14="http://schemas.microsoft.com/office/powerpoint/2010/main" val="1937425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436688"/>
            <a:ext cx="4038600" cy="47164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436688"/>
            <a:ext cx="4038600" cy="47164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91A06A63-5B2B-4EC6-82D6-6245E51778B2}" type="slidenum">
              <a:rPr lang="en-US" altLang="zh-TW"/>
              <a:pPr>
                <a:defRPr/>
              </a:pPr>
              <a:t>‹#›</a:t>
            </a:fld>
            <a:endParaRPr lang="en-US" altLang="zh-TW"/>
          </a:p>
        </p:txBody>
      </p:sp>
    </p:spTree>
    <p:extLst>
      <p:ext uri="{BB962C8B-B14F-4D97-AF65-F5344CB8AC3E}">
        <p14:creationId xmlns:p14="http://schemas.microsoft.com/office/powerpoint/2010/main" val="1511207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9" name="Rectangle 6"/>
          <p:cNvSpPr>
            <a:spLocks noGrp="1" noChangeArrowheads="1"/>
          </p:cNvSpPr>
          <p:nvPr>
            <p:ph type="sldNum" sz="quarter" idx="12"/>
          </p:nvPr>
        </p:nvSpPr>
        <p:spPr>
          <a:ln/>
        </p:spPr>
        <p:txBody>
          <a:bodyPr/>
          <a:lstStyle>
            <a:lvl1pPr>
              <a:defRPr/>
            </a:lvl1pPr>
          </a:lstStyle>
          <a:p>
            <a:pPr>
              <a:defRPr/>
            </a:pPr>
            <a:fld id="{0B8ACCA5-8D2E-4855-B717-336D878BD4BA}" type="slidenum">
              <a:rPr lang="en-US" altLang="zh-TW"/>
              <a:pPr>
                <a:defRPr/>
              </a:pPr>
              <a:t>‹#›</a:t>
            </a:fld>
            <a:endParaRPr lang="en-US" altLang="zh-TW"/>
          </a:p>
        </p:txBody>
      </p:sp>
    </p:spTree>
    <p:extLst>
      <p:ext uri="{BB962C8B-B14F-4D97-AF65-F5344CB8AC3E}">
        <p14:creationId xmlns:p14="http://schemas.microsoft.com/office/powerpoint/2010/main" val="4147402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5" name="Rectangle 6"/>
          <p:cNvSpPr>
            <a:spLocks noGrp="1" noChangeArrowheads="1"/>
          </p:cNvSpPr>
          <p:nvPr>
            <p:ph type="sldNum" sz="quarter" idx="12"/>
          </p:nvPr>
        </p:nvSpPr>
        <p:spPr>
          <a:ln/>
        </p:spPr>
        <p:txBody>
          <a:bodyPr/>
          <a:lstStyle>
            <a:lvl1pPr>
              <a:defRPr/>
            </a:lvl1pPr>
          </a:lstStyle>
          <a:p>
            <a:pPr>
              <a:defRPr/>
            </a:pPr>
            <a:fld id="{81304B78-94D4-423F-8E68-513950420668}" type="slidenum">
              <a:rPr lang="en-US" altLang="zh-TW"/>
              <a:pPr>
                <a:defRPr/>
              </a:pPr>
              <a:t>‹#›</a:t>
            </a:fld>
            <a:endParaRPr lang="en-US" altLang="zh-TW"/>
          </a:p>
        </p:txBody>
      </p:sp>
    </p:spTree>
    <p:extLst>
      <p:ext uri="{BB962C8B-B14F-4D97-AF65-F5344CB8AC3E}">
        <p14:creationId xmlns:p14="http://schemas.microsoft.com/office/powerpoint/2010/main" val="335389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40"/>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208A5106-DCC8-4A06-AC26-2ACC6722F206}" type="slidenum">
              <a:rPr lang="en-US" altLang="zh-TW"/>
              <a:pPr>
                <a:defRPr/>
              </a:pPr>
              <a:t>‹#›</a:t>
            </a:fld>
            <a:endParaRPr lang="en-US" altLang="zh-TW"/>
          </a:p>
        </p:txBody>
      </p:sp>
    </p:spTree>
    <p:extLst>
      <p:ext uri="{BB962C8B-B14F-4D97-AF65-F5344CB8AC3E}">
        <p14:creationId xmlns:p14="http://schemas.microsoft.com/office/powerpoint/2010/main" val="1585200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4" name="Rectangle 6"/>
          <p:cNvSpPr>
            <a:spLocks noGrp="1" noChangeArrowheads="1"/>
          </p:cNvSpPr>
          <p:nvPr>
            <p:ph type="sldNum" sz="quarter" idx="12"/>
          </p:nvPr>
        </p:nvSpPr>
        <p:spPr>
          <a:ln/>
        </p:spPr>
        <p:txBody>
          <a:bodyPr/>
          <a:lstStyle>
            <a:lvl1pPr>
              <a:defRPr/>
            </a:lvl1pPr>
          </a:lstStyle>
          <a:p>
            <a:pPr>
              <a:defRPr/>
            </a:pPr>
            <a:fld id="{7C5CD0EC-0ED9-485B-B732-3CC0FEEFF04F}" type="slidenum">
              <a:rPr lang="en-US" altLang="zh-TW"/>
              <a:pPr>
                <a:defRPr/>
              </a:pPr>
              <a:t>‹#›</a:t>
            </a:fld>
            <a:endParaRPr lang="en-US" altLang="zh-TW"/>
          </a:p>
        </p:txBody>
      </p:sp>
    </p:spTree>
    <p:extLst>
      <p:ext uri="{BB962C8B-B14F-4D97-AF65-F5344CB8AC3E}">
        <p14:creationId xmlns:p14="http://schemas.microsoft.com/office/powerpoint/2010/main" val="1761666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5EE71D8D-C6E7-4359-9586-23A9D157AC15}" type="slidenum">
              <a:rPr lang="en-US" altLang="zh-TW"/>
              <a:pPr>
                <a:defRPr/>
              </a:pPr>
              <a:t>‹#›</a:t>
            </a:fld>
            <a:endParaRPr lang="en-US" altLang="zh-TW"/>
          </a:p>
        </p:txBody>
      </p:sp>
    </p:spTree>
    <p:extLst>
      <p:ext uri="{BB962C8B-B14F-4D97-AF65-F5344CB8AC3E}">
        <p14:creationId xmlns:p14="http://schemas.microsoft.com/office/powerpoint/2010/main" val="3485885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E717275B-2A42-4AA4-B5EA-EA2D2A71CE0A}" type="slidenum">
              <a:rPr lang="en-US" altLang="zh-TW"/>
              <a:pPr>
                <a:defRPr/>
              </a:pPr>
              <a:t>‹#›</a:t>
            </a:fld>
            <a:endParaRPr lang="en-US" altLang="zh-TW"/>
          </a:p>
        </p:txBody>
      </p:sp>
    </p:spTree>
    <p:extLst>
      <p:ext uri="{BB962C8B-B14F-4D97-AF65-F5344CB8AC3E}">
        <p14:creationId xmlns:p14="http://schemas.microsoft.com/office/powerpoint/2010/main" val="947977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20B23A95-8B6F-49FC-A3B4-AE981430FAA6}" type="slidenum">
              <a:rPr lang="en-US" altLang="zh-TW"/>
              <a:pPr>
                <a:defRPr/>
              </a:pPr>
              <a:t>‹#›</a:t>
            </a:fld>
            <a:endParaRPr lang="en-US" altLang="zh-TW"/>
          </a:p>
        </p:txBody>
      </p:sp>
    </p:spTree>
    <p:extLst>
      <p:ext uri="{BB962C8B-B14F-4D97-AF65-F5344CB8AC3E}">
        <p14:creationId xmlns:p14="http://schemas.microsoft.com/office/powerpoint/2010/main" val="2463332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331788"/>
            <a:ext cx="2057400" cy="58213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331788"/>
            <a:ext cx="6019800" cy="58213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9DB18CDA-3CCD-4898-8F69-F0DDD35B1B48}" type="slidenum">
              <a:rPr lang="en-US" altLang="zh-TW"/>
              <a:pPr>
                <a:defRPr/>
              </a:pPr>
              <a:t>‹#›</a:t>
            </a:fld>
            <a:endParaRPr lang="en-US" altLang="zh-TW"/>
          </a:p>
        </p:txBody>
      </p:sp>
    </p:spTree>
    <p:extLst>
      <p:ext uri="{BB962C8B-B14F-4D97-AF65-F5344CB8AC3E}">
        <p14:creationId xmlns:p14="http://schemas.microsoft.com/office/powerpoint/2010/main" val="2417369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B9470BF3-95E9-4289-BE3C-2C233E2FCA98}" type="slidenum">
              <a:rPr lang="en-US" altLang="zh-TW"/>
              <a:pPr>
                <a:defRPr/>
              </a:pPr>
              <a:t>‹#›</a:t>
            </a:fld>
            <a:endParaRPr lang="en-US" altLang="zh-TW"/>
          </a:p>
        </p:txBody>
      </p:sp>
    </p:spTree>
    <p:extLst>
      <p:ext uri="{BB962C8B-B14F-4D97-AF65-F5344CB8AC3E}">
        <p14:creationId xmlns:p14="http://schemas.microsoft.com/office/powerpoint/2010/main" val="3236291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0A1067BF-26D5-4791-92F1-9B15728F629F}" type="slidenum">
              <a:rPr lang="en-US" altLang="zh-TW"/>
              <a:pPr>
                <a:defRPr/>
              </a:pPr>
              <a:t>‹#›</a:t>
            </a:fld>
            <a:endParaRPr lang="en-US" altLang="zh-TW"/>
          </a:p>
        </p:txBody>
      </p:sp>
    </p:spTree>
    <p:extLst>
      <p:ext uri="{BB962C8B-B14F-4D97-AF65-F5344CB8AC3E}">
        <p14:creationId xmlns:p14="http://schemas.microsoft.com/office/powerpoint/2010/main" val="2937518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C1A0B50A-B5A6-4497-83D8-9BAF47F67A7F}" type="slidenum">
              <a:rPr lang="en-US" altLang="zh-TW"/>
              <a:pPr>
                <a:defRPr/>
              </a:pPr>
              <a:t>‹#›</a:t>
            </a:fld>
            <a:endParaRPr lang="en-US" altLang="zh-TW"/>
          </a:p>
        </p:txBody>
      </p:sp>
    </p:spTree>
    <p:extLst>
      <p:ext uri="{BB962C8B-B14F-4D97-AF65-F5344CB8AC3E}">
        <p14:creationId xmlns:p14="http://schemas.microsoft.com/office/powerpoint/2010/main" val="3873504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208A5106-DCC8-4A06-AC26-2ACC6722F206}" type="slidenum">
              <a:rPr lang="en-US" altLang="zh-TW"/>
              <a:pPr>
                <a:defRPr/>
              </a:pPr>
              <a:t>‹#›</a:t>
            </a:fld>
            <a:endParaRPr lang="en-US" altLang="zh-TW"/>
          </a:p>
        </p:txBody>
      </p:sp>
    </p:spTree>
    <p:extLst>
      <p:ext uri="{BB962C8B-B14F-4D97-AF65-F5344CB8AC3E}">
        <p14:creationId xmlns:p14="http://schemas.microsoft.com/office/powerpoint/2010/main" val="251929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436688"/>
            <a:ext cx="4038600" cy="47164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436688"/>
            <a:ext cx="4038600" cy="47164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91A06A63-5B2B-4EC6-82D6-6245E51778B2}" type="slidenum">
              <a:rPr lang="en-US" altLang="zh-TW"/>
              <a:pPr>
                <a:defRPr/>
              </a:pPr>
              <a:t>‹#›</a:t>
            </a:fld>
            <a:endParaRPr lang="en-US" altLang="zh-TW"/>
          </a:p>
        </p:txBody>
      </p:sp>
    </p:spTree>
    <p:extLst>
      <p:ext uri="{BB962C8B-B14F-4D97-AF65-F5344CB8AC3E}">
        <p14:creationId xmlns:p14="http://schemas.microsoft.com/office/powerpoint/2010/main" val="319829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436688"/>
            <a:ext cx="4038600" cy="47164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436688"/>
            <a:ext cx="4038600" cy="47164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91A06A63-5B2B-4EC6-82D6-6245E51778B2}" type="slidenum">
              <a:rPr lang="en-US" altLang="zh-TW"/>
              <a:pPr>
                <a:defRPr/>
              </a:pPr>
              <a:t>‹#›</a:t>
            </a:fld>
            <a:endParaRPr lang="en-US" altLang="zh-TW"/>
          </a:p>
        </p:txBody>
      </p:sp>
    </p:spTree>
    <p:extLst>
      <p:ext uri="{BB962C8B-B14F-4D97-AF65-F5344CB8AC3E}">
        <p14:creationId xmlns:p14="http://schemas.microsoft.com/office/powerpoint/2010/main" val="8773382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9" name="Rectangle 6"/>
          <p:cNvSpPr>
            <a:spLocks noGrp="1" noChangeArrowheads="1"/>
          </p:cNvSpPr>
          <p:nvPr>
            <p:ph type="sldNum" sz="quarter" idx="12"/>
          </p:nvPr>
        </p:nvSpPr>
        <p:spPr>
          <a:ln/>
        </p:spPr>
        <p:txBody>
          <a:bodyPr/>
          <a:lstStyle>
            <a:lvl1pPr>
              <a:defRPr/>
            </a:lvl1pPr>
          </a:lstStyle>
          <a:p>
            <a:pPr>
              <a:defRPr/>
            </a:pPr>
            <a:fld id="{0B8ACCA5-8D2E-4855-B717-336D878BD4BA}" type="slidenum">
              <a:rPr lang="en-US" altLang="zh-TW"/>
              <a:pPr>
                <a:defRPr/>
              </a:pPr>
              <a:t>‹#›</a:t>
            </a:fld>
            <a:endParaRPr lang="en-US" altLang="zh-TW"/>
          </a:p>
        </p:txBody>
      </p:sp>
    </p:spTree>
    <p:extLst>
      <p:ext uri="{BB962C8B-B14F-4D97-AF65-F5344CB8AC3E}">
        <p14:creationId xmlns:p14="http://schemas.microsoft.com/office/powerpoint/2010/main" val="2625670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5" name="Rectangle 6"/>
          <p:cNvSpPr>
            <a:spLocks noGrp="1" noChangeArrowheads="1"/>
          </p:cNvSpPr>
          <p:nvPr>
            <p:ph type="sldNum" sz="quarter" idx="12"/>
          </p:nvPr>
        </p:nvSpPr>
        <p:spPr>
          <a:ln/>
        </p:spPr>
        <p:txBody>
          <a:bodyPr/>
          <a:lstStyle>
            <a:lvl1pPr>
              <a:defRPr/>
            </a:lvl1pPr>
          </a:lstStyle>
          <a:p>
            <a:pPr>
              <a:defRPr/>
            </a:pPr>
            <a:fld id="{81304B78-94D4-423F-8E68-513950420668}" type="slidenum">
              <a:rPr lang="en-US" altLang="zh-TW"/>
              <a:pPr>
                <a:defRPr/>
              </a:pPr>
              <a:t>‹#›</a:t>
            </a:fld>
            <a:endParaRPr lang="en-US" altLang="zh-TW"/>
          </a:p>
        </p:txBody>
      </p:sp>
    </p:spTree>
    <p:extLst>
      <p:ext uri="{BB962C8B-B14F-4D97-AF65-F5344CB8AC3E}">
        <p14:creationId xmlns:p14="http://schemas.microsoft.com/office/powerpoint/2010/main" val="317250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4" name="Rectangle 6"/>
          <p:cNvSpPr>
            <a:spLocks noGrp="1" noChangeArrowheads="1"/>
          </p:cNvSpPr>
          <p:nvPr>
            <p:ph type="sldNum" sz="quarter" idx="12"/>
          </p:nvPr>
        </p:nvSpPr>
        <p:spPr>
          <a:ln/>
        </p:spPr>
        <p:txBody>
          <a:bodyPr/>
          <a:lstStyle>
            <a:lvl1pPr>
              <a:defRPr/>
            </a:lvl1pPr>
          </a:lstStyle>
          <a:p>
            <a:pPr>
              <a:defRPr/>
            </a:pPr>
            <a:fld id="{7C5CD0EC-0ED9-485B-B732-3CC0FEEFF04F}" type="slidenum">
              <a:rPr lang="en-US" altLang="zh-TW"/>
              <a:pPr>
                <a:defRPr/>
              </a:pPr>
              <a:t>‹#›</a:t>
            </a:fld>
            <a:endParaRPr lang="en-US" altLang="zh-TW"/>
          </a:p>
        </p:txBody>
      </p:sp>
    </p:spTree>
    <p:extLst>
      <p:ext uri="{BB962C8B-B14F-4D97-AF65-F5344CB8AC3E}">
        <p14:creationId xmlns:p14="http://schemas.microsoft.com/office/powerpoint/2010/main" val="4109755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5EE71D8D-C6E7-4359-9586-23A9D157AC15}" type="slidenum">
              <a:rPr lang="en-US" altLang="zh-TW"/>
              <a:pPr>
                <a:defRPr/>
              </a:pPr>
              <a:t>‹#›</a:t>
            </a:fld>
            <a:endParaRPr lang="en-US" altLang="zh-TW"/>
          </a:p>
        </p:txBody>
      </p:sp>
    </p:spTree>
    <p:extLst>
      <p:ext uri="{BB962C8B-B14F-4D97-AF65-F5344CB8AC3E}">
        <p14:creationId xmlns:p14="http://schemas.microsoft.com/office/powerpoint/2010/main" val="3920800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E717275B-2A42-4AA4-B5EA-EA2D2A71CE0A}" type="slidenum">
              <a:rPr lang="en-US" altLang="zh-TW"/>
              <a:pPr>
                <a:defRPr/>
              </a:pPr>
              <a:t>‹#›</a:t>
            </a:fld>
            <a:endParaRPr lang="en-US" altLang="zh-TW"/>
          </a:p>
        </p:txBody>
      </p:sp>
    </p:spTree>
    <p:extLst>
      <p:ext uri="{BB962C8B-B14F-4D97-AF65-F5344CB8AC3E}">
        <p14:creationId xmlns:p14="http://schemas.microsoft.com/office/powerpoint/2010/main" val="2407945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20B23A95-8B6F-49FC-A3B4-AE981430FAA6}" type="slidenum">
              <a:rPr lang="en-US" altLang="zh-TW"/>
              <a:pPr>
                <a:defRPr/>
              </a:pPr>
              <a:t>‹#›</a:t>
            </a:fld>
            <a:endParaRPr lang="en-US" altLang="zh-TW"/>
          </a:p>
        </p:txBody>
      </p:sp>
    </p:spTree>
    <p:extLst>
      <p:ext uri="{BB962C8B-B14F-4D97-AF65-F5344CB8AC3E}">
        <p14:creationId xmlns:p14="http://schemas.microsoft.com/office/powerpoint/2010/main" val="22497512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331788"/>
            <a:ext cx="2057400" cy="58213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331788"/>
            <a:ext cx="6019800" cy="58213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6" name="Rectangle 6"/>
          <p:cNvSpPr>
            <a:spLocks noGrp="1" noChangeArrowheads="1"/>
          </p:cNvSpPr>
          <p:nvPr>
            <p:ph type="sldNum" sz="quarter" idx="12"/>
          </p:nvPr>
        </p:nvSpPr>
        <p:spPr>
          <a:ln/>
        </p:spPr>
        <p:txBody>
          <a:bodyPr/>
          <a:lstStyle>
            <a:lvl1pPr>
              <a:defRPr/>
            </a:lvl1pPr>
          </a:lstStyle>
          <a:p>
            <a:pPr>
              <a:defRPr/>
            </a:pPr>
            <a:fld id="{9DB18CDA-3CCD-4898-8F69-F0DDD35B1B48}" type="slidenum">
              <a:rPr lang="en-US" altLang="zh-TW"/>
              <a:pPr>
                <a:defRPr/>
              </a:pPr>
              <a:t>‹#›</a:t>
            </a:fld>
            <a:endParaRPr lang="en-US" altLang="zh-TW"/>
          </a:p>
        </p:txBody>
      </p:sp>
    </p:spTree>
    <p:extLst>
      <p:ext uri="{BB962C8B-B14F-4D97-AF65-F5344CB8AC3E}">
        <p14:creationId xmlns:p14="http://schemas.microsoft.com/office/powerpoint/2010/main" val="108837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7"/>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9"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9" name="Rectangle 6"/>
          <p:cNvSpPr>
            <a:spLocks noGrp="1" noChangeArrowheads="1"/>
          </p:cNvSpPr>
          <p:nvPr>
            <p:ph type="sldNum" sz="quarter" idx="12"/>
          </p:nvPr>
        </p:nvSpPr>
        <p:spPr>
          <a:ln/>
        </p:spPr>
        <p:txBody>
          <a:bodyPr/>
          <a:lstStyle>
            <a:lvl1pPr>
              <a:defRPr/>
            </a:lvl1pPr>
          </a:lstStyle>
          <a:p>
            <a:pPr>
              <a:defRPr/>
            </a:pPr>
            <a:fld id="{0B8ACCA5-8D2E-4855-B717-336D878BD4BA}" type="slidenum">
              <a:rPr lang="en-US" altLang="zh-TW"/>
              <a:pPr>
                <a:defRPr/>
              </a:pPr>
              <a:t>‹#›</a:t>
            </a:fld>
            <a:endParaRPr lang="en-US" altLang="zh-TW"/>
          </a:p>
        </p:txBody>
      </p:sp>
    </p:spTree>
    <p:extLst>
      <p:ext uri="{BB962C8B-B14F-4D97-AF65-F5344CB8AC3E}">
        <p14:creationId xmlns:p14="http://schemas.microsoft.com/office/powerpoint/2010/main" val="300012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5" name="Rectangle 6"/>
          <p:cNvSpPr>
            <a:spLocks noGrp="1" noChangeArrowheads="1"/>
          </p:cNvSpPr>
          <p:nvPr>
            <p:ph type="sldNum" sz="quarter" idx="12"/>
          </p:nvPr>
        </p:nvSpPr>
        <p:spPr>
          <a:ln/>
        </p:spPr>
        <p:txBody>
          <a:bodyPr/>
          <a:lstStyle>
            <a:lvl1pPr>
              <a:defRPr/>
            </a:lvl1pPr>
          </a:lstStyle>
          <a:p>
            <a:pPr>
              <a:defRPr/>
            </a:pPr>
            <a:fld id="{81304B78-94D4-423F-8E68-513950420668}" type="slidenum">
              <a:rPr lang="en-US" altLang="zh-TW"/>
              <a:pPr>
                <a:defRPr/>
              </a:pPr>
              <a:t>‹#›</a:t>
            </a:fld>
            <a:endParaRPr lang="en-US" altLang="zh-TW"/>
          </a:p>
        </p:txBody>
      </p:sp>
    </p:spTree>
    <p:extLst>
      <p:ext uri="{BB962C8B-B14F-4D97-AF65-F5344CB8AC3E}">
        <p14:creationId xmlns:p14="http://schemas.microsoft.com/office/powerpoint/2010/main" val="238310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4" name="Rectangle 6"/>
          <p:cNvSpPr>
            <a:spLocks noGrp="1" noChangeArrowheads="1"/>
          </p:cNvSpPr>
          <p:nvPr>
            <p:ph type="sldNum" sz="quarter" idx="12"/>
          </p:nvPr>
        </p:nvSpPr>
        <p:spPr>
          <a:ln/>
        </p:spPr>
        <p:txBody>
          <a:bodyPr/>
          <a:lstStyle>
            <a:lvl1pPr>
              <a:defRPr/>
            </a:lvl1pPr>
          </a:lstStyle>
          <a:p>
            <a:pPr>
              <a:defRPr/>
            </a:pPr>
            <a:fld id="{7C5CD0EC-0ED9-485B-B732-3CC0FEEFF04F}" type="slidenum">
              <a:rPr lang="en-US" altLang="zh-TW"/>
              <a:pPr>
                <a:defRPr/>
              </a:pPr>
              <a:t>‹#›</a:t>
            </a:fld>
            <a:endParaRPr lang="en-US" altLang="zh-TW"/>
          </a:p>
        </p:txBody>
      </p:sp>
    </p:spTree>
    <p:extLst>
      <p:ext uri="{BB962C8B-B14F-4D97-AF65-F5344CB8AC3E}">
        <p14:creationId xmlns:p14="http://schemas.microsoft.com/office/powerpoint/2010/main" val="416122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9" y="457200"/>
            <a:ext cx="2949575"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5EE71D8D-C6E7-4359-9586-23A9D157AC15}" type="slidenum">
              <a:rPr lang="en-US" altLang="zh-TW"/>
              <a:pPr>
                <a:defRPr/>
              </a:pPr>
              <a:t>‹#›</a:t>
            </a:fld>
            <a:endParaRPr lang="en-US" altLang="zh-TW"/>
          </a:p>
        </p:txBody>
      </p:sp>
    </p:spTree>
    <p:extLst>
      <p:ext uri="{BB962C8B-B14F-4D97-AF65-F5344CB8AC3E}">
        <p14:creationId xmlns:p14="http://schemas.microsoft.com/office/powerpoint/2010/main" val="80377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9" y="457200"/>
            <a:ext cx="2949575"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smtClean="0"/>
          </a:p>
        </p:txBody>
      </p:sp>
      <p:sp>
        <p:nvSpPr>
          <p:cNvPr id="4" name="文字版面配置區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LOGO</a:t>
            </a:r>
          </a:p>
        </p:txBody>
      </p:sp>
      <p:sp>
        <p:nvSpPr>
          <p:cNvPr id="7" name="Rectangle 6"/>
          <p:cNvSpPr>
            <a:spLocks noGrp="1" noChangeArrowheads="1"/>
          </p:cNvSpPr>
          <p:nvPr>
            <p:ph type="sldNum" sz="quarter" idx="12"/>
          </p:nvPr>
        </p:nvSpPr>
        <p:spPr>
          <a:ln/>
        </p:spPr>
        <p:txBody>
          <a:bodyPr/>
          <a:lstStyle>
            <a:lvl1pPr>
              <a:defRPr/>
            </a:lvl1pPr>
          </a:lstStyle>
          <a:p>
            <a:pPr>
              <a:defRPr/>
            </a:pPr>
            <a:fld id="{E717275B-2A42-4AA4-B5EA-EA2D2A71CE0A}" type="slidenum">
              <a:rPr lang="en-US" altLang="zh-TW"/>
              <a:pPr>
                <a:defRPr/>
              </a:pPr>
              <a:t>‹#›</a:t>
            </a:fld>
            <a:endParaRPr lang="en-US" altLang="zh-TW"/>
          </a:p>
        </p:txBody>
      </p:sp>
    </p:spTree>
    <p:extLst>
      <p:ext uri="{BB962C8B-B14F-4D97-AF65-F5344CB8AC3E}">
        <p14:creationId xmlns:p14="http://schemas.microsoft.com/office/powerpoint/2010/main" val="403571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050" name="Picture 58" descr="03_back_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6814" y="609602"/>
            <a:ext cx="2630487"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Rectangle 53"/>
          <p:cNvSpPr>
            <a:spLocks noChangeArrowheads="1"/>
          </p:cNvSpPr>
          <p:nvPr/>
        </p:nvSpPr>
        <p:spPr bwMode="auto">
          <a:xfrm>
            <a:off x="228600" y="590550"/>
            <a:ext cx="8686800" cy="5943600"/>
          </a:xfrm>
          <a:prstGeom prst="rect">
            <a:avLst/>
          </a:prstGeom>
          <a:noFill/>
          <a:ln w="38100">
            <a:solidFill>
              <a:schemeClr val="accent2"/>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endParaRPr lang="zh-TW" altLang="en-US" sz="1350" smtClean="0">
              <a:solidFill>
                <a:srgbClr val="4D4D4D"/>
              </a:solidFill>
              <a:ea typeface="新細明體" panose="02020500000000000000" pitchFamily="18" charset="-120"/>
            </a:endParaRPr>
          </a:p>
        </p:txBody>
      </p:sp>
      <p:sp>
        <p:nvSpPr>
          <p:cNvPr id="1079" name="Rectangle 55"/>
          <p:cNvSpPr>
            <a:spLocks noChangeArrowheads="1"/>
          </p:cNvSpPr>
          <p:nvPr/>
        </p:nvSpPr>
        <p:spPr bwMode="gray">
          <a:xfrm>
            <a:off x="5715000" y="6229350"/>
            <a:ext cx="3009900" cy="400050"/>
          </a:xfrm>
          <a:prstGeom prst="rect">
            <a:avLst/>
          </a:prstGeom>
          <a:solidFill>
            <a:schemeClr val="bg1"/>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endParaRPr lang="zh-TW" altLang="en-US" sz="1350" smtClean="0">
              <a:solidFill>
                <a:srgbClr val="4D4D4D"/>
              </a:solidFill>
              <a:ea typeface="新細明體" panose="02020500000000000000" pitchFamily="18" charset="-120"/>
            </a:endParaRPr>
          </a:p>
        </p:txBody>
      </p:sp>
      <p:sp>
        <p:nvSpPr>
          <p:cNvPr id="1078" name="Rectangle 54"/>
          <p:cNvSpPr>
            <a:spLocks noChangeArrowheads="1"/>
          </p:cNvSpPr>
          <p:nvPr/>
        </p:nvSpPr>
        <p:spPr bwMode="gray">
          <a:xfrm>
            <a:off x="609600" y="190500"/>
            <a:ext cx="5562600" cy="1085850"/>
          </a:xfrm>
          <a:prstGeom prst="rect">
            <a:avLst/>
          </a:prstGeom>
          <a:solidFill>
            <a:schemeClr val="bg1"/>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endParaRPr lang="zh-TW" altLang="en-US" sz="1350" smtClean="0">
              <a:solidFill>
                <a:srgbClr val="4D4D4D"/>
              </a:solidFill>
              <a:ea typeface="新細明體" panose="02020500000000000000" pitchFamily="18" charset="-120"/>
            </a:endParaRPr>
          </a:p>
        </p:txBody>
      </p:sp>
      <p:sp>
        <p:nvSpPr>
          <p:cNvPr id="2054" name="Rectangle 3"/>
          <p:cNvSpPr>
            <a:spLocks noGrp="1" noChangeArrowheads="1"/>
          </p:cNvSpPr>
          <p:nvPr>
            <p:ph type="body" idx="1"/>
          </p:nvPr>
        </p:nvSpPr>
        <p:spPr bwMode="gray">
          <a:xfrm>
            <a:off x="457200" y="1436688"/>
            <a:ext cx="82296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gray">
          <a:xfrm>
            <a:off x="5638800" y="6381752"/>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50" b="1">
                <a:solidFill>
                  <a:srgbClr val="5F5F5F"/>
                </a:solidFill>
                <a:latin typeface="+mn-lt"/>
                <a:ea typeface="新細明體" charset="-120"/>
              </a:defRPr>
            </a:lvl1pPr>
          </a:lstStyle>
          <a:p>
            <a:pPr fontAlgn="base">
              <a:spcBef>
                <a:spcPct val="0"/>
              </a:spcBef>
              <a:spcAft>
                <a:spcPct val="0"/>
              </a:spcAft>
              <a:defRPr/>
            </a:pPr>
            <a:r>
              <a:rPr lang="en-US" altLang="zh-TW"/>
              <a:t>www.themegallery.com</a:t>
            </a:r>
          </a:p>
        </p:txBody>
      </p:sp>
      <p:sp>
        <p:nvSpPr>
          <p:cNvPr id="1029" name="Rectangle 5"/>
          <p:cNvSpPr>
            <a:spLocks noGrp="1" noChangeArrowheads="1"/>
          </p:cNvSpPr>
          <p:nvPr>
            <p:ph type="ftr" sz="quarter" idx="3"/>
          </p:nvPr>
        </p:nvSpPr>
        <p:spPr bwMode="gray">
          <a:xfrm>
            <a:off x="5791200" y="6276977"/>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500" b="1" i="1">
                <a:solidFill>
                  <a:srgbClr val="000066"/>
                </a:solidFill>
                <a:latin typeface="Arial" charset="0"/>
                <a:ea typeface="新細明體" charset="-120"/>
              </a:defRPr>
            </a:lvl1pPr>
          </a:lstStyle>
          <a:p>
            <a:pPr fontAlgn="base">
              <a:spcBef>
                <a:spcPct val="0"/>
              </a:spcBef>
              <a:spcAft>
                <a:spcPct val="0"/>
              </a:spcAft>
              <a:defRPr/>
            </a:pPr>
            <a:r>
              <a:rPr lang="en-US" altLang="zh-TW"/>
              <a:t>LOGO</a:t>
            </a:r>
          </a:p>
        </p:txBody>
      </p:sp>
      <p:sp>
        <p:nvSpPr>
          <p:cNvPr id="1030" name="Rectangle 6"/>
          <p:cNvSpPr>
            <a:spLocks noGrp="1" noChangeArrowheads="1"/>
          </p:cNvSpPr>
          <p:nvPr>
            <p:ph type="sldNum" sz="quarter" idx="4"/>
          </p:nvPr>
        </p:nvSpPr>
        <p:spPr bwMode="gray">
          <a:xfrm>
            <a:off x="381000" y="6229352"/>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750">
                <a:solidFill>
                  <a:srgbClr val="000000"/>
                </a:solidFill>
                <a:latin typeface="+mn-lt"/>
                <a:ea typeface="新細明體" panose="02020500000000000000" pitchFamily="18" charset="-120"/>
              </a:defRPr>
            </a:lvl1pPr>
          </a:lstStyle>
          <a:p>
            <a:pPr fontAlgn="base">
              <a:spcBef>
                <a:spcPct val="0"/>
              </a:spcBef>
              <a:spcAft>
                <a:spcPct val="0"/>
              </a:spcAft>
              <a:defRPr/>
            </a:pPr>
            <a:fld id="{42423B07-0186-4917-BB44-CD36EB7017F5}" type="slidenum">
              <a:rPr lang="en-US" altLang="zh-TW"/>
              <a:pPr fontAlgn="base">
                <a:spcBef>
                  <a:spcPct val="0"/>
                </a:spcBef>
                <a:spcAft>
                  <a:spcPct val="0"/>
                </a:spcAft>
                <a:defRPr/>
              </a:pPr>
              <a:t>‹#›</a:t>
            </a:fld>
            <a:endParaRPr lang="en-US" altLang="zh-TW"/>
          </a:p>
        </p:txBody>
      </p:sp>
      <p:sp>
        <p:nvSpPr>
          <p:cNvPr id="2058" name="Rectangle 2"/>
          <p:cNvSpPr>
            <a:spLocks noGrp="1" noChangeArrowheads="1"/>
          </p:cNvSpPr>
          <p:nvPr>
            <p:ph type="title"/>
          </p:nvPr>
        </p:nvSpPr>
        <p:spPr bwMode="gray">
          <a:xfrm>
            <a:off x="685800" y="331788"/>
            <a:ext cx="4648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pic>
        <p:nvPicPr>
          <p:cNvPr id="2059" name="Picture 59" descr="03_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76864" y="166688"/>
            <a:ext cx="749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99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rtl="0" eaLnBrk="0" fontAlgn="base" hangingPunct="0">
        <a:spcBef>
          <a:spcPct val="0"/>
        </a:spcBef>
        <a:spcAft>
          <a:spcPct val="0"/>
        </a:spcAft>
        <a:defRPr sz="2400" b="1" kern="1200">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Verdana" panose="020B0604030504040204" pitchFamily="34" charset="0"/>
        </a:defRPr>
      </a:lvl2pPr>
      <a:lvl3pPr algn="l" rtl="0" eaLnBrk="0" fontAlgn="base" hangingPunct="0">
        <a:spcBef>
          <a:spcPct val="0"/>
        </a:spcBef>
        <a:spcAft>
          <a:spcPct val="0"/>
        </a:spcAft>
        <a:defRPr sz="2400" b="1">
          <a:solidFill>
            <a:srgbClr val="000000"/>
          </a:solidFill>
          <a:latin typeface="Verdana" panose="020B0604030504040204" pitchFamily="34" charset="0"/>
        </a:defRPr>
      </a:lvl3pPr>
      <a:lvl4pPr algn="l" rtl="0" eaLnBrk="0" fontAlgn="base" hangingPunct="0">
        <a:spcBef>
          <a:spcPct val="0"/>
        </a:spcBef>
        <a:spcAft>
          <a:spcPct val="0"/>
        </a:spcAft>
        <a:defRPr sz="2400" b="1">
          <a:solidFill>
            <a:srgbClr val="000000"/>
          </a:solidFill>
          <a:latin typeface="Verdana" panose="020B0604030504040204" pitchFamily="34" charset="0"/>
        </a:defRPr>
      </a:lvl4pPr>
      <a:lvl5pPr algn="l" rtl="0" eaLnBrk="0" fontAlgn="base" hangingPunct="0">
        <a:spcBef>
          <a:spcPct val="0"/>
        </a:spcBef>
        <a:spcAft>
          <a:spcPct val="0"/>
        </a:spcAft>
        <a:defRPr sz="2400" b="1">
          <a:solidFill>
            <a:srgbClr val="000000"/>
          </a:solidFill>
          <a:latin typeface="Verdana" panose="020B0604030504040204" pitchFamily="34" charset="0"/>
        </a:defRPr>
      </a:lvl5pPr>
      <a:lvl6pPr marL="342900" algn="l" rtl="0" eaLnBrk="0" fontAlgn="base" hangingPunct="0">
        <a:spcBef>
          <a:spcPct val="0"/>
        </a:spcBef>
        <a:spcAft>
          <a:spcPct val="0"/>
        </a:spcAft>
        <a:defRPr sz="2400" b="1">
          <a:solidFill>
            <a:srgbClr val="000000"/>
          </a:solidFill>
          <a:latin typeface="Verdana" panose="020B0604030504040204" pitchFamily="34" charset="0"/>
        </a:defRPr>
      </a:lvl6pPr>
      <a:lvl7pPr marL="685800" algn="l" rtl="0" eaLnBrk="0" fontAlgn="base" hangingPunct="0">
        <a:spcBef>
          <a:spcPct val="0"/>
        </a:spcBef>
        <a:spcAft>
          <a:spcPct val="0"/>
        </a:spcAft>
        <a:defRPr sz="2400" b="1">
          <a:solidFill>
            <a:srgbClr val="000000"/>
          </a:solidFill>
          <a:latin typeface="Verdana" panose="020B0604030504040204" pitchFamily="34" charset="0"/>
        </a:defRPr>
      </a:lvl7pPr>
      <a:lvl8pPr marL="1028700" algn="l" rtl="0" eaLnBrk="0" fontAlgn="base" hangingPunct="0">
        <a:spcBef>
          <a:spcPct val="0"/>
        </a:spcBef>
        <a:spcAft>
          <a:spcPct val="0"/>
        </a:spcAft>
        <a:defRPr sz="2400" b="1">
          <a:solidFill>
            <a:srgbClr val="000000"/>
          </a:solidFill>
          <a:latin typeface="Verdana" panose="020B0604030504040204" pitchFamily="34" charset="0"/>
        </a:defRPr>
      </a:lvl8pPr>
      <a:lvl9pPr marL="1371600" algn="l" rtl="0" eaLnBrk="0" fontAlgn="base" hangingPunct="0">
        <a:spcBef>
          <a:spcPct val="0"/>
        </a:spcBef>
        <a:spcAft>
          <a:spcPct val="0"/>
        </a:spcAft>
        <a:defRPr sz="2400" b="1">
          <a:solidFill>
            <a:srgbClr val="000000"/>
          </a:solidFill>
          <a:latin typeface="Verdana" panose="020B0604030504040204" pitchFamily="34" charset="0"/>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100" b="1" kern="1200">
          <a:solidFill>
            <a:schemeClr val="tx2"/>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anose="05000000000000000000" pitchFamily="2" charset="2"/>
        <a:buChar char="§"/>
        <a:defRPr sz="2100" kern="1200">
          <a:solidFill>
            <a:schemeClr val="tx1"/>
          </a:solidFill>
          <a:latin typeface="Arial" panose="020B0604020202020204" pitchFamily="34" charset="0"/>
          <a:ea typeface="+mn-ea"/>
          <a:cs typeface="+mn-cs"/>
        </a:defRPr>
      </a:lvl2pPr>
      <a:lvl3pPr marL="857250" indent="-171450" algn="l" rtl="0" eaLnBrk="0" fontAlgn="base" hangingPunct="0">
        <a:spcBef>
          <a:spcPct val="20000"/>
        </a:spcBef>
        <a:spcAft>
          <a:spcPct val="0"/>
        </a:spcAft>
        <a:buClr>
          <a:schemeClr val="tx1"/>
        </a:buClr>
        <a:buChar char="•"/>
        <a:defRPr sz="1800" kern="1200">
          <a:solidFill>
            <a:schemeClr val="tx1"/>
          </a:solidFill>
          <a:latin typeface="Arial" panose="020B0604020202020204" pitchFamily="34" charset="0"/>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Arial" panose="020B0604020202020204" pitchFamily="34" charset="0"/>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050" name="Picture 58" descr="03_back_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6813" y="609600"/>
            <a:ext cx="2630487"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Rectangle 53"/>
          <p:cNvSpPr>
            <a:spLocks noChangeArrowheads="1"/>
          </p:cNvSpPr>
          <p:nvPr/>
        </p:nvSpPr>
        <p:spPr bwMode="auto">
          <a:xfrm>
            <a:off x="228600" y="590550"/>
            <a:ext cx="8686800" cy="5943600"/>
          </a:xfrm>
          <a:prstGeom prst="rect">
            <a:avLst/>
          </a:prstGeom>
          <a:noFill/>
          <a:ln w="38100">
            <a:solidFill>
              <a:schemeClr val="accent2"/>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endParaRPr lang="zh-TW" altLang="en-US" smtClean="0">
              <a:solidFill>
                <a:srgbClr val="4D4D4D"/>
              </a:solidFill>
              <a:ea typeface="新細明體" panose="02020500000000000000" pitchFamily="18" charset="-120"/>
            </a:endParaRPr>
          </a:p>
        </p:txBody>
      </p:sp>
      <p:sp>
        <p:nvSpPr>
          <p:cNvPr id="1079" name="Rectangle 55"/>
          <p:cNvSpPr>
            <a:spLocks noChangeArrowheads="1"/>
          </p:cNvSpPr>
          <p:nvPr/>
        </p:nvSpPr>
        <p:spPr bwMode="gray">
          <a:xfrm>
            <a:off x="5715000" y="6229350"/>
            <a:ext cx="3009900" cy="400050"/>
          </a:xfrm>
          <a:prstGeom prst="rect">
            <a:avLst/>
          </a:prstGeom>
          <a:solidFill>
            <a:schemeClr val="bg1"/>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endParaRPr lang="zh-TW" altLang="en-US" smtClean="0">
              <a:solidFill>
                <a:srgbClr val="4D4D4D"/>
              </a:solidFill>
              <a:ea typeface="新細明體" panose="02020500000000000000" pitchFamily="18" charset="-120"/>
            </a:endParaRPr>
          </a:p>
        </p:txBody>
      </p:sp>
      <p:sp>
        <p:nvSpPr>
          <p:cNvPr id="1078" name="Rectangle 54"/>
          <p:cNvSpPr>
            <a:spLocks noChangeArrowheads="1"/>
          </p:cNvSpPr>
          <p:nvPr/>
        </p:nvSpPr>
        <p:spPr bwMode="gray">
          <a:xfrm>
            <a:off x="609600" y="190500"/>
            <a:ext cx="5562600" cy="1085850"/>
          </a:xfrm>
          <a:prstGeom prst="rect">
            <a:avLst/>
          </a:prstGeom>
          <a:solidFill>
            <a:schemeClr val="bg1"/>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endParaRPr lang="zh-TW" altLang="en-US" smtClean="0">
              <a:solidFill>
                <a:srgbClr val="4D4D4D"/>
              </a:solidFill>
              <a:ea typeface="新細明體" panose="02020500000000000000" pitchFamily="18" charset="-120"/>
            </a:endParaRPr>
          </a:p>
        </p:txBody>
      </p:sp>
      <p:sp>
        <p:nvSpPr>
          <p:cNvPr id="2054" name="Rectangle 3"/>
          <p:cNvSpPr>
            <a:spLocks noGrp="1" noChangeArrowheads="1"/>
          </p:cNvSpPr>
          <p:nvPr>
            <p:ph type="body" idx="1"/>
          </p:nvPr>
        </p:nvSpPr>
        <p:spPr bwMode="gray">
          <a:xfrm>
            <a:off x="457200" y="1436688"/>
            <a:ext cx="82296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gray">
          <a:xfrm>
            <a:off x="5638800" y="63817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solidFill>
                  <a:srgbClr val="5F5F5F"/>
                </a:solidFill>
                <a:latin typeface="+mn-lt"/>
                <a:ea typeface="新細明體" charset="-120"/>
              </a:defRPr>
            </a:lvl1pPr>
          </a:lstStyle>
          <a:p>
            <a:pPr fontAlgn="base">
              <a:spcBef>
                <a:spcPct val="0"/>
              </a:spcBef>
              <a:spcAft>
                <a:spcPct val="0"/>
              </a:spcAft>
              <a:defRPr/>
            </a:pPr>
            <a:r>
              <a:rPr lang="en-US" altLang="zh-TW"/>
              <a:t>www.themegallery.com</a:t>
            </a:r>
          </a:p>
        </p:txBody>
      </p:sp>
      <p:sp>
        <p:nvSpPr>
          <p:cNvPr id="1029" name="Rectangle 5"/>
          <p:cNvSpPr>
            <a:spLocks noGrp="1" noChangeArrowheads="1"/>
          </p:cNvSpPr>
          <p:nvPr>
            <p:ph type="ftr" sz="quarter" idx="3"/>
          </p:nvPr>
        </p:nvSpPr>
        <p:spPr bwMode="gray">
          <a:xfrm>
            <a:off x="5791200" y="627697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000" b="1" i="1">
                <a:solidFill>
                  <a:srgbClr val="000066"/>
                </a:solidFill>
                <a:latin typeface="Arial" charset="0"/>
                <a:ea typeface="新細明體" charset="-120"/>
              </a:defRPr>
            </a:lvl1pPr>
          </a:lstStyle>
          <a:p>
            <a:pPr fontAlgn="base">
              <a:spcBef>
                <a:spcPct val="0"/>
              </a:spcBef>
              <a:spcAft>
                <a:spcPct val="0"/>
              </a:spcAft>
              <a:defRPr/>
            </a:pPr>
            <a:r>
              <a:rPr lang="en-US" altLang="zh-TW"/>
              <a:t>LOGO</a:t>
            </a:r>
          </a:p>
        </p:txBody>
      </p:sp>
      <p:sp>
        <p:nvSpPr>
          <p:cNvPr id="1030" name="Rectangle 6"/>
          <p:cNvSpPr>
            <a:spLocks noGrp="1" noChangeArrowheads="1"/>
          </p:cNvSpPr>
          <p:nvPr>
            <p:ph type="sldNum" sz="quarter" idx="4"/>
          </p:nvPr>
        </p:nvSpPr>
        <p:spPr bwMode="gray">
          <a:xfrm>
            <a:off x="381000" y="62293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solidFill>
                  <a:srgbClr val="000000"/>
                </a:solidFill>
                <a:latin typeface="+mn-lt"/>
                <a:ea typeface="新細明體" panose="02020500000000000000" pitchFamily="18" charset="-120"/>
              </a:defRPr>
            </a:lvl1pPr>
          </a:lstStyle>
          <a:p>
            <a:pPr fontAlgn="base">
              <a:spcBef>
                <a:spcPct val="0"/>
              </a:spcBef>
              <a:spcAft>
                <a:spcPct val="0"/>
              </a:spcAft>
              <a:defRPr/>
            </a:pPr>
            <a:fld id="{42423B07-0186-4917-BB44-CD36EB7017F5}" type="slidenum">
              <a:rPr lang="en-US" altLang="zh-TW"/>
              <a:pPr fontAlgn="base">
                <a:spcBef>
                  <a:spcPct val="0"/>
                </a:spcBef>
                <a:spcAft>
                  <a:spcPct val="0"/>
                </a:spcAft>
                <a:defRPr/>
              </a:pPr>
              <a:t>‹#›</a:t>
            </a:fld>
            <a:endParaRPr lang="en-US" altLang="zh-TW"/>
          </a:p>
        </p:txBody>
      </p:sp>
      <p:sp>
        <p:nvSpPr>
          <p:cNvPr id="2058" name="Rectangle 2"/>
          <p:cNvSpPr>
            <a:spLocks noGrp="1" noChangeArrowheads="1"/>
          </p:cNvSpPr>
          <p:nvPr>
            <p:ph type="title"/>
          </p:nvPr>
        </p:nvSpPr>
        <p:spPr bwMode="gray">
          <a:xfrm>
            <a:off x="685800" y="331788"/>
            <a:ext cx="4648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pic>
        <p:nvPicPr>
          <p:cNvPr id="2059" name="Picture 59" descr="03_ic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76863" y="166688"/>
            <a:ext cx="749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5146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0" r:id="rId12"/>
  </p:sldLayoutIdLst>
  <p:hf sldNum="0" hdr="0"/>
  <p:txStyles>
    <p:titleStyle>
      <a:lvl1pPr algn="l" rtl="0" eaLnBrk="0" fontAlgn="base" hangingPunct="0">
        <a:spcBef>
          <a:spcPct val="0"/>
        </a:spcBef>
        <a:spcAft>
          <a:spcPct val="0"/>
        </a:spcAft>
        <a:defRPr sz="3200" b="1" kern="1200">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anose="020B0604030504040204" pitchFamily="34" charset="0"/>
        </a:defRPr>
      </a:lvl2pPr>
      <a:lvl3pPr algn="l" rtl="0" eaLnBrk="0" fontAlgn="base" hangingPunct="0">
        <a:spcBef>
          <a:spcPct val="0"/>
        </a:spcBef>
        <a:spcAft>
          <a:spcPct val="0"/>
        </a:spcAft>
        <a:defRPr sz="3200" b="1">
          <a:solidFill>
            <a:srgbClr val="000000"/>
          </a:solidFill>
          <a:latin typeface="Verdana" panose="020B0604030504040204" pitchFamily="34" charset="0"/>
        </a:defRPr>
      </a:lvl3pPr>
      <a:lvl4pPr algn="l" rtl="0" eaLnBrk="0" fontAlgn="base" hangingPunct="0">
        <a:spcBef>
          <a:spcPct val="0"/>
        </a:spcBef>
        <a:spcAft>
          <a:spcPct val="0"/>
        </a:spcAft>
        <a:defRPr sz="3200" b="1">
          <a:solidFill>
            <a:srgbClr val="000000"/>
          </a:solidFill>
          <a:latin typeface="Verdana" panose="020B0604030504040204" pitchFamily="34" charset="0"/>
        </a:defRPr>
      </a:lvl4pPr>
      <a:lvl5pPr algn="l" rtl="0" eaLnBrk="0" fontAlgn="base" hangingPunct="0">
        <a:spcBef>
          <a:spcPct val="0"/>
        </a:spcBef>
        <a:spcAft>
          <a:spcPct val="0"/>
        </a:spcAft>
        <a:defRPr sz="3200" b="1">
          <a:solidFill>
            <a:srgbClr val="000000"/>
          </a:solidFill>
          <a:latin typeface="Verdana" panose="020B0604030504040204" pitchFamily="34" charset="0"/>
        </a:defRPr>
      </a:lvl5pPr>
      <a:lvl6pPr marL="457200" algn="l" rtl="0" eaLnBrk="0" fontAlgn="base" hangingPunct="0">
        <a:spcBef>
          <a:spcPct val="0"/>
        </a:spcBef>
        <a:spcAft>
          <a:spcPct val="0"/>
        </a:spcAft>
        <a:defRPr sz="3200" b="1">
          <a:solidFill>
            <a:srgbClr val="000000"/>
          </a:solidFill>
          <a:latin typeface="Verdana" panose="020B0604030504040204" pitchFamily="34" charset="0"/>
        </a:defRPr>
      </a:lvl6pPr>
      <a:lvl7pPr marL="914400" algn="l" rtl="0" eaLnBrk="0" fontAlgn="base" hangingPunct="0">
        <a:spcBef>
          <a:spcPct val="0"/>
        </a:spcBef>
        <a:spcAft>
          <a:spcPct val="0"/>
        </a:spcAft>
        <a:defRPr sz="3200" b="1">
          <a:solidFill>
            <a:srgbClr val="000000"/>
          </a:solidFill>
          <a:latin typeface="Verdana" panose="020B0604030504040204" pitchFamily="34" charset="0"/>
        </a:defRPr>
      </a:lvl7pPr>
      <a:lvl8pPr marL="1371600" algn="l" rtl="0" eaLnBrk="0" fontAlgn="base" hangingPunct="0">
        <a:spcBef>
          <a:spcPct val="0"/>
        </a:spcBef>
        <a:spcAft>
          <a:spcPct val="0"/>
        </a:spcAft>
        <a:defRPr sz="3200" b="1">
          <a:solidFill>
            <a:srgbClr val="000000"/>
          </a:solidFill>
          <a:latin typeface="Verdana" panose="020B0604030504040204" pitchFamily="34" charset="0"/>
        </a:defRPr>
      </a:lvl8pPr>
      <a:lvl9pPr marL="1828800" algn="l" rtl="0" eaLnBrk="0" fontAlgn="base" hangingPunct="0">
        <a:spcBef>
          <a:spcPct val="0"/>
        </a:spcBef>
        <a:spcAft>
          <a:spcPct val="0"/>
        </a:spcAft>
        <a:defRPr sz="3200" b="1">
          <a:solidFill>
            <a:srgbClr val="000000"/>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050" name="Picture 58" descr="03_back_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6813" y="609600"/>
            <a:ext cx="2630487"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Rectangle 53"/>
          <p:cNvSpPr>
            <a:spLocks noChangeArrowheads="1"/>
          </p:cNvSpPr>
          <p:nvPr/>
        </p:nvSpPr>
        <p:spPr bwMode="auto">
          <a:xfrm>
            <a:off x="228600" y="590550"/>
            <a:ext cx="8686800" cy="5943600"/>
          </a:xfrm>
          <a:prstGeom prst="rect">
            <a:avLst/>
          </a:prstGeom>
          <a:noFill/>
          <a:ln w="38100">
            <a:solidFill>
              <a:schemeClr val="accent2"/>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endParaRPr lang="zh-TW" altLang="en-US" smtClean="0">
              <a:solidFill>
                <a:srgbClr val="4D4D4D"/>
              </a:solidFill>
              <a:ea typeface="新細明體" panose="02020500000000000000" pitchFamily="18" charset="-120"/>
            </a:endParaRPr>
          </a:p>
        </p:txBody>
      </p:sp>
      <p:sp>
        <p:nvSpPr>
          <p:cNvPr id="1079" name="Rectangle 55"/>
          <p:cNvSpPr>
            <a:spLocks noChangeArrowheads="1"/>
          </p:cNvSpPr>
          <p:nvPr/>
        </p:nvSpPr>
        <p:spPr bwMode="gray">
          <a:xfrm>
            <a:off x="5715000" y="6229350"/>
            <a:ext cx="3009900" cy="400050"/>
          </a:xfrm>
          <a:prstGeom prst="rect">
            <a:avLst/>
          </a:prstGeom>
          <a:solidFill>
            <a:schemeClr val="bg1"/>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endParaRPr lang="zh-TW" altLang="en-US" smtClean="0">
              <a:solidFill>
                <a:srgbClr val="4D4D4D"/>
              </a:solidFill>
              <a:ea typeface="新細明體" panose="02020500000000000000" pitchFamily="18" charset="-120"/>
            </a:endParaRPr>
          </a:p>
        </p:txBody>
      </p:sp>
      <p:sp>
        <p:nvSpPr>
          <p:cNvPr id="1078" name="Rectangle 54"/>
          <p:cNvSpPr>
            <a:spLocks noChangeArrowheads="1"/>
          </p:cNvSpPr>
          <p:nvPr/>
        </p:nvSpPr>
        <p:spPr bwMode="gray">
          <a:xfrm>
            <a:off x="609600" y="190500"/>
            <a:ext cx="5562600" cy="1085850"/>
          </a:xfrm>
          <a:prstGeom prst="rect">
            <a:avLst/>
          </a:prstGeom>
          <a:solidFill>
            <a:schemeClr val="bg1"/>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endParaRPr lang="zh-TW" altLang="en-US" smtClean="0">
              <a:solidFill>
                <a:srgbClr val="4D4D4D"/>
              </a:solidFill>
              <a:ea typeface="新細明體" panose="02020500000000000000" pitchFamily="18" charset="-120"/>
            </a:endParaRPr>
          </a:p>
        </p:txBody>
      </p:sp>
      <p:sp>
        <p:nvSpPr>
          <p:cNvPr id="2054" name="Rectangle 3"/>
          <p:cNvSpPr>
            <a:spLocks noGrp="1" noChangeArrowheads="1"/>
          </p:cNvSpPr>
          <p:nvPr>
            <p:ph type="body" idx="1"/>
          </p:nvPr>
        </p:nvSpPr>
        <p:spPr bwMode="gray">
          <a:xfrm>
            <a:off x="457200" y="1436688"/>
            <a:ext cx="82296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gray">
          <a:xfrm>
            <a:off x="5638800" y="63817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solidFill>
                  <a:srgbClr val="5F5F5F"/>
                </a:solidFill>
                <a:latin typeface="+mn-lt"/>
                <a:ea typeface="新細明體" charset="-120"/>
              </a:defRPr>
            </a:lvl1pPr>
          </a:lstStyle>
          <a:p>
            <a:pPr fontAlgn="base">
              <a:spcBef>
                <a:spcPct val="0"/>
              </a:spcBef>
              <a:spcAft>
                <a:spcPct val="0"/>
              </a:spcAft>
              <a:defRPr/>
            </a:pPr>
            <a:r>
              <a:rPr lang="en-US" altLang="zh-TW"/>
              <a:t>www.themegallery.com</a:t>
            </a:r>
          </a:p>
        </p:txBody>
      </p:sp>
      <p:sp>
        <p:nvSpPr>
          <p:cNvPr id="1029" name="Rectangle 5"/>
          <p:cNvSpPr>
            <a:spLocks noGrp="1" noChangeArrowheads="1"/>
          </p:cNvSpPr>
          <p:nvPr>
            <p:ph type="ftr" sz="quarter" idx="3"/>
          </p:nvPr>
        </p:nvSpPr>
        <p:spPr bwMode="gray">
          <a:xfrm>
            <a:off x="5791200" y="627697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000" b="1" i="1">
                <a:solidFill>
                  <a:srgbClr val="000066"/>
                </a:solidFill>
                <a:latin typeface="Arial" charset="0"/>
                <a:ea typeface="新細明體" charset="-120"/>
              </a:defRPr>
            </a:lvl1pPr>
          </a:lstStyle>
          <a:p>
            <a:pPr fontAlgn="base">
              <a:spcBef>
                <a:spcPct val="0"/>
              </a:spcBef>
              <a:spcAft>
                <a:spcPct val="0"/>
              </a:spcAft>
              <a:defRPr/>
            </a:pPr>
            <a:r>
              <a:rPr lang="en-US" altLang="zh-TW"/>
              <a:t>LOGO</a:t>
            </a:r>
          </a:p>
        </p:txBody>
      </p:sp>
      <p:sp>
        <p:nvSpPr>
          <p:cNvPr id="1030" name="Rectangle 6"/>
          <p:cNvSpPr>
            <a:spLocks noGrp="1" noChangeArrowheads="1"/>
          </p:cNvSpPr>
          <p:nvPr>
            <p:ph type="sldNum" sz="quarter" idx="4"/>
          </p:nvPr>
        </p:nvSpPr>
        <p:spPr bwMode="gray">
          <a:xfrm>
            <a:off x="381000" y="62293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solidFill>
                  <a:srgbClr val="000000"/>
                </a:solidFill>
                <a:latin typeface="+mn-lt"/>
                <a:ea typeface="新細明體" panose="02020500000000000000" pitchFamily="18" charset="-120"/>
              </a:defRPr>
            </a:lvl1pPr>
          </a:lstStyle>
          <a:p>
            <a:pPr fontAlgn="base">
              <a:spcBef>
                <a:spcPct val="0"/>
              </a:spcBef>
              <a:spcAft>
                <a:spcPct val="0"/>
              </a:spcAft>
              <a:defRPr/>
            </a:pPr>
            <a:fld id="{42423B07-0186-4917-BB44-CD36EB7017F5}" type="slidenum">
              <a:rPr lang="en-US" altLang="zh-TW"/>
              <a:pPr fontAlgn="base">
                <a:spcBef>
                  <a:spcPct val="0"/>
                </a:spcBef>
                <a:spcAft>
                  <a:spcPct val="0"/>
                </a:spcAft>
                <a:defRPr/>
              </a:pPr>
              <a:t>‹#›</a:t>
            </a:fld>
            <a:endParaRPr lang="en-US" altLang="zh-TW"/>
          </a:p>
        </p:txBody>
      </p:sp>
      <p:sp>
        <p:nvSpPr>
          <p:cNvPr id="2058" name="Rectangle 2"/>
          <p:cNvSpPr>
            <a:spLocks noGrp="1" noChangeArrowheads="1"/>
          </p:cNvSpPr>
          <p:nvPr>
            <p:ph type="title"/>
          </p:nvPr>
        </p:nvSpPr>
        <p:spPr bwMode="gray">
          <a:xfrm>
            <a:off x="685800" y="331788"/>
            <a:ext cx="4648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pic>
        <p:nvPicPr>
          <p:cNvPr id="2059" name="Picture 59" descr="03_ic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76863" y="166688"/>
            <a:ext cx="749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9474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2" r:id="rId12"/>
  </p:sldLayoutIdLst>
  <p:hf sldNum="0" hdr="0"/>
  <p:txStyles>
    <p:titleStyle>
      <a:lvl1pPr algn="l" rtl="0" eaLnBrk="0" fontAlgn="base" hangingPunct="0">
        <a:spcBef>
          <a:spcPct val="0"/>
        </a:spcBef>
        <a:spcAft>
          <a:spcPct val="0"/>
        </a:spcAft>
        <a:defRPr sz="3200" b="1" kern="1200">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anose="020B0604030504040204" pitchFamily="34" charset="0"/>
        </a:defRPr>
      </a:lvl2pPr>
      <a:lvl3pPr algn="l" rtl="0" eaLnBrk="0" fontAlgn="base" hangingPunct="0">
        <a:spcBef>
          <a:spcPct val="0"/>
        </a:spcBef>
        <a:spcAft>
          <a:spcPct val="0"/>
        </a:spcAft>
        <a:defRPr sz="3200" b="1">
          <a:solidFill>
            <a:srgbClr val="000000"/>
          </a:solidFill>
          <a:latin typeface="Verdana" panose="020B0604030504040204" pitchFamily="34" charset="0"/>
        </a:defRPr>
      </a:lvl3pPr>
      <a:lvl4pPr algn="l" rtl="0" eaLnBrk="0" fontAlgn="base" hangingPunct="0">
        <a:spcBef>
          <a:spcPct val="0"/>
        </a:spcBef>
        <a:spcAft>
          <a:spcPct val="0"/>
        </a:spcAft>
        <a:defRPr sz="3200" b="1">
          <a:solidFill>
            <a:srgbClr val="000000"/>
          </a:solidFill>
          <a:latin typeface="Verdana" panose="020B0604030504040204" pitchFamily="34" charset="0"/>
        </a:defRPr>
      </a:lvl4pPr>
      <a:lvl5pPr algn="l" rtl="0" eaLnBrk="0" fontAlgn="base" hangingPunct="0">
        <a:spcBef>
          <a:spcPct val="0"/>
        </a:spcBef>
        <a:spcAft>
          <a:spcPct val="0"/>
        </a:spcAft>
        <a:defRPr sz="3200" b="1">
          <a:solidFill>
            <a:srgbClr val="000000"/>
          </a:solidFill>
          <a:latin typeface="Verdana" panose="020B0604030504040204" pitchFamily="34" charset="0"/>
        </a:defRPr>
      </a:lvl5pPr>
      <a:lvl6pPr marL="457200" algn="l" rtl="0" eaLnBrk="0" fontAlgn="base" hangingPunct="0">
        <a:spcBef>
          <a:spcPct val="0"/>
        </a:spcBef>
        <a:spcAft>
          <a:spcPct val="0"/>
        </a:spcAft>
        <a:defRPr sz="3200" b="1">
          <a:solidFill>
            <a:srgbClr val="000000"/>
          </a:solidFill>
          <a:latin typeface="Verdana" panose="020B0604030504040204" pitchFamily="34" charset="0"/>
        </a:defRPr>
      </a:lvl6pPr>
      <a:lvl7pPr marL="914400" algn="l" rtl="0" eaLnBrk="0" fontAlgn="base" hangingPunct="0">
        <a:spcBef>
          <a:spcPct val="0"/>
        </a:spcBef>
        <a:spcAft>
          <a:spcPct val="0"/>
        </a:spcAft>
        <a:defRPr sz="3200" b="1">
          <a:solidFill>
            <a:srgbClr val="000000"/>
          </a:solidFill>
          <a:latin typeface="Verdana" panose="020B0604030504040204" pitchFamily="34" charset="0"/>
        </a:defRPr>
      </a:lvl7pPr>
      <a:lvl8pPr marL="1371600" algn="l" rtl="0" eaLnBrk="0" fontAlgn="base" hangingPunct="0">
        <a:spcBef>
          <a:spcPct val="0"/>
        </a:spcBef>
        <a:spcAft>
          <a:spcPct val="0"/>
        </a:spcAft>
        <a:defRPr sz="3200" b="1">
          <a:solidFill>
            <a:srgbClr val="000000"/>
          </a:solidFill>
          <a:latin typeface="Verdana" panose="020B0604030504040204" pitchFamily="34" charset="0"/>
        </a:defRPr>
      </a:lvl8pPr>
      <a:lvl9pPr marL="1828800" algn="l" rtl="0" eaLnBrk="0" fontAlgn="base" hangingPunct="0">
        <a:spcBef>
          <a:spcPct val="0"/>
        </a:spcBef>
        <a:spcAft>
          <a:spcPct val="0"/>
        </a:spcAft>
        <a:defRPr sz="3200" b="1">
          <a:solidFill>
            <a:srgbClr val="000000"/>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050" name="Picture 58" descr="03_back_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6813" y="609600"/>
            <a:ext cx="2630487"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Rectangle 53"/>
          <p:cNvSpPr>
            <a:spLocks noChangeArrowheads="1"/>
          </p:cNvSpPr>
          <p:nvPr/>
        </p:nvSpPr>
        <p:spPr bwMode="auto">
          <a:xfrm>
            <a:off x="228600" y="590550"/>
            <a:ext cx="8686800" cy="5943600"/>
          </a:xfrm>
          <a:prstGeom prst="rect">
            <a:avLst/>
          </a:prstGeom>
          <a:noFill/>
          <a:ln w="38100">
            <a:solidFill>
              <a:schemeClr val="accent2"/>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endParaRPr lang="zh-TW" altLang="en-US" smtClean="0">
              <a:solidFill>
                <a:srgbClr val="4D4D4D"/>
              </a:solidFill>
              <a:ea typeface="新細明體" panose="02020500000000000000" pitchFamily="18" charset="-120"/>
            </a:endParaRPr>
          </a:p>
        </p:txBody>
      </p:sp>
      <p:sp>
        <p:nvSpPr>
          <p:cNvPr id="1079" name="Rectangle 55"/>
          <p:cNvSpPr>
            <a:spLocks noChangeArrowheads="1"/>
          </p:cNvSpPr>
          <p:nvPr/>
        </p:nvSpPr>
        <p:spPr bwMode="gray">
          <a:xfrm>
            <a:off x="5715000" y="6229350"/>
            <a:ext cx="3009900" cy="400050"/>
          </a:xfrm>
          <a:prstGeom prst="rect">
            <a:avLst/>
          </a:prstGeom>
          <a:solidFill>
            <a:schemeClr val="bg1"/>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endParaRPr lang="zh-TW" altLang="en-US" smtClean="0">
              <a:solidFill>
                <a:srgbClr val="4D4D4D"/>
              </a:solidFill>
              <a:ea typeface="新細明體" panose="02020500000000000000" pitchFamily="18" charset="-120"/>
            </a:endParaRPr>
          </a:p>
        </p:txBody>
      </p:sp>
      <p:sp>
        <p:nvSpPr>
          <p:cNvPr id="1078" name="Rectangle 54"/>
          <p:cNvSpPr>
            <a:spLocks noChangeArrowheads="1"/>
          </p:cNvSpPr>
          <p:nvPr/>
        </p:nvSpPr>
        <p:spPr bwMode="gray">
          <a:xfrm>
            <a:off x="609600" y="190500"/>
            <a:ext cx="5562600" cy="1085850"/>
          </a:xfrm>
          <a:prstGeom prst="rect">
            <a:avLst/>
          </a:prstGeom>
          <a:solidFill>
            <a:schemeClr val="bg1"/>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endParaRPr lang="zh-TW" altLang="en-US" smtClean="0">
              <a:solidFill>
                <a:srgbClr val="4D4D4D"/>
              </a:solidFill>
              <a:ea typeface="新細明體" panose="02020500000000000000" pitchFamily="18" charset="-120"/>
            </a:endParaRPr>
          </a:p>
        </p:txBody>
      </p:sp>
      <p:sp>
        <p:nvSpPr>
          <p:cNvPr id="2054" name="Rectangle 3"/>
          <p:cNvSpPr>
            <a:spLocks noGrp="1" noChangeArrowheads="1"/>
          </p:cNvSpPr>
          <p:nvPr>
            <p:ph type="body" idx="1"/>
          </p:nvPr>
        </p:nvSpPr>
        <p:spPr bwMode="gray">
          <a:xfrm>
            <a:off x="457200" y="1436688"/>
            <a:ext cx="82296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gray">
          <a:xfrm>
            <a:off x="5638800" y="63817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solidFill>
                  <a:srgbClr val="5F5F5F"/>
                </a:solidFill>
                <a:latin typeface="+mn-lt"/>
                <a:ea typeface="新細明體" charset="-120"/>
              </a:defRPr>
            </a:lvl1pPr>
          </a:lstStyle>
          <a:p>
            <a:pPr fontAlgn="base">
              <a:spcBef>
                <a:spcPct val="0"/>
              </a:spcBef>
              <a:spcAft>
                <a:spcPct val="0"/>
              </a:spcAft>
              <a:defRPr/>
            </a:pPr>
            <a:r>
              <a:rPr lang="en-US" altLang="zh-TW"/>
              <a:t>www.themegallery.com</a:t>
            </a:r>
          </a:p>
        </p:txBody>
      </p:sp>
      <p:sp>
        <p:nvSpPr>
          <p:cNvPr id="1029" name="Rectangle 5"/>
          <p:cNvSpPr>
            <a:spLocks noGrp="1" noChangeArrowheads="1"/>
          </p:cNvSpPr>
          <p:nvPr>
            <p:ph type="ftr" sz="quarter" idx="3"/>
          </p:nvPr>
        </p:nvSpPr>
        <p:spPr bwMode="gray">
          <a:xfrm>
            <a:off x="5791200" y="627697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000" b="1" i="1">
                <a:solidFill>
                  <a:srgbClr val="000066"/>
                </a:solidFill>
                <a:latin typeface="Arial" charset="0"/>
                <a:ea typeface="新細明體" charset="-120"/>
              </a:defRPr>
            </a:lvl1pPr>
          </a:lstStyle>
          <a:p>
            <a:pPr fontAlgn="base">
              <a:spcBef>
                <a:spcPct val="0"/>
              </a:spcBef>
              <a:spcAft>
                <a:spcPct val="0"/>
              </a:spcAft>
              <a:defRPr/>
            </a:pPr>
            <a:r>
              <a:rPr lang="en-US" altLang="zh-TW"/>
              <a:t>LOGO</a:t>
            </a:r>
          </a:p>
        </p:txBody>
      </p:sp>
      <p:sp>
        <p:nvSpPr>
          <p:cNvPr id="1030" name="Rectangle 6"/>
          <p:cNvSpPr>
            <a:spLocks noGrp="1" noChangeArrowheads="1"/>
          </p:cNvSpPr>
          <p:nvPr>
            <p:ph type="sldNum" sz="quarter" idx="4"/>
          </p:nvPr>
        </p:nvSpPr>
        <p:spPr bwMode="gray">
          <a:xfrm>
            <a:off x="381000" y="62293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solidFill>
                  <a:srgbClr val="000000"/>
                </a:solidFill>
                <a:latin typeface="+mn-lt"/>
                <a:ea typeface="新細明體" panose="02020500000000000000" pitchFamily="18" charset="-120"/>
              </a:defRPr>
            </a:lvl1pPr>
          </a:lstStyle>
          <a:p>
            <a:pPr fontAlgn="base">
              <a:spcBef>
                <a:spcPct val="0"/>
              </a:spcBef>
              <a:spcAft>
                <a:spcPct val="0"/>
              </a:spcAft>
              <a:defRPr/>
            </a:pPr>
            <a:fld id="{42423B07-0186-4917-BB44-CD36EB7017F5}" type="slidenum">
              <a:rPr lang="en-US" altLang="zh-TW"/>
              <a:pPr fontAlgn="base">
                <a:spcBef>
                  <a:spcPct val="0"/>
                </a:spcBef>
                <a:spcAft>
                  <a:spcPct val="0"/>
                </a:spcAft>
                <a:defRPr/>
              </a:pPr>
              <a:t>‹#›</a:t>
            </a:fld>
            <a:endParaRPr lang="en-US" altLang="zh-TW"/>
          </a:p>
        </p:txBody>
      </p:sp>
      <p:sp>
        <p:nvSpPr>
          <p:cNvPr id="2058" name="Rectangle 2"/>
          <p:cNvSpPr>
            <a:spLocks noGrp="1" noChangeArrowheads="1"/>
          </p:cNvSpPr>
          <p:nvPr>
            <p:ph type="title"/>
          </p:nvPr>
        </p:nvSpPr>
        <p:spPr bwMode="gray">
          <a:xfrm>
            <a:off x="685800" y="331788"/>
            <a:ext cx="4648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pic>
        <p:nvPicPr>
          <p:cNvPr id="2059" name="Picture 59" descr="03_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76863" y="166688"/>
            <a:ext cx="749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3963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p:txStyles>
    <p:titleStyle>
      <a:lvl1pPr algn="l" rtl="0" eaLnBrk="0" fontAlgn="base" hangingPunct="0">
        <a:spcBef>
          <a:spcPct val="0"/>
        </a:spcBef>
        <a:spcAft>
          <a:spcPct val="0"/>
        </a:spcAft>
        <a:defRPr sz="3200" b="1" kern="1200">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anose="020B0604030504040204" pitchFamily="34" charset="0"/>
        </a:defRPr>
      </a:lvl2pPr>
      <a:lvl3pPr algn="l" rtl="0" eaLnBrk="0" fontAlgn="base" hangingPunct="0">
        <a:spcBef>
          <a:spcPct val="0"/>
        </a:spcBef>
        <a:spcAft>
          <a:spcPct val="0"/>
        </a:spcAft>
        <a:defRPr sz="3200" b="1">
          <a:solidFill>
            <a:srgbClr val="000000"/>
          </a:solidFill>
          <a:latin typeface="Verdana" panose="020B0604030504040204" pitchFamily="34" charset="0"/>
        </a:defRPr>
      </a:lvl3pPr>
      <a:lvl4pPr algn="l" rtl="0" eaLnBrk="0" fontAlgn="base" hangingPunct="0">
        <a:spcBef>
          <a:spcPct val="0"/>
        </a:spcBef>
        <a:spcAft>
          <a:spcPct val="0"/>
        </a:spcAft>
        <a:defRPr sz="3200" b="1">
          <a:solidFill>
            <a:srgbClr val="000000"/>
          </a:solidFill>
          <a:latin typeface="Verdana" panose="020B0604030504040204" pitchFamily="34" charset="0"/>
        </a:defRPr>
      </a:lvl4pPr>
      <a:lvl5pPr algn="l" rtl="0" eaLnBrk="0" fontAlgn="base" hangingPunct="0">
        <a:spcBef>
          <a:spcPct val="0"/>
        </a:spcBef>
        <a:spcAft>
          <a:spcPct val="0"/>
        </a:spcAft>
        <a:defRPr sz="3200" b="1">
          <a:solidFill>
            <a:srgbClr val="000000"/>
          </a:solidFill>
          <a:latin typeface="Verdana" panose="020B0604030504040204" pitchFamily="34" charset="0"/>
        </a:defRPr>
      </a:lvl5pPr>
      <a:lvl6pPr marL="457200" algn="l" rtl="0" eaLnBrk="0" fontAlgn="base" hangingPunct="0">
        <a:spcBef>
          <a:spcPct val="0"/>
        </a:spcBef>
        <a:spcAft>
          <a:spcPct val="0"/>
        </a:spcAft>
        <a:defRPr sz="3200" b="1">
          <a:solidFill>
            <a:srgbClr val="000000"/>
          </a:solidFill>
          <a:latin typeface="Verdana" panose="020B0604030504040204" pitchFamily="34" charset="0"/>
        </a:defRPr>
      </a:lvl6pPr>
      <a:lvl7pPr marL="914400" algn="l" rtl="0" eaLnBrk="0" fontAlgn="base" hangingPunct="0">
        <a:spcBef>
          <a:spcPct val="0"/>
        </a:spcBef>
        <a:spcAft>
          <a:spcPct val="0"/>
        </a:spcAft>
        <a:defRPr sz="3200" b="1">
          <a:solidFill>
            <a:srgbClr val="000000"/>
          </a:solidFill>
          <a:latin typeface="Verdana" panose="020B0604030504040204" pitchFamily="34" charset="0"/>
        </a:defRPr>
      </a:lvl7pPr>
      <a:lvl8pPr marL="1371600" algn="l" rtl="0" eaLnBrk="0" fontAlgn="base" hangingPunct="0">
        <a:spcBef>
          <a:spcPct val="0"/>
        </a:spcBef>
        <a:spcAft>
          <a:spcPct val="0"/>
        </a:spcAft>
        <a:defRPr sz="3200" b="1">
          <a:solidFill>
            <a:srgbClr val="000000"/>
          </a:solidFill>
          <a:latin typeface="Verdana" panose="020B0604030504040204" pitchFamily="34" charset="0"/>
        </a:defRPr>
      </a:lvl8pPr>
      <a:lvl9pPr marL="1828800" algn="l" rtl="0" eaLnBrk="0" fontAlgn="base" hangingPunct="0">
        <a:spcBef>
          <a:spcPct val="0"/>
        </a:spcBef>
        <a:spcAft>
          <a:spcPct val="0"/>
        </a:spcAft>
        <a:defRPr sz="3200" b="1">
          <a:solidFill>
            <a:srgbClr val="000000"/>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20841;&#20998;&#37912;&#30331;20&#31859;&#22823;&#27193;&#65281;%2024&#27506;&#12300;&#25856;&#27193;&#24107;&#12301;&#26376;&#20837;10&#33836;%202016&#24180;5&#26376;1&#26085;-%20YouTube%20(360p).mp4"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comments" Target="../comments/commen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圖片 4">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09"/>
            <a:ext cx="9144000" cy="6115050"/>
          </a:xfrm>
          <a:prstGeom prst="rect">
            <a:avLst/>
          </a:prstGeom>
        </p:spPr>
      </p:pic>
      <p:sp>
        <p:nvSpPr>
          <p:cNvPr id="3" name="矩形 2"/>
          <p:cNvSpPr/>
          <p:nvPr/>
        </p:nvSpPr>
        <p:spPr bwMode="auto">
          <a:xfrm>
            <a:off x="-12352" y="4677981"/>
            <a:ext cx="9156352" cy="2180019"/>
          </a:xfrm>
          <a:prstGeom prst="rect">
            <a:avLst/>
          </a:prstGeom>
          <a:solidFill>
            <a:srgbClr val="663300">
              <a:alpha val="9607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1" u="none" strike="noStrike" cap="none" normalizeH="0" baseline="0" smtClean="0">
              <a:ln>
                <a:noFill/>
              </a:ln>
              <a:solidFill>
                <a:schemeClr val="tx1"/>
              </a:solidFill>
              <a:effectLst/>
              <a:latin typeface="+mj-ea"/>
              <a:ea typeface="+mj-ea"/>
            </a:endParaRPr>
          </a:p>
        </p:txBody>
      </p:sp>
      <p:sp>
        <p:nvSpPr>
          <p:cNvPr id="6" name="矩形 5"/>
          <p:cNvSpPr/>
          <p:nvPr/>
        </p:nvSpPr>
        <p:spPr bwMode="auto">
          <a:xfrm>
            <a:off x="3995936" y="2924944"/>
            <a:ext cx="1008112" cy="792088"/>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1" u="none" strike="noStrike" cap="none" normalizeH="0" baseline="0" smtClean="0">
              <a:ln>
                <a:noFill/>
              </a:ln>
              <a:solidFill>
                <a:schemeClr val="tx1"/>
              </a:solidFill>
              <a:effectLst/>
              <a:latin typeface="+mj-ea"/>
              <a:ea typeface="+mj-ea"/>
            </a:endParaRPr>
          </a:p>
        </p:txBody>
      </p:sp>
      <p:sp>
        <p:nvSpPr>
          <p:cNvPr id="2" name="矩形 1"/>
          <p:cNvSpPr/>
          <p:nvPr/>
        </p:nvSpPr>
        <p:spPr>
          <a:xfrm>
            <a:off x="179512" y="4701733"/>
            <a:ext cx="8694032" cy="830997"/>
          </a:xfrm>
          <a:prstGeom prst="rect">
            <a:avLst/>
          </a:prstGeom>
          <a:noFill/>
        </p:spPr>
        <p:txBody>
          <a:bodyPr wrap="square" lIns="91440" tIns="45720" rIns="91440" bIns="45720">
            <a:spAutoFit/>
          </a:bodyPr>
          <a:lstStyle/>
          <a:p>
            <a:pPr algn="ctr"/>
            <a:r>
              <a:rPr lang="zh-TW" altLang="en-US" sz="4800" b="1" dirty="0" smtClean="0">
                <a:solidFill>
                  <a:schemeClr val="bg1"/>
                </a:solidFill>
                <a:latin typeface="微軟正黑體" panose="020B0604030504040204" pitchFamily="34" charset="-120"/>
                <a:ea typeface="微軟正黑體" panose="020B0604030504040204" pitchFamily="34" charset="-120"/>
              </a:rPr>
              <a:t>攀樹引導反思</a:t>
            </a:r>
            <a:r>
              <a:rPr lang="zh-TW" altLang="en-US" sz="4800" b="1" dirty="0" smtClean="0">
                <a:solidFill>
                  <a:schemeClr val="bg1"/>
                </a:solidFill>
                <a:latin typeface="微軟正黑體" panose="020B0604030504040204" pitchFamily="34" charset="-120"/>
                <a:ea typeface="微軟正黑體" panose="020B0604030504040204" pitchFamily="34" charset="-120"/>
              </a:rPr>
              <a:t>技術</a:t>
            </a:r>
            <a:endParaRPr lang="zh-TW" altLang="en-US" sz="4800" b="1" i="0" spc="50" dirty="0">
              <a:ln w="9525" cmpd="sng">
                <a:solidFill>
                  <a:schemeClr val="accent1"/>
                </a:solidFill>
                <a:prstDash val="solid"/>
              </a:ln>
              <a:solidFill>
                <a:schemeClr val="bg1"/>
              </a:solidFill>
              <a:effectLst>
                <a:glow rad="38100">
                  <a:schemeClr val="accent1">
                    <a:alpha val="40000"/>
                  </a:schemeClr>
                </a:glow>
              </a:effectLst>
              <a:latin typeface="+mj-ea"/>
              <a:ea typeface="+mj-ea"/>
            </a:endParaRPr>
          </a:p>
        </p:txBody>
      </p:sp>
      <p:sp>
        <p:nvSpPr>
          <p:cNvPr id="4" name="矩形 3"/>
          <p:cNvSpPr/>
          <p:nvPr/>
        </p:nvSpPr>
        <p:spPr>
          <a:xfrm>
            <a:off x="1020961" y="6111441"/>
            <a:ext cx="7560840" cy="707886"/>
          </a:xfrm>
          <a:prstGeom prst="rect">
            <a:avLst/>
          </a:prstGeom>
        </p:spPr>
        <p:txBody>
          <a:bodyPr wrap="square">
            <a:spAutoFit/>
          </a:bodyPr>
          <a:lstStyle/>
          <a:p>
            <a:pPr algn="ctr"/>
            <a:r>
              <a:rPr lang="zh-TW" altLang="en-US" sz="2000" b="1"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rPr>
              <a:t>陳東榮</a:t>
            </a:r>
            <a:endParaRPr lang="en-US" altLang="zh-TW" sz="2000" b="1"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endParaRPr>
          </a:p>
          <a:p>
            <a:pPr algn="ctr"/>
            <a:r>
              <a:rPr lang="en-US" altLang="zh-TW" sz="2000" b="1" i="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rPr>
              <a:t>2017/12/28</a:t>
            </a:r>
            <a:endParaRPr lang="zh-TW" altLang="en-US" sz="2000" b="1" i="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endParaRPr>
          </a:p>
        </p:txBody>
      </p:sp>
    </p:spTree>
    <p:extLst>
      <p:ext uri="{BB962C8B-B14F-4D97-AF65-F5344CB8AC3E}">
        <p14:creationId xmlns:p14="http://schemas.microsoft.com/office/powerpoint/2010/main" val="3350536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02843" y="361649"/>
            <a:ext cx="2031325" cy="646331"/>
          </a:xfrm>
          <a:prstGeom prst="rect">
            <a:avLst/>
          </a:prstGeom>
        </p:spPr>
        <p:txBody>
          <a:bodyPr wrap="none">
            <a:spAutoFit/>
          </a:bodyPr>
          <a:lstStyle/>
          <a:p>
            <a:pPr>
              <a:spcBef>
                <a:spcPct val="0"/>
              </a:spcBef>
            </a:pPr>
            <a:r>
              <a:rPr lang="zh-TW" altLang="en-US" sz="3600" dirty="0">
                <a:latin typeface="微軟正黑體" panose="020B0604030504040204" pitchFamily="34" charset="-120"/>
                <a:ea typeface="微軟正黑體" panose="020B0604030504040204" pitchFamily="34" charset="-120"/>
              </a:rPr>
              <a:t>攀</a:t>
            </a:r>
            <a:r>
              <a:rPr lang="zh-TW" altLang="en-US" sz="3600" dirty="0" smtClean="0">
                <a:latin typeface="微軟正黑體" panose="020B0604030504040204" pitchFamily="34" charset="-120"/>
                <a:ea typeface="微軟正黑體" panose="020B0604030504040204" pitchFamily="34" charset="-120"/>
              </a:rPr>
              <a:t>樹運動</a:t>
            </a:r>
            <a:endParaRPr lang="zh-TW" altLang="en-US" sz="36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902843" y="1239863"/>
            <a:ext cx="7663641" cy="3108543"/>
          </a:xfrm>
          <a:prstGeom prst="rect">
            <a:avLst/>
          </a:prstGeom>
          <a:noFill/>
        </p:spPr>
        <p:txBody>
          <a:bodyPr wrap="square" rtlCol="0">
            <a:spAutoFit/>
          </a:bodyPr>
          <a:lstStyle>
            <a:defPPr>
              <a:defRPr lang="zh-TW"/>
            </a:defPPr>
            <a:lvl1pPr>
              <a:defRPr sz="2800">
                <a:latin typeface="微軟正黑體" panose="020B0604030504040204" pitchFamily="34" charset="-120"/>
                <a:ea typeface="微軟正黑體" panose="020B0604030504040204" pitchFamily="34" charset="-120"/>
              </a:defRPr>
            </a:lvl1pPr>
          </a:lstStyle>
          <a:p>
            <a:r>
              <a:rPr lang="zh-TW" altLang="zh-TW" dirty="0"/>
              <a:t>用器械或繩索實施上升下降或三度空間之移動，運用可區分為休閒攀樹與工作攀樹，攀樹活動是一項戶外運動項目，要求配戴頭盔、腰帶等保護裝置和使用繩子，各種個人安全器材及攀爬工具，運用整套的攀爬方法和技巧，在樹上完成上升、下降、變換位置等動作，最終達在大樹間自由穿梭的目的。</a:t>
            </a:r>
            <a:endParaRPr lang="zh-TW" altLang="en-US" dirty="0"/>
          </a:p>
        </p:txBody>
      </p:sp>
    </p:spTree>
    <p:extLst>
      <p:ext uri="{BB962C8B-B14F-4D97-AF65-F5344CB8AC3E}">
        <p14:creationId xmlns:p14="http://schemas.microsoft.com/office/powerpoint/2010/main" val="967405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5845" y="1168808"/>
            <a:ext cx="7082724" cy="3970318"/>
          </a:xfrm>
          <a:prstGeom prst="rect">
            <a:avLst/>
          </a:prstGeom>
          <a:noFill/>
        </p:spPr>
        <p:txBody>
          <a:bodyPr wrap="square" rtlCol="0">
            <a:spAutoFit/>
          </a:bodyPr>
          <a:lstStyle/>
          <a:p>
            <a:r>
              <a:rPr lang="zh-TW" altLang="zh-TW" sz="2800" dirty="0">
                <a:latin typeface="微軟正黑體" panose="020B0604030504040204" pitchFamily="34" charset="-120"/>
                <a:ea typeface="微軟正黑體" panose="020B0604030504040204" pitchFamily="34" charset="-120"/>
              </a:rPr>
              <a:t>使用者用繩索成為確保系統中的重要一環，其他環節包括各種不同用途的繩結、把自已連結到繩索上的座帶、用來連結繩索以及連接攀登系統不用部分的鉤環及器械達到操作者使用之目的（</a:t>
            </a:r>
            <a:r>
              <a:rPr lang="en-US" altLang="zh-TW" sz="2800" dirty="0">
                <a:latin typeface="微軟正黑體" panose="020B0604030504040204" pitchFamily="34" charset="-120"/>
                <a:ea typeface="微軟正黑體" panose="020B0604030504040204" pitchFamily="34" charset="-120"/>
              </a:rPr>
              <a:t>Dennis D.</a:t>
            </a:r>
            <a:r>
              <a:rPr lang="zh-TW" altLang="zh-TW"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2005</a:t>
            </a:r>
            <a:r>
              <a:rPr lang="zh-TW"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a:t>
            </a:r>
            <a:r>
              <a:rPr lang="zh-TW" altLang="zh-TW" sz="2800" dirty="0" smtClean="0">
                <a:latin typeface="微軟正黑體" panose="020B0604030504040204" pitchFamily="34" charset="-120"/>
                <a:ea typeface="微軟正黑體" panose="020B0604030504040204" pitchFamily="34" charset="-120"/>
              </a:rPr>
              <a:t>運用</a:t>
            </a:r>
            <a:r>
              <a:rPr lang="zh-TW" altLang="zh-TW" sz="2800" dirty="0">
                <a:latin typeface="微軟正黑體" panose="020B0604030504040204" pitchFamily="34" charset="-120"/>
                <a:ea typeface="微軟正黑體" panose="020B0604030504040204" pitchFamily="34" charset="-120"/>
              </a:rPr>
              <a:t>繩索技術解決機械或人力無法到達之場所實施相關作業，例如：溯溪活動、工業繩索、登山、攀樹、高低空體驗活動、傷患難度地形救援，均大量使用繩索技術。</a:t>
            </a:r>
          </a:p>
        </p:txBody>
      </p:sp>
      <p:sp>
        <p:nvSpPr>
          <p:cNvPr id="3" name="矩形 2"/>
          <p:cNvSpPr/>
          <p:nvPr/>
        </p:nvSpPr>
        <p:spPr>
          <a:xfrm>
            <a:off x="902843" y="361649"/>
            <a:ext cx="2031325" cy="646331"/>
          </a:xfrm>
          <a:prstGeom prst="rect">
            <a:avLst/>
          </a:prstGeom>
        </p:spPr>
        <p:txBody>
          <a:bodyPr wrap="none">
            <a:spAutoFit/>
          </a:bodyPr>
          <a:lstStyle/>
          <a:p>
            <a:pPr>
              <a:spcBef>
                <a:spcPct val="0"/>
              </a:spcBef>
            </a:pPr>
            <a:r>
              <a:rPr lang="zh-TW" altLang="en-US" sz="3600" dirty="0" smtClean="0">
                <a:latin typeface="微軟正黑體" panose="020B0604030504040204" pitchFamily="34" charset="-120"/>
                <a:ea typeface="微軟正黑體" panose="020B0604030504040204" pitchFamily="34" charset="-120"/>
              </a:rPr>
              <a:t>繩索技術</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39921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79349" y="1224366"/>
            <a:ext cx="6865749" cy="2677656"/>
          </a:xfrm>
          <a:prstGeom prst="rect">
            <a:avLst/>
          </a:prstGeom>
          <a:noFill/>
        </p:spPr>
        <p:txBody>
          <a:bodyPr wrap="square" rtlCol="0">
            <a:spAutoFit/>
          </a:bodyPr>
          <a:lstStyle/>
          <a:p>
            <a:r>
              <a:rPr lang="zh-TW" altLang="zh-TW" sz="2800" dirty="0">
                <a:latin typeface="微軟正黑體" panose="020B0604030504040204" pitchFamily="34" charset="-120"/>
                <a:ea typeface="微軟正黑體" panose="020B0604030504040204" pitchFamily="34" charset="-120"/>
              </a:rPr>
              <a:t>運用繩索技術運用繩結或器械實施上升下降操作，上升系統使用繩結及器械或攀樹上升技巧實施上攀；下降系統為利用摩擦力以安全地控制沿繩下降速度的技巧，下降系統的任何環節失敗，結果將會是災難性的</a:t>
            </a:r>
            <a:r>
              <a:rPr lang="zh-TW" altLang="zh-TW" sz="2800" dirty="0" smtClean="0">
                <a:latin typeface="微軟正黑體" panose="020B0604030504040204" pitchFamily="34" charset="-120"/>
                <a:ea typeface="微軟正黑體" panose="020B0604030504040204" pitchFamily="34" charset="-120"/>
              </a:rPr>
              <a:t>結果</a:t>
            </a:r>
            <a:r>
              <a:rPr lang="zh-TW" altLang="en-US" sz="2800" dirty="0" smtClean="0">
                <a:latin typeface="微軟正黑體" panose="020B0604030504040204" pitchFamily="34" charset="-120"/>
                <a:ea typeface="微軟正黑體" panose="020B0604030504040204" pitchFamily="34" charset="-120"/>
              </a:rPr>
              <a:t>。</a:t>
            </a:r>
            <a:endParaRPr lang="zh-TW" altLang="zh-TW" sz="2800" dirty="0">
              <a:latin typeface="微軟正黑體" panose="020B0604030504040204" pitchFamily="34" charset="-120"/>
              <a:ea typeface="微軟正黑體" panose="020B0604030504040204" pitchFamily="34" charset="-120"/>
            </a:endParaRPr>
          </a:p>
        </p:txBody>
      </p:sp>
      <p:sp>
        <p:nvSpPr>
          <p:cNvPr id="5" name="矩形 4"/>
          <p:cNvSpPr/>
          <p:nvPr/>
        </p:nvSpPr>
        <p:spPr>
          <a:xfrm>
            <a:off x="902843" y="361649"/>
            <a:ext cx="2954655" cy="646331"/>
          </a:xfrm>
          <a:prstGeom prst="rect">
            <a:avLst/>
          </a:prstGeom>
        </p:spPr>
        <p:txBody>
          <a:bodyPr wrap="none">
            <a:spAutoFit/>
          </a:bodyPr>
          <a:lstStyle/>
          <a:p>
            <a:pPr>
              <a:spcBef>
                <a:spcPct val="0"/>
              </a:spcBef>
            </a:pPr>
            <a:r>
              <a:rPr lang="zh-TW" altLang="en-US" sz="3600" dirty="0" smtClean="0">
                <a:latin typeface="微軟正黑體" panose="020B0604030504040204" pitchFamily="34" charset="-120"/>
                <a:ea typeface="微軟正黑體" panose="020B0604030504040204" pitchFamily="34" charset="-120"/>
              </a:rPr>
              <a:t>上升下降系統</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72423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01857" y="1348353"/>
            <a:ext cx="7098223" cy="2246769"/>
          </a:xfrm>
          <a:prstGeom prst="rect">
            <a:avLst/>
          </a:prstGeom>
          <a:noFill/>
        </p:spPr>
        <p:txBody>
          <a:bodyPr wrap="square" rtlCol="0">
            <a:spAutoFit/>
          </a:bodyPr>
          <a:lstStyle/>
          <a:p>
            <a:r>
              <a:rPr lang="zh-TW" altLang="zh-TW" sz="2800" dirty="0">
                <a:latin typeface="微軟正黑體" panose="020B0604030504040204" pitchFamily="34" charset="-120"/>
                <a:ea typeface="微軟正黑體" panose="020B0604030504040204" pitchFamily="34" charset="-120"/>
              </a:rPr>
              <a:t>運用攀樹技術系統操作以體驗活動為主，大都僅能操作上升下降，樹上枝點架設吊床、樹船（</a:t>
            </a:r>
            <a:r>
              <a:rPr lang="en-US" altLang="zh-TW" sz="2800" dirty="0">
                <a:latin typeface="微軟正黑體" panose="020B0604030504040204" pitchFamily="34" charset="-120"/>
                <a:ea typeface="微軟正黑體" panose="020B0604030504040204" pitchFamily="34" charset="-120"/>
              </a:rPr>
              <a:t>tree boat</a:t>
            </a:r>
            <a:r>
              <a:rPr lang="zh-TW" altLang="zh-TW" sz="2800" dirty="0">
                <a:latin typeface="微軟正黑體" panose="020B0604030504040204" pitchFamily="34" charset="-120"/>
                <a:ea typeface="微軟正黑體" panose="020B0604030504040204" pitchFamily="34" charset="-120"/>
              </a:rPr>
              <a:t>）、吊椅及樹上帳棚各種休閒式器材，依體驗工作操作者提供操作者實施樹上觀察、體力訓練、攀爬等體驗。</a:t>
            </a:r>
            <a:endParaRPr lang="zh-TW" altLang="en-US" sz="2800" dirty="0">
              <a:latin typeface="微軟正黑體" panose="020B0604030504040204" pitchFamily="34" charset="-120"/>
              <a:ea typeface="微軟正黑體" panose="020B0604030504040204" pitchFamily="34" charset="-120"/>
            </a:endParaRPr>
          </a:p>
        </p:txBody>
      </p:sp>
      <p:sp>
        <p:nvSpPr>
          <p:cNvPr id="3" name="矩形 2"/>
          <p:cNvSpPr/>
          <p:nvPr/>
        </p:nvSpPr>
        <p:spPr>
          <a:xfrm>
            <a:off x="902843" y="361649"/>
            <a:ext cx="2031325" cy="646331"/>
          </a:xfrm>
          <a:prstGeom prst="rect">
            <a:avLst/>
          </a:prstGeom>
        </p:spPr>
        <p:txBody>
          <a:bodyPr wrap="none">
            <a:spAutoFit/>
          </a:bodyPr>
          <a:lstStyle/>
          <a:p>
            <a:pPr>
              <a:spcBef>
                <a:spcPct val="0"/>
              </a:spcBef>
            </a:pPr>
            <a:r>
              <a:rPr lang="zh-TW" altLang="en-US" sz="3600" dirty="0" smtClean="0">
                <a:latin typeface="微軟正黑體" panose="020B0604030504040204" pitchFamily="34" charset="-120"/>
                <a:ea typeface="微軟正黑體" panose="020B0604030504040204" pitchFamily="34" charset="-120"/>
              </a:rPr>
              <a:t>休閒攀樹</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27890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877" y="1146876"/>
            <a:ext cx="7392691" cy="3539430"/>
          </a:xfrm>
          <a:prstGeom prst="rect">
            <a:avLst/>
          </a:prstGeom>
          <a:noFill/>
        </p:spPr>
        <p:txBody>
          <a:bodyPr wrap="square" rtlCol="0">
            <a:spAutoFit/>
          </a:bodyPr>
          <a:lstStyle/>
          <a:p>
            <a:r>
              <a:rPr lang="zh-TW" altLang="zh-TW" sz="2800" dirty="0">
                <a:latin typeface="微軟正黑體" panose="020B0604030504040204" pitchFamily="34" charset="-120"/>
                <a:ea typeface="微軟正黑體" panose="020B0604030504040204" pitchFamily="34" charset="-120"/>
              </a:rPr>
              <a:t>從事樹冠修剪、修剪鬱閉區域樹枝、植株健康的形，去除不良枝與病枝（吳孟玲、林振榮、董景生、汪澤宏，</a:t>
            </a:r>
            <a:r>
              <a:rPr lang="en-US" altLang="zh-TW" sz="2800" dirty="0">
                <a:latin typeface="微軟正黑體" panose="020B0604030504040204" pitchFamily="34" charset="-120"/>
                <a:ea typeface="微軟正黑體" panose="020B0604030504040204" pitchFamily="34" charset="-120"/>
              </a:rPr>
              <a:t>2014</a:t>
            </a:r>
            <a:r>
              <a:rPr lang="zh-TW" altLang="zh-TW" sz="2800" dirty="0">
                <a:latin typeface="微軟正黑體" panose="020B0604030504040204" pitchFamily="34" charset="-120"/>
                <a:ea typeface="微軟正黑體" panose="020B0604030504040204" pitchFamily="34" charset="-120"/>
              </a:rPr>
              <a:t>）。從事樹藝操作包括修剪、修理、維護、移走樹木或切割樹枝的工人（</a:t>
            </a:r>
            <a:r>
              <a:rPr lang="en-US" altLang="zh-TW" sz="2800" dirty="0">
                <a:latin typeface="微軟正黑體" panose="020B0604030504040204" pitchFamily="34" charset="-120"/>
                <a:ea typeface="微軟正黑體" panose="020B0604030504040204" pitchFamily="34" charset="-120"/>
              </a:rPr>
              <a:t>Sharon, 2005</a:t>
            </a:r>
            <a:r>
              <a:rPr lang="zh-TW" altLang="zh-TW" sz="2800" dirty="0">
                <a:latin typeface="微軟正黑體" panose="020B0604030504040204" pitchFamily="34" charset="-120"/>
                <a:ea typeface="微軟正黑體" panose="020B0604030504040204" pitchFamily="34" charset="-120"/>
              </a:rPr>
              <a:t>）樹上攀爬是具有高危險性的專業工作，只有在完全遵守安全準則步驟的情況下，才有辦法達到在樹上安全並有效率地工作。</a:t>
            </a:r>
          </a:p>
        </p:txBody>
      </p:sp>
      <p:sp>
        <p:nvSpPr>
          <p:cNvPr id="3" name="矩形 2"/>
          <p:cNvSpPr/>
          <p:nvPr/>
        </p:nvSpPr>
        <p:spPr>
          <a:xfrm>
            <a:off x="902843" y="361649"/>
            <a:ext cx="2031325" cy="646331"/>
          </a:xfrm>
          <a:prstGeom prst="rect">
            <a:avLst/>
          </a:prstGeom>
        </p:spPr>
        <p:txBody>
          <a:bodyPr wrap="none">
            <a:spAutoFit/>
          </a:bodyPr>
          <a:lstStyle/>
          <a:p>
            <a:pPr>
              <a:spcBef>
                <a:spcPct val="0"/>
              </a:spcBef>
            </a:pPr>
            <a:r>
              <a:rPr lang="zh-TW" altLang="en-US" sz="3600" dirty="0" smtClean="0">
                <a:latin typeface="微軟正黑體" panose="020B0604030504040204" pitchFamily="34" charset="-120"/>
                <a:ea typeface="微軟正黑體" panose="020B0604030504040204" pitchFamily="34" charset="-120"/>
              </a:rPr>
              <a:t>工作攀樹</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32611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1925" y="2107770"/>
            <a:ext cx="7826645" cy="2862322"/>
          </a:xfrm>
          <a:prstGeom prst="rect">
            <a:avLst/>
          </a:prstGeom>
        </p:spPr>
        <p:txBody>
          <a:bodyPr wrap="square">
            <a:spAutoFit/>
          </a:bodyPr>
          <a:lstStyle/>
          <a:p>
            <a:r>
              <a:rPr lang="zh-TW" altLang="en-US" sz="3600" dirty="0">
                <a:solidFill>
                  <a:srgbClr val="1D2129"/>
                </a:solidFill>
                <a:latin typeface="微軟正黑體" panose="020B0604030504040204" pitchFamily="34" charset="-120"/>
                <a:ea typeface="微軟正黑體" panose="020B0604030504040204" pitchFamily="34" charset="-120"/>
              </a:rPr>
              <a:t>一、必需具備</a:t>
            </a:r>
            <a:r>
              <a:rPr lang="en-US" altLang="zh-TW" sz="3600" dirty="0">
                <a:solidFill>
                  <a:srgbClr val="1D2129"/>
                </a:solidFill>
                <a:latin typeface="微軟正黑體" panose="020B0604030504040204" pitchFamily="34" charset="-120"/>
                <a:ea typeface="微軟正黑體" panose="020B0604030504040204" pitchFamily="34" charset="-120"/>
              </a:rPr>
              <a:t>18</a:t>
            </a:r>
            <a:r>
              <a:rPr lang="zh-TW" altLang="en-US" sz="3600" dirty="0">
                <a:solidFill>
                  <a:srgbClr val="1D2129"/>
                </a:solidFill>
                <a:latin typeface="微軟正黑體" panose="020B0604030504040204" pitchFamily="34" charset="-120"/>
                <a:ea typeface="微軟正黑體" panose="020B0604030504040204" pitchFamily="34" charset="-120"/>
              </a:rPr>
              <a:t>個月樹藝方面的攀</a:t>
            </a:r>
            <a:r>
              <a:rPr lang="zh-TW" altLang="en-US" sz="3600" dirty="0" smtClean="0">
                <a:solidFill>
                  <a:srgbClr val="1D2129"/>
                </a:solidFill>
                <a:latin typeface="微軟正黑體" panose="020B0604030504040204" pitchFamily="34" charset="-120"/>
                <a:ea typeface="微軟正黑體" panose="020B0604030504040204" pitchFamily="34" charset="-120"/>
              </a:rPr>
              <a:t>樹</a:t>
            </a:r>
            <a:endParaRPr lang="en-US" altLang="zh-TW" sz="3600" dirty="0" smtClean="0">
              <a:solidFill>
                <a:srgbClr val="1D2129"/>
              </a:solidFill>
              <a:latin typeface="微軟正黑體" panose="020B0604030504040204" pitchFamily="34" charset="-120"/>
              <a:ea typeface="微軟正黑體" panose="020B0604030504040204" pitchFamily="34" charset="-120"/>
            </a:endParaRPr>
          </a:p>
          <a:p>
            <a:r>
              <a:rPr lang="en-US" altLang="zh-TW" sz="3600" dirty="0">
                <a:solidFill>
                  <a:srgbClr val="1D2129"/>
                </a:solidFill>
                <a:latin typeface="微軟正黑體" panose="020B0604030504040204" pitchFamily="34" charset="-120"/>
                <a:ea typeface="微軟正黑體" panose="020B0604030504040204" pitchFamily="34" charset="-120"/>
              </a:rPr>
              <a:t> </a:t>
            </a:r>
            <a:r>
              <a:rPr lang="en-US" altLang="zh-TW" sz="3600" dirty="0" smtClean="0">
                <a:solidFill>
                  <a:srgbClr val="1D2129"/>
                </a:solidFill>
                <a:latin typeface="微軟正黑體" panose="020B0604030504040204" pitchFamily="34" charset="-120"/>
                <a:ea typeface="微軟正黑體" panose="020B0604030504040204" pitchFamily="34" charset="-120"/>
              </a:rPr>
              <a:t>       </a:t>
            </a:r>
            <a:r>
              <a:rPr lang="zh-TW" altLang="en-US" sz="3600" dirty="0" smtClean="0">
                <a:solidFill>
                  <a:srgbClr val="1D2129"/>
                </a:solidFill>
                <a:latin typeface="微軟正黑體" panose="020B0604030504040204" pitchFamily="34" charset="-120"/>
                <a:ea typeface="微軟正黑體" panose="020B0604030504040204" pitchFamily="34" charset="-120"/>
              </a:rPr>
              <a:t>經驗</a:t>
            </a:r>
            <a:r>
              <a:rPr lang="zh-TW" altLang="en-US" sz="3600" dirty="0">
                <a:solidFill>
                  <a:srgbClr val="1D2129"/>
                </a:solidFill>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
            </a:r>
            <a:br>
              <a:rPr lang="zh-TW" altLang="en-US" sz="3600" dirty="0">
                <a:latin typeface="微軟正黑體" panose="020B0604030504040204" pitchFamily="34" charset="-120"/>
                <a:ea typeface="微軟正黑體" panose="020B0604030504040204" pitchFamily="34" charset="-120"/>
              </a:rPr>
            </a:br>
            <a:r>
              <a:rPr lang="zh-TW" altLang="en-US" sz="3600" dirty="0">
                <a:solidFill>
                  <a:srgbClr val="1D2129"/>
                </a:solidFill>
                <a:latin typeface="微軟正黑體" panose="020B0604030504040204" pitchFamily="34" charset="-120"/>
                <a:ea typeface="微軟正黑體" panose="020B0604030504040204" pitchFamily="34" charset="-120"/>
              </a:rPr>
              <a:t>二、有效期限內之心肺術甦術</a:t>
            </a:r>
            <a:r>
              <a:rPr lang="en-US" altLang="zh-TW" sz="3600" dirty="0">
                <a:solidFill>
                  <a:srgbClr val="1D2129"/>
                </a:solidFill>
                <a:latin typeface="微軟正黑體" panose="020B0604030504040204" pitchFamily="34" charset="-120"/>
                <a:ea typeface="微軟正黑體" panose="020B0604030504040204" pitchFamily="34" charset="-120"/>
              </a:rPr>
              <a:t>(CPR)</a:t>
            </a:r>
            <a:r>
              <a:rPr lang="zh-TW" altLang="en-US" sz="3600" dirty="0" smtClean="0">
                <a:solidFill>
                  <a:srgbClr val="1D2129"/>
                </a:solidFill>
                <a:latin typeface="微軟正黑體" panose="020B0604030504040204" pitchFamily="34" charset="-120"/>
                <a:ea typeface="微軟正黑體" panose="020B0604030504040204" pitchFamily="34" charset="-120"/>
              </a:rPr>
              <a:t>及</a:t>
            </a:r>
            <a:endParaRPr lang="en-US" altLang="zh-TW" sz="3600" dirty="0" smtClean="0">
              <a:solidFill>
                <a:srgbClr val="1D2129"/>
              </a:solidFill>
              <a:latin typeface="微軟正黑體" panose="020B0604030504040204" pitchFamily="34" charset="-120"/>
              <a:ea typeface="微軟正黑體" panose="020B0604030504040204" pitchFamily="34" charset="-120"/>
            </a:endParaRPr>
          </a:p>
          <a:p>
            <a:r>
              <a:rPr lang="en-US" altLang="zh-TW" sz="3600" dirty="0">
                <a:solidFill>
                  <a:srgbClr val="1D2129"/>
                </a:solidFill>
                <a:latin typeface="微軟正黑體" panose="020B0604030504040204" pitchFamily="34" charset="-120"/>
                <a:ea typeface="微軟正黑體" panose="020B0604030504040204" pitchFamily="34" charset="-120"/>
              </a:rPr>
              <a:t> </a:t>
            </a:r>
            <a:r>
              <a:rPr lang="en-US" altLang="zh-TW" sz="3600" dirty="0" smtClean="0">
                <a:solidFill>
                  <a:srgbClr val="1D2129"/>
                </a:solidFill>
                <a:latin typeface="微軟正黑體" panose="020B0604030504040204" pitchFamily="34" charset="-120"/>
                <a:ea typeface="微軟正黑體" panose="020B0604030504040204" pitchFamily="34" charset="-120"/>
              </a:rPr>
              <a:t>       </a:t>
            </a:r>
            <a:r>
              <a:rPr lang="zh-TW" altLang="en-US" sz="3600" dirty="0" smtClean="0">
                <a:solidFill>
                  <a:srgbClr val="1D2129"/>
                </a:solidFill>
                <a:latin typeface="微軟正黑體" panose="020B0604030504040204" pitchFamily="34" charset="-120"/>
                <a:ea typeface="微軟正黑體" panose="020B0604030504040204" pitchFamily="34" charset="-120"/>
              </a:rPr>
              <a:t>急救</a:t>
            </a:r>
            <a:r>
              <a:rPr lang="zh-TW" altLang="en-US" sz="3600" dirty="0">
                <a:solidFill>
                  <a:srgbClr val="1D2129"/>
                </a:solidFill>
                <a:latin typeface="微軟正黑體" panose="020B0604030504040204" pitchFamily="34" charset="-120"/>
                <a:ea typeface="微軟正黑體" panose="020B0604030504040204" pitchFamily="34" charset="-120"/>
              </a:rPr>
              <a:t>訓練合格證明。</a:t>
            </a:r>
            <a:br>
              <a:rPr lang="zh-TW" altLang="en-US" sz="3600" dirty="0">
                <a:solidFill>
                  <a:srgbClr val="1D2129"/>
                </a:solidFill>
                <a:latin typeface="微軟正黑體" panose="020B0604030504040204" pitchFamily="34" charset="-120"/>
                <a:ea typeface="微軟正黑體" panose="020B0604030504040204" pitchFamily="34" charset="-120"/>
              </a:rPr>
            </a:br>
            <a:r>
              <a:rPr lang="zh-TW" altLang="en-US" sz="3600" dirty="0">
                <a:solidFill>
                  <a:srgbClr val="1D2129"/>
                </a:solidFill>
                <a:latin typeface="微軟正黑體" panose="020B0604030504040204" pitchFamily="34" charset="-120"/>
                <a:ea typeface="微軟正黑體" panose="020B0604030504040204" pitchFamily="34" charset="-120"/>
              </a:rPr>
              <a:t>三、 一年內接受過空中拯救訓練。</a:t>
            </a:r>
            <a:endParaRPr lang="zh-TW" altLang="en-US" sz="36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81925" y="712922"/>
            <a:ext cx="4801314"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攀</a:t>
            </a:r>
            <a:r>
              <a:rPr lang="zh-TW" altLang="en-US" sz="4000" b="1" dirty="0" smtClean="0">
                <a:latin typeface="微軟正黑體" panose="020B0604030504040204" pitchFamily="34" charset="-120"/>
                <a:ea typeface="微軟正黑體" panose="020B0604030504040204" pitchFamily="34" charset="-120"/>
              </a:rPr>
              <a:t>樹師</a:t>
            </a:r>
            <a:r>
              <a:rPr lang="zh-TW" altLang="en-US" sz="4000" b="1" dirty="0" smtClean="0">
                <a:latin typeface="微軟正黑體" panose="020B0604030504040204" pitchFamily="34" charset="-120"/>
                <a:ea typeface="微軟正黑體" panose="020B0604030504040204" pitchFamily="34" charset="-120"/>
              </a:rPr>
              <a:t>認證申請資格</a:t>
            </a:r>
            <a:endParaRPr lang="en-US" altLang="zh-TW" sz="400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72701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235203078"/>
              </p:ext>
            </p:extLst>
          </p:nvPr>
        </p:nvGraphicFramePr>
        <p:xfrm>
          <a:off x="697424" y="1332855"/>
          <a:ext cx="8260595" cy="5245002"/>
        </p:xfrm>
        <a:graphic>
          <a:graphicData uri="http://schemas.openxmlformats.org/drawingml/2006/table">
            <a:tbl>
              <a:tblPr>
                <a:tableStyleId>{5C22544A-7EE6-4342-B048-85BDC9FD1C3A}</a:tableStyleId>
              </a:tblPr>
              <a:tblGrid>
                <a:gridCol w="2765747"/>
                <a:gridCol w="2747424"/>
                <a:gridCol w="2747424"/>
              </a:tblGrid>
              <a:tr h="374643">
                <a:tc>
                  <a:txBody>
                    <a:bodyPr/>
                    <a:lstStyle/>
                    <a:p>
                      <a:pP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tabLst>
                          <a:tab pos="1066800" algn="l"/>
                        </a:tabLst>
                      </a:pPr>
                      <a:r>
                        <a:rPr lang="zh-TW" altLang="en-US" sz="2400" b="1" kern="0" dirty="0" smtClean="0">
                          <a:effectLst/>
                          <a:latin typeface="微軟正黑體" panose="020B0604030504040204" pitchFamily="34" charset="-120"/>
                          <a:ea typeface="微軟正黑體" panose="020B0604030504040204" pitchFamily="34" charset="-120"/>
                        </a:rPr>
                        <a:t>休閒</a:t>
                      </a:r>
                      <a:r>
                        <a:rPr lang="zh-TW" sz="2400" b="1" kern="0" dirty="0" smtClean="0">
                          <a:effectLst/>
                          <a:latin typeface="微軟正黑體" panose="020B0604030504040204" pitchFamily="34" charset="-120"/>
                          <a:ea typeface="微軟正黑體" panose="020B0604030504040204" pitchFamily="34" charset="-120"/>
                        </a:rPr>
                        <a:t>攀</a:t>
                      </a:r>
                      <a:r>
                        <a:rPr lang="zh-TW" sz="2400" b="1" kern="0" dirty="0">
                          <a:effectLst/>
                          <a:latin typeface="微軟正黑體" panose="020B0604030504040204" pitchFamily="34" charset="-120"/>
                          <a:ea typeface="微軟正黑體" panose="020B0604030504040204" pitchFamily="34" charset="-120"/>
                        </a:rPr>
                        <a:t>樹</a:t>
                      </a:r>
                      <a:endParaRPr lang="zh-TW" sz="24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altLang="en-US" sz="2400" b="1" kern="0" dirty="0" smtClean="0">
                          <a:effectLst/>
                          <a:latin typeface="微軟正黑體" panose="020B0604030504040204" pitchFamily="34" charset="-120"/>
                          <a:ea typeface="微軟正黑體" panose="020B0604030504040204" pitchFamily="34" charset="-120"/>
                        </a:rPr>
                        <a:t>工作</a:t>
                      </a:r>
                      <a:r>
                        <a:rPr lang="zh-TW" sz="2400" b="1" kern="0" dirty="0" smtClean="0">
                          <a:effectLst/>
                          <a:latin typeface="微軟正黑體" panose="020B0604030504040204" pitchFamily="34" charset="-120"/>
                          <a:ea typeface="微軟正黑體" panose="020B0604030504040204" pitchFamily="34" charset="-120"/>
                        </a:rPr>
                        <a:t>攀</a:t>
                      </a:r>
                      <a:r>
                        <a:rPr lang="zh-TW" sz="2400" b="1" kern="0" dirty="0">
                          <a:effectLst/>
                          <a:latin typeface="微軟正黑體" panose="020B0604030504040204" pitchFamily="34" charset="-120"/>
                          <a:ea typeface="微軟正黑體" panose="020B0604030504040204" pitchFamily="34" charset="-120"/>
                        </a:rPr>
                        <a:t>樹</a:t>
                      </a:r>
                      <a:endParaRPr lang="zh-TW" sz="2400" b="1" kern="100" dirty="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攀樹繩</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Ｖ</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攀樹座帶</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安全頭盔</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鉤環</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樹木保護器</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Ｖ</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輔助繩、沙袋</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器材收納袋</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Ｖ</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輔助確保繩</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三孔輪</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Ｖ</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nSpc>
                          <a:spcPts val="2000"/>
                        </a:lnSpc>
                        <a:spcAft>
                          <a:spcPts val="0"/>
                        </a:spcAft>
                        <a:tabLst>
                          <a:tab pos="457200" algn="l"/>
                        </a:tabLst>
                      </a:pPr>
                      <a:r>
                        <a:rPr lang="zh-TW" sz="2000" b="1" kern="0">
                          <a:effectLst/>
                          <a:latin typeface="微軟正黑體" panose="020B0604030504040204" pitchFamily="34" charset="-120"/>
                          <a:ea typeface="微軟正黑體" panose="020B0604030504040204" pitchFamily="34" charset="-120"/>
                        </a:rPr>
                        <a:t>腳踏式上升器</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Ｖ</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gn="just">
                        <a:lnSpc>
                          <a:spcPts val="2000"/>
                        </a:lnSpc>
                        <a:spcAft>
                          <a:spcPts val="0"/>
                        </a:spcAft>
                      </a:pPr>
                      <a:r>
                        <a:rPr lang="zh-TW" sz="2000" b="1" kern="0">
                          <a:effectLst/>
                          <a:latin typeface="微軟正黑體" panose="020B0604030504040204" pitchFamily="34" charset="-120"/>
                          <a:ea typeface="微軟正黑體" panose="020B0604030504040204" pitchFamily="34" charset="-120"/>
                        </a:rPr>
                        <a:t>分力盤</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Ｖ</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gn="just">
                        <a:lnSpc>
                          <a:spcPts val="2000"/>
                        </a:lnSpc>
                        <a:spcAft>
                          <a:spcPts val="0"/>
                        </a:spcAft>
                      </a:pPr>
                      <a:r>
                        <a:rPr lang="zh-TW" sz="2000" b="1" kern="0">
                          <a:effectLst/>
                          <a:latin typeface="微軟正黑體" panose="020B0604030504040204" pitchFamily="34" charset="-120"/>
                          <a:ea typeface="微軟正黑體" panose="020B0604030504040204" pitchFamily="34" charset="-120"/>
                        </a:rPr>
                        <a:t>抓鉤</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Ｖ</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r>
              <a:tr h="374643">
                <a:tc>
                  <a:txBody>
                    <a:bodyPr/>
                    <a:lstStyle/>
                    <a:p>
                      <a:pP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膝關節伸器</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a:effectLst/>
                          <a:latin typeface="微軟正黑體" panose="020B0604030504040204" pitchFamily="34" charset="-120"/>
                          <a:ea typeface="微軟正黑體" panose="020B0604030504040204" pitchFamily="34" charset="-120"/>
                        </a:rPr>
                        <a:t>＊</a:t>
                      </a:r>
                      <a:endParaRPr lang="zh-TW" sz="1200" b="1" kern="10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gn="ctr">
                        <a:lnSpc>
                          <a:spcPts val="2000"/>
                        </a:lnSpc>
                        <a:spcAft>
                          <a:spcPts val="0"/>
                        </a:spcAft>
                      </a:pPr>
                      <a:r>
                        <a:rPr lang="zh-TW" sz="2000" b="1" kern="0" dirty="0">
                          <a:effectLst/>
                          <a:latin typeface="微軟正黑體" panose="020B0604030504040204" pitchFamily="34" charset="-120"/>
                          <a:ea typeface="微軟正黑體" panose="020B0604030504040204" pitchFamily="34" charset="-120"/>
                        </a:rPr>
                        <a:t>Ｖ</a:t>
                      </a:r>
                      <a:endParaRPr lang="zh-TW" sz="1200" b="1" kern="100" dirty="0">
                        <a:effectLst/>
                        <a:latin typeface="微軟正黑體" panose="020B0604030504040204" pitchFamily="34" charset="-120"/>
                        <a:ea typeface="微軟正黑體" panose="020B0604030504040204" pitchFamily="34" charset="-120"/>
                      </a:endParaRPr>
                    </a:p>
                  </a:txBody>
                  <a:tcPr marL="68580" marR="68580" marT="0" marB="0"/>
                </a:tc>
              </a:tr>
            </a:tbl>
          </a:graphicData>
        </a:graphic>
      </p:graphicFrame>
      <p:sp>
        <p:nvSpPr>
          <p:cNvPr id="5" name="文字方塊 4"/>
          <p:cNvSpPr txBox="1"/>
          <p:nvPr/>
        </p:nvSpPr>
        <p:spPr>
          <a:xfrm>
            <a:off x="365403" y="348514"/>
            <a:ext cx="6340197"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工作攀樹及休閒攀樹需求表</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32998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849925185"/>
              </p:ext>
            </p:extLst>
          </p:nvPr>
        </p:nvGraphicFramePr>
        <p:xfrm>
          <a:off x="431773" y="1565328"/>
          <a:ext cx="8433257" cy="3941439"/>
        </p:xfrm>
        <a:graphic>
          <a:graphicData uri="http://schemas.openxmlformats.org/drawingml/2006/table">
            <a:tbl>
              <a:tblPr>
                <a:tableStyleId>{5C22544A-7EE6-4342-B048-85BDC9FD1C3A}</a:tableStyleId>
              </a:tblPr>
              <a:tblGrid>
                <a:gridCol w="973069"/>
                <a:gridCol w="1783958"/>
                <a:gridCol w="1783958"/>
                <a:gridCol w="2108314"/>
                <a:gridCol w="1783958"/>
              </a:tblGrid>
              <a:tr h="579995">
                <a:tc>
                  <a:txBody>
                    <a:bodyPr/>
                    <a:lstStyle/>
                    <a:p>
                      <a:pPr>
                        <a:lnSpc>
                          <a:spcPts val="2000"/>
                        </a:lnSpc>
                        <a:spcAft>
                          <a:spcPts val="0"/>
                        </a:spcAft>
                      </a:pPr>
                      <a:r>
                        <a:rPr lang="zh-TW" sz="2000" kern="0" dirty="0">
                          <a:effectLst/>
                          <a:latin typeface="微軟正黑體" panose="020B0604030504040204" pitchFamily="34" charset="-120"/>
                          <a:ea typeface="微軟正黑體" panose="020B0604030504040204" pitchFamily="34" charset="-120"/>
                        </a:rPr>
                        <a:t> </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nSpc>
                          <a:spcPts val="2000"/>
                        </a:lnSpc>
                        <a:spcAft>
                          <a:spcPts val="0"/>
                        </a:spcAft>
                      </a:pPr>
                      <a:r>
                        <a:rPr lang="zh-TW" sz="2800" b="1" kern="0" dirty="0">
                          <a:effectLst/>
                          <a:latin typeface="微軟正黑體" panose="020B0604030504040204" pitchFamily="34" charset="-120"/>
                          <a:ea typeface="微軟正黑體" panose="020B0604030504040204" pitchFamily="34" charset="-120"/>
                        </a:rPr>
                        <a:t>攀樹目的</a:t>
                      </a:r>
                      <a:endParaRPr lang="zh-TW" sz="28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nSpc>
                          <a:spcPts val="2000"/>
                        </a:lnSpc>
                        <a:spcAft>
                          <a:spcPts val="0"/>
                        </a:spcAft>
                      </a:pPr>
                      <a:r>
                        <a:rPr lang="zh-TW" sz="2800" b="1" kern="0" dirty="0">
                          <a:effectLst/>
                          <a:latin typeface="微軟正黑體" panose="020B0604030504040204" pitchFamily="34" charset="-120"/>
                          <a:ea typeface="微軟正黑體" panose="020B0604030504040204" pitchFamily="34" charset="-120"/>
                        </a:rPr>
                        <a:t>攀樹場域</a:t>
                      </a:r>
                      <a:endParaRPr lang="zh-TW" sz="28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nSpc>
                          <a:spcPts val="2000"/>
                        </a:lnSpc>
                        <a:spcAft>
                          <a:spcPts val="0"/>
                        </a:spcAft>
                      </a:pPr>
                      <a:r>
                        <a:rPr lang="zh-TW" sz="2800" b="1" kern="0" dirty="0">
                          <a:effectLst/>
                          <a:latin typeface="微軟正黑體" panose="020B0604030504040204" pitchFamily="34" charset="-120"/>
                          <a:ea typeface="微軟正黑體" panose="020B0604030504040204" pitchFamily="34" charset="-120"/>
                        </a:rPr>
                        <a:t>攀樹者能力</a:t>
                      </a:r>
                      <a:endParaRPr lang="zh-TW" sz="2800" b="1"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nSpc>
                          <a:spcPts val="2000"/>
                        </a:lnSpc>
                        <a:spcAft>
                          <a:spcPts val="0"/>
                        </a:spcAft>
                      </a:pPr>
                      <a:r>
                        <a:rPr lang="zh-TW" sz="2800" b="1" kern="0" dirty="0">
                          <a:effectLst/>
                          <a:latin typeface="微軟正黑體" panose="020B0604030504040204" pitchFamily="34" charset="-120"/>
                          <a:ea typeface="微軟正黑體" panose="020B0604030504040204" pitchFamily="34" charset="-120"/>
                        </a:rPr>
                        <a:t>攀樹器材</a:t>
                      </a:r>
                      <a:endParaRPr lang="zh-TW" sz="2800" b="1" kern="100" dirty="0">
                        <a:effectLst/>
                        <a:latin typeface="微軟正黑體" panose="020B0604030504040204" pitchFamily="34" charset="-120"/>
                        <a:ea typeface="微軟正黑體" panose="020B0604030504040204" pitchFamily="34" charset="-120"/>
                      </a:endParaRPr>
                    </a:p>
                  </a:txBody>
                  <a:tcPr marL="68580" marR="68580" marT="0" marB="0"/>
                </a:tc>
              </a:tr>
              <a:tr h="1698256">
                <a:tc>
                  <a:txBody>
                    <a:bodyPr/>
                    <a:lstStyle/>
                    <a:p>
                      <a:pPr>
                        <a:lnSpc>
                          <a:spcPts val="2000"/>
                        </a:lnSpc>
                        <a:spcAft>
                          <a:spcPts val="0"/>
                        </a:spcAft>
                      </a:pPr>
                      <a:r>
                        <a:rPr lang="zh-TW" sz="2800" kern="0" dirty="0" smtClean="0">
                          <a:effectLst/>
                          <a:latin typeface="微軟正黑體" panose="020B0604030504040204" pitchFamily="34" charset="-120"/>
                          <a:ea typeface="微軟正黑體" panose="020B0604030504040204" pitchFamily="34" charset="-120"/>
                        </a:rPr>
                        <a:t>休閒</a:t>
                      </a:r>
                      <a:endParaRPr lang="en-US" altLang="zh-TW" sz="2800" kern="0" dirty="0" smtClean="0">
                        <a:effectLst/>
                        <a:latin typeface="微軟正黑體" panose="020B0604030504040204" pitchFamily="34" charset="-120"/>
                        <a:ea typeface="微軟正黑體" panose="020B0604030504040204" pitchFamily="34" charset="-120"/>
                      </a:endParaRPr>
                    </a:p>
                    <a:p>
                      <a:pPr>
                        <a:lnSpc>
                          <a:spcPts val="2000"/>
                        </a:lnSpc>
                        <a:spcAft>
                          <a:spcPts val="0"/>
                        </a:spcAft>
                      </a:pPr>
                      <a:endParaRPr lang="en-US" altLang="zh-TW" sz="2800" kern="0" dirty="0" smtClean="0">
                        <a:effectLst/>
                        <a:latin typeface="微軟正黑體" panose="020B0604030504040204" pitchFamily="34" charset="-120"/>
                        <a:ea typeface="微軟正黑體" panose="020B0604030504040204" pitchFamily="34" charset="-120"/>
                      </a:endParaRPr>
                    </a:p>
                    <a:p>
                      <a:pPr>
                        <a:lnSpc>
                          <a:spcPts val="2000"/>
                        </a:lnSpc>
                        <a:spcAft>
                          <a:spcPts val="0"/>
                        </a:spcAft>
                      </a:pPr>
                      <a:r>
                        <a:rPr lang="zh-TW" sz="2800" kern="0" dirty="0" smtClean="0">
                          <a:effectLst/>
                          <a:latin typeface="微軟正黑體" panose="020B0604030504040204" pitchFamily="34" charset="-120"/>
                          <a:ea typeface="微軟正黑體" panose="020B0604030504040204" pitchFamily="34" charset="-120"/>
                        </a:rPr>
                        <a:t>攀</a:t>
                      </a:r>
                      <a:r>
                        <a:rPr lang="zh-TW" sz="2800" kern="0" dirty="0">
                          <a:effectLst/>
                          <a:latin typeface="微軟正黑體" panose="020B0604030504040204" pitchFamily="34" charset="-120"/>
                          <a:ea typeface="微軟正黑體" panose="020B0604030504040204" pitchFamily="34" charset="-120"/>
                        </a:rPr>
                        <a:t>樹</a:t>
                      </a:r>
                      <a:endParaRPr lang="zh-TW" sz="2800"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nSpc>
                          <a:spcPts val="2000"/>
                        </a:lnSpc>
                        <a:spcAft>
                          <a:spcPts val="0"/>
                        </a:spcAft>
                      </a:pPr>
                      <a:r>
                        <a:rPr lang="zh-TW" sz="2000" kern="0" dirty="0">
                          <a:effectLst/>
                          <a:latin typeface="微軟正黑體" panose="020B0604030504040204" pitchFamily="34" charset="-120"/>
                          <a:ea typeface="微軟正黑體" panose="020B0604030504040204" pitchFamily="34" charset="-120"/>
                        </a:rPr>
                        <a:t>親近樹木體驗、提升自我效益</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nSpc>
                          <a:spcPts val="2000"/>
                        </a:lnSpc>
                        <a:spcAft>
                          <a:spcPts val="0"/>
                        </a:spcAft>
                      </a:pPr>
                      <a:r>
                        <a:rPr lang="zh-TW" sz="2000" kern="0" dirty="0">
                          <a:effectLst/>
                          <a:latin typeface="微軟正黑體" panose="020B0604030504040204" pitchFamily="34" charset="-120"/>
                          <a:ea typeface="微軟正黑體" panose="020B0604030504040204" pitchFamily="34" charset="-120"/>
                        </a:rPr>
                        <a:t>戶外、已修剪過適合攀爬，以好的候為佳</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nSpc>
                          <a:spcPts val="2000"/>
                        </a:lnSpc>
                        <a:spcAft>
                          <a:spcPts val="0"/>
                        </a:spcAft>
                      </a:pPr>
                      <a:r>
                        <a:rPr lang="zh-TW" sz="2000" kern="0" dirty="0">
                          <a:effectLst/>
                          <a:latin typeface="微軟正黑體" panose="020B0604030504040204" pitchFamily="34" charset="-120"/>
                          <a:ea typeface="微軟正黑體" panose="020B0604030504040204" pitchFamily="34" charset="-120"/>
                        </a:rPr>
                        <a:t>依個人調整，以未接觸者為佳；長期休閒攀樹者也隨時間增長能力增加</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nSpc>
                          <a:spcPts val="2000"/>
                        </a:lnSpc>
                        <a:spcAft>
                          <a:spcPts val="0"/>
                        </a:spcAft>
                      </a:pPr>
                      <a:r>
                        <a:rPr lang="zh-TW" sz="2000" kern="0" dirty="0">
                          <a:effectLst/>
                          <a:latin typeface="微軟正黑體" panose="020B0604030504040204" pitchFamily="34" charset="-120"/>
                          <a:ea typeface="微軟正黑體" panose="020B0604030504040204" pitchFamily="34" charset="-120"/>
                        </a:rPr>
                        <a:t>較為簡易</a:t>
                      </a:r>
                      <a:endParaRPr lang="zh-TW" sz="2000" kern="100" dirty="0">
                        <a:effectLst/>
                        <a:latin typeface="微軟正黑體" panose="020B0604030504040204" pitchFamily="34" charset="-120"/>
                        <a:ea typeface="微軟正黑體" panose="020B0604030504040204" pitchFamily="34" charset="-120"/>
                      </a:endParaRPr>
                    </a:p>
                    <a:p>
                      <a:pPr>
                        <a:lnSpc>
                          <a:spcPts val="2000"/>
                        </a:lnSpc>
                        <a:spcAft>
                          <a:spcPts val="0"/>
                        </a:spcAft>
                      </a:pPr>
                      <a:r>
                        <a:rPr lang="zh-TW" sz="2000" kern="0" dirty="0">
                          <a:effectLst/>
                          <a:latin typeface="微軟正黑體" panose="020B0604030504040204" pitchFamily="34" charset="-120"/>
                          <a:ea typeface="微軟正黑體" panose="020B0604030504040204" pitchFamily="34" charset="-120"/>
                        </a:rPr>
                        <a:t>具有風險</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tc>
              </a:tr>
              <a:tr h="1663188">
                <a:tc>
                  <a:txBody>
                    <a:bodyPr/>
                    <a:lstStyle/>
                    <a:p>
                      <a:pPr>
                        <a:lnSpc>
                          <a:spcPts val="2000"/>
                        </a:lnSpc>
                        <a:spcAft>
                          <a:spcPts val="0"/>
                        </a:spcAft>
                      </a:pPr>
                      <a:r>
                        <a:rPr lang="zh-TW" sz="2800" kern="0" dirty="0" smtClean="0">
                          <a:effectLst/>
                          <a:latin typeface="微軟正黑體" panose="020B0604030504040204" pitchFamily="34" charset="-120"/>
                          <a:ea typeface="微軟正黑體" panose="020B0604030504040204" pitchFamily="34" charset="-120"/>
                        </a:rPr>
                        <a:t>工作</a:t>
                      </a:r>
                      <a:endParaRPr lang="en-US" altLang="zh-TW" sz="2800" kern="0" dirty="0" smtClean="0">
                        <a:effectLst/>
                        <a:latin typeface="微軟正黑體" panose="020B0604030504040204" pitchFamily="34" charset="-120"/>
                        <a:ea typeface="微軟正黑體" panose="020B0604030504040204" pitchFamily="34" charset="-120"/>
                      </a:endParaRPr>
                    </a:p>
                    <a:p>
                      <a:pPr>
                        <a:lnSpc>
                          <a:spcPts val="2000"/>
                        </a:lnSpc>
                        <a:spcAft>
                          <a:spcPts val="0"/>
                        </a:spcAft>
                      </a:pPr>
                      <a:endParaRPr lang="en-US" altLang="zh-TW" sz="2800" kern="0" dirty="0" smtClean="0">
                        <a:effectLst/>
                        <a:latin typeface="微軟正黑體" panose="020B0604030504040204" pitchFamily="34" charset="-120"/>
                        <a:ea typeface="微軟正黑體" panose="020B0604030504040204" pitchFamily="34" charset="-120"/>
                      </a:endParaRPr>
                    </a:p>
                    <a:p>
                      <a:pPr>
                        <a:lnSpc>
                          <a:spcPts val="2000"/>
                        </a:lnSpc>
                        <a:spcAft>
                          <a:spcPts val="0"/>
                        </a:spcAft>
                      </a:pPr>
                      <a:r>
                        <a:rPr lang="zh-TW" sz="2800" kern="0" dirty="0" smtClean="0">
                          <a:effectLst/>
                          <a:latin typeface="微軟正黑體" panose="020B0604030504040204" pitchFamily="34" charset="-120"/>
                          <a:ea typeface="微軟正黑體" panose="020B0604030504040204" pitchFamily="34" charset="-120"/>
                        </a:rPr>
                        <a:t>攀</a:t>
                      </a:r>
                      <a:r>
                        <a:rPr lang="zh-TW" sz="2800" kern="0" dirty="0">
                          <a:effectLst/>
                          <a:latin typeface="微軟正黑體" panose="020B0604030504040204" pitchFamily="34" charset="-120"/>
                          <a:ea typeface="微軟正黑體" panose="020B0604030504040204" pitchFamily="34" charset="-120"/>
                        </a:rPr>
                        <a:t>樹</a:t>
                      </a:r>
                      <a:endParaRPr lang="zh-TW" sz="2800"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nSpc>
                          <a:spcPts val="2000"/>
                        </a:lnSpc>
                        <a:spcAft>
                          <a:spcPts val="0"/>
                        </a:spcAft>
                      </a:pPr>
                      <a:r>
                        <a:rPr lang="zh-TW" sz="2000" kern="0" dirty="0">
                          <a:effectLst/>
                          <a:latin typeface="微軟正黑體" panose="020B0604030504040204" pitchFamily="34" charset="-120"/>
                          <a:ea typeface="微軟正黑體" panose="020B0604030504040204" pitchFamily="34" charset="-120"/>
                        </a:rPr>
                        <a:t>依攀樹技術達到生態調查，及休剪樹木</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nSpc>
                          <a:spcPts val="2000"/>
                        </a:lnSpc>
                        <a:spcAft>
                          <a:spcPts val="0"/>
                        </a:spcAft>
                      </a:pPr>
                      <a:r>
                        <a:rPr lang="zh-TW" sz="2000" kern="0" dirty="0">
                          <a:effectLst/>
                          <a:latin typeface="微軟正黑體" panose="020B0604030504040204" pitchFamily="34" charset="-120"/>
                          <a:ea typeface="微軟正黑體" panose="020B0604030504040204" pitchFamily="34" charset="-120"/>
                        </a:rPr>
                        <a:t>以影響人為，達到環境與人共處，氣候不佳也需操作</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nSpc>
                          <a:spcPts val="2000"/>
                        </a:lnSpc>
                        <a:spcAft>
                          <a:spcPts val="0"/>
                        </a:spcAft>
                      </a:pPr>
                      <a:r>
                        <a:rPr lang="zh-TW" sz="2000" kern="0" dirty="0">
                          <a:effectLst/>
                          <a:latin typeface="微軟正黑體" panose="020B0604030504040204" pitchFamily="34" charset="-120"/>
                          <a:ea typeface="微軟正黑體" panose="020B0604030504040204" pitchFamily="34" charset="-120"/>
                        </a:rPr>
                        <a:t>攀樹師需有</a:t>
                      </a:r>
                      <a:r>
                        <a:rPr lang="en-US" sz="2000" kern="0" dirty="0">
                          <a:effectLst/>
                          <a:latin typeface="微軟正黑體" panose="020B0604030504040204" pitchFamily="34" charset="-120"/>
                          <a:ea typeface="微軟正黑體" panose="020B0604030504040204" pitchFamily="34" charset="-120"/>
                        </a:rPr>
                        <a:t>18</a:t>
                      </a:r>
                      <a:r>
                        <a:rPr lang="zh-TW" sz="2000" kern="0" dirty="0">
                          <a:effectLst/>
                          <a:latin typeface="微軟正黑體" panose="020B0604030504040204" pitchFamily="34" charset="-120"/>
                          <a:ea typeface="微軟正黑體" panose="020B0604030504040204" pitchFamily="34" charset="-120"/>
                        </a:rPr>
                        <a:t>個月攀樹經歷才可考照，攀術技術較精熟</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tc>
                <a:tc>
                  <a:txBody>
                    <a:bodyPr/>
                    <a:lstStyle/>
                    <a:p>
                      <a:pPr>
                        <a:lnSpc>
                          <a:spcPts val="2000"/>
                        </a:lnSpc>
                        <a:spcAft>
                          <a:spcPts val="0"/>
                        </a:spcAft>
                      </a:pPr>
                      <a:r>
                        <a:rPr lang="zh-TW" sz="2000" kern="0" dirty="0">
                          <a:effectLst/>
                          <a:latin typeface="微軟正黑體" panose="020B0604030504040204" pitchFamily="34" charset="-120"/>
                          <a:ea typeface="微軟正黑體" panose="020B0604030504040204" pitchFamily="34" charset="-120"/>
                        </a:rPr>
                        <a:t>複雜度較高，具有</a:t>
                      </a:r>
                      <a:r>
                        <a:rPr lang="zh-TW" sz="2000" kern="0" dirty="0">
                          <a:solidFill>
                            <a:srgbClr val="FF0000"/>
                          </a:solidFill>
                          <a:effectLst/>
                          <a:latin typeface="微軟正黑體" panose="020B0604030504040204" pitchFamily="34" charset="-120"/>
                          <a:ea typeface="微軟正黑體" panose="020B0604030504040204" pitchFamily="34" charset="-120"/>
                        </a:rPr>
                        <a:t>高</a:t>
                      </a:r>
                      <a:r>
                        <a:rPr lang="zh-TW" sz="2000" kern="0" dirty="0">
                          <a:effectLst/>
                          <a:latin typeface="微軟正黑體" panose="020B0604030504040204" pitchFamily="34" charset="-120"/>
                          <a:ea typeface="微軟正黑體" panose="020B0604030504040204" pitchFamily="34" charset="-120"/>
                        </a:rPr>
                        <a:t>風險</a:t>
                      </a:r>
                      <a:endParaRPr lang="zh-TW" sz="2000" kern="100" dirty="0">
                        <a:effectLst/>
                        <a:latin typeface="微軟正黑體" panose="020B0604030504040204" pitchFamily="34" charset="-120"/>
                        <a:ea typeface="微軟正黑體" panose="020B0604030504040204" pitchFamily="34" charset="-120"/>
                      </a:endParaRPr>
                    </a:p>
                  </a:txBody>
                  <a:tcPr marL="68580" marR="68580" marT="0" marB="0"/>
                </a:tc>
              </a:tr>
            </a:tbl>
          </a:graphicData>
        </a:graphic>
      </p:graphicFrame>
      <p:sp>
        <p:nvSpPr>
          <p:cNvPr id="6" name="文字方塊 5"/>
          <p:cNvSpPr txBox="1"/>
          <p:nvPr/>
        </p:nvSpPr>
        <p:spPr>
          <a:xfrm>
            <a:off x="619932" y="431798"/>
            <a:ext cx="5724644" cy="646331"/>
          </a:xfrm>
          <a:prstGeom prst="rect">
            <a:avLst/>
          </a:prstGeom>
          <a:noFill/>
        </p:spPr>
        <p:txBody>
          <a:bodyPr wrap="none" rtlCol="0">
            <a:spAutoFit/>
          </a:bodyPr>
          <a:lstStyle/>
          <a:p>
            <a:r>
              <a:rPr lang="zh-TW" altLang="en-US" sz="3600" b="1" dirty="0" smtClean="0">
                <a:latin typeface="微軟正黑體" panose="020B0604030504040204" pitchFamily="34" charset="-120"/>
                <a:ea typeface="微軟正黑體" panose="020B0604030504040204" pitchFamily="34" charset="-120"/>
              </a:rPr>
              <a:t>休閒攀樹及工作攀樹之比較</a:t>
            </a:r>
            <a:endParaRPr lang="zh-TW" altLang="en-US"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17278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231771047"/>
              </p:ext>
            </p:extLst>
          </p:nvPr>
        </p:nvGraphicFramePr>
        <p:xfrm>
          <a:off x="1255363" y="1022886"/>
          <a:ext cx="6819254" cy="5817621"/>
        </p:xfrm>
        <a:graphic>
          <a:graphicData uri="http://schemas.openxmlformats.org/drawingml/2006/table">
            <a:tbl>
              <a:tblPr firstRow="1" bandRow="1">
                <a:tableStyleId>{5C22544A-7EE6-4342-B048-85BDC9FD1C3A}</a:tableStyleId>
              </a:tblPr>
              <a:tblGrid>
                <a:gridCol w="1242492"/>
                <a:gridCol w="5576762"/>
              </a:tblGrid>
              <a:tr h="635834">
                <a:tc>
                  <a:txBody>
                    <a:bodyPr/>
                    <a:lstStyle/>
                    <a:p>
                      <a:r>
                        <a:rPr lang="zh-TW" altLang="en-US" sz="3200" dirty="0" smtClean="0">
                          <a:solidFill>
                            <a:srgbClr val="002060"/>
                          </a:solidFill>
                          <a:latin typeface="微軟正黑體" panose="020B0604030504040204" pitchFamily="34" charset="-120"/>
                          <a:ea typeface="微軟正黑體" panose="020B0604030504040204" pitchFamily="34" charset="-120"/>
                        </a:rPr>
                        <a:t>五年</a:t>
                      </a:r>
                      <a:endParaRPr lang="zh-TW" altLang="en-US" sz="3200" dirty="0">
                        <a:solidFill>
                          <a:srgbClr val="002060"/>
                        </a:solidFill>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3200" dirty="0" smtClean="0">
                          <a:solidFill>
                            <a:srgbClr val="002060"/>
                          </a:solidFill>
                          <a:latin typeface="微軟正黑體" panose="020B0604030504040204" pitchFamily="34" charset="-120"/>
                          <a:ea typeface="微軟正黑體" panose="020B0604030504040204" pitchFamily="34" charset="-120"/>
                        </a:rPr>
                        <a:t>攀樹特色學校</a:t>
                      </a:r>
                      <a:endParaRPr lang="zh-TW" altLang="en-US" sz="3200" dirty="0">
                        <a:solidFill>
                          <a:srgbClr val="002060"/>
                        </a:solidFill>
                        <a:latin typeface="微軟正黑體" panose="020B0604030504040204" pitchFamily="34" charset="-120"/>
                        <a:ea typeface="微軟正黑體" panose="020B0604030504040204" pitchFamily="34" charset="-120"/>
                      </a:endParaRPr>
                    </a:p>
                  </a:txBody>
                  <a:tcP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81058">
                <a:tc>
                  <a:txBody>
                    <a:bodyPr/>
                    <a:lstStyle/>
                    <a:p>
                      <a:r>
                        <a:rPr lang="zh-TW" altLang="en-US" sz="3200" b="1" dirty="0" smtClean="0">
                          <a:latin typeface="微軟正黑體" panose="020B0604030504040204" pitchFamily="34" charset="-120"/>
                          <a:ea typeface="微軟正黑體" panose="020B0604030504040204" pitchFamily="34" charset="-120"/>
                        </a:rPr>
                        <a:t>三年</a:t>
                      </a:r>
                      <a:endParaRPr lang="zh-TW" altLang="en-US" sz="3200" b="1"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800" dirty="0" smtClean="0">
                          <a:latin typeface="微軟正黑體" panose="020B0604030504040204" pitchFamily="34" charset="-120"/>
                          <a:ea typeface="微軟正黑體" panose="020B0604030504040204" pitchFamily="34" charset="-120"/>
                        </a:rPr>
                        <a:t>一、結合特色</a:t>
                      </a:r>
                      <a:r>
                        <a:rPr lang="zh-TW" altLang="en-US" sz="2800" dirty="0" smtClean="0">
                          <a:latin typeface="微軟正黑體" panose="020B0604030504040204" pitchFamily="34" charset="-120"/>
                          <a:ea typeface="微軟正黑體" panose="020B0604030504040204" pitchFamily="34" charset="-120"/>
                        </a:rPr>
                        <a:t>課程</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二、校友返校攀樹活動</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三、培育在地青年</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四、編列修樹器材</a:t>
                      </a:r>
                      <a:r>
                        <a:rPr lang="zh-TW" altLang="en-US" sz="2800" dirty="0" smtClean="0">
                          <a:latin typeface="微軟正黑體" panose="020B0604030504040204" pitchFamily="34" charset="-120"/>
                          <a:ea typeface="微軟正黑體" panose="020B0604030504040204" pitchFamily="34" charset="-120"/>
                        </a:rPr>
                        <a:t>費用</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五、假日場地使用</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六</a:t>
                      </a:r>
                      <a:r>
                        <a:rPr lang="zh-TW" altLang="en-US" sz="2800" dirty="0" smtClean="0">
                          <a:latin typeface="微軟正黑體" panose="020B0604030504040204" pitchFamily="34" charset="-120"/>
                          <a:ea typeface="微軟正黑體" panose="020B0604030504040204" pitchFamily="34" charset="-120"/>
                        </a:rPr>
                        <a:t>、三日</a:t>
                      </a:r>
                      <a:r>
                        <a:rPr lang="zh-TW" altLang="en-US" sz="2800" dirty="0" smtClean="0">
                          <a:latin typeface="微軟正黑體" panose="020B0604030504040204" pitchFamily="34" charset="-120"/>
                          <a:ea typeface="微軟正黑體" panose="020B0604030504040204" pitchFamily="34" charset="-120"/>
                        </a:rPr>
                        <a:t>攀樹營</a:t>
                      </a:r>
                      <a:r>
                        <a:rPr lang="zh-TW" altLang="en-US" sz="2800" dirty="0" smtClean="0">
                          <a:latin typeface="微軟正黑體" panose="020B0604030504040204" pitchFamily="34" charset="-120"/>
                          <a:ea typeface="微軟正黑體" panose="020B0604030504040204" pitchFamily="34" charset="-120"/>
                        </a:rPr>
                        <a:t>隊</a:t>
                      </a:r>
                      <a:endParaRPr lang="zh-TW" altLang="en-US" sz="2800" dirty="0">
                        <a:latin typeface="微軟正黑體" panose="020B0604030504040204" pitchFamily="34" charset="-120"/>
                        <a:ea typeface="微軟正黑體" panose="020B0604030504040204" pitchFamily="34" charset="-120"/>
                      </a:endParaRPr>
                    </a:p>
                  </a:txBody>
                  <a:tcPr>
                    <a:lnL w="762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30027">
                <a:tc>
                  <a:txBody>
                    <a:bodyPr/>
                    <a:lstStyle/>
                    <a:p>
                      <a:r>
                        <a:rPr lang="zh-TW" altLang="en-US" sz="3200" b="1" dirty="0" smtClean="0">
                          <a:latin typeface="微軟正黑體" panose="020B0604030504040204" pitchFamily="34" charset="-120"/>
                          <a:ea typeface="微軟正黑體" panose="020B0604030504040204" pitchFamily="34" charset="-120"/>
                        </a:rPr>
                        <a:t>一年</a:t>
                      </a:r>
                      <a:endParaRPr lang="zh-TW" altLang="en-US" sz="3200" b="1" dirty="0">
                        <a:latin typeface="微軟正黑體" panose="020B0604030504040204" pitchFamily="34" charset="-120"/>
                        <a:ea typeface="微軟正黑體" panose="020B0604030504040204" pitchFamily="34" charset="-120"/>
                      </a:endParaRPr>
                    </a:p>
                  </a:txBody>
                  <a:tcPr>
                    <a:lnL w="127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800" dirty="0" smtClean="0">
                          <a:latin typeface="微軟正黑體" panose="020B0604030504040204" pitchFamily="34" charset="-120"/>
                          <a:ea typeface="微軟正黑體" panose="020B0604030504040204" pitchFamily="34" charset="-120"/>
                        </a:rPr>
                        <a:t>一、教師攀樹</a:t>
                      </a:r>
                      <a:r>
                        <a:rPr lang="zh-TW" altLang="en-US" sz="2800" dirty="0" smtClean="0">
                          <a:latin typeface="微軟正黑體" panose="020B0604030504040204" pitchFamily="34" charset="-120"/>
                          <a:ea typeface="微軟正黑體" panose="020B0604030504040204" pitchFamily="34" charset="-120"/>
                        </a:rPr>
                        <a:t>研習</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二</a:t>
                      </a:r>
                      <a:r>
                        <a:rPr lang="zh-TW" altLang="en-US" sz="2800" dirty="0" smtClean="0">
                          <a:latin typeface="微軟正黑體" panose="020B0604030504040204" pitchFamily="34" charset="-120"/>
                          <a:ea typeface="微軟正黑體" panose="020B0604030504040204" pitchFamily="34" charset="-120"/>
                        </a:rPr>
                        <a:t>、教師親子攀樹</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三、樹木修剪</a:t>
                      </a:r>
                      <a:r>
                        <a:rPr lang="zh-TW" altLang="en-US" sz="2800" dirty="0" smtClean="0">
                          <a:latin typeface="微軟正黑體" panose="020B0604030504040204" pitchFamily="34" charset="-120"/>
                          <a:ea typeface="微軟正黑體" panose="020B0604030504040204" pitchFamily="34" charset="-120"/>
                        </a:rPr>
                        <a:t>示範</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四</a:t>
                      </a:r>
                      <a:r>
                        <a:rPr lang="zh-TW" altLang="en-US" sz="2800" baseline="0" dirty="0" smtClean="0">
                          <a:latin typeface="微軟正黑體" panose="020B0604030504040204" pitchFamily="34" charset="-120"/>
                          <a:ea typeface="微軟正黑體" panose="020B0604030504040204" pitchFamily="34" charset="-120"/>
                        </a:rPr>
                        <a:t>、建立修樹志工</a:t>
                      </a:r>
                      <a:endParaRPr lang="en-US" altLang="zh-TW" sz="2800" baseline="0" dirty="0" smtClean="0">
                        <a:latin typeface="微軟正黑體" panose="020B0604030504040204" pitchFamily="34" charset="-120"/>
                        <a:ea typeface="微軟正黑體" panose="020B0604030504040204" pitchFamily="34" charset="-120"/>
                      </a:endParaRPr>
                    </a:p>
                    <a:p>
                      <a:r>
                        <a:rPr lang="zh-TW" altLang="en-US" sz="2800" baseline="0" dirty="0" smtClean="0">
                          <a:latin typeface="微軟正黑體" panose="020B0604030504040204" pitchFamily="34" charset="-120"/>
                          <a:ea typeface="微軟正黑體" panose="020B0604030504040204" pitchFamily="34" charset="-120"/>
                        </a:rPr>
                        <a:t>五、假日體驗</a:t>
                      </a:r>
                      <a:endParaRPr lang="zh-TW" altLang="en-US" sz="2800" dirty="0">
                        <a:latin typeface="微軟正黑體" panose="020B0604030504040204" pitchFamily="34" charset="-120"/>
                        <a:ea typeface="微軟正黑體" panose="020B0604030504040204" pitchFamily="34" charset="-120"/>
                      </a:endParaRPr>
                    </a:p>
                  </a:txBody>
                  <a:tcPr>
                    <a:lnL w="762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文字方塊 1"/>
          <p:cNvSpPr txBox="1"/>
          <p:nvPr/>
        </p:nvSpPr>
        <p:spPr>
          <a:xfrm>
            <a:off x="185986" y="170488"/>
            <a:ext cx="6340197" cy="707886"/>
          </a:xfrm>
          <a:prstGeom prst="rect">
            <a:avLst/>
          </a:prstGeom>
          <a:noFill/>
        </p:spPr>
        <p:txBody>
          <a:bodyPr wrap="none" rtlCol="0">
            <a:spAutoFit/>
          </a:bodyPr>
          <a:lstStyle/>
          <a:p>
            <a:r>
              <a:rPr lang="zh-TW" altLang="en-US" sz="4000" dirty="0" smtClean="0">
                <a:latin typeface="微軟正黑體" panose="020B0604030504040204" pitchFamily="34" charset="-120"/>
                <a:ea typeface="微軟正黑體" panose="020B0604030504040204" pitchFamily="34" charset="-120"/>
              </a:rPr>
              <a:t>校園攀樹體驗學習推廣建議</a:t>
            </a:r>
            <a:endParaRPr lang="zh-TW" altLang="en-US" sz="4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4580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240631" y="2285992"/>
            <a:ext cx="6859507" cy="1015663"/>
          </a:xfrm>
          <a:prstGeom prst="rect">
            <a:avLst/>
          </a:prstGeom>
          <a:noFill/>
        </p:spPr>
        <p:txBody>
          <a:bodyPr wrap="none" rtlCol="0">
            <a:spAutoFit/>
          </a:bodyPr>
          <a:lstStyle/>
          <a:p>
            <a:r>
              <a:rPr lang="en-US" altLang="zh-TW" sz="6000" dirty="0" smtClean="0">
                <a:solidFill>
                  <a:srgbClr val="0070C0"/>
                </a:solidFill>
                <a:latin typeface="Cambria Math" panose="02040503050406030204" pitchFamily="18" charset="0"/>
                <a:ea typeface="Cambria Math" panose="02040503050406030204" pitchFamily="18" charset="0"/>
              </a:rPr>
              <a:t>Learning by doing</a:t>
            </a:r>
            <a:r>
              <a:rPr lang="en-US" altLang="zh-TW" dirty="0" smtClean="0">
                <a:solidFill>
                  <a:srgbClr val="0070C0"/>
                </a:solidFill>
                <a:latin typeface="Cambria Math" panose="02040503050406030204" pitchFamily="18" charset="0"/>
                <a:ea typeface="Cambria Math" panose="02040503050406030204" pitchFamily="18" charset="0"/>
              </a:rPr>
              <a:t> </a:t>
            </a:r>
            <a:r>
              <a:rPr lang="zh-TW" altLang="en-US" dirty="0" smtClean="0">
                <a:solidFill>
                  <a:srgbClr val="FF0000"/>
                </a:solidFill>
                <a:latin typeface="微軟正黑體" panose="020B0604030504040204" pitchFamily="34" charset="-120"/>
                <a:ea typeface="微軟正黑體" panose="020B0604030504040204" pitchFamily="34" charset="-120"/>
              </a:rPr>
              <a:t>做中學</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01041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0223" y="312031"/>
            <a:ext cx="4331777" cy="6309420"/>
          </a:xfrm>
          <a:prstGeom prst="rect">
            <a:avLst/>
          </a:prstGeom>
        </p:spPr>
        <p:txBody>
          <a:bodyPr wrap="square">
            <a:spAutoFit/>
          </a:bodyPr>
          <a:lstStyle/>
          <a:p>
            <a:pPr>
              <a:spcAft>
                <a:spcPts val="0"/>
              </a:spcAft>
            </a:pPr>
            <a:r>
              <a:rPr lang="zh-TW" altLang="zh-TW" sz="4400" dirty="0">
                <a:solidFill>
                  <a:srgbClr val="1F497D"/>
                </a:solidFill>
                <a:latin typeface="Arial Unicode MS" panose="020B0604020202020204" pitchFamily="34" charset="-120"/>
                <a:ea typeface="標楷體" panose="03000509000000000000" pitchFamily="65" charset="-120"/>
              </a:rPr>
              <a:t>陳東榮</a:t>
            </a:r>
            <a:endParaRPr lang="zh-TW" altLang="zh-TW" sz="4400" dirty="0">
              <a:solidFill>
                <a:srgbClr val="000000"/>
              </a:solidFill>
              <a:latin typeface="Arial Unicode MS" panose="020B0604020202020204" pitchFamily="34" charset="-120"/>
              <a:ea typeface="Arial Unicode MS" panose="020B0604020202020204" pitchFamily="34" charset="-120"/>
            </a:endParaRPr>
          </a:p>
          <a:p>
            <a:pPr>
              <a:spcAft>
                <a:spcPts val="0"/>
              </a:spcAft>
            </a:pPr>
            <a:r>
              <a:rPr lang="zh-TW" altLang="zh-TW" sz="2400" b="1" dirty="0">
                <a:solidFill>
                  <a:srgbClr val="000000"/>
                </a:solidFill>
                <a:latin typeface="Arial Unicode MS" panose="020B0604020202020204" pitchFamily="34" charset="-120"/>
                <a:ea typeface="標楷體" panose="03000509000000000000" pitchFamily="65" charset="-120"/>
              </a:rPr>
              <a:t>■</a:t>
            </a:r>
            <a:r>
              <a:rPr lang="zh-TW" altLang="zh-TW" sz="2400" b="1" dirty="0">
                <a:solidFill>
                  <a:srgbClr val="000000"/>
                </a:solidFill>
                <a:latin typeface="Arial Unicode MS" panose="020B0604020202020204" pitchFamily="34" charset="-120"/>
                <a:ea typeface="標楷體" panose="03000509000000000000" pitchFamily="65" charset="-120"/>
                <a:cs typeface="細明體" panose="02020509000000000000" pitchFamily="49" charset="-120"/>
              </a:rPr>
              <a:t>學</a:t>
            </a:r>
            <a:r>
              <a:rPr lang="zh-TW" altLang="zh-TW" sz="2400" b="1" dirty="0">
                <a:solidFill>
                  <a:srgbClr val="000000"/>
                </a:solidFill>
                <a:latin typeface="Arial Unicode MS" panose="020B0604020202020204" pitchFamily="34" charset="-120"/>
                <a:ea typeface="標楷體" panose="03000509000000000000" pitchFamily="65" charset="-120"/>
              </a:rPr>
              <a:t>    </a:t>
            </a:r>
            <a:r>
              <a:rPr lang="zh-TW" altLang="zh-TW" sz="2400" b="1" dirty="0">
                <a:solidFill>
                  <a:srgbClr val="000000"/>
                </a:solidFill>
                <a:latin typeface="Arial Unicode MS" panose="020B0604020202020204" pitchFamily="34" charset="-120"/>
                <a:ea typeface="標楷體" panose="03000509000000000000" pitchFamily="65" charset="-120"/>
                <a:cs typeface="細明體" panose="02020509000000000000" pitchFamily="49" charset="-120"/>
              </a:rPr>
              <a:t>歷：</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indent="152400">
              <a:spcAft>
                <a:spcPts val="0"/>
              </a:spcAft>
            </a:pPr>
            <a:r>
              <a:rPr lang="zh-TW" altLang="zh-TW" sz="2400" dirty="0">
                <a:solidFill>
                  <a:srgbClr val="000000"/>
                </a:solidFill>
                <a:latin typeface="Arial Unicode MS" panose="020B0604020202020204" pitchFamily="34" charset="-120"/>
                <a:ea typeface="標楷體" panose="03000509000000000000" pitchFamily="65" charset="-120"/>
              </a:rPr>
              <a:t>國立屏東商專企管科</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indent="152400">
              <a:spcAft>
                <a:spcPts val="0"/>
              </a:spcAft>
            </a:pPr>
            <a:r>
              <a:rPr lang="zh-TW" altLang="zh-TW" sz="2400" dirty="0">
                <a:solidFill>
                  <a:srgbClr val="000000"/>
                </a:solidFill>
                <a:latin typeface="Arial Unicode MS" panose="020B0604020202020204" pitchFamily="34" charset="-120"/>
                <a:ea typeface="標楷體" panose="03000509000000000000" pitchFamily="65" charset="-120"/>
              </a:rPr>
              <a:t>台北市立教育大學休閒運動管理系</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a:spcAft>
                <a:spcPts val="0"/>
              </a:spcAft>
            </a:pPr>
            <a:r>
              <a:rPr lang="zh-TW" altLang="zh-TW" sz="2400" b="1" dirty="0">
                <a:solidFill>
                  <a:srgbClr val="000000"/>
                </a:solidFill>
                <a:latin typeface="Arial Unicode MS" panose="020B0604020202020204" pitchFamily="34" charset="-120"/>
                <a:ea typeface="標楷體" panose="03000509000000000000" pitchFamily="65" charset="-120"/>
              </a:rPr>
              <a:t>■經    歷：</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indent="152400">
              <a:spcAft>
                <a:spcPts val="0"/>
              </a:spcAft>
            </a:pPr>
            <a:r>
              <a:rPr lang="zh-TW" altLang="zh-TW" sz="2400" dirty="0">
                <a:solidFill>
                  <a:srgbClr val="000000"/>
                </a:solidFill>
                <a:latin typeface="Arial Unicode MS" panose="020B0604020202020204" pitchFamily="34" charset="-120"/>
                <a:ea typeface="標楷體" panose="03000509000000000000" pitchFamily="65" charset="-120"/>
              </a:rPr>
              <a:t>歷任台北市惇敘工商、彰化縣鹿港高中。</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indent="152400">
              <a:spcAft>
                <a:spcPts val="0"/>
              </a:spcAft>
            </a:pPr>
            <a:r>
              <a:rPr lang="zh-TW" altLang="zh-TW" sz="2400" dirty="0">
                <a:solidFill>
                  <a:srgbClr val="000000"/>
                </a:solidFill>
                <a:latin typeface="Arial Unicode MS" panose="020B0604020202020204" pitchFamily="34" charset="-120"/>
                <a:ea typeface="標楷體" panose="03000509000000000000" pitchFamily="65" charset="-120"/>
              </a:rPr>
              <a:t>台北市至善國中全民國防資源中心高低空探索活動教練。</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indent="152400">
              <a:spcAft>
                <a:spcPts val="0"/>
              </a:spcAft>
            </a:pPr>
            <a:r>
              <a:rPr lang="zh-TW" altLang="zh-TW" sz="2400" dirty="0">
                <a:solidFill>
                  <a:srgbClr val="000000"/>
                </a:solidFill>
                <a:latin typeface="Arial Unicode MS" panose="020B0604020202020204" pitchFamily="34" charset="-120"/>
                <a:ea typeface="標楷體" panose="03000509000000000000" pitchFamily="65" charset="-120"/>
              </a:rPr>
              <a:t>攀岩、漆彈、休閒溯溪、高空繩索證照。</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indent="152400">
              <a:spcAft>
                <a:spcPts val="0"/>
              </a:spcAft>
            </a:pPr>
            <a:r>
              <a:rPr lang="zh-TW" altLang="zh-TW" sz="2400" dirty="0">
                <a:solidFill>
                  <a:srgbClr val="000000"/>
                </a:solidFill>
                <a:latin typeface="Arial Unicode MS" panose="020B0604020202020204" pitchFamily="34" charset="-120"/>
                <a:ea typeface="標楷體" panose="03000509000000000000" pitchFamily="65" charset="-120"/>
              </a:rPr>
              <a:t>CAA攀樹士、空中救援講習。</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indent="152400">
              <a:spcAft>
                <a:spcPts val="0"/>
              </a:spcAft>
            </a:pPr>
            <a:r>
              <a:rPr lang="zh-TW" altLang="zh-TW" sz="2400" dirty="0">
                <a:solidFill>
                  <a:srgbClr val="000000"/>
                </a:solidFill>
                <a:latin typeface="Arial Unicode MS" panose="020B0604020202020204" pitchFamily="34" charset="-120"/>
                <a:ea typeface="標楷體" panose="03000509000000000000" pitchFamily="65" charset="-120"/>
              </a:rPr>
              <a:t>動態反思、活動整理與引喻、體驗教育年會…等等研習。</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indent="152400">
              <a:spcAft>
                <a:spcPts val="0"/>
              </a:spcAft>
            </a:pPr>
            <a:r>
              <a:rPr lang="zh-TW" altLang="zh-TW" sz="2400" dirty="0">
                <a:solidFill>
                  <a:srgbClr val="000000"/>
                </a:solidFill>
                <a:latin typeface="Arial Unicode MS" panose="020B0604020202020204" pitchFamily="34" charset="-120"/>
                <a:ea typeface="Arial Unicode MS" panose="020B0604020202020204" pitchFamily="34" charset="-120"/>
              </a:rPr>
              <a:t>EMT1 </a:t>
            </a:r>
            <a:r>
              <a:rPr lang="zh-TW" altLang="zh-TW" sz="2400" dirty="0">
                <a:solidFill>
                  <a:srgbClr val="000000"/>
                </a:solidFill>
                <a:latin typeface="Arial Unicode MS" panose="020B0604020202020204" pitchFamily="34" charset="-120"/>
                <a:ea typeface="標楷體" panose="03000509000000000000" pitchFamily="65" charset="-120"/>
                <a:cs typeface="標楷體" panose="03000509000000000000" pitchFamily="65" charset="-120"/>
              </a:rPr>
              <a:t>初級救護技術員</a:t>
            </a:r>
            <a:endParaRPr lang="zh-TW" altLang="zh-TW" sz="2400" dirty="0">
              <a:solidFill>
                <a:srgbClr val="000000"/>
              </a:solidFill>
              <a:effectLst/>
              <a:latin typeface="Arial Unicode MS" panose="020B0604020202020204" pitchFamily="34" charset="-120"/>
              <a:ea typeface="Arial Unicode MS" panose="020B0604020202020204" pitchFamily="34" charset="-120"/>
            </a:endParaRPr>
          </a:p>
        </p:txBody>
      </p:sp>
      <p:sp>
        <p:nvSpPr>
          <p:cNvPr id="3" name="矩形 2"/>
          <p:cNvSpPr/>
          <p:nvPr/>
        </p:nvSpPr>
        <p:spPr>
          <a:xfrm>
            <a:off x="4572000" y="436009"/>
            <a:ext cx="4246536" cy="4093428"/>
          </a:xfrm>
          <a:prstGeom prst="rect">
            <a:avLst/>
          </a:prstGeom>
        </p:spPr>
        <p:txBody>
          <a:bodyPr wrap="square">
            <a:spAutoFit/>
          </a:bodyPr>
          <a:lstStyle/>
          <a:p>
            <a:pPr>
              <a:spcAft>
                <a:spcPts val="0"/>
              </a:spcAft>
            </a:pPr>
            <a:r>
              <a:rPr lang="zh-TW" altLang="zh-TW" sz="4400" dirty="0">
                <a:solidFill>
                  <a:srgbClr val="002060"/>
                </a:solidFill>
                <a:latin typeface="標楷體" panose="03000509000000000000" pitchFamily="65" charset="-120"/>
                <a:ea typeface="標楷體" panose="03000509000000000000" pitchFamily="65" charset="-120"/>
              </a:rPr>
              <a:t>藍仁志</a:t>
            </a:r>
          </a:p>
          <a:p>
            <a:pPr marL="342900" lvl="0" indent="-342900">
              <a:spcAft>
                <a:spcPts val="0"/>
              </a:spcAft>
              <a:buFont typeface="Wingdings" panose="05000000000000000000" pitchFamily="2" charset="2"/>
              <a:buChar char=""/>
            </a:pPr>
            <a:r>
              <a:rPr lang="zh-TW" altLang="zh-TW" sz="2400" dirty="0">
                <a:solidFill>
                  <a:srgbClr val="000000"/>
                </a:solidFill>
                <a:latin typeface="Arial Unicode MS" panose="020B0604020202020204" pitchFamily="34" charset="-120"/>
                <a:ea typeface="標楷體" panose="03000509000000000000" pitchFamily="65" charset="-120"/>
              </a:rPr>
              <a:t>學歷：</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a:spcAft>
                <a:spcPts val="0"/>
              </a:spcAft>
            </a:pPr>
            <a:r>
              <a:rPr lang="zh-TW" altLang="zh-TW" sz="2400" dirty="0">
                <a:solidFill>
                  <a:srgbClr val="000000"/>
                </a:solidFill>
                <a:latin typeface="Arial Unicode MS" panose="020B0604020202020204" pitchFamily="34" charset="-120"/>
                <a:ea typeface="標楷體" panose="03000509000000000000" pitchFamily="65" charset="-120"/>
              </a:rPr>
              <a:t>國立台中教育大學教育測驗統計研究所教學碩士班</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marL="342900" lvl="0" indent="-342900">
              <a:spcAft>
                <a:spcPts val="0"/>
              </a:spcAft>
              <a:buFont typeface="Wingdings" panose="05000000000000000000" pitchFamily="2" charset="2"/>
              <a:buChar char=""/>
            </a:pPr>
            <a:r>
              <a:rPr lang="zh-TW" altLang="zh-TW" sz="2400" dirty="0">
                <a:solidFill>
                  <a:srgbClr val="000000"/>
                </a:solidFill>
                <a:latin typeface="Arial Unicode MS" panose="020B0604020202020204" pitchFamily="34" charset="-120"/>
                <a:ea typeface="標楷體" panose="03000509000000000000" pitchFamily="65" charset="-120"/>
              </a:rPr>
              <a:t>經歷：</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a:spcAft>
                <a:spcPts val="0"/>
              </a:spcAft>
            </a:pPr>
            <a:r>
              <a:rPr lang="zh-TW" altLang="zh-TW" sz="2400" dirty="0">
                <a:solidFill>
                  <a:srgbClr val="000000"/>
                </a:solidFill>
                <a:latin typeface="Arial Unicode MS" panose="020B0604020202020204" pitchFamily="34" charset="-120"/>
                <a:ea typeface="標楷體" panose="03000509000000000000" pitchFamily="65" charset="-120"/>
              </a:rPr>
              <a:t>彰化縣茄荖國小教師、組長、教導主任</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a:spcAft>
                <a:spcPts val="0"/>
              </a:spcAft>
            </a:pPr>
            <a:r>
              <a:rPr lang="zh-TW" altLang="zh-TW" sz="2400" dirty="0">
                <a:solidFill>
                  <a:srgbClr val="000000"/>
                </a:solidFill>
                <a:latin typeface="Arial Unicode MS" panose="020B0604020202020204" pitchFamily="34" charset="-120"/>
                <a:ea typeface="標楷體" panose="03000509000000000000" pitchFamily="65" charset="-120"/>
              </a:rPr>
              <a:t>彰化縣九年一貫課程教學輔導團綜合活動領域兼任輔導員</a:t>
            </a:r>
            <a:endParaRPr lang="zh-TW" altLang="zh-TW" sz="2400" dirty="0">
              <a:solidFill>
                <a:srgbClr val="000000"/>
              </a:solidFill>
              <a:latin typeface="Arial Unicode MS" panose="020B0604020202020204" pitchFamily="34" charset="-120"/>
              <a:ea typeface="Arial Unicode MS" panose="020B0604020202020204" pitchFamily="34" charset="-120"/>
            </a:endParaRPr>
          </a:p>
          <a:p>
            <a:pPr>
              <a:spcAft>
                <a:spcPts val="0"/>
              </a:spcAft>
            </a:pPr>
            <a:r>
              <a:rPr lang="zh-TW" altLang="zh-TW" sz="2400" dirty="0">
                <a:solidFill>
                  <a:srgbClr val="000000"/>
                </a:solidFill>
                <a:latin typeface="Arial Unicode MS" panose="020B0604020202020204" pitchFamily="34" charset="-120"/>
                <a:ea typeface="標楷體" panose="03000509000000000000" pitchFamily="65" charset="-120"/>
              </a:rPr>
              <a:t>EMT1 初級救護技術員</a:t>
            </a:r>
            <a:endParaRPr lang="zh-TW" altLang="zh-TW" sz="2400" dirty="0">
              <a:solidFill>
                <a:srgbClr val="000000"/>
              </a:solidFill>
              <a:effectLst/>
              <a:latin typeface="Arial Unicode MS" panose="020B0604020202020204" pitchFamily="34" charset="-120"/>
              <a:ea typeface="Arial Unicode MS" panose="020B0604020202020204" pitchFamily="34" charset="-120"/>
            </a:endParaRPr>
          </a:p>
        </p:txBody>
      </p:sp>
    </p:spTree>
    <p:extLst>
      <p:ext uri="{BB962C8B-B14F-4D97-AF65-F5344CB8AC3E}">
        <p14:creationId xmlns:p14="http://schemas.microsoft.com/office/powerpoint/2010/main" val="1094150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571603" y="4438853"/>
            <a:ext cx="5902937" cy="646331"/>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Experience plus reflection equals learning.</a:t>
            </a:r>
          </a:p>
          <a:p>
            <a:r>
              <a:rPr lang="en-US" altLang="zh-TW" dirty="0">
                <a:latin typeface="Cambria Math" panose="02040503050406030204" pitchFamily="18" charset="0"/>
                <a:ea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                                                 John Dewey</a:t>
            </a:r>
            <a:endParaRPr lang="zh-TW" altLang="en-US" dirty="0">
              <a:latin typeface="Cambria Math" panose="02040503050406030204" pitchFamily="18" charset="0"/>
            </a:endParaRPr>
          </a:p>
        </p:txBody>
      </p:sp>
      <p:sp>
        <p:nvSpPr>
          <p:cNvPr id="3" name="文字方塊 2"/>
          <p:cNvSpPr txBox="1"/>
          <p:nvPr/>
        </p:nvSpPr>
        <p:spPr>
          <a:xfrm>
            <a:off x="1403648" y="2538770"/>
            <a:ext cx="6070893" cy="1754326"/>
          </a:xfrm>
          <a:prstGeom prst="rect">
            <a:avLst/>
          </a:prstGeom>
          <a:noFill/>
        </p:spPr>
        <p:txBody>
          <a:bodyPr wrap="none" rtlCol="0">
            <a:spAutoFit/>
          </a:bodyPr>
          <a:lstStyle/>
          <a:p>
            <a:r>
              <a:rPr lang="zh-TW" altLang="en-US" sz="5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經驗</a:t>
            </a:r>
            <a:r>
              <a:rPr lang="en-US" altLang="zh-TW" sz="5400" b="1" dirty="0" smtClean="0">
                <a:latin typeface="微軟正黑體" panose="020B0604030504040204" pitchFamily="34" charset="-120"/>
                <a:ea typeface="微軟正黑體" panose="020B0604030504040204" pitchFamily="34" charset="-120"/>
              </a:rPr>
              <a:t>+</a:t>
            </a:r>
            <a:r>
              <a:rPr lang="zh-TW" altLang="en-US" sz="54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反思</a:t>
            </a:r>
            <a:r>
              <a:rPr lang="en-US" altLang="zh-TW" sz="5400" b="1" dirty="0" smtClean="0">
                <a:latin typeface="微軟正黑體" panose="020B0604030504040204" pitchFamily="34" charset="-120"/>
                <a:ea typeface="微軟正黑體" panose="020B0604030504040204" pitchFamily="34" charset="-120"/>
              </a:rPr>
              <a:t>=</a:t>
            </a:r>
            <a:r>
              <a:rPr lang="zh-TW" altLang="en-US" sz="5400" b="1" dirty="0" smtClean="0">
                <a:solidFill>
                  <a:srgbClr val="00B05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a:t>
            </a:r>
            <a:endParaRPr lang="en-US" altLang="zh-TW" sz="5400" b="1" dirty="0" smtClean="0">
              <a:solidFill>
                <a:srgbClr val="00B05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sz="5400" b="1" dirty="0">
                <a:latin typeface="微軟正黑體" panose="020B0604030504040204" pitchFamily="34" charset="-120"/>
                <a:ea typeface="微軟正黑體" panose="020B0604030504040204" pitchFamily="34" charset="-120"/>
              </a:rPr>
              <a:t> </a:t>
            </a:r>
            <a:r>
              <a:rPr lang="en-US" altLang="zh-TW" sz="5400" b="1" dirty="0" smtClean="0">
                <a:latin typeface="微軟正黑體" panose="020B0604030504040204" pitchFamily="34" charset="-120"/>
                <a:ea typeface="微軟正黑體" panose="020B0604030504040204" pitchFamily="34" charset="-120"/>
              </a:rPr>
              <a:t>                         </a:t>
            </a:r>
            <a:r>
              <a:rPr lang="zh-TW" altLang="en-US" sz="5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杜威</a:t>
            </a:r>
            <a:endParaRPr lang="zh-TW" altLang="en-US" sz="5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3899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xfrm>
            <a:off x="611188" y="981075"/>
            <a:ext cx="8208962" cy="511175"/>
          </a:xfrm>
          <a:noFill/>
        </p:spPr>
        <p:txBody>
          <a:bodyPr/>
          <a:lstStyle/>
          <a:p>
            <a:pPr eaLnBrk="1" hangingPunct="1"/>
            <a:r>
              <a:rPr lang="en-US" altLang="zh-TW" dirty="0" smtClean="0">
                <a:solidFill>
                  <a:schemeClr val="tx1"/>
                </a:solidFill>
                <a:latin typeface="Times New Roman" panose="02020603050405020304" pitchFamily="18" charset="0"/>
                <a:ea typeface="GungsuhChe" panose="02030609000101010101" pitchFamily="49" charset="-127"/>
              </a:rPr>
              <a:t>Learning by doing</a:t>
            </a:r>
            <a:r>
              <a:rPr lang="zh-TW" altLang="en-US" b="1" dirty="0" smtClean="0">
                <a:latin typeface="Times New Roman" panose="02020603050405020304" pitchFamily="18" charset="0"/>
              </a:rPr>
              <a:t>「</a:t>
            </a:r>
            <a:r>
              <a:rPr lang="zh-TW" altLang="en-US" b="1" dirty="0" smtClean="0">
                <a:latin typeface="微軟正黑體" panose="020B0604030504040204" pitchFamily="34" charset="-120"/>
                <a:ea typeface="微軟正黑體" panose="020B0604030504040204" pitchFamily="34" charset="-120"/>
              </a:rPr>
              <a:t>做中學</a:t>
            </a:r>
            <a:r>
              <a:rPr lang="zh-TW" altLang="en-US" b="1" dirty="0" smtClean="0">
                <a:latin typeface="Times New Roman" panose="02020603050405020304" pitchFamily="18" charset="0"/>
              </a:rPr>
              <a:t>」</a:t>
            </a:r>
          </a:p>
        </p:txBody>
      </p:sp>
      <p:sp>
        <p:nvSpPr>
          <p:cNvPr id="30723" name="Rectangle 3"/>
          <p:cNvSpPr>
            <a:spLocks noGrp="1"/>
          </p:cNvSpPr>
          <p:nvPr>
            <p:ph type="body" idx="4294967295"/>
          </p:nvPr>
        </p:nvSpPr>
        <p:spPr>
          <a:xfrm>
            <a:off x="1862138" y="2208213"/>
            <a:ext cx="6765925" cy="2679700"/>
          </a:xfrm>
        </p:spPr>
        <p:txBody>
          <a:bodyPr/>
          <a:lstStyle/>
          <a:p>
            <a:pPr eaLnBrk="1" hangingPunct="1">
              <a:lnSpc>
                <a:spcPct val="90000"/>
              </a:lnSpc>
              <a:buFont typeface="Wingdings 2" panose="05020102010507070707" pitchFamily="18" charset="2"/>
              <a:buNone/>
              <a:defRPr/>
            </a:pPr>
            <a:r>
              <a:rPr lang="zh-TW" altLang="en-US" sz="3600" dirty="0" smtClean="0">
                <a:latin typeface="微軟正黑體" panose="020B0604030504040204" pitchFamily="34" charset="-120"/>
                <a:ea typeface="微軟正黑體" panose="020B0604030504040204" pitchFamily="34" charset="-120"/>
              </a:rPr>
              <a:t>我聽了就忘了</a:t>
            </a:r>
            <a:r>
              <a:rPr lang="zh-TW" altLang="en-US" sz="3200" dirty="0" smtClean="0">
                <a:ea typeface="新細明體" charset="-120"/>
              </a:rPr>
              <a:t>    </a:t>
            </a:r>
            <a:r>
              <a:rPr lang="en-US" altLang="zh-TW" dirty="0" smtClean="0">
                <a:latin typeface="Times New Roman" pitchFamily="18" charset="0"/>
                <a:ea typeface="新細明體" charset="-120"/>
              </a:rPr>
              <a:t>I hear, and I forget.</a:t>
            </a:r>
          </a:p>
          <a:p>
            <a:pPr eaLnBrk="1" hangingPunct="1">
              <a:lnSpc>
                <a:spcPct val="90000"/>
              </a:lnSpc>
              <a:buFont typeface="Wingdings 2" panose="05020102010507070707" pitchFamily="18" charset="2"/>
              <a:buNone/>
              <a:defRPr/>
            </a:pPr>
            <a:endParaRPr lang="en-US" altLang="zh-TW" sz="1050" dirty="0" smtClean="0">
              <a:latin typeface="Times New Roman" pitchFamily="18" charset="0"/>
              <a:ea typeface="新細明體" charset="-120"/>
            </a:endParaRPr>
          </a:p>
          <a:p>
            <a:pPr eaLnBrk="1" hangingPunct="1">
              <a:lnSpc>
                <a:spcPct val="90000"/>
              </a:lnSpc>
              <a:buFont typeface="Wingdings 2" panose="05020102010507070707" pitchFamily="18" charset="2"/>
              <a:buNone/>
              <a:defRPr/>
            </a:pPr>
            <a:r>
              <a:rPr lang="zh-TW" altLang="en-US" sz="3600" dirty="0" smtClean="0">
                <a:latin typeface="微軟正黑體" panose="020B0604030504040204" pitchFamily="34" charset="-120"/>
                <a:ea typeface="微軟正黑體" panose="020B0604030504040204" pitchFamily="34" charset="-120"/>
              </a:rPr>
              <a:t>我看了就記得</a:t>
            </a:r>
            <a:r>
              <a:rPr lang="zh-TW" altLang="en-US" sz="3200" dirty="0" smtClean="0">
                <a:latin typeface="微軟正黑體" panose="020B0604030504040204" pitchFamily="34" charset="-120"/>
                <a:ea typeface="微軟正黑體" panose="020B0604030504040204" pitchFamily="34" charset="-120"/>
              </a:rPr>
              <a:t>    </a:t>
            </a:r>
            <a:r>
              <a:rPr lang="en-US" altLang="zh-TW" dirty="0" smtClean="0">
                <a:latin typeface="Times New Roman" pitchFamily="18" charset="0"/>
                <a:ea typeface="新細明體" charset="-120"/>
              </a:rPr>
              <a:t>I see, and I remember.</a:t>
            </a:r>
          </a:p>
          <a:p>
            <a:pPr eaLnBrk="1" hangingPunct="1">
              <a:lnSpc>
                <a:spcPct val="90000"/>
              </a:lnSpc>
              <a:buFont typeface="Wingdings 2" panose="05020102010507070707" pitchFamily="18" charset="2"/>
              <a:buNone/>
              <a:defRPr/>
            </a:pPr>
            <a:endParaRPr lang="en-US" altLang="zh-TW" sz="1050" dirty="0" smtClean="0">
              <a:latin typeface="Times New Roman" pitchFamily="18" charset="0"/>
              <a:ea typeface="新細明體" charset="-120"/>
            </a:endParaRPr>
          </a:p>
          <a:p>
            <a:pPr eaLnBrk="1" hangingPunct="1">
              <a:lnSpc>
                <a:spcPct val="90000"/>
              </a:lnSpc>
              <a:buFont typeface="Wingdings 2" panose="05020102010507070707" pitchFamily="18" charset="2"/>
              <a:buNone/>
              <a:defRPr/>
            </a:pPr>
            <a:r>
              <a:rPr lang="zh-TW" altLang="en-US" sz="3600" dirty="0" smtClean="0">
                <a:latin typeface="微軟正黑體" panose="020B0604030504040204" pitchFamily="34" charset="-120"/>
                <a:ea typeface="微軟正黑體" panose="020B0604030504040204" pitchFamily="34" charset="-120"/>
              </a:rPr>
              <a:t>我做了就明白</a:t>
            </a:r>
            <a:r>
              <a:rPr lang="zh-TW" altLang="en-US" sz="3200" dirty="0" smtClean="0">
                <a:latin typeface="微軟正黑體" panose="020B0604030504040204" pitchFamily="34" charset="-120"/>
                <a:ea typeface="微軟正黑體" panose="020B0604030504040204" pitchFamily="34" charset="-120"/>
              </a:rPr>
              <a:t>    </a:t>
            </a:r>
            <a:r>
              <a:rPr lang="en-US" altLang="zh-TW" dirty="0" smtClean="0">
                <a:latin typeface="Times New Roman" pitchFamily="18" charset="0"/>
                <a:ea typeface="新細明體" charset="-120"/>
              </a:rPr>
              <a:t>I do, and I </a:t>
            </a:r>
            <a:r>
              <a:rPr lang="en-US" altLang="zh-TW" dirty="0" smtClean="0">
                <a:latin typeface="Times New Roman" pitchFamily="18" charset="0"/>
                <a:ea typeface="新細明體" charset="-120"/>
              </a:rPr>
              <a:t>understand</a:t>
            </a:r>
            <a:endParaRPr lang="en-US" altLang="zh-TW" dirty="0" smtClean="0">
              <a:latin typeface="Times New Roman" pitchFamily="18" charset="0"/>
              <a:ea typeface="新細明體" charset="-120"/>
            </a:endParaRP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2136775"/>
            <a:ext cx="70485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3141663"/>
            <a:ext cx="1042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 y="3860800"/>
            <a:ext cx="10795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7005233" y="5234544"/>
            <a:ext cx="1620957" cy="523220"/>
          </a:xfrm>
          <a:prstGeom prst="rect">
            <a:avLst/>
          </a:prstGeom>
          <a:noFill/>
        </p:spPr>
        <p:txBody>
          <a:bodyPr wrap="none" rtlCol="0">
            <a:spAutoFit/>
          </a:bodyPr>
          <a:lstStyle/>
          <a:p>
            <a:r>
              <a:rPr lang="zh-TW" altLang="en-US" sz="2800" b="1" dirty="0">
                <a:solidFill>
                  <a:schemeClr val="tx2"/>
                </a:solidFill>
                <a:latin typeface="Times New Roman" pitchFamily="18" charset="0"/>
              </a:rPr>
              <a:t>西方諺語</a:t>
            </a:r>
          </a:p>
        </p:txBody>
      </p:sp>
    </p:spTree>
    <p:extLst>
      <p:ext uri="{BB962C8B-B14F-4D97-AF65-F5344CB8AC3E}">
        <p14:creationId xmlns:p14="http://schemas.microsoft.com/office/powerpoint/2010/main" val="351171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00034" y="715343"/>
            <a:ext cx="8084264" cy="769441"/>
          </a:xfrm>
          <a:prstGeom prst="rect">
            <a:avLst/>
          </a:prstGeom>
          <a:noFill/>
        </p:spPr>
        <p:txBody>
          <a:bodyPr wrap="none" rtlCol="0">
            <a:spAutoFit/>
          </a:bodyPr>
          <a:lstStyle/>
          <a:p>
            <a:r>
              <a:rPr lang="zh-TW" altLang="en-US" sz="4400" b="1" dirty="0" smtClean="0">
                <a:latin typeface="微軟正黑體" panose="020B0604030504040204" pitchFamily="34" charset="-120"/>
                <a:ea typeface="微軟正黑體" panose="020B0604030504040204" pitchFamily="34" charset="-120"/>
              </a:rPr>
              <a:t>體驗學習的哲學基礎與操作原則</a:t>
            </a:r>
            <a:endParaRPr lang="zh-TW" altLang="en-US" sz="4400" b="1"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574240" y="2110204"/>
            <a:ext cx="6166112" cy="3046988"/>
          </a:xfrm>
          <a:prstGeom prst="rect">
            <a:avLst/>
          </a:prstGeom>
          <a:noFill/>
        </p:spPr>
        <p:txBody>
          <a:bodyPr wrap="none" rtlCol="0">
            <a:spAutoFit/>
          </a:bodyPr>
          <a:lstStyle/>
          <a:p>
            <a:r>
              <a:rPr lang="zh-TW" altLang="en-US" sz="3200" dirty="0" smtClean="0">
                <a:latin typeface="微軟正黑體" panose="020B0604030504040204" pitchFamily="34" charset="-120"/>
                <a:ea typeface="微軟正黑體" panose="020B0604030504040204" pitchFamily="34" charset="-120"/>
              </a:rPr>
              <a:t>（一）</a:t>
            </a:r>
            <a:r>
              <a:rPr lang="zh-TW" altLang="en-US" sz="32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經驗學習圈</a:t>
            </a:r>
            <a:endParaRPr lang="en-US" altLang="zh-TW" sz="32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sz="3200" dirty="0" smtClean="0">
                <a:latin typeface="華康粗黑體" pitchFamily="49" charset="-120"/>
                <a:ea typeface="華康粗黑體" pitchFamily="49" charset="-120"/>
              </a:rPr>
              <a:t>  </a:t>
            </a:r>
            <a:r>
              <a:rPr lang="zh-TW" altLang="en-US" sz="3200" dirty="0" smtClean="0">
                <a:latin typeface="Calibri" panose="020F0502020204030204" pitchFamily="34" charset="0"/>
                <a:ea typeface="華康粗黑體" pitchFamily="49" charset="-120"/>
              </a:rPr>
              <a:t>   （</a:t>
            </a:r>
            <a:r>
              <a:rPr lang="en-US" altLang="zh-TW" sz="3200" dirty="0" smtClean="0">
                <a:latin typeface="Calibri" panose="020F0502020204030204" pitchFamily="34" charset="0"/>
                <a:ea typeface="華康粗黑體" pitchFamily="49" charset="-120"/>
              </a:rPr>
              <a:t>Experiential Learning Cycle</a:t>
            </a:r>
            <a:r>
              <a:rPr lang="zh-TW" altLang="en-US" sz="3200" dirty="0" smtClean="0">
                <a:latin typeface="Calibri" panose="020F0502020204030204" pitchFamily="34" charset="0"/>
                <a:ea typeface="華康粗黑體" pitchFamily="49" charset="-120"/>
              </a:rPr>
              <a:t>）</a:t>
            </a:r>
            <a:endParaRPr lang="en-US" altLang="zh-TW" sz="3200" dirty="0" smtClean="0">
              <a:latin typeface="Calibri" panose="020F0502020204030204" pitchFamily="34" charset="0"/>
              <a:ea typeface="華康粗黑體" pitchFamily="49" charset="-120"/>
            </a:endParaRPr>
          </a:p>
          <a:p>
            <a:r>
              <a:rPr lang="zh-TW" altLang="en-US" sz="3200" dirty="0" smtClean="0">
                <a:latin typeface="微軟正黑體" panose="020B0604030504040204" pitchFamily="34" charset="-120"/>
                <a:ea typeface="微軟正黑體" panose="020B0604030504040204" pitchFamily="34" charset="-120"/>
              </a:rPr>
              <a:t>（二）</a:t>
            </a:r>
            <a:r>
              <a:rPr lang="zh-TW" altLang="en-US" sz="32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全方位價值契約</a:t>
            </a:r>
            <a:endParaRPr lang="en-US" altLang="zh-TW" sz="3200"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sz="3200" dirty="0" smtClean="0">
                <a:latin typeface="華康粗黑體" pitchFamily="49" charset="-120"/>
                <a:ea typeface="華康粗黑體" pitchFamily="49" charset="-120"/>
              </a:rPr>
              <a:t>    </a:t>
            </a:r>
            <a:r>
              <a:rPr lang="zh-TW" altLang="en-US" sz="3200" dirty="0" smtClean="0">
                <a:latin typeface="Calibri" panose="020F0502020204030204" pitchFamily="34" charset="0"/>
                <a:ea typeface="華康粗黑體" pitchFamily="49" charset="-120"/>
              </a:rPr>
              <a:t>（</a:t>
            </a:r>
            <a:r>
              <a:rPr lang="en-US" altLang="zh-TW" sz="3200" dirty="0" smtClean="0">
                <a:latin typeface="Calibri" panose="020F0502020204030204" pitchFamily="34" charset="0"/>
                <a:ea typeface="華康粗黑體" pitchFamily="49" charset="-120"/>
              </a:rPr>
              <a:t>Full Value Contract</a:t>
            </a:r>
            <a:r>
              <a:rPr lang="zh-TW" altLang="en-US" sz="3200" dirty="0" smtClean="0">
                <a:latin typeface="Calibri" panose="020F0502020204030204" pitchFamily="34" charset="0"/>
                <a:ea typeface="華康粗黑體" pitchFamily="49" charset="-120"/>
              </a:rPr>
              <a:t>）</a:t>
            </a:r>
            <a:endParaRPr lang="en-US" altLang="zh-TW" sz="3200" dirty="0" smtClean="0">
              <a:latin typeface="Calibri" panose="020F0502020204030204" pitchFamily="34" charset="0"/>
              <a:ea typeface="華康粗黑體" pitchFamily="49" charset="-120"/>
            </a:endParaRPr>
          </a:p>
          <a:p>
            <a:r>
              <a:rPr lang="zh-TW" altLang="en-US" sz="3200" dirty="0" smtClean="0">
                <a:latin typeface="微軟正黑體" panose="020B0604030504040204" pitchFamily="34" charset="-120"/>
                <a:ea typeface="微軟正黑體" panose="020B0604030504040204" pitchFamily="34" charset="-120"/>
              </a:rPr>
              <a:t>（三）</a:t>
            </a:r>
            <a:r>
              <a:rPr lang="zh-TW" altLang="en-US" sz="3200" b="1" dirty="0" smtClean="0">
                <a:solidFill>
                  <a:srgbClr val="00B05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自發性挑戰</a:t>
            </a:r>
            <a:endParaRPr lang="en-US" altLang="zh-TW" sz="3200" b="1" dirty="0" smtClean="0">
              <a:solidFill>
                <a:srgbClr val="00B05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en-US" altLang="zh-TW" sz="3200" dirty="0">
                <a:latin typeface="華康粗黑體" pitchFamily="49" charset="-120"/>
                <a:ea typeface="華康粗黑體" pitchFamily="49" charset="-120"/>
              </a:rPr>
              <a:t> </a:t>
            </a:r>
            <a:r>
              <a:rPr lang="en-US" altLang="zh-TW" sz="3200" dirty="0" smtClean="0">
                <a:latin typeface="華康粗黑體" pitchFamily="49" charset="-120"/>
                <a:ea typeface="華康粗黑體" pitchFamily="49" charset="-120"/>
              </a:rPr>
              <a:t>   </a:t>
            </a:r>
            <a:r>
              <a:rPr lang="zh-TW" altLang="en-US" sz="3200" dirty="0" smtClean="0">
                <a:latin typeface="Calibri" panose="020F0502020204030204" pitchFamily="34" charset="0"/>
                <a:ea typeface="華康粗黑體" pitchFamily="49" charset="-120"/>
              </a:rPr>
              <a:t>（</a:t>
            </a:r>
            <a:r>
              <a:rPr lang="en-US" altLang="zh-TW" sz="3200" dirty="0" smtClean="0">
                <a:latin typeface="Calibri" panose="020F0502020204030204" pitchFamily="34" charset="0"/>
                <a:ea typeface="華康粗黑體" pitchFamily="49" charset="-120"/>
              </a:rPr>
              <a:t>Challenge By Choice</a:t>
            </a:r>
            <a:r>
              <a:rPr lang="zh-TW" altLang="en-US" sz="3200" dirty="0" smtClean="0">
                <a:latin typeface="Calibri" panose="020F0502020204030204" pitchFamily="34" charset="0"/>
                <a:ea typeface="華康粗黑體" pitchFamily="49" charset="-120"/>
              </a:rPr>
              <a:t>）</a:t>
            </a:r>
            <a:endParaRPr lang="zh-TW" altLang="en-US" sz="3200" dirty="0">
              <a:latin typeface="Calibri" panose="020F0502020204030204" pitchFamily="34" charset="0"/>
              <a:ea typeface="華康粗黑體" pitchFamily="49" charset="-120"/>
            </a:endParaRPr>
          </a:p>
        </p:txBody>
      </p:sp>
    </p:spTree>
    <p:extLst>
      <p:ext uri="{BB962C8B-B14F-4D97-AF65-F5344CB8AC3E}">
        <p14:creationId xmlns:p14="http://schemas.microsoft.com/office/powerpoint/2010/main" val="216724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684213" y="981075"/>
            <a:ext cx="7848600" cy="461963"/>
          </a:xfrm>
          <a:noFill/>
        </p:spPr>
        <p:txBody>
          <a:bodyPr/>
          <a:lstStyle/>
          <a:p>
            <a:pPr eaLnBrk="1" hangingPunct="1"/>
            <a:r>
              <a:rPr lang="zh-TW" altLang="en-US" sz="4400" dirty="0" smtClean="0">
                <a:latin typeface="微軟正黑體" panose="020B0604030504040204" pitchFamily="34" charset="-120"/>
                <a:ea typeface="微軟正黑體" panose="020B0604030504040204" pitchFamily="34" charset="-120"/>
              </a:rPr>
              <a:t>體驗學習的模式</a:t>
            </a:r>
          </a:p>
        </p:txBody>
      </p:sp>
      <p:sp>
        <p:nvSpPr>
          <p:cNvPr id="31747" name="Rectangle 3"/>
          <p:cNvSpPr>
            <a:spLocks noGrp="1"/>
          </p:cNvSpPr>
          <p:nvPr>
            <p:ph type="body" idx="4294967295"/>
          </p:nvPr>
        </p:nvSpPr>
        <p:spPr>
          <a:xfrm>
            <a:off x="611188" y="2060575"/>
            <a:ext cx="8532812" cy="1368425"/>
          </a:xfrm>
        </p:spPr>
        <p:txBody>
          <a:bodyPr/>
          <a:lstStyle/>
          <a:p>
            <a:pPr eaLnBrk="1" hangingPunct="1">
              <a:buFont typeface="Wingdings 2" panose="05020102010507070707" pitchFamily="18" charset="2"/>
              <a:buNone/>
            </a:pPr>
            <a:r>
              <a:rPr lang="zh-TW" altLang="en-US" b="1" dirty="0" smtClean="0">
                <a:latin typeface="標楷體" panose="03000509000000000000" pitchFamily="65" charset="-120"/>
              </a:rPr>
              <a:t>體驗       反思內省        歸納        應用</a:t>
            </a:r>
          </a:p>
          <a:p>
            <a:pPr eaLnBrk="1" hangingPunct="1">
              <a:buFont typeface="Wingdings 2" panose="05020102010507070707" pitchFamily="18" charset="2"/>
              <a:buNone/>
            </a:pPr>
            <a:r>
              <a:rPr lang="zh-TW" altLang="en-US" b="1" dirty="0" smtClean="0">
                <a:latin typeface="標楷體" panose="03000509000000000000" pitchFamily="65" charset="-120"/>
              </a:rPr>
              <a:t>階段         階段          階段        階段</a:t>
            </a:r>
            <a:r>
              <a:rPr lang="zh-TW" altLang="en-US" dirty="0" smtClean="0">
                <a:latin typeface="標楷體" panose="03000509000000000000" pitchFamily="65" charset="-120"/>
              </a:rPr>
              <a:t>  </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357563"/>
            <a:ext cx="1447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9" name="Group 5"/>
          <p:cNvGrpSpPr>
            <a:grpSpLocks/>
          </p:cNvGrpSpPr>
          <p:nvPr/>
        </p:nvGrpSpPr>
        <p:grpSpPr bwMode="auto">
          <a:xfrm>
            <a:off x="611188" y="3429000"/>
            <a:ext cx="1584325" cy="1584325"/>
            <a:chOff x="385" y="2160"/>
            <a:chExt cx="998" cy="998"/>
          </a:xfrm>
        </p:grpSpPr>
        <p:pic>
          <p:nvPicPr>
            <p:cNvPr id="317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 y="2160"/>
              <a:ext cx="86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Rectangle 7"/>
            <p:cNvSpPr>
              <a:spLocks noChangeArrowheads="1"/>
            </p:cNvSpPr>
            <p:nvPr/>
          </p:nvSpPr>
          <p:spPr bwMode="auto">
            <a:xfrm>
              <a:off x="1066" y="2840"/>
              <a:ext cx="317" cy="318"/>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a typeface="新細明體" panose="02020500000000000000" pitchFamily="18" charset="-120"/>
              </a:endParaRPr>
            </a:p>
          </p:txBody>
        </p:sp>
      </p:grpSp>
      <p:pic>
        <p:nvPicPr>
          <p:cNvPr id="3175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34290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625" y="3357563"/>
            <a:ext cx="7810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AutoShape 10"/>
          <p:cNvSpPr>
            <a:spLocks noChangeArrowheads="1"/>
          </p:cNvSpPr>
          <p:nvPr/>
        </p:nvSpPr>
        <p:spPr bwMode="auto">
          <a:xfrm>
            <a:off x="1835150" y="3860800"/>
            <a:ext cx="649288" cy="431800"/>
          </a:xfrm>
          <a:prstGeom prst="rightArrow">
            <a:avLst>
              <a:gd name="adj1" fmla="val 50000"/>
              <a:gd name="adj2" fmla="val 37592"/>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a typeface="新細明體" panose="02020500000000000000" pitchFamily="18" charset="-120"/>
            </a:endParaRPr>
          </a:p>
        </p:txBody>
      </p:sp>
      <p:sp>
        <p:nvSpPr>
          <p:cNvPr id="31753" name="AutoShape 11"/>
          <p:cNvSpPr>
            <a:spLocks noChangeArrowheads="1"/>
          </p:cNvSpPr>
          <p:nvPr/>
        </p:nvSpPr>
        <p:spPr bwMode="auto">
          <a:xfrm>
            <a:off x="6659563" y="3789363"/>
            <a:ext cx="649287" cy="431800"/>
          </a:xfrm>
          <a:prstGeom prst="rightArrow">
            <a:avLst>
              <a:gd name="adj1" fmla="val 50000"/>
              <a:gd name="adj2" fmla="val 37592"/>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a typeface="新細明體" panose="02020500000000000000" pitchFamily="18" charset="-120"/>
            </a:endParaRPr>
          </a:p>
        </p:txBody>
      </p:sp>
      <p:sp>
        <p:nvSpPr>
          <p:cNvPr id="31754" name="AutoShape 12"/>
          <p:cNvSpPr>
            <a:spLocks noChangeArrowheads="1"/>
          </p:cNvSpPr>
          <p:nvPr/>
        </p:nvSpPr>
        <p:spPr bwMode="auto">
          <a:xfrm>
            <a:off x="4284663" y="3789363"/>
            <a:ext cx="649287" cy="431800"/>
          </a:xfrm>
          <a:prstGeom prst="rightArrow">
            <a:avLst>
              <a:gd name="adj1" fmla="val 50000"/>
              <a:gd name="adj2" fmla="val 37592"/>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lang="zh-TW" altLang="en-US" sz="180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135582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549275"/>
            <a:ext cx="8229600" cy="792163"/>
          </a:xfrm>
        </p:spPr>
        <p:txBody>
          <a:bodyPr/>
          <a:lstStyle/>
          <a:p>
            <a:pPr eaLnBrk="1" hangingPunct="1"/>
            <a:r>
              <a:rPr lang="zh-TW" altLang="en-US" sz="4400" dirty="0" smtClean="0">
                <a:latin typeface="標楷體" panose="03000509000000000000" pitchFamily="65" charset="-120"/>
              </a:rPr>
              <a:t>引導反思的提問技巧</a:t>
            </a:r>
          </a:p>
        </p:txBody>
      </p:sp>
      <p:sp>
        <p:nvSpPr>
          <p:cNvPr id="40963" name="Rectangle 3"/>
          <p:cNvSpPr>
            <a:spLocks noGrp="1" noChangeArrowheads="1"/>
          </p:cNvSpPr>
          <p:nvPr>
            <p:ph type="body" idx="4294967295"/>
          </p:nvPr>
        </p:nvSpPr>
        <p:spPr>
          <a:xfrm>
            <a:off x="457200" y="1557338"/>
            <a:ext cx="8229600" cy="4767262"/>
          </a:xfrm>
        </p:spPr>
        <p:txBody>
          <a:bodyPr/>
          <a:lstStyle/>
          <a:p>
            <a:pPr eaLnBrk="1" hangingPunct="1"/>
            <a:r>
              <a:rPr lang="zh-TW" altLang="en-US" smtClean="0">
                <a:solidFill>
                  <a:srgbClr val="FF0000"/>
                </a:solidFill>
                <a:latin typeface="標楷體" panose="03000509000000000000" pitchFamily="65" charset="-120"/>
              </a:rPr>
              <a:t>「問學生一個好問題，往往比給他答案還要重要」</a:t>
            </a:r>
          </a:p>
          <a:p>
            <a:pPr eaLnBrk="1" hangingPunct="1"/>
            <a:r>
              <a:rPr lang="zh-TW" altLang="en-US" smtClean="0">
                <a:latin typeface="標楷體" panose="03000509000000000000" pitchFamily="65" charset="-120"/>
              </a:rPr>
              <a:t>一個好的問題可以邀請對方思考，並引發另一個好問題；</a:t>
            </a:r>
            <a:r>
              <a:rPr lang="zh-TW" altLang="en-US" smtClean="0">
                <a:solidFill>
                  <a:srgbClr val="FF0000"/>
                </a:solidFill>
                <a:latin typeface="標楷體" panose="03000509000000000000" pitchFamily="65" charset="-120"/>
              </a:rPr>
              <a:t>善於發問能引發「有效的思考」</a:t>
            </a:r>
            <a:r>
              <a:rPr lang="zh-TW" altLang="en-US" smtClean="0">
                <a:latin typeface="標楷體" panose="03000509000000000000" pitchFamily="65" charset="-120"/>
              </a:rPr>
              <a:t>，使淺顯至深奧、從簡單到複雜、從具體到抽象做連續性的思考。</a:t>
            </a:r>
          </a:p>
        </p:txBody>
      </p:sp>
    </p:spTree>
    <p:extLst>
      <p:ext uri="{BB962C8B-B14F-4D97-AF65-F5344CB8AC3E}">
        <p14:creationId xmlns:p14="http://schemas.microsoft.com/office/powerpoint/2010/main" val="397948222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ChangeArrowheads="1"/>
          </p:cNvSpPr>
          <p:nvPr/>
        </p:nvSpPr>
        <p:spPr bwMode="auto">
          <a:xfrm>
            <a:off x="3910013" y="1600200"/>
            <a:ext cx="1957387" cy="990600"/>
          </a:xfrm>
          <a:prstGeom prst="rect">
            <a:avLst/>
          </a:prstGeom>
          <a:solidFill>
            <a:srgbClr val="99FF99"/>
          </a:solidFill>
          <a:ln w="28575">
            <a:solidFill>
              <a:schemeClr val="tx1"/>
            </a:solidFill>
            <a:miter lim="800000"/>
            <a:headEnd/>
            <a:tailEnd/>
          </a:ln>
          <a:effectLst>
            <a:outerShdw dist="107763" dir="2700000" algn="ctr" rotWithShape="0">
              <a:srgbClr val="808080"/>
            </a:outerShdw>
          </a:effectLst>
        </p:spPr>
        <p:txBody>
          <a:bodyPr anchor="ctr"/>
          <a:lstStyle/>
          <a:p>
            <a:pPr algn="ctr" fontAlgn="auto">
              <a:spcBef>
                <a:spcPts val="0"/>
              </a:spcBef>
              <a:spcAft>
                <a:spcPts val="0"/>
              </a:spcAft>
              <a:defRPr/>
            </a:pPr>
            <a:r>
              <a:rPr kumimoji="0" lang="zh-TW" altLang="en-US" sz="2600" b="1">
                <a:effectLst>
                  <a:outerShdw blurRad="38100" dist="38100" dir="2700000" algn="tl">
                    <a:srgbClr val="000000"/>
                  </a:outerShdw>
                </a:effectLst>
                <a:latin typeface="Arial" charset="0"/>
                <a:ea typeface="+mn-ea"/>
              </a:rPr>
              <a:t>具體的經驗</a:t>
            </a:r>
          </a:p>
          <a:p>
            <a:pPr algn="ctr" fontAlgn="auto">
              <a:spcBef>
                <a:spcPts val="0"/>
              </a:spcBef>
              <a:spcAft>
                <a:spcPts val="0"/>
              </a:spcAft>
              <a:defRPr/>
            </a:pPr>
            <a:r>
              <a:rPr kumimoji="0" lang="en-US" altLang="zh-TW" sz="2600" b="1">
                <a:effectLst>
                  <a:outerShdw blurRad="38100" dist="38100" dir="2700000" algn="tl">
                    <a:srgbClr val="000000"/>
                  </a:outerShdw>
                </a:effectLst>
                <a:latin typeface="Arial" charset="0"/>
                <a:ea typeface="+mn-ea"/>
              </a:rPr>
              <a:t>Action</a:t>
            </a:r>
          </a:p>
        </p:txBody>
      </p:sp>
      <p:sp>
        <p:nvSpPr>
          <p:cNvPr id="1307651" name="Rectangle 3"/>
          <p:cNvSpPr>
            <a:spLocks noChangeArrowheads="1"/>
          </p:cNvSpPr>
          <p:nvPr/>
        </p:nvSpPr>
        <p:spPr bwMode="auto">
          <a:xfrm>
            <a:off x="1524000" y="3213100"/>
            <a:ext cx="2024063" cy="1009650"/>
          </a:xfrm>
          <a:prstGeom prst="rect">
            <a:avLst/>
          </a:prstGeom>
          <a:solidFill>
            <a:srgbClr val="FFFF66"/>
          </a:solidFill>
          <a:ln w="28575">
            <a:solidFill>
              <a:schemeClr val="tx1"/>
            </a:solidFill>
            <a:miter lim="800000"/>
            <a:headEnd/>
            <a:tailEnd/>
          </a:ln>
          <a:effectLst>
            <a:outerShdw dist="107763" dir="2700000" algn="ctr" rotWithShape="0">
              <a:srgbClr val="808080"/>
            </a:outerShdw>
          </a:effectLst>
        </p:spPr>
        <p:txBody>
          <a:bodyPr anchor="ctr"/>
          <a:lstStyle/>
          <a:p>
            <a:pPr algn="ctr" fontAlgn="auto">
              <a:spcBef>
                <a:spcPts val="0"/>
              </a:spcBef>
              <a:spcAft>
                <a:spcPts val="0"/>
              </a:spcAft>
              <a:defRPr/>
            </a:pPr>
            <a:r>
              <a:rPr kumimoji="0" lang="zh-TW" altLang="en-US" sz="2600" b="1">
                <a:effectLst>
                  <a:outerShdw blurRad="38100" dist="38100" dir="2700000" algn="tl">
                    <a:srgbClr val="000000"/>
                  </a:outerShdw>
                </a:effectLst>
                <a:latin typeface="Arial" charset="0"/>
                <a:ea typeface="+mn-ea"/>
              </a:rPr>
              <a:t>應用</a:t>
            </a:r>
          </a:p>
          <a:p>
            <a:pPr algn="ctr" fontAlgn="auto">
              <a:spcBef>
                <a:spcPts val="0"/>
              </a:spcBef>
              <a:spcAft>
                <a:spcPts val="0"/>
              </a:spcAft>
              <a:defRPr/>
            </a:pPr>
            <a:r>
              <a:rPr kumimoji="0" lang="en-US" altLang="zh-TW" sz="2600" b="1">
                <a:effectLst>
                  <a:outerShdw blurRad="38100" dist="38100" dir="2700000" algn="tl">
                    <a:srgbClr val="000000"/>
                  </a:outerShdw>
                </a:effectLst>
                <a:latin typeface="Arial" charset="0"/>
                <a:ea typeface="+mn-ea"/>
              </a:rPr>
              <a:t>Now What</a:t>
            </a:r>
          </a:p>
        </p:txBody>
      </p:sp>
      <p:sp>
        <p:nvSpPr>
          <p:cNvPr id="1307652" name="Rectangle 4"/>
          <p:cNvSpPr>
            <a:spLocks noChangeArrowheads="1"/>
          </p:cNvSpPr>
          <p:nvPr/>
        </p:nvSpPr>
        <p:spPr bwMode="auto">
          <a:xfrm>
            <a:off x="6400800" y="2997200"/>
            <a:ext cx="1905000" cy="1066800"/>
          </a:xfrm>
          <a:prstGeom prst="rect">
            <a:avLst/>
          </a:prstGeom>
          <a:solidFill>
            <a:srgbClr val="CCCCFF"/>
          </a:solidFill>
          <a:ln w="28575">
            <a:solidFill>
              <a:schemeClr val="tx1"/>
            </a:solidFill>
            <a:miter lim="800000"/>
            <a:headEnd/>
            <a:tailEnd/>
          </a:ln>
          <a:effectLst>
            <a:outerShdw dist="107763" dir="2700000" algn="ctr" rotWithShape="0">
              <a:srgbClr val="808080"/>
            </a:outerShdw>
          </a:effectLst>
        </p:spPr>
        <p:txBody>
          <a:bodyPr anchor="ctr"/>
          <a:lstStyle/>
          <a:p>
            <a:pPr algn="ctr" fontAlgn="auto">
              <a:spcBef>
                <a:spcPts val="0"/>
              </a:spcBef>
              <a:spcAft>
                <a:spcPts val="0"/>
              </a:spcAft>
              <a:defRPr/>
            </a:pPr>
            <a:r>
              <a:rPr kumimoji="0" lang="zh-TW" altLang="en-US" sz="2600" b="1">
                <a:effectLst>
                  <a:outerShdw blurRad="38100" dist="38100" dir="2700000" algn="tl">
                    <a:srgbClr val="000000"/>
                  </a:outerShdw>
                </a:effectLst>
                <a:latin typeface="Arial" charset="0"/>
                <a:ea typeface="+mn-ea"/>
              </a:rPr>
              <a:t>觀察或知覺</a:t>
            </a:r>
          </a:p>
          <a:p>
            <a:pPr algn="ctr" fontAlgn="auto">
              <a:spcBef>
                <a:spcPts val="0"/>
              </a:spcBef>
              <a:spcAft>
                <a:spcPts val="0"/>
              </a:spcAft>
              <a:defRPr/>
            </a:pPr>
            <a:r>
              <a:rPr kumimoji="0" lang="en-US" altLang="zh-TW" sz="2600" b="1">
                <a:effectLst>
                  <a:outerShdw blurRad="38100" dist="38100" dir="2700000" algn="tl">
                    <a:srgbClr val="000000"/>
                  </a:outerShdw>
                </a:effectLst>
                <a:latin typeface="Arial" charset="0"/>
                <a:ea typeface="+mn-ea"/>
              </a:rPr>
              <a:t>What</a:t>
            </a:r>
          </a:p>
        </p:txBody>
      </p:sp>
      <p:sp>
        <p:nvSpPr>
          <p:cNvPr id="1307653" name="Rectangle 5"/>
          <p:cNvSpPr>
            <a:spLocks noGrp="1" noChangeArrowheads="1"/>
          </p:cNvSpPr>
          <p:nvPr>
            <p:ph type="title"/>
          </p:nvPr>
        </p:nvSpPr>
        <p:spPr>
          <a:xfrm>
            <a:off x="232475" y="44450"/>
            <a:ext cx="8732138" cy="1143000"/>
          </a:xfrm>
          <a:ln>
            <a:miter lim="800000"/>
            <a:headEnd/>
            <a:tailEnd/>
          </a:ln>
          <a:extLst/>
        </p:spPr>
        <p:txBody>
          <a:bodyPr>
            <a:normAutofit/>
          </a:bodyPr>
          <a:lstStyle/>
          <a:p>
            <a:pPr eaLnBrk="1" fontAlgn="auto" hangingPunct="1">
              <a:spcAft>
                <a:spcPts val="0"/>
              </a:spcAft>
              <a:defRPr/>
            </a:pPr>
            <a:r>
              <a:rPr lang="zh-TW" altLang="en-US" dirty="0">
                <a:latin typeface="華康粗圓體" pitchFamily="49" charset="-120"/>
                <a:ea typeface="華康粗圓體" pitchFamily="49" charset="-120"/>
              </a:rPr>
              <a:t>    </a:t>
            </a:r>
            <a:r>
              <a:rPr lang="zh-TW" altLang="en-US" sz="3400" b="1" dirty="0">
                <a:solidFill>
                  <a:srgbClr val="006600"/>
                </a:solidFill>
                <a:latin typeface="華康粗圓體" pitchFamily="49" charset="-120"/>
                <a:ea typeface="華康粗圓體" pitchFamily="49" charset="-120"/>
              </a:rPr>
              <a:t>經驗學習圈</a:t>
            </a:r>
            <a:r>
              <a:rPr lang="zh-TW" altLang="en-US" sz="3400" dirty="0">
                <a:solidFill>
                  <a:srgbClr val="006600"/>
                </a:solidFill>
                <a:latin typeface="華康粗圓體" pitchFamily="49" charset="-120"/>
                <a:ea typeface="華康粗圓體" pitchFamily="49" charset="-120"/>
              </a:rPr>
              <a:t> </a:t>
            </a:r>
            <a:br>
              <a:rPr lang="zh-TW" altLang="en-US" sz="3400" dirty="0">
                <a:solidFill>
                  <a:srgbClr val="006600"/>
                </a:solidFill>
                <a:latin typeface="華康粗圓體" pitchFamily="49" charset="-120"/>
                <a:ea typeface="華康粗圓體" pitchFamily="49" charset="-120"/>
              </a:rPr>
            </a:br>
            <a:r>
              <a:rPr lang="zh-TW" altLang="en-US" sz="3400" dirty="0">
                <a:latin typeface="華康粗圓體" pitchFamily="49" charset="-120"/>
                <a:ea typeface="華康粗圓體" pitchFamily="49" charset="-120"/>
              </a:rPr>
              <a:t>  </a:t>
            </a:r>
            <a:r>
              <a:rPr lang="zh-TW" altLang="en-US" sz="3400" dirty="0" smtClean="0">
                <a:latin typeface="華康粗圓體" pitchFamily="49" charset="-120"/>
                <a:ea typeface="華康粗圓體" pitchFamily="49" charset="-120"/>
              </a:rPr>
              <a:t> </a:t>
            </a:r>
            <a:r>
              <a:rPr lang="en-US" altLang="zh-TW" sz="3400" dirty="0"/>
              <a:t>(Experiential Learning Cycle)</a:t>
            </a:r>
          </a:p>
        </p:txBody>
      </p:sp>
      <p:sp>
        <p:nvSpPr>
          <p:cNvPr id="1307654" name="Rectangle 6"/>
          <p:cNvSpPr>
            <a:spLocks noChangeArrowheads="1"/>
          </p:cNvSpPr>
          <p:nvPr/>
        </p:nvSpPr>
        <p:spPr bwMode="auto">
          <a:xfrm>
            <a:off x="7186613" y="1371600"/>
            <a:ext cx="1728787" cy="762000"/>
          </a:xfrm>
          <a:prstGeom prst="rect">
            <a:avLst/>
          </a:prstGeom>
          <a:solidFill>
            <a:srgbClr val="FF9900"/>
          </a:solidFill>
          <a:ln w="28575">
            <a:solidFill>
              <a:schemeClr val="tx1"/>
            </a:solidFill>
            <a:miter lim="800000"/>
            <a:headEnd/>
            <a:tailEnd/>
          </a:ln>
          <a:effectLst>
            <a:outerShdw dist="107763" dir="2700000" algn="ctr" rotWithShape="0">
              <a:srgbClr val="808080"/>
            </a:outerShdw>
          </a:effectLst>
        </p:spPr>
        <p:txBody>
          <a:bodyPr anchor="ctr"/>
          <a:lstStyle/>
          <a:p>
            <a:pPr algn="ctr" fontAlgn="auto">
              <a:spcBef>
                <a:spcPts val="0"/>
              </a:spcBef>
              <a:spcAft>
                <a:spcPts val="0"/>
              </a:spcAft>
              <a:defRPr/>
            </a:pPr>
            <a:r>
              <a:rPr kumimoji="0" lang="zh-TW" altLang="en-US" sz="2000" b="1">
                <a:effectLst>
                  <a:outerShdw blurRad="38100" dist="38100" dir="2700000" algn="tl">
                    <a:srgbClr val="000000"/>
                  </a:outerShdw>
                </a:effectLst>
                <a:latin typeface="Arial" charset="0"/>
                <a:ea typeface="+mn-ea"/>
              </a:rPr>
              <a:t>設定目標</a:t>
            </a:r>
          </a:p>
          <a:p>
            <a:pPr algn="ctr" fontAlgn="auto">
              <a:spcBef>
                <a:spcPts val="0"/>
              </a:spcBef>
              <a:spcAft>
                <a:spcPts val="0"/>
              </a:spcAft>
              <a:defRPr/>
            </a:pPr>
            <a:r>
              <a:rPr kumimoji="0" lang="en-US" altLang="zh-TW" sz="2000" b="1">
                <a:effectLst>
                  <a:outerShdw blurRad="38100" dist="38100" dir="2700000" algn="tl">
                    <a:srgbClr val="000000"/>
                  </a:outerShdw>
                </a:effectLst>
                <a:latin typeface="Arial" charset="0"/>
                <a:ea typeface="+mn-ea"/>
              </a:rPr>
              <a:t>Goal Setting</a:t>
            </a:r>
          </a:p>
        </p:txBody>
      </p:sp>
      <p:cxnSp>
        <p:nvCxnSpPr>
          <p:cNvPr id="41991" name="AutoShape 7"/>
          <p:cNvCxnSpPr>
            <a:cxnSpLocks noChangeShapeType="1"/>
            <a:stCxn id="1307654" idx="1"/>
            <a:endCxn id="1307650" idx="0"/>
          </p:cNvCxnSpPr>
          <p:nvPr/>
        </p:nvCxnSpPr>
        <p:spPr bwMode="auto">
          <a:xfrm rot="10800000">
            <a:off x="4889500" y="1585913"/>
            <a:ext cx="2282825" cy="166687"/>
          </a:xfrm>
          <a:prstGeom prst="curvedConnector4">
            <a:avLst>
              <a:gd name="adj1" fmla="val 28231"/>
              <a:gd name="adj2" fmla="val 228569"/>
            </a:avLst>
          </a:prstGeom>
          <a:noFill/>
          <a:ln w="152400">
            <a:solidFill>
              <a:schemeClr val="accent2"/>
            </a:solidFill>
            <a:round/>
            <a:headEnd/>
            <a:tailEnd type="stealth" w="med" len="med"/>
          </a:ln>
          <a:extLst>
            <a:ext uri="{909E8E84-426E-40DD-AFC4-6F175D3DCCD1}">
              <a14:hiddenFill xmlns:a14="http://schemas.microsoft.com/office/drawing/2010/main">
                <a:noFill/>
              </a14:hiddenFill>
            </a:ext>
          </a:extLst>
        </p:spPr>
      </p:cxnSp>
      <p:sp>
        <p:nvSpPr>
          <p:cNvPr id="41992" name="Text Box 8"/>
          <p:cNvSpPr txBox="1">
            <a:spLocks noChangeArrowheads="1"/>
          </p:cNvSpPr>
          <p:nvPr/>
        </p:nvSpPr>
        <p:spPr bwMode="auto">
          <a:xfrm>
            <a:off x="4327525" y="2020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2400">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endParaRPr kumimoji="0" lang="zh-TW" altLang="en-US" sz="1800">
              <a:latin typeface="Perpetua" panose="02020502060401020303" pitchFamily="18" charset="0"/>
              <a:ea typeface="新細明體" panose="02020500000000000000" pitchFamily="18" charset="-120"/>
            </a:endParaRPr>
          </a:p>
        </p:txBody>
      </p:sp>
      <p:sp>
        <p:nvSpPr>
          <p:cNvPr id="1307657" name="Rectangle 9"/>
          <p:cNvSpPr>
            <a:spLocks noChangeArrowheads="1"/>
          </p:cNvSpPr>
          <p:nvPr/>
        </p:nvSpPr>
        <p:spPr bwMode="auto">
          <a:xfrm>
            <a:off x="3708400" y="4876800"/>
            <a:ext cx="2024063" cy="1009650"/>
          </a:xfrm>
          <a:prstGeom prst="rect">
            <a:avLst/>
          </a:prstGeom>
          <a:solidFill>
            <a:srgbClr val="D8B1FF"/>
          </a:solidFill>
          <a:ln w="28575">
            <a:solidFill>
              <a:schemeClr val="tx1"/>
            </a:solidFill>
            <a:miter lim="800000"/>
            <a:headEnd/>
            <a:tailEnd/>
          </a:ln>
          <a:effectLst>
            <a:outerShdw dist="107763" dir="2700000" algn="ctr" rotWithShape="0">
              <a:srgbClr val="808080"/>
            </a:outerShdw>
          </a:effectLst>
        </p:spPr>
        <p:txBody>
          <a:bodyPr anchor="ctr"/>
          <a:lstStyle/>
          <a:p>
            <a:pPr algn="ctr" fontAlgn="auto">
              <a:spcBef>
                <a:spcPts val="0"/>
              </a:spcBef>
              <a:spcAft>
                <a:spcPts val="0"/>
              </a:spcAft>
              <a:defRPr/>
            </a:pPr>
            <a:r>
              <a:rPr kumimoji="0" lang="zh-TW" altLang="en-US" sz="2600" b="1">
                <a:effectLst>
                  <a:outerShdw blurRad="38100" dist="38100" dir="2700000" algn="tl">
                    <a:srgbClr val="000000"/>
                  </a:outerShdw>
                </a:effectLst>
                <a:latin typeface="Arial" charset="0"/>
                <a:ea typeface="+mn-ea"/>
              </a:rPr>
              <a:t>轉化</a:t>
            </a:r>
          </a:p>
          <a:p>
            <a:pPr algn="ctr" fontAlgn="auto">
              <a:spcBef>
                <a:spcPts val="0"/>
              </a:spcBef>
              <a:spcAft>
                <a:spcPts val="0"/>
              </a:spcAft>
              <a:defRPr/>
            </a:pPr>
            <a:r>
              <a:rPr kumimoji="0" lang="en-US" altLang="zh-TW" sz="2600" b="1">
                <a:effectLst>
                  <a:outerShdw blurRad="38100" dist="38100" dir="2700000" algn="tl">
                    <a:srgbClr val="000000"/>
                  </a:outerShdw>
                </a:effectLst>
                <a:latin typeface="Arial" charset="0"/>
                <a:ea typeface="+mn-ea"/>
              </a:rPr>
              <a:t>So What</a:t>
            </a:r>
          </a:p>
        </p:txBody>
      </p:sp>
      <p:cxnSp>
        <p:nvCxnSpPr>
          <p:cNvPr id="41994" name="AutoShape 10"/>
          <p:cNvCxnSpPr>
            <a:cxnSpLocks noChangeShapeType="1"/>
            <a:stCxn id="1307652" idx="2"/>
            <a:endCxn id="1307657" idx="3"/>
          </p:cNvCxnSpPr>
          <p:nvPr/>
        </p:nvCxnSpPr>
        <p:spPr bwMode="auto">
          <a:xfrm rot="5400000">
            <a:off x="5898356" y="3926682"/>
            <a:ext cx="1303337" cy="1606550"/>
          </a:xfrm>
          <a:prstGeom prst="curvedConnector2">
            <a:avLst/>
          </a:prstGeom>
          <a:noFill/>
          <a:ln w="152400">
            <a:solidFill>
              <a:schemeClr val="accent2"/>
            </a:solidFill>
            <a:round/>
            <a:headEnd/>
            <a:tailEnd type="stealth" w="med" len="med"/>
          </a:ln>
          <a:extLst>
            <a:ext uri="{909E8E84-426E-40DD-AFC4-6F175D3DCCD1}">
              <a14:hiddenFill xmlns:a14="http://schemas.microsoft.com/office/drawing/2010/main">
                <a:noFill/>
              </a14:hiddenFill>
            </a:ext>
          </a:extLst>
        </p:spPr>
      </p:cxnSp>
      <p:cxnSp>
        <p:nvCxnSpPr>
          <p:cNvPr id="41995" name="AutoShape 11"/>
          <p:cNvCxnSpPr>
            <a:cxnSpLocks noChangeShapeType="1"/>
            <a:endCxn id="1307652" idx="0"/>
          </p:cNvCxnSpPr>
          <p:nvPr/>
        </p:nvCxnSpPr>
        <p:spPr bwMode="auto">
          <a:xfrm>
            <a:off x="5940425" y="1916113"/>
            <a:ext cx="1412875" cy="1066800"/>
          </a:xfrm>
          <a:prstGeom prst="curvedConnector2">
            <a:avLst/>
          </a:prstGeom>
          <a:noFill/>
          <a:ln w="152400">
            <a:solidFill>
              <a:schemeClr val="accent2"/>
            </a:solidFill>
            <a:round/>
            <a:headEnd/>
            <a:tailEnd type="stealth" w="med" len="med"/>
          </a:ln>
          <a:extLst>
            <a:ext uri="{909E8E84-426E-40DD-AFC4-6F175D3DCCD1}">
              <a14:hiddenFill xmlns:a14="http://schemas.microsoft.com/office/drawing/2010/main">
                <a:noFill/>
              </a14:hiddenFill>
            </a:ext>
          </a:extLst>
        </p:spPr>
      </p:cxnSp>
      <p:cxnSp>
        <p:nvCxnSpPr>
          <p:cNvPr id="41996" name="AutoShape 12"/>
          <p:cNvCxnSpPr>
            <a:cxnSpLocks noChangeShapeType="1"/>
            <a:stCxn id="1307657" idx="1"/>
            <a:endCxn id="1307651" idx="2"/>
          </p:cNvCxnSpPr>
          <p:nvPr/>
        </p:nvCxnSpPr>
        <p:spPr bwMode="auto">
          <a:xfrm rot="10800000">
            <a:off x="2536825" y="4237038"/>
            <a:ext cx="1157288" cy="1144587"/>
          </a:xfrm>
          <a:prstGeom prst="curvedConnector2">
            <a:avLst/>
          </a:prstGeom>
          <a:noFill/>
          <a:ln w="152400">
            <a:solidFill>
              <a:schemeClr val="accent2"/>
            </a:solidFill>
            <a:round/>
            <a:headEnd/>
            <a:tailEnd type="stealth" w="med" len="med"/>
          </a:ln>
          <a:extLst>
            <a:ext uri="{909E8E84-426E-40DD-AFC4-6F175D3DCCD1}">
              <a14:hiddenFill xmlns:a14="http://schemas.microsoft.com/office/drawing/2010/main">
                <a:noFill/>
              </a14:hiddenFill>
            </a:ext>
          </a:extLst>
        </p:spPr>
      </p:cxnSp>
      <p:cxnSp>
        <p:nvCxnSpPr>
          <p:cNvPr id="41997" name="AutoShape 13"/>
          <p:cNvCxnSpPr>
            <a:cxnSpLocks noChangeShapeType="1"/>
            <a:stCxn id="1307651" idx="0"/>
            <a:endCxn id="1307650" idx="1"/>
          </p:cNvCxnSpPr>
          <p:nvPr/>
        </p:nvCxnSpPr>
        <p:spPr bwMode="auto">
          <a:xfrm rot="-5400000">
            <a:off x="2664618" y="1967707"/>
            <a:ext cx="1103313" cy="1358900"/>
          </a:xfrm>
          <a:prstGeom prst="curvedConnector2">
            <a:avLst/>
          </a:prstGeom>
          <a:noFill/>
          <a:ln w="152400">
            <a:solidFill>
              <a:schemeClr val="accent2"/>
            </a:solidFill>
            <a:round/>
            <a:headEnd/>
            <a:tailEnd type="stealth" w="med" len="med"/>
          </a:ln>
          <a:extLst>
            <a:ext uri="{909E8E84-426E-40DD-AFC4-6F175D3DCCD1}">
              <a14:hiddenFill xmlns:a14="http://schemas.microsoft.com/office/drawing/2010/main">
                <a:noFill/>
              </a14:hiddenFill>
            </a:ext>
          </a:extLst>
        </p:spPr>
      </p:cxnSp>
      <p:sp>
        <p:nvSpPr>
          <p:cNvPr id="1307662" name="Rectangle 14"/>
          <p:cNvSpPr>
            <a:spLocks noChangeArrowheads="1"/>
          </p:cNvSpPr>
          <p:nvPr/>
        </p:nvSpPr>
        <p:spPr bwMode="auto">
          <a:xfrm>
            <a:off x="76200" y="1196975"/>
            <a:ext cx="2438400" cy="1066800"/>
          </a:xfrm>
          <a:prstGeom prst="rect">
            <a:avLst/>
          </a:prstGeom>
          <a:solidFill>
            <a:srgbClr val="FF66FF"/>
          </a:solidFill>
          <a:ln w="28575">
            <a:solidFill>
              <a:schemeClr val="tx1"/>
            </a:solidFill>
            <a:miter lim="800000"/>
            <a:headEnd/>
            <a:tailEnd/>
          </a:ln>
          <a:effectLst>
            <a:outerShdw dist="107763" dir="2700000" algn="ctr" rotWithShape="0">
              <a:srgbClr val="808080"/>
            </a:outerShdw>
          </a:effectLst>
        </p:spPr>
        <p:txBody>
          <a:bodyPr anchor="ctr"/>
          <a:lstStyle/>
          <a:p>
            <a:pPr algn="ctr" fontAlgn="auto">
              <a:spcBef>
                <a:spcPts val="0"/>
              </a:spcBef>
              <a:spcAft>
                <a:spcPts val="0"/>
              </a:spcAft>
              <a:defRPr/>
            </a:pPr>
            <a:r>
              <a:rPr kumimoji="0" lang="zh-TW" altLang="en-US" sz="2000" b="1">
                <a:effectLst>
                  <a:outerShdw blurRad="38100" dist="38100" dir="2700000" algn="tl">
                    <a:srgbClr val="000000"/>
                  </a:outerShdw>
                </a:effectLst>
                <a:latin typeface="Arial" charset="0"/>
                <a:ea typeface="+mn-ea"/>
              </a:rPr>
              <a:t>實際生活的應用</a:t>
            </a:r>
          </a:p>
          <a:p>
            <a:pPr algn="ctr" fontAlgn="auto">
              <a:spcBef>
                <a:spcPts val="0"/>
              </a:spcBef>
              <a:spcAft>
                <a:spcPts val="0"/>
              </a:spcAft>
              <a:defRPr/>
            </a:pPr>
            <a:r>
              <a:rPr kumimoji="0" lang="en-US" altLang="zh-TW" sz="2000" b="1">
                <a:effectLst>
                  <a:outerShdw blurRad="38100" dist="38100" dir="2700000" algn="tl">
                    <a:srgbClr val="000000"/>
                  </a:outerShdw>
                </a:effectLst>
                <a:latin typeface="Arial" charset="0"/>
                <a:ea typeface="+mn-ea"/>
              </a:rPr>
              <a:t>Apply in Real World</a:t>
            </a:r>
          </a:p>
        </p:txBody>
      </p:sp>
      <p:cxnSp>
        <p:nvCxnSpPr>
          <p:cNvPr id="41999" name="AutoShape 15"/>
          <p:cNvCxnSpPr>
            <a:cxnSpLocks noChangeShapeType="1"/>
            <a:endCxn id="1307662" idx="2"/>
          </p:cNvCxnSpPr>
          <p:nvPr/>
        </p:nvCxnSpPr>
        <p:spPr bwMode="auto">
          <a:xfrm rot="10800000">
            <a:off x="1295400" y="2278063"/>
            <a:ext cx="1295400" cy="595312"/>
          </a:xfrm>
          <a:prstGeom prst="curvedConnector2">
            <a:avLst/>
          </a:prstGeom>
          <a:noFill/>
          <a:ln w="152400">
            <a:solidFill>
              <a:schemeClr val="accent2"/>
            </a:solidFill>
            <a:round/>
            <a:headEnd/>
            <a:tailEnd type="stealth" w="med" len="med"/>
          </a:ln>
          <a:extLst>
            <a:ext uri="{909E8E84-426E-40DD-AFC4-6F175D3DCCD1}">
              <a14:hiddenFill xmlns:a14="http://schemas.microsoft.com/office/drawing/2010/main">
                <a:noFill/>
              </a14:hiddenFill>
            </a:ext>
          </a:extLst>
        </p:spPr>
      </p:cxnSp>
      <p:sp>
        <p:nvSpPr>
          <p:cNvPr id="42000" name="Text Box 16"/>
          <p:cNvSpPr txBox="1">
            <a:spLocks noChangeArrowheads="1"/>
          </p:cNvSpPr>
          <p:nvPr/>
        </p:nvSpPr>
        <p:spPr bwMode="auto">
          <a:xfrm>
            <a:off x="7321550" y="4221163"/>
            <a:ext cx="1603375" cy="4699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kumimoji="0" lang="en-US" altLang="zh-TW" sz="1800" b="1">
                <a:solidFill>
                  <a:schemeClr val="tx2"/>
                </a:solidFill>
                <a:latin typeface="Perpetua" panose="02020502060401020303" pitchFamily="18" charset="0"/>
                <a:ea typeface="新細明體" panose="02020500000000000000" pitchFamily="18" charset="-120"/>
              </a:rPr>
              <a:t>Facts</a:t>
            </a:r>
            <a:r>
              <a:rPr kumimoji="0" lang="zh-TW" altLang="en-US" sz="1800" b="1">
                <a:solidFill>
                  <a:schemeClr val="tx2"/>
                </a:solidFill>
                <a:latin typeface="Perpetua" panose="02020502060401020303" pitchFamily="18" charset="0"/>
                <a:ea typeface="新細明體" panose="02020500000000000000" pitchFamily="18" charset="-120"/>
              </a:rPr>
              <a:t>觀察</a:t>
            </a:r>
          </a:p>
        </p:txBody>
      </p:sp>
      <p:sp>
        <p:nvSpPr>
          <p:cNvPr id="42001" name="Text Box 17"/>
          <p:cNvSpPr txBox="1">
            <a:spLocks noChangeArrowheads="1"/>
          </p:cNvSpPr>
          <p:nvPr/>
        </p:nvSpPr>
        <p:spPr bwMode="auto">
          <a:xfrm>
            <a:off x="3779838" y="6092825"/>
            <a:ext cx="2073275" cy="4699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kumimoji="0" lang="en-US" altLang="zh-TW" sz="1800" b="1">
                <a:solidFill>
                  <a:schemeClr val="tx2"/>
                </a:solidFill>
                <a:latin typeface="Perpetua" panose="02020502060401020303" pitchFamily="18" charset="0"/>
                <a:ea typeface="新細明體" panose="02020500000000000000" pitchFamily="18" charset="-120"/>
              </a:rPr>
              <a:t>Findings</a:t>
            </a:r>
            <a:r>
              <a:rPr kumimoji="0" lang="zh-TW" altLang="en-US" sz="1800" b="1">
                <a:solidFill>
                  <a:schemeClr val="tx2"/>
                </a:solidFill>
                <a:latin typeface="Perpetua" panose="02020502060401020303" pitchFamily="18" charset="0"/>
                <a:ea typeface="新細明體" panose="02020500000000000000" pitchFamily="18" charset="-120"/>
              </a:rPr>
              <a:t>發現</a:t>
            </a:r>
          </a:p>
        </p:txBody>
      </p:sp>
      <p:sp>
        <p:nvSpPr>
          <p:cNvPr id="42002" name="Text Box 18"/>
          <p:cNvSpPr txBox="1">
            <a:spLocks noChangeArrowheads="1"/>
          </p:cNvSpPr>
          <p:nvPr/>
        </p:nvSpPr>
        <p:spPr bwMode="auto">
          <a:xfrm>
            <a:off x="498475" y="4302125"/>
            <a:ext cx="1754188" cy="4699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kumimoji="0" lang="en-US" altLang="zh-TW" sz="1800" b="1" dirty="0">
                <a:solidFill>
                  <a:schemeClr val="tx2"/>
                </a:solidFill>
                <a:latin typeface="Perpetua" panose="02020502060401020303" pitchFamily="18" charset="0"/>
                <a:ea typeface="新細明體" panose="02020500000000000000" pitchFamily="18" charset="-120"/>
              </a:rPr>
              <a:t>Future</a:t>
            </a:r>
            <a:r>
              <a:rPr kumimoji="0" lang="zh-TW" altLang="en-US" sz="1800" b="1" dirty="0">
                <a:solidFill>
                  <a:schemeClr val="tx2"/>
                </a:solidFill>
                <a:latin typeface="Perpetua" panose="02020502060401020303" pitchFamily="18" charset="0"/>
                <a:ea typeface="新細明體" panose="02020500000000000000" pitchFamily="18" charset="-120"/>
              </a:rPr>
              <a:t>將來</a:t>
            </a:r>
          </a:p>
        </p:txBody>
      </p:sp>
      <p:sp>
        <p:nvSpPr>
          <p:cNvPr id="1307667" name="Text Box 19"/>
          <p:cNvSpPr txBox="1">
            <a:spLocks noChangeArrowheads="1"/>
          </p:cNvSpPr>
          <p:nvPr/>
        </p:nvSpPr>
        <p:spPr bwMode="auto">
          <a:xfrm>
            <a:off x="7164388" y="5516563"/>
            <a:ext cx="1431925" cy="850900"/>
          </a:xfrm>
          <a:prstGeom prst="rect">
            <a:avLst/>
          </a:prstGeom>
          <a:solidFill>
            <a:srgbClr val="660066"/>
          </a:solidFill>
          <a:ln w="2857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fontAlgn="auto">
              <a:spcBef>
                <a:spcPts val="0"/>
              </a:spcBef>
              <a:spcAft>
                <a:spcPts val="0"/>
              </a:spcAft>
              <a:defRPr/>
            </a:pPr>
            <a:r>
              <a:rPr kumimoji="0" lang="zh-TW" altLang="en-US" b="1">
                <a:solidFill>
                  <a:schemeClr val="bg1"/>
                </a:solidFill>
                <a:latin typeface="+mn-lt"/>
                <a:ea typeface="+mn-ea"/>
              </a:rPr>
              <a:t>產生意義</a:t>
            </a:r>
          </a:p>
          <a:p>
            <a:pPr fontAlgn="auto">
              <a:spcBef>
                <a:spcPts val="0"/>
              </a:spcBef>
              <a:spcAft>
                <a:spcPts val="0"/>
              </a:spcAft>
              <a:defRPr/>
            </a:pPr>
            <a:r>
              <a:rPr kumimoji="0" lang="en-US" altLang="zh-TW" b="1">
                <a:solidFill>
                  <a:schemeClr val="bg1"/>
                </a:solidFill>
                <a:latin typeface="+mn-lt"/>
                <a:ea typeface="+mn-ea"/>
              </a:rPr>
              <a:t>Meaning</a:t>
            </a:r>
          </a:p>
        </p:txBody>
      </p:sp>
      <p:cxnSp>
        <p:nvCxnSpPr>
          <p:cNvPr id="42004" name="AutoShape 20"/>
          <p:cNvCxnSpPr>
            <a:cxnSpLocks noChangeShapeType="1"/>
            <a:stCxn id="1307667" idx="1"/>
          </p:cNvCxnSpPr>
          <p:nvPr/>
        </p:nvCxnSpPr>
        <p:spPr bwMode="auto">
          <a:xfrm rot="10800000">
            <a:off x="6659563" y="5229225"/>
            <a:ext cx="490537" cy="712788"/>
          </a:xfrm>
          <a:prstGeom prst="curvedConnector2">
            <a:avLst/>
          </a:prstGeom>
          <a:noFill/>
          <a:ln w="1460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2005" name="Text Box 21"/>
          <p:cNvSpPr txBox="1">
            <a:spLocks noChangeArrowheads="1"/>
          </p:cNvSpPr>
          <p:nvPr/>
        </p:nvSpPr>
        <p:spPr bwMode="auto">
          <a:xfrm>
            <a:off x="7102475" y="4797425"/>
            <a:ext cx="2041525" cy="4699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kumimoji="0" lang="en-US" altLang="zh-TW" sz="1800" b="1">
                <a:solidFill>
                  <a:schemeClr val="tx2"/>
                </a:solidFill>
                <a:latin typeface="Perpetua" panose="02020502060401020303" pitchFamily="18" charset="0"/>
                <a:ea typeface="新細明體" panose="02020500000000000000" pitchFamily="18" charset="-120"/>
              </a:rPr>
              <a:t>Feelings</a:t>
            </a:r>
            <a:r>
              <a:rPr kumimoji="0" lang="zh-TW" altLang="en-US" sz="1800" b="1">
                <a:solidFill>
                  <a:schemeClr val="tx2"/>
                </a:solidFill>
                <a:latin typeface="Perpetua" panose="02020502060401020303" pitchFamily="18" charset="0"/>
                <a:ea typeface="新細明體" panose="02020500000000000000" pitchFamily="18" charset="-120"/>
              </a:rPr>
              <a:t>感受</a:t>
            </a:r>
          </a:p>
        </p:txBody>
      </p:sp>
    </p:spTree>
    <p:extLst>
      <p:ext uri="{BB962C8B-B14F-4D97-AF65-F5344CB8AC3E}">
        <p14:creationId xmlns:p14="http://schemas.microsoft.com/office/powerpoint/2010/main" val="221907258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2484438" y="476250"/>
            <a:ext cx="6264275" cy="6192838"/>
            <a:chOff x="1701" y="300"/>
            <a:chExt cx="3946" cy="3901"/>
          </a:xfrm>
        </p:grpSpPr>
        <p:sp>
          <p:nvSpPr>
            <p:cNvPr id="44047" name="AutoShape 3"/>
            <p:cNvSpPr>
              <a:spLocks noChangeAspect="1" noChangeArrowheads="1" noTextEdit="1"/>
            </p:cNvSpPr>
            <p:nvPr/>
          </p:nvSpPr>
          <p:spPr bwMode="auto">
            <a:xfrm>
              <a:off x="1701" y="300"/>
              <a:ext cx="3240" cy="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44048" name="Oval 4"/>
            <p:cNvSpPr>
              <a:spLocks noChangeArrowheads="1"/>
            </p:cNvSpPr>
            <p:nvPr/>
          </p:nvSpPr>
          <p:spPr bwMode="auto">
            <a:xfrm>
              <a:off x="1773" y="349"/>
              <a:ext cx="3168" cy="642"/>
            </a:xfrm>
            <a:prstGeom prst="ellipse">
              <a:avLst/>
            </a:prstGeom>
            <a:solidFill>
              <a:srgbClr val="FFFFFF"/>
            </a:solidFill>
            <a:ln w="9525">
              <a:solidFill>
                <a:srgbClr val="000000"/>
              </a:solidFill>
              <a:round/>
              <a:headEnd/>
              <a:tailEnd/>
            </a:ln>
          </p:spPr>
          <p:txBody>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kumimoji="0" lang="zh-TW" altLang="en-US" sz="1800">
                <a:latin typeface="Century Schoolbook" panose="02040604050505020304" pitchFamily="18" charset="0"/>
                <a:ea typeface="新細明體" panose="02020500000000000000" pitchFamily="18" charset="-120"/>
              </a:endParaRPr>
            </a:p>
          </p:txBody>
        </p:sp>
        <p:sp>
          <p:nvSpPr>
            <p:cNvPr id="44049" name="Line 5"/>
            <p:cNvSpPr>
              <a:spLocks noChangeShapeType="1"/>
            </p:cNvSpPr>
            <p:nvPr/>
          </p:nvSpPr>
          <p:spPr bwMode="auto">
            <a:xfrm>
              <a:off x="1773" y="695"/>
              <a:ext cx="1" cy="3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4050" name="Line 6"/>
            <p:cNvSpPr>
              <a:spLocks noChangeShapeType="1"/>
            </p:cNvSpPr>
            <p:nvPr/>
          </p:nvSpPr>
          <p:spPr bwMode="auto">
            <a:xfrm>
              <a:off x="4941" y="646"/>
              <a:ext cx="0" cy="4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4051" name="Line 7"/>
            <p:cNvSpPr>
              <a:spLocks noChangeShapeType="1"/>
            </p:cNvSpPr>
            <p:nvPr/>
          </p:nvSpPr>
          <p:spPr bwMode="auto">
            <a:xfrm>
              <a:off x="1773" y="1090"/>
              <a:ext cx="1080" cy="16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4052" name="Line 8"/>
            <p:cNvSpPr>
              <a:spLocks noChangeShapeType="1"/>
            </p:cNvSpPr>
            <p:nvPr/>
          </p:nvSpPr>
          <p:spPr bwMode="auto">
            <a:xfrm flipH="1">
              <a:off x="3789" y="1090"/>
              <a:ext cx="1152" cy="16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4053" name="Line 9"/>
            <p:cNvSpPr>
              <a:spLocks noChangeShapeType="1"/>
            </p:cNvSpPr>
            <p:nvPr/>
          </p:nvSpPr>
          <p:spPr bwMode="auto">
            <a:xfrm>
              <a:off x="2853" y="2720"/>
              <a:ext cx="0" cy="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4054" name="Line 10"/>
            <p:cNvSpPr>
              <a:spLocks noChangeShapeType="1"/>
            </p:cNvSpPr>
            <p:nvPr/>
          </p:nvSpPr>
          <p:spPr bwMode="auto">
            <a:xfrm>
              <a:off x="3789" y="2720"/>
              <a:ext cx="0" cy="11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4055" name="Oval 11"/>
            <p:cNvSpPr>
              <a:spLocks noChangeArrowheads="1"/>
            </p:cNvSpPr>
            <p:nvPr/>
          </p:nvSpPr>
          <p:spPr bwMode="auto">
            <a:xfrm rot="2018907">
              <a:off x="2765" y="3496"/>
              <a:ext cx="1117" cy="296"/>
            </a:xfrm>
            <a:prstGeom prst="ellipse">
              <a:avLst/>
            </a:prstGeom>
            <a:solidFill>
              <a:srgbClr val="969696"/>
            </a:solidFill>
            <a:ln w="9525">
              <a:solidFill>
                <a:srgbClr val="000000"/>
              </a:solidFill>
              <a:round/>
              <a:headEnd/>
              <a:tailEnd/>
            </a:ln>
          </p:spPr>
          <p:txBody>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kumimoji="0" lang="zh-TW" altLang="en-US" sz="1800">
                <a:latin typeface="Century Schoolbook" panose="02040604050505020304" pitchFamily="18" charset="0"/>
                <a:ea typeface="新細明體" panose="02020500000000000000" pitchFamily="18" charset="-120"/>
              </a:endParaRPr>
            </a:p>
          </p:txBody>
        </p:sp>
        <p:sp>
          <p:nvSpPr>
            <p:cNvPr id="44056" name="Freeform 12"/>
            <p:cNvSpPr>
              <a:spLocks/>
            </p:cNvSpPr>
            <p:nvPr/>
          </p:nvSpPr>
          <p:spPr bwMode="auto">
            <a:xfrm>
              <a:off x="2781" y="3608"/>
              <a:ext cx="984" cy="568"/>
            </a:xfrm>
            <a:custGeom>
              <a:avLst/>
              <a:gdLst>
                <a:gd name="T0" fmla="*/ 0 w 2460"/>
                <a:gd name="T1" fmla="*/ 0 h 2070"/>
                <a:gd name="T2" fmla="*/ 0 w 2460"/>
                <a:gd name="T3" fmla="*/ 0 h 2070"/>
                <a:gd name="T4" fmla="*/ 0 w 2460"/>
                <a:gd name="T5" fmla="*/ 0 h 2070"/>
                <a:gd name="T6" fmla="*/ 0 w 2460"/>
                <a:gd name="T7" fmla="*/ 0 h 2070"/>
                <a:gd name="T8" fmla="*/ 0 w 2460"/>
                <a:gd name="T9" fmla="*/ 0 h 2070"/>
                <a:gd name="T10" fmla="*/ 0 w 2460"/>
                <a:gd name="T11" fmla="*/ 0 h 2070"/>
                <a:gd name="T12" fmla="*/ 0 60000 65536"/>
                <a:gd name="T13" fmla="*/ 0 60000 65536"/>
                <a:gd name="T14" fmla="*/ 0 60000 65536"/>
                <a:gd name="T15" fmla="*/ 0 60000 65536"/>
                <a:gd name="T16" fmla="*/ 0 60000 65536"/>
                <a:gd name="T17" fmla="*/ 0 60000 65536"/>
                <a:gd name="T18" fmla="*/ 0 w 2460"/>
                <a:gd name="T19" fmla="*/ 0 h 2070"/>
                <a:gd name="T20" fmla="*/ 2460 w 2460"/>
                <a:gd name="T21" fmla="*/ 2070 h 2070"/>
              </a:gdLst>
              <a:ahLst/>
              <a:cxnLst>
                <a:cxn ang="T12">
                  <a:pos x="T0" y="T1"/>
                </a:cxn>
                <a:cxn ang="T13">
                  <a:pos x="T2" y="T3"/>
                </a:cxn>
                <a:cxn ang="T14">
                  <a:pos x="T4" y="T5"/>
                </a:cxn>
                <a:cxn ang="T15">
                  <a:pos x="T6" y="T7"/>
                </a:cxn>
                <a:cxn ang="T16">
                  <a:pos x="T8" y="T9"/>
                </a:cxn>
                <a:cxn ang="T17">
                  <a:pos x="T10" y="T11"/>
                </a:cxn>
              </a:cxnLst>
              <a:rect l="T18" t="T19" r="T20" b="T21"/>
              <a:pathLst>
                <a:path w="2460" h="2070">
                  <a:moveTo>
                    <a:pt x="960" y="180"/>
                  </a:moveTo>
                  <a:cubicBezTo>
                    <a:pt x="690" y="360"/>
                    <a:pt x="0" y="1140"/>
                    <a:pt x="60" y="1440"/>
                  </a:cubicBezTo>
                  <a:cubicBezTo>
                    <a:pt x="120" y="1740"/>
                    <a:pt x="930" y="1920"/>
                    <a:pt x="1320" y="1980"/>
                  </a:cubicBezTo>
                  <a:cubicBezTo>
                    <a:pt x="1710" y="2040"/>
                    <a:pt x="2340" y="2070"/>
                    <a:pt x="2400" y="1800"/>
                  </a:cubicBezTo>
                  <a:cubicBezTo>
                    <a:pt x="2460" y="1530"/>
                    <a:pt x="1920" y="630"/>
                    <a:pt x="1680" y="360"/>
                  </a:cubicBezTo>
                  <a:cubicBezTo>
                    <a:pt x="1440" y="90"/>
                    <a:pt x="1230" y="0"/>
                    <a:pt x="960" y="180"/>
                  </a:cubicBezTo>
                  <a:close/>
                </a:path>
              </a:pathLst>
            </a:custGeom>
            <a:solidFill>
              <a:srgbClr val="FFFFFF"/>
            </a:solidFill>
            <a:ln w="9525">
              <a:solidFill>
                <a:srgbClr val="000000"/>
              </a:solidFill>
              <a:round/>
              <a:headEnd/>
              <a:tailEnd/>
            </a:ln>
          </p:spPr>
          <p:txBody>
            <a:bodyPr/>
            <a:lstStyle/>
            <a:p>
              <a:endParaRPr lang="zh-TW" altLang="en-US"/>
            </a:p>
          </p:txBody>
        </p:sp>
        <p:sp>
          <p:nvSpPr>
            <p:cNvPr id="44057" name="Text Box 13"/>
            <p:cNvSpPr txBox="1">
              <a:spLocks noChangeArrowheads="1"/>
            </p:cNvSpPr>
            <p:nvPr/>
          </p:nvSpPr>
          <p:spPr bwMode="auto">
            <a:xfrm>
              <a:off x="2853" y="3806"/>
              <a:ext cx="86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kumimoji="0" lang="zh-TW" altLang="en-US" sz="1800" b="1">
                  <a:latin typeface="Century Schoolbook" panose="02040604050505020304" pitchFamily="18" charset="0"/>
                  <a:ea typeface="新細明體" panose="02020500000000000000" pitchFamily="18" charset="-120"/>
                </a:rPr>
                <a:t>     </a:t>
              </a:r>
              <a:r>
                <a:rPr kumimoji="0" lang="zh-TW" altLang="en-US" sz="1800" b="1">
                  <a:solidFill>
                    <a:srgbClr val="020202"/>
                  </a:solidFill>
                  <a:latin typeface="Century Schoolbook" panose="02040604050505020304" pitchFamily="18" charset="0"/>
                </a:rPr>
                <a:t>改變</a:t>
              </a:r>
              <a:endParaRPr kumimoji="0" lang="zh-TW" altLang="en-US" sz="900" b="1">
                <a:solidFill>
                  <a:srgbClr val="020202"/>
                </a:solidFill>
                <a:latin typeface="Century Schoolbook" panose="02040604050505020304" pitchFamily="18" charset="0"/>
              </a:endParaRPr>
            </a:p>
            <a:p>
              <a:pPr>
                <a:spcBef>
                  <a:spcPct val="0"/>
                </a:spcBef>
                <a:buClrTx/>
                <a:buSzTx/>
                <a:buFontTx/>
                <a:buNone/>
              </a:pPr>
              <a:endParaRPr kumimoji="0" lang="zh-TW" altLang="en-US" sz="1800" b="1">
                <a:solidFill>
                  <a:srgbClr val="020202"/>
                </a:solidFill>
                <a:latin typeface="Century Schoolbook" panose="02040604050505020304" pitchFamily="18" charset="0"/>
              </a:endParaRPr>
            </a:p>
          </p:txBody>
        </p:sp>
        <p:sp>
          <p:nvSpPr>
            <p:cNvPr id="44058" name="Freeform 14"/>
            <p:cNvSpPr>
              <a:spLocks/>
            </p:cNvSpPr>
            <p:nvPr/>
          </p:nvSpPr>
          <p:spPr bwMode="auto">
            <a:xfrm>
              <a:off x="1773" y="1090"/>
              <a:ext cx="3168" cy="198"/>
            </a:xfrm>
            <a:custGeom>
              <a:avLst/>
              <a:gdLst>
                <a:gd name="T0" fmla="*/ 0 w 7380"/>
                <a:gd name="T1" fmla="*/ 0 h 1110"/>
                <a:gd name="T2" fmla="*/ 0 w 7380"/>
                <a:gd name="T3" fmla="*/ 0 h 1110"/>
                <a:gd name="T4" fmla="*/ 0 w 7380"/>
                <a:gd name="T5" fmla="*/ 0 h 1110"/>
                <a:gd name="T6" fmla="*/ 0 w 7380"/>
                <a:gd name="T7" fmla="*/ 0 h 1110"/>
                <a:gd name="T8" fmla="*/ 0 w 7380"/>
                <a:gd name="T9" fmla="*/ 0 h 1110"/>
                <a:gd name="T10" fmla="*/ 0 60000 65536"/>
                <a:gd name="T11" fmla="*/ 0 60000 65536"/>
                <a:gd name="T12" fmla="*/ 0 60000 65536"/>
                <a:gd name="T13" fmla="*/ 0 60000 65536"/>
                <a:gd name="T14" fmla="*/ 0 60000 65536"/>
                <a:gd name="T15" fmla="*/ 0 w 7380"/>
                <a:gd name="T16" fmla="*/ 0 h 1110"/>
                <a:gd name="T17" fmla="*/ 7380 w 7380"/>
                <a:gd name="T18" fmla="*/ 1110 h 1110"/>
              </a:gdLst>
              <a:ahLst/>
              <a:cxnLst>
                <a:cxn ang="T10">
                  <a:pos x="T0" y="T1"/>
                </a:cxn>
                <a:cxn ang="T11">
                  <a:pos x="T2" y="T3"/>
                </a:cxn>
                <a:cxn ang="T12">
                  <a:pos x="T4" y="T5"/>
                </a:cxn>
                <a:cxn ang="T13">
                  <a:pos x="T6" y="T7"/>
                </a:cxn>
                <a:cxn ang="T14">
                  <a:pos x="T8" y="T9"/>
                </a:cxn>
              </a:cxnLst>
              <a:rect l="T15" t="T16" r="T17" b="T18"/>
              <a:pathLst>
                <a:path w="7380" h="1110">
                  <a:moveTo>
                    <a:pt x="0" y="0"/>
                  </a:moveTo>
                  <a:cubicBezTo>
                    <a:pt x="510" y="270"/>
                    <a:pt x="1020" y="540"/>
                    <a:pt x="1620" y="720"/>
                  </a:cubicBezTo>
                  <a:cubicBezTo>
                    <a:pt x="2220" y="900"/>
                    <a:pt x="3030" y="1050"/>
                    <a:pt x="3600" y="1080"/>
                  </a:cubicBezTo>
                  <a:cubicBezTo>
                    <a:pt x="4170" y="1110"/>
                    <a:pt x="4410" y="1080"/>
                    <a:pt x="5040" y="900"/>
                  </a:cubicBezTo>
                  <a:cubicBezTo>
                    <a:pt x="5670" y="720"/>
                    <a:pt x="6990" y="150"/>
                    <a:pt x="7380" y="0"/>
                  </a:cubicBezTo>
                </a:path>
              </a:pathLst>
            </a:cu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4059" name="Freeform 15"/>
            <p:cNvSpPr>
              <a:spLocks/>
            </p:cNvSpPr>
            <p:nvPr/>
          </p:nvSpPr>
          <p:spPr bwMode="auto">
            <a:xfrm>
              <a:off x="1989" y="1436"/>
              <a:ext cx="2664" cy="197"/>
            </a:xfrm>
            <a:custGeom>
              <a:avLst/>
              <a:gdLst>
                <a:gd name="T0" fmla="*/ 0 w 6300"/>
                <a:gd name="T1" fmla="*/ 0 h 990"/>
                <a:gd name="T2" fmla="*/ 0 w 6300"/>
                <a:gd name="T3" fmla="*/ 0 h 990"/>
                <a:gd name="T4" fmla="*/ 0 w 6300"/>
                <a:gd name="T5" fmla="*/ 0 h 990"/>
                <a:gd name="T6" fmla="*/ 0 w 6300"/>
                <a:gd name="T7" fmla="*/ 0 h 990"/>
                <a:gd name="T8" fmla="*/ 0 60000 65536"/>
                <a:gd name="T9" fmla="*/ 0 60000 65536"/>
                <a:gd name="T10" fmla="*/ 0 60000 65536"/>
                <a:gd name="T11" fmla="*/ 0 60000 65536"/>
                <a:gd name="T12" fmla="*/ 0 w 6300"/>
                <a:gd name="T13" fmla="*/ 0 h 990"/>
                <a:gd name="T14" fmla="*/ 6300 w 6300"/>
                <a:gd name="T15" fmla="*/ 990 h 990"/>
              </a:gdLst>
              <a:ahLst/>
              <a:cxnLst>
                <a:cxn ang="T8">
                  <a:pos x="T0" y="T1"/>
                </a:cxn>
                <a:cxn ang="T9">
                  <a:pos x="T2" y="T3"/>
                </a:cxn>
                <a:cxn ang="T10">
                  <a:pos x="T4" y="T5"/>
                </a:cxn>
                <a:cxn ang="T11">
                  <a:pos x="T6" y="T7"/>
                </a:cxn>
              </a:cxnLst>
              <a:rect l="T12" t="T13" r="T14" b="T15"/>
              <a:pathLst>
                <a:path w="6300" h="990">
                  <a:moveTo>
                    <a:pt x="0" y="0"/>
                  </a:moveTo>
                  <a:cubicBezTo>
                    <a:pt x="375" y="285"/>
                    <a:pt x="750" y="570"/>
                    <a:pt x="1440" y="720"/>
                  </a:cubicBezTo>
                  <a:cubicBezTo>
                    <a:pt x="2130" y="870"/>
                    <a:pt x="3330" y="990"/>
                    <a:pt x="4140" y="900"/>
                  </a:cubicBezTo>
                  <a:cubicBezTo>
                    <a:pt x="4950" y="810"/>
                    <a:pt x="5940" y="300"/>
                    <a:pt x="6300" y="180"/>
                  </a:cubicBezTo>
                </a:path>
              </a:pathLst>
            </a:cu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4060" name="Freeform 16"/>
            <p:cNvSpPr>
              <a:spLocks/>
            </p:cNvSpPr>
            <p:nvPr/>
          </p:nvSpPr>
          <p:spPr bwMode="auto">
            <a:xfrm>
              <a:off x="2277" y="1831"/>
              <a:ext cx="2088" cy="197"/>
            </a:xfrm>
            <a:custGeom>
              <a:avLst/>
              <a:gdLst>
                <a:gd name="T0" fmla="*/ 0 w 6300"/>
                <a:gd name="T1" fmla="*/ 0 h 990"/>
                <a:gd name="T2" fmla="*/ 0 w 6300"/>
                <a:gd name="T3" fmla="*/ 0 h 990"/>
                <a:gd name="T4" fmla="*/ 0 w 6300"/>
                <a:gd name="T5" fmla="*/ 0 h 990"/>
                <a:gd name="T6" fmla="*/ 0 w 6300"/>
                <a:gd name="T7" fmla="*/ 0 h 990"/>
                <a:gd name="T8" fmla="*/ 0 60000 65536"/>
                <a:gd name="T9" fmla="*/ 0 60000 65536"/>
                <a:gd name="T10" fmla="*/ 0 60000 65536"/>
                <a:gd name="T11" fmla="*/ 0 60000 65536"/>
                <a:gd name="T12" fmla="*/ 0 w 6300"/>
                <a:gd name="T13" fmla="*/ 0 h 990"/>
                <a:gd name="T14" fmla="*/ 6300 w 6300"/>
                <a:gd name="T15" fmla="*/ 990 h 990"/>
              </a:gdLst>
              <a:ahLst/>
              <a:cxnLst>
                <a:cxn ang="T8">
                  <a:pos x="T0" y="T1"/>
                </a:cxn>
                <a:cxn ang="T9">
                  <a:pos x="T2" y="T3"/>
                </a:cxn>
                <a:cxn ang="T10">
                  <a:pos x="T4" y="T5"/>
                </a:cxn>
                <a:cxn ang="T11">
                  <a:pos x="T6" y="T7"/>
                </a:cxn>
              </a:cxnLst>
              <a:rect l="T12" t="T13" r="T14" b="T15"/>
              <a:pathLst>
                <a:path w="6300" h="990">
                  <a:moveTo>
                    <a:pt x="0" y="0"/>
                  </a:moveTo>
                  <a:cubicBezTo>
                    <a:pt x="375" y="285"/>
                    <a:pt x="750" y="570"/>
                    <a:pt x="1440" y="720"/>
                  </a:cubicBezTo>
                  <a:cubicBezTo>
                    <a:pt x="2130" y="870"/>
                    <a:pt x="3330" y="990"/>
                    <a:pt x="4140" y="900"/>
                  </a:cubicBezTo>
                  <a:cubicBezTo>
                    <a:pt x="4950" y="810"/>
                    <a:pt x="5940" y="300"/>
                    <a:pt x="6300" y="180"/>
                  </a:cubicBezTo>
                </a:path>
              </a:pathLst>
            </a:cu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4061" name="Freeform 17"/>
            <p:cNvSpPr>
              <a:spLocks/>
            </p:cNvSpPr>
            <p:nvPr/>
          </p:nvSpPr>
          <p:spPr bwMode="auto">
            <a:xfrm>
              <a:off x="2565" y="2226"/>
              <a:ext cx="1584" cy="148"/>
            </a:xfrm>
            <a:custGeom>
              <a:avLst/>
              <a:gdLst>
                <a:gd name="T0" fmla="*/ 0 w 4320"/>
                <a:gd name="T1" fmla="*/ 0 h 840"/>
                <a:gd name="T2" fmla="*/ 0 w 4320"/>
                <a:gd name="T3" fmla="*/ 0 h 840"/>
                <a:gd name="T4" fmla="*/ 0 w 4320"/>
                <a:gd name="T5" fmla="*/ 0 h 840"/>
                <a:gd name="T6" fmla="*/ 0 w 4320"/>
                <a:gd name="T7" fmla="*/ 0 h 840"/>
                <a:gd name="T8" fmla="*/ 0 60000 65536"/>
                <a:gd name="T9" fmla="*/ 0 60000 65536"/>
                <a:gd name="T10" fmla="*/ 0 60000 65536"/>
                <a:gd name="T11" fmla="*/ 0 60000 65536"/>
                <a:gd name="T12" fmla="*/ 0 w 4320"/>
                <a:gd name="T13" fmla="*/ 0 h 840"/>
                <a:gd name="T14" fmla="*/ 4320 w 4320"/>
                <a:gd name="T15" fmla="*/ 840 h 840"/>
              </a:gdLst>
              <a:ahLst/>
              <a:cxnLst>
                <a:cxn ang="T8">
                  <a:pos x="T0" y="T1"/>
                </a:cxn>
                <a:cxn ang="T9">
                  <a:pos x="T2" y="T3"/>
                </a:cxn>
                <a:cxn ang="T10">
                  <a:pos x="T4" y="T5"/>
                </a:cxn>
                <a:cxn ang="T11">
                  <a:pos x="T6" y="T7"/>
                </a:cxn>
              </a:cxnLst>
              <a:rect l="T12" t="T13" r="T14" b="T15"/>
              <a:pathLst>
                <a:path w="4320" h="840">
                  <a:moveTo>
                    <a:pt x="0" y="0"/>
                  </a:moveTo>
                  <a:cubicBezTo>
                    <a:pt x="570" y="300"/>
                    <a:pt x="1140" y="600"/>
                    <a:pt x="1620" y="720"/>
                  </a:cubicBezTo>
                  <a:cubicBezTo>
                    <a:pt x="2100" y="840"/>
                    <a:pt x="2430" y="840"/>
                    <a:pt x="2880" y="720"/>
                  </a:cubicBezTo>
                  <a:cubicBezTo>
                    <a:pt x="3330" y="600"/>
                    <a:pt x="4080" y="120"/>
                    <a:pt x="4320" y="0"/>
                  </a:cubicBezTo>
                </a:path>
              </a:pathLst>
            </a:cu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4062" name="Freeform 18"/>
            <p:cNvSpPr>
              <a:spLocks/>
            </p:cNvSpPr>
            <p:nvPr/>
          </p:nvSpPr>
          <p:spPr bwMode="auto">
            <a:xfrm>
              <a:off x="2853" y="2720"/>
              <a:ext cx="936" cy="49"/>
            </a:xfrm>
            <a:custGeom>
              <a:avLst/>
              <a:gdLst>
                <a:gd name="T0" fmla="*/ 0 w 2340"/>
                <a:gd name="T1" fmla="*/ 0 h 360"/>
                <a:gd name="T2" fmla="*/ 0 w 2340"/>
                <a:gd name="T3" fmla="*/ 0 h 360"/>
                <a:gd name="T4" fmla="*/ 0 w 2340"/>
                <a:gd name="T5" fmla="*/ 0 h 360"/>
                <a:gd name="T6" fmla="*/ 0 60000 65536"/>
                <a:gd name="T7" fmla="*/ 0 60000 65536"/>
                <a:gd name="T8" fmla="*/ 0 60000 65536"/>
                <a:gd name="T9" fmla="*/ 0 w 2340"/>
                <a:gd name="T10" fmla="*/ 0 h 360"/>
                <a:gd name="T11" fmla="*/ 2340 w 2340"/>
                <a:gd name="T12" fmla="*/ 360 h 360"/>
              </a:gdLst>
              <a:ahLst/>
              <a:cxnLst>
                <a:cxn ang="T6">
                  <a:pos x="T0" y="T1"/>
                </a:cxn>
                <a:cxn ang="T7">
                  <a:pos x="T2" y="T3"/>
                </a:cxn>
                <a:cxn ang="T8">
                  <a:pos x="T4" y="T5"/>
                </a:cxn>
              </a:cxnLst>
              <a:rect l="T9" t="T10" r="T11" b="T12"/>
              <a:pathLst>
                <a:path w="2340" h="360">
                  <a:moveTo>
                    <a:pt x="0" y="0"/>
                  </a:moveTo>
                  <a:cubicBezTo>
                    <a:pt x="345" y="180"/>
                    <a:pt x="690" y="360"/>
                    <a:pt x="1080" y="360"/>
                  </a:cubicBezTo>
                  <a:cubicBezTo>
                    <a:pt x="1470" y="360"/>
                    <a:pt x="1905" y="180"/>
                    <a:pt x="2340" y="0"/>
                  </a:cubicBezTo>
                </a:path>
              </a:pathLst>
            </a:cu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4063" name="Text Box 19"/>
            <p:cNvSpPr txBox="1">
              <a:spLocks noChangeArrowheads="1"/>
            </p:cNvSpPr>
            <p:nvPr/>
          </p:nvSpPr>
          <p:spPr bwMode="auto">
            <a:xfrm>
              <a:off x="2133" y="448"/>
              <a:ext cx="2232"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kumimoji="0" lang="zh-TW" altLang="en-US" sz="2400" dirty="0">
                  <a:latin typeface="Century Schoolbook" panose="02040604050505020304" pitchFamily="18" charset="0"/>
                  <a:ea typeface="新細明體" panose="02020500000000000000" pitchFamily="18" charset="-120"/>
                </a:rPr>
                <a:t>  </a:t>
              </a:r>
              <a:r>
                <a:rPr kumimoji="0" lang="zh-TW" altLang="en-US" sz="2400" dirty="0">
                  <a:solidFill>
                    <a:srgbClr val="020202"/>
                  </a:solidFill>
                  <a:latin typeface="Century Schoolbook" panose="02040604050505020304" pitchFamily="18" charset="0"/>
                </a:rPr>
                <a:t>活動體驗</a:t>
              </a:r>
            </a:p>
            <a:p>
              <a:pPr algn="ctr" eaLnBrk="1" hangingPunct="1">
                <a:spcBef>
                  <a:spcPct val="0"/>
                </a:spcBef>
                <a:buClrTx/>
                <a:buSzTx/>
                <a:buFontTx/>
                <a:buNone/>
              </a:pPr>
              <a:r>
                <a:rPr kumimoji="0" lang="en-US" altLang="zh-TW" sz="2400" b="1" dirty="0">
                  <a:solidFill>
                    <a:srgbClr val="CC0000"/>
                  </a:solidFill>
                  <a:latin typeface="Century Schoolbook" panose="02040604050505020304" pitchFamily="18" charset="0"/>
                </a:rPr>
                <a:t>Feelings      Facts</a:t>
              </a:r>
            </a:p>
          </p:txBody>
        </p:sp>
        <p:sp>
          <p:nvSpPr>
            <p:cNvPr id="44064" name="Text Box 20"/>
            <p:cNvSpPr txBox="1">
              <a:spLocks noChangeArrowheads="1"/>
            </p:cNvSpPr>
            <p:nvPr/>
          </p:nvSpPr>
          <p:spPr bwMode="auto">
            <a:xfrm>
              <a:off x="2061" y="991"/>
              <a:ext cx="2592"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kumimoji="0" lang="zh-TW" altLang="en-US" sz="1800" b="1">
                  <a:solidFill>
                    <a:srgbClr val="020202"/>
                  </a:solidFill>
                  <a:latin typeface="標楷體" panose="03000509000000000000" pitchFamily="65" charset="-120"/>
                </a:rPr>
                <a:t>回顧</a:t>
              </a:r>
              <a:r>
                <a:rPr kumimoji="0" lang="en-US" altLang="zh-TW" sz="1400">
                  <a:solidFill>
                    <a:srgbClr val="020202"/>
                  </a:solidFill>
                  <a:latin typeface="標楷體" panose="03000509000000000000" pitchFamily="65" charset="-120"/>
                </a:rPr>
                <a:t>-</a:t>
              </a:r>
              <a:r>
                <a:rPr kumimoji="0" lang="zh-TW" altLang="en-US" sz="1400">
                  <a:solidFill>
                    <a:srgbClr val="020202"/>
                  </a:solidFill>
                  <a:latin typeface="標楷體" panose="03000509000000000000" pitchFamily="65" charset="-120"/>
                </a:rPr>
                <a:t>檢視重要的活動經驗與過程</a:t>
              </a:r>
            </a:p>
          </p:txBody>
        </p:sp>
        <p:sp>
          <p:nvSpPr>
            <p:cNvPr id="44065" name="Text Box 21"/>
            <p:cNvSpPr txBox="1">
              <a:spLocks noChangeArrowheads="1"/>
            </p:cNvSpPr>
            <p:nvPr/>
          </p:nvSpPr>
          <p:spPr bwMode="auto">
            <a:xfrm>
              <a:off x="2205" y="1288"/>
              <a:ext cx="208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kumimoji="0" lang="zh-TW" altLang="en-US" sz="1200" b="1">
                  <a:latin typeface="Century Schoolbook" panose="02040604050505020304" pitchFamily="18" charset="0"/>
                  <a:ea typeface="新細明體" panose="02020500000000000000" pitchFamily="18" charset="-120"/>
                  <a:cs typeface="Times New Roman" panose="02020603050405020304" pitchFamily="18" charset="0"/>
                </a:rPr>
                <a:t>                             </a:t>
              </a:r>
              <a:r>
                <a:rPr kumimoji="0" lang="en-US" altLang="zh-TW" sz="1200">
                  <a:solidFill>
                    <a:srgbClr val="020202"/>
                  </a:solidFill>
                  <a:latin typeface="標楷體" panose="03000509000000000000" pitchFamily="65" charset="-120"/>
                  <a:ea typeface="新細明體" panose="02020500000000000000" pitchFamily="18" charset="-120"/>
                  <a:cs typeface="Times New Roman" panose="02020603050405020304" pitchFamily="18" charset="0"/>
                </a:rPr>
                <a:t>-</a:t>
              </a:r>
              <a:endParaRPr kumimoji="0" lang="en-US" altLang="zh-TW" sz="1400">
                <a:solidFill>
                  <a:srgbClr val="020202"/>
                </a:solidFill>
                <a:latin typeface="標楷體" panose="03000509000000000000" pitchFamily="65" charset="-120"/>
                <a:cs typeface="Times New Roman" panose="02020603050405020304" pitchFamily="18" charset="0"/>
              </a:endParaRPr>
            </a:p>
            <a:p>
              <a:pPr>
                <a:spcBef>
                  <a:spcPct val="0"/>
                </a:spcBef>
                <a:buClrTx/>
                <a:buSzTx/>
                <a:buFontTx/>
                <a:buNone/>
              </a:pPr>
              <a:r>
                <a:rPr kumimoji="0" lang="en-US" altLang="zh-TW" sz="1400">
                  <a:latin typeface="標楷體" panose="03000509000000000000" pitchFamily="65" charset="-120"/>
                  <a:cs typeface="Times New Roman" panose="02020603050405020304" pitchFamily="18" charset="0"/>
                </a:rPr>
                <a:t>  </a:t>
              </a:r>
              <a:endParaRPr kumimoji="0" lang="en-US" altLang="zh-TW" sz="1400" b="1">
                <a:latin typeface="標楷體" panose="03000509000000000000" pitchFamily="65" charset="-120"/>
                <a:cs typeface="Times New Roman" panose="02020603050405020304" pitchFamily="18" charset="0"/>
              </a:endParaRPr>
            </a:p>
            <a:p>
              <a:pPr>
                <a:spcBef>
                  <a:spcPct val="0"/>
                </a:spcBef>
                <a:buClrTx/>
                <a:buSzTx/>
                <a:buFontTx/>
                <a:buNone/>
              </a:pPr>
              <a:r>
                <a:rPr kumimoji="0" lang="en-US" altLang="zh-TW" sz="1400">
                  <a:latin typeface="Century Schoolbook" panose="02040604050505020304" pitchFamily="18" charset="0"/>
                  <a:ea typeface="新細明體" panose="02020500000000000000" pitchFamily="18" charset="-120"/>
                  <a:cs typeface="Times New Roman" panose="02020603050405020304" pitchFamily="18" charset="0"/>
                </a:rPr>
                <a:t>    </a:t>
              </a:r>
              <a:endParaRPr kumimoji="0" lang="en-US" altLang="zh-TW" sz="1400" b="1">
                <a:latin typeface="Century Schoolbook" panose="02040604050505020304" pitchFamily="18" charset="0"/>
                <a:ea typeface="新細明體" panose="02020500000000000000" pitchFamily="18" charset="-120"/>
                <a:cs typeface="Times New Roman" panose="02020603050405020304" pitchFamily="18" charset="0"/>
              </a:endParaRPr>
            </a:p>
            <a:p>
              <a:pPr>
                <a:spcBef>
                  <a:spcPct val="0"/>
                </a:spcBef>
                <a:buClrTx/>
                <a:buSzTx/>
                <a:buFontTx/>
                <a:buNone/>
              </a:pPr>
              <a:endParaRPr kumimoji="0" lang="zh-TW" altLang="en-US" sz="1800">
                <a:latin typeface="Century Schoolbook" panose="02040604050505020304" pitchFamily="18" charset="0"/>
                <a:ea typeface="新細明體" panose="02020500000000000000" pitchFamily="18" charset="-120"/>
              </a:endParaRPr>
            </a:p>
          </p:txBody>
        </p:sp>
        <p:sp>
          <p:nvSpPr>
            <p:cNvPr id="44066" name="Text Box 22"/>
            <p:cNvSpPr txBox="1">
              <a:spLocks noChangeArrowheads="1"/>
            </p:cNvSpPr>
            <p:nvPr/>
          </p:nvSpPr>
          <p:spPr bwMode="auto">
            <a:xfrm>
              <a:off x="2562" y="1661"/>
              <a:ext cx="181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kumimoji="0" lang="zh-TW" altLang="en-US" sz="1800" b="1">
                  <a:solidFill>
                    <a:srgbClr val="020202"/>
                  </a:solidFill>
                  <a:latin typeface="標楷體" panose="03000509000000000000" pitchFamily="65" charset="-120"/>
                </a:rPr>
                <a:t> </a:t>
              </a:r>
              <a:endParaRPr kumimoji="0" lang="zh-TW" altLang="en-US" sz="1800">
                <a:solidFill>
                  <a:srgbClr val="020202"/>
                </a:solidFill>
                <a:latin typeface="標楷體" panose="03000509000000000000" pitchFamily="65" charset="-120"/>
              </a:endParaRPr>
            </a:p>
          </p:txBody>
        </p:sp>
        <p:sp>
          <p:nvSpPr>
            <p:cNvPr id="44067" name="Text Box 23"/>
            <p:cNvSpPr txBox="1">
              <a:spLocks noChangeArrowheads="1"/>
            </p:cNvSpPr>
            <p:nvPr/>
          </p:nvSpPr>
          <p:spPr bwMode="auto">
            <a:xfrm>
              <a:off x="2608" y="1933"/>
              <a:ext cx="140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kumimoji="0" lang="zh-TW" altLang="en-US" sz="1200">
                <a:latin typeface="Century Schoolbook" panose="02040604050505020304" pitchFamily="18" charset="0"/>
                <a:ea typeface="新細明體" panose="02020500000000000000" pitchFamily="18" charset="-120"/>
                <a:cs typeface="Times New Roman" panose="02020603050405020304" pitchFamily="18" charset="0"/>
              </a:endParaRPr>
            </a:p>
            <a:p>
              <a:pPr algn="ctr">
                <a:spcBef>
                  <a:spcPct val="0"/>
                </a:spcBef>
                <a:buClrTx/>
                <a:buSzTx/>
                <a:buFontTx/>
                <a:buNone/>
              </a:pPr>
              <a:r>
                <a:rPr kumimoji="0" lang="zh-TW" altLang="en-US" sz="1800" b="1">
                  <a:solidFill>
                    <a:srgbClr val="020202"/>
                  </a:solidFill>
                  <a:latin typeface="標楷體" panose="03000509000000000000" pitchFamily="65" charset="-120"/>
                  <a:ea typeface="新細明體" panose="02020500000000000000" pitchFamily="18" charset="-120"/>
                  <a:cs typeface="Times New Roman" panose="02020603050405020304" pitchFamily="18" charset="0"/>
                </a:rPr>
                <a:t> </a:t>
              </a:r>
              <a:endParaRPr kumimoji="0" lang="zh-TW" altLang="en-US" sz="1400">
                <a:solidFill>
                  <a:srgbClr val="020202"/>
                </a:solidFill>
                <a:latin typeface="標楷體" panose="03000509000000000000" pitchFamily="65" charset="-120"/>
                <a:cs typeface="Times New Roman" panose="02020603050405020304" pitchFamily="18" charset="0"/>
              </a:endParaRPr>
            </a:p>
          </p:txBody>
        </p:sp>
        <p:sp>
          <p:nvSpPr>
            <p:cNvPr id="44068" name="Text Box 24"/>
            <p:cNvSpPr txBox="1">
              <a:spLocks noChangeArrowheads="1"/>
            </p:cNvSpPr>
            <p:nvPr/>
          </p:nvSpPr>
          <p:spPr bwMode="auto">
            <a:xfrm>
              <a:off x="2789" y="2341"/>
              <a:ext cx="1134"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kumimoji="0" lang="zh-TW" altLang="en-US" sz="1200">
                <a:latin typeface="Century Schoolbook" panose="02040604050505020304" pitchFamily="18" charset="0"/>
                <a:ea typeface="新細明體" panose="02020500000000000000" pitchFamily="18" charset="-120"/>
                <a:cs typeface="Times New Roman" panose="02020603050405020304" pitchFamily="18" charset="0"/>
              </a:endParaRPr>
            </a:p>
          </p:txBody>
        </p:sp>
        <p:sp>
          <p:nvSpPr>
            <p:cNvPr id="44069" name="Text Box 25"/>
            <p:cNvSpPr txBox="1">
              <a:spLocks noChangeArrowheads="1"/>
            </p:cNvSpPr>
            <p:nvPr/>
          </p:nvSpPr>
          <p:spPr bwMode="auto">
            <a:xfrm>
              <a:off x="3198" y="2795"/>
              <a:ext cx="251"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kumimoji="0" lang="zh-TW" altLang="en-US" sz="1400">
                <a:solidFill>
                  <a:srgbClr val="020202"/>
                </a:solidFill>
                <a:latin typeface="標楷體" panose="03000509000000000000" pitchFamily="65" charset="-120"/>
                <a:cs typeface="Times New Roman" panose="02020603050405020304" pitchFamily="18" charset="0"/>
              </a:endParaRPr>
            </a:p>
          </p:txBody>
        </p:sp>
        <p:sp>
          <p:nvSpPr>
            <p:cNvPr id="44070" name="Line 26"/>
            <p:cNvSpPr>
              <a:spLocks noChangeShapeType="1"/>
            </p:cNvSpPr>
            <p:nvPr/>
          </p:nvSpPr>
          <p:spPr bwMode="auto">
            <a:xfrm>
              <a:off x="5193" y="618"/>
              <a:ext cx="398"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44071" name="Line 27"/>
            <p:cNvSpPr>
              <a:spLocks noChangeShapeType="1"/>
            </p:cNvSpPr>
            <p:nvPr/>
          </p:nvSpPr>
          <p:spPr bwMode="auto">
            <a:xfrm flipH="1">
              <a:off x="5602" y="618"/>
              <a:ext cx="2" cy="12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4072" name="Line 28"/>
            <p:cNvSpPr>
              <a:spLocks noChangeShapeType="1"/>
            </p:cNvSpPr>
            <p:nvPr/>
          </p:nvSpPr>
          <p:spPr bwMode="auto">
            <a:xfrm flipH="1">
              <a:off x="4649" y="1888"/>
              <a:ext cx="9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073" name="Text Box 29"/>
            <p:cNvSpPr txBox="1">
              <a:spLocks noChangeArrowheads="1"/>
            </p:cNvSpPr>
            <p:nvPr/>
          </p:nvSpPr>
          <p:spPr bwMode="auto">
            <a:xfrm>
              <a:off x="4604" y="1207"/>
              <a:ext cx="1043"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kumimoji="0" lang="zh-TW" altLang="en-US" sz="1200" b="1">
                <a:latin typeface="Century Schoolbook" panose="02040604050505020304" pitchFamily="18" charset="0"/>
                <a:ea typeface="新細明體" panose="02020500000000000000" pitchFamily="18" charset="-120"/>
              </a:endParaRPr>
            </a:p>
            <a:p>
              <a:pPr algn="ctr">
                <a:spcBef>
                  <a:spcPct val="0"/>
                </a:spcBef>
                <a:buClrTx/>
                <a:buSzTx/>
                <a:buFontTx/>
                <a:buNone/>
              </a:pPr>
              <a:r>
                <a:rPr kumimoji="0" lang="en-US" altLang="zh-TW" sz="1800" b="1">
                  <a:solidFill>
                    <a:schemeClr val="tx2"/>
                  </a:solidFill>
                  <a:latin typeface="Comic Sans MS" panose="030F0702030302020204" pitchFamily="66" charset="0"/>
                  <a:ea typeface="新細明體" panose="02020500000000000000" pitchFamily="18" charset="-120"/>
                </a:rPr>
                <a:t>WHAT</a:t>
              </a:r>
            </a:p>
            <a:p>
              <a:pPr>
                <a:spcBef>
                  <a:spcPct val="0"/>
                </a:spcBef>
                <a:buClrTx/>
                <a:buSzTx/>
                <a:buFontTx/>
                <a:buNone/>
              </a:pPr>
              <a:r>
                <a:rPr kumimoji="0" lang="en-US" altLang="zh-TW" sz="1300" b="1">
                  <a:solidFill>
                    <a:srgbClr val="020202"/>
                  </a:solidFill>
                  <a:latin typeface="Century Schoolbook" panose="02040604050505020304" pitchFamily="18" charset="0"/>
                </a:rPr>
                <a:t>  </a:t>
              </a:r>
            </a:p>
          </p:txBody>
        </p:sp>
        <p:sp>
          <p:nvSpPr>
            <p:cNvPr id="44074" name="Line 30"/>
            <p:cNvSpPr>
              <a:spLocks noChangeShapeType="1"/>
            </p:cNvSpPr>
            <p:nvPr/>
          </p:nvSpPr>
          <p:spPr bwMode="auto">
            <a:xfrm>
              <a:off x="5465" y="1888"/>
              <a:ext cx="0" cy="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4075" name="Line 31"/>
            <p:cNvSpPr>
              <a:spLocks noChangeShapeType="1"/>
            </p:cNvSpPr>
            <p:nvPr/>
          </p:nvSpPr>
          <p:spPr bwMode="auto">
            <a:xfrm flipH="1">
              <a:off x="4195" y="2750"/>
              <a:ext cx="128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076" name="Text Box 32"/>
            <p:cNvSpPr txBox="1">
              <a:spLocks noChangeArrowheads="1"/>
            </p:cNvSpPr>
            <p:nvPr/>
          </p:nvSpPr>
          <p:spPr bwMode="auto">
            <a:xfrm>
              <a:off x="4105" y="2024"/>
              <a:ext cx="127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152400"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kumimoji="0" lang="zh-TW" altLang="en-US" sz="1200" b="1">
                <a:latin typeface="Century Schoolbook" panose="02040604050505020304" pitchFamily="18" charset="0"/>
                <a:ea typeface="新細明體" panose="02020500000000000000" pitchFamily="18" charset="-120"/>
              </a:endParaRPr>
            </a:p>
            <a:p>
              <a:pPr algn="ctr">
                <a:spcBef>
                  <a:spcPct val="0"/>
                </a:spcBef>
                <a:buClrTx/>
                <a:buSzTx/>
                <a:buFontTx/>
                <a:buNone/>
              </a:pPr>
              <a:r>
                <a:rPr kumimoji="0" lang="en-US" altLang="zh-TW" sz="1800" b="1">
                  <a:solidFill>
                    <a:schemeClr val="tx2"/>
                  </a:solidFill>
                  <a:latin typeface="Comic Sans MS" panose="030F0702030302020204" pitchFamily="66" charset="0"/>
                  <a:ea typeface="新細明體" panose="02020500000000000000" pitchFamily="18" charset="-120"/>
                </a:rPr>
                <a:t>SO WHAT</a:t>
              </a:r>
            </a:p>
          </p:txBody>
        </p:sp>
        <p:sp>
          <p:nvSpPr>
            <p:cNvPr id="44077" name="Line 33"/>
            <p:cNvSpPr>
              <a:spLocks noChangeShapeType="1"/>
            </p:cNvSpPr>
            <p:nvPr/>
          </p:nvSpPr>
          <p:spPr bwMode="auto">
            <a:xfrm>
              <a:off x="5329" y="2750"/>
              <a:ext cx="0" cy="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4078" name="Line 34"/>
            <p:cNvSpPr>
              <a:spLocks noChangeShapeType="1"/>
            </p:cNvSpPr>
            <p:nvPr/>
          </p:nvSpPr>
          <p:spPr bwMode="auto">
            <a:xfrm flipH="1">
              <a:off x="4014" y="3612"/>
              <a:ext cx="130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079" name="Text Box 35"/>
            <p:cNvSpPr txBox="1">
              <a:spLocks noChangeArrowheads="1"/>
            </p:cNvSpPr>
            <p:nvPr/>
          </p:nvSpPr>
          <p:spPr bwMode="auto">
            <a:xfrm>
              <a:off x="4241" y="2886"/>
              <a:ext cx="1088"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76200"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a:spcBef>
                  <a:spcPct val="0"/>
                </a:spcBef>
                <a:buClrTx/>
                <a:buSzTx/>
                <a:buFontTx/>
                <a:buNone/>
              </a:pPr>
              <a:r>
                <a:rPr kumimoji="0" lang="en-US" altLang="zh-TW" sz="1800" b="1">
                  <a:solidFill>
                    <a:schemeClr val="tx2"/>
                  </a:solidFill>
                  <a:latin typeface="Comic Sans MS" panose="030F0702030302020204" pitchFamily="66" charset="0"/>
                  <a:ea typeface="新細明體" panose="02020500000000000000" pitchFamily="18" charset="-120"/>
                </a:rPr>
                <a:t>NOW WHAT</a:t>
              </a:r>
            </a:p>
            <a:p>
              <a:pPr>
                <a:spcBef>
                  <a:spcPct val="0"/>
                </a:spcBef>
                <a:buClrTx/>
                <a:buSzTx/>
                <a:buFontTx/>
                <a:buNone/>
              </a:pPr>
              <a:r>
                <a:rPr kumimoji="0" lang="en-US" altLang="zh-TW" sz="1300" b="1">
                  <a:solidFill>
                    <a:srgbClr val="020202"/>
                  </a:solidFill>
                  <a:latin typeface="標楷體" panose="03000509000000000000" pitchFamily="65" charset="-120"/>
                </a:rPr>
                <a:t>   </a:t>
              </a:r>
              <a:endParaRPr kumimoji="0" lang="en-US" altLang="zh-TW" sz="1300">
                <a:solidFill>
                  <a:srgbClr val="020202"/>
                </a:solidFill>
                <a:latin typeface="標楷體" panose="03000509000000000000" pitchFamily="65" charset="-120"/>
              </a:endParaRPr>
            </a:p>
          </p:txBody>
        </p:sp>
      </p:grpSp>
      <p:sp>
        <p:nvSpPr>
          <p:cNvPr id="44035" name="Rectangle 36"/>
          <p:cNvSpPr>
            <a:spLocks noChangeArrowheads="1"/>
          </p:cNvSpPr>
          <p:nvPr/>
        </p:nvSpPr>
        <p:spPr bwMode="auto">
          <a:xfrm>
            <a:off x="0" y="-1314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kumimoji="0" lang="zh-TW" altLang="en-US" sz="1800">
              <a:latin typeface="Century Schoolbook" panose="02040604050505020304" pitchFamily="18" charset="0"/>
              <a:ea typeface="新細明體" panose="02020500000000000000" pitchFamily="18" charset="-120"/>
            </a:endParaRPr>
          </a:p>
        </p:txBody>
      </p:sp>
      <p:sp>
        <p:nvSpPr>
          <p:cNvPr id="44036" name="Rectangle 37"/>
          <p:cNvSpPr>
            <a:spLocks noChangeArrowheads="1"/>
          </p:cNvSpPr>
          <p:nvPr/>
        </p:nvSpPr>
        <p:spPr bwMode="auto">
          <a:xfrm>
            <a:off x="0" y="-131445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r>
              <a:rPr kumimoji="0" lang="zh-TW" altLang="en-US" sz="1800">
                <a:latin typeface="Century Schoolbook" panose="02040604050505020304" pitchFamily="18" charset="0"/>
                <a:ea typeface="新細明體" panose="02020500000000000000" pitchFamily="18" charset="-120"/>
              </a:rPr>
              <a:t> </a:t>
            </a:r>
          </a:p>
        </p:txBody>
      </p:sp>
      <p:sp>
        <p:nvSpPr>
          <p:cNvPr id="44037" name="Rectangle 38"/>
          <p:cNvSpPr>
            <a:spLocks noGrp="1" noChangeArrowheads="1"/>
          </p:cNvSpPr>
          <p:nvPr>
            <p:ph type="title"/>
          </p:nvPr>
        </p:nvSpPr>
        <p:spPr>
          <a:xfrm>
            <a:off x="250825" y="476250"/>
            <a:ext cx="2520950" cy="1511300"/>
          </a:xfrm>
        </p:spPr>
        <p:txBody>
          <a:bodyPr/>
          <a:lstStyle/>
          <a:p>
            <a:pPr eaLnBrk="1" hangingPunct="1"/>
            <a:r>
              <a:rPr lang="zh-TW" altLang="en-US" b="1" smtClean="0"/>
              <a:t>漏斗式</a:t>
            </a:r>
            <a:br>
              <a:rPr lang="zh-TW" altLang="en-US" b="1" smtClean="0"/>
            </a:br>
            <a:r>
              <a:rPr lang="zh-TW" altLang="en-US" b="1" smtClean="0"/>
              <a:t>提問理念</a:t>
            </a:r>
          </a:p>
        </p:txBody>
      </p:sp>
      <p:sp>
        <p:nvSpPr>
          <p:cNvPr id="44038" name="Text Box 39"/>
          <p:cNvSpPr txBox="1">
            <a:spLocks noChangeArrowheads="1"/>
          </p:cNvSpPr>
          <p:nvPr/>
        </p:nvSpPr>
        <p:spPr bwMode="auto">
          <a:xfrm>
            <a:off x="4284663" y="2924175"/>
            <a:ext cx="1871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50000"/>
              </a:spcBef>
              <a:buClrTx/>
              <a:buSzTx/>
              <a:buFontTx/>
              <a:buNone/>
            </a:pPr>
            <a:r>
              <a:rPr kumimoji="0" lang="en-US" altLang="zh-TW" sz="2400" b="1" dirty="0">
                <a:solidFill>
                  <a:srgbClr val="CC0000"/>
                </a:solidFill>
                <a:latin typeface="Century Schoolbook" panose="02040604050505020304" pitchFamily="18" charset="0"/>
                <a:ea typeface="新細明體" panose="02020500000000000000" pitchFamily="18" charset="-120"/>
              </a:rPr>
              <a:t>Findings</a:t>
            </a:r>
          </a:p>
        </p:txBody>
      </p:sp>
      <p:sp>
        <p:nvSpPr>
          <p:cNvPr id="44039" name="Text Box 40"/>
          <p:cNvSpPr txBox="1">
            <a:spLocks noChangeArrowheads="1"/>
          </p:cNvSpPr>
          <p:nvPr/>
        </p:nvSpPr>
        <p:spPr bwMode="auto">
          <a:xfrm>
            <a:off x="4356100" y="472440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50000"/>
              </a:spcBef>
              <a:buClrTx/>
              <a:buSzTx/>
              <a:buFontTx/>
              <a:buNone/>
            </a:pPr>
            <a:r>
              <a:rPr kumimoji="0" lang="en-US" altLang="zh-TW" sz="2400" b="1" dirty="0">
                <a:solidFill>
                  <a:srgbClr val="CC0000"/>
                </a:solidFill>
                <a:latin typeface="Century Schoolbook" panose="02040604050505020304" pitchFamily="18" charset="0"/>
                <a:ea typeface="新細明體" panose="02020500000000000000" pitchFamily="18" charset="-120"/>
              </a:rPr>
              <a:t>Future</a:t>
            </a:r>
          </a:p>
        </p:txBody>
      </p:sp>
      <p:sp>
        <p:nvSpPr>
          <p:cNvPr id="44040" name="Text Box 41"/>
          <p:cNvSpPr txBox="1">
            <a:spLocks noChangeArrowheads="1"/>
          </p:cNvSpPr>
          <p:nvPr/>
        </p:nvSpPr>
        <p:spPr bwMode="auto">
          <a:xfrm>
            <a:off x="5272088" y="12906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eaLnBrk="1" hangingPunct="1">
              <a:spcBef>
                <a:spcPct val="0"/>
              </a:spcBef>
              <a:buClrTx/>
              <a:buSzTx/>
              <a:buFontTx/>
              <a:buNone/>
            </a:pPr>
            <a:endParaRPr kumimoji="0" lang="zh-TW" altLang="en-US" sz="1800">
              <a:latin typeface="Century Schoolbook" panose="02040604050505020304" pitchFamily="18" charset="0"/>
              <a:ea typeface="新細明體" panose="02020500000000000000" pitchFamily="18" charset="-120"/>
            </a:endParaRPr>
          </a:p>
        </p:txBody>
      </p:sp>
      <p:sp>
        <p:nvSpPr>
          <p:cNvPr id="44041" name="Text Box 42"/>
          <p:cNvSpPr txBox="1">
            <a:spLocks noChangeArrowheads="1"/>
          </p:cNvSpPr>
          <p:nvPr/>
        </p:nvSpPr>
        <p:spPr bwMode="auto">
          <a:xfrm>
            <a:off x="4284663" y="3500438"/>
            <a:ext cx="1511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800">
                <a:solidFill>
                  <a:schemeClr val="tx1"/>
                </a:solidFill>
                <a:latin typeface="Constantia" panose="02030602050306030303" pitchFamily="18" charset="0"/>
                <a:ea typeface="標楷體" panose="03000509000000000000" pitchFamily="65" charset="-12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新細明體" panose="02020500000000000000" pitchFamily="18" charset="-12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新細明體" panose="02020500000000000000" pitchFamily="18" charset="-12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新細明體" panose="02020500000000000000" pitchFamily="18" charset="-120"/>
              </a:defRPr>
            </a:lvl9pPr>
          </a:lstStyle>
          <a:p>
            <a:pPr algn="ctr" eaLnBrk="1" hangingPunct="1">
              <a:spcBef>
                <a:spcPct val="0"/>
              </a:spcBef>
              <a:buClrTx/>
              <a:buSzTx/>
              <a:buFontTx/>
              <a:buNone/>
            </a:pPr>
            <a:r>
              <a:rPr kumimoji="0" lang="zh-TW" altLang="en-US" sz="1800" b="1">
                <a:solidFill>
                  <a:srgbClr val="020202"/>
                </a:solidFill>
                <a:latin typeface="Century Schoolbook" panose="02040604050505020304" pitchFamily="18" charset="0"/>
              </a:rPr>
              <a:t>發現</a:t>
            </a:r>
            <a:r>
              <a:rPr kumimoji="0" lang="en-US" altLang="zh-TW" sz="1600">
                <a:solidFill>
                  <a:srgbClr val="020202"/>
                </a:solidFill>
                <a:latin typeface="Century Schoolbook" panose="02040604050505020304" pitchFamily="18" charset="0"/>
                <a:ea typeface="新細明體" panose="02020500000000000000" pitchFamily="18" charset="-120"/>
              </a:rPr>
              <a:t>-</a:t>
            </a:r>
            <a:r>
              <a:rPr kumimoji="0" lang="zh-TW" altLang="en-US" sz="1400">
                <a:solidFill>
                  <a:srgbClr val="020202"/>
                </a:solidFill>
                <a:latin typeface="Century Schoolbook" panose="02040604050505020304" pitchFamily="18" charset="0"/>
              </a:rPr>
              <a:t>經驗連結與價值探討</a:t>
            </a:r>
            <a:endParaRPr kumimoji="0" lang="zh-TW" altLang="en-US" sz="1400">
              <a:latin typeface="Century Schoolbook" panose="02040604050505020304" pitchFamily="18" charset="0"/>
            </a:endParaRPr>
          </a:p>
        </p:txBody>
      </p:sp>
      <p:sp>
        <p:nvSpPr>
          <p:cNvPr id="44042" name="Line 44"/>
          <p:cNvSpPr>
            <a:spLocks noChangeShapeType="1"/>
          </p:cNvSpPr>
          <p:nvPr/>
        </p:nvSpPr>
        <p:spPr bwMode="auto">
          <a:xfrm flipH="1">
            <a:off x="6372225" y="333375"/>
            <a:ext cx="576263" cy="863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043" name="Line 45"/>
          <p:cNvSpPr>
            <a:spLocks noChangeShapeType="1"/>
          </p:cNvSpPr>
          <p:nvPr/>
        </p:nvSpPr>
        <p:spPr bwMode="auto">
          <a:xfrm>
            <a:off x="2555875" y="476250"/>
            <a:ext cx="720725" cy="649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044" name="Line 46"/>
          <p:cNvSpPr>
            <a:spLocks noChangeShapeType="1"/>
          </p:cNvSpPr>
          <p:nvPr/>
        </p:nvSpPr>
        <p:spPr bwMode="auto">
          <a:xfrm>
            <a:off x="3851275" y="260350"/>
            <a:ext cx="144463"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045" name="Line 47"/>
          <p:cNvSpPr>
            <a:spLocks noChangeShapeType="1"/>
          </p:cNvSpPr>
          <p:nvPr/>
        </p:nvSpPr>
        <p:spPr bwMode="auto">
          <a:xfrm>
            <a:off x="5148263" y="1158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046" name="Line 48"/>
          <p:cNvSpPr>
            <a:spLocks noChangeShapeType="1"/>
          </p:cNvSpPr>
          <p:nvPr/>
        </p:nvSpPr>
        <p:spPr bwMode="auto">
          <a:xfrm flipH="1">
            <a:off x="7019925" y="692150"/>
            <a:ext cx="720725" cy="4333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812366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字方塊 3"/>
          <p:cNvSpPr txBox="1"/>
          <p:nvPr/>
        </p:nvSpPr>
        <p:spPr>
          <a:xfrm>
            <a:off x="0" y="0"/>
            <a:ext cx="9144000" cy="923330"/>
          </a:xfrm>
          <a:prstGeom prst="rect">
            <a:avLst/>
          </a:prstGeom>
          <a:solidFill>
            <a:srgbClr val="FFFFFF"/>
          </a:solidFill>
        </p:spPr>
        <p:txBody>
          <a:bodyPr wrap="square" rtlCol="0">
            <a:spAutoFit/>
          </a:bodyPr>
          <a:lstStyle/>
          <a:p>
            <a:endParaRPr lang="en-US" altLang="zh-TW" dirty="0" smtClean="0"/>
          </a:p>
          <a:p>
            <a:r>
              <a:rPr lang="zh-TW" altLang="en-US" dirty="0" smtClean="0">
                <a:solidFill>
                  <a:srgbClr val="FFFFFF"/>
                </a:solidFill>
              </a:rPr>
              <a:t>一</a:t>
            </a:r>
            <a:endParaRPr lang="en-US" altLang="zh-TW" dirty="0">
              <a:solidFill>
                <a:srgbClr val="FFFFFF"/>
              </a:solidFill>
            </a:endParaRPr>
          </a:p>
          <a:p>
            <a:endParaRPr lang="zh-TW" altLang="en-US" dirty="0"/>
          </a:p>
        </p:txBody>
      </p:sp>
      <p:graphicFrame>
        <p:nvGraphicFramePr>
          <p:cNvPr id="9281" name="Group 65"/>
          <p:cNvGraphicFramePr>
            <a:graphicFrameLocks noGrp="1"/>
          </p:cNvGraphicFramePr>
          <p:nvPr>
            <p:ph sz="half" idx="2"/>
            <p:extLst>
              <p:ext uri="{D42A27DB-BD31-4B8C-83A1-F6EECF244321}">
                <p14:modId xmlns:p14="http://schemas.microsoft.com/office/powerpoint/2010/main" val="3423818098"/>
              </p:ext>
            </p:extLst>
          </p:nvPr>
        </p:nvGraphicFramePr>
        <p:xfrm>
          <a:off x="323528" y="495917"/>
          <a:ext cx="8508732" cy="6362083"/>
        </p:xfrm>
        <a:graphic>
          <a:graphicData uri="http://schemas.openxmlformats.org/drawingml/2006/table">
            <a:tbl>
              <a:tblPr/>
              <a:tblGrid>
                <a:gridCol w="841906"/>
                <a:gridCol w="2602584"/>
                <a:gridCol w="1744208"/>
                <a:gridCol w="3320034"/>
              </a:tblGrid>
              <a:tr h="11755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0" b="0" i="0" u="none" strike="noStrike" cap="none" normalizeH="0" baseline="0" dirty="0" smtClean="0">
                          <a:ln>
                            <a:noFill/>
                          </a:ln>
                          <a:solidFill>
                            <a:srgbClr val="FF0000"/>
                          </a:solidFill>
                          <a:effectLst/>
                          <a:latin typeface="標楷體" pitchFamily="65" charset="-120"/>
                          <a:ea typeface="標楷體" pitchFamily="65" charset="-120"/>
                          <a:cs typeface="Arial" pitchFamily="34" charset="0"/>
                          <a:sym typeface="Wingdings" pitchFamily="2" charset="2"/>
                        </a:rPr>
                        <a:t>♦</a:t>
                      </a:r>
                    </a:p>
                  </a:txBody>
                  <a:tcPr marL="91447" marR="91447"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sym typeface="Wingdings" pitchFamily="2" charset="2"/>
                        </a:rPr>
                        <a:t>鑽石</a:t>
                      </a: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sym typeface="Wingdings" pitchFamily="2" charset="2"/>
                        </a:rPr>
                        <a:t>－許多</a:t>
                      </a: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sym typeface="Wingdings" pitchFamily="2" charset="2"/>
                        </a:rPr>
                        <a:t>面向</a:t>
                      </a: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smtClean="0">
                          <a:ln>
                            <a:noFill/>
                          </a:ln>
                          <a:solidFill>
                            <a:srgbClr val="002060"/>
                          </a:solidFill>
                          <a:effectLst/>
                          <a:latin typeface="標楷體" pitchFamily="65" charset="-120"/>
                          <a:ea typeface="標楷體" pitchFamily="65" charset="-120"/>
                          <a:sym typeface="Wingdings" pitchFamily="2" charset="2"/>
                        </a:rPr>
                        <a:t>事件</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800" b="0" i="0" u="none" strike="noStrike" cap="none" normalizeH="0" baseline="0" dirty="0" smtClean="0">
                          <a:ln>
                            <a:noFill/>
                          </a:ln>
                          <a:solidFill>
                            <a:srgbClr val="002060"/>
                          </a:solidFill>
                          <a:effectLst/>
                          <a:latin typeface="標楷體" pitchFamily="65" charset="-120"/>
                          <a:ea typeface="標楷體" pitchFamily="65" charset="-120"/>
                          <a:sym typeface="Wingdings" pitchFamily="2" charset="2"/>
                        </a:rPr>
                        <a:t>Facts</a:t>
                      </a: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sym typeface="Wingdings" pitchFamily="2" charset="2"/>
                        </a:rPr>
                        <a:t>五官所經驗到的</a:t>
                      </a: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41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0" b="0" i="0" u="none" strike="noStrike" cap="none" normalizeH="0" baseline="0" dirty="0" smtClean="0">
                          <a:ln>
                            <a:noFill/>
                          </a:ln>
                          <a:solidFill>
                            <a:srgbClr val="FF0000"/>
                          </a:solidFill>
                          <a:effectLst/>
                          <a:latin typeface="標楷體" pitchFamily="65" charset="-120"/>
                          <a:ea typeface="標楷體" pitchFamily="65" charset="-120"/>
                          <a:cs typeface="Arial" pitchFamily="34" charset="0"/>
                          <a:sym typeface="Wingdings" pitchFamily="2" charset="2"/>
                        </a:rPr>
                        <a:t>♥</a:t>
                      </a:r>
                    </a:p>
                  </a:txBody>
                  <a:tcPr marL="91447" marR="91447"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sym typeface="Wingdings" pitchFamily="2" charset="2"/>
                        </a:rPr>
                        <a:t>心情－像是冰山的下一層</a:t>
                      </a: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smtClean="0">
                          <a:ln>
                            <a:noFill/>
                          </a:ln>
                          <a:solidFill>
                            <a:srgbClr val="002060"/>
                          </a:solidFill>
                          <a:effectLst/>
                          <a:latin typeface="標楷體" pitchFamily="65" charset="-120"/>
                          <a:ea typeface="標楷體" pitchFamily="65" charset="-120"/>
                          <a:sym typeface="Wingdings" pitchFamily="2" charset="2"/>
                        </a:rPr>
                        <a:t>感受</a:t>
                      </a:r>
                      <a:r>
                        <a:rPr kumimoji="1" lang="en-US" altLang="zh-TW" sz="2800" b="0" i="0" u="none" strike="noStrike" cap="none" normalizeH="0" baseline="0" dirty="0" smtClean="0">
                          <a:ln>
                            <a:noFill/>
                          </a:ln>
                          <a:solidFill>
                            <a:srgbClr val="002060"/>
                          </a:solidFill>
                          <a:effectLst/>
                          <a:latin typeface="標楷體" pitchFamily="65" charset="-120"/>
                          <a:ea typeface="標楷體" pitchFamily="65" charset="-120"/>
                          <a:sym typeface="Wingdings" pitchFamily="2" charset="2"/>
                        </a:rPr>
                        <a:t>Feelings</a:t>
                      </a: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sym typeface="Wingdings" pitchFamily="2" charset="2"/>
                        </a:rPr>
                        <a:t>主觀，不怕說錯，較為抽象的情緒，可配合情緒卡使用</a:t>
                      </a:r>
                      <a:endPar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endParaRP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28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sym typeface="Wingdings" pitchFamily="2" charset="2"/>
                        </a:rPr>
                        <a:t>♠</a:t>
                      </a:r>
                    </a:p>
                  </a:txBody>
                  <a:tcPr marL="91447" marR="91447"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800" b="0" i="0" u="none" strike="noStrike" cap="none" normalizeH="0" baseline="0" dirty="0" smtClean="0">
                          <a:ln>
                            <a:noFill/>
                          </a:ln>
                          <a:solidFill>
                            <a:schemeClr val="tx1"/>
                          </a:solidFill>
                          <a:effectLst/>
                          <a:latin typeface="標楷體" pitchFamily="65" charset="-120"/>
                          <a:ea typeface="標楷體" pitchFamily="65" charset="-120"/>
                          <a:sym typeface="Wingdings" pitchFamily="2" charset="2"/>
                        </a:rPr>
                        <a:t>鏟子－挖掘</a:t>
                      </a: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800" b="0" i="0" u="none" strike="noStrike" cap="none" normalizeH="0" baseline="0" dirty="0" smtClean="0">
                          <a:ln>
                            <a:noFill/>
                          </a:ln>
                          <a:solidFill>
                            <a:srgbClr val="002060"/>
                          </a:solidFill>
                          <a:effectLst/>
                          <a:latin typeface="標楷體" pitchFamily="65" charset="-120"/>
                          <a:ea typeface="標楷體" pitchFamily="65" charset="-120"/>
                          <a:sym typeface="Wingdings" pitchFamily="2" charset="2"/>
                        </a:rPr>
                        <a:t>發現</a:t>
                      </a:r>
                      <a:r>
                        <a:rPr kumimoji="0" lang="en-US" altLang="zh-TW" sz="2800" b="0" i="0" u="none" strike="noStrike" cap="none" normalizeH="0" baseline="0" dirty="0" smtClean="0">
                          <a:ln>
                            <a:noFill/>
                          </a:ln>
                          <a:solidFill>
                            <a:srgbClr val="002060"/>
                          </a:solidFill>
                          <a:effectLst/>
                          <a:latin typeface="標楷體" pitchFamily="65" charset="-120"/>
                          <a:ea typeface="標楷體" pitchFamily="65" charset="-120"/>
                          <a:sym typeface="Wingdings" pitchFamily="2" charset="2"/>
                        </a:rPr>
                        <a:t>Findings</a:t>
                      </a: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類比：角色、情境</a:t>
                      </a:r>
                      <a:endPar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說明：價值、意義</a:t>
                      </a:r>
                      <a:endPar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endParaRP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05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sym typeface="Wingdings" pitchFamily="2" charset="2"/>
                        </a:rPr>
                        <a:t>♣</a:t>
                      </a:r>
                    </a:p>
                  </a:txBody>
                  <a:tcPr marL="91447" marR="91447"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800" b="0" i="0" u="none" strike="noStrike" cap="none" normalizeH="0" baseline="0" smtClean="0">
                          <a:ln>
                            <a:noFill/>
                          </a:ln>
                          <a:solidFill>
                            <a:schemeClr val="tx1"/>
                          </a:solidFill>
                          <a:effectLst/>
                          <a:latin typeface="標楷體" pitchFamily="65" charset="-120"/>
                          <a:ea typeface="標楷體" pitchFamily="65" charset="-120"/>
                          <a:sym typeface="Wingdings" pitchFamily="2" charset="2"/>
                        </a:rPr>
                        <a:t>花瓣－有不同觸角，花開結果</a:t>
                      </a: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800" b="0" i="0" u="none" strike="noStrike" cap="none" normalizeH="0" baseline="0" dirty="0" smtClean="0">
                          <a:ln>
                            <a:noFill/>
                          </a:ln>
                          <a:solidFill>
                            <a:srgbClr val="002060"/>
                          </a:solidFill>
                          <a:effectLst/>
                          <a:latin typeface="標楷體" pitchFamily="65" charset="-120"/>
                          <a:ea typeface="標楷體" pitchFamily="65" charset="-120"/>
                          <a:sym typeface="Wingdings" pitchFamily="2" charset="2"/>
                        </a:rPr>
                        <a:t>未來</a:t>
                      </a:r>
                      <a:r>
                        <a:rPr kumimoji="0" lang="en-US" altLang="zh-TW" sz="2800" b="0" i="0" u="none" strike="noStrike" cap="none" normalizeH="0" baseline="0" dirty="0" smtClean="0">
                          <a:ln>
                            <a:noFill/>
                          </a:ln>
                          <a:solidFill>
                            <a:srgbClr val="002060"/>
                          </a:solidFill>
                          <a:effectLst/>
                          <a:latin typeface="標楷體" pitchFamily="65" charset="-120"/>
                          <a:ea typeface="標楷體" pitchFamily="65" charset="-120"/>
                          <a:sym typeface="Wingdings" pitchFamily="2" charset="2"/>
                        </a:rPr>
                        <a:t>Future</a:t>
                      </a: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800" b="0" i="0" u="none" strike="noStrike" cap="none" normalizeH="0" baseline="0" dirty="0" smtClean="0">
                          <a:ln>
                            <a:noFill/>
                          </a:ln>
                          <a:solidFill>
                            <a:schemeClr val="tx1"/>
                          </a:solidFill>
                          <a:effectLst/>
                          <a:latin typeface="標楷體" pitchFamily="65" charset="-120"/>
                          <a:ea typeface="標楷體" pitchFamily="65" charset="-120"/>
                          <a:sym typeface="Wingdings" pitchFamily="2" charset="2"/>
                        </a:rPr>
                        <a:t>將來、計畫、決定、再一次</a:t>
                      </a:r>
                      <a:endPar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endParaRP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05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6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sym typeface="Wingdings" pitchFamily="2" charset="2"/>
                      </a:endParaRPr>
                    </a:p>
                  </a:txBody>
                  <a:tcPr marL="91447" marR="91447"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800" b="0" i="0" u="none" strike="noStrike" cap="none" normalizeH="0" baseline="0" dirty="0" smtClean="0">
                          <a:ln>
                            <a:noFill/>
                          </a:ln>
                          <a:solidFill>
                            <a:schemeClr val="tx1"/>
                          </a:solidFill>
                          <a:effectLst/>
                          <a:latin typeface="標楷體" pitchFamily="65" charset="-120"/>
                          <a:ea typeface="標楷體" pitchFamily="65" charset="-120"/>
                          <a:sym typeface="Wingdings" pitchFamily="2" charset="2"/>
                        </a:rPr>
                        <a:t>鬼牌</a:t>
                      </a:r>
                      <a:r>
                        <a:rPr kumimoji="0" lang="en-US" altLang="zh-TW" sz="2800" b="0" i="0" u="none" strike="noStrike" cap="none" normalizeH="0" baseline="0" dirty="0" smtClean="0">
                          <a:ln>
                            <a:noFill/>
                          </a:ln>
                          <a:solidFill>
                            <a:schemeClr val="tx1"/>
                          </a:solidFill>
                          <a:effectLst/>
                          <a:latin typeface="標楷體" pitchFamily="65" charset="-120"/>
                          <a:ea typeface="標楷體" pitchFamily="65" charset="-120"/>
                          <a:sym typeface="Wingdings" pitchFamily="2" charset="2"/>
                        </a:rPr>
                        <a:t>—</a:t>
                      </a:r>
                      <a:r>
                        <a:rPr kumimoji="0" lang="zh-TW" altLang="en-US" sz="2800" b="0" i="0" u="none" strike="noStrike" cap="none" normalizeH="0" baseline="0" dirty="0" smtClean="0">
                          <a:ln>
                            <a:noFill/>
                          </a:ln>
                          <a:solidFill>
                            <a:schemeClr val="tx1"/>
                          </a:solidFill>
                          <a:effectLst/>
                          <a:latin typeface="標楷體" pitchFamily="65" charset="-120"/>
                          <a:ea typeface="標楷體" pitchFamily="65" charset="-120"/>
                          <a:sym typeface="Wingdings" pitchFamily="2" charset="2"/>
                        </a:rPr>
                        <a:t>自由選擇</a:t>
                      </a: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2800" b="0" i="0" u="none" strike="noStrike" cap="none" normalizeH="0" baseline="0" dirty="0" smtClean="0">
                          <a:ln>
                            <a:noFill/>
                          </a:ln>
                          <a:solidFill>
                            <a:srgbClr val="002060"/>
                          </a:solidFill>
                          <a:effectLst/>
                          <a:latin typeface="標楷體" pitchFamily="65" charset="-120"/>
                          <a:ea typeface="標楷體" pitchFamily="65" charset="-120"/>
                          <a:sym typeface="Wingdings" pitchFamily="2" charset="2"/>
                        </a:rPr>
                        <a:t>自由</a:t>
                      </a:r>
                      <a:endParaRPr kumimoji="0" lang="en-US" altLang="zh-TW" sz="2800" b="0" i="0" u="none" strike="noStrike" cap="none" normalizeH="0" baseline="0" dirty="0" smtClean="0">
                        <a:ln>
                          <a:noFill/>
                        </a:ln>
                        <a:solidFill>
                          <a:srgbClr val="002060"/>
                        </a:solidFill>
                        <a:effectLst/>
                        <a:latin typeface="標楷體" pitchFamily="65" charset="-120"/>
                        <a:ea typeface="標楷體" pitchFamily="65" charset="-120"/>
                        <a:sym typeface="Wingdings" pitchFamily="2" charset="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dirty="0" smtClean="0">
                          <a:ln>
                            <a:noFill/>
                          </a:ln>
                          <a:solidFill>
                            <a:srgbClr val="002060"/>
                          </a:solidFill>
                          <a:effectLst/>
                          <a:latin typeface="標楷體" pitchFamily="65" charset="-120"/>
                          <a:ea typeface="標楷體" pitchFamily="65" charset="-120"/>
                          <a:sym typeface="Wingdings" pitchFamily="2" charset="2"/>
                        </a:rPr>
                        <a:t>Free</a:t>
                      </a: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自由分享</a:t>
                      </a:r>
                    </a:p>
                  </a:txBody>
                  <a:tcPr marL="91447" marR="91447"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圖片 4" descr="鬼牌.jpg"/>
          <p:cNvPicPr>
            <a:picLocks noChangeAspect="1"/>
          </p:cNvPicPr>
          <p:nvPr/>
        </p:nvPicPr>
        <p:blipFill>
          <a:blip r:embed="rId2" cstate="print"/>
          <a:stretch>
            <a:fillRect/>
          </a:stretch>
        </p:blipFill>
        <p:spPr>
          <a:xfrm>
            <a:off x="323528" y="5589304"/>
            <a:ext cx="807848" cy="1268695"/>
          </a:xfrm>
          <a:prstGeom prst="rect">
            <a:avLst/>
          </a:prstGeom>
        </p:spPr>
      </p:pic>
      <p:sp>
        <p:nvSpPr>
          <p:cNvPr id="6" name="Rectangle 2"/>
          <p:cNvSpPr>
            <a:spLocks noGrp="1" noChangeArrowheads="1"/>
          </p:cNvSpPr>
          <p:nvPr>
            <p:ph type="title"/>
          </p:nvPr>
        </p:nvSpPr>
        <p:spPr>
          <a:xfrm>
            <a:off x="323528" y="80368"/>
            <a:ext cx="8229600" cy="561975"/>
          </a:xfrm>
        </p:spPr>
        <p:txBody>
          <a:bodyPr>
            <a:normAutofit fontScale="90000"/>
          </a:bodyPr>
          <a:lstStyle/>
          <a:p>
            <a:pPr eaLnBrk="1" fontAlgn="auto" hangingPunct="1">
              <a:spcAft>
                <a:spcPts val="0"/>
              </a:spcAft>
              <a:defRPr/>
            </a:pPr>
            <a:r>
              <a:rPr lang="en-US" altLang="zh-TW" dirty="0"/>
              <a:t>5</a:t>
            </a:r>
            <a:r>
              <a:rPr lang="en-US" altLang="zh-TW" dirty="0" smtClean="0"/>
              <a:t>F</a:t>
            </a:r>
            <a:r>
              <a:rPr lang="zh-TW" altLang="en-US" dirty="0"/>
              <a:t>提問方法</a:t>
            </a:r>
          </a:p>
        </p:txBody>
      </p:sp>
    </p:spTree>
    <p:extLst>
      <p:ext uri="{BB962C8B-B14F-4D97-AF65-F5344CB8AC3E}">
        <p14:creationId xmlns:p14="http://schemas.microsoft.com/office/powerpoint/2010/main" val="2010689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gray">
          <a:xfrm>
            <a:off x="62706" y="-172955"/>
            <a:ext cx="8713788" cy="1143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200" b="1" kern="1200">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anose="020B0604030504040204" pitchFamily="34" charset="0"/>
              </a:defRPr>
            </a:lvl2pPr>
            <a:lvl3pPr algn="l" rtl="0" eaLnBrk="0" fontAlgn="base" hangingPunct="0">
              <a:spcBef>
                <a:spcPct val="0"/>
              </a:spcBef>
              <a:spcAft>
                <a:spcPct val="0"/>
              </a:spcAft>
              <a:defRPr sz="3200" b="1">
                <a:solidFill>
                  <a:srgbClr val="000000"/>
                </a:solidFill>
                <a:latin typeface="Verdana" panose="020B0604030504040204" pitchFamily="34" charset="0"/>
              </a:defRPr>
            </a:lvl3pPr>
            <a:lvl4pPr algn="l" rtl="0" eaLnBrk="0" fontAlgn="base" hangingPunct="0">
              <a:spcBef>
                <a:spcPct val="0"/>
              </a:spcBef>
              <a:spcAft>
                <a:spcPct val="0"/>
              </a:spcAft>
              <a:defRPr sz="3200" b="1">
                <a:solidFill>
                  <a:srgbClr val="000000"/>
                </a:solidFill>
                <a:latin typeface="Verdana" panose="020B0604030504040204" pitchFamily="34" charset="0"/>
              </a:defRPr>
            </a:lvl4pPr>
            <a:lvl5pPr algn="l" rtl="0" eaLnBrk="0" fontAlgn="base" hangingPunct="0">
              <a:spcBef>
                <a:spcPct val="0"/>
              </a:spcBef>
              <a:spcAft>
                <a:spcPct val="0"/>
              </a:spcAft>
              <a:defRPr sz="3200" b="1">
                <a:solidFill>
                  <a:srgbClr val="000000"/>
                </a:solidFill>
                <a:latin typeface="Verdana" panose="020B0604030504040204" pitchFamily="34" charset="0"/>
              </a:defRPr>
            </a:lvl5pPr>
            <a:lvl6pPr marL="457200" algn="l" rtl="0" eaLnBrk="0" fontAlgn="base" hangingPunct="0">
              <a:spcBef>
                <a:spcPct val="0"/>
              </a:spcBef>
              <a:spcAft>
                <a:spcPct val="0"/>
              </a:spcAft>
              <a:defRPr sz="3200" b="1">
                <a:solidFill>
                  <a:srgbClr val="000000"/>
                </a:solidFill>
                <a:latin typeface="Verdana" panose="020B0604030504040204" pitchFamily="34" charset="0"/>
              </a:defRPr>
            </a:lvl6pPr>
            <a:lvl7pPr marL="914400" algn="l" rtl="0" eaLnBrk="0" fontAlgn="base" hangingPunct="0">
              <a:spcBef>
                <a:spcPct val="0"/>
              </a:spcBef>
              <a:spcAft>
                <a:spcPct val="0"/>
              </a:spcAft>
              <a:defRPr sz="3200" b="1">
                <a:solidFill>
                  <a:srgbClr val="000000"/>
                </a:solidFill>
                <a:latin typeface="Verdana" panose="020B0604030504040204" pitchFamily="34" charset="0"/>
              </a:defRPr>
            </a:lvl7pPr>
            <a:lvl8pPr marL="1371600" algn="l" rtl="0" eaLnBrk="0" fontAlgn="base" hangingPunct="0">
              <a:spcBef>
                <a:spcPct val="0"/>
              </a:spcBef>
              <a:spcAft>
                <a:spcPct val="0"/>
              </a:spcAft>
              <a:defRPr sz="3200" b="1">
                <a:solidFill>
                  <a:srgbClr val="000000"/>
                </a:solidFill>
                <a:latin typeface="Verdana" panose="020B0604030504040204" pitchFamily="34" charset="0"/>
              </a:defRPr>
            </a:lvl8pPr>
            <a:lvl9pPr marL="1828800" algn="l" rtl="0" eaLnBrk="0" fontAlgn="base" hangingPunct="0">
              <a:spcBef>
                <a:spcPct val="0"/>
              </a:spcBef>
              <a:spcAft>
                <a:spcPct val="0"/>
              </a:spcAft>
              <a:defRPr sz="3200" b="1">
                <a:solidFill>
                  <a:srgbClr val="000000"/>
                </a:solidFill>
                <a:latin typeface="Verdana" panose="020B0604030504040204" pitchFamily="34" charset="0"/>
              </a:defRPr>
            </a:lvl9pPr>
          </a:lstStyle>
          <a:p>
            <a:pPr eaLnBrk="1" fontAlgn="auto" hangingPunct="1">
              <a:spcAft>
                <a:spcPts val="0"/>
              </a:spcAft>
              <a:defRPr/>
            </a:pPr>
            <a:r>
              <a:rPr lang="zh-TW" altLang="en-US" sz="3400" dirty="0" smtClean="0">
                <a:solidFill>
                  <a:srgbClr val="006600"/>
                </a:solidFill>
                <a:latin typeface="華康粗圓體" pitchFamily="49" charset="-120"/>
                <a:ea typeface="華康粗圓體" pitchFamily="49" charset="-120"/>
              </a:rPr>
              <a:t/>
            </a:r>
            <a:br>
              <a:rPr lang="zh-TW" altLang="en-US" sz="3400" dirty="0" smtClean="0">
                <a:solidFill>
                  <a:srgbClr val="006600"/>
                </a:solidFill>
                <a:latin typeface="華康粗圓體" pitchFamily="49" charset="-120"/>
                <a:ea typeface="華康粗圓體" pitchFamily="49" charset="-120"/>
              </a:rPr>
            </a:br>
            <a:r>
              <a:rPr lang="zh-TW" altLang="en-US" sz="3400" dirty="0" smtClean="0">
                <a:latin typeface="華康粗圓體" pitchFamily="49" charset="-120"/>
                <a:ea typeface="華康粗圓體" pitchFamily="49" charset="-120"/>
              </a:rPr>
              <a:t>   </a:t>
            </a:r>
            <a:r>
              <a:rPr lang="en-US" altLang="zh-TW" sz="3400" dirty="0" smtClean="0"/>
              <a:t>Experience &amp; Education </a:t>
            </a:r>
            <a:endParaRPr lang="en-US" altLang="zh-TW" sz="3400" dirty="0"/>
          </a:p>
        </p:txBody>
      </p:sp>
      <p:pic>
        <p:nvPicPr>
          <p:cNvPr id="36" name="圖片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51" y="1042654"/>
            <a:ext cx="8426043" cy="5838793"/>
          </a:xfrm>
          <a:prstGeom prst="rect">
            <a:avLst/>
          </a:prstGeom>
        </p:spPr>
      </p:pic>
    </p:spTree>
    <p:extLst>
      <p:ext uri="{BB962C8B-B14F-4D97-AF65-F5344CB8AC3E}">
        <p14:creationId xmlns:p14="http://schemas.microsoft.com/office/powerpoint/2010/main" val="2054416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字方塊 5"/>
          <p:cNvSpPr txBox="1">
            <a:spLocks noChangeArrowheads="1"/>
          </p:cNvSpPr>
          <p:nvPr/>
        </p:nvSpPr>
        <p:spPr bwMode="auto">
          <a:xfrm>
            <a:off x="2412670" y="6557918"/>
            <a:ext cx="673133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350" dirty="0"/>
              <a:t>NOLS </a:t>
            </a:r>
            <a:r>
              <a:rPr lang="en-US" altLang="zh-TW" sz="1350" dirty="0" err="1"/>
              <a:t>課程效益機轉：紮根理論個案研究</a:t>
            </a:r>
            <a:r>
              <a:rPr lang="en-US" altLang="zh-TW" sz="1350" dirty="0"/>
              <a:t> (Paisley, Furman, </a:t>
            </a:r>
            <a:r>
              <a:rPr lang="en-US" altLang="zh-TW" sz="1350" dirty="0" err="1"/>
              <a:t>Sibthorp</a:t>
            </a:r>
            <a:r>
              <a:rPr lang="en-US" altLang="zh-TW" sz="1350" dirty="0"/>
              <a:t>, &amp; </a:t>
            </a:r>
            <a:r>
              <a:rPr lang="en-US" altLang="zh-TW" sz="1350" dirty="0" err="1"/>
              <a:t>Gookin</a:t>
            </a:r>
            <a:r>
              <a:rPr lang="en-US" altLang="zh-TW" sz="1350" dirty="0"/>
              <a:t>, 2008)</a:t>
            </a:r>
            <a:endParaRPr lang="zh-TW" altLang="en-US" sz="1350" dirty="0"/>
          </a:p>
        </p:txBody>
      </p:sp>
      <p:sp>
        <p:nvSpPr>
          <p:cNvPr id="9" name="Rectangle 4"/>
          <p:cNvSpPr txBox="1">
            <a:spLocks noChangeArrowheads="1"/>
          </p:cNvSpPr>
          <p:nvPr/>
        </p:nvSpPr>
        <p:spPr>
          <a:xfrm>
            <a:off x="516103" y="0"/>
            <a:ext cx="4887516" cy="979885"/>
          </a:xfrm>
          <a:prstGeom prst="rect">
            <a:avLst/>
          </a:prstGeom>
        </p:spPr>
        <p:txBody>
          <a:bodyPr anchor="ctr">
            <a:normAutofit fontScale="97500"/>
          </a:bodyPr>
          <a:lstStyle>
            <a:lvl1pPr algn="l" rtl="0" eaLnBrk="0" fontAlgn="base" hangingPunct="0">
              <a:lnSpc>
                <a:spcPct val="90000"/>
              </a:lnSpc>
              <a:spcBef>
                <a:spcPct val="0"/>
              </a:spcBef>
              <a:spcAft>
                <a:spcPct val="0"/>
              </a:spcAft>
              <a:defRPr sz="3000" kern="1200" spc="-60">
                <a:solidFill>
                  <a:srgbClr val="FFFFFF"/>
                </a:solidFill>
                <a:latin typeface="+mj-lt"/>
                <a:ea typeface="+mj-ea"/>
                <a:cs typeface="+mj-cs"/>
              </a:defRPr>
            </a:lvl1pPr>
            <a:lvl2pPr algn="l" rtl="0" eaLnBrk="0" fontAlgn="base" hangingPunct="0">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2pPr>
            <a:lvl3pPr algn="l" rtl="0" eaLnBrk="0" fontAlgn="base" hangingPunct="0">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3pPr>
            <a:lvl4pPr algn="l" rtl="0" eaLnBrk="0" fontAlgn="base" hangingPunct="0">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4pPr>
            <a:lvl5pPr algn="l" rtl="0" eaLnBrk="0" fontAlgn="base" hangingPunct="0">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5pPr>
            <a:lvl6pPr marL="457200" algn="l" rtl="0" fontAlgn="base">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6pPr>
            <a:lvl7pPr marL="914400" algn="l" rtl="0" fontAlgn="base">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7pPr>
            <a:lvl8pPr marL="1371600" algn="l" rtl="0" fontAlgn="base">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8pPr>
            <a:lvl9pPr marL="1828800" algn="l" rtl="0" fontAlgn="base">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9pPr>
          </a:lstStyle>
          <a:p>
            <a:pPr eaLnBrk="1" fontAlgn="auto" hangingPunct="1">
              <a:spcAft>
                <a:spcPts val="0"/>
              </a:spcAft>
              <a:defRPr/>
            </a:pPr>
            <a:r>
              <a:rPr lang="zh-TW" altLang="en-US" sz="3300" b="1" dirty="0">
                <a:solidFill>
                  <a:schemeClr val="tx1"/>
                </a:solidFill>
                <a:latin typeface="微軟正黑體" panose="020B0604030504040204" pitchFamily="34" charset="-120"/>
                <a:ea typeface="微軟正黑體" panose="020B0604030504040204" pitchFamily="34" charset="-120"/>
              </a:rPr>
              <a:t>學習效益機轉</a:t>
            </a:r>
          </a:p>
        </p:txBody>
      </p:sp>
      <p:pic>
        <p:nvPicPr>
          <p:cNvPr id="15365"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4" y="979884"/>
            <a:ext cx="9089007" cy="529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517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736599" y="-236264"/>
            <a:ext cx="6527085" cy="1012825"/>
          </a:xfrm>
        </p:spPr>
        <p:txBody>
          <a:bodyPr/>
          <a:lstStyle/>
          <a:p>
            <a:r>
              <a:rPr lang="en-US" altLang="zh-TW" sz="4000" dirty="0" smtClean="0">
                <a:latin typeface="微軟正黑體" panose="020B0604030504040204" pitchFamily="34" charset="-120"/>
                <a:ea typeface="微軟正黑體" panose="020B0604030504040204" pitchFamily="34" charset="-120"/>
              </a:rPr>
              <a:t/>
            </a:r>
            <a:br>
              <a:rPr lang="en-US" altLang="zh-TW" sz="4000" dirty="0" smtClean="0">
                <a:latin typeface="微軟正黑體" panose="020B0604030504040204" pitchFamily="34" charset="-120"/>
                <a:ea typeface="微軟正黑體" panose="020B0604030504040204" pitchFamily="34" charset="-120"/>
              </a:rPr>
            </a:br>
            <a:r>
              <a:rPr lang="zh-TW" altLang="en-US" sz="4000" dirty="0" smtClean="0">
                <a:latin typeface="微軟正黑體" panose="020B0604030504040204" pitchFamily="34" charset="-120"/>
                <a:ea typeface="微軟正黑體" panose="020B0604030504040204" pitchFamily="34" charset="-120"/>
              </a:rPr>
              <a:t>攀</a:t>
            </a:r>
            <a:r>
              <a:rPr lang="zh-TW" altLang="en-US" sz="4000" dirty="0">
                <a:latin typeface="微軟正黑體" panose="020B0604030504040204" pitchFamily="34" charset="-120"/>
                <a:ea typeface="微軟正黑體" panose="020B0604030504040204" pitchFamily="34" charset="-120"/>
              </a:rPr>
              <a:t>樹</a:t>
            </a:r>
            <a:r>
              <a:rPr lang="zh-TW" altLang="en-US" sz="4000" dirty="0" smtClean="0">
                <a:latin typeface="微軟正黑體" panose="020B0604030504040204" pitchFamily="34" charset="-120"/>
                <a:ea typeface="微軟正黑體" panose="020B0604030504040204" pitchFamily="34" charset="-120"/>
              </a:rPr>
              <a:t>的的起源與發展</a:t>
            </a:r>
            <a:endParaRPr lang="zh-TW" altLang="en-US" sz="4000" dirty="0" smtClean="0">
              <a:solidFill>
                <a:schemeClr val="accent1"/>
              </a:solidFill>
              <a:latin typeface="微軟正黑體" panose="020B0604030504040204" pitchFamily="34" charset="-120"/>
              <a:ea typeface="微軟正黑體" panose="020B0604030504040204" pitchFamily="34" charset="-120"/>
            </a:endParaRPr>
          </a:p>
        </p:txBody>
      </p:sp>
      <p:sp>
        <p:nvSpPr>
          <p:cNvPr id="15363" name="Text Box 3"/>
          <p:cNvSpPr txBox="1">
            <a:spLocks noChangeArrowheads="1"/>
          </p:cNvSpPr>
          <p:nvPr/>
        </p:nvSpPr>
        <p:spPr bwMode="auto">
          <a:xfrm>
            <a:off x="1676400" y="-22859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TW" altLang="zh-TW" sz="1800" b="0">
              <a:solidFill>
                <a:schemeClr val="tx1"/>
              </a:solidFill>
              <a:latin typeface="Arial" panose="020B0604020202020204" pitchFamily="34" charset="0"/>
              <a:ea typeface="新細明體" panose="02020500000000000000" pitchFamily="18" charset="-120"/>
            </a:endParaRPr>
          </a:p>
        </p:txBody>
      </p:sp>
      <p:sp>
        <p:nvSpPr>
          <p:cNvPr id="15371" name="Text Box 23"/>
          <p:cNvSpPr txBox="1">
            <a:spLocks noChangeArrowheads="1"/>
          </p:cNvSpPr>
          <p:nvPr/>
        </p:nvSpPr>
        <p:spPr bwMode="auto">
          <a:xfrm>
            <a:off x="-701675" y="36513"/>
            <a:ext cx="184150" cy="36671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endParaRPr lang="zh-TW" altLang="en-US" sz="1800" b="0">
              <a:solidFill>
                <a:schemeClr val="tx1"/>
              </a:solidFill>
              <a:latin typeface="Arial" panose="020B0604020202020204" pitchFamily="34" charset="0"/>
              <a:ea typeface="新細明體" panose="02020500000000000000" pitchFamily="18" charset="-120"/>
            </a:endParaRPr>
          </a:p>
        </p:txBody>
      </p:sp>
      <p:sp>
        <p:nvSpPr>
          <p:cNvPr id="82970" name="Text Box 14"/>
          <p:cNvSpPr txBox="1">
            <a:spLocks noChangeArrowheads="1"/>
          </p:cNvSpPr>
          <p:nvPr/>
        </p:nvSpPr>
        <p:spPr bwMode="auto">
          <a:xfrm>
            <a:off x="736600" y="1219205"/>
            <a:ext cx="3906838"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zh-TW" altLang="en-US" sz="3000" dirty="0" smtClean="0">
                <a:solidFill>
                  <a:srgbClr val="000000"/>
                </a:solidFill>
                <a:latin typeface="微軟正黑體" panose="020B0604030504040204" pitchFamily="34" charset="-120"/>
                <a:ea typeface="微軟正黑體" panose="020B0604030504040204" pitchFamily="34" charset="-120"/>
              </a:rPr>
              <a:t>一、攀樹的起源</a:t>
            </a:r>
            <a:endParaRPr lang="en-US" altLang="zh-TW" sz="3000" dirty="0" smtClean="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ClrTx/>
              <a:buFontTx/>
              <a:buNone/>
            </a:pPr>
            <a:r>
              <a:rPr lang="zh-TW" altLang="en-US" sz="3000" dirty="0" smtClean="0">
                <a:solidFill>
                  <a:srgbClr val="000000"/>
                </a:solidFill>
                <a:latin typeface="微軟正黑體" panose="020B0604030504040204" pitchFamily="34" charset="-120"/>
                <a:ea typeface="微軟正黑體" panose="020B0604030504040204" pitchFamily="34" charset="-120"/>
              </a:rPr>
              <a:t>二、攀</a:t>
            </a:r>
            <a:r>
              <a:rPr lang="zh-TW" altLang="en-US" sz="3000" dirty="0">
                <a:solidFill>
                  <a:srgbClr val="000000"/>
                </a:solidFill>
                <a:latin typeface="微軟正黑體" panose="020B0604030504040204" pitchFamily="34" charset="-120"/>
                <a:ea typeface="微軟正黑體" panose="020B0604030504040204" pitchFamily="34" charset="-120"/>
              </a:rPr>
              <a:t>樹的目的</a:t>
            </a:r>
          </a:p>
          <a:p>
            <a:pPr eaLnBrk="1" hangingPunct="1">
              <a:spcBef>
                <a:spcPct val="0"/>
              </a:spcBef>
              <a:buClrTx/>
              <a:buFontTx/>
              <a:buNone/>
            </a:pPr>
            <a:r>
              <a:rPr lang="en-US" altLang="zh-TW" sz="2500" dirty="0">
                <a:latin typeface="微軟正黑體" panose="020B0604030504040204" pitchFamily="34" charset="-120"/>
                <a:ea typeface="微軟正黑體" panose="020B0604030504040204" pitchFamily="34" charset="-120"/>
              </a:rPr>
              <a:t>1.</a:t>
            </a:r>
            <a:r>
              <a:rPr lang="zh-TW" altLang="en-US" sz="2500" dirty="0">
                <a:latin typeface="微軟正黑體" panose="020B0604030504040204" pitchFamily="34" charset="-120"/>
                <a:ea typeface="微軟正黑體" panose="020B0604030504040204" pitchFamily="34" charset="-120"/>
              </a:rPr>
              <a:t>學術調查</a:t>
            </a:r>
          </a:p>
          <a:p>
            <a:pPr eaLnBrk="1" hangingPunct="1">
              <a:spcBef>
                <a:spcPct val="0"/>
              </a:spcBef>
              <a:buClrTx/>
              <a:buFontTx/>
              <a:buNone/>
            </a:pPr>
            <a:r>
              <a:rPr lang="en-US" altLang="zh-TW" sz="2500" dirty="0">
                <a:latin typeface="微軟正黑體" panose="020B0604030504040204" pitchFamily="34" charset="-120"/>
                <a:ea typeface="微軟正黑體" panose="020B0604030504040204" pitchFamily="34" charset="-120"/>
              </a:rPr>
              <a:t>2.</a:t>
            </a:r>
            <a:r>
              <a:rPr lang="zh-TW" altLang="en-US" sz="2500" dirty="0">
                <a:latin typeface="微軟正黑體" panose="020B0604030504040204" pitchFamily="34" charset="-120"/>
                <a:ea typeface="微軟正黑體" panose="020B0604030504040204" pitchFamily="34" charset="-120"/>
              </a:rPr>
              <a:t>攀樹體驗</a:t>
            </a:r>
          </a:p>
          <a:p>
            <a:pPr eaLnBrk="1" hangingPunct="1">
              <a:spcBef>
                <a:spcPct val="0"/>
              </a:spcBef>
              <a:buClrTx/>
              <a:buFontTx/>
              <a:buNone/>
            </a:pPr>
            <a:r>
              <a:rPr lang="en-US" altLang="zh-TW" sz="2500" dirty="0">
                <a:latin typeface="微軟正黑體" panose="020B0604030504040204" pitchFamily="34" charset="-120"/>
                <a:ea typeface="微軟正黑體" panose="020B0604030504040204" pitchFamily="34" charset="-120"/>
              </a:rPr>
              <a:t>3.</a:t>
            </a:r>
            <a:r>
              <a:rPr lang="zh-TW" altLang="en-US" sz="2500" dirty="0">
                <a:latin typeface="微軟正黑體" panose="020B0604030504040204" pitchFamily="34" charset="-120"/>
                <a:ea typeface="微軟正黑體" panose="020B0604030504040204" pitchFamily="34" charset="-120"/>
              </a:rPr>
              <a:t>樹冠層露營</a:t>
            </a:r>
          </a:p>
          <a:p>
            <a:pPr eaLnBrk="1" hangingPunct="1">
              <a:spcBef>
                <a:spcPct val="0"/>
              </a:spcBef>
              <a:buClrTx/>
              <a:buFontTx/>
              <a:buNone/>
            </a:pPr>
            <a:r>
              <a:rPr lang="zh-TW" altLang="en-US" sz="3000" dirty="0" smtClean="0">
                <a:solidFill>
                  <a:srgbClr val="000000"/>
                </a:solidFill>
                <a:latin typeface="微軟正黑體" panose="020B0604030504040204" pitchFamily="34" charset="-120"/>
                <a:ea typeface="微軟正黑體" panose="020B0604030504040204" pitchFamily="34" charset="-120"/>
              </a:rPr>
              <a:t>三、攀</a:t>
            </a:r>
            <a:r>
              <a:rPr lang="zh-TW" altLang="en-US" sz="3000" dirty="0">
                <a:solidFill>
                  <a:srgbClr val="000000"/>
                </a:solidFill>
                <a:latin typeface="微軟正黑體" panose="020B0604030504040204" pitchFamily="34" charset="-120"/>
                <a:ea typeface="微軟正黑體" panose="020B0604030504040204" pitchFamily="34" charset="-120"/>
              </a:rPr>
              <a:t>樹的意義</a:t>
            </a:r>
          </a:p>
          <a:p>
            <a:pPr eaLnBrk="1" hangingPunct="1">
              <a:spcBef>
                <a:spcPct val="0"/>
              </a:spcBef>
              <a:buClrTx/>
              <a:buFontTx/>
              <a:buNone/>
            </a:pPr>
            <a:r>
              <a:rPr lang="en-US" altLang="zh-TW" sz="2500" dirty="0">
                <a:latin typeface="微軟正黑體" panose="020B0604030504040204" pitchFamily="34" charset="-120"/>
                <a:ea typeface="微軟正黑體" panose="020B0604030504040204" pitchFamily="34" charset="-120"/>
              </a:rPr>
              <a:t>1.</a:t>
            </a:r>
            <a:r>
              <a:rPr lang="zh-TW" altLang="en-US" sz="2500" dirty="0">
                <a:latin typeface="微軟正黑體" panose="020B0604030504040204" pitchFamily="34" charset="-120"/>
                <a:ea typeface="微軟正黑體" panose="020B0604030504040204" pitchFamily="34" charset="-120"/>
              </a:rPr>
              <a:t>運動</a:t>
            </a:r>
          </a:p>
          <a:p>
            <a:pPr eaLnBrk="1" hangingPunct="1">
              <a:spcBef>
                <a:spcPct val="0"/>
              </a:spcBef>
              <a:buClrTx/>
              <a:buFontTx/>
              <a:buNone/>
            </a:pPr>
            <a:r>
              <a:rPr lang="en-US" altLang="zh-TW" sz="2500" dirty="0">
                <a:latin typeface="微軟正黑體" panose="020B0604030504040204" pitchFamily="34" charset="-120"/>
                <a:ea typeface="微軟正黑體" panose="020B0604030504040204" pitchFamily="34" charset="-120"/>
              </a:rPr>
              <a:t>2.</a:t>
            </a:r>
            <a:r>
              <a:rPr lang="zh-TW" altLang="en-US" sz="2500" dirty="0">
                <a:latin typeface="微軟正黑體" panose="020B0604030504040204" pitchFamily="34" charset="-120"/>
                <a:ea typeface="微軟正黑體" panose="020B0604030504040204" pitchFamily="34" charset="-120"/>
              </a:rPr>
              <a:t>休閒生活方式</a:t>
            </a:r>
          </a:p>
          <a:p>
            <a:pPr eaLnBrk="1" hangingPunct="1">
              <a:spcBef>
                <a:spcPct val="0"/>
              </a:spcBef>
              <a:buClrTx/>
              <a:buFontTx/>
              <a:buNone/>
            </a:pPr>
            <a:r>
              <a:rPr lang="en-US" altLang="zh-TW" sz="2500" dirty="0">
                <a:latin typeface="微軟正黑體" panose="020B0604030504040204" pitchFamily="34" charset="-120"/>
                <a:ea typeface="微軟正黑體" panose="020B0604030504040204" pitchFamily="34" charset="-120"/>
              </a:rPr>
              <a:t>3.</a:t>
            </a:r>
            <a:r>
              <a:rPr lang="zh-TW" altLang="en-US" sz="2500" dirty="0">
                <a:latin typeface="微軟正黑體" panose="020B0604030504040204" pitchFamily="34" charset="-120"/>
                <a:ea typeface="微軟正黑體" panose="020B0604030504040204" pitchFamily="34" charset="-120"/>
              </a:rPr>
              <a:t>心理狀態</a:t>
            </a:r>
          </a:p>
          <a:p>
            <a:pPr eaLnBrk="1" hangingPunct="1">
              <a:spcBef>
                <a:spcPct val="0"/>
              </a:spcBef>
              <a:buClrTx/>
              <a:buFontTx/>
              <a:buNone/>
            </a:pPr>
            <a:r>
              <a:rPr lang="en-US" altLang="zh-TW" sz="2500" dirty="0">
                <a:latin typeface="微軟正黑體" panose="020B0604030504040204" pitchFamily="34" charset="-120"/>
                <a:ea typeface="微軟正黑體" panose="020B0604030504040204" pitchFamily="34" charset="-120"/>
              </a:rPr>
              <a:t>4. </a:t>
            </a:r>
            <a:r>
              <a:rPr lang="zh-TW" altLang="en-US" sz="2500" dirty="0">
                <a:latin typeface="微軟正黑體" panose="020B0604030504040204" pitchFamily="34" charset="-120"/>
                <a:ea typeface="微軟正黑體" panose="020B0604030504040204" pitchFamily="34" charset="-120"/>
              </a:rPr>
              <a:t>挑戰自我的過程</a:t>
            </a:r>
          </a:p>
          <a:p>
            <a:pPr>
              <a:buFont typeface="Wingdings" panose="05000000000000000000" pitchFamily="2" charset="2"/>
              <a:buNone/>
            </a:pPr>
            <a:endParaRPr lang="en-US" altLang="zh-TW" sz="3000" b="0" dirty="0">
              <a:solidFill>
                <a:srgbClr val="000000"/>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699" y="955949"/>
            <a:ext cx="3754167" cy="5666667"/>
          </a:xfrm>
          <a:prstGeom prst="rect">
            <a:avLst/>
          </a:prstGeom>
        </p:spPr>
      </p:pic>
    </p:spTree>
    <p:extLst>
      <p:ext uri="{BB962C8B-B14F-4D97-AF65-F5344CB8AC3E}">
        <p14:creationId xmlns:p14="http://schemas.microsoft.com/office/powerpoint/2010/main" val="1562214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29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0" grpId="0"/>
      <p:bldP spid="8297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1143001" y="218124"/>
            <a:ext cx="980777" cy="162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5622" tIns="1266426" rIns="485622" bIns="133308" anchor="ct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sz="1350"/>
          </a:p>
        </p:txBody>
      </p:sp>
      <p:sp>
        <p:nvSpPr>
          <p:cNvPr id="14340" name="Rectangle 8"/>
          <p:cNvSpPr>
            <a:spLocks noChangeArrowheads="1"/>
          </p:cNvSpPr>
          <p:nvPr/>
        </p:nvSpPr>
        <p:spPr bwMode="auto">
          <a:xfrm>
            <a:off x="2902745" y="2781541"/>
            <a:ext cx="980777" cy="162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5622" tIns="1266426" rIns="485622" bIns="133308" anchor="ct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sz="1350"/>
          </a:p>
        </p:txBody>
      </p:sp>
      <p:sp>
        <p:nvSpPr>
          <p:cNvPr id="14350" name="文字方塊 24"/>
          <p:cNvSpPr txBox="1">
            <a:spLocks noChangeArrowheads="1"/>
          </p:cNvSpPr>
          <p:nvPr/>
        </p:nvSpPr>
        <p:spPr bwMode="auto">
          <a:xfrm>
            <a:off x="4371428" y="5319712"/>
            <a:ext cx="40159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1350" dirty="0"/>
              <a:t>Outward Bound Process (Walsh &amp; </a:t>
            </a:r>
            <a:r>
              <a:rPr lang="en-US" altLang="zh-TW" sz="1350" dirty="0" err="1"/>
              <a:t>Golon</a:t>
            </a:r>
            <a:r>
              <a:rPr lang="en-US" altLang="zh-TW" sz="1350" dirty="0"/>
              <a:t>, 1976)</a:t>
            </a:r>
            <a:endParaRPr lang="en-US" altLang="zh-TW" sz="3000" dirty="0"/>
          </a:p>
        </p:txBody>
      </p:sp>
      <p:sp>
        <p:nvSpPr>
          <p:cNvPr id="21" name="Rectangle 4"/>
          <p:cNvSpPr txBox="1">
            <a:spLocks noChangeArrowheads="1"/>
          </p:cNvSpPr>
          <p:nvPr/>
        </p:nvSpPr>
        <p:spPr>
          <a:xfrm>
            <a:off x="563451" y="1144393"/>
            <a:ext cx="6858000" cy="979885"/>
          </a:xfrm>
          <a:prstGeom prst="rect">
            <a:avLst/>
          </a:prstGeom>
        </p:spPr>
        <p:txBody>
          <a:bodyPr anchor="ctr">
            <a:normAutofit fontScale="97500"/>
          </a:bodyPr>
          <a:lstStyle>
            <a:lvl1pPr algn="l" rtl="0" eaLnBrk="0" fontAlgn="base" hangingPunct="0">
              <a:lnSpc>
                <a:spcPct val="90000"/>
              </a:lnSpc>
              <a:spcBef>
                <a:spcPct val="0"/>
              </a:spcBef>
              <a:spcAft>
                <a:spcPct val="0"/>
              </a:spcAft>
              <a:defRPr sz="3000" kern="1200" spc="-60">
                <a:solidFill>
                  <a:srgbClr val="FFFFFF"/>
                </a:solidFill>
                <a:latin typeface="+mj-lt"/>
                <a:ea typeface="+mj-ea"/>
                <a:cs typeface="+mj-cs"/>
              </a:defRPr>
            </a:lvl1pPr>
            <a:lvl2pPr algn="l" rtl="0" eaLnBrk="0" fontAlgn="base" hangingPunct="0">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2pPr>
            <a:lvl3pPr algn="l" rtl="0" eaLnBrk="0" fontAlgn="base" hangingPunct="0">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3pPr>
            <a:lvl4pPr algn="l" rtl="0" eaLnBrk="0" fontAlgn="base" hangingPunct="0">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4pPr>
            <a:lvl5pPr algn="l" rtl="0" eaLnBrk="0" fontAlgn="base" hangingPunct="0">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5pPr>
            <a:lvl6pPr marL="457200" algn="l" rtl="0" fontAlgn="base">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6pPr>
            <a:lvl7pPr marL="914400" algn="l" rtl="0" fontAlgn="base">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7pPr>
            <a:lvl8pPr marL="1371600" algn="l" rtl="0" fontAlgn="base">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8pPr>
            <a:lvl9pPr marL="1828800" algn="l" rtl="0" fontAlgn="base">
              <a:lnSpc>
                <a:spcPct val="90000"/>
              </a:lnSpc>
              <a:spcBef>
                <a:spcPct val="0"/>
              </a:spcBef>
              <a:spcAft>
                <a:spcPct val="0"/>
              </a:spcAft>
              <a:defRPr sz="3000">
                <a:solidFill>
                  <a:srgbClr val="FFFFFF"/>
                </a:solidFill>
                <a:latin typeface="Corbel" panose="020B0503020204020204" pitchFamily="34" charset="0"/>
                <a:ea typeface="微軟正黑體" panose="020B0604030504040204" pitchFamily="34" charset="-120"/>
              </a:defRPr>
            </a:lvl9pPr>
          </a:lstStyle>
          <a:p>
            <a:pPr eaLnBrk="1" fontAlgn="auto" hangingPunct="1">
              <a:spcAft>
                <a:spcPts val="0"/>
              </a:spcAft>
              <a:defRPr/>
            </a:pPr>
            <a:r>
              <a:rPr lang="zh-TW" altLang="en-US" sz="3300" b="1" dirty="0">
                <a:solidFill>
                  <a:schemeClr val="tx1"/>
                </a:solidFill>
                <a:latin typeface="微軟正黑體" panose="020B0604030504040204" pitchFamily="34" charset="-120"/>
                <a:ea typeface="微軟正黑體" panose="020B0604030504040204" pitchFamily="34" charset="-120"/>
              </a:rPr>
              <a:t>學習效益機轉</a:t>
            </a:r>
            <a:r>
              <a:rPr lang="en-US" altLang="zh-TW" sz="3300" b="1" dirty="0">
                <a:solidFill>
                  <a:schemeClr val="tx1"/>
                </a:solidFill>
                <a:latin typeface="微軟正黑體" panose="020B0604030504040204" pitchFamily="34" charset="-120"/>
              </a:rPr>
              <a:t>(</a:t>
            </a:r>
            <a:r>
              <a:rPr lang="en-US" altLang="zh-TW" sz="3300" b="1" dirty="0">
                <a:solidFill>
                  <a:schemeClr val="tx1"/>
                </a:solidFill>
                <a:latin typeface="微軟正黑體" panose="020B0604030504040204" pitchFamily="34" charset="-120"/>
                <a:ea typeface="微軟正黑體" panose="020B0604030504040204" pitchFamily="34" charset="-120"/>
              </a:rPr>
              <a:t>Black Box</a:t>
            </a:r>
            <a:r>
              <a:rPr lang="en-US" altLang="zh-TW" sz="3300" b="1" dirty="0">
                <a:solidFill>
                  <a:schemeClr val="tx1"/>
                </a:solidFill>
                <a:latin typeface="微軟正黑體" panose="020B0604030504040204" pitchFamily="34" charset="-120"/>
              </a:rPr>
              <a:t>)</a:t>
            </a:r>
            <a:endParaRPr lang="zh-TW" altLang="en-US" sz="3300" b="1" dirty="0">
              <a:solidFill>
                <a:schemeClr val="tx1"/>
              </a:solidFill>
              <a:latin typeface="微軟正黑體" panose="020B0604030504040204" pitchFamily="34" charset="-120"/>
            </a:endParaRPr>
          </a:p>
        </p:txBody>
      </p:sp>
      <p:pic>
        <p:nvPicPr>
          <p:cNvPr id="3" name="圖片 2"/>
          <p:cNvPicPr>
            <a:picLocks noChangeAspect="1"/>
          </p:cNvPicPr>
          <p:nvPr/>
        </p:nvPicPr>
        <p:blipFill rotWithShape="1">
          <a:blip r:embed="rId2"/>
          <a:srcRect l="8919" t="24248" b="16833"/>
          <a:stretch/>
        </p:blipFill>
        <p:spPr>
          <a:xfrm>
            <a:off x="416039" y="2409279"/>
            <a:ext cx="8448202" cy="2005424"/>
          </a:xfrm>
          <a:prstGeom prst="rect">
            <a:avLst/>
          </a:prstGeom>
          <a:ln>
            <a:noFill/>
          </a:ln>
          <a:effectLst>
            <a:softEdge rad="112500"/>
          </a:effectLst>
        </p:spPr>
      </p:pic>
    </p:spTree>
    <p:extLst>
      <p:ext uri="{BB962C8B-B14F-4D97-AF65-F5344CB8AC3E}">
        <p14:creationId xmlns:p14="http://schemas.microsoft.com/office/powerpoint/2010/main" val="4241192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引導循環.jpg"/>
          <p:cNvPicPr>
            <a:picLocks noChangeAspect="1"/>
          </p:cNvPicPr>
          <p:nvPr/>
        </p:nvPicPr>
        <p:blipFill>
          <a:blip r:embed="rId2"/>
          <a:stretch>
            <a:fillRect/>
          </a:stretch>
        </p:blipFill>
        <p:spPr>
          <a:xfrm>
            <a:off x="0" y="-480447"/>
            <a:ext cx="9144000" cy="7338447"/>
          </a:xfrm>
          <a:prstGeom prst="rect">
            <a:avLst/>
          </a:prstGeom>
          <a:solidFill>
            <a:schemeClr val="bg1"/>
          </a:solidFill>
        </p:spPr>
      </p:pic>
      <p:sp>
        <p:nvSpPr>
          <p:cNvPr id="3" name="矩形 2"/>
          <p:cNvSpPr/>
          <p:nvPr/>
        </p:nvSpPr>
        <p:spPr bwMode="auto">
          <a:xfrm>
            <a:off x="428596" y="216976"/>
            <a:ext cx="1071570" cy="11003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60000"/>
              </a:lnSpc>
              <a:spcBef>
                <a:spcPct val="20000"/>
              </a:spcBef>
              <a:spcAft>
                <a:spcPct val="0"/>
              </a:spcAft>
              <a:buClrTx/>
              <a:buSzTx/>
              <a:buFontTx/>
              <a:buNone/>
              <a:tabLst/>
            </a:pPr>
            <a:endParaRPr kumimoji="1" lang="zh-TW" altLang="en-US" sz="3200" b="0" i="0" u="none" strike="noStrike" cap="none" normalizeH="0" baseline="0" smtClean="0">
              <a:ln>
                <a:noFill/>
              </a:ln>
              <a:solidFill>
                <a:srgbClr val="000099"/>
              </a:solidFill>
              <a:effectLst/>
              <a:latin typeface="新細明體" pitchFamily="18" charset="-120"/>
              <a:ea typeface="新細明體" pitchFamily="18" charset="-120"/>
            </a:endParaRPr>
          </a:p>
        </p:txBody>
      </p:sp>
    </p:spTree>
    <p:extLst>
      <p:ext uri="{BB962C8B-B14F-4D97-AF65-F5344CB8AC3E}">
        <p14:creationId xmlns:p14="http://schemas.microsoft.com/office/powerpoint/2010/main" val="3425328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對話引導原則.jpg"/>
          <p:cNvPicPr>
            <a:picLocks noChangeAspect="1"/>
          </p:cNvPicPr>
          <p:nvPr/>
        </p:nvPicPr>
        <p:blipFill rotWithShape="1">
          <a:blip r:embed="rId3"/>
          <a:srcRect l="4346" t="5639" r="4876" b="51367"/>
          <a:stretch/>
        </p:blipFill>
        <p:spPr>
          <a:xfrm>
            <a:off x="152826" y="620688"/>
            <a:ext cx="8979143" cy="6036146"/>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
        <p:nvSpPr>
          <p:cNvPr id="3" name="矩形 2"/>
          <p:cNvSpPr/>
          <p:nvPr/>
        </p:nvSpPr>
        <p:spPr bwMode="auto">
          <a:xfrm>
            <a:off x="329297" y="620688"/>
            <a:ext cx="1500198" cy="17145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60000"/>
              </a:lnSpc>
              <a:spcBef>
                <a:spcPct val="20000"/>
              </a:spcBef>
              <a:spcAft>
                <a:spcPct val="0"/>
              </a:spcAft>
              <a:buClrTx/>
              <a:buSzTx/>
              <a:buFontTx/>
              <a:buNone/>
              <a:tabLst/>
            </a:pPr>
            <a:endParaRPr kumimoji="1" lang="zh-TW" altLang="en-US" sz="3200" b="0" i="0" u="none" strike="noStrike" cap="none" normalizeH="0" baseline="0" smtClean="0">
              <a:ln>
                <a:noFill/>
              </a:ln>
              <a:solidFill>
                <a:srgbClr val="000099"/>
              </a:solidFill>
              <a:effectLst/>
              <a:latin typeface="新細明體" pitchFamily="18" charset="-120"/>
              <a:ea typeface="新細明體" pitchFamily="18" charset="-120"/>
            </a:endParaRPr>
          </a:p>
        </p:txBody>
      </p:sp>
    </p:spTree>
    <p:extLst>
      <p:ext uri="{BB962C8B-B14F-4D97-AF65-F5344CB8AC3E}">
        <p14:creationId xmlns:p14="http://schemas.microsoft.com/office/powerpoint/2010/main" val="1152816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67544" y="476672"/>
            <a:ext cx="2646878" cy="830997"/>
          </a:xfrm>
          <a:prstGeom prst="rect">
            <a:avLst/>
          </a:prstGeom>
          <a:noFill/>
        </p:spPr>
        <p:txBody>
          <a:bodyPr wrap="none" rtlCol="0">
            <a:spAutoFit/>
          </a:bodyPr>
          <a:lstStyle/>
          <a:p>
            <a:r>
              <a:rPr lang="zh-TW" altLang="en-US" sz="4800" dirty="0" smtClean="0">
                <a:solidFill>
                  <a:schemeClr val="bg1"/>
                </a:solidFill>
              </a:rPr>
              <a:t>九大原則</a:t>
            </a:r>
            <a:endParaRPr lang="zh-TW" altLang="en-US" sz="4800" dirty="0">
              <a:solidFill>
                <a:schemeClr val="bg1"/>
              </a:solidFill>
            </a:endParaRPr>
          </a:p>
        </p:txBody>
      </p:sp>
      <p:sp>
        <p:nvSpPr>
          <p:cNvPr id="3" name="文字方塊 2"/>
          <p:cNvSpPr txBox="1"/>
          <p:nvPr/>
        </p:nvSpPr>
        <p:spPr>
          <a:xfrm>
            <a:off x="467543" y="464324"/>
            <a:ext cx="7529581" cy="5157822"/>
          </a:xfrm>
          <a:prstGeom prst="rect">
            <a:avLst/>
          </a:prstGeom>
          <a:noFill/>
        </p:spPr>
        <p:txBody>
          <a:bodyPr wrap="square" rtlCol="0">
            <a:spAutoFit/>
          </a:bodyPr>
          <a:lstStyle/>
          <a:p>
            <a:pPr>
              <a:lnSpc>
                <a:spcPts val="3500"/>
              </a:lnSpc>
              <a:spcBef>
                <a:spcPts val="3000"/>
              </a:spcBef>
            </a:pPr>
            <a:r>
              <a:rPr lang="en-US" altLang="zh-TW" sz="3600" dirty="0" smtClean="0">
                <a:solidFill>
                  <a:srgbClr val="0D0D0D"/>
                </a:solidFill>
                <a:latin typeface="微軟正黑體"/>
                <a:ea typeface="微軟正黑體"/>
                <a:cs typeface="微軟正黑體"/>
              </a:rPr>
              <a:t>1.</a:t>
            </a:r>
            <a:r>
              <a:rPr lang="zh-TW" altLang="en-US" sz="3600" dirty="0" smtClean="0">
                <a:solidFill>
                  <a:srgbClr val="0D0D0D"/>
                </a:solidFill>
                <a:latin typeface="微軟正黑體"/>
                <a:ea typeface="微軟正黑體"/>
                <a:cs typeface="微軟正黑體"/>
              </a:rPr>
              <a:t>確認假設與推論</a:t>
            </a:r>
            <a:endParaRPr lang="en-US" altLang="zh-TW" sz="3600" dirty="0" smtClean="0">
              <a:solidFill>
                <a:srgbClr val="0D0D0D"/>
              </a:solidFill>
              <a:latin typeface="微軟正黑體"/>
              <a:ea typeface="微軟正黑體"/>
              <a:cs typeface="微軟正黑體"/>
            </a:endParaRPr>
          </a:p>
          <a:p>
            <a:pPr>
              <a:lnSpc>
                <a:spcPts val="3500"/>
              </a:lnSpc>
              <a:spcBef>
                <a:spcPts val="3000"/>
              </a:spcBef>
            </a:pPr>
            <a:r>
              <a:rPr lang="en-US" altLang="zh-TW" sz="3600" dirty="0" smtClean="0">
                <a:solidFill>
                  <a:srgbClr val="0D0D0D"/>
                </a:solidFill>
                <a:latin typeface="微軟正黑體"/>
                <a:ea typeface="微軟正黑體"/>
                <a:cs typeface="微軟正黑體"/>
              </a:rPr>
              <a:t>2.</a:t>
            </a:r>
            <a:r>
              <a:rPr lang="zh-TW" altLang="en-US" sz="3600" dirty="0" smtClean="0">
                <a:solidFill>
                  <a:srgbClr val="0D0D0D"/>
                </a:solidFill>
                <a:latin typeface="微軟正黑體"/>
                <a:ea typeface="微軟正黑體"/>
                <a:cs typeface="微軟正黑體"/>
              </a:rPr>
              <a:t>鼓勵分享所有相關的資訊</a:t>
            </a:r>
            <a:endParaRPr lang="en-US" altLang="zh-TW" sz="3600" dirty="0" smtClean="0">
              <a:solidFill>
                <a:srgbClr val="0D0D0D"/>
              </a:solidFill>
              <a:latin typeface="微軟正黑體"/>
              <a:ea typeface="微軟正黑體"/>
              <a:cs typeface="微軟正黑體"/>
            </a:endParaRPr>
          </a:p>
          <a:p>
            <a:pPr>
              <a:lnSpc>
                <a:spcPts val="3500"/>
              </a:lnSpc>
              <a:spcBef>
                <a:spcPts val="3000"/>
              </a:spcBef>
            </a:pPr>
            <a:r>
              <a:rPr lang="en-US" altLang="zh-TW" sz="3600" dirty="0" smtClean="0">
                <a:solidFill>
                  <a:srgbClr val="0D0D0D"/>
                </a:solidFill>
                <a:latin typeface="微軟正黑體"/>
                <a:ea typeface="微軟正黑體"/>
                <a:cs typeface="微軟正黑體"/>
              </a:rPr>
              <a:t>3.</a:t>
            </a:r>
            <a:r>
              <a:rPr lang="zh-TW" altLang="en-US" sz="3600" dirty="0" smtClean="0">
                <a:solidFill>
                  <a:srgbClr val="0D0D0D"/>
                </a:solidFill>
                <a:latin typeface="微軟正黑體"/>
                <a:ea typeface="微軟正黑體"/>
                <a:cs typeface="微軟正黑體"/>
              </a:rPr>
              <a:t>鼓勵以具體的事件或例子，輔助說明與澄清，以取得認知共識</a:t>
            </a:r>
            <a:endParaRPr lang="en-US" altLang="zh-TW" sz="3600" dirty="0" smtClean="0">
              <a:solidFill>
                <a:srgbClr val="0D0D0D"/>
              </a:solidFill>
              <a:latin typeface="微軟正黑體"/>
              <a:ea typeface="微軟正黑體"/>
              <a:cs typeface="微軟正黑體"/>
            </a:endParaRPr>
          </a:p>
          <a:p>
            <a:pPr>
              <a:lnSpc>
                <a:spcPts val="3500"/>
              </a:lnSpc>
              <a:spcBef>
                <a:spcPts val="3000"/>
              </a:spcBef>
            </a:pPr>
            <a:r>
              <a:rPr lang="en-US" altLang="zh-TW" sz="3600" dirty="0" smtClean="0">
                <a:solidFill>
                  <a:srgbClr val="0D0D0D"/>
                </a:solidFill>
                <a:latin typeface="微軟正黑體"/>
                <a:ea typeface="微軟正黑體"/>
                <a:cs typeface="微軟正黑體"/>
              </a:rPr>
              <a:t>4.</a:t>
            </a:r>
            <a:r>
              <a:rPr lang="zh-TW" altLang="en-US" sz="3600" dirty="0" smtClean="0">
                <a:solidFill>
                  <a:srgbClr val="0D0D0D"/>
                </a:solidFill>
                <a:latin typeface="微軟正黑體"/>
                <a:ea typeface="微軟正黑體"/>
                <a:cs typeface="微軟正黑體"/>
              </a:rPr>
              <a:t>清楚說明或解釋自已的目的與動機</a:t>
            </a:r>
            <a:endParaRPr lang="en-US" altLang="zh-TW" sz="3600" dirty="0" smtClean="0">
              <a:solidFill>
                <a:srgbClr val="0D0D0D"/>
              </a:solidFill>
              <a:latin typeface="微軟正黑體"/>
              <a:ea typeface="微軟正黑體"/>
              <a:cs typeface="微軟正黑體"/>
            </a:endParaRPr>
          </a:p>
          <a:p>
            <a:pPr>
              <a:lnSpc>
                <a:spcPts val="3500"/>
              </a:lnSpc>
              <a:spcBef>
                <a:spcPts val="3000"/>
              </a:spcBef>
            </a:pPr>
            <a:r>
              <a:rPr lang="en-US" altLang="zh-TW" sz="3600" dirty="0" smtClean="0">
                <a:solidFill>
                  <a:srgbClr val="0D0D0D"/>
                </a:solidFill>
                <a:latin typeface="微軟正黑體"/>
                <a:ea typeface="微軟正黑體"/>
                <a:cs typeface="微軟正黑體"/>
              </a:rPr>
              <a:t>5.</a:t>
            </a:r>
            <a:r>
              <a:rPr lang="zh-TW" altLang="en-US" sz="3600" dirty="0" smtClean="0">
                <a:solidFill>
                  <a:srgbClr val="0D0D0D"/>
                </a:solidFill>
                <a:latin typeface="微軟正黑體"/>
                <a:ea typeface="微軟正黑體"/>
                <a:cs typeface="微軟正黑體"/>
              </a:rPr>
              <a:t>鼓勵將焦點放在即待</a:t>
            </a:r>
            <a:r>
              <a:rPr lang="zh-TW" altLang="en-US" sz="3600" dirty="0" smtClean="0">
                <a:solidFill>
                  <a:srgbClr val="0D0D0D"/>
                </a:solidFill>
                <a:latin typeface="微軟正黑體"/>
                <a:ea typeface="微軟正黑體"/>
                <a:cs typeface="微軟正黑體"/>
              </a:rPr>
              <a:t>解決</a:t>
            </a:r>
            <a:endParaRPr lang="en-US" altLang="zh-TW" sz="3600" dirty="0" smtClean="0">
              <a:solidFill>
                <a:srgbClr val="0D0D0D"/>
              </a:solidFill>
              <a:latin typeface="微軟正黑體"/>
              <a:ea typeface="微軟正黑體"/>
              <a:cs typeface="微軟正黑體"/>
            </a:endParaRPr>
          </a:p>
          <a:p>
            <a:pPr>
              <a:lnSpc>
                <a:spcPts val="3500"/>
              </a:lnSpc>
              <a:spcBef>
                <a:spcPts val="3000"/>
              </a:spcBef>
            </a:pPr>
            <a:r>
              <a:rPr lang="zh-TW" altLang="en-US" sz="3600" dirty="0" smtClean="0">
                <a:solidFill>
                  <a:srgbClr val="0D0D0D"/>
                </a:solidFill>
                <a:latin typeface="微軟正黑體"/>
                <a:ea typeface="微軟正黑體"/>
                <a:cs typeface="微軟正黑體"/>
              </a:rPr>
              <a:t>的</a:t>
            </a:r>
            <a:r>
              <a:rPr lang="zh-TW" altLang="en-US" sz="3600" dirty="0" smtClean="0">
                <a:solidFill>
                  <a:srgbClr val="0D0D0D"/>
                </a:solidFill>
                <a:latin typeface="微軟正黑體"/>
                <a:ea typeface="微軟正黑體"/>
                <a:cs typeface="微軟正黑體"/>
              </a:rPr>
              <a:t>議題上，而非各自的立場</a:t>
            </a:r>
            <a:endParaRPr lang="en-US" altLang="zh-TW" sz="3600" dirty="0" smtClean="0">
              <a:solidFill>
                <a:srgbClr val="0D0D0D"/>
              </a:solidFill>
              <a:latin typeface="微軟正黑體"/>
              <a:ea typeface="微軟正黑體"/>
              <a:cs typeface="微軟正黑體"/>
            </a:endParaRPr>
          </a:p>
        </p:txBody>
      </p:sp>
      <p:grpSp>
        <p:nvGrpSpPr>
          <p:cNvPr id="4" name="群組 3"/>
          <p:cNvGrpSpPr/>
          <p:nvPr/>
        </p:nvGrpSpPr>
        <p:grpSpPr>
          <a:xfrm>
            <a:off x="6084168" y="3861048"/>
            <a:ext cx="2736304" cy="2780928"/>
            <a:chOff x="6084168" y="3861048"/>
            <a:chExt cx="2736304" cy="2780928"/>
          </a:xfrm>
        </p:grpSpPr>
        <p:sp>
          <p:nvSpPr>
            <p:cNvPr id="5" name="橢圓 4"/>
            <p:cNvSpPr/>
            <p:nvPr/>
          </p:nvSpPr>
          <p:spPr bwMode="auto">
            <a:xfrm>
              <a:off x="6084168" y="3861048"/>
              <a:ext cx="2736304" cy="2780928"/>
            </a:xfrm>
            <a:prstGeom prst="ellipse">
              <a:avLst/>
            </a:prstGeom>
            <a:solidFill>
              <a:srgbClr val="FFFF00">
                <a:alpha val="5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60000"/>
                </a:lnSpc>
                <a:spcBef>
                  <a:spcPct val="20000"/>
                </a:spcBef>
                <a:spcAft>
                  <a:spcPct val="0"/>
                </a:spcAft>
                <a:buClrTx/>
                <a:buSzTx/>
                <a:buFontTx/>
                <a:buNone/>
                <a:tabLst/>
              </a:pPr>
              <a:endParaRPr kumimoji="1" lang="zh-TW" altLang="en-US" sz="3200" b="0" i="0" u="none" strike="noStrike" cap="none" normalizeH="0" baseline="0" smtClean="0">
                <a:ln>
                  <a:noFill/>
                </a:ln>
                <a:solidFill>
                  <a:srgbClr val="000099"/>
                </a:solidFill>
                <a:effectLst/>
                <a:latin typeface="新細明體" pitchFamily="18" charset="-120"/>
                <a:ea typeface="新細明體" pitchFamily="18" charset="-120"/>
              </a:endParaRPr>
            </a:p>
          </p:txBody>
        </p:sp>
        <p:sp>
          <p:nvSpPr>
            <p:cNvPr id="6" name="矩形 5"/>
            <p:cNvSpPr/>
            <p:nvPr/>
          </p:nvSpPr>
          <p:spPr>
            <a:xfrm>
              <a:off x="6084168" y="4165337"/>
              <a:ext cx="2736304" cy="1969770"/>
            </a:xfrm>
            <a:prstGeom prst="rect">
              <a:avLst/>
            </a:prstGeom>
          </p:spPr>
          <p:txBody>
            <a:bodyPr wrap="square">
              <a:spAutoFit/>
            </a:bodyPr>
            <a:lstStyle/>
            <a:p>
              <a:pPr algn="ctr"/>
              <a:endParaRPr lang="en-US" altLang="zh-TW" dirty="0" smtClean="0">
                <a:solidFill>
                  <a:schemeClr val="accent5">
                    <a:lumMod val="25000"/>
                  </a:schemeClr>
                </a:solidFill>
                <a:latin typeface="微軟正黑體" panose="020B0604030504040204" pitchFamily="34" charset="-120"/>
                <a:ea typeface="微軟正黑體" panose="020B0604030504040204" pitchFamily="34" charset="-120"/>
              </a:endParaRPr>
            </a:p>
            <a:p>
              <a:pPr algn="ctr"/>
              <a:r>
                <a:rPr lang="zh-TW" altLang="en-US" sz="3600" b="1" u="sng" dirty="0">
                  <a:solidFill>
                    <a:schemeClr val="accent5">
                      <a:lumMod val="25000"/>
                    </a:schemeClr>
                  </a:solidFill>
                  <a:latin typeface="微軟正黑體"/>
                  <a:ea typeface="微軟正黑體"/>
                  <a:cs typeface="微軟正黑體"/>
                </a:rPr>
                <a:t>對話</a:t>
              </a:r>
              <a:r>
                <a:rPr lang="zh-TW" altLang="en-US" sz="3600" b="1" u="sng" dirty="0" smtClean="0">
                  <a:solidFill>
                    <a:schemeClr val="accent5">
                      <a:lumMod val="25000"/>
                    </a:schemeClr>
                  </a:solidFill>
                  <a:latin typeface="微軟正黑體"/>
                  <a:ea typeface="微軟正黑體"/>
                  <a:cs typeface="微軟正黑體"/>
                </a:rPr>
                <a:t>引導法</a:t>
              </a:r>
              <a:endParaRPr lang="en-US" altLang="zh-TW" sz="3600" b="1" u="sng" dirty="0" smtClean="0">
                <a:solidFill>
                  <a:schemeClr val="accent5">
                    <a:lumMod val="25000"/>
                  </a:schemeClr>
                </a:solidFill>
                <a:latin typeface="微軟正黑體"/>
                <a:ea typeface="微軟正黑體"/>
                <a:cs typeface="微軟正黑體"/>
              </a:endParaRPr>
            </a:p>
            <a:p>
              <a:pPr algn="ctr"/>
              <a:r>
                <a:rPr lang="zh-TW" altLang="en-US" sz="4800" dirty="0" smtClean="0">
                  <a:solidFill>
                    <a:schemeClr val="accent5">
                      <a:lumMod val="25000"/>
                    </a:schemeClr>
                  </a:solidFill>
                  <a:latin typeface="微軟正黑體"/>
                  <a:ea typeface="微軟正黑體"/>
                  <a:cs typeface="微軟正黑體"/>
                </a:rPr>
                <a:t>九</a:t>
              </a:r>
              <a:r>
                <a:rPr lang="zh-TW" altLang="en-US" sz="4800" dirty="0">
                  <a:solidFill>
                    <a:schemeClr val="accent5">
                      <a:lumMod val="25000"/>
                    </a:schemeClr>
                  </a:solidFill>
                  <a:latin typeface="微軟正黑體"/>
                  <a:ea typeface="微軟正黑體"/>
                  <a:cs typeface="微軟正黑體"/>
                </a:rPr>
                <a:t>大原則</a:t>
              </a:r>
            </a:p>
            <a:p>
              <a:pPr algn="ctr"/>
              <a:r>
                <a:rPr lang="en-US" altLang="zh-TW" sz="2000" dirty="0" smtClean="0">
                  <a:solidFill>
                    <a:schemeClr val="accent5">
                      <a:lumMod val="25000"/>
                    </a:schemeClr>
                  </a:solidFill>
                  <a:latin typeface="微軟正黑體"/>
                  <a:ea typeface="微軟正黑體"/>
                  <a:cs typeface="微軟正黑體"/>
                </a:rPr>
                <a:t>PPC</a:t>
              </a:r>
              <a:r>
                <a:rPr lang="zh-TW" altLang="en-US" sz="2000" dirty="0" smtClean="0">
                  <a:solidFill>
                    <a:schemeClr val="accent5">
                      <a:lumMod val="25000"/>
                    </a:schemeClr>
                  </a:solidFill>
                  <a:latin typeface="微軟正黑體"/>
                  <a:ea typeface="微軟正黑體"/>
                  <a:cs typeface="微軟正黑體"/>
                </a:rPr>
                <a:t>原則</a:t>
              </a:r>
              <a:endParaRPr lang="en-US" altLang="zh-TW" sz="2000" dirty="0" smtClean="0">
                <a:solidFill>
                  <a:schemeClr val="bg1"/>
                </a:solidFill>
                <a:latin typeface="微軟正黑體"/>
                <a:ea typeface="微軟正黑體"/>
                <a:cs typeface="微軟正黑體"/>
              </a:endParaRPr>
            </a:p>
          </p:txBody>
        </p:sp>
      </p:grpSp>
    </p:spTree>
    <p:extLst>
      <p:ext uri="{BB962C8B-B14F-4D97-AF65-F5344CB8AC3E}">
        <p14:creationId xmlns:p14="http://schemas.microsoft.com/office/powerpoint/2010/main" val="1150180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604435" y="520020"/>
            <a:ext cx="8216037" cy="2272417"/>
          </a:xfrm>
          <a:prstGeom prst="rect">
            <a:avLst/>
          </a:prstGeom>
          <a:noFill/>
        </p:spPr>
        <p:txBody>
          <a:bodyPr wrap="square" rtlCol="0">
            <a:spAutoFit/>
          </a:bodyPr>
          <a:lstStyle>
            <a:defPPr>
              <a:defRPr lang="zh-TW"/>
            </a:defPPr>
            <a:lvl1pPr>
              <a:lnSpc>
                <a:spcPts val="3500"/>
              </a:lnSpc>
              <a:spcBef>
                <a:spcPts val="3000"/>
              </a:spcBef>
              <a:defRPr sz="3600">
                <a:solidFill>
                  <a:srgbClr val="0D0D0D"/>
                </a:solidFill>
                <a:latin typeface="微軟正黑體"/>
                <a:ea typeface="微軟正黑體"/>
                <a:cs typeface="微軟正黑體"/>
              </a:defRPr>
            </a:lvl1pPr>
          </a:lstStyle>
          <a:p>
            <a:r>
              <a:rPr lang="en-US" altLang="zh-TW" dirty="0"/>
              <a:t>6.</a:t>
            </a:r>
            <a:r>
              <a:rPr lang="zh-TW" altLang="en-US" dirty="0"/>
              <a:t>陳述觀點的同時，探詢團體與學員的回饋</a:t>
            </a:r>
            <a:endParaRPr lang="en-US" altLang="zh-TW" dirty="0"/>
          </a:p>
          <a:p>
            <a:r>
              <a:rPr lang="en-US" altLang="zh-TW" dirty="0"/>
              <a:t>7.</a:t>
            </a:r>
            <a:r>
              <a:rPr lang="zh-TW" altLang="en-US" dirty="0"/>
              <a:t>針對衝突，與團體及學員，共同協定解決方式與步驟</a:t>
            </a:r>
            <a:endParaRPr lang="en-US" altLang="zh-TW" dirty="0"/>
          </a:p>
        </p:txBody>
      </p:sp>
      <p:grpSp>
        <p:nvGrpSpPr>
          <p:cNvPr id="4" name="群組 3"/>
          <p:cNvGrpSpPr/>
          <p:nvPr/>
        </p:nvGrpSpPr>
        <p:grpSpPr>
          <a:xfrm>
            <a:off x="6084168" y="3861048"/>
            <a:ext cx="2736304" cy="2780928"/>
            <a:chOff x="6084168" y="3861048"/>
            <a:chExt cx="2736304" cy="2780928"/>
          </a:xfrm>
        </p:grpSpPr>
        <p:sp>
          <p:nvSpPr>
            <p:cNvPr id="5" name="橢圓 4"/>
            <p:cNvSpPr/>
            <p:nvPr/>
          </p:nvSpPr>
          <p:spPr bwMode="auto">
            <a:xfrm>
              <a:off x="6084168" y="3861048"/>
              <a:ext cx="2736304" cy="2780928"/>
            </a:xfrm>
            <a:prstGeom prst="ellipse">
              <a:avLst/>
            </a:prstGeom>
            <a:solidFill>
              <a:srgbClr val="FFFF00">
                <a:alpha val="5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60000"/>
                </a:lnSpc>
                <a:spcBef>
                  <a:spcPct val="20000"/>
                </a:spcBef>
                <a:spcAft>
                  <a:spcPct val="0"/>
                </a:spcAft>
                <a:buClrTx/>
                <a:buSzTx/>
                <a:buFontTx/>
                <a:buNone/>
                <a:tabLst/>
              </a:pPr>
              <a:endParaRPr kumimoji="1" lang="zh-TW" altLang="en-US" sz="3200" b="0" i="0" u="none" strike="noStrike" cap="none" normalizeH="0" baseline="0" smtClean="0">
                <a:ln>
                  <a:noFill/>
                </a:ln>
                <a:solidFill>
                  <a:srgbClr val="000099"/>
                </a:solidFill>
                <a:effectLst/>
                <a:latin typeface="新細明體" pitchFamily="18" charset="-120"/>
                <a:ea typeface="新細明體" pitchFamily="18" charset="-120"/>
              </a:endParaRPr>
            </a:p>
          </p:txBody>
        </p:sp>
        <p:sp>
          <p:nvSpPr>
            <p:cNvPr id="6" name="矩形 5"/>
            <p:cNvSpPr/>
            <p:nvPr/>
          </p:nvSpPr>
          <p:spPr>
            <a:xfrm>
              <a:off x="6084168" y="4165337"/>
              <a:ext cx="2736304" cy="1969770"/>
            </a:xfrm>
            <a:prstGeom prst="rect">
              <a:avLst/>
            </a:prstGeom>
          </p:spPr>
          <p:txBody>
            <a:bodyPr wrap="square">
              <a:spAutoFit/>
            </a:bodyPr>
            <a:lstStyle/>
            <a:p>
              <a:pPr algn="ctr"/>
              <a:endParaRPr lang="en-US" altLang="zh-TW" dirty="0" smtClean="0">
                <a:solidFill>
                  <a:schemeClr val="accent5">
                    <a:lumMod val="25000"/>
                  </a:schemeClr>
                </a:solidFill>
                <a:latin typeface="微軟正黑體" panose="020B0604030504040204" pitchFamily="34" charset="-120"/>
                <a:ea typeface="微軟正黑體" panose="020B0604030504040204" pitchFamily="34" charset="-120"/>
              </a:endParaRPr>
            </a:p>
            <a:p>
              <a:pPr algn="ctr"/>
              <a:r>
                <a:rPr lang="zh-TW" altLang="en-US" sz="3600" b="1" u="sng" dirty="0">
                  <a:solidFill>
                    <a:schemeClr val="accent5">
                      <a:lumMod val="25000"/>
                    </a:schemeClr>
                  </a:solidFill>
                  <a:latin typeface="微軟正黑體"/>
                  <a:ea typeface="微軟正黑體"/>
                  <a:cs typeface="微軟正黑體"/>
                </a:rPr>
                <a:t>對話</a:t>
              </a:r>
              <a:r>
                <a:rPr lang="zh-TW" altLang="en-US" sz="3600" b="1" u="sng" dirty="0" smtClean="0">
                  <a:solidFill>
                    <a:schemeClr val="accent5">
                      <a:lumMod val="25000"/>
                    </a:schemeClr>
                  </a:solidFill>
                  <a:latin typeface="微軟正黑體"/>
                  <a:ea typeface="微軟正黑體"/>
                  <a:cs typeface="微軟正黑體"/>
                </a:rPr>
                <a:t>引導法</a:t>
              </a:r>
              <a:endParaRPr lang="en-US" altLang="zh-TW" sz="3600" b="1" u="sng" dirty="0" smtClean="0">
                <a:solidFill>
                  <a:schemeClr val="accent5">
                    <a:lumMod val="25000"/>
                  </a:schemeClr>
                </a:solidFill>
                <a:latin typeface="微軟正黑體"/>
                <a:ea typeface="微軟正黑體"/>
                <a:cs typeface="微軟正黑體"/>
              </a:endParaRPr>
            </a:p>
            <a:p>
              <a:pPr algn="ctr"/>
              <a:r>
                <a:rPr lang="zh-TW" altLang="en-US" sz="4800" dirty="0" smtClean="0">
                  <a:solidFill>
                    <a:schemeClr val="accent5">
                      <a:lumMod val="25000"/>
                    </a:schemeClr>
                  </a:solidFill>
                  <a:latin typeface="微軟正黑體"/>
                  <a:ea typeface="微軟正黑體"/>
                  <a:cs typeface="微軟正黑體"/>
                </a:rPr>
                <a:t>九</a:t>
              </a:r>
              <a:r>
                <a:rPr lang="zh-TW" altLang="en-US" sz="4800" dirty="0">
                  <a:solidFill>
                    <a:schemeClr val="accent5">
                      <a:lumMod val="25000"/>
                    </a:schemeClr>
                  </a:solidFill>
                  <a:latin typeface="微軟正黑體"/>
                  <a:ea typeface="微軟正黑體"/>
                  <a:cs typeface="微軟正黑體"/>
                </a:rPr>
                <a:t>大原則</a:t>
              </a:r>
            </a:p>
            <a:p>
              <a:pPr algn="ctr"/>
              <a:r>
                <a:rPr lang="en-US" altLang="zh-TW" sz="2000" dirty="0" smtClean="0">
                  <a:solidFill>
                    <a:schemeClr val="accent5">
                      <a:lumMod val="25000"/>
                    </a:schemeClr>
                  </a:solidFill>
                  <a:latin typeface="微軟正黑體"/>
                  <a:ea typeface="微軟正黑體"/>
                  <a:cs typeface="微軟正黑體"/>
                </a:rPr>
                <a:t>PPC</a:t>
              </a:r>
              <a:r>
                <a:rPr lang="zh-TW" altLang="en-US" sz="2000" dirty="0" smtClean="0">
                  <a:solidFill>
                    <a:schemeClr val="accent5">
                      <a:lumMod val="25000"/>
                    </a:schemeClr>
                  </a:solidFill>
                  <a:latin typeface="微軟正黑體"/>
                  <a:ea typeface="微軟正黑體"/>
                  <a:cs typeface="微軟正黑體"/>
                </a:rPr>
                <a:t>原則</a:t>
              </a:r>
              <a:endParaRPr lang="en-US" altLang="zh-TW" sz="2000" dirty="0" smtClean="0">
                <a:solidFill>
                  <a:schemeClr val="bg1"/>
                </a:solidFill>
                <a:latin typeface="微軟正黑體"/>
                <a:ea typeface="微軟正黑體"/>
                <a:cs typeface="微軟正黑體"/>
              </a:endParaRPr>
            </a:p>
          </p:txBody>
        </p:sp>
      </p:grpSp>
      <p:sp>
        <p:nvSpPr>
          <p:cNvPr id="7" name="矩形 6"/>
          <p:cNvSpPr/>
          <p:nvPr/>
        </p:nvSpPr>
        <p:spPr>
          <a:xfrm>
            <a:off x="604435" y="3145611"/>
            <a:ext cx="6447294" cy="2272417"/>
          </a:xfrm>
          <a:prstGeom prst="rect">
            <a:avLst/>
          </a:prstGeom>
          <a:noFill/>
        </p:spPr>
        <p:txBody>
          <a:bodyPr wrap="square" rtlCol="0">
            <a:spAutoFit/>
          </a:bodyPr>
          <a:lstStyle/>
          <a:p>
            <a:pPr>
              <a:lnSpc>
                <a:spcPts val="3500"/>
              </a:lnSpc>
              <a:spcBef>
                <a:spcPts val="3000"/>
              </a:spcBef>
            </a:pPr>
            <a:r>
              <a:rPr lang="en-US" altLang="zh-TW" sz="3600" dirty="0">
                <a:solidFill>
                  <a:srgbClr val="0D0D0D"/>
                </a:solidFill>
                <a:latin typeface="微軟正黑體"/>
                <a:ea typeface="微軟正黑體"/>
                <a:cs typeface="微軟正黑體"/>
              </a:rPr>
              <a:t>8.</a:t>
            </a:r>
            <a:r>
              <a:rPr lang="zh-TW" altLang="en-US" sz="3600" dirty="0">
                <a:solidFill>
                  <a:srgbClr val="0D0D0D"/>
                </a:solidFill>
                <a:latin typeface="微軟正黑體"/>
                <a:ea typeface="微軟正黑體"/>
                <a:cs typeface="微軟正黑體"/>
              </a:rPr>
              <a:t>取得團體或學員的允諾，談論敏惑議題</a:t>
            </a:r>
            <a:endParaRPr lang="en-US" altLang="zh-TW" sz="3600" dirty="0">
              <a:solidFill>
                <a:srgbClr val="0D0D0D"/>
              </a:solidFill>
              <a:latin typeface="微軟正黑體"/>
              <a:ea typeface="微軟正黑體"/>
              <a:cs typeface="微軟正黑體"/>
            </a:endParaRPr>
          </a:p>
          <a:p>
            <a:pPr>
              <a:lnSpc>
                <a:spcPts val="3500"/>
              </a:lnSpc>
              <a:spcBef>
                <a:spcPts val="3000"/>
              </a:spcBef>
            </a:pPr>
            <a:r>
              <a:rPr lang="en-US" altLang="zh-TW" sz="3600" dirty="0">
                <a:solidFill>
                  <a:srgbClr val="0D0D0D"/>
                </a:solidFill>
                <a:latin typeface="微軟正黑體"/>
                <a:ea typeface="微軟正黑體"/>
                <a:cs typeface="微軟正黑體"/>
              </a:rPr>
              <a:t>9.</a:t>
            </a:r>
            <a:r>
              <a:rPr lang="zh-TW" altLang="en-US" sz="3600" dirty="0">
                <a:solidFill>
                  <a:srgbClr val="0D0D0D"/>
                </a:solidFill>
                <a:latin typeface="微軟正黑體"/>
                <a:ea typeface="微軟正黑體"/>
                <a:cs typeface="微軟正黑體"/>
              </a:rPr>
              <a:t>透過「問題解決」法則、「決策」模式取得共識</a:t>
            </a:r>
          </a:p>
        </p:txBody>
      </p:sp>
    </p:spTree>
    <p:extLst>
      <p:ext uri="{BB962C8B-B14F-4D97-AF65-F5344CB8AC3E}">
        <p14:creationId xmlns:p14="http://schemas.microsoft.com/office/powerpoint/2010/main" val="908256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向下箭號 3"/>
          <p:cNvSpPr/>
          <p:nvPr/>
        </p:nvSpPr>
        <p:spPr bwMode="auto">
          <a:xfrm>
            <a:off x="395536" y="548680"/>
            <a:ext cx="4464496" cy="5904656"/>
          </a:xfrm>
          <a:prstGeom prst="downArrow">
            <a:avLst/>
          </a:prstGeom>
          <a:solidFill>
            <a:srgbClr val="3366FF">
              <a:alpha val="4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60000"/>
              </a:lnSpc>
              <a:spcBef>
                <a:spcPct val="20000"/>
              </a:spcBef>
              <a:spcAft>
                <a:spcPct val="0"/>
              </a:spcAft>
              <a:buClrTx/>
              <a:buSzTx/>
              <a:buFontTx/>
              <a:buNone/>
              <a:tabLst/>
            </a:pPr>
            <a:endParaRPr kumimoji="1" lang="zh-TW" altLang="en-US" sz="3200" b="0" i="0" u="none" strike="noStrike" cap="none" normalizeH="0" baseline="0" smtClean="0">
              <a:ln>
                <a:noFill/>
              </a:ln>
              <a:solidFill>
                <a:srgbClr val="000099"/>
              </a:solidFill>
              <a:effectLst/>
              <a:latin typeface="新細明體" pitchFamily="18" charset="-120"/>
              <a:ea typeface="新細明體" pitchFamily="18" charset="-120"/>
            </a:endParaRPr>
          </a:p>
        </p:txBody>
      </p:sp>
      <p:sp>
        <p:nvSpPr>
          <p:cNvPr id="2" name="矩形 1"/>
          <p:cNvSpPr/>
          <p:nvPr/>
        </p:nvSpPr>
        <p:spPr>
          <a:xfrm>
            <a:off x="1514475" y="908720"/>
            <a:ext cx="7600556" cy="4237058"/>
          </a:xfrm>
          <a:prstGeom prst="rect">
            <a:avLst/>
          </a:prstGeom>
        </p:spPr>
        <p:txBody>
          <a:bodyPr wrap="square">
            <a:spAutoFit/>
          </a:bodyPr>
          <a:lstStyle/>
          <a:p>
            <a:pPr>
              <a:spcBef>
                <a:spcPts val="1000"/>
              </a:spcBef>
            </a:pPr>
            <a:r>
              <a:rPr lang="zh-TW" altLang="zh-TW" sz="4000" b="1" dirty="0">
                <a:solidFill>
                  <a:schemeClr val="tx1">
                    <a:lumMod val="95000"/>
                    <a:lumOff val="5000"/>
                  </a:schemeClr>
                </a:solidFill>
                <a:latin typeface="微軟正黑體"/>
                <a:ea typeface="微軟正黑體"/>
                <a:cs typeface="微軟正黑體"/>
              </a:rPr>
              <a:t>處遇計畫</a:t>
            </a:r>
            <a:endParaRPr lang="en-US" altLang="zh-TW" sz="4000" b="1" dirty="0" smtClean="0">
              <a:solidFill>
                <a:schemeClr val="tx1">
                  <a:lumMod val="95000"/>
                  <a:lumOff val="5000"/>
                </a:schemeClr>
              </a:solidFill>
              <a:latin typeface="微軟正黑體"/>
              <a:ea typeface="微軟正黑體"/>
              <a:cs typeface="微軟正黑體"/>
            </a:endParaRPr>
          </a:p>
          <a:p>
            <a:pPr>
              <a:spcBef>
                <a:spcPts val="1000"/>
              </a:spcBef>
            </a:pPr>
            <a:r>
              <a:rPr lang="zh-TW" altLang="zh-TW" sz="4000" b="1" dirty="0" smtClean="0">
                <a:solidFill>
                  <a:schemeClr val="tx1">
                    <a:lumMod val="95000"/>
                    <a:lumOff val="5000"/>
                  </a:schemeClr>
                </a:solidFill>
                <a:latin typeface="微軟正黑體"/>
                <a:ea typeface="微軟正黑體"/>
                <a:cs typeface="微軟正黑體"/>
              </a:rPr>
              <a:t>確定問題</a:t>
            </a:r>
            <a:r>
              <a:rPr lang="en-US" altLang="zh-TW" sz="4000" b="1" dirty="0" smtClean="0">
                <a:solidFill>
                  <a:schemeClr val="tx1">
                    <a:lumMod val="95000"/>
                    <a:lumOff val="5000"/>
                  </a:schemeClr>
                </a:solidFill>
                <a:latin typeface="微軟正黑體"/>
                <a:ea typeface="微軟正黑體"/>
                <a:cs typeface="微軟正黑體"/>
              </a:rPr>
              <a:t> </a:t>
            </a:r>
            <a:r>
              <a:rPr lang="zh-TW" altLang="zh-TW" sz="2800" dirty="0" smtClean="0">
                <a:solidFill>
                  <a:schemeClr val="tx1">
                    <a:lumMod val="95000"/>
                    <a:lumOff val="5000"/>
                  </a:schemeClr>
                </a:solidFill>
                <a:latin typeface="微軟正黑體"/>
                <a:ea typeface="微軟正黑體"/>
                <a:cs typeface="微軟正黑體"/>
              </a:rPr>
              <a:t>問題</a:t>
            </a:r>
            <a:r>
              <a:rPr lang="zh-TW" altLang="zh-TW" sz="2800" dirty="0">
                <a:solidFill>
                  <a:schemeClr val="tx1">
                    <a:lumMod val="95000"/>
                    <a:lumOff val="5000"/>
                  </a:schemeClr>
                </a:solidFill>
                <a:latin typeface="微軟正黑體"/>
                <a:ea typeface="微軟正黑體"/>
                <a:cs typeface="微軟正黑體"/>
              </a:rPr>
              <a:t>是否存在、問題是否嚴</a:t>
            </a:r>
            <a:r>
              <a:rPr lang="zh-TW" altLang="zh-TW" sz="2800" dirty="0" smtClean="0">
                <a:solidFill>
                  <a:schemeClr val="tx1">
                    <a:lumMod val="95000"/>
                    <a:lumOff val="5000"/>
                  </a:schemeClr>
                </a:solidFill>
                <a:latin typeface="微軟正黑體"/>
                <a:ea typeface="微軟正黑體"/>
                <a:cs typeface="微軟正黑體"/>
              </a:rPr>
              <a:t>重</a:t>
            </a:r>
            <a:endParaRPr lang="en-US" altLang="zh-TW" sz="4000" b="1" dirty="0" smtClean="0">
              <a:solidFill>
                <a:schemeClr val="tx1">
                  <a:lumMod val="95000"/>
                  <a:lumOff val="5000"/>
                </a:schemeClr>
              </a:solidFill>
              <a:latin typeface="微軟正黑體"/>
              <a:ea typeface="微軟正黑體"/>
              <a:cs typeface="微軟正黑體"/>
            </a:endParaRPr>
          </a:p>
          <a:p>
            <a:pPr>
              <a:spcBef>
                <a:spcPts val="1000"/>
              </a:spcBef>
            </a:pPr>
            <a:r>
              <a:rPr lang="zh-TW" altLang="zh-TW" sz="4000" b="1" dirty="0" smtClean="0">
                <a:solidFill>
                  <a:schemeClr val="tx1">
                    <a:lumMod val="95000"/>
                    <a:lumOff val="5000"/>
                  </a:schemeClr>
                </a:solidFill>
                <a:latin typeface="微軟正黑體"/>
                <a:ea typeface="微軟正黑體"/>
                <a:cs typeface="微軟正黑體"/>
              </a:rPr>
              <a:t>蒐集資料</a:t>
            </a:r>
            <a:r>
              <a:rPr lang="en-US" altLang="zh-TW" sz="4000" b="1" dirty="0">
                <a:solidFill>
                  <a:schemeClr val="tx1">
                    <a:lumMod val="95000"/>
                    <a:lumOff val="5000"/>
                  </a:schemeClr>
                </a:solidFill>
                <a:latin typeface="微軟正黑體"/>
                <a:ea typeface="微軟正黑體"/>
                <a:cs typeface="微軟正黑體"/>
              </a:rPr>
              <a:t> </a:t>
            </a:r>
            <a:r>
              <a:rPr lang="zh-TW" altLang="zh-TW" sz="2800" dirty="0" smtClean="0">
                <a:solidFill>
                  <a:schemeClr val="tx1">
                    <a:lumMod val="95000"/>
                    <a:lumOff val="5000"/>
                  </a:schemeClr>
                </a:solidFill>
                <a:latin typeface="微軟正黑體"/>
                <a:ea typeface="微軟正黑體"/>
                <a:cs typeface="微軟正黑體"/>
              </a:rPr>
              <a:t>採行多重途徑、蒐集各方資料</a:t>
            </a:r>
            <a:endParaRPr lang="en-US" altLang="zh-TW" sz="2800" dirty="0" smtClean="0">
              <a:solidFill>
                <a:schemeClr val="tx1">
                  <a:lumMod val="95000"/>
                  <a:lumOff val="5000"/>
                </a:schemeClr>
              </a:solidFill>
              <a:latin typeface="微軟正黑體"/>
              <a:ea typeface="微軟正黑體"/>
              <a:cs typeface="微軟正黑體"/>
            </a:endParaRPr>
          </a:p>
          <a:p>
            <a:pPr>
              <a:spcBef>
                <a:spcPts val="1000"/>
              </a:spcBef>
            </a:pPr>
            <a:r>
              <a:rPr lang="zh-TW" altLang="zh-TW" sz="4000" b="1" dirty="0" smtClean="0">
                <a:solidFill>
                  <a:schemeClr val="tx1">
                    <a:lumMod val="95000"/>
                    <a:lumOff val="5000"/>
                  </a:schemeClr>
                </a:solidFill>
                <a:latin typeface="微軟正黑體"/>
                <a:ea typeface="微軟正黑體"/>
                <a:cs typeface="微軟正黑體"/>
              </a:rPr>
              <a:t>處理方式</a:t>
            </a:r>
            <a:r>
              <a:rPr lang="en-US" altLang="zh-TW" sz="4000" b="1" dirty="0" smtClean="0">
                <a:solidFill>
                  <a:schemeClr val="tx1">
                    <a:lumMod val="95000"/>
                    <a:lumOff val="5000"/>
                  </a:schemeClr>
                </a:solidFill>
                <a:latin typeface="微軟正黑體"/>
                <a:ea typeface="微軟正黑體"/>
                <a:cs typeface="微軟正黑體"/>
              </a:rPr>
              <a:t> </a:t>
            </a:r>
            <a:r>
              <a:rPr lang="zh-TW" altLang="zh-TW" sz="2800" dirty="0" smtClean="0">
                <a:solidFill>
                  <a:schemeClr val="tx1">
                    <a:lumMod val="95000"/>
                    <a:lumOff val="5000"/>
                  </a:schemeClr>
                </a:solidFill>
                <a:latin typeface="微軟正黑體"/>
                <a:ea typeface="微軟正黑體"/>
                <a:cs typeface="微軟正黑體"/>
              </a:rPr>
              <a:t>陪</a:t>
            </a:r>
            <a:r>
              <a:rPr lang="zh-TW" altLang="zh-TW" sz="2800" dirty="0">
                <a:solidFill>
                  <a:schemeClr val="tx1">
                    <a:lumMod val="95000"/>
                    <a:lumOff val="5000"/>
                  </a:schemeClr>
                </a:solidFill>
                <a:latin typeface="微軟正黑體"/>
                <a:ea typeface="微軟正黑體"/>
                <a:cs typeface="微軟正黑體"/>
              </a:rPr>
              <a:t>伴、抽離、再</a:t>
            </a:r>
            <a:r>
              <a:rPr lang="zh-TW" altLang="zh-TW" sz="2800" dirty="0" smtClean="0">
                <a:solidFill>
                  <a:schemeClr val="tx1">
                    <a:lumMod val="95000"/>
                    <a:lumOff val="5000"/>
                  </a:schemeClr>
                </a:solidFill>
                <a:latin typeface="微軟正黑體"/>
                <a:ea typeface="微軟正黑體"/>
                <a:cs typeface="微軟正黑體"/>
              </a:rPr>
              <a:t>介入</a:t>
            </a:r>
            <a:endParaRPr lang="en-US" altLang="zh-TW" sz="2800" dirty="0" smtClean="0">
              <a:solidFill>
                <a:schemeClr val="tx1">
                  <a:lumMod val="95000"/>
                  <a:lumOff val="5000"/>
                </a:schemeClr>
              </a:solidFill>
              <a:latin typeface="微軟正黑體"/>
              <a:ea typeface="微軟正黑體"/>
              <a:cs typeface="微軟正黑體"/>
            </a:endParaRPr>
          </a:p>
          <a:p>
            <a:pPr>
              <a:spcBef>
                <a:spcPts val="1000"/>
              </a:spcBef>
            </a:pPr>
            <a:r>
              <a:rPr lang="zh-TW" altLang="en-US" sz="4000" b="1" dirty="0" smtClean="0">
                <a:solidFill>
                  <a:schemeClr val="tx1">
                    <a:lumMod val="95000"/>
                    <a:lumOff val="5000"/>
                  </a:schemeClr>
                </a:solidFill>
                <a:latin typeface="微軟正黑體"/>
                <a:ea typeface="微軟正黑體"/>
                <a:cs typeface="微軟正黑體"/>
              </a:rPr>
              <a:t>運用技巧</a:t>
            </a:r>
            <a:endParaRPr lang="en-US" altLang="zh-TW" sz="4000" b="1" dirty="0" smtClean="0">
              <a:solidFill>
                <a:schemeClr val="tx1">
                  <a:lumMod val="95000"/>
                  <a:lumOff val="5000"/>
                </a:schemeClr>
              </a:solidFill>
              <a:latin typeface="微軟正黑體"/>
              <a:ea typeface="微軟正黑體"/>
              <a:cs typeface="微軟正黑體"/>
            </a:endParaRPr>
          </a:p>
          <a:p>
            <a:endParaRPr lang="zh-TW" altLang="zh-TW" dirty="0" smtClean="0">
              <a:solidFill>
                <a:srgbClr val="FFFF00"/>
              </a:solidFill>
            </a:endParaRPr>
          </a:p>
          <a:p>
            <a:endParaRPr lang="zh-TW" altLang="zh-TW" dirty="0">
              <a:solidFill>
                <a:srgbClr val="FFFF00"/>
              </a:solidFill>
            </a:endParaRPr>
          </a:p>
        </p:txBody>
      </p:sp>
      <p:grpSp>
        <p:nvGrpSpPr>
          <p:cNvPr id="7" name="群組 6"/>
          <p:cNvGrpSpPr/>
          <p:nvPr/>
        </p:nvGrpSpPr>
        <p:grpSpPr>
          <a:xfrm>
            <a:off x="6084168" y="3861048"/>
            <a:ext cx="2736304" cy="2780928"/>
            <a:chOff x="6084168" y="3861048"/>
            <a:chExt cx="2736304" cy="2780928"/>
          </a:xfrm>
        </p:grpSpPr>
        <p:sp>
          <p:nvSpPr>
            <p:cNvPr id="6" name="橢圓 5"/>
            <p:cNvSpPr/>
            <p:nvPr/>
          </p:nvSpPr>
          <p:spPr bwMode="auto">
            <a:xfrm>
              <a:off x="6084168" y="3861048"/>
              <a:ext cx="2736304" cy="2780928"/>
            </a:xfrm>
            <a:prstGeom prst="ellipse">
              <a:avLst/>
            </a:prstGeom>
            <a:solidFill>
              <a:srgbClr val="FFFF00">
                <a:alpha val="5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60000"/>
                </a:lnSpc>
                <a:spcBef>
                  <a:spcPct val="20000"/>
                </a:spcBef>
                <a:spcAft>
                  <a:spcPct val="0"/>
                </a:spcAft>
                <a:buClrTx/>
                <a:buSzTx/>
                <a:buFontTx/>
                <a:buNone/>
                <a:tabLst/>
              </a:pPr>
              <a:endParaRPr kumimoji="1" lang="zh-TW" altLang="en-US" sz="3200" b="0" i="0" u="none" strike="noStrike" cap="none" normalizeH="0" baseline="0" smtClean="0">
                <a:ln>
                  <a:noFill/>
                </a:ln>
                <a:solidFill>
                  <a:srgbClr val="000099"/>
                </a:solidFill>
                <a:effectLst/>
                <a:latin typeface="新細明體" pitchFamily="18" charset="-120"/>
                <a:ea typeface="新細明體" pitchFamily="18" charset="-120"/>
              </a:endParaRPr>
            </a:p>
          </p:txBody>
        </p:sp>
        <p:sp>
          <p:nvSpPr>
            <p:cNvPr id="3" name="矩形 2"/>
            <p:cNvSpPr/>
            <p:nvPr/>
          </p:nvSpPr>
          <p:spPr>
            <a:xfrm>
              <a:off x="6084168" y="4165337"/>
              <a:ext cx="2736304" cy="2215991"/>
            </a:xfrm>
            <a:prstGeom prst="rect">
              <a:avLst/>
            </a:prstGeom>
          </p:spPr>
          <p:txBody>
            <a:bodyPr wrap="square">
              <a:spAutoFit/>
            </a:bodyPr>
            <a:lstStyle/>
            <a:p>
              <a:pPr algn="ctr"/>
              <a:endParaRPr lang="en-US" altLang="zh-TW" dirty="0" smtClean="0">
                <a:solidFill>
                  <a:schemeClr val="accent5">
                    <a:lumMod val="25000"/>
                  </a:schemeClr>
                </a:solidFill>
                <a:latin typeface="微軟正黑體" panose="020B0604030504040204" pitchFamily="34" charset="-120"/>
                <a:ea typeface="微軟正黑體" panose="020B0604030504040204" pitchFamily="34" charset="-120"/>
              </a:endParaRPr>
            </a:p>
            <a:p>
              <a:pPr algn="ctr"/>
              <a:r>
                <a:rPr lang="zh-TW" altLang="en-US" sz="3600" b="1" u="sng" dirty="0">
                  <a:solidFill>
                    <a:schemeClr val="accent5">
                      <a:lumMod val="25000"/>
                    </a:schemeClr>
                  </a:solidFill>
                  <a:latin typeface="微軟正黑體"/>
                  <a:ea typeface="微軟正黑體"/>
                  <a:cs typeface="微軟正黑體"/>
                </a:rPr>
                <a:t>對話</a:t>
              </a:r>
              <a:r>
                <a:rPr lang="zh-TW" altLang="en-US" sz="3600" b="1" u="sng" dirty="0" smtClean="0">
                  <a:solidFill>
                    <a:schemeClr val="accent5">
                      <a:lumMod val="25000"/>
                    </a:schemeClr>
                  </a:solidFill>
                  <a:latin typeface="微軟正黑體"/>
                  <a:ea typeface="微軟正黑體"/>
                  <a:cs typeface="微軟正黑體"/>
                </a:rPr>
                <a:t>引導法</a:t>
              </a:r>
              <a:endParaRPr lang="en-US" altLang="zh-TW" sz="3600" b="1" u="sng" dirty="0" smtClean="0">
                <a:solidFill>
                  <a:schemeClr val="accent5">
                    <a:lumMod val="25000"/>
                  </a:schemeClr>
                </a:solidFill>
                <a:latin typeface="微軟正黑體"/>
                <a:ea typeface="微軟正黑體"/>
                <a:cs typeface="微軟正黑體"/>
              </a:endParaRPr>
            </a:p>
            <a:p>
              <a:pPr algn="ctr"/>
              <a:r>
                <a:rPr lang="zh-TW" altLang="en-US" sz="3200" dirty="0" smtClean="0">
                  <a:solidFill>
                    <a:schemeClr val="accent5">
                      <a:lumMod val="25000"/>
                    </a:schemeClr>
                  </a:solidFill>
                  <a:latin typeface="微軟正黑體"/>
                  <a:ea typeface="微軟正黑體"/>
                  <a:cs typeface="微軟正黑體"/>
                </a:rPr>
                <a:t>九</a:t>
              </a:r>
              <a:r>
                <a:rPr lang="zh-TW" altLang="en-US" sz="3200" dirty="0">
                  <a:solidFill>
                    <a:schemeClr val="accent5">
                      <a:lumMod val="25000"/>
                    </a:schemeClr>
                  </a:solidFill>
                  <a:latin typeface="微軟正黑體"/>
                  <a:ea typeface="微軟正黑體"/>
                  <a:cs typeface="微軟正黑體"/>
                </a:rPr>
                <a:t>大原則</a:t>
              </a:r>
            </a:p>
            <a:p>
              <a:pPr algn="ctr"/>
              <a:r>
                <a:rPr lang="zh-TW" altLang="en-US" sz="3200" dirty="0" smtClean="0">
                  <a:solidFill>
                    <a:schemeClr val="accent5">
                      <a:lumMod val="25000"/>
                    </a:schemeClr>
                  </a:solidFill>
                  <a:latin typeface="微軟正黑體"/>
                  <a:ea typeface="微軟正黑體"/>
                  <a:cs typeface="微軟正黑體"/>
                </a:rPr>
                <a:t>衝突管理</a:t>
              </a:r>
              <a:endParaRPr lang="en-US" altLang="zh-TW" sz="3200" dirty="0" smtClean="0">
                <a:solidFill>
                  <a:schemeClr val="accent5">
                    <a:lumMod val="25000"/>
                  </a:schemeClr>
                </a:solidFill>
                <a:latin typeface="微軟正黑體"/>
                <a:ea typeface="微軟正黑體"/>
                <a:cs typeface="微軟正黑體"/>
              </a:endParaRPr>
            </a:p>
            <a:p>
              <a:pPr algn="ctr"/>
              <a:r>
                <a:rPr lang="en-US" altLang="zh-TW" sz="2000" dirty="0" smtClean="0">
                  <a:solidFill>
                    <a:schemeClr val="accent5">
                      <a:lumMod val="25000"/>
                    </a:schemeClr>
                  </a:solidFill>
                  <a:latin typeface="微軟正黑體"/>
                  <a:ea typeface="微軟正黑體"/>
                  <a:cs typeface="微軟正黑體"/>
                </a:rPr>
                <a:t>PPC</a:t>
              </a:r>
              <a:r>
                <a:rPr lang="zh-TW" altLang="en-US" sz="2000" dirty="0" smtClean="0">
                  <a:solidFill>
                    <a:schemeClr val="accent5">
                      <a:lumMod val="25000"/>
                    </a:schemeClr>
                  </a:solidFill>
                  <a:latin typeface="微軟正黑體"/>
                  <a:ea typeface="微軟正黑體"/>
                  <a:cs typeface="微軟正黑體"/>
                </a:rPr>
                <a:t>原則</a:t>
              </a:r>
              <a:endParaRPr lang="en-US" altLang="zh-TW" sz="2000" dirty="0" smtClean="0">
                <a:solidFill>
                  <a:schemeClr val="bg1"/>
                </a:solidFill>
                <a:latin typeface="微軟正黑體"/>
                <a:ea typeface="微軟正黑體"/>
                <a:cs typeface="微軟正黑體"/>
              </a:endParaRPr>
            </a:p>
          </p:txBody>
        </p:sp>
      </p:grpSp>
    </p:spTree>
    <p:extLst>
      <p:ext uri="{BB962C8B-B14F-4D97-AF65-F5344CB8AC3E}">
        <p14:creationId xmlns:p14="http://schemas.microsoft.com/office/powerpoint/2010/main" val="2894633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084168" y="3861048"/>
            <a:ext cx="2736304" cy="2780928"/>
            <a:chOff x="6084168" y="3861048"/>
            <a:chExt cx="2736304" cy="2780928"/>
          </a:xfrm>
        </p:grpSpPr>
        <p:sp>
          <p:nvSpPr>
            <p:cNvPr id="5" name="橢圓 4"/>
            <p:cNvSpPr/>
            <p:nvPr/>
          </p:nvSpPr>
          <p:spPr bwMode="auto">
            <a:xfrm>
              <a:off x="6084168" y="3861048"/>
              <a:ext cx="2736304" cy="2780928"/>
            </a:xfrm>
            <a:prstGeom prst="ellipse">
              <a:avLst/>
            </a:prstGeom>
            <a:solidFill>
              <a:srgbClr val="FFFF00">
                <a:alpha val="5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60000"/>
                </a:lnSpc>
                <a:spcBef>
                  <a:spcPct val="20000"/>
                </a:spcBef>
                <a:spcAft>
                  <a:spcPct val="0"/>
                </a:spcAft>
                <a:buClrTx/>
                <a:buSzTx/>
                <a:buFontTx/>
                <a:buNone/>
                <a:tabLst/>
              </a:pPr>
              <a:endParaRPr kumimoji="1" lang="zh-TW" altLang="en-US" sz="3200" b="0" i="0" u="none" strike="noStrike" cap="none" normalizeH="0" baseline="0" smtClean="0">
                <a:ln>
                  <a:noFill/>
                </a:ln>
                <a:solidFill>
                  <a:srgbClr val="000099"/>
                </a:solidFill>
                <a:effectLst/>
                <a:latin typeface="新細明體" pitchFamily="18" charset="-120"/>
                <a:ea typeface="新細明體" pitchFamily="18" charset="-120"/>
              </a:endParaRPr>
            </a:p>
          </p:txBody>
        </p:sp>
        <p:sp>
          <p:nvSpPr>
            <p:cNvPr id="6" name="矩形 5"/>
            <p:cNvSpPr/>
            <p:nvPr/>
          </p:nvSpPr>
          <p:spPr>
            <a:xfrm>
              <a:off x="6084168" y="4165337"/>
              <a:ext cx="2736304" cy="1846659"/>
            </a:xfrm>
            <a:prstGeom prst="rect">
              <a:avLst/>
            </a:prstGeom>
          </p:spPr>
          <p:txBody>
            <a:bodyPr wrap="square">
              <a:spAutoFit/>
            </a:bodyPr>
            <a:lstStyle/>
            <a:p>
              <a:pPr algn="ctr"/>
              <a:endParaRPr lang="en-US" altLang="zh-TW" dirty="0" smtClean="0">
                <a:solidFill>
                  <a:schemeClr val="accent5">
                    <a:lumMod val="25000"/>
                  </a:schemeClr>
                </a:solidFill>
                <a:latin typeface="微軟正黑體" panose="020B0604030504040204" pitchFamily="34" charset="-120"/>
                <a:ea typeface="微軟正黑體" panose="020B0604030504040204" pitchFamily="34" charset="-120"/>
              </a:endParaRPr>
            </a:p>
            <a:p>
              <a:pPr algn="ctr"/>
              <a:r>
                <a:rPr lang="zh-TW" altLang="en-US" sz="3600" b="1" u="sng" dirty="0">
                  <a:solidFill>
                    <a:schemeClr val="accent5">
                      <a:lumMod val="25000"/>
                    </a:schemeClr>
                  </a:solidFill>
                  <a:latin typeface="微軟正黑體"/>
                  <a:ea typeface="微軟正黑體"/>
                  <a:cs typeface="微軟正黑體"/>
                </a:rPr>
                <a:t>對話</a:t>
              </a:r>
              <a:r>
                <a:rPr lang="zh-TW" altLang="en-US" sz="3600" b="1" u="sng" dirty="0" smtClean="0">
                  <a:solidFill>
                    <a:schemeClr val="accent5">
                      <a:lumMod val="25000"/>
                    </a:schemeClr>
                  </a:solidFill>
                  <a:latin typeface="微軟正黑體"/>
                  <a:ea typeface="微軟正黑體"/>
                  <a:cs typeface="微軟正黑體"/>
                </a:rPr>
                <a:t>引導法</a:t>
              </a:r>
              <a:endParaRPr lang="en-US" altLang="zh-TW" sz="3600" b="1" u="sng" dirty="0" smtClean="0">
                <a:solidFill>
                  <a:schemeClr val="accent5">
                    <a:lumMod val="25000"/>
                  </a:schemeClr>
                </a:solidFill>
                <a:latin typeface="微軟正黑體"/>
                <a:ea typeface="微軟正黑體"/>
                <a:cs typeface="微軟正黑體"/>
              </a:endParaRPr>
            </a:p>
            <a:p>
              <a:pPr algn="ctr"/>
              <a:r>
                <a:rPr lang="zh-TW" altLang="en-US" sz="4000" dirty="0">
                  <a:solidFill>
                    <a:schemeClr val="accent5">
                      <a:lumMod val="25000"/>
                    </a:schemeClr>
                  </a:solidFill>
                  <a:latin typeface="微軟正黑體"/>
                  <a:ea typeface="微軟正黑體"/>
                  <a:cs typeface="微軟正黑體"/>
                </a:rPr>
                <a:t>衝突</a:t>
              </a:r>
              <a:r>
                <a:rPr lang="zh-TW" altLang="en-US" sz="4000" dirty="0" smtClean="0">
                  <a:solidFill>
                    <a:schemeClr val="accent5">
                      <a:lumMod val="25000"/>
                    </a:schemeClr>
                  </a:solidFill>
                  <a:latin typeface="微軟正黑體"/>
                  <a:ea typeface="微軟正黑體"/>
                  <a:cs typeface="微軟正黑體"/>
                </a:rPr>
                <a:t>管理</a:t>
              </a:r>
              <a:endParaRPr lang="en-US" altLang="zh-TW" sz="4000" dirty="0" smtClean="0">
                <a:solidFill>
                  <a:schemeClr val="accent5">
                    <a:lumMod val="25000"/>
                  </a:schemeClr>
                </a:solidFill>
                <a:latin typeface="微軟正黑體"/>
                <a:ea typeface="微軟正黑體"/>
                <a:cs typeface="微軟正黑體"/>
              </a:endParaRPr>
            </a:p>
            <a:p>
              <a:pPr algn="ctr"/>
              <a:r>
                <a:rPr lang="en-US" altLang="zh-TW" sz="2000" dirty="0" smtClean="0">
                  <a:solidFill>
                    <a:schemeClr val="accent5">
                      <a:lumMod val="25000"/>
                    </a:schemeClr>
                  </a:solidFill>
                  <a:latin typeface="微軟正黑體"/>
                  <a:ea typeface="微軟正黑體"/>
                  <a:cs typeface="微軟正黑體"/>
                </a:rPr>
                <a:t>PPC</a:t>
              </a:r>
              <a:r>
                <a:rPr lang="zh-TW" altLang="en-US" sz="2000" dirty="0" smtClean="0">
                  <a:solidFill>
                    <a:schemeClr val="accent5">
                      <a:lumMod val="25000"/>
                    </a:schemeClr>
                  </a:solidFill>
                  <a:latin typeface="微軟正黑體"/>
                  <a:ea typeface="微軟正黑體"/>
                  <a:cs typeface="微軟正黑體"/>
                </a:rPr>
                <a:t>原則</a:t>
              </a:r>
              <a:endParaRPr lang="en-US" altLang="zh-TW" sz="2000" dirty="0" smtClean="0">
                <a:solidFill>
                  <a:schemeClr val="bg1"/>
                </a:solidFill>
                <a:latin typeface="微軟正黑體"/>
                <a:ea typeface="微軟正黑體"/>
                <a:cs typeface="微軟正黑體"/>
              </a:endParaRPr>
            </a:p>
          </p:txBody>
        </p:sp>
      </p:grpSp>
      <p:graphicFrame>
        <p:nvGraphicFramePr>
          <p:cNvPr id="7" name="表格 6"/>
          <p:cNvGraphicFramePr>
            <a:graphicFrameLocks noGrp="1"/>
          </p:cNvGraphicFramePr>
          <p:nvPr>
            <p:extLst/>
          </p:nvPr>
        </p:nvGraphicFramePr>
        <p:xfrm>
          <a:off x="1524000" y="1397000"/>
          <a:ext cx="7080448" cy="2651760"/>
        </p:xfrm>
        <a:graphic>
          <a:graphicData uri="http://schemas.openxmlformats.org/drawingml/2006/table">
            <a:tbl>
              <a:tblPr>
                <a:tableStyleId>{2D5ABB26-0587-4C30-8999-92F81FD0307C}</a:tableStyleId>
              </a:tblPr>
              <a:tblGrid>
                <a:gridCol w="1823864"/>
                <a:gridCol w="5256584"/>
              </a:tblGrid>
              <a:tr h="370840">
                <a:tc>
                  <a:txBody>
                    <a:bodyPr/>
                    <a:lstStyle/>
                    <a:p>
                      <a:r>
                        <a:rPr lang="en-US" altLang="zh-TW" sz="4400" b="1" dirty="0" smtClean="0">
                          <a:solidFill>
                            <a:srgbClr val="6E4100"/>
                          </a:solidFill>
                          <a:latin typeface="微軟正黑體"/>
                          <a:ea typeface="微軟正黑體"/>
                          <a:cs typeface="微軟正黑體"/>
                        </a:rPr>
                        <a:t>P</a:t>
                      </a:r>
                      <a:r>
                        <a:rPr lang="en-US" altLang="zh-TW" sz="2800" dirty="0" smtClean="0">
                          <a:solidFill>
                            <a:schemeClr val="accent5">
                              <a:lumMod val="75000"/>
                            </a:schemeClr>
                          </a:solidFill>
                          <a:effectLst>
                            <a:outerShdw blurRad="63500" sx="102000" sy="102000" algn="ctr" rotWithShape="0">
                              <a:prstClr val="black">
                                <a:alpha val="40000"/>
                              </a:prstClr>
                            </a:outerShdw>
                          </a:effectLst>
                          <a:latin typeface="微軟正黑體"/>
                          <a:ea typeface="微軟正黑體"/>
                          <a:cs typeface="微軟正黑體"/>
                        </a:rPr>
                        <a:t>urpose</a:t>
                      </a:r>
                      <a:endParaRPr lang="zh-TW" altLang="en-US" sz="2800" dirty="0">
                        <a:solidFill>
                          <a:schemeClr val="accent5">
                            <a:lumMod val="75000"/>
                          </a:schemeClr>
                        </a:solidFill>
                        <a:effectLst>
                          <a:outerShdw blurRad="63500" sx="102000" sy="102000" algn="ctr" rotWithShape="0">
                            <a:prstClr val="black">
                              <a:alpha val="40000"/>
                            </a:prstClr>
                          </a:outerShdw>
                        </a:effectLst>
                        <a:latin typeface="微軟正黑體"/>
                        <a:ea typeface="微軟正黑體"/>
                        <a:cs typeface="微軟正黑體"/>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chemeClr val="accent5">
                              <a:lumMod val="50000"/>
                            </a:schemeClr>
                          </a:solidFill>
                          <a:latin typeface="微軟正黑體"/>
                          <a:ea typeface="微軟正黑體"/>
                          <a:cs typeface="微軟正黑體"/>
                        </a:rPr>
                        <a:t>說明目的、企圖、動機</a:t>
                      </a:r>
                      <a:endParaRPr lang="en-US" altLang="zh-TW" sz="2800" b="1" dirty="0" smtClean="0">
                        <a:solidFill>
                          <a:schemeClr val="accent5">
                            <a:lumMod val="50000"/>
                          </a:schemeClr>
                        </a:solidFill>
                        <a:latin typeface="微軟正黑體"/>
                        <a:ea typeface="微軟正黑體"/>
                        <a:cs typeface="微軟正黑體"/>
                      </a:endParaRPr>
                    </a:p>
                  </a:txBody>
                  <a:tcPr anchor="ctr"/>
                </a:tc>
              </a:tr>
              <a:tr h="370840">
                <a:tc>
                  <a:txBody>
                    <a:bodyPr/>
                    <a:lstStyle/>
                    <a:p>
                      <a:r>
                        <a:rPr lang="en-US" altLang="zh-TW" sz="4400" b="1" dirty="0" smtClean="0">
                          <a:solidFill>
                            <a:srgbClr val="6E4100"/>
                          </a:solidFill>
                          <a:latin typeface="微軟正黑體"/>
                          <a:ea typeface="微軟正黑體"/>
                          <a:cs typeface="微軟正黑體"/>
                        </a:rPr>
                        <a:t>P</a:t>
                      </a:r>
                      <a:r>
                        <a:rPr lang="en-US" altLang="zh-TW" sz="2800" dirty="0" smtClean="0">
                          <a:solidFill>
                            <a:schemeClr val="accent1">
                              <a:lumMod val="50000"/>
                            </a:schemeClr>
                          </a:solidFill>
                          <a:effectLst>
                            <a:outerShdw blurRad="63500" sx="102000" sy="102000" algn="ctr" rotWithShape="0">
                              <a:prstClr val="black">
                                <a:alpha val="40000"/>
                              </a:prstClr>
                            </a:outerShdw>
                          </a:effectLst>
                          <a:latin typeface="微軟正黑體"/>
                          <a:ea typeface="微軟正黑體"/>
                          <a:cs typeface="微軟正黑體"/>
                        </a:rPr>
                        <a:t>roposal</a:t>
                      </a:r>
                      <a:endParaRPr lang="zh-TW" altLang="en-US" sz="2800" dirty="0">
                        <a:solidFill>
                          <a:schemeClr val="accent1">
                            <a:lumMod val="50000"/>
                          </a:schemeClr>
                        </a:solidFill>
                        <a:effectLst>
                          <a:outerShdw blurRad="63500" sx="102000" sy="102000" algn="ctr" rotWithShape="0">
                            <a:prstClr val="black">
                              <a:alpha val="40000"/>
                            </a:prstClr>
                          </a:outerShdw>
                        </a:effectLst>
                        <a:latin typeface="微軟正黑體"/>
                        <a:ea typeface="微軟正黑體"/>
                        <a:cs typeface="微軟正黑體"/>
                      </a:endParaRPr>
                    </a:p>
                  </a:txBody>
                  <a:tcPr/>
                </a:tc>
                <a:tc>
                  <a:txBody>
                    <a:bodyPr/>
                    <a:lstStyle/>
                    <a:p>
                      <a:r>
                        <a:rPr lang="zh-TW" altLang="en-US" sz="2800" b="1" dirty="0" smtClean="0">
                          <a:solidFill>
                            <a:schemeClr val="accent1">
                              <a:lumMod val="50000"/>
                            </a:schemeClr>
                          </a:solidFill>
                          <a:latin typeface="微軟正黑體"/>
                          <a:ea typeface="微軟正黑體"/>
                          <a:cs typeface="微軟正黑體"/>
                        </a:rPr>
                        <a:t>提供建議，清楚說明下次對話或協商前需準備「內容</a:t>
                      </a:r>
                      <a:endParaRPr lang="zh-TW" altLang="en-US" sz="2800" b="1" dirty="0">
                        <a:solidFill>
                          <a:schemeClr val="accent1">
                            <a:lumMod val="50000"/>
                          </a:schemeClr>
                        </a:solidFill>
                        <a:latin typeface="微軟正黑體"/>
                        <a:ea typeface="微軟正黑體"/>
                        <a:cs typeface="微軟正黑體"/>
                      </a:endParaRPr>
                    </a:p>
                  </a:txBody>
                  <a:tcPr anchor="ctr"/>
                </a:tc>
              </a:tr>
              <a:tr h="370840">
                <a:tc>
                  <a:txBody>
                    <a:bodyPr/>
                    <a:lstStyle/>
                    <a:p>
                      <a:r>
                        <a:rPr lang="en-US" altLang="zh-TW" sz="4400" b="1" dirty="0" smtClean="0">
                          <a:solidFill>
                            <a:schemeClr val="accent5">
                              <a:lumMod val="25000"/>
                            </a:schemeClr>
                          </a:solidFill>
                          <a:latin typeface="微軟正黑體"/>
                          <a:ea typeface="微軟正黑體"/>
                          <a:cs typeface="微軟正黑體"/>
                        </a:rPr>
                        <a:t>C</a:t>
                      </a:r>
                      <a:r>
                        <a:rPr lang="en-US" altLang="zh-TW" sz="2800" dirty="0" smtClean="0">
                          <a:solidFill>
                            <a:schemeClr val="accent5">
                              <a:lumMod val="25000"/>
                            </a:schemeClr>
                          </a:solidFill>
                          <a:effectLst>
                            <a:outerShdw blurRad="63500" sx="102000" sy="102000" algn="ctr" rotWithShape="0">
                              <a:prstClr val="black">
                                <a:alpha val="40000"/>
                              </a:prstClr>
                            </a:outerShdw>
                          </a:effectLst>
                          <a:latin typeface="微軟正黑體"/>
                          <a:ea typeface="微軟正黑體"/>
                          <a:cs typeface="微軟正黑體"/>
                        </a:rPr>
                        <a:t>ontent</a:t>
                      </a:r>
                      <a:endParaRPr lang="zh-TW" altLang="en-US" sz="2800" dirty="0">
                        <a:solidFill>
                          <a:schemeClr val="accent5">
                            <a:lumMod val="25000"/>
                          </a:schemeClr>
                        </a:solidFill>
                        <a:effectLst>
                          <a:outerShdw blurRad="63500" sx="102000" sy="102000" algn="ctr" rotWithShape="0">
                            <a:prstClr val="black">
                              <a:alpha val="40000"/>
                            </a:prstClr>
                          </a:outerShdw>
                        </a:effectLst>
                        <a:latin typeface="微軟正黑體"/>
                        <a:ea typeface="微軟正黑體"/>
                        <a:cs typeface="微軟正黑體"/>
                      </a:endParaRPr>
                    </a:p>
                  </a:txBody>
                  <a:tcPr/>
                </a:tc>
                <a:tc>
                  <a:txBody>
                    <a:bodyPr/>
                    <a:lstStyle/>
                    <a:p>
                      <a:pPr>
                        <a:spcBef>
                          <a:spcPts val="2400"/>
                        </a:spcBef>
                      </a:pPr>
                      <a:r>
                        <a:rPr lang="zh-TW" altLang="en-US" sz="2800" dirty="0" smtClean="0">
                          <a:solidFill>
                            <a:schemeClr val="accent5">
                              <a:lumMod val="25000"/>
                            </a:schemeClr>
                          </a:solidFill>
                          <a:latin typeface="微軟正黑體"/>
                          <a:ea typeface="微軟正黑體"/>
                          <a:cs typeface="微軟正黑體"/>
                        </a:rPr>
                        <a:t>瞭解雙方的差異與期待「求同存異」</a:t>
                      </a:r>
                    </a:p>
                  </a:txBody>
                  <a:tcPr anchor="ctr"/>
                </a:tc>
              </a:tr>
            </a:tbl>
          </a:graphicData>
        </a:graphic>
      </p:graphicFrame>
    </p:spTree>
    <p:extLst>
      <p:ext uri="{BB962C8B-B14F-4D97-AF65-F5344CB8AC3E}">
        <p14:creationId xmlns:p14="http://schemas.microsoft.com/office/powerpoint/2010/main" val="68077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單箭頭接點 6"/>
          <p:cNvCxnSpPr/>
          <p:nvPr/>
        </p:nvCxnSpPr>
        <p:spPr bwMode="auto">
          <a:xfrm>
            <a:off x="1983779" y="3429000"/>
            <a:ext cx="5672380" cy="0"/>
          </a:xfrm>
          <a:prstGeom prst="straightConnector1">
            <a:avLst/>
          </a:prstGeom>
          <a:solidFill>
            <a:schemeClr val="accent1"/>
          </a:solidFill>
          <a:ln w="50800" cap="flat" cmpd="sng" algn="ctr">
            <a:solidFill>
              <a:schemeClr val="tx1"/>
            </a:solidFill>
            <a:prstDash val="solid"/>
            <a:round/>
            <a:headEnd type="triangle"/>
            <a:tailEnd type="triangle"/>
          </a:ln>
          <a:effectLst/>
        </p:spPr>
      </p:cxnSp>
      <p:cxnSp>
        <p:nvCxnSpPr>
          <p:cNvPr id="8" name="直線單箭頭接點 7"/>
          <p:cNvCxnSpPr/>
          <p:nvPr/>
        </p:nvCxnSpPr>
        <p:spPr bwMode="auto">
          <a:xfrm flipV="1">
            <a:off x="4643438" y="991891"/>
            <a:ext cx="0" cy="4867761"/>
          </a:xfrm>
          <a:prstGeom prst="straightConnector1">
            <a:avLst/>
          </a:prstGeom>
          <a:solidFill>
            <a:schemeClr val="accent1"/>
          </a:solidFill>
          <a:ln w="57150" cap="flat" cmpd="sng" algn="ctr">
            <a:solidFill>
              <a:schemeClr val="tx1"/>
            </a:solidFill>
            <a:prstDash val="solid"/>
            <a:round/>
            <a:headEnd type="triangle"/>
            <a:tailEnd type="triangle"/>
          </a:ln>
          <a:effectLst/>
        </p:spPr>
      </p:cxnSp>
      <p:sp>
        <p:nvSpPr>
          <p:cNvPr id="12" name="文字方塊 11"/>
          <p:cNvSpPr txBox="1"/>
          <p:nvPr/>
        </p:nvSpPr>
        <p:spPr>
          <a:xfrm>
            <a:off x="7826646" y="3152974"/>
            <a:ext cx="1107996" cy="646331"/>
          </a:xfrm>
          <a:prstGeom prst="rect">
            <a:avLst/>
          </a:prstGeom>
          <a:noFill/>
        </p:spPr>
        <p:txBody>
          <a:bodyPr wrap="none" rtlCol="0">
            <a:spAutoFit/>
          </a:bodyPr>
          <a:lstStyle>
            <a:defPPr>
              <a:defRPr lang="zh-TW"/>
            </a:defPPr>
            <a:lvl1pPr>
              <a:defRPr sz="3600">
                <a:latin typeface="微軟正黑體" panose="020B0604030504040204" pitchFamily="34" charset="-120"/>
                <a:ea typeface="微軟正黑體" panose="020B0604030504040204" pitchFamily="34" charset="-120"/>
              </a:defRPr>
            </a:lvl1pPr>
          </a:lstStyle>
          <a:p>
            <a:r>
              <a:rPr lang="zh-TW" altLang="en-US" dirty="0"/>
              <a:t>需要</a:t>
            </a:r>
          </a:p>
        </p:txBody>
      </p:sp>
      <p:sp>
        <p:nvSpPr>
          <p:cNvPr id="13" name="文字方塊 12"/>
          <p:cNvSpPr txBox="1"/>
          <p:nvPr/>
        </p:nvSpPr>
        <p:spPr>
          <a:xfrm>
            <a:off x="290133" y="3105834"/>
            <a:ext cx="1569660" cy="646331"/>
          </a:xfrm>
          <a:prstGeom prst="rect">
            <a:avLst/>
          </a:prstGeom>
          <a:noFill/>
        </p:spPr>
        <p:txBody>
          <a:bodyPr wrap="none" rtlCol="0">
            <a:spAutoFit/>
          </a:bodyPr>
          <a:lstStyle>
            <a:defPPr>
              <a:defRPr lang="zh-TW"/>
            </a:defPPr>
            <a:lvl1pPr>
              <a:defRPr sz="3600">
                <a:latin typeface="微軟正黑體" panose="020B0604030504040204" pitchFamily="34" charset="-120"/>
                <a:ea typeface="微軟正黑體" panose="020B0604030504040204" pitchFamily="34" charset="-120"/>
              </a:defRPr>
            </a:lvl1pPr>
          </a:lstStyle>
          <a:p>
            <a:r>
              <a:rPr lang="zh-TW" altLang="en-US" dirty="0"/>
              <a:t>不需要</a:t>
            </a:r>
          </a:p>
        </p:txBody>
      </p:sp>
      <p:sp>
        <p:nvSpPr>
          <p:cNvPr id="14" name="文字方塊 13"/>
          <p:cNvSpPr txBox="1"/>
          <p:nvPr/>
        </p:nvSpPr>
        <p:spPr>
          <a:xfrm>
            <a:off x="4089440" y="330062"/>
            <a:ext cx="1107996" cy="646331"/>
          </a:xfrm>
          <a:prstGeom prst="rect">
            <a:avLst/>
          </a:prstGeom>
          <a:noFill/>
        </p:spPr>
        <p:txBody>
          <a:bodyPr wrap="none" rtlCol="0">
            <a:spAutoFit/>
          </a:bodyPr>
          <a:lstStyle/>
          <a:p>
            <a:r>
              <a:rPr lang="zh-TW" altLang="en-US" sz="3600" dirty="0" smtClean="0">
                <a:latin typeface="微軟正黑體" panose="020B0604030504040204" pitchFamily="34" charset="-120"/>
                <a:ea typeface="微軟正黑體" panose="020B0604030504040204" pitchFamily="34" charset="-120"/>
              </a:rPr>
              <a:t>想要</a:t>
            </a:r>
            <a:endParaRPr lang="zh-TW" altLang="en-US" sz="36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3858608" y="5997487"/>
            <a:ext cx="1569660" cy="646331"/>
          </a:xfrm>
          <a:prstGeom prst="rect">
            <a:avLst/>
          </a:prstGeom>
          <a:noFill/>
        </p:spPr>
        <p:txBody>
          <a:bodyPr wrap="none" rtlCol="0">
            <a:spAutoFit/>
          </a:bodyPr>
          <a:lstStyle>
            <a:defPPr>
              <a:defRPr lang="zh-TW"/>
            </a:defPPr>
            <a:lvl1pPr>
              <a:defRPr sz="3600">
                <a:latin typeface="微軟正黑體" panose="020B0604030504040204" pitchFamily="34" charset="-120"/>
                <a:ea typeface="微軟正黑體" panose="020B0604030504040204" pitchFamily="34" charset="-120"/>
              </a:defRPr>
            </a:lvl1pPr>
          </a:lstStyle>
          <a:p>
            <a:r>
              <a:rPr lang="zh-TW" altLang="en-US" dirty="0"/>
              <a:t>不想要</a:t>
            </a:r>
          </a:p>
        </p:txBody>
      </p:sp>
    </p:spTree>
    <p:extLst>
      <p:ext uri="{BB962C8B-B14F-4D97-AF65-F5344CB8AC3E}">
        <p14:creationId xmlns:p14="http://schemas.microsoft.com/office/powerpoint/2010/main" val="4128748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697425" y="542442"/>
            <a:ext cx="7560936" cy="6349710"/>
            <a:chOff x="842165" y="728422"/>
            <a:chExt cx="7416196" cy="6163729"/>
          </a:xfrm>
        </p:grpSpPr>
        <p:cxnSp>
          <p:nvCxnSpPr>
            <p:cNvPr id="22" name="直線單箭頭接點 21"/>
            <p:cNvCxnSpPr/>
            <p:nvPr/>
          </p:nvCxnSpPr>
          <p:spPr bwMode="auto">
            <a:xfrm flipV="1">
              <a:off x="1596324" y="728422"/>
              <a:ext cx="0" cy="5439906"/>
            </a:xfrm>
            <a:prstGeom prst="straightConnector1">
              <a:avLst/>
            </a:prstGeom>
            <a:ln w="63500">
              <a:headEnd type="none" w="med" len="med"/>
              <a:tailEnd type="triangle" w="lg" len="med"/>
            </a:ln>
          </p:spPr>
          <p:style>
            <a:lnRef idx="1">
              <a:schemeClr val="accent4"/>
            </a:lnRef>
            <a:fillRef idx="0">
              <a:schemeClr val="accent4"/>
            </a:fillRef>
            <a:effectRef idx="0">
              <a:schemeClr val="accent4"/>
            </a:effectRef>
            <a:fontRef idx="minor">
              <a:schemeClr val="tx1"/>
            </a:fontRef>
          </p:style>
        </p:cxnSp>
        <p:cxnSp>
          <p:nvCxnSpPr>
            <p:cNvPr id="23" name="直線單箭頭接點 22"/>
            <p:cNvCxnSpPr/>
            <p:nvPr/>
          </p:nvCxnSpPr>
          <p:spPr bwMode="auto">
            <a:xfrm>
              <a:off x="1578246" y="6150250"/>
              <a:ext cx="6511871" cy="18073"/>
            </a:xfrm>
            <a:prstGeom prst="straightConnector1">
              <a:avLst/>
            </a:prstGeom>
            <a:ln w="63500">
              <a:headEnd type="none" w="med" len="med"/>
              <a:tailEnd type="triangle" w="lg" len="med"/>
            </a:ln>
          </p:spPr>
          <p:style>
            <a:lnRef idx="1">
              <a:schemeClr val="accent4"/>
            </a:lnRef>
            <a:fillRef idx="0">
              <a:schemeClr val="accent4"/>
            </a:fillRef>
            <a:effectRef idx="0">
              <a:schemeClr val="accent4"/>
            </a:effectRef>
            <a:fontRef idx="minor">
              <a:schemeClr val="tx1"/>
            </a:fontRef>
          </p:style>
        </p:cxnSp>
        <p:cxnSp>
          <p:nvCxnSpPr>
            <p:cNvPr id="27" name="直線單箭頭接點 26"/>
            <p:cNvCxnSpPr/>
            <p:nvPr/>
          </p:nvCxnSpPr>
          <p:spPr bwMode="auto">
            <a:xfrm flipV="1">
              <a:off x="1578246" y="728422"/>
              <a:ext cx="2156847" cy="5421830"/>
            </a:xfrm>
            <a:prstGeom prst="straightConnector1">
              <a:avLst/>
            </a:prstGeom>
            <a:ln w="50800">
              <a:prstDash val="dash"/>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29" name="直線單箭頭接點 28"/>
            <p:cNvCxnSpPr/>
            <p:nvPr/>
          </p:nvCxnSpPr>
          <p:spPr bwMode="auto">
            <a:xfrm flipV="1">
              <a:off x="1578245" y="883401"/>
              <a:ext cx="4590082" cy="5248776"/>
            </a:xfrm>
            <a:prstGeom prst="straightConnector1">
              <a:avLst/>
            </a:prstGeom>
            <a:ln w="50800">
              <a:prstDash val="dash"/>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30" name="直線單箭頭接點 29"/>
            <p:cNvCxnSpPr/>
            <p:nvPr/>
          </p:nvCxnSpPr>
          <p:spPr bwMode="auto">
            <a:xfrm flipV="1">
              <a:off x="1606658" y="2200757"/>
              <a:ext cx="6235486" cy="3958536"/>
            </a:xfrm>
            <a:prstGeom prst="straightConnector1">
              <a:avLst/>
            </a:prstGeom>
            <a:ln w="50800">
              <a:prstDash val="dash"/>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31" name="直線單箭頭接點 30"/>
            <p:cNvCxnSpPr/>
            <p:nvPr/>
          </p:nvCxnSpPr>
          <p:spPr bwMode="auto">
            <a:xfrm flipV="1">
              <a:off x="1601490" y="4262032"/>
              <a:ext cx="6318145" cy="1870143"/>
            </a:xfrm>
            <a:prstGeom prst="straightConnector1">
              <a:avLst/>
            </a:prstGeom>
            <a:ln w="50800">
              <a:prstDash val="dash"/>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78" name="文字方塊 77"/>
            <p:cNvSpPr txBox="1"/>
            <p:nvPr/>
          </p:nvSpPr>
          <p:spPr>
            <a:xfrm>
              <a:off x="5765371" y="5176439"/>
              <a:ext cx="2492990" cy="646331"/>
            </a:xfrm>
            <a:prstGeom prst="rect">
              <a:avLst/>
            </a:prstGeom>
            <a:noFill/>
          </p:spPr>
          <p:txBody>
            <a:bodyPr wrap="none" rtlCol="0">
              <a:spAutoFit/>
            </a:bodyPr>
            <a:lstStyle>
              <a:defPPr>
                <a:defRPr lang="zh-TW"/>
              </a:defPPr>
              <a:lvl1pPr>
                <a:defRPr sz="3600"/>
              </a:lvl1pPr>
            </a:lstStyle>
            <a:p>
              <a:r>
                <a:rPr lang="zh-TW" altLang="en-US" dirty="0"/>
                <a:t>實作、體驗</a:t>
              </a:r>
            </a:p>
          </p:txBody>
        </p:sp>
        <p:sp>
          <p:nvSpPr>
            <p:cNvPr id="79" name="文字方塊 78"/>
            <p:cNvSpPr txBox="1"/>
            <p:nvPr/>
          </p:nvSpPr>
          <p:spPr>
            <a:xfrm>
              <a:off x="6118845" y="3699578"/>
              <a:ext cx="1107996" cy="646331"/>
            </a:xfrm>
            <a:prstGeom prst="rect">
              <a:avLst/>
            </a:prstGeom>
            <a:noFill/>
          </p:spPr>
          <p:txBody>
            <a:bodyPr wrap="none" rtlCol="0">
              <a:spAutoFit/>
            </a:bodyPr>
            <a:lstStyle>
              <a:defPPr>
                <a:defRPr lang="zh-TW"/>
              </a:defPPr>
              <a:lvl1pPr>
                <a:defRPr sz="3600"/>
              </a:lvl1pPr>
            </a:lstStyle>
            <a:p>
              <a:r>
                <a:rPr lang="zh-TW" altLang="en-US" dirty="0"/>
                <a:t>探索</a:t>
              </a:r>
            </a:p>
          </p:txBody>
        </p:sp>
        <p:sp>
          <p:nvSpPr>
            <p:cNvPr id="80" name="文字方塊 79"/>
            <p:cNvSpPr txBox="1"/>
            <p:nvPr/>
          </p:nvSpPr>
          <p:spPr>
            <a:xfrm>
              <a:off x="5222930" y="2123269"/>
              <a:ext cx="2031325" cy="646331"/>
            </a:xfrm>
            <a:prstGeom prst="rect">
              <a:avLst/>
            </a:prstGeom>
            <a:noFill/>
          </p:spPr>
          <p:txBody>
            <a:bodyPr wrap="none" rtlCol="0">
              <a:spAutoFit/>
            </a:bodyPr>
            <a:lstStyle>
              <a:defPPr>
                <a:defRPr lang="zh-TW"/>
              </a:defPPr>
              <a:lvl1pPr>
                <a:defRPr sz="3600"/>
              </a:lvl1pPr>
            </a:lstStyle>
            <a:p>
              <a:r>
                <a:rPr lang="zh-TW" altLang="en-US" dirty="0"/>
                <a:t>高峰經驗</a:t>
              </a:r>
            </a:p>
          </p:txBody>
        </p:sp>
        <p:sp>
          <p:nvSpPr>
            <p:cNvPr id="81" name="文字方塊 80"/>
            <p:cNvSpPr txBox="1"/>
            <p:nvPr/>
          </p:nvSpPr>
          <p:spPr>
            <a:xfrm>
              <a:off x="3870769" y="1341915"/>
              <a:ext cx="1107996" cy="646331"/>
            </a:xfrm>
            <a:prstGeom prst="rect">
              <a:avLst/>
            </a:prstGeom>
            <a:noFill/>
          </p:spPr>
          <p:txBody>
            <a:bodyPr wrap="none" rtlCol="0">
              <a:spAutoFit/>
            </a:bodyPr>
            <a:lstStyle>
              <a:defPPr>
                <a:defRPr lang="zh-TW"/>
              </a:defPPr>
              <a:lvl1pPr>
                <a:defRPr sz="3600"/>
              </a:lvl1pPr>
            </a:lstStyle>
            <a:p>
              <a:r>
                <a:rPr lang="zh-TW" altLang="en-US" dirty="0"/>
                <a:t>冒險</a:t>
              </a:r>
            </a:p>
          </p:txBody>
        </p:sp>
        <p:sp>
          <p:nvSpPr>
            <p:cNvPr id="82" name="文字方塊 81"/>
            <p:cNvSpPr txBox="1"/>
            <p:nvPr/>
          </p:nvSpPr>
          <p:spPr>
            <a:xfrm>
              <a:off x="1986230" y="1064916"/>
              <a:ext cx="1107996" cy="646331"/>
            </a:xfrm>
            <a:prstGeom prst="rect">
              <a:avLst/>
            </a:prstGeom>
            <a:noFill/>
          </p:spPr>
          <p:txBody>
            <a:bodyPr wrap="none" rtlCol="0">
              <a:spAutoFit/>
            </a:bodyPr>
            <a:lstStyle/>
            <a:p>
              <a:r>
                <a:rPr lang="zh-TW" altLang="en-US" sz="3600" dirty="0" smtClean="0"/>
                <a:t>災難</a:t>
              </a:r>
              <a:endParaRPr lang="zh-TW" altLang="en-US" sz="3600" dirty="0"/>
            </a:p>
          </p:txBody>
        </p:sp>
        <p:sp>
          <p:nvSpPr>
            <p:cNvPr id="83" name="文字方塊 82"/>
            <p:cNvSpPr txBox="1"/>
            <p:nvPr/>
          </p:nvSpPr>
          <p:spPr>
            <a:xfrm>
              <a:off x="842165" y="1888164"/>
              <a:ext cx="600404" cy="1200329"/>
            </a:xfrm>
            <a:prstGeom prst="rect">
              <a:avLst/>
            </a:prstGeom>
            <a:noFill/>
          </p:spPr>
          <p:txBody>
            <a:bodyPr wrap="square" rtlCol="0">
              <a:spAutoFit/>
            </a:bodyPr>
            <a:lstStyle>
              <a:defPPr>
                <a:defRPr lang="zh-TW"/>
              </a:defPPr>
              <a:lvl1pPr>
                <a:defRPr sz="3600"/>
              </a:lvl1pPr>
            </a:lstStyle>
            <a:p>
              <a:r>
                <a:rPr lang="zh-TW" altLang="en-US" dirty="0"/>
                <a:t>壓力</a:t>
              </a:r>
            </a:p>
          </p:txBody>
        </p:sp>
        <p:sp>
          <p:nvSpPr>
            <p:cNvPr id="84" name="文字方塊 83"/>
            <p:cNvSpPr txBox="1"/>
            <p:nvPr/>
          </p:nvSpPr>
          <p:spPr>
            <a:xfrm>
              <a:off x="4253626" y="6245820"/>
              <a:ext cx="1107996" cy="646331"/>
            </a:xfrm>
            <a:prstGeom prst="rect">
              <a:avLst/>
            </a:prstGeom>
            <a:noFill/>
          </p:spPr>
          <p:txBody>
            <a:bodyPr wrap="none" rtlCol="0">
              <a:spAutoFit/>
            </a:bodyPr>
            <a:lstStyle>
              <a:defPPr>
                <a:defRPr lang="zh-TW"/>
              </a:defPPr>
              <a:lvl1pPr>
                <a:defRPr sz="3600"/>
              </a:lvl1pPr>
            </a:lstStyle>
            <a:p>
              <a:r>
                <a:rPr lang="zh-TW" altLang="en-US" dirty="0" smtClean="0"/>
                <a:t>能力</a:t>
              </a:r>
              <a:endParaRPr lang="zh-TW" altLang="en-US" dirty="0"/>
            </a:p>
          </p:txBody>
        </p:sp>
      </p:grpSp>
    </p:spTree>
    <p:extLst>
      <p:ext uri="{BB962C8B-B14F-4D97-AF65-F5344CB8AC3E}">
        <p14:creationId xmlns:p14="http://schemas.microsoft.com/office/powerpoint/2010/main" val="3331832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35431" y="216976"/>
            <a:ext cx="5920352" cy="830997"/>
          </a:xfrm>
          <a:prstGeom prst="rect">
            <a:avLst/>
          </a:prstGeom>
          <a:noFill/>
        </p:spPr>
        <p:txBody>
          <a:bodyPr wrap="square" rtlCol="0">
            <a:spAutoFit/>
          </a:bodyPr>
          <a:lstStyle/>
          <a:p>
            <a:r>
              <a:rPr lang="zh-TW" altLang="en-US" sz="4800" dirty="0" smtClean="0">
                <a:latin typeface="微軟正黑體" panose="020B0604030504040204" pitchFamily="34" charset="-120"/>
                <a:ea typeface="微軟正黑體" panose="020B0604030504040204" pitchFamily="34" charset="-120"/>
              </a:rPr>
              <a:t>刻意練習</a:t>
            </a:r>
            <a:r>
              <a:rPr lang="en-US" altLang="zh-TW" sz="4800" dirty="0" smtClean="0">
                <a:latin typeface="微軟正黑體" panose="020B0604030504040204" pitchFamily="34" charset="-120"/>
                <a:ea typeface="微軟正黑體" panose="020B0604030504040204" pitchFamily="34" charset="-120"/>
              </a:rPr>
              <a:t>…</a:t>
            </a:r>
            <a:endParaRPr lang="zh-TW" altLang="en-US" sz="4800"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635431" y="1565327"/>
            <a:ext cx="4390946" cy="4524315"/>
          </a:xfrm>
          <a:prstGeom prst="rect">
            <a:avLst/>
          </a:prstGeom>
          <a:noFill/>
        </p:spPr>
        <p:txBody>
          <a:bodyPr wrap="none" rtlCol="0">
            <a:spAutoFit/>
          </a:bodyPr>
          <a:lstStyle/>
          <a:p>
            <a:r>
              <a:rPr lang="zh-TW" altLang="en-US" sz="3600" dirty="0" smtClean="0">
                <a:latin typeface="微軟正黑體" panose="020B0604030504040204" pitchFamily="34" charset="-120"/>
                <a:ea typeface="微軟正黑體" panose="020B0604030504040204" pitchFamily="34" charset="-120"/>
              </a:rPr>
              <a:t>動機</a:t>
            </a:r>
            <a:r>
              <a:rPr lang="en-US"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內在</a:t>
            </a:r>
            <a:r>
              <a:rPr lang="en-US" altLang="zh-TW" sz="3600" dirty="0" smtClean="0">
                <a:latin typeface="微軟正黑體" panose="020B0604030504040204" pitchFamily="34" charset="-120"/>
                <a:ea typeface="微軟正黑體" panose="020B0604030504040204" pitchFamily="34" charset="-120"/>
              </a:rPr>
              <a:t>&amp;</a:t>
            </a:r>
            <a:r>
              <a:rPr lang="zh-TW" altLang="en-US" sz="3600" dirty="0" smtClean="0">
                <a:latin typeface="微軟正黑體" panose="020B0604030504040204" pitchFamily="34" charset="-120"/>
                <a:ea typeface="微軟正黑體" panose="020B0604030504040204" pitchFamily="34" charset="-120"/>
              </a:rPr>
              <a:t>外在</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明確具體目標設定</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有意識全神員注</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專家反饋</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有效運用心智表徵</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跨出舒適圈</a:t>
            </a:r>
            <a:endParaRPr lang="en-US" altLang="zh-TW" sz="3600" dirty="0" smtClean="0">
              <a:latin typeface="微軟正黑體" panose="020B0604030504040204" pitchFamily="34" charset="-120"/>
              <a:ea typeface="微軟正黑體" panose="020B0604030504040204" pitchFamily="34" charset="-120"/>
            </a:endParaRPr>
          </a:p>
          <a:p>
            <a:r>
              <a:rPr lang="zh-TW" altLang="en-US" sz="3600" dirty="0" smtClean="0">
                <a:latin typeface="微軟正黑體" panose="020B0604030504040204" pitchFamily="34" charset="-120"/>
                <a:ea typeface="微軟正黑體" panose="020B0604030504040204" pitchFamily="34" charset="-120"/>
              </a:rPr>
              <a:t>刻意練習 強化</a:t>
            </a:r>
            <a:r>
              <a:rPr lang="en-US" altLang="zh-TW" sz="3600" dirty="0" smtClean="0">
                <a:latin typeface="微軟正黑體" panose="020B0604030504040204" pitchFamily="34" charset="-120"/>
                <a:ea typeface="微軟正黑體" panose="020B0604030504040204" pitchFamily="34" charset="-120"/>
              </a:rPr>
              <a:t>&amp;</a:t>
            </a:r>
            <a:r>
              <a:rPr lang="zh-TW" altLang="en-US" sz="3600" dirty="0" smtClean="0">
                <a:latin typeface="微軟正黑體" panose="020B0604030504040204" pitchFamily="34" charset="-120"/>
                <a:ea typeface="微軟正黑體" panose="020B0604030504040204" pitchFamily="34" charset="-120"/>
              </a:rPr>
              <a:t>調整</a:t>
            </a:r>
            <a:endParaRPr lang="en-US" altLang="zh-TW" sz="3600" dirty="0" smtClean="0">
              <a:latin typeface="微軟正黑體" panose="020B0604030504040204" pitchFamily="34" charset="-120"/>
              <a:ea typeface="微軟正黑體" panose="020B0604030504040204" pitchFamily="34" charset="-120"/>
            </a:endParaRPr>
          </a:p>
          <a:p>
            <a:endParaRPr lang="en-US" altLang="zh-TW" sz="3600" dirty="0" smtClean="0"/>
          </a:p>
        </p:txBody>
      </p:sp>
    </p:spTree>
    <p:extLst>
      <p:ext uri="{BB962C8B-B14F-4D97-AF65-F5344CB8AC3E}">
        <p14:creationId xmlns:p14="http://schemas.microsoft.com/office/powerpoint/2010/main" val="1758549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16980" y="73976"/>
            <a:ext cx="8229600" cy="1371600"/>
          </a:xfrm>
        </p:spPr>
        <p:txBody>
          <a:bodyPr/>
          <a:lstStyle/>
          <a:p>
            <a:pPr algn="ctr" eaLnBrk="1" hangingPunct="1"/>
            <a:r>
              <a:rPr lang="zh-TW" altLang="en-US" sz="6000" dirty="0" smtClean="0">
                <a:solidFill>
                  <a:srgbClr val="0000FF"/>
                </a:solidFill>
                <a:latin typeface="微軟正黑體" panose="020B0604030504040204" pitchFamily="34" charset="-120"/>
                <a:ea typeface="微軟正黑體" panose="020B0604030504040204" pitchFamily="34" charset="-120"/>
              </a:rPr>
              <a:t>攀樹運動</a:t>
            </a:r>
            <a:r>
              <a:rPr lang="en-US" altLang="zh-TW" sz="6000" dirty="0" smtClean="0">
                <a:solidFill>
                  <a:srgbClr val="0000FF"/>
                </a:solidFill>
                <a:latin typeface="微軟正黑體" panose="020B0604030504040204" pitchFamily="34" charset="-120"/>
                <a:ea typeface="微軟正黑體" panose="020B0604030504040204" pitchFamily="34" charset="-120"/>
              </a:rPr>
              <a:t>~</a:t>
            </a:r>
            <a:r>
              <a:rPr lang="zh-TW" altLang="en-US" sz="6000" dirty="0" smtClean="0">
                <a:solidFill>
                  <a:srgbClr val="0000FF"/>
                </a:solidFill>
                <a:latin typeface="微軟正黑體" panose="020B0604030504040204" pitchFamily="34" charset="-120"/>
                <a:ea typeface="微軟正黑體" panose="020B0604030504040204" pitchFamily="34" charset="-120"/>
              </a:rPr>
              <a:t>起源</a:t>
            </a:r>
          </a:p>
        </p:txBody>
      </p:sp>
      <p:grpSp>
        <p:nvGrpSpPr>
          <p:cNvPr id="2" name="群組 1"/>
          <p:cNvGrpSpPr/>
          <p:nvPr/>
        </p:nvGrpSpPr>
        <p:grpSpPr>
          <a:xfrm>
            <a:off x="511439" y="1627325"/>
            <a:ext cx="8338092" cy="4742477"/>
            <a:chOff x="539750" y="2349500"/>
            <a:chExt cx="7561263" cy="3749675"/>
          </a:xfrm>
        </p:grpSpPr>
        <p:sp>
          <p:nvSpPr>
            <p:cNvPr id="7171" name="Oval 5"/>
            <p:cNvSpPr>
              <a:spLocks noChangeArrowheads="1"/>
            </p:cNvSpPr>
            <p:nvPr/>
          </p:nvSpPr>
          <p:spPr bwMode="auto">
            <a:xfrm>
              <a:off x="3132138" y="2420938"/>
              <a:ext cx="1943100" cy="18732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3000"/>
                <a:t>美國</a:t>
              </a:r>
            </a:p>
            <a:p>
              <a:pPr algn="ctr" eaLnBrk="1" hangingPunct="1">
                <a:spcBef>
                  <a:spcPct val="0"/>
                </a:spcBef>
                <a:buClrTx/>
                <a:buSzTx/>
                <a:buFontTx/>
                <a:buNone/>
              </a:pPr>
              <a:r>
                <a:rPr lang="en-US" altLang="zh-TW" sz="1800"/>
                <a:t>Tree Climbing</a:t>
              </a:r>
            </a:p>
          </p:txBody>
        </p:sp>
        <p:sp>
          <p:nvSpPr>
            <p:cNvPr id="23558" name="AutoShape 6"/>
            <p:cNvSpPr>
              <a:spLocks noChangeArrowheads="1"/>
            </p:cNvSpPr>
            <p:nvPr/>
          </p:nvSpPr>
          <p:spPr bwMode="auto">
            <a:xfrm>
              <a:off x="5219700" y="3141663"/>
              <a:ext cx="1873250" cy="574675"/>
            </a:xfrm>
            <a:prstGeom prst="homePlate">
              <a:avLst>
                <a:gd name="adj" fmla="val 814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國際攀樹協會</a:t>
              </a:r>
            </a:p>
            <a:p>
              <a:pPr algn="ctr" eaLnBrk="1" hangingPunct="1">
                <a:spcBef>
                  <a:spcPct val="0"/>
                </a:spcBef>
                <a:buClrTx/>
                <a:buSzTx/>
                <a:buFontTx/>
                <a:buNone/>
              </a:pPr>
              <a:r>
                <a:rPr lang="en-US" altLang="zh-TW" sz="1800"/>
                <a:t>TCI</a:t>
              </a:r>
            </a:p>
          </p:txBody>
        </p:sp>
        <p:sp>
          <p:nvSpPr>
            <p:cNvPr id="23562" name="AutoShape 10"/>
            <p:cNvSpPr>
              <a:spLocks noChangeArrowheads="1"/>
            </p:cNvSpPr>
            <p:nvPr/>
          </p:nvSpPr>
          <p:spPr bwMode="auto">
            <a:xfrm>
              <a:off x="5651500" y="3789363"/>
              <a:ext cx="1873250" cy="574675"/>
            </a:xfrm>
            <a:prstGeom prst="homePlate">
              <a:avLst>
                <a:gd name="adj" fmla="val 814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職業化、探索</a:t>
              </a:r>
            </a:p>
          </p:txBody>
        </p:sp>
        <p:sp>
          <p:nvSpPr>
            <p:cNvPr id="23563" name="AutoShape 11"/>
            <p:cNvSpPr>
              <a:spLocks noChangeArrowheads="1"/>
            </p:cNvSpPr>
            <p:nvPr/>
          </p:nvSpPr>
          <p:spPr bwMode="auto">
            <a:xfrm>
              <a:off x="6227763" y="4437063"/>
              <a:ext cx="1873250" cy="574675"/>
            </a:xfrm>
            <a:prstGeom prst="homePlate">
              <a:avLst>
                <a:gd name="adj" fmla="val 814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dirty="0"/>
                <a:t>大眾化</a:t>
              </a:r>
            </a:p>
          </p:txBody>
        </p:sp>
        <p:sp>
          <p:nvSpPr>
            <p:cNvPr id="7175" name="AutoShape 15"/>
            <p:cNvSpPr>
              <a:spLocks noChangeArrowheads="1"/>
            </p:cNvSpPr>
            <p:nvPr/>
          </p:nvSpPr>
          <p:spPr bwMode="auto">
            <a:xfrm>
              <a:off x="3203575" y="4437063"/>
              <a:ext cx="1512888" cy="503237"/>
            </a:xfrm>
            <a:prstGeom prst="flowChartAlternateProcess">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傳播區域</a:t>
              </a:r>
            </a:p>
          </p:txBody>
        </p:sp>
        <p:sp>
          <p:nvSpPr>
            <p:cNvPr id="7176" name="AutoShape 16"/>
            <p:cNvSpPr>
              <a:spLocks noChangeArrowheads="1"/>
            </p:cNvSpPr>
            <p:nvPr/>
          </p:nvSpPr>
          <p:spPr bwMode="auto">
            <a:xfrm>
              <a:off x="5076825" y="2349500"/>
              <a:ext cx="1512888" cy="503238"/>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性質轉變</a:t>
              </a:r>
            </a:p>
          </p:txBody>
        </p:sp>
        <p:sp>
          <p:nvSpPr>
            <p:cNvPr id="23569" name="AutoShape 17"/>
            <p:cNvSpPr>
              <a:spLocks noChangeArrowheads="1"/>
            </p:cNvSpPr>
            <p:nvPr/>
          </p:nvSpPr>
          <p:spPr bwMode="auto">
            <a:xfrm rot="-5400000">
              <a:off x="4787900" y="5157788"/>
              <a:ext cx="935037" cy="935038"/>
            </a:xfrm>
            <a:prstGeom prst="leftArrow">
              <a:avLst>
                <a:gd name="adj1" fmla="val 50000"/>
                <a:gd name="adj2"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美洲</a:t>
              </a:r>
            </a:p>
          </p:txBody>
        </p:sp>
        <p:sp>
          <p:nvSpPr>
            <p:cNvPr id="23570" name="AutoShape 18"/>
            <p:cNvSpPr>
              <a:spLocks noChangeArrowheads="1"/>
            </p:cNvSpPr>
            <p:nvPr/>
          </p:nvSpPr>
          <p:spPr bwMode="auto">
            <a:xfrm rot="-5400000">
              <a:off x="2627313" y="5157788"/>
              <a:ext cx="935037" cy="935037"/>
            </a:xfrm>
            <a:prstGeom prst="leftArrow">
              <a:avLst>
                <a:gd name="adj1" fmla="val 50000"/>
                <a:gd name="adj2"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亞洲</a:t>
              </a:r>
            </a:p>
          </p:txBody>
        </p:sp>
        <p:sp>
          <p:nvSpPr>
            <p:cNvPr id="23571" name="AutoShape 19"/>
            <p:cNvSpPr>
              <a:spLocks noChangeArrowheads="1"/>
            </p:cNvSpPr>
            <p:nvPr/>
          </p:nvSpPr>
          <p:spPr bwMode="auto">
            <a:xfrm rot="-5400000">
              <a:off x="3716338" y="5164138"/>
              <a:ext cx="935037" cy="935037"/>
            </a:xfrm>
            <a:prstGeom prst="leftArrow">
              <a:avLst>
                <a:gd name="adj1" fmla="val 50000"/>
                <a:gd name="adj2"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歐洲</a:t>
              </a:r>
            </a:p>
          </p:txBody>
        </p:sp>
        <p:sp>
          <p:nvSpPr>
            <p:cNvPr id="7180" name="AutoShape 20"/>
            <p:cNvSpPr>
              <a:spLocks noChangeArrowheads="1"/>
            </p:cNvSpPr>
            <p:nvPr/>
          </p:nvSpPr>
          <p:spPr bwMode="auto">
            <a:xfrm>
              <a:off x="1547813" y="2420938"/>
              <a:ext cx="1439862" cy="503237"/>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dirty="0"/>
                <a:t>運作型態</a:t>
              </a:r>
            </a:p>
          </p:txBody>
        </p:sp>
        <p:sp>
          <p:nvSpPr>
            <p:cNvPr id="23573" name="AutoShape 21"/>
            <p:cNvSpPr>
              <a:spLocks noChangeArrowheads="1"/>
            </p:cNvSpPr>
            <p:nvPr/>
          </p:nvSpPr>
          <p:spPr bwMode="auto">
            <a:xfrm rot="10800000">
              <a:off x="1116013" y="3068638"/>
              <a:ext cx="1871662" cy="574675"/>
            </a:xfrm>
            <a:prstGeom prst="homePlate">
              <a:avLst>
                <a:gd name="adj" fmla="val 8142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dirty="0"/>
                <a:t>校園課程</a:t>
              </a:r>
            </a:p>
          </p:txBody>
        </p:sp>
        <p:sp>
          <p:nvSpPr>
            <p:cNvPr id="23574" name="AutoShape 22"/>
            <p:cNvSpPr>
              <a:spLocks noChangeArrowheads="1"/>
            </p:cNvSpPr>
            <p:nvPr/>
          </p:nvSpPr>
          <p:spPr bwMode="auto">
            <a:xfrm rot="10800000">
              <a:off x="827088" y="3789363"/>
              <a:ext cx="1944687" cy="576262"/>
            </a:xfrm>
            <a:prstGeom prst="homePlate">
              <a:avLst>
                <a:gd name="adj" fmla="val 84366"/>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俄羅斯運動會</a:t>
              </a:r>
            </a:p>
          </p:txBody>
        </p:sp>
        <p:sp>
          <p:nvSpPr>
            <p:cNvPr id="23575" name="AutoShape 23"/>
            <p:cNvSpPr>
              <a:spLocks noChangeArrowheads="1"/>
            </p:cNvSpPr>
            <p:nvPr/>
          </p:nvSpPr>
          <p:spPr bwMode="auto">
            <a:xfrm rot="10800000">
              <a:off x="539750" y="4437063"/>
              <a:ext cx="1798638" cy="574675"/>
            </a:xfrm>
            <a:prstGeom prst="homePlate">
              <a:avLst>
                <a:gd name="adj" fmla="val 78246"/>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香港樹木學</a:t>
              </a:r>
            </a:p>
          </p:txBody>
        </p:sp>
      </p:grpSp>
    </p:spTree>
    <p:extLst>
      <p:ext uri="{BB962C8B-B14F-4D97-AF65-F5344CB8AC3E}">
        <p14:creationId xmlns:p14="http://schemas.microsoft.com/office/powerpoint/2010/main" val="1986496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943015185"/>
              </p:ext>
            </p:extLst>
          </p:nvPr>
        </p:nvGraphicFramePr>
        <p:xfrm>
          <a:off x="542444" y="1280449"/>
          <a:ext cx="8090112" cy="4058308"/>
        </p:xfrm>
        <a:graphic>
          <a:graphicData uri="http://schemas.openxmlformats.org/drawingml/2006/table">
            <a:tbl>
              <a:tblPr firstRow="1" bandRow="1">
                <a:tableStyleId>{5C22544A-7EE6-4342-B048-85BDC9FD1C3A}</a:tableStyleId>
              </a:tblPr>
              <a:tblGrid>
                <a:gridCol w="1396589"/>
                <a:gridCol w="3238238"/>
                <a:gridCol w="3455285"/>
              </a:tblGrid>
              <a:tr h="461778">
                <a:tc>
                  <a:txBody>
                    <a:bodyPr/>
                    <a:lstStyle/>
                    <a:p>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TW" altLang="en-US" sz="4000" dirty="0" smtClean="0">
                          <a:solidFill>
                            <a:srgbClr val="002060"/>
                          </a:solidFill>
                          <a:latin typeface="微軟正黑體" panose="020B0604030504040204" pitchFamily="34" charset="-120"/>
                          <a:ea typeface="微軟正黑體" panose="020B0604030504040204" pitchFamily="34" charset="-120"/>
                        </a:rPr>
                        <a:t>改變的六個因素</a:t>
                      </a:r>
                      <a:endParaRPr lang="zh-TW" altLang="en-US" sz="4000"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1778">
                <a:tc>
                  <a:txBody>
                    <a:bodyPr/>
                    <a:lstStyle/>
                    <a:p>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b="1" dirty="0" smtClean="0">
                          <a:solidFill>
                            <a:srgbClr val="002060"/>
                          </a:solidFill>
                          <a:latin typeface="微軟正黑體" panose="020B0604030504040204" pitchFamily="34" charset="-120"/>
                          <a:ea typeface="微軟正黑體" panose="020B0604030504040204" pitchFamily="34" charset="-120"/>
                        </a:rPr>
                        <a:t>動機</a:t>
                      </a:r>
                      <a:endParaRPr lang="zh-TW" altLang="en-US" sz="2400" b="1"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b="1" dirty="0" smtClean="0">
                          <a:solidFill>
                            <a:srgbClr val="002060"/>
                          </a:solidFill>
                          <a:latin typeface="微軟正黑體" panose="020B0604030504040204" pitchFamily="34" charset="-120"/>
                          <a:ea typeface="微軟正黑體" panose="020B0604030504040204" pitchFamily="34" charset="-120"/>
                        </a:rPr>
                        <a:t>能力</a:t>
                      </a:r>
                      <a:endParaRPr lang="zh-TW" altLang="en-US" sz="2400" b="1"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71907">
                <a:tc>
                  <a:txBody>
                    <a:bodyPr/>
                    <a:lstStyle/>
                    <a:p>
                      <a:pPr algn="ctr"/>
                      <a:r>
                        <a:rPr lang="zh-TW" altLang="en-US" sz="4000" b="1" dirty="0" smtClean="0">
                          <a:solidFill>
                            <a:srgbClr val="002060"/>
                          </a:solidFill>
                          <a:latin typeface="微軟正黑體" panose="020B0604030504040204" pitchFamily="34" charset="-120"/>
                          <a:ea typeface="微軟正黑體" panose="020B0604030504040204" pitchFamily="34" charset="-120"/>
                        </a:rPr>
                        <a:t>個人</a:t>
                      </a:r>
                      <a:endParaRPr lang="zh-TW" altLang="en-US" sz="4000" b="1"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3200" b="1" dirty="0" smtClean="0">
                          <a:solidFill>
                            <a:srgbClr val="002060"/>
                          </a:solidFill>
                          <a:latin typeface="微軟正黑體" panose="020B0604030504040204" pitchFamily="34" charset="-120"/>
                          <a:ea typeface="微軟正黑體" panose="020B0604030504040204" pitchFamily="34" charset="-120"/>
                        </a:rPr>
                        <a:t>把抗拒變成願意</a:t>
                      </a:r>
                      <a:endParaRPr lang="en-US" altLang="zh-TW" sz="3200" b="1" dirty="0" smtClean="0">
                        <a:solidFill>
                          <a:srgbClr val="002060"/>
                        </a:solidFill>
                        <a:latin typeface="微軟正黑體" panose="020B0604030504040204" pitchFamily="34" charset="-120"/>
                        <a:ea typeface="微軟正黑體" panose="020B0604030504040204" pitchFamily="34" charset="-120"/>
                      </a:endParaRPr>
                    </a:p>
                    <a:p>
                      <a:r>
                        <a:rPr lang="zh-TW" altLang="en-US" sz="1600" dirty="0" smtClean="0">
                          <a:solidFill>
                            <a:srgbClr val="002060"/>
                          </a:solidFill>
                          <a:latin typeface="微軟正黑體" panose="020B0604030504040204" pitchFamily="34" charset="-120"/>
                          <a:ea typeface="微軟正黑體" panose="020B0604030504040204" pitchFamily="34" charset="-120"/>
                        </a:rPr>
                        <a:t>讓人喜歡做原本討厭的事</a:t>
                      </a:r>
                      <a:endParaRPr lang="zh-TW" altLang="en-US" sz="1600"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3200" b="1" dirty="0" smtClean="0">
                          <a:solidFill>
                            <a:srgbClr val="002060"/>
                          </a:solidFill>
                          <a:latin typeface="微軟正黑體" panose="020B0604030504040204" pitchFamily="34" charset="-120"/>
                          <a:ea typeface="微軟正黑體" panose="020B0604030504040204" pitchFamily="34" charset="-120"/>
                        </a:rPr>
                        <a:t>把不會變成會</a:t>
                      </a:r>
                      <a:endParaRPr lang="en-US" altLang="zh-TW" sz="3200" b="1" dirty="0" smtClean="0">
                        <a:solidFill>
                          <a:srgbClr val="002060"/>
                        </a:solidFill>
                        <a:latin typeface="微軟正黑體" panose="020B0604030504040204" pitchFamily="34" charset="-120"/>
                        <a:ea typeface="微軟正黑體" panose="020B0604030504040204" pitchFamily="34" charset="-120"/>
                      </a:endParaRPr>
                    </a:p>
                    <a:p>
                      <a:r>
                        <a:rPr lang="zh-TW" altLang="en-US" sz="1600" dirty="0" smtClean="0">
                          <a:solidFill>
                            <a:srgbClr val="002060"/>
                          </a:solidFill>
                          <a:latin typeface="微軟正黑體" panose="020B0604030504040204" pitchFamily="34" charset="-120"/>
                          <a:ea typeface="微軟正黑體" panose="020B0604030504040204" pitchFamily="34" charset="-120"/>
                        </a:rPr>
                        <a:t>讓人有能力超越自已的極限</a:t>
                      </a:r>
                      <a:endParaRPr lang="zh-TW" altLang="en-US" sz="1600"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06908">
                <a:tc>
                  <a:txBody>
                    <a:bodyPr/>
                    <a:lstStyle/>
                    <a:p>
                      <a:pPr algn="ctr"/>
                      <a:r>
                        <a:rPr lang="zh-TW" altLang="en-US" sz="4000" b="1" dirty="0" smtClean="0">
                          <a:solidFill>
                            <a:srgbClr val="002060"/>
                          </a:solidFill>
                          <a:latin typeface="微軟正黑體" panose="020B0604030504040204" pitchFamily="34" charset="-120"/>
                          <a:ea typeface="微軟正黑體" panose="020B0604030504040204" pitchFamily="34" charset="-120"/>
                        </a:rPr>
                        <a:t>社群</a:t>
                      </a:r>
                      <a:endParaRPr lang="zh-TW" altLang="en-US" sz="4000" b="1"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3200" b="1" dirty="0" smtClean="0">
                          <a:solidFill>
                            <a:srgbClr val="002060"/>
                          </a:solidFill>
                          <a:latin typeface="微軟正黑體" panose="020B0604030504040204" pitchFamily="34" charset="-120"/>
                          <a:ea typeface="微軟正黑體" panose="020B0604030504040204" pitchFamily="34" charset="-120"/>
                        </a:rPr>
                        <a:t>運用同伴影響力</a:t>
                      </a:r>
                      <a:endParaRPr lang="en-US" altLang="zh-TW" sz="3200" b="1" dirty="0" smtClean="0">
                        <a:solidFill>
                          <a:srgbClr val="002060"/>
                        </a:solidFill>
                        <a:latin typeface="微軟正黑體" panose="020B0604030504040204" pitchFamily="34" charset="-120"/>
                        <a:ea typeface="微軟正黑體" panose="020B0604030504040204" pitchFamily="34" charset="-120"/>
                      </a:endParaRPr>
                    </a:p>
                    <a:p>
                      <a:r>
                        <a:rPr lang="zh-TW" altLang="en-US" sz="1600" dirty="0" smtClean="0">
                          <a:solidFill>
                            <a:srgbClr val="002060"/>
                          </a:solidFill>
                          <a:latin typeface="微軟正黑體" panose="020B0604030504040204" pitchFamily="34" charset="-120"/>
                          <a:ea typeface="微軟正黑體" panose="020B0604030504040204" pitchFamily="34" charset="-120"/>
                        </a:rPr>
                        <a:t>讓人更常表現出正向的行為</a:t>
                      </a:r>
                      <a:endParaRPr lang="zh-TW" altLang="en-US" sz="1600"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3200" b="1" dirty="0" smtClean="0">
                          <a:solidFill>
                            <a:srgbClr val="002060"/>
                          </a:solidFill>
                          <a:latin typeface="微軟正黑體" panose="020B0604030504040204" pitchFamily="34" charset="-120"/>
                          <a:ea typeface="微軟正黑體" panose="020B0604030504040204" pitchFamily="34" charset="-120"/>
                        </a:rPr>
                        <a:t>借眾人的力量</a:t>
                      </a:r>
                      <a:endParaRPr lang="en-US" altLang="zh-TW" sz="3200" b="1" dirty="0" smtClean="0">
                        <a:solidFill>
                          <a:srgbClr val="002060"/>
                        </a:solidFill>
                        <a:latin typeface="微軟正黑體" panose="020B0604030504040204" pitchFamily="34" charset="-120"/>
                        <a:ea typeface="微軟正黑體" panose="020B0604030504040204" pitchFamily="34" charset="-120"/>
                      </a:endParaRPr>
                    </a:p>
                    <a:p>
                      <a:r>
                        <a:rPr lang="zh-TW" altLang="en-US" sz="1600" dirty="0" smtClean="0">
                          <a:solidFill>
                            <a:srgbClr val="002060"/>
                          </a:solidFill>
                          <a:latin typeface="微軟正黑體" panose="020B0604030504040204" pitchFamily="34" charset="-120"/>
                          <a:ea typeface="微軟正黑體" panose="020B0604030504040204" pitchFamily="34" charset="-120"/>
                        </a:rPr>
                        <a:t>讓人相互合作</a:t>
                      </a:r>
                      <a:endParaRPr lang="zh-TW" altLang="en-US" sz="1600"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00623">
                <a:tc>
                  <a:txBody>
                    <a:bodyPr/>
                    <a:lstStyle/>
                    <a:p>
                      <a:pPr algn="ctr"/>
                      <a:r>
                        <a:rPr lang="zh-TW" altLang="en-US" sz="4000" b="1" dirty="0" smtClean="0">
                          <a:solidFill>
                            <a:srgbClr val="002060"/>
                          </a:solidFill>
                          <a:latin typeface="微軟正黑體" panose="020B0604030504040204" pitchFamily="34" charset="-120"/>
                          <a:ea typeface="微軟正黑體" panose="020B0604030504040204" pitchFamily="34" charset="-120"/>
                        </a:rPr>
                        <a:t>環境</a:t>
                      </a:r>
                      <a:endParaRPr lang="zh-TW" altLang="en-US" sz="4000" b="1"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3200" b="1" dirty="0" smtClean="0">
                          <a:solidFill>
                            <a:srgbClr val="002060"/>
                          </a:solidFill>
                          <a:latin typeface="微軟正黑體" panose="020B0604030504040204" pitchFamily="34" charset="-120"/>
                          <a:ea typeface="微軟正黑體" panose="020B0604030504040204" pitchFamily="34" charset="-120"/>
                        </a:rPr>
                        <a:t>調整賞罰結構</a:t>
                      </a:r>
                      <a:endParaRPr lang="en-US" altLang="zh-TW" sz="3200" b="1" dirty="0" smtClean="0">
                        <a:solidFill>
                          <a:srgbClr val="002060"/>
                        </a:solidFill>
                        <a:latin typeface="微軟正黑體" panose="020B0604030504040204" pitchFamily="34" charset="-120"/>
                        <a:ea typeface="微軟正黑體" panose="020B0604030504040204" pitchFamily="34" charset="-120"/>
                      </a:endParaRPr>
                    </a:p>
                    <a:p>
                      <a:r>
                        <a:rPr lang="zh-TW" altLang="en-US" sz="1600" dirty="0" smtClean="0">
                          <a:solidFill>
                            <a:srgbClr val="002060"/>
                          </a:solidFill>
                          <a:latin typeface="微軟正黑體" panose="020B0604030504040204" pitchFamily="34" charset="-120"/>
                          <a:ea typeface="微軟正黑體" panose="020B0604030504040204" pitchFamily="34" charset="-120"/>
                        </a:rPr>
                        <a:t>讓人清楚了解獎勵與責任</a:t>
                      </a:r>
                      <a:endParaRPr lang="zh-TW" altLang="en-US" sz="1600"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3200" b="1" dirty="0" smtClean="0">
                          <a:solidFill>
                            <a:srgbClr val="002060"/>
                          </a:solidFill>
                          <a:latin typeface="微軟正黑體" panose="020B0604030504040204" pitchFamily="34" charset="-120"/>
                          <a:ea typeface="微軟正黑體" panose="020B0604030504040204" pitchFamily="34" charset="-120"/>
                        </a:rPr>
                        <a:t>改變周遭環境</a:t>
                      </a:r>
                      <a:endParaRPr lang="en-US" altLang="zh-TW" sz="3200" b="1" dirty="0" smtClean="0">
                        <a:solidFill>
                          <a:srgbClr val="002060"/>
                        </a:solidFill>
                        <a:latin typeface="微軟正黑體" panose="020B0604030504040204" pitchFamily="34" charset="-120"/>
                        <a:ea typeface="微軟正黑體" panose="020B0604030504040204" pitchFamily="34" charset="-120"/>
                      </a:endParaRPr>
                    </a:p>
                    <a:p>
                      <a:r>
                        <a:rPr lang="zh-TW" altLang="en-US" sz="1600" dirty="0" smtClean="0">
                          <a:solidFill>
                            <a:srgbClr val="002060"/>
                          </a:solidFill>
                          <a:latin typeface="微軟正黑體" panose="020B0604030504040204" pitchFamily="34" charset="-120"/>
                          <a:ea typeface="微軟正黑體" panose="020B0604030504040204" pitchFamily="34" charset="-120"/>
                        </a:rPr>
                        <a:t>讓人表現出更正確的行為</a:t>
                      </a:r>
                      <a:endParaRPr lang="zh-TW" altLang="en-US" sz="1600" dirty="0">
                        <a:solidFill>
                          <a:srgbClr val="002060"/>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文字方塊 4"/>
          <p:cNvSpPr txBox="1"/>
          <p:nvPr/>
        </p:nvSpPr>
        <p:spPr>
          <a:xfrm>
            <a:off x="3012222" y="5764444"/>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找出關鍵作為</a:t>
            </a:r>
            <a:endParaRPr lang="zh-TW" altLang="en-US" sz="4000" b="1"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542444" y="216977"/>
            <a:ext cx="5109091" cy="830997"/>
          </a:xfrm>
          <a:prstGeom prst="rect">
            <a:avLst/>
          </a:prstGeom>
          <a:noFill/>
        </p:spPr>
        <p:txBody>
          <a:bodyPr wrap="none" rtlCol="0">
            <a:spAutoFit/>
          </a:bodyPr>
          <a:lstStyle/>
          <a:p>
            <a:r>
              <a:rPr lang="zh-TW" altLang="en-US" sz="4800" dirty="0" smtClean="0"/>
              <a:t>促進改變的影響力</a:t>
            </a:r>
            <a:endParaRPr lang="zh-TW" altLang="en-US" sz="4800" dirty="0"/>
          </a:p>
        </p:txBody>
      </p:sp>
    </p:spTree>
    <p:extLst>
      <p:ext uri="{BB962C8B-B14F-4D97-AF65-F5344CB8AC3E}">
        <p14:creationId xmlns:p14="http://schemas.microsoft.com/office/powerpoint/2010/main" val="1474614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21" name="WordArt 5"/>
          <p:cNvSpPr>
            <a:spLocks noChangeArrowheads="1" noChangeShapeType="1" noTextEdit="1"/>
          </p:cNvSpPr>
          <p:nvPr/>
        </p:nvSpPr>
        <p:spPr bwMode="gray">
          <a:xfrm>
            <a:off x="4594225" y="4267200"/>
            <a:ext cx="4343400" cy="533400"/>
          </a:xfrm>
          <a:prstGeom prst="rect">
            <a:avLst/>
          </a:prstGeom>
        </p:spPr>
        <p:txBody>
          <a:bodyPr wrap="none" fromWordArt="1">
            <a:prstTxWarp prst="textDeflate">
              <a:avLst>
                <a:gd name="adj" fmla="val 0"/>
              </a:avLst>
            </a:prstTxWarp>
          </a:bodyPr>
          <a:lstStyle/>
          <a:p>
            <a:pPr algn="ctr"/>
            <a:r>
              <a:rPr lang="en-US" altLang="zh-TW" sz="3600" b="1" kern="10">
                <a:ln w="19050">
                  <a:solidFill>
                    <a:srgbClr val="FFFFFF"/>
                  </a:solidFill>
                  <a:round/>
                  <a:headEnd/>
                  <a:tailEnd/>
                </a:ln>
                <a:solidFill>
                  <a:srgbClr val="FFFF00"/>
                </a:solidFill>
                <a:effectLst>
                  <a:outerShdw dist="53882" dir="2700000" algn="ctr" rotWithShape="0">
                    <a:schemeClr val="tx1">
                      <a:alpha val="50000"/>
                    </a:schemeClr>
                  </a:outerShdw>
                </a:effectLst>
                <a:cs typeface="Arial" panose="020B0604020202020204" pitchFamily="34" charset="0"/>
              </a:rPr>
              <a:t>Thank You !</a:t>
            </a:r>
            <a:endParaRPr lang="zh-TW" altLang="en-US" sz="3600" b="1" kern="10">
              <a:ln w="19050">
                <a:solidFill>
                  <a:srgbClr val="FFFFFF"/>
                </a:solidFill>
                <a:round/>
                <a:headEnd/>
                <a:tailEnd/>
              </a:ln>
              <a:solidFill>
                <a:srgbClr val="FFFF00"/>
              </a:solidFill>
              <a:effectLst>
                <a:outerShdw dist="53882" dir="2700000" algn="ctr" rotWithShape="0">
                  <a:schemeClr val="tx1">
                    <a:alpha val="50000"/>
                  </a:schemeClr>
                </a:outerShdw>
              </a:effectLst>
              <a:cs typeface="Arial" panose="020B0604020202020204" pitchFamily="34" charset="0"/>
            </a:endParaRPr>
          </a:p>
        </p:txBody>
      </p:sp>
      <p:sp>
        <p:nvSpPr>
          <p:cNvPr id="30725" name="矩形 1"/>
          <p:cNvSpPr>
            <a:spLocks noChangeArrowheads="1"/>
          </p:cNvSpPr>
          <p:nvPr/>
        </p:nvSpPr>
        <p:spPr bwMode="auto">
          <a:xfrm>
            <a:off x="7086600" y="5029200"/>
            <a:ext cx="3276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ClrTx/>
              <a:buFontTx/>
              <a:buNone/>
            </a:pPr>
            <a:r>
              <a:rPr lang="zh-TW" altLang="en-US" sz="3200">
                <a:solidFill>
                  <a:srgbClr val="FFC000"/>
                </a:solidFill>
                <a:latin typeface="微軟正黑體" panose="020B0604030504040204" pitchFamily="34" charset="-120"/>
                <a:ea typeface="微軟正黑體" panose="020B0604030504040204" pitchFamily="34" charset="-120"/>
              </a:rPr>
              <a:t>感謝聆聽</a:t>
            </a:r>
            <a:endParaRPr lang="en-US" altLang="zh-TW" sz="3200">
              <a:solidFill>
                <a:srgbClr val="FFC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1247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02" name="Text Box 39"/>
          <p:cNvSpPr txBox="1">
            <a:spLocks noChangeArrowheads="1"/>
          </p:cNvSpPr>
          <p:nvPr/>
        </p:nvSpPr>
        <p:spPr bwMode="auto">
          <a:xfrm>
            <a:off x="5334000" y="152400"/>
            <a:ext cx="838200" cy="1192213"/>
          </a:xfrm>
          <a:prstGeom prst="rect">
            <a:avLst/>
          </a:prstGeom>
          <a:solidFill>
            <a:schemeClr val="bg1"/>
          </a:solidFill>
          <a:ln>
            <a:noFill/>
          </a:ln>
          <a:effectLst>
            <a:prstShdw prst="shdw12">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ClrTx/>
              <a:buFontTx/>
              <a:buNone/>
            </a:pPr>
            <a:r>
              <a:rPr lang="en-US" altLang="zh-TW" sz="1800" b="0">
                <a:solidFill>
                  <a:schemeClr val="bg1"/>
                </a:solidFill>
                <a:latin typeface="Arial" panose="020B0604020202020204" pitchFamily="34" charset="0"/>
                <a:ea typeface="新細明體" panose="02020500000000000000" pitchFamily="18" charset="-120"/>
              </a:rPr>
              <a:t>1</a:t>
            </a:r>
          </a:p>
          <a:p>
            <a:pPr algn="r" eaLnBrk="1" hangingPunct="1">
              <a:spcBef>
                <a:spcPct val="50000"/>
              </a:spcBef>
              <a:buClrTx/>
              <a:buFontTx/>
              <a:buNone/>
            </a:pPr>
            <a:endParaRPr lang="en-US" altLang="zh-TW" sz="1800" b="0">
              <a:solidFill>
                <a:schemeClr val="bg1"/>
              </a:solidFill>
              <a:latin typeface="Arial" panose="020B0604020202020204" pitchFamily="34" charset="0"/>
              <a:ea typeface="新細明體" panose="02020500000000000000" pitchFamily="18" charset="-120"/>
            </a:endParaRPr>
          </a:p>
          <a:p>
            <a:pPr algn="r" eaLnBrk="1" hangingPunct="1">
              <a:spcBef>
                <a:spcPct val="50000"/>
              </a:spcBef>
              <a:buClrTx/>
              <a:buFontTx/>
              <a:buNone/>
            </a:pPr>
            <a:endParaRPr lang="en-US" altLang="zh-TW" sz="1800" b="0">
              <a:solidFill>
                <a:schemeClr val="bg1"/>
              </a:solidFill>
              <a:latin typeface="Arial" panose="020B0604020202020204" pitchFamily="34" charset="0"/>
              <a:ea typeface="新細明體" panose="02020500000000000000" pitchFamily="18" charset="-120"/>
            </a:endParaRPr>
          </a:p>
        </p:txBody>
      </p:sp>
      <p:sp>
        <p:nvSpPr>
          <p:cNvPr id="16386" name="Rectangle 2"/>
          <p:cNvSpPr>
            <a:spLocks noGrp="1" noChangeArrowheads="1"/>
          </p:cNvSpPr>
          <p:nvPr>
            <p:ph type="title" idx="4294967295"/>
          </p:nvPr>
        </p:nvSpPr>
        <p:spPr>
          <a:xfrm>
            <a:off x="736600" y="331788"/>
            <a:ext cx="5435600" cy="1110646"/>
          </a:xfrm>
        </p:spPr>
        <p:txBody>
          <a:bodyPr/>
          <a:lstStyle/>
          <a:p>
            <a:r>
              <a:rPr lang="zh-TW" altLang="en-US" sz="4000" dirty="0" smtClean="0">
                <a:latin typeface="微軟正黑體" panose="020B0604030504040204" pitchFamily="34" charset="-120"/>
                <a:ea typeface="微軟正黑體" panose="020B0604030504040204" pitchFamily="34" charset="-120"/>
              </a:rPr>
              <a:t>攀</a:t>
            </a:r>
            <a:r>
              <a:rPr lang="zh-TW" altLang="en-US" sz="4000" dirty="0">
                <a:latin typeface="微軟正黑體" panose="020B0604030504040204" pitchFamily="34" charset="-120"/>
                <a:ea typeface="微軟正黑體" panose="020B0604030504040204" pitchFamily="34" charset="-120"/>
              </a:rPr>
              <a:t>樹技術發展</a:t>
            </a:r>
            <a:endParaRPr lang="zh-TW" altLang="en-US" sz="4000" dirty="0" smtClean="0">
              <a:solidFill>
                <a:schemeClr val="accent1"/>
              </a:solidFill>
              <a:latin typeface="微軟正黑體" panose="020B0604030504040204" pitchFamily="34" charset="-120"/>
              <a:ea typeface="微軟正黑體" panose="020B0604030504040204" pitchFamily="34" charset="-120"/>
            </a:endParaRPr>
          </a:p>
        </p:txBody>
      </p:sp>
      <p:sp>
        <p:nvSpPr>
          <p:cNvPr id="16387" name="Text Box 3"/>
          <p:cNvSpPr txBox="1">
            <a:spLocks noChangeArrowheads="1"/>
          </p:cNvSpPr>
          <p:nvPr/>
        </p:nvSpPr>
        <p:spPr bwMode="auto">
          <a:xfrm>
            <a:off x="1676400" y="685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TW" altLang="zh-TW" sz="1800" b="0">
              <a:solidFill>
                <a:schemeClr val="tx1"/>
              </a:solidFill>
              <a:latin typeface="Arial" panose="020B0604020202020204" pitchFamily="34" charset="0"/>
              <a:ea typeface="新細明體" panose="02020500000000000000" pitchFamily="18" charset="-120"/>
            </a:endParaRPr>
          </a:p>
        </p:txBody>
      </p:sp>
      <p:sp>
        <p:nvSpPr>
          <p:cNvPr id="16395" name="Text Box 23"/>
          <p:cNvSpPr txBox="1">
            <a:spLocks noChangeArrowheads="1"/>
          </p:cNvSpPr>
          <p:nvPr/>
        </p:nvSpPr>
        <p:spPr bwMode="auto">
          <a:xfrm>
            <a:off x="-701675" y="36513"/>
            <a:ext cx="184150" cy="36671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endParaRPr lang="zh-TW" altLang="en-US" sz="1800" b="0">
              <a:solidFill>
                <a:schemeClr val="tx1"/>
              </a:solidFill>
              <a:latin typeface="Arial" panose="020B0604020202020204" pitchFamily="34" charset="0"/>
              <a:ea typeface="新細明體" panose="02020500000000000000" pitchFamily="18" charset="-120"/>
            </a:endParaRPr>
          </a:p>
        </p:txBody>
      </p:sp>
      <p:sp>
        <p:nvSpPr>
          <p:cNvPr id="16396" name="Text Box 24"/>
          <p:cNvSpPr txBox="1">
            <a:spLocks noChangeArrowheads="1"/>
          </p:cNvSpPr>
          <p:nvPr/>
        </p:nvSpPr>
        <p:spPr bwMode="auto">
          <a:xfrm>
            <a:off x="4724400" y="1905000"/>
            <a:ext cx="184150" cy="366713"/>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endParaRPr lang="zh-TW" altLang="en-US" sz="1800" b="0">
              <a:solidFill>
                <a:schemeClr val="tx1"/>
              </a:solidFill>
              <a:latin typeface="Arial" panose="020B0604020202020204" pitchFamily="34" charset="0"/>
              <a:ea typeface="新細明體" panose="02020500000000000000" pitchFamily="18" charset="-120"/>
            </a:endParaRPr>
          </a:p>
        </p:txBody>
      </p:sp>
      <p:sp>
        <p:nvSpPr>
          <p:cNvPr id="82975" name="Text Box 14"/>
          <p:cNvSpPr txBox="1">
            <a:spLocks noChangeArrowheads="1"/>
          </p:cNvSpPr>
          <p:nvPr/>
        </p:nvSpPr>
        <p:spPr bwMode="auto">
          <a:xfrm>
            <a:off x="837127" y="1971675"/>
            <a:ext cx="7600436" cy="280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zh-TW" altLang="en-US" sz="2500" dirty="0" smtClean="0">
                <a:solidFill>
                  <a:srgbClr val="000000"/>
                </a:solidFill>
                <a:latin typeface="微軟正黑體" panose="020B0604030504040204" pitchFamily="34" charset="-120"/>
                <a:ea typeface="微軟正黑體" panose="020B0604030504040204" pitchFamily="34" charset="-120"/>
              </a:rPr>
              <a:t>國際</a:t>
            </a:r>
            <a:r>
              <a:rPr lang="zh-TW" altLang="en-US" sz="2500" dirty="0">
                <a:solidFill>
                  <a:srgbClr val="000000"/>
                </a:solidFill>
                <a:latin typeface="微軟正黑體" panose="020B0604030504040204" pitchFamily="34" charset="-120"/>
                <a:ea typeface="微軟正黑體" panose="020B0604030504040204" pitchFamily="34" charset="-120"/>
              </a:rPr>
              <a:t>攀樹組織</a:t>
            </a:r>
            <a:r>
              <a:rPr lang="en-US" altLang="zh-TW" sz="2500" dirty="0">
                <a:solidFill>
                  <a:srgbClr val="000000"/>
                </a:solidFill>
                <a:latin typeface="微軟正黑體" panose="020B0604030504040204" pitchFamily="34" charset="-120"/>
                <a:ea typeface="微軟正黑體" panose="020B0604030504040204" pitchFamily="34" charset="-120"/>
              </a:rPr>
              <a:t>~</a:t>
            </a:r>
          </a:p>
          <a:p>
            <a:pPr eaLnBrk="1" hangingPunct="1">
              <a:spcBef>
                <a:spcPct val="0"/>
              </a:spcBef>
              <a:buClrTx/>
              <a:buFontTx/>
              <a:buNone/>
            </a:pPr>
            <a:r>
              <a:rPr lang="en-US" altLang="zh-TW" sz="2500" dirty="0">
                <a:latin typeface="微軟正黑體" panose="020B0604030504040204" pitchFamily="34" charset="-120"/>
                <a:ea typeface="微軟正黑體" panose="020B0604030504040204" pitchFamily="34" charset="-120"/>
              </a:rPr>
              <a:t>1.</a:t>
            </a:r>
            <a:r>
              <a:rPr lang="zh-TW" altLang="en-US" sz="2500" dirty="0">
                <a:latin typeface="微軟正黑體" panose="020B0604030504040204" pitchFamily="34" charset="-120"/>
                <a:ea typeface="微軟正黑體" panose="020B0604030504040204" pitchFamily="34" charset="-120"/>
              </a:rPr>
              <a:t>國際樹藝攀樹協會</a:t>
            </a:r>
            <a:r>
              <a:rPr lang="en-US" altLang="zh-TW" sz="2500" dirty="0">
                <a:latin typeface="微軟正黑體" panose="020B0604030504040204" pitchFamily="34" charset="-120"/>
                <a:ea typeface="微軟正黑體" panose="020B0604030504040204" pitchFamily="34" charset="-120"/>
              </a:rPr>
              <a:t>ISA </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International Society of Arboriculture </a:t>
            </a:r>
            <a:r>
              <a:rPr lang="zh-TW" altLang="en-US" sz="1400" dirty="0">
                <a:latin typeface="微軟正黑體" panose="020B0604030504040204" pitchFamily="34" charset="-120"/>
                <a:ea typeface="微軟正黑體" panose="020B0604030504040204" pitchFamily="34" charset="-120"/>
              </a:rPr>
              <a:t>）</a:t>
            </a:r>
          </a:p>
          <a:p>
            <a:pPr eaLnBrk="1" hangingPunct="1">
              <a:spcBef>
                <a:spcPct val="0"/>
              </a:spcBef>
              <a:buClrTx/>
              <a:buFontTx/>
              <a:buNone/>
            </a:pPr>
            <a:r>
              <a:rPr lang="en-US" altLang="zh-TW" sz="2500" dirty="0">
                <a:latin typeface="微軟正黑體" panose="020B0604030504040204" pitchFamily="34" charset="-120"/>
                <a:ea typeface="微軟正黑體" panose="020B0604030504040204" pitchFamily="34" charset="-120"/>
              </a:rPr>
              <a:t>2.</a:t>
            </a:r>
            <a:r>
              <a:rPr lang="zh-TW" altLang="en-US" sz="2500" dirty="0">
                <a:latin typeface="微軟正黑體" panose="020B0604030504040204" pitchFamily="34" charset="-120"/>
                <a:ea typeface="微軟正黑體" panose="020B0604030504040204" pitchFamily="34" charset="-120"/>
              </a:rPr>
              <a:t>國際攀樹組織</a:t>
            </a:r>
            <a:r>
              <a:rPr lang="en-US" altLang="zh-TW" sz="2500" dirty="0">
                <a:latin typeface="微軟正黑體" panose="020B0604030504040204" pitchFamily="34" charset="-120"/>
                <a:ea typeface="微軟正黑體" panose="020B0604030504040204" pitchFamily="34" charset="-120"/>
              </a:rPr>
              <a:t>TCI</a:t>
            </a:r>
          </a:p>
          <a:p>
            <a:pPr eaLnBrk="1" hangingPunct="1">
              <a:spcBef>
                <a:spcPct val="0"/>
              </a:spcBef>
              <a:buClrTx/>
              <a:buFontTx/>
              <a:buNone/>
            </a:pPr>
            <a:r>
              <a:rPr lang="en-US" altLang="zh-TW" sz="1600" dirty="0">
                <a:latin typeface="微軟正黑體" panose="020B0604030504040204" pitchFamily="34" charset="-120"/>
                <a:ea typeface="微軟正黑體" panose="020B0604030504040204" pitchFamily="34" charset="-120"/>
              </a:rPr>
              <a:t>(Tree Climbing International)</a:t>
            </a:r>
          </a:p>
          <a:p>
            <a:pPr eaLnBrk="1" hangingPunct="1">
              <a:spcBef>
                <a:spcPct val="0"/>
              </a:spcBef>
              <a:buClrTx/>
              <a:buFontTx/>
              <a:buNone/>
            </a:pPr>
            <a:r>
              <a:rPr lang="en-US" altLang="zh-TW" sz="2500" dirty="0">
                <a:latin typeface="微軟正黑體" panose="020B0604030504040204" pitchFamily="34" charset="-120"/>
                <a:ea typeface="微軟正黑體" panose="020B0604030504040204" pitchFamily="34" charset="-120"/>
              </a:rPr>
              <a:t>3.</a:t>
            </a:r>
            <a:r>
              <a:rPr lang="zh-TW" altLang="en-US" sz="2500" dirty="0">
                <a:latin typeface="微軟正黑體" panose="020B0604030504040204" pitchFamily="34" charset="-120"/>
                <a:ea typeface="微軟正黑體" panose="020B0604030504040204" pitchFamily="34" charset="-120"/>
              </a:rPr>
              <a:t>日本攀樹</a:t>
            </a:r>
            <a:r>
              <a:rPr lang="en-US" altLang="zh-TW" sz="2500" dirty="0">
                <a:latin typeface="微軟正黑體" panose="020B0604030504040204" pitchFamily="34" charset="-120"/>
                <a:ea typeface="微軟正黑體" panose="020B0604030504040204" pitchFamily="34" charset="-120"/>
              </a:rPr>
              <a:t>TCJ</a:t>
            </a:r>
          </a:p>
          <a:p>
            <a:pPr eaLnBrk="1" hangingPunct="1">
              <a:spcBef>
                <a:spcPct val="0"/>
              </a:spcBef>
              <a:buClrTx/>
              <a:buFontTx/>
              <a:buNone/>
            </a:pPr>
            <a:r>
              <a:rPr lang="en-US" altLang="zh-TW" sz="1600" dirty="0">
                <a:latin typeface="微軟正黑體" panose="020B0604030504040204" pitchFamily="34" charset="-120"/>
                <a:ea typeface="微軟正黑體" panose="020B0604030504040204" pitchFamily="34" charset="-120"/>
              </a:rPr>
              <a:t>(Tree Climbing International)</a:t>
            </a:r>
          </a:p>
          <a:p>
            <a:pPr>
              <a:buFont typeface="Wingdings" panose="05000000000000000000" pitchFamily="2" charset="2"/>
              <a:buNone/>
            </a:pPr>
            <a:endParaRPr lang="en-US" altLang="zh-TW" sz="1600" dirty="0">
              <a:solidFill>
                <a:srgbClr val="001D3A"/>
              </a:solidFill>
              <a:latin typeface="微軟正黑體" panose="020B0604030504040204" pitchFamily="34" charset="-120"/>
              <a:ea typeface="微軟正黑體" panose="020B0604030504040204" pitchFamily="34" charset="-120"/>
            </a:endParaRPr>
          </a:p>
          <a:p>
            <a:pPr algn="ctr">
              <a:spcBef>
                <a:spcPct val="0"/>
              </a:spcBef>
              <a:buClrTx/>
              <a:buFontTx/>
              <a:buNone/>
            </a:pPr>
            <a:endParaRPr lang="en-US" altLang="zh-TW" sz="2500" b="0" dirty="0">
              <a:solidFill>
                <a:srgbClr val="001D3A"/>
              </a:solidFill>
              <a:latin typeface="微軟正黑體" panose="020B0604030504040204" pitchFamily="34" charset="-120"/>
              <a:ea typeface="微軟正黑體" panose="020B0604030504040204" pitchFamily="34" charset="-120"/>
            </a:endParaRPr>
          </a:p>
        </p:txBody>
      </p:sp>
      <p:pic>
        <p:nvPicPr>
          <p:cNvPr id="37" name="圖片 36"/>
          <p:cNvPicPr/>
          <p:nvPr/>
        </p:nvPicPr>
        <p:blipFill>
          <a:blip r:embed="rId3">
            <a:extLst>
              <a:ext uri="{28A0092B-C50C-407E-A947-70E740481C1C}">
                <a14:useLocalDpi xmlns:a14="http://schemas.microsoft.com/office/drawing/2010/main" val="0"/>
              </a:ext>
            </a:extLst>
          </a:blip>
          <a:stretch>
            <a:fillRect/>
          </a:stretch>
        </p:blipFill>
        <p:spPr>
          <a:xfrm>
            <a:off x="290829" y="4378817"/>
            <a:ext cx="2555401" cy="2071483"/>
          </a:xfrm>
          <a:prstGeom prst="rect">
            <a:avLst/>
          </a:prstGeom>
        </p:spPr>
      </p:pic>
      <p:pic>
        <p:nvPicPr>
          <p:cNvPr id="39" name="圖片 38" descr="TCI標誌小圓"/>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1235" y="4182248"/>
            <a:ext cx="2510661" cy="2245024"/>
          </a:xfrm>
          <a:prstGeom prst="rect">
            <a:avLst/>
          </a:prstGeom>
          <a:noFill/>
          <a:ln>
            <a:noFill/>
          </a:ln>
        </p:spPr>
      </p:pic>
      <p:pic>
        <p:nvPicPr>
          <p:cNvPr id="41" name="圖片 40"/>
          <p:cNvPicPr/>
          <p:nvPr/>
        </p:nvPicPr>
        <p:blipFill>
          <a:blip r:embed="rId5">
            <a:extLst>
              <a:ext uri="{28A0092B-C50C-407E-A947-70E740481C1C}">
                <a14:useLocalDpi xmlns:a14="http://schemas.microsoft.com/office/drawing/2010/main" val="0"/>
              </a:ext>
            </a:extLst>
          </a:blip>
          <a:stretch>
            <a:fillRect/>
          </a:stretch>
        </p:blipFill>
        <p:spPr>
          <a:xfrm>
            <a:off x="6172200" y="4308562"/>
            <a:ext cx="2489239" cy="1992395"/>
          </a:xfrm>
          <a:prstGeom prst="rect">
            <a:avLst/>
          </a:prstGeom>
        </p:spPr>
      </p:pic>
    </p:spTree>
    <p:extLst>
      <p:ext uri="{BB962C8B-B14F-4D97-AF65-F5344CB8AC3E}">
        <p14:creationId xmlns:p14="http://schemas.microsoft.com/office/powerpoint/2010/main" val="357985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29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5" grpId="0"/>
      <p:bldP spid="82975"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799" y="331788"/>
            <a:ext cx="7791773" cy="563562"/>
          </a:xfrm>
        </p:spPr>
        <p:txBody>
          <a:bodyPr/>
          <a:lstStyle/>
          <a:p>
            <a:pPr algn="ctr" eaLnBrk="1" hangingPunct="1"/>
            <a:r>
              <a:rPr lang="zh-TW" altLang="en-US" sz="6000" dirty="0" smtClean="0">
                <a:solidFill>
                  <a:srgbClr val="0000FF"/>
                </a:solidFill>
                <a:latin typeface="微軟正黑體" panose="020B0604030504040204" pitchFamily="34" charset="-120"/>
                <a:ea typeface="微軟正黑體" panose="020B0604030504040204" pitchFamily="34" charset="-120"/>
              </a:rPr>
              <a:t>攀樹運動</a:t>
            </a:r>
            <a:r>
              <a:rPr lang="en-US" altLang="zh-TW" sz="6000" dirty="0" smtClean="0">
                <a:solidFill>
                  <a:srgbClr val="0000FF"/>
                </a:solidFill>
                <a:latin typeface="微軟正黑體" panose="020B0604030504040204" pitchFamily="34" charset="-120"/>
                <a:ea typeface="微軟正黑體" panose="020B0604030504040204" pitchFamily="34" charset="-120"/>
              </a:rPr>
              <a:t>~</a:t>
            </a:r>
            <a:r>
              <a:rPr lang="zh-TW" altLang="en-US" sz="6000" dirty="0" smtClean="0">
                <a:solidFill>
                  <a:srgbClr val="0000FF"/>
                </a:solidFill>
                <a:latin typeface="微軟正黑體" panose="020B0604030504040204" pitchFamily="34" charset="-120"/>
                <a:ea typeface="微軟正黑體" panose="020B0604030504040204" pitchFamily="34" charset="-120"/>
              </a:rPr>
              <a:t>發展與技術</a:t>
            </a:r>
          </a:p>
        </p:txBody>
      </p:sp>
      <p:sp>
        <p:nvSpPr>
          <p:cNvPr id="8195" name="AutoShape 6"/>
          <p:cNvSpPr>
            <a:spLocks noChangeArrowheads="1"/>
          </p:cNvSpPr>
          <p:nvPr/>
        </p:nvSpPr>
        <p:spPr bwMode="auto">
          <a:xfrm rot="10800000">
            <a:off x="3132138" y="2636838"/>
            <a:ext cx="2376487" cy="720725"/>
          </a:xfrm>
          <a:custGeom>
            <a:avLst/>
            <a:gdLst>
              <a:gd name="T0" fmla="*/ 130733631 w 21600"/>
              <a:gd name="T1" fmla="*/ 0 h 21600"/>
              <a:gd name="T2" fmla="*/ 0 w 21600"/>
              <a:gd name="T3" fmla="*/ 17177880 h 21600"/>
              <a:gd name="T4" fmla="*/ 130733631 w 21600"/>
              <a:gd name="T5" fmla="*/ 20612568 h 21600"/>
              <a:gd name="T6" fmla="*/ 261467151 w 21600"/>
              <a:gd name="T7" fmla="*/ 17177880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196" name="Oval 7"/>
          <p:cNvSpPr>
            <a:spLocks noChangeArrowheads="1"/>
          </p:cNvSpPr>
          <p:nvPr/>
        </p:nvSpPr>
        <p:spPr bwMode="auto">
          <a:xfrm>
            <a:off x="3708400" y="1557338"/>
            <a:ext cx="1223963" cy="10795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攀樹類別</a:t>
            </a:r>
          </a:p>
        </p:txBody>
      </p:sp>
      <p:sp>
        <p:nvSpPr>
          <p:cNvPr id="24584" name="AutoShape 8"/>
          <p:cNvSpPr>
            <a:spLocks noChangeArrowheads="1"/>
          </p:cNvSpPr>
          <p:nvPr/>
        </p:nvSpPr>
        <p:spPr bwMode="auto">
          <a:xfrm>
            <a:off x="5867400" y="2565400"/>
            <a:ext cx="1296988" cy="576263"/>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工作攀樹</a:t>
            </a:r>
          </a:p>
        </p:txBody>
      </p:sp>
      <p:sp>
        <p:nvSpPr>
          <p:cNvPr id="24585" name="AutoShape 9"/>
          <p:cNvSpPr>
            <a:spLocks noChangeArrowheads="1"/>
          </p:cNvSpPr>
          <p:nvPr/>
        </p:nvSpPr>
        <p:spPr bwMode="auto">
          <a:xfrm>
            <a:off x="1619250" y="2565400"/>
            <a:ext cx="1296988" cy="576263"/>
          </a:xfrm>
          <a:prstGeom prst="flowChartAlternateProcess">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休閒攀樹</a:t>
            </a:r>
          </a:p>
        </p:txBody>
      </p:sp>
      <p:sp>
        <p:nvSpPr>
          <p:cNvPr id="8199" name="Oval 10"/>
          <p:cNvSpPr>
            <a:spLocks noChangeArrowheads="1"/>
          </p:cNvSpPr>
          <p:nvPr/>
        </p:nvSpPr>
        <p:spPr bwMode="auto">
          <a:xfrm>
            <a:off x="3635375" y="3429000"/>
            <a:ext cx="1223963" cy="10795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3000"/>
              <a:t>臺灣</a:t>
            </a:r>
          </a:p>
          <a:p>
            <a:pPr algn="ctr" eaLnBrk="1" hangingPunct="1">
              <a:spcBef>
                <a:spcPct val="0"/>
              </a:spcBef>
              <a:buClrTx/>
              <a:buSzTx/>
              <a:buFontTx/>
              <a:buNone/>
            </a:pPr>
            <a:r>
              <a:rPr lang="zh-TW" altLang="en-US" sz="3000"/>
              <a:t>現狀</a:t>
            </a:r>
          </a:p>
        </p:txBody>
      </p:sp>
      <p:sp>
        <p:nvSpPr>
          <p:cNvPr id="24587" name="AutoShape 11"/>
          <p:cNvSpPr>
            <a:spLocks/>
          </p:cNvSpPr>
          <p:nvPr/>
        </p:nvSpPr>
        <p:spPr bwMode="auto">
          <a:xfrm>
            <a:off x="5580063" y="3357563"/>
            <a:ext cx="1800225" cy="935037"/>
          </a:xfrm>
          <a:prstGeom prst="callout2">
            <a:avLst>
              <a:gd name="adj1" fmla="val 12222"/>
              <a:gd name="adj2" fmla="val -4231"/>
              <a:gd name="adj3" fmla="val 12222"/>
              <a:gd name="adj4" fmla="val -22574"/>
              <a:gd name="adj5" fmla="val 61120"/>
              <a:gd name="adj6" fmla="val -3897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en-US" altLang="zh-TW" sz="1800"/>
              <a:t>2012</a:t>
            </a:r>
          </a:p>
          <a:p>
            <a:pPr algn="ctr" eaLnBrk="1" hangingPunct="1">
              <a:spcBef>
                <a:spcPct val="0"/>
              </a:spcBef>
              <a:buClrTx/>
              <a:buSzTx/>
              <a:buFontTx/>
              <a:buNone/>
            </a:pPr>
            <a:r>
              <a:rPr lang="zh-TW" altLang="en-US" sz="1800"/>
              <a:t>國際樹藝學會</a:t>
            </a:r>
          </a:p>
          <a:p>
            <a:pPr algn="ctr" eaLnBrk="1" hangingPunct="1">
              <a:spcBef>
                <a:spcPct val="0"/>
              </a:spcBef>
              <a:buClrTx/>
              <a:buSzTx/>
              <a:buFontTx/>
              <a:buNone/>
            </a:pPr>
            <a:r>
              <a:rPr lang="en-US" altLang="zh-TW" sz="1800"/>
              <a:t>ISA</a:t>
            </a:r>
          </a:p>
        </p:txBody>
      </p:sp>
      <p:grpSp>
        <p:nvGrpSpPr>
          <p:cNvPr id="2" name="群組 1"/>
          <p:cNvGrpSpPr>
            <a:grpSpLocks/>
          </p:cNvGrpSpPr>
          <p:nvPr/>
        </p:nvGrpSpPr>
        <p:grpSpPr bwMode="auto">
          <a:xfrm>
            <a:off x="1116013" y="3357563"/>
            <a:ext cx="2519362" cy="1368425"/>
            <a:chOff x="1116013" y="3357563"/>
            <a:chExt cx="2519362" cy="1368425"/>
          </a:xfrm>
        </p:grpSpPr>
        <p:sp>
          <p:nvSpPr>
            <p:cNvPr id="8208" name="AutoShape 14"/>
            <p:cNvSpPr>
              <a:spLocks noChangeArrowheads="1"/>
            </p:cNvSpPr>
            <p:nvPr/>
          </p:nvSpPr>
          <p:spPr bwMode="auto">
            <a:xfrm>
              <a:off x="1116013" y="3357563"/>
              <a:ext cx="2087562" cy="1368425"/>
            </a:xfrm>
            <a:prstGeom prst="downArrowCallout">
              <a:avLst>
                <a:gd name="adj1" fmla="val 38138"/>
                <a:gd name="adj2" fmla="val 38138"/>
                <a:gd name="adj3" fmla="val 16667"/>
                <a:gd name="adj4" fmla="val 6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en-US" altLang="zh-TW" sz="1800"/>
                <a:t>2003</a:t>
              </a:r>
            </a:p>
            <a:p>
              <a:pPr algn="ctr" eaLnBrk="1" hangingPunct="1">
                <a:spcBef>
                  <a:spcPct val="0"/>
                </a:spcBef>
                <a:buClrTx/>
                <a:buSzTx/>
                <a:buFontTx/>
                <a:buNone/>
              </a:pPr>
              <a:r>
                <a:rPr lang="zh-TW" altLang="en-US" sz="1800"/>
                <a:t>國際攀樹學會</a:t>
              </a:r>
            </a:p>
            <a:p>
              <a:pPr algn="ctr" eaLnBrk="1" hangingPunct="1">
                <a:spcBef>
                  <a:spcPct val="0"/>
                </a:spcBef>
                <a:buClrTx/>
                <a:buSzTx/>
                <a:buFontTx/>
                <a:buNone/>
              </a:pPr>
              <a:r>
                <a:rPr lang="en-US" altLang="zh-TW" sz="1800"/>
                <a:t>TCI</a:t>
              </a:r>
            </a:p>
          </p:txBody>
        </p:sp>
        <p:cxnSp>
          <p:nvCxnSpPr>
            <p:cNvPr id="8209" name="AutoShape 15"/>
            <p:cNvCxnSpPr>
              <a:cxnSpLocks noChangeShapeType="1"/>
            </p:cNvCxnSpPr>
            <p:nvPr/>
          </p:nvCxnSpPr>
          <p:spPr bwMode="auto">
            <a:xfrm flipH="1" flipV="1">
              <a:off x="3492500" y="3500438"/>
              <a:ext cx="142875" cy="2889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0" name="AutoShape 19"/>
            <p:cNvCxnSpPr>
              <a:cxnSpLocks noChangeShapeType="1"/>
            </p:cNvCxnSpPr>
            <p:nvPr/>
          </p:nvCxnSpPr>
          <p:spPr bwMode="auto">
            <a:xfrm flipH="1">
              <a:off x="3276600" y="3500438"/>
              <a:ext cx="2159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599" name="AutoShape 23"/>
          <p:cNvSpPr>
            <a:spLocks/>
          </p:cNvSpPr>
          <p:nvPr/>
        </p:nvSpPr>
        <p:spPr bwMode="auto">
          <a:xfrm>
            <a:off x="2124075" y="4941888"/>
            <a:ext cx="2303463" cy="363537"/>
          </a:xfrm>
          <a:prstGeom prst="borderCallout2">
            <a:avLst>
              <a:gd name="adj1" fmla="val 31440"/>
              <a:gd name="adj2" fmla="val -3310"/>
              <a:gd name="adj3" fmla="val 31440"/>
              <a:gd name="adj4" fmla="val -15162"/>
              <a:gd name="adj5" fmla="val 33625"/>
              <a:gd name="adj6" fmla="val -2736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繩索系統的精簡化</a:t>
            </a:r>
          </a:p>
        </p:txBody>
      </p:sp>
      <p:sp>
        <p:nvSpPr>
          <p:cNvPr id="24600" name="AutoShape 24"/>
          <p:cNvSpPr>
            <a:spLocks/>
          </p:cNvSpPr>
          <p:nvPr/>
        </p:nvSpPr>
        <p:spPr bwMode="auto">
          <a:xfrm>
            <a:off x="2124075" y="5373688"/>
            <a:ext cx="2303463" cy="431800"/>
          </a:xfrm>
          <a:prstGeom prst="borderCallout2">
            <a:avLst>
              <a:gd name="adj1" fmla="val 26472"/>
              <a:gd name="adj2" fmla="val -3310"/>
              <a:gd name="adj3" fmla="val 26472"/>
              <a:gd name="adj4" fmla="val -15093"/>
              <a:gd name="adj5" fmla="val 26838"/>
              <a:gd name="adj6" fmla="val -27083"/>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裝備種類的精簡化</a:t>
            </a:r>
          </a:p>
        </p:txBody>
      </p:sp>
      <p:sp>
        <p:nvSpPr>
          <p:cNvPr id="24601" name="AutoShape 25"/>
          <p:cNvSpPr>
            <a:spLocks/>
          </p:cNvSpPr>
          <p:nvPr/>
        </p:nvSpPr>
        <p:spPr bwMode="auto">
          <a:xfrm>
            <a:off x="2124075" y="5876925"/>
            <a:ext cx="2303463" cy="360363"/>
          </a:xfrm>
          <a:prstGeom prst="borderCallout2">
            <a:avLst>
              <a:gd name="adj1" fmla="val 31718"/>
              <a:gd name="adj2" fmla="val -3310"/>
              <a:gd name="adj3" fmla="val 31718"/>
              <a:gd name="adj4" fmla="val -15023"/>
              <a:gd name="adj5" fmla="val 30398"/>
              <a:gd name="adj6" fmla="val -27014"/>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入門器材的經濟化</a:t>
            </a:r>
          </a:p>
        </p:txBody>
      </p:sp>
      <p:sp>
        <p:nvSpPr>
          <p:cNvPr id="24602" name="AutoShape 26"/>
          <p:cNvSpPr>
            <a:spLocks noChangeArrowheads="1"/>
          </p:cNvSpPr>
          <p:nvPr/>
        </p:nvSpPr>
        <p:spPr bwMode="auto">
          <a:xfrm>
            <a:off x="900113" y="4941888"/>
            <a:ext cx="503237" cy="1295400"/>
          </a:xfrm>
          <a:prstGeom prst="flowChartAlternateProcess">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推</a:t>
            </a:r>
          </a:p>
          <a:p>
            <a:pPr algn="ctr" eaLnBrk="1" hangingPunct="1">
              <a:spcBef>
                <a:spcPct val="0"/>
              </a:spcBef>
              <a:buClrTx/>
              <a:buSzTx/>
              <a:buFontTx/>
              <a:buNone/>
            </a:pPr>
            <a:r>
              <a:rPr lang="zh-TW" altLang="en-US" sz="1800"/>
              <a:t>廣</a:t>
            </a:r>
          </a:p>
        </p:txBody>
      </p:sp>
      <p:sp>
        <p:nvSpPr>
          <p:cNvPr id="24603" name="AutoShape 27"/>
          <p:cNvSpPr>
            <a:spLocks noChangeArrowheads="1"/>
          </p:cNvSpPr>
          <p:nvPr/>
        </p:nvSpPr>
        <p:spPr bwMode="auto">
          <a:xfrm>
            <a:off x="4643438" y="4941888"/>
            <a:ext cx="503237" cy="1295400"/>
          </a:xfrm>
          <a:prstGeom prst="flowChartAlternateProcess">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教學</a:t>
            </a:r>
          </a:p>
          <a:p>
            <a:pPr algn="ctr" eaLnBrk="1" hangingPunct="1">
              <a:spcBef>
                <a:spcPct val="0"/>
              </a:spcBef>
              <a:buClrTx/>
              <a:buSzTx/>
              <a:buFontTx/>
              <a:buNone/>
            </a:pPr>
            <a:r>
              <a:rPr lang="zh-TW" altLang="en-US" sz="1800"/>
              <a:t>與</a:t>
            </a:r>
          </a:p>
          <a:p>
            <a:pPr algn="ctr" eaLnBrk="1" hangingPunct="1">
              <a:spcBef>
                <a:spcPct val="0"/>
              </a:spcBef>
              <a:buClrTx/>
              <a:buSzTx/>
              <a:buFontTx/>
              <a:buNone/>
            </a:pPr>
            <a:r>
              <a:rPr lang="zh-TW" altLang="en-US" sz="1800"/>
              <a:t>認證</a:t>
            </a:r>
          </a:p>
        </p:txBody>
      </p:sp>
      <p:sp>
        <p:nvSpPr>
          <p:cNvPr id="24604" name="AutoShape 28"/>
          <p:cNvSpPr>
            <a:spLocks noChangeArrowheads="1"/>
          </p:cNvSpPr>
          <p:nvPr/>
        </p:nvSpPr>
        <p:spPr bwMode="auto">
          <a:xfrm>
            <a:off x="5364163" y="5084763"/>
            <a:ext cx="2303462" cy="1081087"/>
          </a:xfrm>
          <a:prstGeom prst="rightArrow">
            <a:avLst>
              <a:gd name="adj1" fmla="val 50000"/>
              <a:gd name="adj2" fmla="val 532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安全與全面之路</a:t>
            </a:r>
          </a:p>
        </p:txBody>
      </p:sp>
    </p:spTree>
    <p:extLst>
      <p:ext uri="{BB962C8B-B14F-4D97-AF65-F5344CB8AC3E}">
        <p14:creationId xmlns:p14="http://schemas.microsoft.com/office/powerpoint/2010/main" val="1957757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dissolve">
                                      <p:cBhvr>
                                        <p:cTn id="7" dur="500"/>
                                        <p:tgtEl>
                                          <p:spTgt spid="24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dissolve">
                                      <p:cBhvr>
                                        <p:cTn id="12" dur="500"/>
                                        <p:tgtEl>
                                          <p:spTgt spid="245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87"/>
                                        </p:tgtEl>
                                        <p:attrNameLst>
                                          <p:attrName>style.visibility</p:attrName>
                                        </p:attrNameLst>
                                      </p:cBhvr>
                                      <p:to>
                                        <p:strVal val="visible"/>
                                      </p:to>
                                    </p:set>
                                    <p:animEffect transition="in" filter="dissolve">
                                      <p:cBhvr>
                                        <p:cTn id="17" dur="500"/>
                                        <p:tgtEl>
                                          <p:spTgt spid="245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60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60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59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4600"/>
                                        </p:tgtEl>
                                        <p:attrNameLst>
                                          <p:attrName>style.visibility</p:attrName>
                                        </p:attrNameLst>
                                      </p:cBhvr>
                                      <p:to>
                                        <p:strVal val="visible"/>
                                      </p:to>
                                    </p:set>
                                    <p:animEffect transition="in" filter="slide(fromBottom)">
                                      <p:cBhvr>
                                        <p:cTn id="38" dur="500"/>
                                        <p:tgtEl>
                                          <p:spTgt spid="2460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4601"/>
                                        </p:tgtEl>
                                        <p:attrNameLst>
                                          <p:attrName>style.visibility</p:attrName>
                                        </p:attrNameLst>
                                      </p:cBhvr>
                                      <p:to>
                                        <p:strVal val="visible"/>
                                      </p:to>
                                    </p:set>
                                    <p:animEffect transition="in" filter="slide(fromBottom)">
                                      <p:cBhvr>
                                        <p:cTn id="43" dur="500"/>
                                        <p:tgtEl>
                                          <p:spTgt spid="2460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24604"/>
                                        </p:tgtEl>
                                        <p:attrNameLst>
                                          <p:attrName>style.visibility</p:attrName>
                                        </p:attrNameLst>
                                      </p:cBhvr>
                                      <p:to>
                                        <p:strVal val="visible"/>
                                      </p:to>
                                    </p:set>
                                    <p:anim calcmode="lin" valueType="num">
                                      <p:cBhvr>
                                        <p:cTn id="48" dur="500" fill="hold"/>
                                        <p:tgtEl>
                                          <p:spTgt spid="24604"/>
                                        </p:tgtEl>
                                        <p:attrNameLst>
                                          <p:attrName>ppt_w</p:attrName>
                                        </p:attrNameLst>
                                      </p:cBhvr>
                                      <p:tavLst>
                                        <p:tav tm="0">
                                          <p:val>
                                            <p:fltVal val="0"/>
                                          </p:val>
                                        </p:tav>
                                        <p:tav tm="100000">
                                          <p:val>
                                            <p:strVal val="#ppt_w"/>
                                          </p:val>
                                        </p:tav>
                                      </p:tavLst>
                                    </p:anim>
                                    <p:anim calcmode="lin" valueType="num">
                                      <p:cBhvr>
                                        <p:cTn id="49" dur="500" fill="hold"/>
                                        <p:tgtEl>
                                          <p:spTgt spid="24604"/>
                                        </p:tgtEl>
                                        <p:attrNameLst>
                                          <p:attrName>ppt_h</p:attrName>
                                        </p:attrNameLst>
                                      </p:cBhvr>
                                      <p:tavLst>
                                        <p:tav tm="0">
                                          <p:val>
                                            <p:fltVal val="0"/>
                                          </p:val>
                                        </p:tav>
                                        <p:tav tm="100000">
                                          <p:val>
                                            <p:strVal val="#ppt_h"/>
                                          </p:val>
                                        </p:tav>
                                      </p:tavLst>
                                    </p:anim>
                                    <p:animEffect transition="in" filter="fade">
                                      <p:cBhvr>
                                        <p:cTn id="50" dur="500"/>
                                        <p:tgtEl>
                                          <p:spTgt spid="24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5" grpId="0" animBg="1"/>
      <p:bldP spid="24587" grpId="0" animBg="1"/>
      <p:bldP spid="24599" grpId="0" animBg="1"/>
      <p:bldP spid="24600" grpId="0" animBg="1"/>
      <p:bldP spid="24601" grpId="0" animBg="1"/>
      <p:bldP spid="24602" grpId="0" animBg="1"/>
      <p:bldP spid="24603" grpId="0" animBg="1"/>
      <p:bldP spid="2460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763" y="481807"/>
            <a:ext cx="7056491" cy="563562"/>
          </a:xfrm>
        </p:spPr>
        <p:txBody>
          <a:bodyPr/>
          <a:lstStyle/>
          <a:p>
            <a:pPr algn="ctr" eaLnBrk="1" hangingPunct="1"/>
            <a:r>
              <a:rPr lang="zh-TW" altLang="en-US" sz="6000" dirty="0" smtClean="0">
                <a:solidFill>
                  <a:srgbClr val="0000FF"/>
                </a:solidFill>
                <a:latin typeface="微軟正黑體" panose="020B0604030504040204" pitchFamily="34" charset="-120"/>
                <a:ea typeface="微軟正黑體" panose="020B0604030504040204" pitchFamily="34" charset="-120"/>
              </a:rPr>
              <a:t>攀樹運動</a:t>
            </a:r>
            <a:r>
              <a:rPr lang="en-US" altLang="zh-TW" sz="6000" dirty="0" smtClean="0">
                <a:solidFill>
                  <a:srgbClr val="0000FF"/>
                </a:solidFill>
                <a:latin typeface="微軟正黑體" panose="020B0604030504040204" pitchFamily="34" charset="-120"/>
                <a:ea typeface="微軟正黑體" panose="020B0604030504040204" pitchFamily="34" charset="-120"/>
              </a:rPr>
              <a:t>~</a:t>
            </a:r>
            <a:r>
              <a:rPr lang="zh-TW" altLang="en-US" sz="6000" dirty="0" smtClean="0">
                <a:solidFill>
                  <a:srgbClr val="0000FF"/>
                </a:solidFill>
                <a:latin typeface="微軟正黑體" panose="020B0604030504040204" pitchFamily="34" charset="-120"/>
                <a:ea typeface="微軟正黑體" panose="020B0604030504040204" pitchFamily="34" charset="-120"/>
              </a:rPr>
              <a:t>目的</a:t>
            </a:r>
            <a:endParaRPr lang="en-US" altLang="zh-TW" sz="6000" dirty="0" smtClean="0">
              <a:solidFill>
                <a:srgbClr val="0000FF"/>
              </a:solidFill>
              <a:latin typeface="微軟正黑體" panose="020B0604030504040204" pitchFamily="34" charset="-120"/>
              <a:ea typeface="微軟正黑體" panose="020B0604030504040204" pitchFamily="34" charset="-120"/>
            </a:endParaRPr>
          </a:p>
        </p:txBody>
      </p:sp>
      <p:sp>
        <p:nvSpPr>
          <p:cNvPr id="25603" name="Rectangle 3"/>
          <p:cNvSpPr>
            <a:spLocks noGrp="1" noChangeArrowheads="1"/>
          </p:cNvSpPr>
          <p:nvPr>
            <p:ph type="body" idx="1"/>
          </p:nvPr>
        </p:nvSpPr>
        <p:spPr/>
        <p:txBody>
          <a:bodyPr/>
          <a:lstStyle/>
          <a:p>
            <a:pPr marL="0" indent="0" eaLnBrk="1" hangingPunct="1">
              <a:buNone/>
            </a:pPr>
            <a:r>
              <a:rPr lang="en-US" altLang="zh-TW" dirty="0" smtClean="0"/>
              <a:t>   </a:t>
            </a:r>
            <a:r>
              <a:rPr lang="en-US" altLang="zh-TW" sz="3200" dirty="0" smtClean="0"/>
              <a:t>1.</a:t>
            </a:r>
            <a:r>
              <a:rPr lang="zh-TW" altLang="en-US" sz="3200" dirty="0" smtClean="0"/>
              <a:t>學術調查</a:t>
            </a:r>
          </a:p>
          <a:p>
            <a:pPr eaLnBrk="1" hangingPunct="1">
              <a:buFont typeface="Wingdings" panose="05000000000000000000" pitchFamily="2" charset="2"/>
              <a:buNone/>
            </a:pPr>
            <a:r>
              <a:rPr lang="zh-TW" altLang="en-US" sz="3200" dirty="0" smtClean="0"/>
              <a:t>   </a:t>
            </a:r>
            <a:r>
              <a:rPr lang="en-US" altLang="zh-TW" sz="3200" dirty="0" smtClean="0"/>
              <a:t>2.</a:t>
            </a:r>
            <a:r>
              <a:rPr lang="zh-TW" altLang="en-US" sz="3200" dirty="0" smtClean="0"/>
              <a:t>攀樹體驗</a:t>
            </a:r>
          </a:p>
          <a:p>
            <a:pPr eaLnBrk="1" hangingPunct="1">
              <a:buFont typeface="Wingdings" panose="05000000000000000000" pitchFamily="2" charset="2"/>
              <a:buNone/>
            </a:pPr>
            <a:r>
              <a:rPr lang="zh-TW" altLang="en-US" sz="3200" dirty="0" smtClean="0"/>
              <a:t>   </a:t>
            </a:r>
            <a:r>
              <a:rPr lang="en-US" altLang="zh-TW" sz="3200" dirty="0" smtClean="0"/>
              <a:t>3.</a:t>
            </a:r>
            <a:r>
              <a:rPr lang="zh-TW" altLang="en-US" sz="3200" dirty="0" smtClean="0"/>
              <a:t>樹冠層露營</a:t>
            </a:r>
          </a:p>
          <a:p>
            <a:pPr eaLnBrk="1" hangingPunct="1"/>
            <a:endParaRPr lang="zh-TW" altLang="en-US" sz="2500" dirty="0" smtClean="0"/>
          </a:p>
          <a:p>
            <a:pPr eaLnBrk="1" hangingPunct="1">
              <a:buFont typeface="Wingdings" panose="05000000000000000000" pitchFamily="2" charset="2"/>
              <a:buNone/>
            </a:pPr>
            <a:endParaRPr lang="en-US" altLang="zh-TW" dirty="0" smtClean="0"/>
          </a:p>
        </p:txBody>
      </p:sp>
      <p:pic>
        <p:nvPicPr>
          <p:cNvPr id="9220" name="圖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602777"/>
            <a:ext cx="4437502" cy="294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279714"/>
            <a:ext cx="4445491" cy="294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4364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898" decel="100000" fill="hold"/>
                                        <p:tgtEl>
                                          <p:spTgt spid="256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560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5603">
                                            <p:txEl>
                                              <p:pRg st="0" end="0"/>
                                            </p:txEl>
                                          </p:spTgt>
                                        </p:tgtEl>
                                        <p:attrNameLst>
                                          <p:attrName>style.visibility</p:attrName>
                                        </p:attrNameLst>
                                      </p:cBhvr>
                                      <p:to>
                                        <p:strVal val="visible"/>
                                      </p:to>
                                    </p:set>
                                    <p:animEffect transition="in" filter="fade">
                                      <p:cBhvr>
                                        <p:cTn id="15" dur="1000"/>
                                        <p:tgtEl>
                                          <p:spTgt spid="25603">
                                            <p:txEl>
                                              <p:pRg st="0" end="0"/>
                                            </p:txEl>
                                          </p:spTgt>
                                        </p:tgtEl>
                                      </p:cBhvr>
                                    </p:animEffect>
                                    <p:anim calcmode="lin" valueType="num">
                                      <p:cBhvr>
                                        <p:cTn id="16"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56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56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5603">
                                            <p:txEl>
                                              <p:pRg st="1" end="1"/>
                                            </p:txEl>
                                          </p:spTgt>
                                        </p:tgtEl>
                                        <p:attrNameLst>
                                          <p:attrName>style.visibility</p:attrName>
                                        </p:attrNameLst>
                                      </p:cBhvr>
                                      <p:to>
                                        <p:strVal val="visible"/>
                                      </p:to>
                                    </p:set>
                                    <p:animEffect transition="in" filter="fade">
                                      <p:cBhvr>
                                        <p:cTn id="23" dur="1000"/>
                                        <p:tgtEl>
                                          <p:spTgt spid="25603">
                                            <p:txEl>
                                              <p:pRg st="1" end="1"/>
                                            </p:txEl>
                                          </p:spTgt>
                                        </p:tgtEl>
                                      </p:cBhvr>
                                    </p:animEffect>
                                    <p:anim calcmode="lin" valueType="num">
                                      <p:cBhvr>
                                        <p:cTn id="24"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560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56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5603">
                                            <p:txEl>
                                              <p:pRg st="2" end="2"/>
                                            </p:txEl>
                                          </p:spTgt>
                                        </p:tgtEl>
                                        <p:attrNameLst>
                                          <p:attrName>style.visibility</p:attrName>
                                        </p:attrNameLst>
                                      </p:cBhvr>
                                      <p:to>
                                        <p:strVal val="visible"/>
                                      </p:to>
                                    </p:set>
                                    <p:animEffect transition="in" filter="fade">
                                      <p:cBhvr>
                                        <p:cTn id="31" dur="1000"/>
                                        <p:tgtEl>
                                          <p:spTgt spid="25603">
                                            <p:txEl>
                                              <p:pRg st="2" end="2"/>
                                            </p:txEl>
                                          </p:spTgt>
                                        </p:tgtEl>
                                      </p:cBhvr>
                                    </p:animEffect>
                                    <p:anim calcmode="lin" valueType="num">
                                      <p:cBhvr>
                                        <p:cTn id="32"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560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560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78659" y="331788"/>
            <a:ext cx="5213439" cy="15732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zh-TW" altLang="en-US" sz="3600" dirty="0">
                <a:solidFill>
                  <a:srgbClr val="0000FF"/>
                </a:solidFill>
                <a:latin typeface="微軟正黑體" panose="020B0604030504040204" pitchFamily="34" charset="-120"/>
                <a:ea typeface="微軟正黑體" panose="020B0604030504040204" pitchFamily="34" charset="-120"/>
              </a:rPr>
              <a:t>攀</a:t>
            </a:r>
            <a:r>
              <a:rPr lang="zh-TW" altLang="en-US" sz="3600" dirty="0" smtClean="0">
                <a:solidFill>
                  <a:srgbClr val="0000FF"/>
                </a:solidFill>
                <a:latin typeface="微軟正黑體" panose="020B0604030504040204" pitchFamily="34" charset="-120"/>
                <a:ea typeface="微軟正黑體" panose="020B0604030504040204" pitchFamily="34" charset="-120"/>
              </a:rPr>
              <a:t>樹運動價值</a:t>
            </a:r>
            <a:r>
              <a:rPr lang="en-US" altLang="zh-TW" sz="3600" dirty="0" smtClean="0">
                <a:solidFill>
                  <a:srgbClr val="0000FF"/>
                </a:solidFill>
                <a:latin typeface="微軟正黑體" panose="020B0604030504040204" pitchFamily="34" charset="-120"/>
                <a:ea typeface="微軟正黑體" panose="020B0604030504040204" pitchFamily="34" charset="-120"/>
              </a:rPr>
              <a:t>&amp;</a:t>
            </a:r>
            <a:r>
              <a:rPr lang="zh-TW" altLang="en-US" sz="3600" dirty="0" smtClean="0">
                <a:solidFill>
                  <a:srgbClr val="0000FF"/>
                </a:solidFill>
                <a:latin typeface="微軟正黑體" panose="020B0604030504040204" pitchFamily="34" charset="-120"/>
                <a:ea typeface="微軟正黑體" panose="020B0604030504040204" pitchFamily="34" charset="-120"/>
              </a:rPr>
              <a:t>效益</a:t>
            </a:r>
            <a:r>
              <a:rPr lang="zh-TW" altLang="en-US" sz="3600" dirty="0">
                <a:solidFill>
                  <a:srgbClr val="0000FF"/>
                </a:solidFill>
                <a:latin typeface="微軟正黑體" panose="020B0604030504040204" pitchFamily="34" charset="-120"/>
                <a:ea typeface="微軟正黑體" panose="020B0604030504040204" pitchFamily="34" charset="-120"/>
              </a:rPr>
              <a:t/>
            </a:r>
            <a:br>
              <a:rPr lang="zh-TW" altLang="en-US" sz="3600" dirty="0">
                <a:solidFill>
                  <a:srgbClr val="0000FF"/>
                </a:solidFill>
                <a:latin typeface="微軟正黑體" panose="020B0604030504040204" pitchFamily="34" charset="-120"/>
                <a:ea typeface="微軟正黑體" panose="020B0604030504040204" pitchFamily="34" charset="-120"/>
              </a:rPr>
            </a:br>
            <a:endParaRPr lang="zh-TW" altLang="en-US" sz="3600" dirty="0">
              <a:solidFill>
                <a:srgbClr val="0000FF"/>
              </a:solidFill>
              <a:latin typeface="微軟正黑體" panose="020B0604030504040204" pitchFamily="34" charset="-120"/>
              <a:ea typeface="微軟正黑體" panose="020B0604030504040204" pitchFamily="34" charset="-120"/>
            </a:endParaRPr>
          </a:p>
        </p:txBody>
      </p:sp>
      <p:sp>
        <p:nvSpPr>
          <p:cNvPr id="19459" name="Text Box 3"/>
          <p:cNvSpPr txBox="1">
            <a:spLocks noChangeArrowheads="1"/>
          </p:cNvSpPr>
          <p:nvPr/>
        </p:nvSpPr>
        <p:spPr bwMode="auto">
          <a:xfrm>
            <a:off x="1676400" y="685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TW" altLang="zh-TW" sz="1800" b="0">
              <a:solidFill>
                <a:schemeClr val="tx1"/>
              </a:solidFill>
              <a:latin typeface="Arial" panose="020B0604020202020204" pitchFamily="34" charset="0"/>
              <a:ea typeface="新細明體" panose="02020500000000000000" pitchFamily="18" charset="-120"/>
            </a:endParaRPr>
          </a:p>
        </p:txBody>
      </p:sp>
      <p:sp>
        <p:nvSpPr>
          <p:cNvPr id="19467" name="Text Box 23"/>
          <p:cNvSpPr txBox="1">
            <a:spLocks noChangeArrowheads="1"/>
          </p:cNvSpPr>
          <p:nvPr/>
        </p:nvSpPr>
        <p:spPr bwMode="auto">
          <a:xfrm>
            <a:off x="-701675" y="36513"/>
            <a:ext cx="184150" cy="366712"/>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endParaRPr lang="zh-TW" altLang="en-US" sz="1800" b="0">
              <a:solidFill>
                <a:schemeClr val="tx1"/>
              </a:solidFill>
              <a:latin typeface="Arial" panose="020B0604020202020204" pitchFamily="34" charset="0"/>
              <a:ea typeface="新細明體" panose="02020500000000000000" pitchFamily="18" charset="-120"/>
            </a:endParaRPr>
          </a:p>
        </p:txBody>
      </p:sp>
      <p:sp>
        <p:nvSpPr>
          <p:cNvPr id="19468" name="Text Box 24"/>
          <p:cNvSpPr txBox="1">
            <a:spLocks noChangeArrowheads="1"/>
          </p:cNvSpPr>
          <p:nvPr/>
        </p:nvSpPr>
        <p:spPr bwMode="auto">
          <a:xfrm>
            <a:off x="4724400" y="1905000"/>
            <a:ext cx="184150" cy="366713"/>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endParaRPr lang="zh-TW" altLang="en-US" sz="1800" b="0">
              <a:solidFill>
                <a:schemeClr val="tx1"/>
              </a:solidFill>
              <a:latin typeface="Arial" panose="020B0604020202020204" pitchFamily="34" charset="0"/>
              <a:ea typeface="新細明體" panose="02020500000000000000" pitchFamily="18" charset="-120"/>
            </a:endParaRPr>
          </a:p>
        </p:txBody>
      </p:sp>
      <p:sp>
        <p:nvSpPr>
          <p:cNvPr id="82982" name="Text Box 14"/>
          <p:cNvSpPr txBox="1">
            <a:spLocks noChangeArrowheads="1"/>
          </p:cNvSpPr>
          <p:nvPr/>
        </p:nvSpPr>
        <p:spPr bwMode="auto">
          <a:xfrm>
            <a:off x="631066" y="2032000"/>
            <a:ext cx="4277484" cy="516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ClrTx/>
              <a:buFontTx/>
              <a:buNone/>
            </a:pPr>
            <a:r>
              <a:rPr lang="en-US" altLang="zh-TW" sz="4000" dirty="0" smtClean="0">
                <a:latin typeface="微軟正黑體" panose="020B0604030504040204" pitchFamily="34" charset="-120"/>
                <a:ea typeface="微軟正黑體" panose="020B0604030504040204" pitchFamily="34" charset="-120"/>
              </a:rPr>
              <a:t>1</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個人效益</a:t>
            </a:r>
          </a:p>
          <a:p>
            <a:pPr eaLnBrk="1" hangingPunct="1">
              <a:lnSpc>
                <a:spcPct val="150000"/>
              </a:lnSpc>
              <a:spcBef>
                <a:spcPct val="0"/>
              </a:spcBef>
              <a:buClrTx/>
              <a:buFontTx/>
              <a:buNone/>
            </a:pPr>
            <a:r>
              <a:rPr lang="en-US" altLang="zh-TW" sz="4000" dirty="0">
                <a:latin typeface="微軟正黑體" panose="020B0604030504040204" pitchFamily="34" charset="-120"/>
                <a:ea typeface="微軟正黑體" panose="020B0604030504040204" pitchFamily="34" charset="-120"/>
              </a:rPr>
              <a:t>2.</a:t>
            </a:r>
            <a:r>
              <a:rPr lang="zh-TW" altLang="en-US" sz="4000" dirty="0">
                <a:latin typeface="微軟正黑體" panose="020B0604030504040204" pitchFamily="34" charset="-120"/>
                <a:ea typeface="微軟正黑體" panose="020B0604030504040204" pitchFamily="34" charset="-120"/>
              </a:rPr>
              <a:t>社會文化效益</a:t>
            </a:r>
          </a:p>
          <a:p>
            <a:pPr eaLnBrk="1" hangingPunct="1">
              <a:lnSpc>
                <a:spcPct val="150000"/>
              </a:lnSpc>
              <a:spcBef>
                <a:spcPct val="0"/>
              </a:spcBef>
              <a:buClrTx/>
              <a:buFontTx/>
              <a:buNone/>
            </a:pPr>
            <a:r>
              <a:rPr lang="en-US" altLang="zh-TW" sz="4000" dirty="0">
                <a:latin typeface="微軟正黑體" panose="020B0604030504040204" pitchFamily="34" charset="-120"/>
                <a:ea typeface="微軟正黑體" panose="020B0604030504040204" pitchFamily="34" charset="-120"/>
              </a:rPr>
              <a:t>3.</a:t>
            </a:r>
            <a:r>
              <a:rPr lang="zh-TW" altLang="en-US" sz="4000" dirty="0">
                <a:latin typeface="微軟正黑體" panose="020B0604030504040204" pitchFamily="34" charset="-120"/>
                <a:ea typeface="微軟正黑體" panose="020B0604030504040204" pitchFamily="34" charset="-120"/>
              </a:rPr>
              <a:t>環境與教育效益</a:t>
            </a:r>
          </a:p>
          <a:p>
            <a:pPr eaLnBrk="1" hangingPunct="1">
              <a:lnSpc>
                <a:spcPct val="150000"/>
              </a:lnSpc>
              <a:spcBef>
                <a:spcPct val="0"/>
              </a:spcBef>
              <a:buClrTx/>
              <a:buFontTx/>
              <a:buNone/>
            </a:pPr>
            <a:r>
              <a:rPr lang="en-US" altLang="zh-TW" sz="4000" dirty="0">
                <a:latin typeface="微軟正黑體" panose="020B0604030504040204" pitchFamily="34" charset="-120"/>
                <a:ea typeface="微軟正黑體" panose="020B0604030504040204" pitchFamily="34" charset="-120"/>
              </a:rPr>
              <a:t>4.</a:t>
            </a:r>
            <a:r>
              <a:rPr lang="zh-TW" altLang="en-US" sz="4000" dirty="0">
                <a:latin typeface="微軟正黑體" panose="020B0604030504040204" pitchFamily="34" charset="-120"/>
                <a:ea typeface="微軟正黑體" panose="020B0604030504040204" pitchFamily="34" charset="-120"/>
              </a:rPr>
              <a:t>經濟效益</a:t>
            </a:r>
          </a:p>
          <a:p>
            <a:pPr>
              <a:buFont typeface="Wingdings" panose="05000000000000000000" pitchFamily="2" charset="2"/>
              <a:buNone/>
            </a:pPr>
            <a:endParaRPr lang="zh-TW" altLang="en-US" sz="1800" b="0" dirty="0">
              <a:latin typeface="微軟正黑體" panose="020B0604030504040204" pitchFamily="34" charset="-120"/>
              <a:ea typeface="微軟正黑體" panose="020B0604030504040204" pitchFamily="34" charset="-120"/>
            </a:endParaRPr>
          </a:p>
          <a:p>
            <a:pPr>
              <a:spcBef>
                <a:spcPct val="0"/>
              </a:spcBef>
              <a:buClrTx/>
              <a:buFontTx/>
              <a:buNone/>
            </a:pPr>
            <a:endParaRPr lang="en-US" altLang="zh-TW" sz="1800" b="0" dirty="0">
              <a:latin typeface="微軟正黑體" panose="020B0604030504040204" pitchFamily="34" charset="-120"/>
              <a:ea typeface="微軟正黑體" panose="020B0604030504040204" pitchFamily="34" charset="-120"/>
            </a:endParaRPr>
          </a:p>
          <a:p>
            <a:pPr eaLnBrk="1" hangingPunct="1">
              <a:spcBef>
                <a:spcPct val="0"/>
              </a:spcBef>
              <a:buClrTx/>
              <a:buFontTx/>
              <a:buNone/>
            </a:pPr>
            <a:endParaRPr lang="en-US" altLang="zh-TW" sz="2500" dirty="0">
              <a:solidFill>
                <a:srgbClr val="001D3A"/>
              </a:solidFill>
              <a:latin typeface="微軟正黑體" panose="020B0604030504040204" pitchFamily="34" charset="-120"/>
              <a:ea typeface="微軟正黑體" panose="020B0604030504040204" pitchFamily="34" charset="-120"/>
            </a:endParaRPr>
          </a:p>
          <a:p>
            <a:pPr algn="ctr">
              <a:spcBef>
                <a:spcPct val="0"/>
              </a:spcBef>
              <a:buClrTx/>
              <a:buFontTx/>
              <a:buNone/>
            </a:pPr>
            <a:endParaRPr lang="en-US" altLang="zh-TW" sz="2500" b="0" dirty="0">
              <a:solidFill>
                <a:srgbClr val="001D3A"/>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715" y="3837408"/>
            <a:ext cx="3768636" cy="2508498"/>
          </a:xfrm>
          <a:prstGeom prst="rect">
            <a:avLst/>
          </a:prstGeom>
        </p:spPr>
      </p:pic>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7715" y="1344613"/>
            <a:ext cx="3768636" cy="2492795"/>
          </a:xfrm>
          <a:prstGeom prst="rect">
            <a:avLst/>
          </a:prstGeom>
        </p:spPr>
      </p:pic>
    </p:spTree>
    <p:extLst>
      <p:ext uri="{BB962C8B-B14F-4D97-AF65-F5344CB8AC3E}">
        <p14:creationId xmlns:p14="http://schemas.microsoft.com/office/powerpoint/2010/main" val="3886831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29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82" grpId="0"/>
      <p:bldP spid="8298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zh-TW" altLang="en-US" sz="3600" dirty="0" smtClean="0">
                <a:solidFill>
                  <a:srgbClr val="0000FF"/>
                </a:solidFill>
                <a:latin typeface="微軟正黑體" panose="020B0604030504040204" pitchFamily="34" charset="-120"/>
                <a:ea typeface="微軟正黑體" panose="020B0604030504040204" pitchFamily="34" charset="-120"/>
              </a:rPr>
              <a:t>攀樹運動</a:t>
            </a:r>
            <a:r>
              <a:rPr lang="en-US" altLang="zh-TW" sz="3600" dirty="0" smtClean="0">
                <a:solidFill>
                  <a:srgbClr val="0000FF"/>
                </a:solidFill>
                <a:latin typeface="微軟正黑體" panose="020B0604030504040204" pitchFamily="34" charset="-120"/>
                <a:ea typeface="微軟正黑體" panose="020B0604030504040204" pitchFamily="34" charset="-120"/>
              </a:rPr>
              <a:t>~</a:t>
            </a:r>
            <a:r>
              <a:rPr lang="zh-TW" altLang="en-US" sz="3600" dirty="0" smtClean="0">
                <a:solidFill>
                  <a:srgbClr val="0000FF"/>
                </a:solidFill>
                <a:latin typeface="微軟正黑體" panose="020B0604030504040204" pitchFamily="34" charset="-120"/>
                <a:ea typeface="微軟正黑體" panose="020B0604030504040204" pitchFamily="34" charset="-120"/>
              </a:rPr>
              <a:t>效益 </a:t>
            </a:r>
            <a:endParaRPr lang="en-US" altLang="zh-TW" sz="3600" dirty="0" smtClean="0">
              <a:solidFill>
                <a:srgbClr val="0000FF"/>
              </a:solidFill>
              <a:latin typeface="微軟正黑體" panose="020B0604030504040204" pitchFamily="34" charset="-120"/>
              <a:ea typeface="微軟正黑體" panose="020B0604030504040204" pitchFamily="34" charset="-120"/>
            </a:endParaRPr>
          </a:p>
        </p:txBody>
      </p:sp>
      <p:sp>
        <p:nvSpPr>
          <p:cNvPr id="27651" name="Rectangle 3"/>
          <p:cNvSpPr>
            <a:spLocks noGrp="1" noChangeArrowheads="1"/>
          </p:cNvSpPr>
          <p:nvPr>
            <p:ph type="body" sz="half" idx="1"/>
          </p:nvPr>
        </p:nvSpPr>
        <p:spPr>
          <a:xfrm>
            <a:off x="375323" y="1245219"/>
            <a:ext cx="4038600" cy="3886200"/>
          </a:xfrm>
        </p:spPr>
        <p:txBody>
          <a:bodyPr/>
          <a:lstStyle/>
          <a:p>
            <a:pPr eaLnBrk="1" hangingPunct="1">
              <a:lnSpc>
                <a:spcPct val="80000"/>
              </a:lnSpc>
            </a:pPr>
            <a:r>
              <a:rPr lang="en-US" altLang="zh-TW" dirty="0" smtClean="0">
                <a:solidFill>
                  <a:srgbClr val="0000FF"/>
                </a:solidFill>
              </a:rPr>
              <a:t>John</a:t>
            </a:r>
            <a:r>
              <a:rPr lang="en-US" altLang="zh-TW" sz="1800" dirty="0" smtClean="0"/>
              <a:t>(2006)</a:t>
            </a:r>
            <a:r>
              <a:rPr lang="zh-TW" altLang="en-US" sz="1800" dirty="0" smtClean="0"/>
              <a:t>攀樹及攀塔的生理與心理效益</a:t>
            </a:r>
          </a:p>
          <a:p>
            <a:pPr eaLnBrk="1" hangingPunct="1">
              <a:lnSpc>
                <a:spcPct val="80000"/>
              </a:lnSpc>
              <a:buFont typeface="Wingdings" panose="05000000000000000000" pitchFamily="2" charset="2"/>
              <a:buNone/>
            </a:pPr>
            <a:r>
              <a:rPr lang="zh-TW" altLang="en-US" sz="2100" dirty="0" smtClean="0"/>
              <a:t>    </a:t>
            </a:r>
            <a:r>
              <a:rPr lang="en-US" altLang="zh-TW" sz="2100" dirty="0" smtClean="0"/>
              <a:t>1.</a:t>
            </a:r>
            <a:r>
              <a:rPr lang="zh-TW" altLang="en-US" sz="2100" dirty="0" smtClean="0"/>
              <a:t>副交感神經系統活動</a:t>
            </a:r>
          </a:p>
          <a:p>
            <a:pPr eaLnBrk="1" hangingPunct="1">
              <a:lnSpc>
                <a:spcPct val="80000"/>
              </a:lnSpc>
              <a:buFont typeface="Wingdings" panose="05000000000000000000" pitchFamily="2" charset="2"/>
              <a:buNone/>
            </a:pPr>
            <a:r>
              <a:rPr lang="zh-TW" altLang="en-US" sz="2100" dirty="0" smtClean="0"/>
              <a:t>    </a:t>
            </a:r>
            <a:r>
              <a:rPr lang="en-US" altLang="zh-TW" sz="2100" dirty="0" smtClean="0"/>
              <a:t>2.</a:t>
            </a:r>
            <a:r>
              <a:rPr lang="zh-TW" altLang="en-US" sz="2100" dirty="0" smtClean="0"/>
              <a:t>有較多活力</a:t>
            </a:r>
          </a:p>
          <a:p>
            <a:pPr eaLnBrk="1" hangingPunct="1">
              <a:lnSpc>
                <a:spcPct val="80000"/>
              </a:lnSpc>
              <a:buFont typeface="Wingdings" panose="05000000000000000000" pitchFamily="2" charset="2"/>
              <a:buNone/>
            </a:pPr>
            <a:r>
              <a:rPr lang="zh-TW" altLang="en-US" sz="2100" dirty="0" smtClean="0"/>
              <a:t>    </a:t>
            </a:r>
            <a:r>
              <a:rPr lang="en-US" altLang="zh-TW" sz="2100" dirty="0" smtClean="0"/>
              <a:t>3.</a:t>
            </a:r>
            <a:r>
              <a:rPr lang="zh-TW" altLang="en-US" sz="2100" dirty="0" smtClean="0"/>
              <a:t>減少緊張混亂</a:t>
            </a:r>
            <a:r>
              <a:rPr lang="zh-TW" altLang="en-US" sz="2100" dirty="0" smtClean="0"/>
              <a:t>疲勞</a:t>
            </a:r>
            <a:endParaRPr lang="en-US" altLang="zh-TW" sz="2100" dirty="0" smtClean="0"/>
          </a:p>
          <a:p>
            <a:pPr eaLnBrk="1" hangingPunct="1">
              <a:lnSpc>
                <a:spcPct val="80000"/>
              </a:lnSpc>
              <a:buFont typeface="Wingdings" panose="05000000000000000000" pitchFamily="2" charset="2"/>
              <a:buNone/>
            </a:pPr>
            <a:endParaRPr lang="zh-TW" altLang="en-US" sz="2100" dirty="0" smtClean="0"/>
          </a:p>
          <a:p>
            <a:pPr eaLnBrk="1" hangingPunct="1">
              <a:lnSpc>
                <a:spcPct val="80000"/>
              </a:lnSpc>
            </a:pPr>
            <a:r>
              <a:rPr lang="en-US" altLang="zh-TW" dirty="0" smtClean="0">
                <a:solidFill>
                  <a:srgbClr val="0000FF"/>
                </a:solidFill>
              </a:rPr>
              <a:t>John</a:t>
            </a:r>
            <a:r>
              <a:rPr lang="en-US" altLang="zh-TW" sz="1800" dirty="0" smtClean="0"/>
              <a:t>(2007)</a:t>
            </a:r>
            <a:r>
              <a:rPr lang="zh-TW" altLang="en-US" sz="1800" dirty="0" smtClean="0"/>
              <a:t>日本森林社區攀樹方案研究</a:t>
            </a:r>
          </a:p>
          <a:p>
            <a:pPr eaLnBrk="1" hangingPunct="1">
              <a:lnSpc>
                <a:spcPct val="80000"/>
              </a:lnSpc>
              <a:buFont typeface="Wingdings" panose="05000000000000000000" pitchFamily="2" charset="2"/>
              <a:buNone/>
            </a:pPr>
            <a:r>
              <a:rPr lang="zh-TW" altLang="en-US" sz="1800" dirty="0" smtClean="0"/>
              <a:t>    </a:t>
            </a:r>
            <a:r>
              <a:rPr lang="en-US" altLang="zh-TW" sz="2100" dirty="0" smtClean="0"/>
              <a:t>1.</a:t>
            </a:r>
            <a:r>
              <a:rPr lang="zh-TW" altLang="en-US" sz="2100" dirty="0" smtClean="0"/>
              <a:t>社會方面</a:t>
            </a:r>
            <a:r>
              <a:rPr lang="en-US" altLang="zh-TW" sz="2100" dirty="0" smtClean="0"/>
              <a:t>~</a:t>
            </a:r>
            <a:r>
              <a:rPr lang="zh-TW" altLang="en-US" sz="2100" dirty="0" smtClean="0"/>
              <a:t>促進當地保護措施</a:t>
            </a:r>
          </a:p>
          <a:p>
            <a:pPr eaLnBrk="1" hangingPunct="1">
              <a:lnSpc>
                <a:spcPct val="80000"/>
              </a:lnSpc>
              <a:buFont typeface="Wingdings" panose="05000000000000000000" pitchFamily="2" charset="2"/>
              <a:buNone/>
            </a:pPr>
            <a:r>
              <a:rPr lang="zh-TW" altLang="en-US" sz="2100" dirty="0" smtClean="0"/>
              <a:t>    </a:t>
            </a:r>
            <a:r>
              <a:rPr lang="en-US" altLang="zh-TW" sz="2100" dirty="0" smtClean="0"/>
              <a:t>2.</a:t>
            </a:r>
            <a:r>
              <a:rPr lang="zh-TW" altLang="en-US" sz="2100" dirty="0" smtClean="0"/>
              <a:t>樂趣元素</a:t>
            </a:r>
            <a:r>
              <a:rPr lang="en-US" altLang="zh-TW" sz="2100" dirty="0" smtClean="0"/>
              <a:t>~ </a:t>
            </a:r>
            <a:r>
              <a:rPr lang="zh-TW" altLang="en-US" sz="2100" dirty="0" smtClean="0"/>
              <a:t>審美、生態、</a:t>
            </a:r>
          </a:p>
          <a:p>
            <a:pPr eaLnBrk="1" hangingPunct="1">
              <a:lnSpc>
                <a:spcPct val="80000"/>
              </a:lnSpc>
              <a:buFont typeface="Wingdings" panose="05000000000000000000" pitchFamily="2" charset="2"/>
              <a:buNone/>
            </a:pPr>
            <a:r>
              <a:rPr lang="zh-TW" altLang="en-US" sz="2100" dirty="0" smtClean="0"/>
              <a:t>        </a:t>
            </a:r>
            <a:r>
              <a:rPr lang="zh-TW" altLang="en-US" sz="2100" dirty="0" smtClean="0"/>
              <a:t>遊憩</a:t>
            </a:r>
            <a:r>
              <a:rPr lang="zh-TW" altLang="en-US" sz="2100" dirty="0" smtClean="0"/>
              <a:t>、娛樂、保護意識</a:t>
            </a:r>
          </a:p>
        </p:txBody>
      </p:sp>
      <p:sp>
        <p:nvSpPr>
          <p:cNvPr id="27652" name="Rectangle 4"/>
          <p:cNvSpPr>
            <a:spLocks noGrp="1" noChangeArrowheads="1"/>
          </p:cNvSpPr>
          <p:nvPr>
            <p:ph type="body" sz="half" idx="2"/>
          </p:nvPr>
        </p:nvSpPr>
        <p:spPr>
          <a:xfrm>
            <a:off x="4643438" y="1245219"/>
            <a:ext cx="4038600" cy="4716462"/>
          </a:xfrm>
        </p:spPr>
        <p:txBody>
          <a:bodyPr/>
          <a:lstStyle/>
          <a:p>
            <a:pPr eaLnBrk="1" hangingPunct="1">
              <a:lnSpc>
                <a:spcPct val="80000"/>
              </a:lnSpc>
            </a:pPr>
            <a:r>
              <a:rPr lang="en-US" altLang="zh-TW" dirty="0" smtClean="0">
                <a:solidFill>
                  <a:srgbClr val="0000FF"/>
                </a:solidFill>
              </a:rPr>
              <a:t>Ulrich</a:t>
            </a:r>
            <a:r>
              <a:rPr lang="en-US" altLang="zh-TW" sz="1500" dirty="0" smtClean="0"/>
              <a:t>(1983)</a:t>
            </a:r>
          </a:p>
          <a:p>
            <a:pPr eaLnBrk="1" hangingPunct="1">
              <a:lnSpc>
                <a:spcPct val="80000"/>
              </a:lnSpc>
              <a:buFont typeface="Wingdings" panose="05000000000000000000" pitchFamily="2" charset="2"/>
              <a:buNone/>
            </a:pPr>
            <a:r>
              <a:rPr lang="en-US" altLang="zh-TW" sz="1500" dirty="0" smtClean="0"/>
              <a:t>    </a:t>
            </a:r>
            <a:r>
              <a:rPr lang="en-US" altLang="zh-TW" sz="2100" dirty="0" smtClean="0"/>
              <a:t>1.</a:t>
            </a:r>
            <a:r>
              <a:rPr lang="zh-TW" altLang="en-US" sz="2100" dirty="0" smtClean="0"/>
              <a:t>接觸自然環境</a:t>
            </a:r>
            <a:r>
              <a:rPr lang="en-US" altLang="zh-TW" sz="2100" dirty="0" smtClean="0"/>
              <a:t>~</a:t>
            </a:r>
            <a:r>
              <a:rPr lang="zh-TW" altLang="en-US" sz="2100" dirty="0" smtClean="0"/>
              <a:t>復原力、降低壓力。</a:t>
            </a:r>
          </a:p>
          <a:p>
            <a:pPr eaLnBrk="1" hangingPunct="1">
              <a:lnSpc>
                <a:spcPct val="80000"/>
              </a:lnSpc>
              <a:buFont typeface="Wingdings" panose="05000000000000000000" pitchFamily="2" charset="2"/>
              <a:buNone/>
            </a:pPr>
            <a:r>
              <a:rPr lang="zh-TW" altLang="en-US" sz="2100" dirty="0" smtClean="0"/>
              <a:t>    </a:t>
            </a:r>
            <a:r>
              <a:rPr lang="en-US" altLang="zh-TW" sz="2100" dirty="0" smtClean="0"/>
              <a:t>2.</a:t>
            </a:r>
            <a:r>
              <a:rPr lang="zh-TW" altLang="en-US" sz="2100" dirty="0" smtClean="0"/>
              <a:t>接觸自然環境</a:t>
            </a:r>
            <a:r>
              <a:rPr lang="en-US" altLang="zh-TW" sz="2100" dirty="0" smtClean="0"/>
              <a:t>~</a:t>
            </a:r>
            <a:r>
              <a:rPr lang="zh-TW" altLang="en-US" sz="2100" dirty="0" smtClean="0"/>
              <a:t>喚起積極的情緒，自主覺醒</a:t>
            </a:r>
            <a:r>
              <a:rPr lang="zh-TW" altLang="en-US" sz="2100" dirty="0" smtClean="0"/>
              <a:t>。</a:t>
            </a:r>
            <a:endParaRPr lang="en-US" altLang="zh-TW" sz="2100" dirty="0" smtClean="0"/>
          </a:p>
          <a:p>
            <a:pPr eaLnBrk="1" hangingPunct="1">
              <a:lnSpc>
                <a:spcPct val="80000"/>
              </a:lnSpc>
              <a:buFont typeface="Wingdings" panose="05000000000000000000" pitchFamily="2" charset="2"/>
              <a:buNone/>
            </a:pPr>
            <a:endParaRPr lang="en-US" altLang="zh-TW" sz="2100" dirty="0"/>
          </a:p>
          <a:p>
            <a:pPr eaLnBrk="1" hangingPunct="1">
              <a:lnSpc>
                <a:spcPct val="80000"/>
              </a:lnSpc>
              <a:buFont typeface="Wingdings" panose="05000000000000000000" pitchFamily="2" charset="2"/>
              <a:buNone/>
            </a:pPr>
            <a:endParaRPr lang="en-US" altLang="zh-TW" sz="2100" dirty="0" smtClean="0"/>
          </a:p>
          <a:p>
            <a:pPr eaLnBrk="1" hangingPunct="1">
              <a:lnSpc>
                <a:spcPct val="80000"/>
              </a:lnSpc>
              <a:buFont typeface="Wingdings" panose="05000000000000000000" pitchFamily="2" charset="2"/>
              <a:buNone/>
            </a:pPr>
            <a:endParaRPr lang="en-US" altLang="zh-TW" sz="2100" dirty="0"/>
          </a:p>
          <a:p>
            <a:pPr eaLnBrk="1" hangingPunct="1">
              <a:lnSpc>
                <a:spcPct val="80000"/>
              </a:lnSpc>
              <a:buFont typeface="Wingdings" panose="05000000000000000000" pitchFamily="2" charset="2"/>
              <a:buNone/>
            </a:pPr>
            <a:endParaRPr lang="zh-TW" altLang="en-US" sz="2100" dirty="0" smtClean="0"/>
          </a:p>
          <a:p>
            <a:pPr eaLnBrk="1" hangingPunct="1">
              <a:lnSpc>
                <a:spcPct val="80000"/>
              </a:lnSpc>
              <a:buFont typeface="Wingdings" panose="05000000000000000000" pitchFamily="2" charset="2"/>
              <a:buNone/>
            </a:pPr>
            <a:endParaRPr lang="en-US" altLang="zh-TW" sz="1800" dirty="0" smtClean="0"/>
          </a:p>
        </p:txBody>
      </p:sp>
      <p:sp>
        <p:nvSpPr>
          <p:cNvPr id="5" name="Rectangle 3"/>
          <p:cNvSpPr txBox="1">
            <a:spLocks noChangeArrowheads="1"/>
          </p:cNvSpPr>
          <p:nvPr/>
        </p:nvSpPr>
        <p:spPr bwMode="gray">
          <a:xfrm>
            <a:off x="4643437" y="3084160"/>
            <a:ext cx="3889375" cy="266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zh-TW" altLang="en-US" dirty="0" smtClean="0">
                <a:solidFill>
                  <a:srgbClr val="0000FF"/>
                </a:solidFill>
              </a:rPr>
              <a:t>蘇俊郎</a:t>
            </a:r>
            <a:r>
              <a:rPr lang="en-US" altLang="zh-TW" sz="1500" dirty="0" smtClean="0"/>
              <a:t>(2007)</a:t>
            </a:r>
          </a:p>
          <a:p>
            <a:pPr eaLnBrk="1" hangingPunct="1">
              <a:buFont typeface="Wingdings" panose="05000000000000000000" pitchFamily="2" charset="2"/>
              <a:buNone/>
            </a:pPr>
            <a:r>
              <a:rPr lang="en-US" altLang="zh-TW" dirty="0" smtClean="0"/>
              <a:t>    </a:t>
            </a:r>
            <a:r>
              <a:rPr lang="en-US" altLang="zh-TW" sz="1800" dirty="0" smtClean="0"/>
              <a:t>1.</a:t>
            </a:r>
            <a:r>
              <a:rPr lang="zh-TW" altLang="en-US" sz="1800" dirty="0" smtClean="0"/>
              <a:t>替大樹修剪枝葉</a:t>
            </a:r>
          </a:p>
          <a:p>
            <a:pPr eaLnBrk="1" hangingPunct="1">
              <a:buFont typeface="Wingdings" panose="05000000000000000000" pitchFamily="2" charset="2"/>
              <a:buNone/>
            </a:pPr>
            <a:r>
              <a:rPr lang="zh-TW" altLang="en-US" sz="1800" dirty="0" smtClean="0"/>
              <a:t>    </a:t>
            </a:r>
            <a:r>
              <a:rPr lang="en-US" altLang="zh-TW" sz="1800" dirty="0" smtClean="0"/>
              <a:t>2.</a:t>
            </a:r>
            <a:r>
              <a:rPr lang="zh-TW" altLang="en-US" sz="1800" dirty="0" smtClean="0"/>
              <a:t>協助國內外生態專家從事學術研究</a:t>
            </a:r>
          </a:p>
          <a:p>
            <a:pPr eaLnBrk="1" hangingPunct="1">
              <a:buFont typeface="Wingdings" panose="05000000000000000000" pitchFamily="2" charset="2"/>
              <a:buNone/>
            </a:pPr>
            <a:r>
              <a:rPr lang="zh-TW" altLang="en-US" sz="1800" dirty="0" smtClean="0"/>
              <a:t>    </a:t>
            </a:r>
            <a:r>
              <a:rPr lang="en-US" altLang="zh-TW" sz="1800" dirty="0" smtClean="0"/>
              <a:t>3.</a:t>
            </a:r>
            <a:r>
              <a:rPr lang="zh-TW" altLang="en-US" sz="1800" dirty="0" smtClean="0"/>
              <a:t>提供休閒娛樂</a:t>
            </a:r>
          </a:p>
          <a:p>
            <a:pPr eaLnBrk="1" hangingPunct="1">
              <a:buFont typeface="Wingdings" panose="05000000000000000000" pitchFamily="2" charset="2"/>
              <a:buNone/>
            </a:pPr>
            <a:r>
              <a:rPr lang="zh-TW" altLang="en-US" sz="1800" dirty="0" smtClean="0"/>
              <a:t>    </a:t>
            </a:r>
            <a:r>
              <a:rPr lang="en-US" altLang="zh-TW" sz="1800" dirty="0" smtClean="0"/>
              <a:t>4.</a:t>
            </a:r>
            <a:r>
              <a:rPr lang="zh-TW" altLang="en-US" sz="1800" dirty="0" smtClean="0"/>
              <a:t>復健</a:t>
            </a:r>
            <a:r>
              <a:rPr lang="en-US" altLang="zh-TW" sz="1800" dirty="0" smtClean="0"/>
              <a:t>~</a:t>
            </a:r>
            <a:r>
              <a:rPr lang="zh-TW" altLang="en-US" sz="1800" dirty="0" smtClean="0"/>
              <a:t>訓練患者手腳協調及平衡感</a:t>
            </a:r>
            <a:endParaRPr lang="zh-TW" altLang="en-US" sz="1800" dirty="0" smtClean="0"/>
          </a:p>
        </p:txBody>
      </p:sp>
    </p:spTree>
    <p:extLst>
      <p:ext uri="{BB962C8B-B14F-4D97-AF65-F5344CB8AC3E}">
        <p14:creationId xmlns:p14="http://schemas.microsoft.com/office/powerpoint/2010/main" val="1493204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7651">
                                            <p:txEl>
                                              <p:pRg st="0" end="0"/>
                                            </p:txEl>
                                          </p:spTgt>
                                        </p:tgtEl>
                                        <p:attrNameLst>
                                          <p:attrName>style.color</p:attrName>
                                        </p:attrNameLst>
                                      </p:cBhvr>
                                      <p:to>
                                        <a:schemeClr val="accent2"/>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27651">
                                            <p:txEl>
                                              <p:pRg st="1" end="1"/>
                                            </p:txEl>
                                          </p:spTgt>
                                        </p:tgtEl>
                                        <p:attrNameLst>
                                          <p:attrName>style.color</p:attrName>
                                        </p:attrNameLst>
                                      </p:cBhvr>
                                      <p:to>
                                        <a:schemeClr val="accent2"/>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27651">
                                            <p:txEl>
                                              <p:pRg st="2" end="2"/>
                                            </p:txEl>
                                          </p:spTgt>
                                        </p:tgtEl>
                                        <p:attrNameLst>
                                          <p:attrName>style.color</p:attrName>
                                        </p:attrNameLst>
                                      </p:cBhvr>
                                      <p:to>
                                        <a:schemeClr val="accent2"/>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27651">
                                            <p:txEl>
                                              <p:pRg st="3" end="3"/>
                                            </p:txEl>
                                          </p:spTgt>
                                        </p:tgtEl>
                                        <p:attrNameLst>
                                          <p:attrName>style.color</p:attrName>
                                        </p:attrNameLst>
                                      </p:cBhvr>
                                      <p:to>
                                        <a:schemeClr val="accent2"/>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27651">
                                            <p:txEl>
                                              <p:pRg st="5" end="5"/>
                                            </p:txEl>
                                          </p:spTgt>
                                        </p:tgtEl>
                                        <p:attrNameLst>
                                          <p:attrName>style.color</p:attrName>
                                        </p:attrNameLst>
                                      </p:cBhvr>
                                      <p:to>
                                        <a:schemeClr val="accent2"/>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27651">
                                            <p:txEl>
                                              <p:pRg st="6" end="6"/>
                                            </p:txEl>
                                          </p:spTgt>
                                        </p:tgtEl>
                                        <p:attrNameLst>
                                          <p:attrName>style.color</p:attrName>
                                        </p:attrNameLst>
                                      </p:cBhvr>
                                      <p:to>
                                        <a:schemeClr val="accent2"/>
                                      </p:to>
                                    </p:animClr>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grpId="0" nodeType="clickEffect">
                                  <p:stCondLst>
                                    <p:cond delay="0"/>
                                  </p:stCondLst>
                                  <p:childTnLst>
                                    <p:animClr clrSpc="rgb" dir="cw">
                                      <p:cBhvr override="childStyle">
                                        <p:cTn id="30" dur="2000" fill="hold"/>
                                        <p:tgtEl>
                                          <p:spTgt spid="27651">
                                            <p:txEl>
                                              <p:pRg st="7" end="7"/>
                                            </p:txEl>
                                          </p:spTgt>
                                        </p:tgtEl>
                                        <p:attrNameLst>
                                          <p:attrName>style.color</p:attrName>
                                        </p:attrNameLst>
                                      </p:cBhvr>
                                      <p:to>
                                        <a:schemeClr val="accent2"/>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grpId="0" nodeType="clickEffect">
                                  <p:stCondLst>
                                    <p:cond delay="0"/>
                                  </p:stCondLst>
                                  <p:childTnLst>
                                    <p:animClr clrSpc="rgb" dir="cw">
                                      <p:cBhvr override="childStyle">
                                        <p:cTn id="34" dur="2000" fill="hold"/>
                                        <p:tgtEl>
                                          <p:spTgt spid="27651">
                                            <p:txEl>
                                              <p:pRg st="8" end="8"/>
                                            </p:txEl>
                                          </p:spTgt>
                                        </p:tgtEl>
                                        <p:attrNameLst>
                                          <p:attrName>style.color</p:attrName>
                                        </p:attrNameLst>
                                      </p:cBhvr>
                                      <p:to>
                                        <a:schemeClr val="accent2"/>
                                      </p:to>
                                    </p:animClr>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grpId="0" nodeType="clickEffect">
                                  <p:stCondLst>
                                    <p:cond delay="0"/>
                                  </p:stCondLst>
                                  <p:childTnLst>
                                    <p:animClr clrSpc="rgb" dir="cw">
                                      <p:cBhvr override="childStyle">
                                        <p:cTn id="38" dur="2000" fill="hold"/>
                                        <p:tgtEl>
                                          <p:spTgt spid="27652">
                                            <p:txEl>
                                              <p:pRg st="0" end="0"/>
                                            </p:txEl>
                                          </p:spTgt>
                                        </p:tgtEl>
                                        <p:attrNameLst>
                                          <p:attrName>style.color</p:attrName>
                                        </p:attrNameLst>
                                      </p:cBhvr>
                                      <p:to>
                                        <a:schemeClr val="accent2"/>
                                      </p:to>
                                    </p:animClr>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mph" presetSubtype="2" fill="hold" grpId="0" nodeType="clickEffect">
                                  <p:stCondLst>
                                    <p:cond delay="0"/>
                                  </p:stCondLst>
                                  <p:childTnLst>
                                    <p:animClr clrSpc="rgb" dir="cw">
                                      <p:cBhvr override="childStyle">
                                        <p:cTn id="42" dur="2000" fill="hold"/>
                                        <p:tgtEl>
                                          <p:spTgt spid="27652">
                                            <p:txEl>
                                              <p:pRg st="1" end="1"/>
                                            </p:txEl>
                                          </p:spTgt>
                                        </p:tgtEl>
                                        <p:attrNameLst>
                                          <p:attrName>style.color</p:attrName>
                                        </p:attrNameLst>
                                      </p:cBhvr>
                                      <p:to>
                                        <a:schemeClr val="accent2"/>
                                      </p:to>
                                    </p:animClr>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27652">
                                            <p:txEl>
                                              <p:pRg st="2" end="2"/>
                                            </p:txEl>
                                          </p:spTgt>
                                        </p:tgtEl>
                                        <p:attrNameLst>
                                          <p:attrName>style.color</p:attrName>
                                        </p:attrNameLst>
                                      </p:cBhvr>
                                      <p:to>
                                        <a:schemeClr val="accent2"/>
                                      </p:to>
                                    </p:animClr>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grpId="0" nodeType="clickEffect">
                                  <p:stCondLst>
                                    <p:cond delay="0"/>
                                  </p:stCondLst>
                                  <p:childTnLst>
                                    <p:animClr clrSpc="rgb" dir="cw">
                                      <p:cBhvr override="childStyle">
                                        <p:cTn id="50" dur="2000" fill="hold"/>
                                        <p:tgtEl>
                                          <p:spTgt spid="5">
                                            <p:txEl>
                                              <p:pRg st="0" end="0"/>
                                            </p:txEl>
                                          </p:spTgt>
                                        </p:tgtEl>
                                        <p:attrNameLst>
                                          <p:attrName>style.color</p:attrName>
                                        </p:attrNameLst>
                                      </p:cBhvr>
                                      <p:to>
                                        <a:schemeClr val="accent2"/>
                                      </p:to>
                                    </p:animClr>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0" nodeType="clickEffect">
                                  <p:stCondLst>
                                    <p:cond delay="0"/>
                                  </p:stCondLst>
                                  <p:childTnLst>
                                    <p:animClr clrSpc="rgb" dir="cw">
                                      <p:cBhvr override="childStyle">
                                        <p:cTn id="54" dur="2000" fill="hold"/>
                                        <p:tgtEl>
                                          <p:spTgt spid="5">
                                            <p:txEl>
                                              <p:pRg st="1" end="1"/>
                                            </p:txEl>
                                          </p:spTgt>
                                        </p:tgtEl>
                                        <p:attrNameLst>
                                          <p:attrName>style.color</p:attrName>
                                        </p:attrNameLst>
                                      </p:cBhvr>
                                      <p:to>
                                        <a:schemeClr val="accent2"/>
                                      </p:to>
                                    </p:animClr>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0" nodeType="clickEffect">
                                  <p:stCondLst>
                                    <p:cond delay="0"/>
                                  </p:stCondLst>
                                  <p:childTnLst>
                                    <p:animClr clrSpc="rgb" dir="cw">
                                      <p:cBhvr override="childStyle">
                                        <p:cTn id="58" dur="2000" fill="hold"/>
                                        <p:tgtEl>
                                          <p:spTgt spid="5">
                                            <p:txEl>
                                              <p:pRg st="2" end="2"/>
                                            </p:txEl>
                                          </p:spTgt>
                                        </p:tgtEl>
                                        <p:attrNameLst>
                                          <p:attrName>style.color</p:attrName>
                                        </p:attrNameLst>
                                      </p:cBhvr>
                                      <p:to>
                                        <a:schemeClr val="accent2"/>
                                      </p:to>
                                    </p:animClr>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grpId="0" nodeType="clickEffect">
                                  <p:stCondLst>
                                    <p:cond delay="0"/>
                                  </p:stCondLst>
                                  <p:childTnLst>
                                    <p:animClr clrSpc="rgb" dir="cw">
                                      <p:cBhvr override="childStyle">
                                        <p:cTn id="62" dur="2000" fill="hold"/>
                                        <p:tgtEl>
                                          <p:spTgt spid="5">
                                            <p:txEl>
                                              <p:pRg st="3" end="3"/>
                                            </p:txEl>
                                          </p:spTgt>
                                        </p:tgtEl>
                                        <p:attrNameLst>
                                          <p:attrName>style.color</p:attrName>
                                        </p:attrNameLst>
                                      </p:cBhvr>
                                      <p:to>
                                        <a:schemeClr val="accent2"/>
                                      </p:to>
                                    </p:animClr>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0" nodeType="clickEffect">
                                  <p:stCondLst>
                                    <p:cond delay="0"/>
                                  </p:stCondLst>
                                  <p:childTnLst>
                                    <p:animClr clrSpc="rgb" dir="cw">
                                      <p:cBhvr override="childStyle">
                                        <p:cTn id="66" dur="2000" fill="hold"/>
                                        <p:tgtEl>
                                          <p:spTgt spid="5">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2" grpId="0" build="p"/>
      <p:bldP spid="5" grpId="0" build="p"/>
    </p:bldLst>
  </p:timing>
</p:sld>
</file>

<file path=ppt/theme/theme1.xml><?xml version="1.0" encoding="utf-8"?>
<a:theme xmlns:a="http://schemas.openxmlformats.org/drawingml/2006/main" name="sample">
  <a:themeElements>
    <a:clrScheme name="sample 2">
      <a:dk1>
        <a:srgbClr val="4D4D4D"/>
      </a:dk1>
      <a:lt1>
        <a:srgbClr val="FFFFFF"/>
      </a:lt1>
      <a:dk2>
        <a:srgbClr val="0D8797"/>
      </a:dk2>
      <a:lt2>
        <a:srgbClr val="C0C0C0"/>
      </a:lt2>
      <a:accent1>
        <a:srgbClr val="8BB44E"/>
      </a:accent1>
      <a:accent2>
        <a:srgbClr val="4CB06D"/>
      </a:accent2>
      <a:accent3>
        <a:srgbClr val="FFFFFF"/>
      </a:accent3>
      <a:accent4>
        <a:srgbClr val="404040"/>
      </a:accent4>
      <a:accent5>
        <a:srgbClr val="C4D6B2"/>
      </a:accent5>
      <a:accent6>
        <a:srgbClr val="449F62"/>
      </a:accent6>
      <a:hlink>
        <a:srgbClr val="7B9CB5"/>
      </a:hlink>
      <a:folHlink>
        <a:srgbClr val="B3C1A1"/>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ample 1">
        <a:dk1>
          <a:srgbClr val="4D4D4D"/>
        </a:dk1>
        <a:lt1>
          <a:srgbClr val="FFFFFF"/>
        </a:lt1>
        <a:dk2>
          <a:srgbClr val="51A0B9"/>
        </a:dk2>
        <a:lt2>
          <a:srgbClr val="DDDDDD"/>
        </a:lt2>
        <a:accent1>
          <a:srgbClr val="438ACB"/>
        </a:accent1>
        <a:accent2>
          <a:srgbClr val="77AE26"/>
        </a:accent2>
        <a:accent3>
          <a:srgbClr val="FFFFFF"/>
        </a:accent3>
        <a:accent4>
          <a:srgbClr val="404040"/>
        </a:accent4>
        <a:accent5>
          <a:srgbClr val="B0C4E2"/>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sample 2">
        <a:dk1>
          <a:srgbClr val="4D4D4D"/>
        </a:dk1>
        <a:lt1>
          <a:srgbClr val="FFFFFF"/>
        </a:lt1>
        <a:dk2>
          <a:srgbClr val="0D8797"/>
        </a:dk2>
        <a:lt2>
          <a:srgbClr val="C0C0C0"/>
        </a:lt2>
        <a:accent1>
          <a:srgbClr val="8BB44E"/>
        </a:accent1>
        <a:accent2>
          <a:srgbClr val="4CB06D"/>
        </a:accent2>
        <a:accent3>
          <a:srgbClr val="FFFFFF"/>
        </a:accent3>
        <a:accent4>
          <a:srgbClr val="404040"/>
        </a:accent4>
        <a:accent5>
          <a:srgbClr val="C4D6B2"/>
        </a:accent5>
        <a:accent6>
          <a:srgbClr val="449F62"/>
        </a:accent6>
        <a:hlink>
          <a:srgbClr val="7B9CB5"/>
        </a:hlink>
        <a:folHlink>
          <a:srgbClr val="B3C1A1"/>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3491C4"/>
        </a:dk2>
        <a:lt2>
          <a:srgbClr val="DDDDDD"/>
        </a:lt2>
        <a:accent1>
          <a:srgbClr val="32B66E"/>
        </a:accent1>
        <a:accent2>
          <a:srgbClr val="36623F"/>
        </a:accent2>
        <a:accent3>
          <a:srgbClr val="FFFFFF"/>
        </a:accent3>
        <a:accent4>
          <a:srgbClr val="000056"/>
        </a:accent4>
        <a:accent5>
          <a:srgbClr val="ADD7BA"/>
        </a:accent5>
        <a:accent6>
          <a:srgbClr val="305838"/>
        </a:accent6>
        <a:hlink>
          <a:srgbClr val="4C9BBA"/>
        </a:hlink>
        <a:folHlink>
          <a:srgbClr val="A4D0A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ample">
  <a:themeElements>
    <a:clrScheme name="sample 2">
      <a:dk1>
        <a:srgbClr val="4D4D4D"/>
      </a:dk1>
      <a:lt1>
        <a:srgbClr val="FFFFFF"/>
      </a:lt1>
      <a:dk2>
        <a:srgbClr val="0D8797"/>
      </a:dk2>
      <a:lt2>
        <a:srgbClr val="C0C0C0"/>
      </a:lt2>
      <a:accent1>
        <a:srgbClr val="8BB44E"/>
      </a:accent1>
      <a:accent2>
        <a:srgbClr val="4CB06D"/>
      </a:accent2>
      <a:accent3>
        <a:srgbClr val="FFFFFF"/>
      </a:accent3>
      <a:accent4>
        <a:srgbClr val="404040"/>
      </a:accent4>
      <a:accent5>
        <a:srgbClr val="C4D6B2"/>
      </a:accent5>
      <a:accent6>
        <a:srgbClr val="449F62"/>
      </a:accent6>
      <a:hlink>
        <a:srgbClr val="7B9CB5"/>
      </a:hlink>
      <a:folHlink>
        <a:srgbClr val="B3C1A1"/>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ample 1">
        <a:dk1>
          <a:srgbClr val="4D4D4D"/>
        </a:dk1>
        <a:lt1>
          <a:srgbClr val="FFFFFF"/>
        </a:lt1>
        <a:dk2>
          <a:srgbClr val="51A0B9"/>
        </a:dk2>
        <a:lt2>
          <a:srgbClr val="DDDDDD"/>
        </a:lt2>
        <a:accent1>
          <a:srgbClr val="438ACB"/>
        </a:accent1>
        <a:accent2>
          <a:srgbClr val="77AE26"/>
        </a:accent2>
        <a:accent3>
          <a:srgbClr val="FFFFFF"/>
        </a:accent3>
        <a:accent4>
          <a:srgbClr val="404040"/>
        </a:accent4>
        <a:accent5>
          <a:srgbClr val="B0C4E2"/>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sample 2">
        <a:dk1>
          <a:srgbClr val="4D4D4D"/>
        </a:dk1>
        <a:lt1>
          <a:srgbClr val="FFFFFF"/>
        </a:lt1>
        <a:dk2>
          <a:srgbClr val="0D8797"/>
        </a:dk2>
        <a:lt2>
          <a:srgbClr val="C0C0C0"/>
        </a:lt2>
        <a:accent1>
          <a:srgbClr val="8BB44E"/>
        </a:accent1>
        <a:accent2>
          <a:srgbClr val="4CB06D"/>
        </a:accent2>
        <a:accent3>
          <a:srgbClr val="FFFFFF"/>
        </a:accent3>
        <a:accent4>
          <a:srgbClr val="404040"/>
        </a:accent4>
        <a:accent5>
          <a:srgbClr val="C4D6B2"/>
        </a:accent5>
        <a:accent6>
          <a:srgbClr val="449F62"/>
        </a:accent6>
        <a:hlink>
          <a:srgbClr val="7B9CB5"/>
        </a:hlink>
        <a:folHlink>
          <a:srgbClr val="B3C1A1"/>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3491C4"/>
        </a:dk2>
        <a:lt2>
          <a:srgbClr val="DDDDDD"/>
        </a:lt2>
        <a:accent1>
          <a:srgbClr val="32B66E"/>
        </a:accent1>
        <a:accent2>
          <a:srgbClr val="36623F"/>
        </a:accent2>
        <a:accent3>
          <a:srgbClr val="FFFFFF"/>
        </a:accent3>
        <a:accent4>
          <a:srgbClr val="000056"/>
        </a:accent4>
        <a:accent5>
          <a:srgbClr val="ADD7BA"/>
        </a:accent5>
        <a:accent6>
          <a:srgbClr val="305838"/>
        </a:accent6>
        <a:hlink>
          <a:srgbClr val="4C9BBA"/>
        </a:hlink>
        <a:folHlink>
          <a:srgbClr val="A4D0A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ample">
  <a:themeElements>
    <a:clrScheme name="sample 2">
      <a:dk1>
        <a:srgbClr val="4D4D4D"/>
      </a:dk1>
      <a:lt1>
        <a:srgbClr val="FFFFFF"/>
      </a:lt1>
      <a:dk2>
        <a:srgbClr val="0D8797"/>
      </a:dk2>
      <a:lt2>
        <a:srgbClr val="C0C0C0"/>
      </a:lt2>
      <a:accent1>
        <a:srgbClr val="8BB44E"/>
      </a:accent1>
      <a:accent2>
        <a:srgbClr val="4CB06D"/>
      </a:accent2>
      <a:accent3>
        <a:srgbClr val="FFFFFF"/>
      </a:accent3>
      <a:accent4>
        <a:srgbClr val="404040"/>
      </a:accent4>
      <a:accent5>
        <a:srgbClr val="C4D6B2"/>
      </a:accent5>
      <a:accent6>
        <a:srgbClr val="449F62"/>
      </a:accent6>
      <a:hlink>
        <a:srgbClr val="7B9CB5"/>
      </a:hlink>
      <a:folHlink>
        <a:srgbClr val="B3C1A1"/>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ample 1">
        <a:dk1>
          <a:srgbClr val="4D4D4D"/>
        </a:dk1>
        <a:lt1>
          <a:srgbClr val="FFFFFF"/>
        </a:lt1>
        <a:dk2>
          <a:srgbClr val="51A0B9"/>
        </a:dk2>
        <a:lt2>
          <a:srgbClr val="DDDDDD"/>
        </a:lt2>
        <a:accent1>
          <a:srgbClr val="438ACB"/>
        </a:accent1>
        <a:accent2>
          <a:srgbClr val="77AE26"/>
        </a:accent2>
        <a:accent3>
          <a:srgbClr val="FFFFFF"/>
        </a:accent3>
        <a:accent4>
          <a:srgbClr val="404040"/>
        </a:accent4>
        <a:accent5>
          <a:srgbClr val="B0C4E2"/>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sample 2">
        <a:dk1>
          <a:srgbClr val="4D4D4D"/>
        </a:dk1>
        <a:lt1>
          <a:srgbClr val="FFFFFF"/>
        </a:lt1>
        <a:dk2>
          <a:srgbClr val="0D8797"/>
        </a:dk2>
        <a:lt2>
          <a:srgbClr val="C0C0C0"/>
        </a:lt2>
        <a:accent1>
          <a:srgbClr val="8BB44E"/>
        </a:accent1>
        <a:accent2>
          <a:srgbClr val="4CB06D"/>
        </a:accent2>
        <a:accent3>
          <a:srgbClr val="FFFFFF"/>
        </a:accent3>
        <a:accent4>
          <a:srgbClr val="404040"/>
        </a:accent4>
        <a:accent5>
          <a:srgbClr val="C4D6B2"/>
        </a:accent5>
        <a:accent6>
          <a:srgbClr val="449F62"/>
        </a:accent6>
        <a:hlink>
          <a:srgbClr val="7B9CB5"/>
        </a:hlink>
        <a:folHlink>
          <a:srgbClr val="B3C1A1"/>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3491C4"/>
        </a:dk2>
        <a:lt2>
          <a:srgbClr val="DDDDDD"/>
        </a:lt2>
        <a:accent1>
          <a:srgbClr val="32B66E"/>
        </a:accent1>
        <a:accent2>
          <a:srgbClr val="36623F"/>
        </a:accent2>
        <a:accent3>
          <a:srgbClr val="FFFFFF"/>
        </a:accent3>
        <a:accent4>
          <a:srgbClr val="000056"/>
        </a:accent4>
        <a:accent5>
          <a:srgbClr val="ADD7BA"/>
        </a:accent5>
        <a:accent6>
          <a:srgbClr val="305838"/>
        </a:accent6>
        <a:hlink>
          <a:srgbClr val="4C9BBA"/>
        </a:hlink>
        <a:folHlink>
          <a:srgbClr val="A4D0A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sample">
  <a:themeElements>
    <a:clrScheme name="sample 2">
      <a:dk1>
        <a:srgbClr val="4D4D4D"/>
      </a:dk1>
      <a:lt1>
        <a:srgbClr val="FFFFFF"/>
      </a:lt1>
      <a:dk2>
        <a:srgbClr val="0D8797"/>
      </a:dk2>
      <a:lt2>
        <a:srgbClr val="C0C0C0"/>
      </a:lt2>
      <a:accent1>
        <a:srgbClr val="8BB44E"/>
      </a:accent1>
      <a:accent2>
        <a:srgbClr val="4CB06D"/>
      </a:accent2>
      <a:accent3>
        <a:srgbClr val="FFFFFF"/>
      </a:accent3>
      <a:accent4>
        <a:srgbClr val="404040"/>
      </a:accent4>
      <a:accent5>
        <a:srgbClr val="C4D6B2"/>
      </a:accent5>
      <a:accent6>
        <a:srgbClr val="449F62"/>
      </a:accent6>
      <a:hlink>
        <a:srgbClr val="7B9CB5"/>
      </a:hlink>
      <a:folHlink>
        <a:srgbClr val="B3C1A1"/>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ample 1">
        <a:dk1>
          <a:srgbClr val="4D4D4D"/>
        </a:dk1>
        <a:lt1>
          <a:srgbClr val="FFFFFF"/>
        </a:lt1>
        <a:dk2>
          <a:srgbClr val="51A0B9"/>
        </a:dk2>
        <a:lt2>
          <a:srgbClr val="DDDDDD"/>
        </a:lt2>
        <a:accent1>
          <a:srgbClr val="438ACB"/>
        </a:accent1>
        <a:accent2>
          <a:srgbClr val="77AE26"/>
        </a:accent2>
        <a:accent3>
          <a:srgbClr val="FFFFFF"/>
        </a:accent3>
        <a:accent4>
          <a:srgbClr val="404040"/>
        </a:accent4>
        <a:accent5>
          <a:srgbClr val="B0C4E2"/>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sample 2">
        <a:dk1>
          <a:srgbClr val="4D4D4D"/>
        </a:dk1>
        <a:lt1>
          <a:srgbClr val="FFFFFF"/>
        </a:lt1>
        <a:dk2>
          <a:srgbClr val="0D8797"/>
        </a:dk2>
        <a:lt2>
          <a:srgbClr val="C0C0C0"/>
        </a:lt2>
        <a:accent1>
          <a:srgbClr val="8BB44E"/>
        </a:accent1>
        <a:accent2>
          <a:srgbClr val="4CB06D"/>
        </a:accent2>
        <a:accent3>
          <a:srgbClr val="FFFFFF"/>
        </a:accent3>
        <a:accent4>
          <a:srgbClr val="404040"/>
        </a:accent4>
        <a:accent5>
          <a:srgbClr val="C4D6B2"/>
        </a:accent5>
        <a:accent6>
          <a:srgbClr val="449F62"/>
        </a:accent6>
        <a:hlink>
          <a:srgbClr val="7B9CB5"/>
        </a:hlink>
        <a:folHlink>
          <a:srgbClr val="B3C1A1"/>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3491C4"/>
        </a:dk2>
        <a:lt2>
          <a:srgbClr val="DDDDDD"/>
        </a:lt2>
        <a:accent1>
          <a:srgbClr val="32B66E"/>
        </a:accent1>
        <a:accent2>
          <a:srgbClr val="36623F"/>
        </a:accent2>
        <a:accent3>
          <a:srgbClr val="FFFFFF"/>
        </a:accent3>
        <a:accent4>
          <a:srgbClr val="000056"/>
        </a:accent4>
        <a:accent5>
          <a:srgbClr val="ADD7BA"/>
        </a:accent5>
        <a:accent6>
          <a:srgbClr val="305838"/>
        </a:accent6>
        <a:hlink>
          <a:srgbClr val="4C9BBA"/>
        </a:hlink>
        <a:folHlink>
          <a:srgbClr val="A4D0A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2877</TotalTime>
  <Words>2184</Words>
  <Application>Microsoft Office PowerPoint</Application>
  <PresentationFormat>如螢幕大小 (4:3)</PresentationFormat>
  <Paragraphs>410</Paragraphs>
  <Slides>41</Slides>
  <Notes>13</Notes>
  <HiddenSlides>0</HiddenSlides>
  <MMClips>0</MMClips>
  <ScaleCrop>false</ScaleCrop>
  <HeadingPairs>
    <vt:vector size="6" baseType="variant">
      <vt:variant>
        <vt:lpstr>使用字型</vt:lpstr>
      </vt:variant>
      <vt:variant>
        <vt:i4>20</vt:i4>
      </vt:variant>
      <vt:variant>
        <vt:lpstr>佈景主題</vt:lpstr>
      </vt:variant>
      <vt:variant>
        <vt:i4>4</vt:i4>
      </vt:variant>
      <vt:variant>
        <vt:lpstr>投影片標題</vt:lpstr>
      </vt:variant>
      <vt:variant>
        <vt:i4>41</vt:i4>
      </vt:variant>
    </vt:vector>
  </HeadingPairs>
  <TitlesOfParts>
    <vt:vector size="65" baseType="lpstr">
      <vt:lpstr>Arial Unicode MS</vt:lpstr>
      <vt:lpstr>GungsuhChe</vt:lpstr>
      <vt:lpstr>宋体</vt:lpstr>
      <vt:lpstr>細明體</vt:lpstr>
      <vt:lpstr>華康粗黑體</vt:lpstr>
      <vt:lpstr>華康粗圓體</vt:lpstr>
      <vt:lpstr>微軟正黑體</vt:lpstr>
      <vt:lpstr>新細明體</vt:lpstr>
      <vt:lpstr>標楷體</vt:lpstr>
      <vt:lpstr>Arial</vt:lpstr>
      <vt:lpstr>Calibri</vt:lpstr>
      <vt:lpstr>Cambria Math</vt:lpstr>
      <vt:lpstr>Century Schoolbook</vt:lpstr>
      <vt:lpstr>Comic Sans MS</vt:lpstr>
      <vt:lpstr>Constantia</vt:lpstr>
      <vt:lpstr>Perpetua</vt:lpstr>
      <vt:lpstr>Times New Roman</vt:lpstr>
      <vt:lpstr>Verdana</vt:lpstr>
      <vt:lpstr>Wingdings</vt:lpstr>
      <vt:lpstr>Wingdings 2</vt:lpstr>
      <vt:lpstr>sample</vt:lpstr>
      <vt:lpstr>1_sample</vt:lpstr>
      <vt:lpstr>2_sample</vt:lpstr>
      <vt:lpstr>3_sample</vt:lpstr>
      <vt:lpstr>PowerPoint 簡報</vt:lpstr>
      <vt:lpstr>PowerPoint 簡報</vt:lpstr>
      <vt:lpstr> 攀樹的的起源與發展</vt:lpstr>
      <vt:lpstr>攀樹運動~起源</vt:lpstr>
      <vt:lpstr>攀樹技術發展</vt:lpstr>
      <vt:lpstr>攀樹運動~發展與技術</vt:lpstr>
      <vt:lpstr>攀樹運動~目的</vt:lpstr>
      <vt:lpstr>攀樹運動價值&amp;效益 </vt:lpstr>
      <vt:lpstr>攀樹運動~效益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Learning by doing「做中學」</vt:lpstr>
      <vt:lpstr>PowerPoint 簡報</vt:lpstr>
      <vt:lpstr>體驗學習的模式</vt:lpstr>
      <vt:lpstr>引導反思的提問技巧</vt:lpstr>
      <vt:lpstr>    經驗學習圈     (Experiential Learning Cycle)</vt:lpstr>
      <vt:lpstr>漏斗式 提問理念</vt:lpstr>
      <vt:lpstr>5F提問方法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CHEN</dc:creator>
  <cp:lastModifiedBy>CHEN</cp:lastModifiedBy>
  <cp:revision>96</cp:revision>
  <dcterms:created xsi:type="dcterms:W3CDTF">2017-06-18T07:32:24Z</dcterms:created>
  <dcterms:modified xsi:type="dcterms:W3CDTF">2017-12-27T04:00:33Z</dcterms:modified>
</cp:coreProperties>
</file>