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29" r:id="rId2"/>
  </p:sldIdLst>
  <p:sldSz cx="9144000" cy="6858000" type="screen4x3"/>
  <p:notesSz cx="6858000" cy="9947275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CC"/>
    <a:srgbClr val="FFCCCC"/>
    <a:srgbClr val="FEDE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258" autoAdjust="0"/>
    <p:restoredTop sz="94660"/>
  </p:normalViewPr>
  <p:slideViewPr>
    <p:cSldViewPr snapToGrid="0">
      <p:cViewPr>
        <p:scale>
          <a:sx n="68" d="100"/>
          <a:sy n="68" d="100"/>
        </p:scale>
        <p:origin x="-720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44" d="100"/>
          <a:sy n="44" d="100"/>
        </p:scale>
        <p:origin x="-2372" y="-92"/>
      </p:cViewPr>
      <p:guideLst>
        <p:guide orient="horz" pos="3133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636F4D-AB33-4131-8FC2-D2E5CC8D2F81}" type="datetimeFigureOut">
              <a:rPr lang="zh-TW" altLang="en-US" smtClean="0"/>
              <a:t>2018/10/29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9C477-B1FA-4C51-8591-8587660BB3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167296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A533BD-6943-47C0-BEC7-498F1B58E9A0}" type="datetimeFigureOut">
              <a:rPr lang="zh-TW" altLang="en-US" smtClean="0"/>
              <a:t>2018/10/29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90625" y="1243013"/>
            <a:ext cx="447675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787126"/>
            <a:ext cx="5486400" cy="39167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C09A5F-3E70-4BF2-A41D-E19F8EB41DD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031814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7370E-E589-4E0E-8EC4-8F2B4D704B23}" type="datetime1">
              <a:rPr lang="zh-TW" altLang="en-US" smtClean="0"/>
              <a:t>2018/10/29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Designer by Anly Lo</a:t>
            </a:r>
            <a:r>
              <a:rPr lang="zh-TW" altLang="en-US" smtClean="0"/>
              <a:t>羅安琍</a:t>
            </a: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54E50-55D2-46B3-BC63-44620FA1F4A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38639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E9E91-7D4C-4260-8083-E9EDFCAC6697}" type="datetime1">
              <a:rPr lang="zh-TW" altLang="en-US" smtClean="0"/>
              <a:t>2018/10/29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Designer by Anly Lo</a:t>
            </a:r>
            <a:r>
              <a:rPr lang="zh-TW" altLang="en-US" smtClean="0"/>
              <a:t>羅安琍</a:t>
            </a: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54E50-55D2-46B3-BC63-44620FA1F4A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77648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86048-D8A4-40AD-83C4-5F4E0663B4ED}" type="datetime1">
              <a:rPr lang="zh-TW" altLang="en-US" smtClean="0"/>
              <a:t>2018/10/29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Designer by Anly Lo</a:t>
            </a:r>
            <a:r>
              <a:rPr lang="zh-TW" altLang="en-US" smtClean="0"/>
              <a:t>羅安琍</a:t>
            </a: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54E50-55D2-46B3-BC63-44620FA1F4A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15401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58B32-90D0-494B-9D5F-CEE872ECD397}" type="datetime1">
              <a:rPr lang="zh-TW" altLang="en-US" smtClean="0"/>
              <a:t>2018/10/29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Designer by Anly Lo</a:t>
            </a:r>
            <a:r>
              <a:rPr lang="zh-TW" altLang="en-US" smtClean="0"/>
              <a:t>羅安琍</a:t>
            </a: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54E50-55D2-46B3-BC63-44620FA1F4A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76821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3ABB0-C96F-489D-8885-7C692CF0432E}" type="datetime1">
              <a:rPr lang="zh-TW" altLang="en-US" smtClean="0"/>
              <a:t>2018/10/29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Designer by Anly Lo</a:t>
            </a:r>
            <a:r>
              <a:rPr lang="zh-TW" altLang="en-US" smtClean="0"/>
              <a:t>羅安琍</a:t>
            </a: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54E50-55D2-46B3-BC63-44620FA1F4A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28717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AE6D7-F1E3-401E-A87D-1FAE87E1ED71}" type="datetime1">
              <a:rPr lang="zh-TW" altLang="en-US" smtClean="0"/>
              <a:t>2018/10/29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Designer by Anly Lo</a:t>
            </a:r>
            <a:r>
              <a:rPr lang="zh-TW" altLang="en-US" smtClean="0"/>
              <a:t>羅安琍</a:t>
            </a:r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54E50-55D2-46B3-BC63-44620FA1F4A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88665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7E39C-EFF2-4E70-B39D-7AD49BCAA6CB}" type="datetime1">
              <a:rPr lang="zh-TW" altLang="en-US" smtClean="0"/>
              <a:t>2018/10/29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Designer by Anly Lo</a:t>
            </a:r>
            <a:r>
              <a:rPr lang="zh-TW" altLang="en-US" smtClean="0"/>
              <a:t>羅安琍</a:t>
            </a:r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54E50-55D2-46B3-BC63-44620FA1F4A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16356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FC9A4-5A73-4BAF-8EE8-FA6C1E1D7A74}" type="datetime1">
              <a:rPr lang="zh-TW" altLang="en-US" smtClean="0"/>
              <a:t>2018/10/29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Designer by Anly Lo</a:t>
            </a:r>
            <a:r>
              <a:rPr lang="zh-TW" altLang="en-US" smtClean="0"/>
              <a:t>羅安琍</a:t>
            </a:r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54E50-55D2-46B3-BC63-44620FA1F4A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58968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04B48-693A-4DF2-A8C3-832E977F2D49}" type="datetime1">
              <a:rPr lang="zh-TW" altLang="en-US" smtClean="0"/>
              <a:t>2018/10/29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Designer by Anly Lo</a:t>
            </a:r>
            <a:r>
              <a:rPr lang="zh-TW" altLang="en-US" smtClean="0"/>
              <a:t>羅安琍</a:t>
            </a:r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54E50-55D2-46B3-BC63-44620FA1F4A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08971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ED205-03A7-460D-8B29-0E928A346EE8}" type="datetime1">
              <a:rPr lang="zh-TW" altLang="en-US" smtClean="0"/>
              <a:t>2018/10/29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Designer by Anly Lo</a:t>
            </a:r>
            <a:r>
              <a:rPr lang="zh-TW" altLang="en-US" smtClean="0"/>
              <a:t>羅安琍</a:t>
            </a:r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54E50-55D2-46B3-BC63-44620FA1F4A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5041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69CC9-1B37-49BA-BA01-7DB778337B4D}" type="datetime1">
              <a:rPr lang="zh-TW" altLang="en-US" smtClean="0"/>
              <a:t>2018/10/29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Designer by Anly Lo</a:t>
            </a:r>
            <a:r>
              <a:rPr lang="zh-TW" altLang="en-US" smtClean="0"/>
              <a:t>羅安琍</a:t>
            </a:r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54E50-55D2-46B3-BC63-44620FA1F4A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789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E5D635-9B3D-4B7E-B22F-0981ABFFD686}" type="datetime1">
              <a:rPr lang="zh-TW" altLang="en-US" smtClean="0"/>
              <a:t>2018/10/29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TW" smtClean="0"/>
              <a:t>Designer by Anly Lo</a:t>
            </a:r>
            <a:r>
              <a:rPr lang="zh-TW" altLang="en-US" smtClean="0"/>
              <a:t>羅安琍</a:t>
            </a: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B54E50-55D2-46B3-BC63-44620FA1F4A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29252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文字方塊 10"/>
          <p:cNvSpPr txBox="1"/>
          <p:nvPr/>
        </p:nvSpPr>
        <p:spPr>
          <a:xfrm>
            <a:off x="490624" y="2907209"/>
            <a:ext cx="256833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2.</a:t>
            </a:r>
            <a:r>
              <a:rPr lang="zh-TW" altLang="en-US" dirty="0" smtClean="0"/>
              <a:t>高彩度</a:t>
            </a:r>
            <a:r>
              <a:rPr lang="en-US" altLang="zh-TW" dirty="0" smtClean="0"/>
              <a:t>+</a:t>
            </a:r>
            <a:r>
              <a:rPr lang="zh-TW" altLang="en-US" dirty="0" smtClean="0"/>
              <a:t>低彩度</a:t>
            </a:r>
            <a:r>
              <a:rPr lang="en-US" altLang="zh-TW" sz="1200" dirty="0" smtClean="0"/>
              <a:t>(</a:t>
            </a:r>
            <a:r>
              <a:rPr lang="zh-TW" altLang="en-US" sz="1200" dirty="0" smtClean="0"/>
              <a:t>或對比色</a:t>
            </a:r>
            <a:r>
              <a:rPr lang="en-US" altLang="zh-TW" sz="1200" dirty="0" smtClean="0"/>
              <a:t>)</a:t>
            </a:r>
            <a:endParaRPr lang="en-US" altLang="zh-TW" sz="1200" dirty="0"/>
          </a:p>
          <a:p>
            <a:endParaRPr lang="en-US" altLang="zh-TW" dirty="0" smtClean="0"/>
          </a:p>
          <a:p>
            <a:r>
              <a:rPr lang="en-US" altLang="zh-TW" dirty="0" smtClean="0"/>
              <a:t> </a:t>
            </a:r>
            <a:endParaRPr lang="zh-TW" altLang="en-US" dirty="0"/>
          </a:p>
        </p:txBody>
      </p:sp>
      <p:sp>
        <p:nvSpPr>
          <p:cNvPr id="2" name="文字方塊 1"/>
          <p:cNvSpPr txBox="1"/>
          <p:nvPr/>
        </p:nvSpPr>
        <p:spPr>
          <a:xfrm>
            <a:off x="464175" y="1109472"/>
            <a:ext cx="1566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1</a:t>
            </a:r>
            <a:r>
              <a:rPr lang="en-US" altLang="zh-TW" dirty="0" smtClean="0"/>
              <a:t>.</a:t>
            </a:r>
            <a:r>
              <a:rPr lang="zh-TW" altLang="en-US" dirty="0" smtClean="0"/>
              <a:t>色彩三原色</a:t>
            </a:r>
            <a:r>
              <a:rPr lang="en-US" altLang="zh-TW" dirty="0" smtClean="0"/>
              <a:t> </a:t>
            </a:r>
            <a:endParaRPr lang="zh-TW" altLang="en-US" dirty="0"/>
          </a:p>
        </p:txBody>
      </p:sp>
      <p:sp>
        <p:nvSpPr>
          <p:cNvPr id="9" name="矩形 8"/>
          <p:cNvSpPr/>
          <p:nvPr/>
        </p:nvSpPr>
        <p:spPr>
          <a:xfrm>
            <a:off x="304800" y="668867"/>
            <a:ext cx="8525933" cy="5816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頁尾版面配置區 27"/>
          <p:cNvSpPr txBox="1">
            <a:spLocks/>
          </p:cNvSpPr>
          <p:nvPr/>
        </p:nvSpPr>
        <p:spPr>
          <a:xfrm>
            <a:off x="3037417" y="64071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TW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sz="1000" dirty="0" smtClean="0"/>
              <a:t>Designer by </a:t>
            </a:r>
            <a:r>
              <a:rPr lang="en-US" altLang="zh-TW" sz="1000" dirty="0" err="1" smtClean="0"/>
              <a:t>Anly</a:t>
            </a:r>
            <a:r>
              <a:rPr lang="en-US" altLang="zh-TW" sz="1000" dirty="0" smtClean="0"/>
              <a:t> Lo</a:t>
            </a:r>
            <a:r>
              <a:rPr lang="zh-TW" altLang="en-US" sz="1000" dirty="0" smtClean="0"/>
              <a:t>羅安琍 </a:t>
            </a:r>
            <a:endParaRPr lang="zh-TW" altLang="en-US" sz="1000" dirty="0"/>
          </a:p>
        </p:txBody>
      </p:sp>
      <p:sp>
        <p:nvSpPr>
          <p:cNvPr id="6" name="文字方塊 5"/>
          <p:cNvSpPr txBox="1"/>
          <p:nvPr/>
        </p:nvSpPr>
        <p:spPr>
          <a:xfrm>
            <a:off x="3572934" y="84669"/>
            <a:ext cx="2031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ea typeface="文新字海-中黑" panose="02010603000101010101" pitchFamily="2" charset="-120"/>
              </a:rPr>
              <a:t>服裝色彩造型拼貼</a:t>
            </a:r>
            <a:endParaRPr lang="zh-TW" altLang="en-US" dirty="0">
              <a:ea typeface="文新字海-中黑" panose="02010603000101010101" pitchFamily="2" charset="-120"/>
            </a:endParaRPr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9003" y="81559"/>
            <a:ext cx="421471" cy="849759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071" y="81559"/>
            <a:ext cx="625584" cy="671973"/>
          </a:xfrm>
          <a:prstGeom prst="rect">
            <a:avLst/>
          </a:prstGeom>
        </p:spPr>
      </p:pic>
      <p:pic>
        <p:nvPicPr>
          <p:cNvPr id="10" name="圖片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3257" y="0"/>
            <a:ext cx="690543" cy="862542"/>
          </a:xfrm>
          <a:prstGeom prst="rect">
            <a:avLst/>
          </a:prstGeom>
        </p:spPr>
      </p:pic>
      <p:pic>
        <p:nvPicPr>
          <p:cNvPr id="12" name="圖片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7287" y="242388"/>
            <a:ext cx="880130" cy="612650"/>
          </a:xfrm>
          <a:prstGeom prst="rect">
            <a:avLst/>
          </a:prstGeom>
        </p:spPr>
      </p:pic>
      <p:sp>
        <p:nvSpPr>
          <p:cNvPr id="13" name="文字方塊 12"/>
          <p:cNvSpPr txBox="1"/>
          <p:nvPr/>
        </p:nvSpPr>
        <p:spPr>
          <a:xfrm>
            <a:off x="3506554" y="448733"/>
            <a:ext cx="133882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800" dirty="0" smtClean="0"/>
              <a:t>班級           座號             姓名</a:t>
            </a:r>
            <a:endParaRPr lang="zh-TW" altLang="en-US" sz="800" dirty="0"/>
          </a:p>
        </p:txBody>
      </p:sp>
      <p:sp>
        <p:nvSpPr>
          <p:cNvPr id="3" name="矩形 2"/>
          <p:cNvSpPr/>
          <p:nvPr/>
        </p:nvSpPr>
        <p:spPr>
          <a:xfrm>
            <a:off x="591312" y="1761161"/>
            <a:ext cx="660257" cy="67056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矩形 14"/>
          <p:cNvSpPr/>
          <p:nvPr/>
        </p:nvSpPr>
        <p:spPr>
          <a:xfrm>
            <a:off x="1348090" y="1761161"/>
            <a:ext cx="660257" cy="67056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矩形 15"/>
          <p:cNvSpPr/>
          <p:nvPr/>
        </p:nvSpPr>
        <p:spPr>
          <a:xfrm>
            <a:off x="2153497" y="1761161"/>
            <a:ext cx="660257" cy="67056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矩形 17"/>
          <p:cNvSpPr/>
          <p:nvPr/>
        </p:nvSpPr>
        <p:spPr>
          <a:xfrm>
            <a:off x="1733720" y="3495259"/>
            <a:ext cx="660257" cy="67056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文字方塊 19"/>
          <p:cNvSpPr txBox="1"/>
          <p:nvPr/>
        </p:nvSpPr>
        <p:spPr>
          <a:xfrm>
            <a:off x="519758" y="4595801"/>
            <a:ext cx="26677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3.</a:t>
            </a:r>
            <a:r>
              <a:rPr lang="zh-TW" altLang="en-US" dirty="0"/>
              <a:t>從低明</a:t>
            </a:r>
            <a:r>
              <a:rPr lang="zh-TW" altLang="en-US" dirty="0" smtClean="0"/>
              <a:t>度到高明度排列</a:t>
            </a:r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21" name="矩形 20"/>
          <p:cNvSpPr/>
          <p:nvPr/>
        </p:nvSpPr>
        <p:spPr>
          <a:xfrm>
            <a:off x="2197859" y="5172106"/>
            <a:ext cx="660257" cy="6705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" name="矩形 21"/>
          <p:cNvSpPr/>
          <p:nvPr/>
        </p:nvSpPr>
        <p:spPr>
          <a:xfrm>
            <a:off x="1365848" y="5180589"/>
            <a:ext cx="660257" cy="67056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矩形 22"/>
          <p:cNvSpPr/>
          <p:nvPr/>
        </p:nvSpPr>
        <p:spPr>
          <a:xfrm>
            <a:off x="519758" y="5180365"/>
            <a:ext cx="660257" cy="67056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文字方塊 23"/>
          <p:cNvSpPr txBox="1"/>
          <p:nvPr/>
        </p:nvSpPr>
        <p:spPr>
          <a:xfrm>
            <a:off x="3189590" y="1115568"/>
            <a:ext cx="22060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5.</a:t>
            </a:r>
            <a:r>
              <a:rPr lang="zh-TW" altLang="en-US" dirty="0" smtClean="0"/>
              <a:t>配出三種色彩組合</a:t>
            </a:r>
            <a:endParaRPr lang="en-US" altLang="zh-TW" dirty="0" smtClean="0"/>
          </a:p>
          <a:p>
            <a:pPr algn="ctr"/>
            <a:r>
              <a:rPr lang="en-US" altLang="zh-TW" sz="1000" dirty="0" smtClean="0"/>
              <a:t>(</a:t>
            </a:r>
            <a:r>
              <a:rPr lang="zh-TW" altLang="en-US" sz="1000" dirty="0" smtClean="0"/>
              <a:t>其中一個是無色彩</a:t>
            </a:r>
            <a:r>
              <a:rPr lang="en-US" altLang="zh-TW" sz="1000" dirty="0" smtClean="0"/>
              <a:t>)</a:t>
            </a:r>
            <a:endParaRPr lang="zh-TW" altLang="en-US" sz="1000" dirty="0"/>
          </a:p>
        </p:txBody>
      </p:sp>
      <p:sp>
        <p:nvSpPr>
          <p:cNvPr id="25" name="矩形 24"/>
          <p:cNvSpPr/>
          <p:nvPr/>
        </p:nvSpPr>
        <p:spPr>
          <a:xfrm>
            <a:off x="600906" y="3495259"/>
            <a:ext cx="660257" cy="67056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6" name="矩形 25"/>
          <p:cNvSpPr/>
          <p:nvPr/>
        </p:nvSpPr>
        <p:spPr>
          <a:xfrm>
            <a:off x="4040374" y="1736194"/>
            <a:ext cx="660257" cy="67056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7" name="矩形 26"/>
          <p:cNvSpPr/>
          <p:nvPr/>
        </p:nvSpPr>
        <p:spPr>
          <a:xfrm>
            <a:off x="3242805" y="1748386"/>
            <a:ext cx="660257" cy="67056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8" name="矩形 27"/>
          <p:cNvSpPr/>
          <p:nvPr/>
        </p:nvSpPr>
        <p:spPr>
          <a:xfrm>
            <a:off x="4831928" y="1736194"/>
            <a:ext cx="660257" cy="67056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矩形 3"/>
          <p:cNvSpPr/>
          <p:nvPr/>
        </p:nvSpPr>
        <p:spPr>
          <a:xfrm>
            <a:off x="3268134" y="2779776"/>
            <a:ext cx="2309030" cy="3486912"/>
          </a:xfrm>
          <a:prstGeom prst="rect">
            <a:avLst/>
          </a:prstGeom>
          <a:noFill/>
          <a:ln w="19050">
            <a:solidFill>
              <a:srgbClr val="FF0000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9" name="文字方塊 28"/>
          <p:cNvSpPr txBox="1"/>
          <p:nvPr/>
        </p:nvSpPr>
        <p:spPr>
          <a:xfrm>
            <a:off x="3635938" y="3288656"/>
            <a:ext cx="1441420" cy="19979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TW" altLang="en-US" sz="1400" dirty="0" smtClean="0"/>
              <a:t>請貼入圖片</a:t>
            </a:r>
            <a:endParaRPr lang="en-US" altLang="zh-TW" sz="1400" dirty="0" smtClean="0"/>
          </a:p>
          <a:p>
            <a:pPr algn="ctr">
              <a:lnSpc>
                <a:spcPct val="150000"/>
              </a:lnSpc>
            </a:pPr>
            <a:r>
              <a:rPr lang="zh-TW" altLang="en-US" sz="1400" dirty="0"/>
              <a:t>將你看到的</a:t>
            </a:r>
            <a:r>
              <a:rPr lang="zh-TW" altLang="en-US" sz="1400" dirty="0" smtClean="0"/>
              <a:t>顏色</a:t>
            </a:r>
            <a:endParaRPr lang="en-US" altLang="zh-TW" sz="1400" dirty="0" smtClean="0"/>
          </a:p>
          <a:p>
            <a:pPr algn="ctr">
              <a:lnSpc>
                <a:spcPct val="150000"/>
              </a:lnSpc>
            </a:pPr>
            <a:r>
              <a:rPr lang="zh-TW" altLang="en-US" sz="1400" dirty="0"/>
              <a:t>依據不同</a:t>
            </a:r>
            <a:r>
              <a:rPr lang="zh-TW" altLang="en-US" sz="1400" dirty="0" smtClean="0"/>
              <a:t>顏色</a:t>
            </a:r>
            <a:endParaRPr lang="en-US" altLang="zh-TW" sz="1400" dirty="0" smtClean="0"/>
          </a:p>
          <a:p>
            <a:pPr algn="ctr">
              <a:lnSpc>
                <a:spcPct val="150000"/>
              </a:lnSpc>
            </a:pPr>
            <a:r>
              <a:rPr lang="zh-TW" altLang="en-US" sz="1400" dirty="0" smtClean="0"/>
              <a:t>及出現面積</a:t>
            </a:r>
            <a:endParaRPr lang="en-US" altLang="zh-TW" sz="1400" dirty="0" smtClean="0"/>
          </a:p>
          <a:p>
            <a:pPr algn="ctr">
              <a:lnSpc>
                <a:spcPct val="150000"/>
              </a:lnSpc>
            </a:pPr>
            <a:r>
              <a:rPr lang="zh-TW" altLang="en-US" sz="1400" dirty="0" smtClean="0"/>
              <a:t>以撕貼在右邊</a:t>
            </a:r>
            <a:endParaRPr lang="en-US" altLang="zh-TW" sz="1400" dirty="0" smtClean="0"/>
          </a:p>
          <a:p>
            <a:pPr algn="ctr">
              <a:lnSpc>
                <a:spcPct val="150000"/>
              </a:lnSpc>
            </a:pPr>
            <a:endParaRPr lang="zh-TW" altLang="en-US" sz="1400" dirty="0"/>
          </a:p>
        </p:txBody>
      </p:sp>
      <p:sp>
        <p:nvSpPr>
          <p:cNvPr id="30" name="文字方塊 29"/>
          <p:cNvSpPr txBox="1"/>
          <p:nvPr/>
        </p:nvSpPr>
        <p:spPr>
          <a:xfrm>
            <a:off x="5796168" y="1102055"/>
            <a:ext cx="17443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6.</a:t>
            </a:r>
            <a:r>
              <a:rPr lang="zh-TW" altLang="en-US" dirty="0" smtClean="0"/>
              <a:t>服裝色彩創作</a:t>
            </a:r>
            <a:endParaRPr lang="en-US" altLang="zh-TW" dirty="0" smtClean="0"/>
          </a:p>
          <a:p>
            <a:r>
              <a:rPr lang="zh-TW" altLang="en-US" dirty="0" smtClean="0"/>
              <a:t>    </a:t>
            </a:r>
            <a:r>
              <a:rPr lang="en-US" altLang="zh-TW" dirty="0" smtClean="0"/>
              <a:t>--</a:t>
            </a:r>
            <a:r>
              <a:rPr lang="zh-TW" altLang="en-US" dirty="0" smtClean="0"/>
              <a:t>特色分析</a:t>
            </a:r>
            <a:r>
              <a:rPr lang="en-US" altLang="zh-TW" dirty="0" smtClean="0"/>
              <a:t>--</a:t>
            </a:r>
            <a:endParaRPr lang="zh-TW" altLang="en-US" dirty="0"/>
          </a:p>
        </p:txBody>
      </p:sp>
      <p:sp>
        <p:nvSpPr>
          <p:cNvPr id="47" name="文字方塊 46"/>
          <p:cNvSpPr txBox="1"/>
          <p:nvPr/>
        </p:nvSpPr>
        <p:spPr>
          <a:xfrm>
            <a:off x="5806712" y="5231798"/>
            <a:ext cx="1531188" cy="15004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altLang="zh-TW" sz="1050" dirty="0">
              <a:solidFill>
                <a:schemeClr val="accent1">
                  <a:lumMod val="75000"/>
                </a:scheme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zh-TW" altLang="en-US" sz="1050" dirty="0" smtClean="0">
                <a:solidFill>
                  <a:schemeClr val="accent1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我覺得以藍色調為主，</a:t>
            </a:r>
            <a:endParaRPr lang="en-US" altLang="zh-TW" sz="1050" dirty="0" smtClean="0">
              <a:solidFill>
                <a:schemeClr val="accent1">
                  <a:lumMod val="7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>
              <a:lnSpc>
                <a:spcPct val="150000"/>
              </a:lnSpc>
            </a:pPr>
            <a:r>
              <a:rPr lang="zh-TW" altLang="en-US" sz="1050" dirty="0" smtClean="0">
                <a:solidFill>
                  <a:schemeClr val="accent1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深淺搭配有整體感。</a:t>
            </a:r>
            <a:endParaRPr lang="en-US" altLang="zh-TW" sz="1050" dirty="0" smtClean="0">
              <a:solidFill>
                <a:schemeClr val="accent1">
                  <a:lumMod val="7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>
              <a:lnSpc>
                <a:spcPct val="150000"/>
              </a:lnSpc>
            </a:pPr>
            <a:r>
              <a:rPr lang="zh-TW" altLang="en-US" sz="1050" dirty="0">
                <a:solidFill>
                  <a:schemeClr val="accent1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點綴一點紅色</a:t>
            </a:r>
            <a:r>
              <a:rPr lang="zh-TW" altLang="en-US" sz="1050" dirty="0" smtClean="0">
                <a:solidFill>
                  <a:schemeClr val="accent1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endParaRPr lang="en-US" altLang="zh-TW" sz="1050" dirty="0" smtClean="0">
              <a:solidFill>
                <a:schemeClr val="accent1">
                  <a:lumMod val="7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>
              <a:lnSpc>
                <a:spcPct val="150000"/>
              </a:lnSpc>
            </a:pPr>
            <a:r>
              <a:rPr lang="zh-TW" altLang="en-US" sz="1050" dirty="0" smtClean="0">
                <a:solidFill>
                  <a:schemeClr val="accent1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就</a:t>
            </a:r>
            <a:r>
              <a:rPr lang="zh-TW" altLang="en-US" sz="1050" dirty="0">
                <a:solidFill>
                  <a:schemeClr val="accent1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很跳色，很</a:t>
            </a:r>
            <a:r>
              <a:rPr lang="zh-TW" altLang="en-US" sz="1050" dirty="0" smtClean="0">
                <a:solidFill>
                  <a:schemeClr val="accent1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特別</a:t>
            </a:r>
            <a:r>
              <a:rPr lang="zh-TW" altLang="en-US" sz="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/>
              <a:t> </a:t>
            </a:r>
            <a:r>
              <a:rPr lang="zh-TW" altLang="en-US" dirty="0" smtClean="0"/>
              <a:t> </a:t>
            </a:r>
            <a:endParaRPr lang="zh-TW" altLang="en-US" sz="1050" dirty="0"/>
          </a:p>
        </p:txBody>
      </p:sp>
      <p:grpSp>
        <p:nvGrpSpPr>
          <p:cNvPr id="49" name="群組 48"/>
          <p:cNvGrpSpPr/>
          <p:nvPr/>
        </p:nvGrpSpPr>
        <p:grpSpPr>
          <a:xfrm>
            <a:off x="7641577" y="2106449"/>
            <a:ext cx="791462" cy="4200436"/>
            <a:chOff x="7641577" y="2106449"/>
            <a:chExt cx="791462" cy="4200436"/>
          </a:xfrm>
        </p:grpSpPr>
        <p:sp>
          <p:nvSpPr>
            <p:cNvPr id="50" name="橢圓 49"/>
            <p:cNvSpPr/>
            <p:nvPr/>
          </p:nvSpPr>
          <p:spPr>
            <a:xfrm>
              <a:off x="7745718" y="2178727"/>
              <a:ext cx="527641" cy="700457"/>
            </a:xfrm>
            <a:prstGeom prst="ellipse">
              <a:avLst/>
            </a:prstGeom>
            <a:solidFill>
              <a:srgbClr val="FEDEC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1" name="橢圓 50"/>
            <p:cNvSpPr/>
            <p:nvPr/>
          </p:nvSpPr>
          <p:spPr>
            <a:xfrm rot="1560678">
              <a:off x="7755881" y="2106449"/>
              <a:ext cx="641362" cy="19448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2" name="圓角矩形 51"/>
            <p:cNvSpPr/>
            <p:nvPr/>
          </p:nvSpPr>
          <p:spPr>
            <a:xfrm>
              <a:off x="7704739" y="2940882"/>
              <a:ext cx="617388" cy="910053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3" name="梯形 52"/>
            <p:cNvSpPr/>
            <p:nvPr/>
          </p:nvSpPr>
          <p:spPr>
            <a:xfrm>
              <a:off x="7641577" y="3937792"/>
              <a:ext cx="791462" cy="1577853"/>
            </a:xfrm>
            <a:prstGeom prst="trapezoid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4" name="矩形 53"/>
            <p:cNvSpPr/>
            <p:nvPr/>
          </p:nvSpPr>
          <p:spPr>
            <a:xfrm>
              <a:off x="7895818" y="5623122"/>
              <a:ext cx="113720" cy="238755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5" name="矩形 54"/>
            <p:cNvSpPr/>
            <p:nvPr/>
          </p:nvSpPr>
          <p:spPr>
            <a:xfrm>
              <a:off x="8048218" y="5617026"/>
              <a:ext cx="113720" cy="238755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6" name="橢圓 55"/>
            <p:cNvSpPr/>
            <p:nvPr/>
          </p:nvSpPr>
          <p:spPr>
            <a:xfrm>
              <a:off x="7847050" y="5968518"/>
              <a:ext cx="180744" cy="332271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7" name="橢圓 56"/>
            <p:cNvSpPr/>
            <p:nvPr/>
          </p:nvSpPr>
          <p:spPr>
            <a:xfrm>
              <a:off x="8060410" y="5974614"/>
              <a:ext cx="180744" cy="332271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pic>
        <p:nvPicPr>
          <p:cNvPr id="58" name="圖片 5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44" y="2874766"/>
            <a:ext cx="2224051" cy="3308954"/>
          </a:xfrm>
          <a:prstGeom prst="rect">
            <a:avLst/>
          </a:prstGeom>
        </p:spPr>
      </p:pic>
      <p:sp>
        <p:nvSpPr>
          <p:cNvPr id="14" name="投影片編號版面配置區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dirty="0" smtClean="0"/>
              <a:t>18</a:t>
            </a:r>
            <a:endParaRPr lang="zh-TW" altLang="en-US" dirty="0"/>
          </a:p>
        </p:txBody>
      </p:sp>
      <p:sp>
        <p:nvSpPr>
          <p:cNvPr id="48" name="矩形 47"/>
          <p:cNvSpPr/>
          <p:nvPr/>
        </p:nvSpPr>
        <p:spPr>
          <a:xfrm>
            <a:off x="5779218" y="4051847"/>
            <a:ext cx="90281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800" dirty="0" smtClean="0">
                <a:latin typeface="文鼎中黑" panose="020B0609010101010101" pitchFamily="49" charset="-120"/>
                <a:ea typeface="文鼎中黑" panose="020B0609010101010101" pitchFamily="49" charset="-120"/>
              </a:rPr>
              <a:t>■</a:t>
            </a:r>
            <a:r>
              <a:rPr lang="zh-TW" altLang="en-US" sz="800" dirty="0" smtClean="0">
                <a:latin typeface="文鼎中黑" panose="020B0609010101010101" pitchFamily="49" charset="-120"/>
                <a:ea typeface="文鼎中黑" panose="020B0609010101010101" pitchFamily="49" charset="-120"/>
              </a:rPr>
              <a:t> 同色系配色 </a:t>
            </a:r>
            <a:endParaRPr lang="zh-TW" altLang="en-US" sz="800" dirty="0">
              <a:latin typeface="文鼎中黑" panose="020B0609010101010101" pitchFamily="49" charset="-120"/>
              <a:ea typeface="文鼎中黑" panose="020B0609010101010101" pitchFamily="49" charset="-120"/>
            </a:endParaRPr>
          </a:p>
        </p:txBody>
      </p:sp>
      <p:sp>
        <p:nvSpPr>
          <p:cNvPr id="59" name="文字方塊 58"/>
          <p:cNvSpPr txBox="1"/>
          <p:nvPr/>
        </p:nvSpPr>
        <p:spPr>
          <a:xfrm>
            <a:off x="5746146" y="1827220"/>
            <a:ext cx="1316386" cy="8771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200" dirty="0" smtClean="0"/>
              <a:t>(1)</a:t>
            </a:r>
            <a:r>
              <a:rPr lang="zh-TW" altLang="en-US" sz="1200" dirty="0" smtClean="0"/>
              <a:t> 顏色分析</a:t>
            </a:r>
            <a:endParaRPr lang="en-US" altLang="zh-TW" sz="1200" dirty="0" smtClean="0"/>
          </a:p>
          <a:p>
            <a:r>
              <a:rPr lang="zh-TW" altLang="en-US" dirty="0"/>
              <a:t> </a:t>
            </a:r>
            <a:r>
              <a:rPr lang="zh-TW" altLang="en-US" dirty="0" smtClean="0"/>
              <a:t> </a:t>
            </a:r>
            <a:r>
              <a:rPr lang="zh-TW" altLang="en-US" sz="1050" dirty="0" smtClean="0"/>
              <a:t>主色：</a:t>
            </a:r>
            <a:r>
              <a:rPr lang="zh-TW" altLang="en-US" sz="1050" dirty="0" smtClean="0">
                <a:solidFill>
                  <a:schemeClr val="accent1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深藍</a:t>
            </a:r>
            <a:r>
              <a:rPr lang="en-US" altLang="zh-TW" sz="1050" dirty="0" smtClean="0">
                <a:solidFill>
                  <a:schemeClr val="accent1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+</a:t>
            </a:r>
            <a:r>
              <a:rPr lang="zh-TW" altLang="en-US" sz="1050" dirty="0" smtClean="0">
                <a:solidFill>
                  <a:schemeClr val="accent1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淺藍</a:t>
            </a:r>
            <a:endParaRPr lang="en-US" altLang="zh-TW" sz="1050" dirty="0" smtClean="0">
              <a:solidFill>
                <a:schemeClr val="accent1">
                  <a:lumMod val="7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1050" dirty="0" smtClean="0"/>
          </a:p>
          <a:p>
            <a:r>
              <a:rPr lang="zh-TW" altLang="en-US" sz="1050" dirty="0"/>
              <a:t> </a:t>
            </a:r>
            <a:r>
              <a:rPr lang="zh-TW" altLang="en-US" sz="1050" dirty="0" smtClean="0"/>
              <a:t>   輔色：</a:t>
            </a:r>
            <a:r>
              <a:rPr lang="zh-TW" altLang="en-US" sz="1050" dirty="0" smtClean="0">
                <a:solidFill>
                  <a:schemeClr val="accent1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紅色</a:t>
            </a:r>
            <a:r>
              <a:rPr lang="en-US" altLang="zh-TW" sz="1050" dirty="0" smtClean="0">
                <a:solidFill>
                  <a:schemeClr val="accent1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+</a:t>
            </a:r>
            <a:r>
              <a:rPr lang="zh-TW" altLang="en-US" sz="1050" dirty="0" smtClean="0">
                <a:solidFill>
                  <a:schemeClr val="accent1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灰黑</a:t>
            </a:r>
            <a:endParaRPr lang="zh-TW" altLang="en-US" sz="1050" dirty="0">
              <a:solidFill>
                <a:schemeClr val="accent1">
                  <a:lumMod val="7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0" name="文字方塊 59"/>
          <p:cNvSpPr txBox="1"/>
          <p:nvPr/>
        </p:nvSpPr>
        <p:spPr>
          <a:xfrm>
            <a:off x="5727119" y="2779776"/>
            <a:ext cx="137569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200" dirty="0" smtClean="0"/>
              <a:t>(2)</a:t>
            </a:r>
            <a:r>
              <a:rPr lang="zh-TW" altLang="en-US" sz="1200" dirty="0" smtClean="0"/>
              <a:t> 配色特色</a:t>
            </a:r>
            <a:r>
              <a:rPr lang="en-US" altLang="zh-TW" sz="800" dirty="0" smtClean="0"/>
              <a:t>(</a:t>
            </a:r>
            <a:r>
              <a:rPr lang="zh-TW" altLang="en-US" sz="800" dirty="0" smtClean="0"/>
              <a:t>可複選</a:t>
            </a:r>
            <a:r>
              <a:rPr lang="en-US" altLang="zh-TW" sz="800" dirty="0" smtClean="0"/>
              <a:t>)</a:t>
            </a:r>
          </a:p>
          <a:p>
            <a:r>
              <a:rPr lang="zh-TW" altLang="en-US" dirty="0" smtClean="0"/>
              <a:t>  </a:t>
            </a:r>
            <a:endParaRPr lang="zh-TW" altLang="en-US" sz="1200" dirty="0"/>
          </a:p>
        </p:txBody>
      </p:sp>
      <p:sp>
        <p:nvSpPr>
          <p:cNvPr id="61" name="矩形 60"/>
          <p:cNvSpPr/>
          <p:nvPr/>
        </p:nvSpPr>
        <p:spPr>
          <a:xfrm>
            <a:off x="5775742" y="3570651"/>
            <a:ext cx="105670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800" dirty="0" smtClean="0">
                <a:latin typeface="文鼎中黑" panose="020B0609010101010101" pitchFamily="49" charset="-120"/>
                <a:ea typeface="文鼎中黑" panose="020B0609010101010101" pitchFamily="49" charset="-120"/>
              </a:rPr>
              <a:t>□</a:t>
            </a:r>
            <a:r>
              <a:rPr lang="zh-TW" altLang="en-US" sz="800" dirty="0" smtClean="0">
                <a:latin typeface="文鼎中黑" panose="020B0609010101010101" pitchFamily="49" charset="-120"/>
                <a:ea typeface="文鼎中黑" panose="020B0609010101010101" pitchFamily="49" charset="-120"/>
              </a:rPr>
              <a:t> 高彩度</a:t>
            </a:r>
            <a:r>
              <a:rPr lang="en-US" altLang="zh-TW" sz="800" dirty="0" smtClean="0">
                <a:latin typeface="文鼎中黑" panose="020B0609010101010101" pitchFamily="49" charset="-120"/>
                <a:ea typeface="文鼎中黑" panose="020B0609010101010101" pitchFamily="49" charset="-120"/>
              </a:rPr>
              <a:t>+</a:t>
            </a:r>
            <a:r>
              <a:rPr lang="zh-TW" altLang="en-US" sz="800" dirty="0" smtClean="0">
                <a:latin typeface="文鼎中黑" panose="020B0609010101010101" pitchFamily="49" charset="-120"/>
                <a:ea typeface="文鼎中黑" panose="020B0609010101010101" pitchFamily="49" charset="-120"/>
              </a:rPr>
              <a:t>低彩度 </a:t>
            </a:r>
            <a:endParaRPr lang="zh-TW" altLang="en-US" sz="800" dirty="0">
              <a:latin typeface="文鼎中黑" panose="020B0609010101010101" pitchFamily="49" charset="-120"/>
              <a:ea typeface="文鼎中黑" panose="020B0609010101010101" pitchFamily="49" charset="-120"/>
            </a:endParaRPr>
          </a:p>
        </p:txBody>
      </p:sp>
      <p:sp>
        <p:nvSpPr>
          <p:cNvPr id="62" name="矩形 61"/>
          <p:cNvSpPr/>
          <p:nvPr/>
        </p:nvSpPr>
        <p:spPr>
          <a:xfrm>
            <a:off x="5777111" y="3810335"/>
            <a:ext cx="1090953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800" dirty="0" smtClean="0">
                <a:latin typeface="文鼎中黑" panose="020B0609010101010101" pitchFamily="49" charset="-120"/>
                <a:ea typeface="文鼎中黑" panose="020B0609010101010101" pitchFamily="49" charset="-120"/>
              </a:rPr>
              <a:t>□</a:t>
            </a:r>
            <a:r>
              <a:rPr lang="zh-TW" altLang="en-US" sz="800" dirty="0" smtClean="0">
                <a:latin typeface="文鼎中黑" panose="020B0609010101010101" pitchFamily="49" charset="-120"/>
                <a:ea typeface="文鼎中黑" panose="020B0609010101010101" pitchFamily="49" charset="-120"/>
              </a:rPr>
              <a:t> 素色</a:t>
            </a:r>
            <a:r>
              <a:rPr lang="en-US" altLang="zh-TW" sz="800" dirty="0" smtClean="0">
                <a:latin typeface="文鼎中黑" panose="020B0609010101010101" pitchFamily="49" charset="-120"/>
                <a:ea typeface="文鼎中黑" panose="020B0609010101010101" pitchFamily="49" charset="-120"/>
              </a:rPr>
              <a:t>+</a:t>
            </a:r>
            <a:r>
              <a:rPr lang="zh-TW" altLang="en-US" sz="800" dirty="0" smtClean="0">
                <a:latin typeface="文鼎中黑" panose="020B0609010101010101" pitchFamily="49" charset="-120"/>
                <a:ea typeface="文鼎中黑" panose="020B0609010101010101" pitchFamily="49" charset="-120"/>
              </a:rPr>
              <a:t>印花</a:t>
            </a:r>
            <a:r>
              <a:rPr lang="en-US" altLang="zh-TW" sz="800" dirty="0" smtClean="0">
                <a:latin typeface="文鼎中黑" panose="020B0609010101010101" pitchFamily="49" charset="-120"/>
                <a:ea typeface="文鼎中黑" panose="020B0609010101010101" pitchFamily="49" charset="-120"/>
              </a:rPr>
              <a:t>(</a:t>
            </a:r>
            <a:r>
              <a:rPr lang="zh-TW" altLang="en-US" sz="800" dirty="0" smtClean="0">
                <a:latin typeface="文鼎中黑" panose="020B0609010101010101" pitchFamily="49" charset="-120"/>
                <a:ea typeface="文鼎中黑" panose="020B0609010101010101" pitchFamily="49" charset="-120"/>
              </a:rPr>
              <a:t>格紋</a:t>
            </a:r>
            <a:r>
              <a:rPr lang="en-US" altLang="zh-TW" sz="800" dirty="0" smtClean="0">
                <a:latin typeface="文鼎中黑" panose="020B0609010101010101" pitchFamily="49" charset="-120"/>
                <a:ea typeface="文鼎中黑" panose="020B0609010101010101" pitchFamily="49" charset="-120"/>
              </a:rPr>
              <a:t>)</a:t>
            </a:r>
            <a:r>
              <a:rPr lang="zh-TW" altLang="en-US" sz="800" dirty="0" smtClean="0">
                <a:latin typeface="文鼎中黑" panose="020B0609010101010101" pitchFamily="49" charset="-120"/>
                <a:ea typeface="文鼎中黑" panose="020B0609010101010101" pitchFamily="49" charset="-120"/>
              </a:rPr>
              <a:t>  </a:t>
            </a:r>
            <a:endParaRPr lang="zh-TW" altLang="en-US" sz="800" dirty="0">
              <a:latin typeface="文鼎中黑" panose="020B0609010101010101" pitchFamily="49" charset="-120"/>
              <a:ea typeface="文鼎中黑" panose="020B0609010101010101" pitchFamily="49" charset="-120"/>
            </a:endParaRPr>
          </a:p>
        </p:txBody>
      </p:sp>
      <p:sp>
        <p:nvSpPr>
          <p:cNvPr id="63" name="矩形 62"/>
          <p:cNvSpPr/>
          <p:nvPr/>
        </p:nvSpPr>
        <p:spPr>
          <a:xfrm>
            <a:off x="5782982" y="3348484"/>
            <a:ext cx="90281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800" dirty="0" smtClean="0">
                <a:latin typeface="文鼎中黑" panose="020B0609010101010101" pitchFamily="49" charset="-120"/>
                <a:ea typeface="文鼎中黑" panose="020B0609010101010101" pitchFamily="49" charset="-120"/>
              </a:rPr>
              <a:t>■</a:t>
            </a:r>
            <a:r>
              <a:rPr lang="zh-TW" altLang="en-US" sz="800" dirty="0" smtClean="0">
                <a:latin typeface="文鼎中黑" panose="020B0609010101010101" pitchFamily="49" charset="-120"/>
                <a:ea typeface="文鼎中黑" panose="020B0609010101010101" pitchFamily="49" charset="-120"/>
              </a:rPr>
              <a:t> 無色彩調和 </a:t>
            </a:r>
            <a:endParaRPr lang="zh-TW" altLang="en-US" sz="800" dirty="0">
              <a:latin typeface="文鼎中黑" panose="020B0609010101010101" pitchFamily="49" charset="-120"/>
              <a:ea typeface="文鼎中黑" panose="020B0609010101010101" pitchFamily="49" charset="-120"/>
            </a:endParaRPr>
          </a:p>
        </p:txBody>
      </p:sp>
      <p:sp>
        <p:nvSpPr>
          <p:cNvPr id="64" name="矩形 63"/>
          <p:cNvSpPr/>
          <p:nvPr/>
        </p:nvSpPr>
        <p:spPr>
          <a:xfrm>
            <a:off x="5784156" y="3126022"/>
            <a:ext cx="105670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800" dirty="0" smtClean="0">
                <a:latin typeface="文鼎中黑" panose="020B0609010101010101" pitchFamily="49" charset="-120"/>
                <a:ea typeface="文鼎中黑" panose="020B0609010101010101" pitchFamily="49" charset="-120"/>
              </a:rPr>
              <a:t>■</a:t>
            </a:r>
            <a:r>
              <a:rPr lang="zh-TW" altLang="en-US" sz="800" dirty="0" smtClean="0">
                <a:latin typeface="文鼎中黑" panose="020B0609010101010101" pitchFamily="49" charset="-120"/>
                <a:ea typeface="文鼎中黑" panose="020B0609010101010101" pitchFamily="49" charset="-120"/>
              </a:rPr>
              <a:t> 高明度</a:t>
            </a:r>
            <a:r>
              <a:rPr lang="en-US" altLang="zh-TW" sz="800" dirty="0" smtClean="0">
                <a:latin typeface="文鼎中黑" panose="020B0609010101010101" pitchFamily="49" charset="-120"/>
                <a:ea typeface="文鼎中黑" panose="020B0609010101010101" pitchFamily="49" charset="-120"/>
              </a:rPr>
              <a:t>+</a:t>
            </a:r>
            <a:r>
              <a:rPr lang="zh-TW" altLang="en-US" sz="800" dirty="0" smtClean="0">
                <a:latin typeface="文鼎中黑" panose="020B0609010101010101" pitchFamily="49" charset="-120"/>
                <a:ea typeface="文鼎中黑" panose="020B0609010101010101" pitchFamily="49" charset="-120"/>
              </a:rPr>
              <a:t>低明度 </a:t>
            </a:r>
            <a:endParaRPr lang="zh-TW" altLang="en-US" sz="800" dirty="0">
              <a:latin typeface="文鼎中黑" panose="020B0609010101010101" pitchFamily="49" charset="-120"/>
              <a:ea typeface="文鼎中黑" panose="020B0609010101010101" pitchFamily="49" charset="-120"/>
            </a:endParaRPr>
          </a:p>
        </p:txBody>
      </p:sp>
      <p:sp>
        <p:nvSpPr>
          <p:cNvPr id="65" name="矩形 64"/>
          <p:cNvSpPr/>
          <p:nvPr/>
        </p:nvSpPr>
        <p:spPr>
          <a:xfrm>
            <a:off x="5795869" y="4565250"/>
            <a:ext cx="59503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800" dirty="0" smtClean="0">
                <a:latin typeface="文鼎中黑" panose="020B0609010101010101" pitchFamily="49" charset="-120"/>
                <a:ea typeface="文鼎中黑" panose="020B0609010101010101" pitchFamily="49" charset="-120"/>
              </a:rPr>
              <a:t>□</a:t>
            </a:r>
            <a:r>
              <a:rPr lang="zh-TW" altLang="en-US" sz="800" dirty="0" smtClean="0">
                <a:latin typeface="文鼎中黑" panose="020B0609010101010101" pitchFamily="49" charset="-120"/>
                <a:ea typeface="文鼎中黑" panose="020B0609010101010101" pitchFamily="49" charset="-120"/>
              </a:rPr>
              <a:t> 其他 </a:t>
            </a:r>
            <a:endParaRPr lang="zh-TW" altLang="en-US" sz="800" dirty="0">
              <a:latin typeface="文鼎中黑" panose="020B0609010101010101" pitchFamily="49" charset="-120"/>
              <a:ea typeface="文鼎中黑" panose="020B0609010101010101" pitchFamily="49" charset="-120"/>
            </a:endParaRPr>
          </a:p>
        </p:txBody>
      </p:sp>
      <p:sp>
        <p:nvSpPr>
          <p:cNvPr id="66" name="文字方塊 65"/>
          <p:cNvSpPr txBox="1"/>
          <p:nvPr/>
        </p:nvSpPr>
        <p:spPr>
          <a:xfrm>
            <a:off x="5746552" y="4987511"/>
            <a:ext cx="172515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200" dirty="0" smtClean="0"/>
              <a:t>(3)</a:t>
            </a:r>
            <a:r>
              <a:rPr lang="zh-TW" altLang="en-US" sz="1200" dirty="0" smtClean="0"/>
              <a:t> 配色效果</a:t>
            </a:r>
            <a:endParaRPr lang="en-US" altLang="zh-TW" sz="1200" dirty="0" smtClean="0"/>
          </a:p>
          <a:p>
            <a:r>
              <a:rPr lang="zh-TW" altLang="en-US" sz="1200" dirty="0"/>
              <a:t> </a:t>
            </a:r>
            <a:r>
              <a:rPr lang="zh-TW" altLang="en-US" sz="1200" dirty="0" smtClean="0"/>
              <a:t>   </a:t>
            </a:r>
            <a:r>
              <a:rPr lang="en-US" altLang="zh-TW" sz="1200" dirty="0" smtClean="0"/>
              <a:t>-</a:t>
            </a:r>
            <a:r>
              <a:rPr lang="zh-TW" altLang="en-US" sz="800" dirty="0" smtClean="0"/>
              <a:t>你覺得整體服飾的配色如何？</a:t>
            </a:r>
            <a:endParaRPr lang="en-US" altLang="zh-TW" sz="800" dirty="0" smtClean="0"/>
          </a:p>
          <a:p>
            <a:r>
              <a:rPr lang="zh-TW" altLang="en-US" dirty="0"/>
              <a:t> </a:t>
            </a:r>
            <a:r>
              <a:rPr lang="zh-TW" altLang="en-US" dirty="0" smtClean="0"/>
              <a:t> </a:t>
            </a:r>
            <a:endParaRPr lang="zh-TW" altLang="en-US" sz="1050" dirty="0"/>
          </a:p>
        </p:txBody>
      </p:sp>
      <p:sp>
        <p:nvSpPr>
          <p:cNvPr id="67" name="矩形 66"/>
          <p:cNvSpPr/>
          <p:nvPr/>
        </p:nvSpPr>
        <p:spPr>
          <a:xfrm>
            <a:off x="5782747" y="4316312"/>
            <a:ext cx="85151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800" dirty="0" smtClean="0">
                <a:latin typeface="文鼎中黑" panose="020B0609010101010101" pitchFamily="49" charset="-120"/>
                <a:ea typeface="文鼎中黑" panose="020B0609010101010101" pitchFamily="49" charset="-120"/>
              </a:rPr>
              <a:t>■</a:t>
            </a:r>
            <a:r>
              <a:rPr lang="zh-TW" altLang="en-US" sz="800" dirty="0" smtClean="0">
                <a:latin typeface="文鼎中黑" panose="020B0609010101010101" pitchFamily="49" charset="-120"/>
                <a:ea typeface="文鼎中黑" panose="020B0609010101010101" pitchFamily="49" charset="-120"/>
              </a:rPr>
              <a:t> 亮色</a:t>
            </a:r>
            <a:r>
              <a:rPr lang="en-US" altLang="zh-TW" sz="800" dirty="0" smtClean="0">
                <a:latin typeface="文鼎中黑" panose="020B0609010101010101" pitchFamily="49" charset="-120"/>
                <a:ea typeface="文鼎中黑" panose="020B0609010101010101" pitchFamily="49" charset="-120"/>
              </a:rPr>
              <a:t>+</a:t>
            </a:r>
            <a:r>
              <a:rPr lang="zh-TW" altLang="en-US" sz="800" dirty="0" smtClean="0">
                <a:latin typeface="文鼎中黑" panose="020B0609010101010101" pitchFamily="49" charset="-120"/>
                <a:ea typeface="文鼎中黑" panose="020B0609010101010101" pitchFamily="49" charset="-120"/>
              </a:rPr>
              <a:t>暗色 </a:t>
            </a:r>
            <a:endParaRPr lang="zh-TW" altLang="en-US" sz="800" dirty="0">
              <a:latin typeface="文鼎中黑" panose="020B0609010101010101" pitchFamily="49" charset="-120"/>
              <a:ea typeface="文鼎中黑" panose="020B0609010101010101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06531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2538</TotalTime>
  <Words>201</Words>
  <Application>Microsoft Office PowerPoint</Application>
  <PresentationFormat>如螢幕大小 (4:3)</PresentationFormat>
  <Paragraphs>40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anly lo</dc:creator>
  <cp:lastModifiedBy>user</cp:lastModifiedBy>
  <cp:revision>239</cp:revision>
  <cp:lastPrinted>2017-03-23T05:51:57Z</cp:lastPrinted>
  <dcterms:created xsi:type="dcterms:W3CDTF">2017-03-18T14:08:37Z</dcterms:created>
  <dcterms:modified xsi:type="dcterms:W3CDTF">2018-10-29T00:17:51Z</dcterms:modified>
</cp:coreProperties>
</file>