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7" r:id="rId3"/>
    <p:sldId id="258" r:id="rId4"/>
    <p:sldId id="259" r:id="rId5"/>
    <p:sldId id="280" r:id="rId6"/>
    <p:sldId id="279" r:id="rId7"/>
    <p:sldId id="282" r:id="rId8"/>
    <p:sldId id="278" r:id="rId9"/>
    <p:sldId id="281" r:id="rId10"/>
    <p:sldId id="264" r:id="rId11"/>
    <p:sldId id="274" r:id="rId12"/>
    <p:sldId id="271" r:id="rId13"/>
    <p:sldId id="268" r:id="rId14"/>
    <p:sldId id="283" r:id="rId15"/>
    <p:sldId id="273" r:id="rId16"/>
    <p:sldId id="277" r:id="rId17"/>
    <p:sldId id="284" r:id="rId18"/>
    <p:sldId id="285" r:id="rId19"/>
    <p:sldId id="276" r:id="rId20"/>
    <p:sldId id="272" r:id="rId21"/>
    <p:sldId id="270" r:id="rId22"/>
    <p:sldId id="286" r:id="rId2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anch\Dropbox\001.1031017&#34892;&#21205;&#23416;&#32722;&#21335;&#24066;&#25104;&#26524;\103&#19979;&#21322;&#24180;&#24230;&#34892;&#30408;&#31168;&#25945;&#26696;&#29031;&#29255;\102&#23416;&#24180;&#24230;&#31532;2&#23416;&#26399;&#20841;&#27425;&#26376;&#32771;&#25104;&#32318;&#27604;&#3661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ranch\Dropbox\001.1031017&#34892;&#21205;&#23416;&#32722;&#21335;&#24066;&#25104;&#26524;\103&#19979;&#21322;&#24180;&#24230;&#34892;&#30408;&#31168;&#25945;&#26696;&#29031;&#29255;\102&#23416;&#24180;&#24230;&#20116;&#24180;&#32026;&#32317;&#25104;&#32318;&#24046;&#30064;&#27604;&#366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ranch\Dropbox\001.1031017&#34892;&#21205;&#23416;&#32722;&#21335;&#24066;&#25104;&#26524;\103&#19979;&#21322;&#24180;&#24230;&#34892;&#30408;&#31168;&#25945;&#26696;&#29031;&#29255;\102&#23416;&#24180;&#24230;&#31532;2&#23416;&#26399;&#20841;&#27425;&#26376;&#32771;&#25104;&#32318;&#27604;&#3661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028960363005469E-2"/>
          <c:y val="2.2019856213625472E-2"/>
          <c:w val="0.57063770630366117"/>
          <c:h val="0.67195851877210999"/>
        </c:manualLayout>
      </c:layout>
      <c:lineChart>
        <c:grouping val="standard"/>
        <c:varyColors val="0"/>
        <c:ser>
          <c:idx val="0"/>
          <c:order val="0"/>
          <c:tx>
            <c:strRef>
              <c:f>月考成績!$D$2</c:f>
              <c:strCache>
                <c:ptCount val="1"/>
                <c:pt idx="0">
                  <c:v>月考1</c:v>
                </c:pt>
              </c:strCache>
            </c:strRef>
          </c:tx>
          <c:marker>
            <c:symbol val="none"/>
          </c:marker>
          <c:cat>
            <c:multiLvlStrRef>
              <c:f>月考成績!$A$3:$C$18</c:f>
              <c:multiLvlStrCache>
                <c:ptCount val="16"/>
                <c:lvl>
                  <c:pt idx="0">
                    <c:v>國語</c:v>
                  </c:pt>
                  <c:pt idx="1">
                    <c:v>國語</c:v>
                  </c:pt>
                  <c:pt idx="2">
                    <c:v>國語</c:v>
                  </c:pt>
                  <c:pt idx="3">
                    <c:v>國語</c:v>
                  </c:pt>
                  <c:pt idx="4">
                    <c:v>國語</c:v>
                  </c:pt>
                  <c:pt idx="5">
                    <c:v>國語</c:v>
                  </c:pt>
                  <c:pt idx="6">
                    <c:v>國語</c:v>
                  </c:pt>
                  <c:pt idx="7">
                    <c:v>國語</c:v>
                  </c:pt>
                  <c:pt idx="8">
                    <c:v>國語</c:v>
                  </c:pt>
                  <c:pt idx="9">
                    <c:v>國語</c:v>
                  </c:pt>
                  <c:pt idx="10">
                    <c:v>國語</c:v>
                  </c:pt>
                  <c:pt idx="11">
                    <c:v>國語</c:v>
                  </c:pt>
                  <c:pt idx="12">
                    <c:v>國語</c:v>
                  </c:pt>
                  <c:pt idx="13">
                    <c:v>國語</c:v>
                  </c:pt>
                  <c:pt idx="14">
                    <c:v>國語</c:v>
                  </c:pt>
                  <c:pt idx="15">
                    <c:v>國語</c:v>
                  </c:pt>
                </c:lvl>
                <c:lvl>
                  <c:pt idx="0">
                    <c:v>平均</c:v>
                  </c:pt>
                  <c:pt idx="1">
                    <c:v>石忠平</c:v>
                  </c:pt>
                  <c:pt idx="2">
                    <c:v>劉有量</c:v>
                  </c:pt>
                  <c:pt idx="3">
                    <c:v>林聖豐</c:v>
                  </c:pt>
                  <c:pt idx="4">
                    <c:v>蔡詠智</c:v>
                  </c:pt>
                  <c:pt idx="5">
                    <c:v>蔡龍升</c:v>
                  </c:pt>
                  <c:pt idx="6">
                    <c:v>黃宗堯</c:v>
                  </c:pt>
                  <c:pt idx="7">
                    <c:v>黃靖傑</c:v>
                  </c:pt>
                  <c:pt idx="8">
                    <c:v>黃淳彗</c:v>
                  </c:pt>
                  <c:pt idx="9">
                    <c:v>陳育真</c:v>
                  </c:pt>
                  <c:pt idx="10">
                    <c:v>黃榆婷</c:v>
                  </c:pt>
                  <c:pt idx="11">
                    <c:v>王俞棋</c:v>
                  </c:pt>
                  <c:pt idx="12">
                    <c:v>張若筠</c:v>
                  </c:pt>
                  <c:pt idx="13">
                    <c:v>黃禾玉</c:v>
                  </c:pt>
                  <c:pt idx="14">
                    <c:v>張靜茹</c:v>
                  </c:pt>
                  <c:pt idx="15">
                    <c:v>陳佩芸</c:v>
                  </c:pt>
                </c:lvl>
                <c:lvl>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lvl>
              </c:multiLvlStrCache>
            </c:multiLvlStrRef>
          </c:cat>
          <c:val>
            <c:numRef>
              <c:f>月考成績!$D$3:$D$18</c:f>
              <c:numCache>
                <c:formatCode>General</c:formatCode>
                <c:ptCount val="16"/>
                <c:pt idx="0">
                  <c:v>83.97</c:v>
                </c:pt>
                <c:pt idx="1">
                  <c:v>94</c:v>
                </c:pt>
                <c:pt idx="2">
                  <c:v>84</c:v>
                </c:pt>
                <c:pt idx="3">
                  <c:v>85</c:v>
                </c:pt>
                <c:pt idx="4">
                  <c:v>85</c:v>
                </c:pt>
                <c:pt idx="5">
                  <c:v>86</c:v>
                </c:pt>
                <c:pt idx="6">
                  <c:v>82.5</c:v>
                </c:pt>
                <c:pt idx="7">
                  <c:v>83</c:v>
                </c:pt>
                <c:pt idx="8">
                  <c:v>81</c:v>
                </c:pt>
                <c:pt idx="9">
                  <c:v>73</c:v>
                </c:pt>
                <c:pt idx="10">
                  <c:v>88</c:v>
                </c:pt>
                <c:pt idx="11">
                  <c:v>91</c:v>
                </c:pt>
                <c:pt idx="12">
                  <c:v>71</c:v>
                </c:pt>
                <c:pt idx="13">
                  <c:v>90</c:v>
                </c:pt>
                <c:pt idx="14">
                  <c:v>87</c:v>
                </c:pt>
                <c:pt idx="15">
                  <c:v>79</c:v>
                </c:pt>
              </c:numCache>
            </c:numRef>
          </c:val>
          <c:smooth val="0"/>
        </c:ser>
        <c:ser>
          <c:idx val="1"/>
          <c:order val="1"/>
          <c:tx>
            <c:strRef>
              <c:f>月考成績!$E$2</c:f>
              <c:strCache>
                <c:ptCount val="1"/>
                <c:pt idx="0">
                  <c:v>月考2</c:v>
                </c:pt>
              </c:strCache>
            </c:strRef>
          </c:tx>
          <c:marker>
            <c:symbol val="none"/>
          </c:marker>
          <c:cat>
            <c:multiLvlStrRef>
              <c:f>月考成績!$A$3:$C$18</c:f>
              <c:multiLvlStrCache>
                <c:ptCount val="16"/>
                <c:lvl>
                  <c:pt idx="0">
                    <c:v>國語</c:v>
                  </c:pt>
                  <c:pt idx="1">
                    <c:v>國語</c:v>
                  </c:pt>
                  <c:pt idx="2">
                    <c:v>國語</c:v>
                  </c:pt>
                  <c:pt idx="3">
                    <c:v>國語</c:v>
                  </c:pt>
                  <c:pt idx="4">
                    <c:v>國語</c:v>
                  </c:pt>
                  <c:pt idx="5">
                    <c:v>國語</c:v>
                  </c:pt>
                  <c:pt idx="6">
                    <c:v>國語</c:v>
                  </c:pt>
                  <c:pt idx="7">
                    <c:v>國語</c:v>
                  </c:pt>
                  <c:pt idx="8">
                    <c:v>國語</c:v>
                  </c:pt>
                  <c:pt idx="9">
                    <c:v>國語</c:v>
                  </c:pt>
                  <c:pt idx="10">
                    <c:v>國語</c:v>
                  </c:pt>
                  <c:pt idx="11">
                    <c:v>國語</c:v>
                  </c:pt>
                  <c:pt idx="12">
                    <c:v>國語</c:v>
                  </c:pt>
                  <c:pt idx="13">
                    <c:v>國語</c:v>
                  </c:pt>
                  <c:pt idx="14">
                    <c:v>國語</c:v>
                  </c:pt>
                  <c:pt idx="15">
                    <c:v>國語</c:v>
                  </c:pt>
                </c:lvl>
                <c:lvl>
                  <c:pt idx="0">
                    <c:v>平均</c:v>
                  </c:pt>
                  <c:pt idx="1">
                    <c:v>石忠平</c:v>
                  </c:pt>
                  <c:pt idx="2">
                    <c:v>劉有量</c:v>
                  </c:pt>
                  <c:pt idx="3">
                    <c:v>林聖豐</c:v>
                  </c:pt>
                  <c:pt idx="4">
                    <c:v>蔡詠智</c:v>
                  </c:pt>
                  <c:pt idx="5">
                    <c:v>蔡龍升</c:v>
                  </c:pt>
                  <c:pt idx="6">
                    <c:v>黃宗堯</c:v>
                  </c:pt>
                  <c:pt idx="7">
                    <c:v>黃靖傑</c:v>
                  </c:pt>
                  <c:pt idx="8">
                    <c:v>黃淳彗</c:v>
                  </c:pt>
                  <c:pt idx="9">
                    <c:v>陳育真</c:v>
                  </c:pt>
                  <c:pt idx="10">
                    <c:v>黃榆婷</c:v>
                  </c:pt>
                  <c:pt idx="11">
                    <c:v>王俞棋</c:v>
                  </c:pt>
                  <c:pt idx="12">
                    <c:v>張若筠</c:v>
                  </c:pt>
                  <c:pt idx="13">
                    <c:v>黃禾玉</c:v>
                  </c:pt>
                  <c:pt idx="14">
                    <c:v>張靜茹</c:v>
                  </c:pt>
                  <c:pt idx="15">
                    <c:v>陳佩芸</c:v>
                  </c:pt>
                </c:lvl>
                <c:lvl>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lvl>
              </c:multiLvlStrCache>
            </c:multiLvlStrRef>
          </c:cat>
          <c:val>
            <c:numRef>
              <c:f>月考成績!$E$3:$E$18</c:f>
              <c:numCache>
                <c:formatCode>General</c:formatCode>
                <c:ptCount val="16"/>
                <c:pt idx="0">
                  <c:v>85.53</c:v>
                </c:pt>
                <c:pt idx="1">
                  <c:v>92</c:v>
                </c:pt>
                <c:pt idx="2">
                  <c:v>74</c:v>
                </c:pt>
                <c:pt idx="3">
                  <c:v>82</c:v>
                </c:pt>
                <c:pt idx="4">
                  <c:v>81</c:v>
                </c:pt>
                <c:pt idx="5">
                  <c:v>85</c:v>
                </c:pt>
                <c:pt idx="6">
                  <c:v>91</c:v>
                </c:pt>
                <c:pt idx="7">
                  <c:v>88</c:v>
                </c:pt>
                <c:pt idx="8">
                  <c:v>82</c:v>
                </c:pt>
                <c:pt idx="9">
                  <c:v>88</c:v>
                </c:pt>
                <c:pt idx="10">
                  <c:v>92</c:v>
                </c:pt>
                <c:pt idx="11">
                  <c:v>94</c:v>
                </c:pt>
                <c:pt idx="12">
                  <c:v>85</c:v>
                </c:pt>
                <c:pt idx="13">
                  <c:v>91</c:v>
                </c:pt>
                <c:pt idx="14">
                  <c:v>89</c:v>
                </c:pt>
                <c:pt idx="15">
                  <c:v>69</c:v>
                </c:pt>
              </c:numCache>
            </c:numRef>
          </c:val>
          <c:smooth val="0"/>
        </c:ser>
        <c:ser>
          <c:idx val="2"/>
          <c:order val="2"/>
          <c:tx>
            <c:strRef>
              <c:f>月考成績!$F$2</c:f>
              <c:strCache>
                <c:ptCount val="1"/>
                <c:pt idx="0">
                  <c:v>兩次月考成績差</c:v>
                </c:pt>
              </c:strCache>
            </c:strRef>
          </c:tx>
          <c:marker>
            <c:symbol val="none"/>
          </c:marker>
          <c:cat>
            <c:multiLvlStrRef>
              <c:f>月考成績!$A$3:$C$18</c:f>
              <c:multiLvlStrCache>
                <c:ptCount val="16"/>
                <c:lvl>
                  <c:pt idx="0">
                    <c:v>國語</c:v>
                  </c:pt>
                  <c:pt idx="1">
                    <c:v>國語</c:v>
                  </c:pt>
                  <c:pt idx="2">
                    <c:v>國語</c:v>
                  </c:pt>
                  <c:pt idx="3">
                    <c:v>國語</c:v>
                  </c:pt>
                  <c:pt idx="4">
                    <c:v>國語</c:v>
                  </c:pt>
                  <c:pt idx="5">
                    <c:v>國語</c:v>
                  </c:pt>
                  <c:pt idx="6">
                    <c:v>國語</c:v>
                  </c:pt>
                  <c:pt idx="7">
                    <c:v>國語</c:v>
                  </c:pt>
                  <c:pt idx="8">
                    <c:v>國語</c:v>
                  </c:pt>
                  <c:pt idx="9">
                    <c:v>國語</c:v>
                  </c:pt>
                  <c:pt idx="10">
                    <c:v>國語</c:v>
                  </c:pt>
                  <c:pt idx="11">
                    <c:v>國語</c:v>
                  </c:pt>
                  <c:pt idx="12">
                    <c:v>國語</c:v>
                  </c:pt>
                  <c:pt idx="13">
                    <c:v>國語</c:v>
                  </c:pt>
                  <c:pt idx="14">
                    <c:v>國語</c:v>
                  </c:pt>
                  <c:pt idx="15">
                    <c:v>國語</c:v>
                  </c:pt>
                </c:lvl>
                <c:lvl>
                  <c:pt idx="0">
                    <c:v>平均</c:v>
                  </c:pt>
                  <c:pt idx="1">
                    <c:v>石忠平</c:v>
                  </c:pt>
                  <c:pt idx="2">
                    <c:v>劉有量</c:v>
                  </c:pt>
                  <c:pt idx="3">
                    <c:v>林聖豐</c:v>
                  </c:pt>
                  <c:pt idx="4">
                    <c:v>蔡詠智</c:v>
                  </c:pt>
                  <c:pt idx="5">
                    <c:v>蔡龍升</c:v>
                  </c:pt>
                  <c:pt idx="6">
                    <c:v>黃宗堯</c:v>
                  </c:pt>
                  <c:pt idx="7">
                    <c:v>黃靖傑</c:v>
                  </c:pt>
                  <c:pt idx="8">
                    <c:v>黃淳彗</c:v>
                  </c:pt>
                  <c:pt idx="9">
                    <c:v>陳育真</c:v>
                  </c:pt>
                  <c:pt idx="10">
                    <c:v>黃榆婷</c:v>
                  </c:pt>
                  <c:pt idx="11">
                    <c:v>王俞棋</c:v>
                  </c:pt>
                  <c:pt idx="12">
                    <c:v>張若筠</c:v>
                  </c:pt>
                  <c:pt idx="13">
                    <c:v>黃禾玉</c:v>
                  </c:pt>
                  <c:pt idx="14">
                    <c:v>張靜茹</c:v>
                  </c:pt>
                  <c:pt idx="15">
                    <c:v>陳佩芸</c:v>
                  </c:pt>
                </c:lvl>
                <c:lvl>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lvl>
              </c:multiLvlStrCache>
            </c:multiLvlStrRef>
          </c:cat>
          <c:val>
            <c:numRef>
              <c:f>月考成績!$F$3:$F$18</c:f>
              <c:numCache>
                <c:formatCode>General</c:formatCode>
                <c:ptCount val="16"/>
                <c:pt idx="0">
                  <c:v>1.5600000000000023</c:v>
                </c:pt>
                <c:pt idx="1">
                  <c:v>-2</c:v>
                </c:pt>
                <c:pt idx="2">
                  <c:v>-10</c:v>
                </c:pt>
                <c:pt idx="3">
                  <c:v>-3</c:v>
                </c:pt>
                <c:pt idx="4">
                  <c:v>-4</c:v>
                </c:pt>
                <c:pt idx="5">
                  <c:v>-1</c:v>
                </c:pt>
                <c:pt idx="6">
                  <c:v>8.5</c:v>
                </c:pt>
                <c:pt idx="7">
                  <c:v>5</c:v>
                </c:pt>
                <c:pt idx="8">
                  <c:v>1</c:v>
                </c:pt>
                <c:pt idx="9">
                  <c:v>15</c:v>
                </c:pt>
                <c:pt idx="10">
                  <c:v>4</c:v>
                </c:pt>
                <c:pt idx="11">
                  <c:v>3</c:v>
                </c:pt>
                <c:pt idx="12">
                  <c:v>14</c:v>
                </c:pt>
                <c:pt idx="13">
                  <c:v>1</c:v>
                </c:pt>
                <c:pt idx="14">
                  <c:v>2</c:v>
                </c:pt>
                <c:pt idx="15">
                  <c:v>-10</c:v>
                </c:pt>
              </c:numCache>
            </c:numRef>
          </c:val>
          <c:smooth val="0"/>
        </c:ser>
        <c:dLbls>
          <c:showLegendKey val="0"/>
          <c:showVal val="0"/>
          <c:showCatName val="0"/>
          <c:showSerName val="0"/>
          <c:showPercent val="0"/>
          <c:showBubbleSize val="0"/>
        </c:dLbls>
        <c:smooth val="0"/>
        <c:axId val="207904128"/>
        <c:axId val="207904688"/>
      </c:lineChart>
      <c:catAx>
        <c:axId val="207904128"/>
        <c:scaling>
          <c:orientation val="minMax"/>
        </c:scaling>
        <c:delete val="0"/>
        <c:axPos val="b"/>
        <c:numFmt formatCode="General" sourceLinked="1"/>
        <c:majorTickMark val="out"/>
        <c:minorTickMark val="none"/>
        <c:tickLblPos val="nextTo"/>
        <c:crossAx val="207904688"/>
        <c:crosses val="autoZero"/>
        <c:auto val="1"/>
        <c:lblAlgn val="ctr"/>
        <c:lblOffset val="100"/>
        <c:noMultiLvlLbl val="0"/>
      </c:catAx>
      <c:valAx>
        <c:axId val="207904688"/>
        <c:scaling>
          <c:orientation val="minMax"/>
        </c:scaling>
        <c:delete val="0"/>
        <c:axPos val="l"/>
        <c:majorGridlines/>
        <c:numFmt formatCode="General" sourceLinked="1"/>
        <c:majorTickMark val="out"/>
        <c:minorTickMark val="none"/>
        <c:tickLblPos val="nextTo"/>
        <c:crossAx val="20790412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工作表1!$C$1</c:f>
              <c:strCache>
                <c:ptCount val="1"/>
                <c:pt idx="0">
                  <c:v>102學年度第一學期總成績</c:v>
                </c:pt>
              </c:strCache>
            </c:strRef>
          </c:tx>
          <c:marker>
            <c:symbol val="none"/>
          </c:marker>
          <c:cat>
            <c:multiLvlStrRef>
              <c:f>工作表1!$A$2:$B$16</c:f>
              <c:multiLvlStrCache>
                <c:ptCount val="15"/>
                <c:lvl>
                  <c:pt idx="0">
                    <c:v>石忠平</c:v>
                  </c:pt>
                  <c:pt idx="1">
                    <c:v>劉有量</c:v>
                  </c:pt>
                  <c:pt idx="2">
                    <c:v>林聖豐</c:v>
                  </c:pt>
                  <c:pt idx="3">
                    <c:v>蔡詠智</c:v>
                  </c:pt>
                  <c:pt idx="4">
                    <c:v>蔡龍升</c:v>
                  </c:pt>
                  <c:pt idx="5">
                    <c:v>黃宗堯</c:v>
                  </c:pt>
                  <c:pt idx="6">
                    <c:v>黃靖傑</c:v>
                  </c:pt>
                  <c:pt idx="7">
                    <c:v>黃淳彗</c:v>
                  </c:pt>
                  <c:pt idx="8">
                    <c:v>陳育真</c:v>
                  </c:pt>
                  <c:pt idx="9">
                    <c:v>黃榆婷</c:v>
                  </c:pt>
                  <c:pt idx="10">
                    <c:v>王俞棋</c:v>
                  </c:pt>
                  <c:pt idx="11">
                    <c:v>張若筠</c:v>
                  </c:pt>
                  <c:pt idx="12">
                    <c:v>黃禾玉</c:v>
                  </c:pt>
                  <c:pt idx="13">
                    <c:v>張靜茹</c:v>
                  </c:pt>
                  <c:pt idx="14">
                    <c:v>陳佩芸</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lvl>
              </c:multiLvlStrCache>
            </c:multiLvlStrRef>
          </c:cat>
          <c:val>
            <c:numRef>
              <c:f>工作表1!$C$2:$C$16</c:f>
              <c:numCache>
                <c:formatCode>General</c:formatCode>
                <c:ptCount val="15"/>
                <c:pt idx="0">
                  <c:v>93.98</c:v>
                </c:pt>
                <c:pt idx="1">
                  <c:v>87.66</c:v>
                </c:pt>
                <c:pt idx="2">
                  <c:v>87.4</c:v>
                </c:pt>
                <c:pt idx="3">
                  <c:v>90.13</c:v>
                </c:pt>
                <c:pt idx="4">
                  <c:v>87.36</c:v>
                </c:pt>
                <c:pt idx="5">
                  <c:v>89.37</c:v>
                </c:pt>
                <c:pt idx="6">
                  <c:v>91.13</c:v>
                </c:pt>
                <c:pt idx="7">
                  <c:v>85.73</c:v>
                </c:pt>
                <c:pt idx="8">
                  <c:v>86.33</c:v>
                </c:pt>
                <c:pt idx="9">
                  <c:v>92.26</c:v>
                </c:pt>
                <c:pt idx="10">
                  <c:v>94.24</c:v>
                </c:pt>
                <c:pt idx="11">
                  <c:v>86.1</c:v>
                </c:pt>
                <c:pt idx="12">
                  <c:v>90.69</c:v>
                </c:pt>
                <c:pt idx="13">
                  <c:v>84.5</c:v>
                </c:pt>
                <c:pt idx="14">
                  <c:v>79.11</c:v>
                </c:pt>
              </c:numCache>
            </c:numRef>
          </c:val>
          <c:smooth val="0"/>
        </c:ser>
        <c:ser>
          <c:idx val="1"/>
          <c:order val="1"/>
          <c:tx>
            <c:strRef>
              <c:f>工作表1!$D$1</c:f>
              <c:strCache>
                <c:ptCount val="1"/>
                <c:pt idx="0">
                  <c:v>102學年度第二學期總成績</c:v>
                </c:pt>
              </c:strCache>
            </c:strRef>
          </c:tx>
          <c:marker>
            <c:symbol val="none"/>
          </c:marker>
          <c:cat>
            <c:multiLvlStrRef>
              <c:f>工作表1!$A$2:$B$16</c:f>
              <c:multiLvlStrCache>
                <c:ptCount val="15"/>
                <c:lvl>
                  <c:pt idx="0">
                    <c:v>石忠平</c:v>
                  </c:pt>
                  <c:pt idx="1">
                    <c:v>劉有量</c:v>
                  </c:pt>
                  <c:pt idx="2">
                    <c:v>林聖豐</c:v>
                  </c:pt>
                  <c:pt idx="3">
                    <c:v>蔡詠智</c:v>
                  </c:pt>
                  <c:pt idx="4">
                    <c:v>蔡龍升</c:v>
                  </c:pt>
                  <c:pt idx="5">
                    <c:v>黃宗堯</c:v>
                  </c:pt>
                  <c:pt idx="6">
                    <c:v>黃靖傑</c:v>
                  </c:pt>
                  <c:pt idx="7">
                    <c:v>黃淳彗</c:v>
                  </c:pt>
                  <c:pt idx="8">
                    <c:v>陳育真</c:v>
                  </c:pt>
                  <c:pt idx="9">
                    <c:v>黃榆婷</c:v>
                  </c:pt>
                  <c:pt idx="10">
                    <c:v>王俞棋</c:v>
                  </c:pt>
                  <c:pt idx="11">
                    <c:v>張若筠</c:v>
                  </c:pt>
                  <c:pt idx="12">
                    <c:v>黃禾玉</c:v>
                  </c:pt>
                  <c:pt idx="13">
                    <c:v>張靜茹</c:v>
                  </c:pt>
                  <c:pt idx="14">
                    <c:v>陳佩芸</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lvl>
              </c:multiLvlStrCache>
            </c:multiLvlStrRef>
          </c:cat>
          <c:val>
            <c:numRef>
              <c:f>工作表1!$D$2:$D$16</c:f>
              <c:numCache>
                <c:formatCode>General</c:formatCode>
                <c:ptCount val="15"/>
                <c:pt idx="0">
                  <c:v>92.88</c:v>
                </c:pt>
                <c:pt idx="1">
                  <c:v>85.75</c:v>
                </c:pt>
                <c:pt idx="2">
                  <c:v>85.06</c:v>
                </c:pt>
                <c:pt idx="3">
                  <c:v>86.53</c:v>
                </c:pt>
                <c:pt idx="4">
                  <c:v>87.94</c:v>
                </c:pt>
                <c:pt idx="5">
                  <c:v>90.31</c:v>
                </c:pt>
                <c:pt idx="6">
                  <c:v>91.42</c:v>
                </c:pt>
                <c:pt idx="7">
                  <c:v>88.64</c:v>
                </c:pt>
                <c:pt idx="8">
                  <c:v>86.75</c:v>
                </c:pt>
                <c:pt idx="9">
                  <c:v>93.03</c:v>
                </c:pt>
                <c:pt idx="10">
                  <c:v>92.62</c:v>
                </c:pt>
                <c:pt idx="11">
                  <c:v>84.05</c:v>
                </c:pt>
                <c:pt idx="12">
                  <c:v>91.28</c:v>
                </c:pt>
                <c:pt idx="13">
                  <c:v>84.78</c:v>
                </c:pt>
                <c:pt idx="14">
                  <c:v>79.94</c:v>
                </c:pt>
              </c:numCache>
            </c:numRef>
          </c:val>
          <c:smooth val="0"/>
        </c:ser>
        <c:ser>
          <c:idx val="2"/>
          <c:order val="2"/>
          <c:tx>
            <c:strRef>
              <c:f>工作表1!$E$1</c:f>
              <c:strCache>
                <c:ptCount val="1"/>
                <c:pt idx="0">
                  <c:v>兩次成績差</c:v>
                </c:pt>
              </c:strCache>
            </c:strRef>
          </c:tx>
          <c:marker>
            <c:symbol val="none"/>
          </c:marker>
          <c:cat>
            <c:multiLvlStrRef>
              <c:f>工作表1!$A$2:$B$16</c:f>
              <c:multiLvlStrCache>
                <c:ptCount val="15"/>
                <c:lvl>
                  <c:pt idx="0">
                    <c:v>石忠平</c:v>
                  </c:pt>
                  <c:pt idx="1">
                    <c:v>劉有量</c:v>
                  </c:pt>
                  <c:pt idx="2">
                    <c:v>林聖豐</c:v>
                  </c:pt>
                  <c:pt idx="3">
                    <c:v>蔡詠智</c:v>
                  </c:pt>
                  <c:pt idx="4">
                    <c:v>蔡龍升</c:v>
                  </c:pt>
                  <c:pt idx="5">
                    <c:v>黃宗堯</c:v>
                  </c:pt>
                  <c:pt idx="6">
                    <c:v>黃靖傑</c:v>
                  </c:pt>
                  <c:pt idx="7">
                    <c:v>黃淳彗</c:v>
                  </c:pt>
                  <c:pt idx="8">
                    <c:v>陳育真</c:v>
                  </c:pt>
                  <c:pt idx="9">
                    <c:v>黃榆婷</c:v>
                  </c:pt>
                  <c:pt idx="10">
                    <c:v>王俞棋</c:v>
                  </c:pt>
                  <c:pt idx="11">
                    <c:v>張若筠</c:v>
                  </c:pt>
                  <c:pt idx="12">
                    <c:v>黃禾玉</c:v>
                  </c:pt>
                  <c:pt idx="13">
                    <c:v>張靜茹</c:v>
                  </c:pt>
                  <c:pt idx="14">
                    <c:v>陳佩芸</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lvl>
              </c:multiLvlStrCache>
            </c:multiLvlStrRef>
          </c:cat>
          <c:val>
            <c:numRef>
              <c:f>工作表1!$E$2:$E$16</c:f>
              <c:numCache>
                <c:formatCode>General</c:formatCode>
                <c:ptCount val="15"/>
                <c:pt idx="0">
                  <c:v>-1.1000000000000085</c:v>
                </c:pt>
                <c:pt idx="1">
                  <c:v>-1.9099999999999966</c:v>
                </c:pt>
                <c:pt idx="2">
                  <c:v>-2.3400000000000034</c:v>
                </c:pt>
                <c:pt idx="3">
                  <c:v>-3.5999999999999943</c:v>
                </c:pt>
                <c:pt idx="4">
                  <c:v>0.57999999999999829</c:v>
                </c:pt>
                <c:pt idx="5">
                  <c:v>0.93999999999999773</c:v>
                </c:pt>
                <c:pt idx="6">
                  <c:v>0.29000000000000625</c:v>
                </c:pt>
                <c:pt idx="7">
                  <c:v>2.9099999999999966</c:v>
                </c:pt>
                <c:pt idx="8">
                  <c:v>0.42000000000000171</c:v>
                </c:pt>
                <c:pt idx="9">
                  <c:v>0.76999999999999602</c:v>
                </c:pt>
                <c:pt idx="10">
                  <c:v>-1.6199999999999903</c:v>
                </c:pt>
                <c:pt idx="11">
                  <c:v>-2.0499999999999972</c:v>
                </c:pt>
                <c:pt idx="12">
                  <c:v>0.59000000000000341</c:v>
                </c:pt>
                <c:pt idx="13">
                  <c:v>0.28000000000000114</c:v>
                </c:pt>
                <c:pt idx="14">
                  <c:v>0.82999999999999829</c:v>
                </c:pt>
              </c:numCache>
            </c:numRef>
          </c:val>
          <c:smooth val="0"/>
        </c:ser>
        <c:dLbls>
          <c:showLegendKey val="0"/>
          <c:showVal val="0"/>
          <c:showCatName val="0"/>
          <c:showSerName val="0"/>
          <c:showPercent val="0"/>
          <c:showBubbleSize val="0"/>
        </c:dLbls>
        <c:smooth val="0"/>
        <c:axId val="207637312"/>
        <c:axId val="207637872"/>
      </c:lineChart>
      <c:catAx>
        <c:axId val="207637312"/>
        <c:scaling>
          <c:orientation val="minMax"/>
        </c:scaling>
        <c:delete val="0"/>
        <c:axPos val="b"/>
        <c:numFmt formatCode="General" sourceLinked="0"/>
        <c:majorTickMark val="out"/>
        <c:minorTickMark val="none"/>
        <c:tickLblPos val="nextTo"/>
        <c:crossAx val="207637872"/>
        <c:crosses val="autoZero"/>
        <c:auto val="1"/>
        <c:lblAlgn val="ctr"/>
        <c:lblOffset val="100"/>
        <c:noMultiLvlLbl val="0"/>
      </c:catAx>
      <c:valAx>
        <c:axId val="207637872"/>
        <c:scaling>
          <c:orientation val="minMax"/>
        </c:scaling>
        <c:delete val="0"/>
        <c:axPos val="l"/>
        <c:majorGridlines/>
        <c:numFmt formatCode="General" sourceLinked="1"/>
        <c:majorTickMark val="out"/>
        <c:minorTickMark val="none"/>
        <c:tickLblPos val="nextTo"/>
        <c:crossAx val="207637312"/>
        <c:crosses val="autoZero"/>
        <c:crossBetween val="between"/>
      </c:valAx>
      <c:spPr>
        <a:solidFill>
          <a:srgbClr val="FFFFFF"/>
        </a:solidFill>
      </c:spPr>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月考成績!$D$2</c:f>
              <c:strCache>
                <c:ptCount val="1"/>
                <c:pt idx="0">
                  <c:v>月考1</c:v>
                </c:pt>
              </c:strCache>
            </c:strRef>
          </c:tx>
          <c:marker>
            <c:symbol val="none"/>
          </c:marker>
          <c:cat>
            <c:multiLvlStrRef>
              <c:f>月考成績!$A$3:$C$18</c:f>
              <c:multiLvlStrCache>
                <c:ptCount val="16"/>
                <c:lvl>
                  <c:pt idx="0">
                    <c:v>國語</c:v>
                  </c:pt>
                  <c:pt idx="1">
                    <c:v>國語</c:v>
                  </c:pt>
                  <c:pt idx="2">
                    <c:v>國語</c:v>
                  </c:pt>
                  <c:pt idx="3">
                    <c:v>國語</c:v>
                  </c:pt>
                  <c:pt idx="4">
                    <c:v>國語</c:v>
                  </c:pt>
                  <c:pt idx="5">
                    <c:v>國語</c:v>
                  </c:pt>
                  <c:pt idx="6">
                    <c:v>國語</c:v>
                  </c:pt>
                  <c:pt idx="7">
                    <c:v>國語</c:v>
                  </c:pt>
                  <c:pt idx="8">
                    <c:v>國語</c:v>
                  </c:pt>
                  <c:pt idx="9">
                    <c:v>國語</c:v>
                  </c:pt>
                  <c:pt idx="10">
                    <c:v>國語</c:v>
                  </c:pt>
                  <c:pt idx="11">
                    <c:v>國語</c:v>
                  </c:pt>
                  <c:pt idx="12">
                    <c:v>國語</c:v>
                  </c:pt>
                  <c:pt idx="13">
                    <c:v>國語</c:v>
                  </c:pt>
                  <c:pt idx="14">
                    <c:v>國語</c:v>
                  </c:pt>
                  <c:pt idx="15">
                    <c:v>國語</c:v>
                  </c:pt>
                </c:lvl>
                <c:lvl>
                  <c:pt idx="0">
                    <c:v>平均</c:v>
                  </c:pt>
                  <c:pt idx="1">
                    <c:v>石忠平</c:v>
                  </c:pt>
                  <c:pt idx="2">
                    <c:v>劉有量</c:v>
                  </c:pt>
                  <c:pt idx="3">
                    <c:v>林聖豐</c:v>
                  </c:pt>
                  <c:pt idx="4">
                    <c:v>蔡詠智</c:v>
                  </c:pt>
                  <c:pt idx="5">
                    <c:v>蔡龍升</c:v>
                  </c:pt>
                  <c:pt idx="6">
                    <c:v>黃宗堯</c:v>
                  </c:pt>
                  <c:pt idx="7">
                    <c:v>黃靖傑</c:v>
                  </c:pt>
                  <c:pt idx="8">
                    <c:v>黃淳彗</c:v>
                  </c:pt>
                  <c:pt idx="9">
                    <c:v>陳育真</c:v>
                  </c:pt>
                  <c:pt idx="10">
                    <c:v>黃榆婷</c:v>
                  </c:pt>
                  <c:pt idx="11">
                    <c:v>王俞棋</c:v>
                  </c:pt>
                  <c:pt idx="12">
                    <c:v>張若筠</c:v>
                  </c:pt>
                  <c:pt idx="13">
                    <c:v>黃禾玉</c:v>
                  </c:pt>
                  <c:pt idx="14">
                    <c:v>張靜茹</c:v>
                  </c:pt>
                  <c:pt idx="15">
                    <c:v>陳佩芸</c:v>
                  </c:pt>
                </c:lvl>
                <c:lvl>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lvl>
              </c:multiLvlStrCache>
            </c:multiLvlStrRef>
          </c:cat>
          <c:val>
            <c:numRef>
              <c:f>月考成績!$D$3:$D$18</c:f>
              <c:numCache>
                <c:formatCode>General</c:formatCode>
                <c:ptCount val="16"/>
                <c:pt idx="0">
                  <c:v>83.97</c:v>
                </c:pt>
                <c:pt idx="1">
                  <c:v>94</c:v>
                </c:pt>
                <c:pt idx="2">
                  <c:v>84</c:v>
                </c:pt>
                <c:pt idx="3">
                  <c:v>85</c:v>
                </c:pt>
                <c:pt idx="4">
                  <c:v>85</c:v>
                </c:pt>
                <c:pt idx="5">
                  <c:v>86</c:v>
                </c:pt>
                <c:pt idx="6">
                  <c:v>82.5</c:v>
                </c:pt>
                <c:pt idx="7">
                  <c:v>83</c:v>
                </c:pt>
                <c:pt idx="8">
                  <c:v>81</c:v>
                </c:pt>
                <c:pt idx="9">
                  <c:v>73</c:v>
                </c:pt>
                <c:pt idx="10">
                  <c:v>88</c:v>
                </c:pt>
                <c:pt idx="11">
                  <c:v>91</c:v>
                </c:pt>
                <c:pt idx="12">
                  <c:v>71</c:v>
                </c:pt>
                <c:pt idx="13">
                  <c:v>90</c:v>
                </c:pt>
                <c:pt idx="14">
                  <c:v>87</c:v>
                </c:pt>
                <c:pt idx="15">
                  <c:v>79</c:v>
                </c:pt>
              </c:numCache>
            </c:numRef>
          </c:val>
          <c:smooth val="0"/>
        </c:ser>
        <c:ser>
          <c:idx val="1"/>
          <c:order val="1"/>
          <c:tx>
            <c:strRef>
              <c:f>月考成績!$E$2</c:f>
              <c:strCache>
                <c:ptCount val="1"/>
                <c:pt idx="0">
                  <c:v>月考2</c:v>
                </c:pt>
              </c:strCache>
            </c:strRef>
          </c:tx>
          <c:marker>
            <c:symbol val="none"/>
          </c:marker>
          <c:cat>
            <c:multiLvlStrRef>
              <c:f>月考成績!$A$3:$C$18</c:f>
              <c:multiLvlStrCache>
                <c:ptCount val="16"/>
                <c:lvl>
                  <c:pt idx="0">
                    <c:v>國語</c:v>
                  </c:pt>
                  <c:pt idx="1">
                    <c:v>國語</c:v>
                  </c:pt>
                  <c:pt idx="2">
                    <c:v>國語</c:v>
                  </c:pt>
                  <c:pt idx="3">
                    <c:v>國語</c:v>
                  </c:pt>
                  <c:pt idx="4">
                    <c:v>國語</c:v>
                  </c:pt>
                  <c:pt idx="5">
                    <c:v>國語</c:v>
                  </c:pt>
                  <c:pt idx="6">
                    <c:v>國語</c:v>
                  </c:pt>
                  <c:pt idx="7">
                    <c:v>國語</c:v>
                  </c:pt>
                  <c:pt idx="8">
                    <c:v>國語</c:v>
                  </c:pt>
                  <c:pt idx="9">
                    <c:v>國語</c:v>
                  </c:pt>
                  <c:pt idx="10">
                    <c:v>國語</c:v>
                  </c:pt>
                  <c:pt idx="11">
                    <c:v>國語</c:v>
                  </c:pt>
                  <c:pt idx="12">
                    <c:v>國語</c:v>
                  </c:pt>
                  <c:pt idx="13">
                    <c:v>國語</c:v>
                  </c:pt>
                  <c:pt idx="14">
                    <c:v>國語</c:v>
                  </c:pt>
                  <c:pt idx="15">
                    <c:v>國語</c:v>
                  </c:pt>
                </c:lvl>
                <c:lvl>
                  <c:pt idx="0">
                    <c:v>平均</c:v>
                  </c:pt>
                  <c:pt idx="1">
                    <c:v>石忠平</c:v>
                  </c:pt>
                  <c:pt idx="2">
                    <c:v>劉有量</c:v>
                  </c:pt>
                  <c:pt idx="3">
                    <c:v>林聖豐</c:v>
                  </c:pt>
                  <c:pt idx="4">
                    <c:v>蔡詠智</c:v>
                  </c:pt>
                  <c:pt idx="5">
                    <c:v>蔡龍升</c:v>
                  </c:pt>
                  <c:pt idx="6">
                    <c:v>黃宗堯</c:v>
                  </c:pt>
                  <c:pt idx="7">
                    <c:v>黃靖傑</c:v>
                  </c:pt>
                  <c:pt idx="8">
                    <c:v>黃淳彗</c:v>
                  </c:pt>
                  <c:pt idx="9">
                    <c:v>陳育真</c:v>
                  </c:pt>
                  <c:pt idx="10">
                    <c:v>黃榆婷</c:v>
                  </c:pt>
                  <c:pt idx="11">
                    <c:v>王俞棋</c:v>
                  </c:pt>
                  <c:pt idx="12">
                    <c:v>張若筠</c:v>
                  </c:pt>
                  <c:pt idx="13">
                    <c:v>黃禾玉</c:v>
                  </c:pt>
                  <c:pt idx="14">
                    <c:v>張靜茹</c:v>
                  </c:pt>
                  <c:pt idx="15">
                    <c:v>陳佩芸</c:v>
                  </c:pt>
                </c:lvl>
                <c:lvl>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lvl>
              </c:multiLvlStrCache>
            </c:multiLvlStrRef>
          </c:cat>
          <c:val>
            <c:numRef>
              <c:f>月考成績!$E$3:$E$18</c:f>
              <c:numCache>
                <c:formatCode>General</c:formatCode>
                <c:ptCount val="16"/>
                <c:pt idx="0">
                  <c:v>85.53</c:v>
                </c:pt>
                <c:pt idx="1">
                  <c:v>92</c:v>
                </c:pt>
                <c:pt idx="2">
                  <c:v>74</c:v>
                </c:pt>
                <c:pt idx="3">
                  <c:v>82</c:v>
                </c:pt>
                <c:pt idx="4">
                  <c:v>81</c:v>
                </c:pt>
                <c:pt idx="5">
                  <c:v>85</c:v>
                </c:pt>
                <c:pt idx="6">
                  <c:v>91</c:v>
                </c:pt>
                <c:pt idx="7">
                  <c:v>88</c:v>
                </c:pt>
                <c:pt idx="8">
                  <c:v>82</c:v>
                </c:pt>
                <c:pt idx="9">
                  <c:v>88</c:v>
                </c:pt>
                <c:pt idx="10">
                  <c:v>92</c:v>
                </c:pt>
                <c:pt idx="11">
                  <c:v>94</c:v>
                </c:pt>
                <c:pt idx="12">
                  <c:v>85</c:v>
                </c:pt>
                <c:pt idx="13">
                  <c:v>91</c:v>
                </c:pt>
                <c:pt idx="14">
                  <c:v>89</c:v>
                </c:pt>
                <c:pt idx="15">
                  <c:v>69</c:v>
                </c:pt>
              </c:numCache>
            </c:numRef>
          </c:val>
          <c:smooth val="0"/>
        </c:ser>
        <c:ser>
          <c:idx val="2"/>
          <c:order val="2"/>
          <c:tx>
            <c:strRef>
              <c:f>月考成績!$F$2</c:f>
              <c:strCache>
                <c:ptCount val="1"/>
                <c:pt idx="0">
                  <c:v>兩次月考成績差</c:v>
                </c:pt>
              </c:strCache>
            </c:strRef>
          </c:tx>
          <c:marker>
            <c:symbol val="none"/>
          </c:marker>
          <c:cat>
            <c:multiLvlStrRef>
              <c:f>月考成績!$A$3:$C$18</c:f>
              <c:multiLvlStrCache>
                <c:ptCount val="16"/>
                <c:lvl>
                  <c:pt idx="0">
                    <c:v>國語</c:v>
                  </c:pt>
                  <c:pt idx="1">
                    <c:v>國語</c:v>
                  </c:pt>
                  <c:pt idx="2">
                    <c:v>國語</c:v>
                  </c:pt>
                  <c:pt idx="3">
                    <c:v>國語</c:v>
                  </c:pt>
                  <c:pt idx="4">
                    <c:v>國語</c:v>
                  </c:pt>
                  <c:pt idx="5">
                    <c:v>國語</c:v>
                  </c:pt>
                  <c:pt idx="6">
                    <c:v>國語</c:v>
                  </c:pt>
                  <c:pt idx="7">
                    <c:v>國語</c:v>
                  </c:pt>
                  <c:pt idx="8">
                    <c:v>國語</c:v>
                  </c:pt>
                  <c:pt idx="9">
                    <c:v>國語</c:v>
                  </c:pt>
                  <c:pt idx="10">
                    <c:v>國語</c:v>
                  </c:pt>
                  <c:pt idx="11">
                    <c:v>國語</c:v>
                  </c:pt>
                  <c:pt idx="12">
                    <c:v>國語</c:v>
                  </c:pt>
                  <c:pt idx="13">
                    <c:v>國語</c:v>
                  </c:pt>
                  <c:pt idx="14">
                    <c:v>國語</c:v>
                  </c:pt>
                  <c:pt idx="15">
                    <c:v>國語</c:v>
                  </c:pt>
                </c:lvl>
                <c:lvl>
                  <c:pt idx="0">
                    <c:v>平均</c:v>
                  </c:pt>
                  <c:pt idx="1">
                    <c:v>石忠平</c:v>
                  </c:pt>
                  <c:pt idx="2">
                    <c:v>劉有量</c:v>
                  </c:pt>
                  <c:pt idx="3">
                    <c:v>林聖豐</c:v>
                  </c:pt>
                  <c:pt idx="4">
                    <c:v>蔡詠智</c:v>
                  </c:pt>
                  <c:pt idx="5">
                    <c:v>蔡龍升</c:v>
                  </c:pt>
                  <c:pt idx="6">
                    <c:v>黃宗堯</c:v>
                  </c:pt>
                  <c:pt idx="7">
                    <c:v>黃靖傑</c:v>
                  </c:pt>
                  <c:pt idx="8">
                    <c:v>黃淳彗</c:v>
                  </c:pt>
                  <c:pt idx="9">
                    <c:v>陳育真</c:v>
                  </c:pt>
                  <c:pt idx="10">
                    <c:v>黃榆婷</c:v>
                  </c:pt>
                  <c:pt idx="11">
                    <c:v>王俞棋</c:v>
                  </c:pt>
                  <c:pt idx="12">
                    <c:v>張若筠</c:v>
                  </c:pt>
                  <c:pt idx="13">
                    <c:v>黃禾玉</c:v>
                  </c:pt>
                  <c:pt idx="14">
                    <c:v>張靜茹</c:v>
                  </c:pt>
                  <c:pt idx="15">
                    <c:v>陳佩芸</c:v>
                  </c:pt>
                </c:lvl>
                <c:lvl>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lvl>
              </c:multiLvlStrCache>
            </c:multiLvlStrRef>
          </c:cat>
          <c:val>
            <c:numRef>
              <c:f>月考成績!$F$3:$F$18</c:f>
              <c:numCache>
                <c:formatCode>General</c:formatCode>
                <c:ptCount val="16"/>
                <c:pt idx="0">
                  <c:v>1.5600000000000023</c:v>
                </c:pt>
                <c:pt idx="1">
                  <c:v>-2</c:v>
                </c:pt>
                <c:pt idx="2">
                  <c:v>-10</c:v>
                </c:pt>
                <c:pt idx="3">
                  <c:v>-3</c:v>
                </c:pt>
                <c:pt idx="4">
                  <c:v>-4</c:v>
                </c:pt>
                <c:pt idx="5">
                  <c:v>-1</c:v>
                </c:pt>
                <c:pt idx="6">
                  <c:v>8.5</c:v>
                </c:pt>
                <c:pt idx="7">
                  <c:v>5</c:v>
                </c:pt>
                <c:pt idx="8">
                  <c:v>1</c:v>
                </c:pt>
                <c:pt idx="9">
                  <c:v>15</c:v>
                </c:pt>
                <c:pt idx="10">
                  <c:v>4</c:v>
                </c:pt>
                <c:pt idx="11">
                  <c:v>3</c:v>
                </c:pt>
                <c:pt idx="12">
                  <c:v>14</c:v>
                </c:pt>
                <c:pt idx="13">
                  <c:v>1</c:v>
                </c:pt>
                <c:pt idx="14">
                  <c:v>2</c:v>
                </c:pt>
                <c:pt idx="15">
                  <c:v>-10</c:v>
                </c:pt>
              </c:numCache>
            </c:numRef>
          </c:val>
          <c:smooth val="0"/>
        </c:ser>
        <c:dLbls>
          <c:showLegendKey val="0"/>
          <c:showVal val="0"/>
          <c:showCatName val="0"/>
          <c:showSerName val="0"/>
          <c:showPercent val="0"/>
          <c:showBubbleSize val="0"/>
        </c:dLbls>
        <c:smooth val="0"/>
        <c:axId val="207706960"/>
        <c:axId val="207707520"/>
      </c:lineChart>
      <c:catAx>
        <c:axId val="207706960"/>
        <c:scaling>
          <c:orientation val="minMax"/>
        </c:scaling>
        <c:delete val="0"/>
        <c:axPos val="b"/>
        <c:numFmt formatCode="General" sourceLinked="1"/>
        <c:majorTickMark val="out"/>
        <c:minorTickMark val="none"/>
        <c:tickLblPos val="nextTo"/>
        <c:crossAx val="207707520"/>
        <c:crosses val="autoZero"/>
        <c:auto val="1"/>
        <c:lblAlgn val="ctr"/>
        <c:lblOffset val="100"/>
        <c:noMultiLvlLbl val="0"/>
      </c:catAx>
      <c:valAx>
        <c:axId val="207707520"/>
        <c:scaling>
          <c:orientation val="minMax"/>
        </c:scaling>
        <c:delete val="0"/>
        <c:axPos val="l"/>
        <c:majorGridlines/>
        <c:numFmt formatCode="General" sourceLinked="1"/>
        <c:majorTickMark val="out"/>
        <c:minorTickMark val="none"/>
        <c:tickLblPos val="nextTo"/>
        <c:crossAx val="207706960"/>
        <c:crosses val="autoZero"/>
        <c:crossBetween val="between"/>
      </c:valAx>
    </c:plotArea>
    <c:legend>
      <c:legendPos val="r"/>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gray">
      <p:bgPr>
        <a:solidFill>
          <a:schemeClr val="bg1"/>
        </a:solidFill>
        <a:effectLst/>
      </p:bgPr>
    </p:bg>
    <p:spTree>
      <p:nvGrpSpPr>
        <p:cNvPr id="1" name=""/>
        <p:cNvGrpSpPr/>
        <p:nvPr/>
      </p:nvGrpSpPr>
      <p:grpSpPr>
        <a:xfrm>
          <a:off x="0" y="0"/>
          <a:ext cx="0" cy="0"/>
          <a:chOff x="0" y="0"/>
          <a:chExt cx="0" cy="0"/>
        </a:xfrm>
      </p:grpSpPr>
      <p:sp>
        <p:nvSpPr>
          <p:cNvPr id="3168" name="Rectangle 96"/>
          <p:cNvSpPr>
            <a:spLocks noChangeArrowheads="1"/>
          </p:cNvSpPr>
          <p:nvPr/>
        </p:nvSpPr>
        <p:spPr bwMode="gray">
          <a:xfrm>
            <a:off x="0" y="5383213"/>
            <a:ext cx="2640013" cy="147478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64" name="Rectangle 92"/>
          <p:cNvSpPr>
            <a:spLocks noChangeArrowheads="1"/>
          </p:cNvSpPr>
          <p:nvPr/>
        </p:nvSpPr>
        <p:spPr bwMode="gray">
          <a:xfrm>
            <a:off x="0" y="0"/>
            <a:ext cx="2659063" cy="214947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65" name="Rectangle 93"/>
          <p:cNvSpPr>
            <a:spLocks noChangeArrowheads="1"/>
          </p:cNvSpPr>
          <p:nvPr/>
        </p:nvSpPr>
        <p:spPr bwMode="gray">
          <a:xfrm>
            <a:off x="2667000" y="0"/>
            <a:ext cx="6477000" cy="2149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074" name="Rectangle 2"/>
          <p:cNvSpPr>
            <a:spLocks noGrp="1" noChangeArrowheads="1"/>
          </p:cNvSpPr>
          <p:nvPr>
            <p:ph type="ctrTitle"/>
          </p:nvPr>
        </p:nvSpPr>
        <p:spPr>
          <a:xfrm>
            <a:off x="2743200" y="1143000"/>
            <a:ext cx="6172200" cy="685800"/>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28398" dir="3806097" algn="ctr" rotWithShape="0">
                    <a:srgbClr val="000000"/>
                  </a:outerShdw>
                </a:effectLst>
              </a14:hiddenEffects>
            </a:ext>
          </a:extLst>
        </p:spPr>
        <p:txBody>
          <a:bodyPr/>
          <a:lstStyle>
            <a:lvl1pPr>
              <a:defRPr sz="4500">
                <a:latin typeface="微軟正黑體" panose="020B0604030504040204" pitchFamily="34" charset="-120"/>
                <a:ea typeface="微軟正黑體" panose="020B0604030504040204" pitchFamily="34" charset="-120"/>
              </a:defRPr>
            </a:lvl1pPr>
          </a:lstStyle>
          <a:p>
            <a:pPr lvl="0"/>
            <a:r>
              <a:rPr lang="zh-TW" altLang="en-US" noProof="0" dirty="0" smtClean="0"/>
              <a:t>按一下以編輯母片標題樣式</a:t>
            </a:r>
            <a:endParaRPr lang="en-US" altLang="zh-TW" noProof="0" dirty="0" smtClean="0"/>
          </a:p>
        </p:txBody>
      </p:sp>
      <p:sp>
        <p:nvSpPr>
          <p:cNvPr id="3075" name="Rectangle 3"/>
          <p:cNvSpPr>
            <a:spLocks noGrp="1" noChangeArrowheads="1"/>
          </p:cNvSpPr>
          <p:nvPr>
            <p:ph type="subTitle" idx="1"/>
          </p:nvPr>
        </p:nvSpPr>
        <p:spPr>
          <a:xfrm>
            <a:off x="2940066" y="5589240"/>
            <a:ext cx="5880406" cy="792088"/>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l">
              <a:buFont typeface="Wingdings" pitchFamily="2" charset="2"/>
              <a:buNone/>
              <a:defRPr sz="2600" b="1">
                <a:solidFill>
                  <a:schemeClr val="tx2">
                    <a:lumMod val="85000"/>
                    <a:lumOff val="15000"/>
                  </a:schemeClr>
                </a:solidFill>
                <a:latin typeface="微軟正黑體" panose="020B0604030504040204" pitchFamily="34" charset="-120"/>
                <a:ea typeface="微軟正黑體" panose="020B0604030504040204" pitchFamily="34" charset="-120"/>
              </a:defRPr>
            </a:lvl1pPr>
          </a:lstStyle>
          <a:p>
            <a:pPr lvl="0"/>
            <a:r>
              <a:rPr lang="zh-TW" altLang="en-US" noProof="0" dirty="0" smtClean="0"/>
              <a:t>按一下以編輯母片副標題樣式</a:t>
            </a:r>
            <a:endParaRPr lang="en-US" altLang="zh-TW" noProof="0" dirty="0" smtClean="0"/>
          </a:p>
        </p:txBody>
      </p:sp>
      <p:sp>
        <p:nvSpPr>
          <p:cNvPr id="3174" name="Rectangle 102"/>
          <p:cNvSpPr>
            <a:spLocks noChangeArrowheads="1"/>
          </p:cNvSpPr>
          <p:nvPr/>
        </p:nvSpPr>
        <p:spPr bwMode="gray">
          <a:xfrm>
            <a:off x="0" y="2133600"/>
            <a:ext cx="5768975" cy="32591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75" name="Rectangle 103"/>
          <p:cNvSpPr>
            <a:spLocks noChangeArrowheads="1"/>
          </p:cNvSpPr>
          <p:nvPr/>
        </p:nvSpPr>
        <p:spPr bwMode="gray">
          <a:xfrm>
            <a:off x="5768975" y="2133600"/>
            <a:ext cx="3365500" cy="325913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79" name="Line 107"/>
          <p:cNvSpPr>
            <a:spLocks noChangeShapeType="1"/>
          </p:cNvSpPr>
          <p:nvPr/>
        </p:nvSpPr>
        <p:spPr bwMode="gray">
          <a:xfrm>
            <a:off x="2667000" y="0"/>
            <a:ext cx="0" cy="21336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81" name="Line 109"/>
          <p:cNvSpPr>
            <a:spLocks noChangeShapeType="1"/>
          </p:cNvSpPr>
          <p:nvPr/>
        </p:nvSpPr>
        <p:spPr bwMode="gray">
          <a:xfrm>
            <a:off x="0" y="5395913"/>
            <a:ext cx="914400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80" name="Line 108"/>
          <p:cNvSpPr>
            <a:spLocks noChangeShapeType="1"/>
          </p:cNvSpPr>
          <p:nvPr/>
        </p:nvSpPr>
        <p:spPr bwMode="gray">
          <a:xfrm>
            <a:off x="0" y="2133600"/>
            <a:ext cx="914400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82" name="Line 110"/>
          <p:cNvSpPr>
            <a:spLocks noChangeShapeType="1"/>
          </p:cNvSpPr>
          <p:nvPr/>
        </p:nvSpPr>
        <p:spPr bwMode="gray">
          <a:xfrm>
            <a:off x="5778500" y="2139950"/>
            <a:ext cx="0" cy="326072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3189" name="Picture 1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28" y="2150534"/>
            <a:ext cx="5015407" cy="323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10283" y="2155717"/>
            <a:ext cx="4427984" cy="319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14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231655863"/>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solidFill>
                  <a:srgbClr val="7030A0"/>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投影片編號版面配置區 5"/>
          <p:cNvSpPr>
            <a:spLocks noGrp="1"/>
          </p:cNvSpPr>
          <p:nvPr>
            <p:ph type="sldNum" sz="quarter" idx="12"/>
          </p:nvPr>
        </p:nvSpPr>
        <p:spPr/>
        <p:txBody>
          <a:bodyPr/>
          <a:lstStyle>
            <a:lvl1pPr>
              <a:defRPr/>
            </a:lvl1pPr>
          </a:lstStyle>
          <a:p>
            <a:fld id="{9EE9C43B-E8BC-431D-B724-3535FF145F3B}" type="slidenum">
              <a:rPr lang="en-US" altLang="zh-TW"/>
              <a:pPr/>
              <a:t>‹#›</a:t>
            </a:fld>
            <a:endParaRPr lang="en-US" altLang="zh-TW"/>
          </a:p>
        </p:txBody>
      </p:sp>
    </p:spTree>
    <p:extLst>
      <p:ext uri="{BB962C8B-B14F-4D97-AF65-F5344CB8AC3E}">
        <p14:creationId xmlns:p14="http://schemas.microsoft.com/office/powerpoint/2010/main" val="3568589482"/>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dirty="0" smtClean="0"/>
              <a:t>按一下以編輯母片文字樣式</a:t>
            </a:r>
          </a:p>
        </p:txBody>
      </p:sp>
      <p:sp>
        <p:nvSpPr>
          <p:cNvPr id="6" name="投影片編號版面配置區 5"/>
          <p:cNvSpPr>
            <a:spLocks noGrp="1"/>
          </p:cNvSpPr>
          <p:nvPr>
            <p:ph type="sldNum" sz="quarter" idx="12"/>
          </p:nvPr>
        </p:nvSpPr>
        <p:spPr/>
        <p:txBody>
          <a:bodyPr/>
          <a:lstStyle>
            <a:lvl1pPr>
              <a:defRPr/>
            </a:lvl1pPr>
          </a:lstStyle>
          <a:p>
            <a:fld id="{C5E31D25-8EA0-4EDA-9023-029D39CFBAF3}" type="slidenum">
              <a:rPr lang="en-US" altLang="zh-TW"/>
              <a:pPr/>
              <a:t>‹#›</a:t>
            </a:fld>
            <a:endParaRPr lang="en-US" altLang="zh-TW"/>
          </a:p>
        </p:txBody>
      </p:sp>
    </p:spTree>
    <p:extLst>
      <p:ext uri="{BB962C8B-B14F-4D97-AF65-F5344CB8AC3E}">
        <p14:creationId xmlns:p14="http://schemas.microsoft.com/office/powerpoint/2010/main" val="2803252592"/>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066800"/>
            <a:ext cx="3962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53000" y="1066800"/>
            <a:ext cx="3962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6"/>
          <p:cNvSpPr>
            <a:spLocks noGrp="1"/>
          </p:cNvSpPr>
          <p:nvPr>
            <p:ph type="sldNum" sz="quarter" idx="12"/>
          </p:nvPr>
        </p:nvSpPr>
        <p:spPr/>
        <p:txBody>
          <a:bodyPr/>
          <a:lstStyle>
            <a:lvl1pPr>
              <a:defRPr/>
            </a:lvl1pPr>
          </a:lstStyle>
          <a:p>
            <a:fld id="{9029164B-0A5C-4946-BEF3-ECC01CA69A02}" type="slidenum">
              <a:rPr lang="en-US" altLang="zh-TW"/>
              <a:pPr/>
              <a:t>‹#›</a:t>
            </a:fld>
            <a:endParaRPr lang="en-US" altLang="zh-TW"/>
          </a:p>
        </p:txBody>
      </p:sp>
    </p:spTree>
    <p:extLst>
      <p:ext uri="{BB962C8B-B14F-4D97-AF65-F5344CB8AC3E}">
        <p14:creationId xmlns:p14="http://schemas.microsoft.com/office/powerpoint/2010/main" val="43962322"/>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投影片編號版面配置區 8"/>
          <p:cNvSpPr>
            <a:spLocks noGrp="1"/>
          </p:cNvSpPr>
          <p:nvPr>
            <p:ph type="sldNum" sz="quarter" idx="12"/>
          </p:nvPr>
        </p:nvSpPr>
        <p:spPr/>
        <p:txBody>
          <a:bodyPr/>
          <a:lstStyle>
            <a:lvl1pPr>
              <a:defRPr/>
            </a:lvl1pPr>
          </a:lstStyle>
          <a:p>
            <a:fld id="{F44D80C1-3299-4A31-A783-B20124606D0C}" type="slidenum">
              <a:rPr lang="en-US" altLang="zh-TW"/>
              <a:pPr/>
              <a:t>‹#›</a:t>
            </a:fld>
            <a:endParaRPr lang="en-US" altLang="zh-TW"/>
          </a:p>
        </p:txBody>
      </p:sp>
    </p:spTree>
    <p:extLst>
      <p:ext uri="{BB962C8B-B14F-4D97-AF65-F5344CB8AC3E}">
        <p14:creationId xmlns:p14="http://schemas.microsoft.com/office/powerpoint/2010/main" val="3312107895"/>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5" name="投影片編號版面配置區 4"/>
          <p:cNvSpPr>
            <a:spLocks noGrp="1"/>
          </p:cNvSpPr>
          <p:nvPr>
            <p:ph type="sldNum" sz="quarter" idx="12"/>
          </p:nvPr>
        </p:nvSpPr>
        <p:spPr/>
        <p:txBody>
          <a:bodyPr/>
          <a:lstStyle>
            <a:lvl1pPr>
              <a:defRPr/>
            </a:lvl1pPr>
          </a:lstStyle>
          <a:p>
            <a:fld id="{AA6336BC-7A20-4A60-89C8-AE2C6B638DA0}" type="slidenum">
              <a:rPr lang="en-US" altLang="zh-TW"/>
              <a:pPr/>
              <a:t>‹#›</a:t>
            </a:fld>
            <a:endParaRPr lang="en-US" altLang="zh-TW"/>
          </a:p>
        </p:txBody>
      </p:sp>
    </p:spTree>
    <p:extLst>
      <p:ext uri="{BB962C8B-B14F-4D97-AF65-F5344CB8AC3E}">
        <p14:creationId xmlns:p14="http://schemas.microsoft.com/office/powerpoint/2010/main" val="200091709"/>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lvl1pPr>
              <a:defRPr/>
            </a:lvl1pPr>
          </a:lstStyle>
          <a:p>
            <a:fld id="{32FE3980-9F69-4C0D-98C9-F40E3604893B}" type="slidenum">
              <a:rPr lang="en-US" altLang="zh-TW"/>
              <a:pPr/>
              <a:t>‹#›</a:t>
            </a:fld>
            <a:endParaRPr lang="en-US" altLang="zh-TW"/>
          </a:p>
        </p:txBody>
      </p:sp>
    </p:spTree>
    <p:extLst>
      <p:ext uri="{BB962C8B-B14F-4D97-AF65-F5344CB8AC3E}">
        <p14:creationId xmlns:p14="http://schemas.microsoft.com/office/powerpoint/2010/main" val="3334775801"/>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投影片編號版面配置區 6"/>
          <p:cNvSpPr>
            <a:spLocks noGrp="1"/>
          </p:cNvSpPr>
          <p:nvPr>
            <p:ph type="sldNum" sz="quarter" idx="12"/>
          </p:nvPr>
        </p:nvSpPr>
        <p:spPr/>
        <p:txBody>
          <a:bodyPr/>
          <a:lstStyle>
            <a:lvl1pPr>
              <a:defRPr/>
            </a:lvl1pPr>
          </a:lstStyle>
          <a:p>
            <a:fld id="{EAEE4230-429B-47A5-8A43-E4F993FB35D2}" type="slidenum">
              <a:rPr lang="en-US" altLang="zh-TW"/>
              <a:pPr/>
              <a:t>‹#›</a:t>
            </a:fld>
            <a:endParaRPr lang="en-US" altLang="zh-TW"/>
          </a:p>
        </p:txBody>
      </p:sp>
    </p:spTree>
    <p:extLst>
      <p:ext uri="{BB962C8B-B14F-4D97-AF65-F5344CB8AC3E}">
        <p14:creationId xmlns:p14="http://schemas.microsoft.com/office/powerpoint/2010/main" val="1245410998"/>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投影片編號版面配置區 6"/>
          <p:cNvSpPr>
            <a:spLocks noGrp="1"/>
          </p:cNvSpPr>
          <p:nvPr>
            <p:ph type="sldNum" sz="quarter" idx="12"/>
          </p:nvPr>
        </p:nvSpPr>
        <p:spPr/>
        <p:txBody>
          <a:bodyPr/>
          <a:lstStyle>
            <a:lvl1pPr>
              <a:defRPr/>
            </a:lvl1pPr>
          </a:lstStyle>
          <a:p>
            <a:fld id="{9A0B9EC7-4946-48A9-9DB2-A817A86DA26B}" type="slidenum">
              <a:rPr lang="en-US" altLang="zh-TW"/>
              <a:pPr/>
              <a:t>‹#›</a:t>
            </a:fld>
            <a:endParaRPr lang="en-US" altLang="zh-TW"/>
          </a:p>
        </p:txBody>
      </p:sp>
    </p:spTree>
    <p:extLst>
      <p:ext uri="{BB962C8B-B14F-4D97-AF65-F5344CB8AC3E}">
        <p14:creationId xmlns:p14="http://schemas.microsoft.com/office/powerpoint/2010/main" val="9217684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146" name="Rectangle 122"/>
          <p:cNvSpPr>
            <a:spLocks noChangeArrowheads="1"/>
          </p:cNvSpPr>
          <p:nvPr/>
        </p:nvSpPr>
        <p:spPr bwMode="gray">
          <a:xfrm>
            <a:off x="666750" y="0"/>
            <a:ext cx="8477250" cy="8905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51" name="Rectangle 127"/>
          <p:cNvSpPr>
            <a:spLocks noChangeArrowheads="1"/>
          </p:cNvSpPr>
          <p:nvPr/>
        </p:nvSpPr>
        <p:spPr bwMode="gray">
          <a:xfrm>
            <a:off x="1588" y="895350"/>
            <a:ext cx="669925" cy="50895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45" name="Rectangle 121"/>
          <p:cNvSpPr>
            <a:spLocks noChangeArrowheads="1"/>
          </p:cNvSpPr>
          <p:nvPr/>
        </p:nvSpPr>
        <p:spPr bwMode="gray">
          <a:xfrm>
            <a:off x="0" y="0"/>
            <a:ext cx="665163" cy="89058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1143" name="Group 119"/>
          <p:cNvGrpSpPr>
            <a:grpSpLocks/>
          </p:cNvGrpSpPr>
          <p:nvPr/>
        </p:nvGrpSpPr>
        <p:grpSpPr bwMode="auto">
          <a:xfrm>
            <a:off x="8216900" y="5562600"/>
            <a:ext cx="917575" cy="757238"/>
            <a:chOff x="5176" y="3504"/>
            <a:chExt cx="578" cy="477"/>
          </a:xfrm>
        </p:grpSpPr>
        <p:sp>
          <p:nvSpPr>
            <p:cNvPr id="1132" name="Rectangle 108"/>
            <p:cNvSpPr>
              <a:spLocks noChangeArrowheads="1"/>
            </p:cNvSpPr>
            <p:nvPr/>
          </p:nvSpPr>
          <p:spPr bwMode="gray">
            <a:xfrm>
              <a:off x="5314" y="3829"/>
              <a:ext cx="152" cy="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33" name="Rectangle 109"/>
            <p:cNvSpPr>
              <a:spLocks noChangeArrowheads="1"/>
            </p:cNvSpPr>
            <p:nvPr/>
          </p:nvSpPr>
          <p:spPr bwMode="gray">
            <a:xfrm>
              <a:off x="5176" y="3504"/>
              <a:ext cx="152" cy="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34" name="Rectangle 110"/>
            <p:cNvSpPr>
              <a:spLocks noChangeArrowheads="1"/>
            </p:cNvSpPr>
            <p:nvPr/>
          </p:nvSpPr>
          <p:spPr bwMode="gray">
            <a:xfrm>
              <a:off x="5602" y="3504"/>
              <a:ext cx="152" cy="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026" name="Rectangle 2"/>
          <p:cNvSpPr>
            <a:spLocks noGrp="1" noChangeArrowheads="1"/>
          </p:cNvSpPr>
          <p:nvPr>
            <p:ph type="title"/>
          </p:nvPr>
        </p:nvSpPr>
        <p:spPr bwMode="gray">
          <a:xfrm>
            <a:off x="838200" y="198438"/>
            <a:ext cx="6553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endParaRPr lang="en-US" altLang="zh-TW" dirty="0" smtClean="0"/>
          </a:p>
        </p:txBody>
      </p:sp>
      <p:sp>
        <p:nvSpPr>
          <p:cNvPr id="1027" name="Rectangle 3"/>
          <p:cNvSpPr>
            <a:spLocks noGrp="1" noChangeArrowheads="1"/>
          </p:cNvSpPr>
          <p:nvPr>
            <p:ph type="body" idx="1"/>
          </p:nvPr>
        </p:nvSpPr>
        <p:spPr bwMode="gray">
          <a:xfrm>
            <a:off x="838200" y="1066800"/>
            <a:ext cx="8077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p:txBody>
      </p:sp>
      <p:sp>
        <p:nvSpPr>
          <p:cNvPr id="1153" name="Rectangle 129"/>
          <p:cNvSpPr>
            <a:spLocks noChangeArrowheads="1"/>
          </p:cNvSpPr>
          <p:nvPr/>
        </p:nvSpPr>
        <p:spPr bwMode="gray">
          <a:xfrm>
            <a:off x="0" y="5970588"/>
            <a:ext cx="669925" cy="88741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30" name="Rectangle 6"/>
          <p:cNvSpPr>
            <a:spLocks noGrp="1" noChangeArrowheads="1"/>
          </p:cNvSpPr>
          <p:nvPr>
            <p:ph type="sldNum" sz="quarter" idx="4"/>
          </p:nvPr>
        </p:nvSpPr>
        <p:spPr bwMode="gray">
          <a:xfrm>
            <a:off x="1524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chemeClr val="tx2"/>
                </a:solidFill>
                <a:latin typeface="+mn-lt"/>
                <a:ea typeface="新細明體" charset="-120"/>
              </a:defRPr>
            </a:lvl1pPr>
          </a:lstStyle>
          <a:p>
            <a:fld id="{AC59E72C-3893-4C98-8118-17CACCFF0D1B}" type="slidenum">
              <a:rPr lang="en-US" altLang="zh-TW"/>
              <a:pPr/>
              <a:t>‹#›</a:t>
            </a:fld>
            <a:endParaRPr lang="en-US" altLang="zh-TW"/>
          </a:p>
        </p:txBody>
      </p:sp>
      <p:sp>
        <p:nvSpPr>
          <p:cNvPr id="1157" name="Line 133"/>
          <p:cNvSpPr>
            <a:spLocks noChangeShapeType="1"/>
          </p:cNvSpPr>
          <p:nvPr/>
        </p:nvSpPr>
        <p:spPr bwMode="gray">
          <a:xfrm>
            <a:off x="0" y="895350"/>
            <a:ext cx="914400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56" name="Line 132"/>
          <p:cNvSpPr>
            <a:spLocks noChangeShapeType="1"/>
          </p:cNvSpPr>
          <p:nvPr/>
        </p:nvSpPr>
        <p:spPr bwMode="gray">
          <a:xfrm>
            <a:off x="669925" y="0"/>
            <a:ext cx="0" cy="900113"/>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58" name="Line 134"/>
          <p:cNvSpPr>
            <a:spLocks noChangeShapeType="1"/>
          </p:cNvSpPr>
          <p:nvPr/>
        </p:nvSpPr>
        <p:spPr bwMode="gray">
          <a:xfrm>
            <a:off x="7842250" y="0"/>
            <a:ext cx="0" cy="900113"/>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59" name="Line 135"/>
          <p:cNvSpPr>
            <a:spLocks noChangeShapeType="1"/>
          </p:cNvSpPr>
          <p:nvPr/>
        </p:nvSpPr>
        <p:spPr bwMode="gray">
          <a:xfrm>
            <a:off x="9525" y="5967413"/>
            <a:ext cx="64135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161" name="Picture 137" descr="http://web.tn.edu.tw/iciem2013/files/2013/10/l.gi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000168" y="36659"/>
            <a:ext cx="916063" cy="82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429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transition/>
  <p:timing>
    <p:tnLst>
      <p:par>
        <p:cTn id="1" dur="indefinite" restart="never" nodeType="tmRoot"/>
      </p:par>
    </p:tnLst>
  </p:timing>
  <p:hf sldNum="0" hdr="0" dt="0"/>
  <p:txStyles>
    <p:title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v"/>
        <a:defRPr sz="2800" b="1">
          <a:solidFill>
            <a:schemeClr val="tx2"/>
          </a:solidFill>
          <a:latin typeface="微軟正黑體" panose="020B0604030504040204" pitchFamily="34" charset="-120"/>
          <a:ea typeface="微軟正黑體" panose="020B0604030504040204" pitchFamily="34" charset="-120"/>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2"/>
          </a:solidFill>
          <a:latin typeface="微軟正黑體" panose="020B0604030504040204" pitchFamily="34" charset="-120"/>
          <a:ea typeface="微軟正黑體" panose="020B0604030504040204" pitchFamily="34" charset="-120"/>
        </a:defRPr>
      </a:lvl2pPr>
      <a:lvl3pPr marL="1143000" indent="-228600" algn="l" rtl="0" eaLnBrk="1" fontAlgn="base" hangingPunct="1">
        <a:spcBef>
          <a:spcPct val="20000"/>
        </a:spcBef>
        <a:spcAft>
          <a:spcPct val="0"/>
        </a:spcAft>
        <a:buClr>
          <a:schemeClr val="hlink"/>
        </a:buClr>
        <a:buChar char="•"/>
        <a:defRPr sz="2400">
          <a:solidFill>
            <a:schemeClr val="tx2"/>
          </a:solidFill>
          <a:latin typeface="微軟正黑體" panose="020B0604030504040204" pitchFamily="34" charset="-120"/>
          <a:ea typeface="微軟正黑體" panose="020B0604030504040204" pitchFamily="34" charset="-120"/>
        </a:defRPr>
      </a:lvl3pPr>
      <a:lvl4pPr marL="1600200" indent="-228600" algn="l" rtl="0" eaLnBrk="1" fontAlgn="base" hangingPunct="1">
        <a:spcBef>
          <a:spcPct val="20000"/>
        </a:spcBef>
        <a:spcAft>
          <a:spcPct val="0"/>
        </a:spcAft>
        <a:buChar char="–"/>
        <a:defRPr sz="2000">
          <a:solidFill>
            <a:schemeClr val="tx2"/>
          </a:solidFill>
          <a:latin typeface="微軟正黑體" panose="020B0604030504040204" pitchFamily="34" charset="-120"/>
          <a:ea typeface="微軟正黑體" panose="020B0604030504040204" pitchFamily="34" charset="-120"/>
        </a:defRPr>
      </a:lvl4pPr>
      <a:lvl5pPr marL="2057400" indent="-228600" algn="l" rtl="0" eaLnBrk="1" fontAlgn="base" hangingPunct="1">
        <a:spcBef>
          <a:spcPct val="20000"/>
        </a:spcBef>
        <a:spcAft>
          <a:spcPct val="0"/>
        </a:spcAft>
        <a:buChar char="»"/>
        <a:defRPr sz="2000">
          <a:solidFill>
            <a:schemeClr val="tx2"/>
          </a:solidFill>
          <a:latin typeface="微軟正黑體" panose="020B0604030504040204" pitchFamily="34" charset="-120"/>
          <a:ea typeface="微軟正黑體" panose="020B0604030504040204" pitchFamily="34" charset="-120"/>
        </a:defRPr>
      </a:lvl5pPr>
      <a:lvl6pPr marL="2514600" indent="-228600" algn="l" rtl="0" eaLnBrk="1" fontAlgn="base" hangingPunct="1">
        <a:spcBef>
          <a:spcPct val="20000"/>
        </a:spcBef>
        <a:spcAft>
          <a:spcPct val="0"/>
        </a:spcAft>
        <a:buChar char="»"/>
        <a:defRPr sz="2000">
          <a:solidFill>
            <a:schemeClr val="tx2"/>
          </a:solidFill>
          <a:latin typeface="Arial" charset="0"/>
        </a:defRPr>
      </a:lvl6pPr>
      <a:lvl7pPr marL="2971800" indent="-228600" algn="l" rtl="0" eaLnBrk="1" fontAlgn="base" hangingPunct="1">
        <a:spcBef>
          <a:spcPct val="20000"/>
        </a:spcBef>
        <a:spcAft>
          <a:spcPct val="0"/>
        </a:spcAft>
        <a:buChar char="»"/>
        <a:defRPr sz="2000">
          <a:solidFill>
            <a:schemeClr val="tx2"/>
          </a:solidFill>
          <a:latin typeface="Arial" charset="0"/>
        </a:defRPr>
      </a:lvl7pPr>
      <a:lvl8pPr marL="3429000" indent="-228600" algn="l" rtl="0" eaLnBrk="1" fontAlgn="base" hangingPunct="1">
        <a:spcBef>
          <a:spcPct val="20000"/>
        </a:spcBef>
        <a:spcAft>
          <a:spcPct val="0"/>
        </a:spcAft>
        <a:buChar char="»"/>
        <a:defRPr sz="2000">
          <a:solidFill>
            <a:schemeClr val="tx2"/>
          </a:solidFill>
          <a:latin typeface="Arial" charset="0"/>
        </a:defRPr>
      </a:lvl8pPr>
      <a:lvl9pPr marL="3886200" indent="-228600" algn="l" rtl="0" eaLnBrk="1" fontAlgn="base" hangingPunct="1">
        <a:spcBef>
          <a:spcPct val="20000"/>
        </a:spcBef>
        <a:spcAft>
          <a:spcPct val="0"/>
        </a:spcAft>
        <a:buChar char="»"/>
        <a:defRPr sz="2000">
          <a:solidFill>
            <a:schemeClr val="tx2"/>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hyperlink" Target="https://docs.google.com/document/d/1op3ghoi938dm2oEPgRPlhlIPmIpvKljAHxY8ISN2QUo/edit"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210.241.133.14:8080/iTS5/login.html" TargetMode="External"/><Relationship Id="rId10" Type="http://schemas.openxmlformats.org/officeDocument/2006/relationships/image" Target="../media/image24.jpeg"/><Relationship Id="rId4" Type="http://schemas.openxmlformats.org/officeDocument/2006/relationships/image" Target="../media/image20.jpe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op3ghoi938dm2oEPgRPlhlIPmIpvKljAHxY8ISN2QUo/edit"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http://a278.phobos.apple.com/us/r30/Purple4/v4/d8/55/4d/d8554dc3-2c2c-6ccd-5f84-bca074a470fa/mzl.qhttgtno.png" TargetMode="External"/><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hyperlink" Target="http://www.apple.com/tw/appletv/airplay/" TargetMode="External"/><Relationship Id="rId1" Type="http://schemas.openxmlformats.org/officeDocument/2006/relationships/slideLayout" Target="../slideLayouts/slideLayout2.xml"/><Relationship Id="rId6" Type="http://schemas.openxmlformats.org/officeDocument/2006/relationships/image" Target="http://ts1.mm.bing.net/th?id=H.4790577497507036&amp;pid=15.1" TargetMode="External"/><Relationship Id="rId5" Type="http://schemas.openxmlformats.org/officeDocument/2006/relationships/image" Target="../media/image43.jpeg"/><Relationship Id="rId10" Type="http://schemas.openxmlformats.org/officeDocument/2006/relationships/image" Target="../media/image46.jpeg"/><Relationship Id="rId4" Type="http://schemas.openxmlformats.org/officeDocument/2006/relationships/image" Target="../media/image42.jpe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20130624_143542.mp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Produce.wm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那拔起飛，追求卓越</a:t>
            </a:r>
            <a:endParaRPr lang="zh-TW" altLang="en-US" dirty="0"/>
          </a:p>
        </p:txBody>
      </p:sp>
      <p:sp>
        <p:nvSpPr>
          <p:cNvPr id="3" name="副標題 2"/>
          <p:cNvSpPr>
            <a:spLocks noGrp="1"/>
          </p:cNvSpPr>
          <p:nvPr>
            <p:ph type="subTitle" idx="1"/>
          </p:nvPr>
        </p:nvSpPr>
        <p:spPr/>
        <p:txBody>
          <a:bodyPr/>
          <a:lstStyle/>
          <a:p>
            <a:r>
              <a:rPr lang="zh-TW" altLang="en-US" sz="2200" dirty="0" smtClean="0"/>
              <a:t>報告者 </a:t>
            </a:r>
            <a:r>
              <a:rPr lang="en-US" altLang="zh-TW" sz="2200" dirty="0" smtClean="0"/>
              <a:t>:</a:t>
            </a:r>
            <a:r>
              <a:rPr lang="zh-TW" altLang="en-US" sz="2200" dirty="0"/>
              <a:t>臺</a:t>
            </a:r>
            <a:r>
              <a:rPr lang="zh-TW" altLang="en-US" sz="2200" dirty="0" smtClean="0"/>
              <a:t>南市新化區那拔國小 </a:t>
            </a:r>
            <a:r>
              <a:rPr lang="zh-TW" altLang="en-US" sz="2200" dirty="0"/>
              <a:t>黃信穎</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0239"/>
            <a:ext cx="2051720" cy="2135144"/>
          </a:xfrm>
          <a:prstGeom prst="rect">
            <a:avLst/>
          </a:prstGeom>
        </p:spPr>
      </p:pic>
    </p:spTree>
    <p:extLst>
      <p:ext uri="{BB962C8B-B14F-4D97-AF65-F5344CB8AC3E}">
        <p14:creationId xmlns:p14="http://schemas.microsoft.com/office/powerpoint/2010/main" val="159205366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26034"/>
            <a:ext cx="6553200" cy="563562"/>
          </a:xfrm>
        </p:spPr>
        <p:txBody>
          <a:bodyPr/>
          <a:lstStyle/>
          <a:p>
            <a:r>
              <a:rPr lang="zh-TW" altLang="en-US" dirty="0" smtClean="0"/>
              <a:t>行動學習模式</a:t>
            </a:r>
            <a:r>
              <a:rPr lang="en-US" altLang="zh-TW" dirty="0" smtClean="0"/>
              <a:t>(</a:t>
            </a:r>
            <a:r>
              <a:rPr lang="zh-TW" altLang="en-US" dirty="0" smtClean="0"/>
              <a:t>一</a:t>
            </a:r>
            <a:r>
              <a:rPr lang="en-US" altLang="zh-TW" dirty="0" smtClean="0"/>
              <a:t>)</a:t>
            </a:r>
            <a:endParaRPr lang="zh-TW" altLang="en-US" dirty="0"/>
          </a:p>
        </p:txBody>
      </p:sp>
      <p:sp>
        <p:nvSpPr>
          <p:cNvPr id="3" name="內容版面配置區 2"/>
          <p:cNvSpPr>
            <a:spLocks noGrp="1"/>
          </p:cNvSpPr>
          <p:nvPr>
            <p:ph idx="1"/>
          </p:nvPr>
        </p:nvSpPr>
        <p:spPr/>
        <p:txBody>
          <a:bodyPr/>
          <a:lstStyle/>
          <a:p>
            <a:pPr marL="0" indent="0">
              <a:buNone/>
            </a:pPr>
            <a:r>
              <a:rPr lang="zh-TW" altLang="en-US" b="1" u="sng" dirty="0" smtClean="0"/>
              <a:t>運用教室內的八項行動學習</a:t>
            </a:r>
            <a:r>
              <a:rPr lang="en-US" altLang="zh-TW" b="1" u="sng" dirty="0" smtClean="0"/>
              <a:t>(</a:t>
            </a:r>
            <a:r>
              <a:rPr lang="zh-TW" altLang="en-US" dirty="0" smtClean="0"/>
              <a:t>黃國禎教授</a:t>
            </a:r>
            <a:r>
              <a:rPr lang="en-US" altLang="zh-TW" dirty="0" smtClean="0"/>
              <a:t>)</a:t>
            </a:r>
            <a:endParaRPr lang="en-US" altLang="zh-TW" b="1" u="sng" dirty="0" smtClean="0"/>
          </a:p>
          <a:p>
            <a:r>
              <a:rPr lang="zh-TW" altLang="en-US" dirty="0"/>
              <a:t>資料</a:t>
            </a:r>
            <a:r>
              <a:rPr lang="zh-TW" altLang="en-US" dirty="0" smtClean="0"/>
              <a:t>搜尋</a:t>
            </a:r>
            <a:r>
              <a:rPr lang="en-US" altLang="zh-TW" dirty="0" smtClean="0"/>
              <a:t>(Fact-finding)</a:t>
            </a:r>
          </a:p>
          <a:p>
            <a:r>
              <a:rPr lang="zh-TW" altLang="en-US" dirty="0"/>
              <a:t>心智</a:t>
            </a:r>
            <a:r>
              <a:rPr lang="zh-TW" altLang="en-US" dirty="0" smtClean="0"/>
              <a:t>工具</a:t>
            </a:r>
            <a:r>
              <a:rPr lang="en-US" altLang="zh-TW" dirty="0" smtClean="0"/>
              <a:t>(</a:t>
            </a:r>
            <a:r>
              <a:rPr lang="en-US" altLang="zh-TW" dirty="0" err="1" smtClean="0"/>
              <a:t>Mindtool</a:t>
            </a:r>
            <a:r>
              <a:rPr lang="en-US" altLang="zh-TW" dirty="0" smtClean="0"/>
              <a:t>-based learning)</a:t>
            </a:r>
          </a:p>
          <a:p>
            <a:r>
              <a:rPr lang="zh-TW" altLang="en-US" dirty="0" smtClean="0"/>
              <a:t>問題</a:t>
            </a:r>
            <a:r>
              <a:rPr lang="zh-TW" altLang="en-US" dirty="0"/>
              <a:t>導向學習</a:t>
            </a:r>
            <a:r>
              <a:rPr lang="en-US" altLang="zh-TW" dirty="0" smtClean="0"/>
              <a:t>(Problem-based learning)</a:t>
            </a:r>
          </a:p>
          <a:p>
            <a:r>
              <a:rPr lang="zh-TW" altLang="en-US" dirty="0"/>
              <a:t>專題式</a:t>
            </a:r>
            <a:r>
              <a:rPr lang="zh-TW" altLang="en-US" dirty="0" smtClean="0"/>
              <a:t>學習</a:t>
            </a:r>
            <a:r>
              <a:rPr lang="en-US" altLang="zh-TW" dirty="0" smtClean="0"/>
              <a:t>(Project-based learning)</a:t>
            </a:r>
          </a:p>
          <a:p>
            <a:r>
              <a:rPr lang="zh-TW" altLang="en-US" dirty="0"/>
              <a:t>同儕</a:t>
            </a:r>
            <a:r>
              <a:rPr lang="zh-TW" altLang="en-US" dirty="0" smtClean="0"/>
              <a:t>互評</a:t>
            </a:r>
            <a:r>
              <a:rPr lang="en-US" altLang="zh-TW" dirty="0" smtClean="0"/>
              <a:t>(Peer assessment)</a:t>
            </a:r>
          </a:p>
          <a:p>
            <a:pPr marL="0" indent="0">
              <a:buNone/>
            </a:pPr>
            <a:r>
              <a:rPr lang="zh-TW" altLang="en-US" dirty="0">
                <a:solidFill>
                  <a:srgbClr val="C00000"/>
                </a:solidFill>
              </a:rPr>
              <a:t>教室外的</a:t>
            </a:r>
            <a:r>
              <a:rPr lang="zh-TW" altLang="en-US" u="sng" dirty="0">
                <a:solidFill>
                  <a:srgbClr val="C00000"/>
                </a:solidFill>
              </a:rPr>
              <a:t>四項行動學習策略</a:t>
            </a:r>
            <a:endParaRPr lang="en-US" altLang="zh-TW" u="sng" dirty="0">
              <a:solidFill>
                <a:srgbClr val="C00000"/>
              </a:solidFill>
            </a:endParaRPr>
          </a:p>
          <a:p>
            <a:r>
              <a:rPr lang="zh-TW" altLang="en-US" dirty="0">
                <a:solidFill>
                  <a:srgbClr val="C00000"/>
                </a:solidFill>
              </a:rPr>
              <a:t>導引式行動學習</a:t>
            </a:r>
            <a:r>
              <a:rPr lang="en-US" altLang="zh-TW" dirty="0">
                <a:solidFill>
                  <a:srgbClr val="C00000"/>
                </a:solidFill>
              </a:rPr>
              <a:t>(Guided mobile learning)</a:t>
            </a:r>
          </a:p>
          <a:p>
            <a:r>
              <a:rPr lang="zh-TW" altLang="en-US" dirty="0">
                <a:solidFill>
                  <a:srgbClr val="C00000"/>
                </a:solidFill>
              </a:rPr>
              <a:t>探究式行動學習</a:t>
            </a:r>
            <a:r>
              <a:rPr lang="en-US" altLang="zh-TW" dirty="0">
                <a:solidFill>
                  <a:srgbClr val="C00000"/>
                </a:solidFill>
              </a:rPr>
              <a:t>(Inquiry-based learning</a:t>
            </a:r>
            <a:r>
              <a:rPr lang="en-US" altLang="zh-TW" dirty="0" smtClean="0">
                <a:solidFill>
                  <a:srgbClr val="C00000"/>
                </a:solidFill>
              </a:rPr>
              <a:t>)</a:t>
            </a:r>
            <a:endParaRPr lang="en-US" altLang="zh-TW" dirty="0">
              <a:solidFill>
                <a:srgbClr val="C00000"/>
              </a:solidFill>
            </a:endParaRPr>
          </a:p>
        </p:txBody>
      </p:sp>
      <p:sp>
        <p:nvSpPr>
          <p:cNvPr id="4" name="標題 1"/>
          <p:cNvSpPr txBox="1">
            <a:spLocks/>
          </p:cNvSpPr>
          <p:nvPr/>
        </p:nvSpPr>
        <p:spPr bwMode="gray">
          <a:xfrm>
            <a:off x="0" y="324446"/>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a:t>二、</a:t>
            </a:r>
          </a:p>
        </p:txBody>
      </p:sp>
    </p:spTree>
    <p:extLst>
      <p:ext uri="{BB962C8B-B14F-4D97-AF65-F5344CB8AC3E}">
        <p14:creationId xmlns:p14="http://schemas.microsoft.com/office/powerpoint/2010/main" val="1527598458"/>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23892"/>
            <a:ext cx="6553200" cy="563562"/>
          </a:xfrm>
        </p:spPr>
        <p:txBody>
          <a:bodyPr/>
          <a:lstStyle/>
          <a:p>
            <a:r>
              <a:rPr lang="zh-TW" altLang="zh-TW" dirty="0"/>
              <a:t>運用資訊設備的效益</a:t>
            </a:r>
            <a:endParaRPr lang="zh-TW" altLang="en-US" dirty="0"/>
          </a:p>
        </p:txBody>
      </p:sp>
      <p:sp>
        <p:nvSpPr>
          <p:cNvPr id="7"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三、</a:t>
            </a:r>
            <a:endParaRPr lang="zh-TW" altLang="en-US" kern="0" dirty="0"/>
          </a:p>
        </p:txBody>
      </p:sp>
      <p:pic>
        <p:nvPicPr>
          <p:cNvPr id="4" name="圖片 3"/>
          <p:cNvPicPr>
            <a:picLocks noChangeAspect="1"/>
          </p:cNvPicPr>
          <p:nvPr/>
        </p:nvPicPr>
        <p:blipFill>
          <a:blip r:embed="rId2"/>
          <a:stretch>
            <a:fillRect/>
          </a:stretch>
        </p:blipFill>
        <p:spPr>
          <a:xfrm>
            <a:off x="864096" y="1017372"/>
            <a:ext cx="3467100" cy="1962150"/>
          </a:xfrm>
          <a:prstGeom prst="rect">
            <a:avLst/>
          </a:prstGeom>
        </p:spPr>
      </p:pic>
      <p:sp>
        <p:nvSpPr>
          <p:cNvPr id="9" name="文字方塊 8"/>
          <p:cNvSpPr txBox="1"/>
          <p:nvPr/>
        </p:nvSpPr>
        <p:spPr>
          <a:xfrm>
            <a:off x="817952" y="1012485"/>
            <a:ext cx="1008112" cy="461665"/>
          </a:xfrm>
          <a:prstGeom prst="rect">
            <a:avLst/>
          </a:prstGeom>
          <a:noFill/>
        </p:spPr>
        <p:txBody>
          <a:bodyPr wrap="square" rtlCol="0">
            <a:spAutoFit/>
          </a:bodyPr>
          <a:lstStyle/>
          <a:p>
            <a:r>
              <a:rPr lang="zh-TW" altLang="en-US" sz="2400" b="1" dirty="0" smtClean="0"/>
              <a:t>硬體：</a:t>
            </a:r>
            <a:endParaRPr lang="zh-TW" altLang="en-US" sz="2400" b="1" dirty="0"/>
          </a:p>
        </p:txBody>
      </p:sp>
      <p:pic>
        <p:nvPicPr>
          <p:cNvPr id="1026" name="Picture 2" descr="http://wpuploads.appadvice.com/wp-content/uploads/2013/10/iPad-min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24744"/>
            <a:ext cx="3863752" cy="2173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rgotech.com.tw/uploads/news/image/MD7066%20(15)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2980" y="1023069"/>
            <a:ext cx="3145444" cy="2307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854519" y="3573016"/>
            <a:ext cx="1008112" cy="461665"/>
          </a:xfrm>
          <a:prstGeom prst="rect">
            <a:avLst/>
          </a:prstGeom>
          <a:noFill/>
        </p:spPr>
        <p:txBody>
          <a:bodyPr wrap="square" rtlCol="0">
            <a:spAutoFit/>
          </a:bodyPr>
          <a:lstStyle/>
          <a:p>
            <a:r>
              <a:rPr lang="zh-TW" altLang="en-US" sz="2400" b="1" dirty="0" smtClean="0"/>
              <a:t>軟體：</a:t>
            </a:r>
            <a:endParaRPr lang="zh-TW" altLang="en-US" sz="2400" b="1" dirty="0"/>
          </a:p>
        </p:txBody>
      </p:sp>
      <p:pic>
        <p:nvPicPr>
          <p:cNvPr id="14" name="圖片 13">
            <a:hlinkClick r:id="rId5"/>
          </p:cNvPr>
          <p:cNvPicPr>
            <a:picLocks noChangeAspect="1"/>
          </p:cNvPicPr>
          <p:nvPr/>
        </p:nvPicPr>
        <p:blipFill>
          <a:blip r:embed="rId6"/>
          <a:stretch>
            <a:fillRect/>
          </a:stretch>
        </p:blipFill>
        <p:spPr>
          <a:xfrm>
            <a:off x="840766" y="4174813"/>
            <a:ext cx="1756771" cy="1558231"/>
          </a:xfrm>
          <a:prstGeom prst="rect">
            <a:avLst/>
          </a:prstGeom>
        </p:spPr>
      </p:pic>
      <p:pic>
        <p:nvPicPr>
          <p:cNvPr id="15" name="Picture 4" descr="http://cdn.pcm-web.nl/thumbnails/980/d07d4/google_drive_logo_3963.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7537" y="4210710"/>
            <a:ext cx="1904738" cy="1486435"/>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15"/>
          <p:cNvPicPr>
            <a:picLocks noChangeAspect="1"/>
          </p:cNvPicPr>
          <p:nvPr/>
        </p:nvPicPr>
        <p:blipFill>
          <a:blip r:embed="rId9"/>
          <a:stretch>
            <a:fillRect/>
          </a:stretch>
        </p:blipFill>
        <p:spPr>
          <a:xfrm>
            <a:off x="4644008" y="3570673"/>
            <a:ext cx="1503779" cy="1503779"/>
          </a:xfrm>
          <a:prstGeom prst="rect">
            <a:avLst/>
          </a:prstGeom>
        </p:spPr>
      </p:pic>
      <p:pic>
        <p:nvPicPr>
          <p:cNvPr id="1034" name="Picture 10" descr="http://1.bp.blogspot.com/-gg-LAuAh2i4/UWn5PSxknUI/AAAAAAAAAiI/0WaYKnQeCUU/s1600/classdojo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8040" y="5074452"/>
            <a:ext cx="3156694" cy="178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42503"/>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15401"/>
            <a:ext cx="6553200" cy="563562"/>
          </a:xfrm>
        </p:spPr>
        <p:txBody>
          <a:bodyPr/>
          <a:lstStyle/>
          <a:p>
            <a:r>
              <a:rPr lang="zh-TW" altLang="zh-TW" dirty="0"/>
              <a:t>教師社群運作模式與歷程</a:t>
            </a:r>
            <a:endParaRPr lang="zh-TW" altLang="en-US" dirty="0"/>
          </a:p>
        </p:txBody>
      </p:sp>
      <p:sp>
        <p:nvSpPr>
          <p:cNvPr id="3" name="內容版面配置區 2"/>
          <p:cNvSpPr>
            <a:spLocks noGrp="1"/>
          </p:cNvSpPr>
          <p:nvPr>
            <p:ph idx="1"/>
          </p:nvPr>
        </p:nvSpPr>
        <p:spPr>
          <a:xfrm>
            <a:off x="911188" y="2924944"/>
            <a:ext cx="8077200" cy="2448272"/>
          </a:xfrm>
        </p:spPr>
        <p:txBody>
          <a:bodyPr/>
          <a:lstStyle/>
          <a:p>
            <a:r>
              <a:rPr lang="zh-TW" altLang="en-US" sz="2600" dirty="0" smtClean="0"/>
              <a:t>以學生有效學習，教師推動教學為最優先考量</a:t>
            </a:r>
            <a:endParaRPr lang="en-US" altLang="zh-TW" sz="2600" dirty="0" smtClean="0"/>
          </a:p>
          <a:p>
            <a:r>
              <a:rPr lang="zh-TW" altLang="en-US" sz="2600" dirty="0"/>
              <a:t>行政</a:t>
            </a:r>
            <a:r>
              <a:rPr lang="zh-TW" altLang="en-US" sz="2600" dirty="0" smtClean="0"/>
              <a:t>提供必要資源協助</a:t>
            </a:r>
            <a:r>
              <a:rPr lang="en-US" altLang="zh-TW" sz="2600" dirty="0" smtClean="0"/>
              <a:t>(</a:t>
            </a:r>
            <a:r>
              <a:rPr lang="zh-TW" altLang="en-US" sz="2400" dirty="0" smtClean="0"/>
              <a:t>改善無線網路環境，平板維護</a:t>
            </a:r>
            <a:r>
              <a:rPr lang="en-US" altLang="zh-TW" sz="2400" dirty="0" smtClean="0"/>
              <a:t>)</a:t>
            </a:r>
          </a:p>
          <a:p>
            <a:r>
              <a:rPr lang="zh-TW" altLang="en-US" sz="2600" dirty="0" smtClean="0"/>
              <a:t>教師團隊協同進行</a:t>
            </a:r>
            <a:r>
              <a:rPr lang="en-US" altLang="zh-TW" sz="2600" dirty="0" smtClean="0"/>
              <a:t>(</a:t>
            </a:r>
            <a:r>
              <a:rPr lang="zh-TW" altLang="en-US" sz="2600" dirty="0" smtClean="0"/>
              <a:t>入班觀察協同解決</a:t>
            </a:r>
            <a:r>
              <a:rPr lang="en-US" altLang="zh-TW" sz="2600" dirty="0" smtClean="0"/>
              <a:t>)</a:t>
            </a:r>
          </a:p>
          <a:p>
            <a:r>
              <a:rPr lang="zh-TW" altLang="en-US" sz="2600" dirty="0" smtClean="0"/>
              <a:t>定期召開</a:t>
            </a:r>
            <a:r>
              <a:rPr lang="zh-TW" altLang="en-US" sz="2600" dirty="0"/>
              <a:t>小組討論</a:t>
            </a:r>
            <a:r>
              <a:rPr lang="zh-TW" altLang="en-US" sz="2600" dirty="0" smtClean="0"/>
              <a:t>會議</a:t>
            </a:r>
            <a:endParaRPr lang="en-US" altLang="zh-TW" sz="2600" dirty="0" smtClean="0"/>
          </a:p>
          <a:p>
            <a:r>
              <a:rPr lang="zh-TW" altLang="en-US" sz="2600" dirty="0"/>
              <a:t>專家諮詢</a:t>
            </a:r>
            <a:r>
              <a:rPr lang="zh-TW" altLang="en-US" sz="2600" dirty="0" smtClean="0"/>
              <a:t>會議</a:t>
            </a:r>
            <a:endParaRPr lang="en-US" altLang="zh-TW" sz="2600" dirty="0" smtClean="0"/>
          </a:p>
        </p:txBody>
      </p:sp>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55576" y="907205"/>
            <a:ext cx="8388424" cy="2089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899592" y="5431973"/>
            <a:ext cx="8208912" cy="1333072"/>
            <a:chOff x="899592" y="5431973"/>
            <a:chExt cx="8208912" cy="1333072"/>
          </a:xfrm>
        </p:grpSpPr>
        <p:pic>
          <p:nvPicPr>
            <p:cNvPr id="2060" name="圖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209" y="5465182"/>
              <a:ext cx="1932295" cy="1219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圖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2257" y="5465183"/>
              <a:ext cx="1642537" cy="1240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圖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888" y="5431973"/>
              <a:ext cx="1683737" cy="12592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Nas\102學年度\102防災教案\中年級102.3-1行動學習11.6\相片\三甲1021008\20131008_1156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2560" y="5465183"/>
              <a:ext cx="1653453" cy="1240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5" name="Picture 17" descr="\\Nas\102學年度\102防災教案\中年級102.3-1行動學習11.6\相片\1021105後測\IMG_48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2" y="5465182"/>
              <a:ext cx="1733151" cy="1299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四、</a:t>
            </a:r>
            <a:endParaRPr lang="zh-TW" altLang="en-US" kern="0" dirty="0"/>
          </a:p>
        </p:txBody>
      </p:sp>
    </p:spTree>
    <p:extLst>
      <p:ext uri="{BB962C8B-B14F-4D97-AF65-F5344CB8AC3E}">
        <p14:creationId xmlns:p14="http://schemas.microsoft.com/office/powerpoint/2010/main" val="3728774077"/>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15401"/>
            <a:ext cx="6553200" cy="563562"/>
          </a:xfrm>
        </p:spPr>
        <p:txBody>
          <a:bodyPr/>
          <a:lstStyle/>
          <a:p>
            <a:r>
              <a:rPr lang="zh-TW" altLang="en-US" dirty="0" smtClean="0"/>
              <a:t>班級經營</a:t>
            </a:r>
            <a:endParaRPr lang="zh-TW" altLang="en-US" dirty="0"/>
          </a:p>
        </p:txBody>
      </p:sp>
      <p:sp>
        <p:nvSpPr>
          <p:cNvPr id="6"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五、</a:t>
            </a:r>
            <a:endParaRPr lang="zh-TW" altLang="en-US" kern="0" dirty="0"/>
          </a:p>
        </p:txBody>
      </p:sp>
      <p:pic>
        <p:nvPicPr>
          <p:cNvPr id="10" name="圖片 9"/>
          <p:cNvPicPr>
            <a:picLocks noChangeAspect="1"/>
          </p:cNvPicPr>
          <p:nvPr/>
        </p:nvPicPr>
        <p:blipFill>
          <a:blip r:embed="rId2"/>
          <a:stretch>
            <a:fillRect/>
          </a:stretch>
        </p:blipFill>
        <p:spPr>
          <a:xfrm>
            <a:off x="1152980" y="2005266"/>
            <a:ext cx="7971184" cy="4852734"/>
          </a:xfrm>
          <a:prstGeom prst="rect">
            <a:avLst/>
          </a:prstGeom>
        </p:spPr>
      </p:pic>
      <p:pic>
        <p:nvPicPr>
          <p:cNvPr id="13" name="Picture 10" descr="http://1.bp.blogspot.com/-gg-LAuAh2i4/UWn5PSxknUI/AAAAAAAAAiI/0WaYKnQeCUU/s1600/classdojo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878963"/>
            <a:ext cx="3156694" cy="178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102249"/>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15401"/>
            <a:ext cx="6553200" cy="563562"/>
          </a:xfrm>
        </p:spPr>
        <p:txBody>
          <a:bodyPr/>
          <a:lstStyle/>
          <a:p>
            <a:r>
              <a:rPr lang="zh-TW" altLang="en-US" dirty="0" smtClean="0"/>
              <a:t>班級經營</a:t>
            </a:r>
            <a:endParaRPr lang="zh-TW" altLang="en-US" dirty="0"/>
          </a:p>
        </p:txBody>
      </p:sp>
      <p:sp>
        <p:nvSpPr>
          <p:cNvPr id="6"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五、</a:t>
            </a:r>
            <a:endParaRPr lang="zh-TW" altLang="en-US" kern="0" dirty="0"/>
          </a:p>
        </p:txBody>
      </p:sp>
      <p:pic>
        <p:nvPicPr>
          <p:cNvPr id="8" name="圖片 7"/>
          <p:cNvPicPr>
            <a:picLocks noChangeAspect="1"/>
          </p:cNvPicPr>
          <p:nvPr/>
        </p:nvPicPr>
        <p:blipFill>
          <a:blip r:embed="rId2"/>
          <a:stretch>
            <a:fillRect/>
          </a:stretch>
        </p:blipFill>
        <p:spPr>
          <a:xfrm>
            <a:off x="2123729" y="2219483"/>
            <a:ext cx="7020272" cy="4638518"/>
          </a:xfrm>
          <a:prstGeom prst="rect">
            <a:avLst/>
          </a:prstGeom>
        </p:spPr>
      </p:pic>
      <p:pic>
        <p:nvPicPr>
          <p:cNvPr id="7" name="Picture 4" descr="http://cdn.pcm-web.nl/thumbnails/980/d07d4/google_drive_logo_396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06263"/>
            <a:ext cx="1904738" cy="148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31410"/>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20" y="315401"/>
            <a:ext cx="6553200" cy="563562"/>
          </a:xfrm>
        </p:spPr>
        <p:txBody>
          <a:bodyPr/>
          <a:lstStyle/>
          <a:p>
            <a:r>
              <a:rPr lang="zh-TW" altLang="en-US" dirty="0" smtClean="0"/>
              <a:t>班級經營的改變</a:t>
            </a:r>
            <a:endParaRPr lang="zh-TW" altLang="en-US" dirty="0"/>
          </a:p>
        </p:txBody>
      </p:sp>
      <p:sp>
        <p:nvSpPr>
          <p:cNvPr id="3" name="內容版面配置區 2"/>
          <p:cNvSpPr>
            <a:spLocks noGrp="1"/>
          </p:cNvSpPr>
          <p:nvPr>
            <p:ph idx="1"/>
          </p:nvPr>
        </p:nvSpPr>
        <p:spPr>
          <a:xfrm>
            <a:off x="683568" y="1066800"/>
            <a:ext cx="8231832" cy="4234408"/>
          </a:xfrm>
        </p:spPr>
        <p:txBody>
          <a:bodyPr/>
          <a:lstStyle/>
          <a:p>
            <a:r>
              <a:rPr lang="zh-TW" altLang="en-US" dirty="0" smtClean="0"/>
              <a:t>增加教師備課準備的思考方向，減少重複準備或書寫的時間。</a:t>
            </a:r>
            <a:endParaRPr lang="en-US" altLang="zh-TW" dirty="0" smtClean="0"/>
          </a:p>
          <a:p>
            <a:r>
              <a:rPr lang="zh-TW" altLang="en-US" dirty="0" smtClean="0"/>
              <a:t>提升學生學習動機與持續的專注力。</a:t>
            </a:r>
            <a:endParaRPr lang="en-US" altLang="zh-TW" dirty="0" smtClean="0"/>
          </a:p>
          <a:p>
            <a:r>
              <a:rPr lang="zh-TW" altLang="en-US" dirty="0"/>
              <a:t>增加學生小組合作共同學習</a:t>
            </a:r>
            <a:r>
              <a:rPr lang="zh-TW" altLang="en-US" dirty="0" smtClean="0"/>
              <a:t>機制。</a:t>
            </a:r>
            <a:endParaRPr lang="en-US" altLang="zh-TW" dirty="0" smtClean="0"/>
          </a:p>
          <a:p>
            <a:r>
              <a:rPr lang="zh-TW" altLang="en-US" dirty="0"/>
              <a:t>立即評量與回饋，</a:t>
            </a:r>
            <a:r>
              <a:rPr lang="zh-TW" altLang="en-US" dirty="0" smtClean="0"/>
              <a:t>減少教師事後</a:t>
            </a:r>
            <a:r>
              <a:rPr lang="zh-TW" altLang="en-US" dirty="0"/>
              <a:t>批閱</a:t>
            </a:r>
            <a:r>
              <a:rPr lang="zh-TW" altLang="en-US" dirty="0" smtClean="0"/>
              <a:t>時間。</a:t>
            </a:r>
            <a:endParaRPr lang="en-US" altLang="zh-TW" dirty="0"/>
          </a:p>
          <a:p>
            <a:r>
              <a:rPr lang="zh-TW" altLang="en-US" dirty="0" smtClean="0"/>
              <a:t>增加</a:t>
            </a:r>
            <a:r>
              <a:rPr lang="zh-TW" altLang="en-US" dirty="0"/>
              <a:t>親</a:t>
            </a:r>
            <a:r>
              <a:rPr lang="zh-TW" altLang="en-US" dirty="0" smtClean="0"/>
              <a:t>師間合作</a:t>
            </a:r>
            <a:r>
              <a:rPr lang="zh-TW" altLang="en-US" dirty="0"/>
              <a:t>的</a:t>
            </a:r>
            <a:r>
              <a:rPr lang="zh-TW" altLang="en-US" dirty="0" smtClean="0"/>
              <a:t>機制。</a:t>
            </a:r>
            <a:endParaRPr lang="en-US" altLang="zh-TW" dirty="0" smtClean="0"/>
          </a:p>
          <a:p>
            <a:r>
              <a:rPr lang="zh-TW" altLang="en-US" dirty="0" smtClean="0"/>
              <a:t>教學活動中立即</a:t>
            </a:r>
            <a:r>
              <a:rPr lang="zh-TW" altLang="en-US" dirty="0"/>
              <a:t>回饋</a:t>
            </a:r>
            <a:r>
              <a:rPr lang="zh-TW" altLang="en-US" dirty="0" smtClean="0"/>
              <a:t>與統計分析。</a:t>
            </a:r>
            <a:endParaRPr lang="en-US" altLang="zh-TW" dirty="0" smtClean="0"/>
          </a:p>
          <a:p>
            <a:r>
              <a:rPr lang="zh-TW" altLang="en-US" dirty="0"/>
              <a:t>養成學生</a:t>
            </a:r>
            <a:r>
              <a:rPr lang="zh-TW" altLang="en-US" dirty="0" smtClean="0"/>
              <a:t>自主探索學習的模式，教師退居輔導者。</a:t>
            </a:r>
            <a:endParaRPr lang="en-US" altLang="zh-TW" dirty="0" smtClean="0"/>
          </a:p>
          <a:p>
            <a:endParaRPr lang="en-US" altLang="zh-TW" dirty="0" smtClean="0"/>
          </a:p>
          <a:p>
            <a:endParaRPr lang="zh-TW" altLang="en-US" dirty="0"/>
          </a:p>
        </p:txBody>
      </p:sp>
      <p:sp>
        <p:nvSpPr>
          <p:cNvPr id="4"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五、</a:t>
            </a:r>
            <a:endParaRPr lang="zh-TW" altLang="en-US" kern="0" dirty="0"/>
          </a:p>
        </p:txBody>
      </p:sp>
    </p:spTree>
    <p:extLst>
      <p:ext uri="{BB962C8B-B14F-4D97-AF65-F5344CB8AC3E}">
        <p14:creationId xmlns:p14="http://schemas.microsoft.com/office/powerpoint/2010/main" val="2491772212"/>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標題 1"/>
          <p:cNvSpPr txBox="1">
            <a:spLocks/>
          </p:cNvSpPr>
          <p:nvPr/>
        </p:nvSpPr>
        <p:spPr bwMode="gray">
          <a:xfrm>
            <a:off x="838200" y="315401"/>
            <a:ext cx="6553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學習成效評估</a:t>
            </a:r>
            <a:endParaRPr lang="zh-TW" altLang="en-US" kern="0" dirty="0"/>
          </a:p>
        </p:txBody>
      </p:sp>
      <p:sp>
        <p:nvSpPr>
          <p:cNvPr id="5"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六、</a:t>
            </a:r>
            <a:endParaRPr lang="zh-TW" altLang="en-US" kern="0" dirty="0"/>
          </a:p>
        </p:txBody>
      </p:sp>
      <p:graphicFrame>
        <p:nvGraphicFramePr>
          <p:cNvPr id="20" name="圖表 19"/>
          <p:cNvGraphicFramePr>
            <a:graphicFrameLocks/>
          </p:cNvGraphicFramePr>
          <p:nvPr>
            <p:extLst>
              <p:ext uri="{D42A27DB-BD31-4B8C-83A1-F6EECF244321}">
                <p14:modId xmlns:p14="http://schemas.microsoft.com/office/powerpoint/2010/main" val="1270081041"/>
              </p:ext>
            </p:extLst>
          </p:nvPr>
        </p:nvGraphicFramePr>
        <p:xfrm>
          <a:off x="467544" y="1052736"/>
          <a:ext cx="8486328" cy="62646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0774768"/>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gray">
          <a:xfrm>
            <a:off x="838200" y="315401"/>
            <a:ext cx="6553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學習成效評估</a:t>
            </a:r>
            <a:endParaRPr lang="zh-TW" altLang="en-US" kern="0" dirty="0"/>
          </a:p>
        </p:txBody>
      </p:sp>
      <p:sp>
        <p:nvSpPr>
          <p:cNvPr id="5"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六、</a:t>
            </a:r>
            <a:endParaRPr lang="zh-TW" altLang="en-US" kern="0" dirty="0"/>
          </a:p>
        </p:txBody>
      </p:sp>
      <p:graphicFrame>
        <p:nvGraphicFramePr>
          <p:cNvPr id="17" name="圖表 16"/>
          <p:cNvGraphicFramePr>
            <a:graphicFrameLocks/>
          </p:cNvGraphicFramePr>
          <p:nvPr>
            <p:extLst>
              <p:ext uri="{D42A27DB-BD31-4B8C-83A1-F6EECF244321}">
                <p14:modId xmlns:p14="http://schemas.microsoft.com/office/powerpoint/2010/main" val="927453176"/>
              </p:ext>
            </p:extLst>
          </p:nvPr>
        </p:nvGraphicFramePr>
        <p:xfrm>
          <a:off x="611560" y="908169"/>
          <a:ext cx="6476999" cy="28717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圖表 19"/>
          <p:cNvGraphicFramePr>
            <a:graphicFrameLocks/>
          </p:cNvGraphicFramePr>
          <p:nvPr>
            <p:extLst>
              <p:ext uri="{D42A27DB-BD31-4B8C-83A1-F6EECF244321}">
                <p14:modId xmlns:p14="http://schemas.microsoft.com/office/powerpoint/2010/main" val="632402495"/>
              </p:ext>
            </p:extLst>
          </p:nvPr>
        </p:nvGraphicFramePr>
        <p:xfrm>
          <a:off x="4860032" y="3140968"/>
          <a:ext cx="4495800" cy="350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373630"/>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gray">
          <a:xfrm>
            <a:off x="838200" y="315401"/>
            <a:ext cx="6553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學習成效評估</a:t>
            </a:r>
            <a:endParaRPr lang="zh-TW" altLang="en-US" kern="0" dirty="0"/>
          </a:p>
        </p:txBody>
      </p:sp>
      <p:sp>
        <p:nvSpPr>
          <p:cNvPr id="5"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六、</a:t>
            </a:r>
            <a:endParaRPr lang="zh-TW" altLang="en-US" kern="0" dirty="0"/>
          </a:p>
        </p:txBody>
      </p:sp>
      <p:pic>
        <p:nvPicPr>
          <p:cNvPr id="6" name="圖片 5" descr="C:\Users\vondalin\Desktop\壓縮影像檔\103-1行動學習\IMG_159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71231"/>
            <a:ext cx="3543300" cy="2660650"/>
          </a:xfrm>
          <a:prstGeom prst="rect">
            <a:avLst/>
          </a:prstGeom>
          <a:ln>
            <a:noFill/>
          </a:ln>
          <a:effectLst>
            <a:softEdge rad="112500"/>
          </a:effectLst>
        </p:spPr>
      </p:pic>
      <p:sp>
        <p:nvSpPr>
          <p:cNvPr id="2" name="矩形 1"/>
          <p:cNvSpPr/>
          <p:nvPr/>
        </p:nvSpPr>
        <p:spPr>
          <a:xfrm>
            <a:off x="632609" y="901899"/>
            <a:ext cx="2262158" cy="369332"/>
          </a:xfrm>
          <a:prstGeom prst="rect">
            <a:avLst/>
          </a:prstGeom>
        </p:spPr>
        <p:txBody>
          <a:bodyPr wrap="none">
            <a:spAutoFit/>
          </a:bodyPr>
          <a:lstStyle/>
          <a:p>
            <a:r>
              <a:rPr lang="zh-TW" altLang="zh-TW" b="1" cap="all" dirty="0">
                <a:ln w="4496" cap="flat" cmpd="sng" algn="ctr">
                  <a:solidFill>
                    <a:srgbClr val="5B742E"/>
                  </a:solidFill>
                  <a:prstDash val="solid"/>
                  <a:round/>
                </a:ln>
                <a:gradFill>
                  <a:gsLst>
                    <a:gs pos="0">
                      <a:srgbClr val="416402"/>
                    </a:gs>
                    <a:gs pos="43000">
                      <a:srgbClr val="8DD40E"/>
                    </a:gs>
                    <a:gs pos="48000">
                      <a:srgbClr val="83C60C"/>
                    </a:gs>
                    <a:gs pos="100000">
                      <a:srgbClr val="416402"/>
                    </a:gs>
                  </a:gsLst>
                  <a:lin ang="5400000" scaled="0"/>
                </a:gradFill>
                <a:effectLst>
                  <a:outerShdw blurRad="50800" dist="38100" dir="5400000" algn="t">
                    <a:srgbClr val="000000">
                      <a:alpha val="40000"/>
                    </a:srgbClr>
                  </a:outerShdw>
                  <a:reflection blurRad="12700" stA="28000" endPos="45000" dist="1003" dir="5400000" sy="-100000" algn="bl"/>
                </a:effectLst>
                <a:latin typeface="Times New Roman" panose="02020603050405020304" pitchFamily="18" charset="0"/>
                <a:ea typeface="新細明體" panose="02020500000000000000" pitchFamily="18" charset="-120"/>
                <a:cs typeface="Times New Roman" panose="02020603050405020304" pitchFamily="18" charset="0"/>
              </a:rPr>
              <a:t>蒐集資料、分工合作</a:t>
            </a:r>
            <a:endParaRPr lang="zh-TW" altLang="en-US" dirty="0"/>
          </a:p>
        </p:txBody>
      </p:sp>
      <p:pic>
        <p:nvPicPr>
          <p:cNvPr id="8" name="圖片 7" descr="C:\Users\vondalin\Desktop\壓縮影像檔\103-1行動學習\IMG_159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395" y="3979225"/>
            <a:ext cx="3706629" cy="2690133"/>
          </a:xfrm>
          <a:prstGeom prst="rect">
            <a:avLst/>
          </a:prstGeom>
          <a:ln>
            <a:noFill/>
          </a:ln>
          <a:effectLst>
            <a:softEdge rad="112500"/>
          </a:effectLst>
        </p:spPr>
      </p:pic>
      <p:sp>
        <p:nvSpPr>
          <p:cNvPr id="3" name="矩形 2"/>
          <p:cNvSpPr/>
          <p:nvPr/>
        </p:nvSpPr>
        <p:spPr>
          <a:xfrm>
            <a:off x="4624724" y="925068"/>
            <a:ext cx="2262158" cy="369332"/>
          </a:xfrm>
          <a:prstGeom prst="rect">
            <a:avLst/>
          </a:prstGeom>
        </p:spPr>
        <p:txBody>
          <a:bodyPr wrap="none">
            <a:spAutoFit/>
          </a:bodyPr>
          <a:lstStyle/>
          <a:p>
            <a:r>
              <a:rPr lang="zh-TW" altLang="zh-TW" b="1" cap="all" dirty="0">
                <a:ln w="4496" cap="flat" cmpd="sng" algn="ctr">
                  <a:solidFill>
                    <a:srgbClr val="5B742E"/>
                  </a:solidFill>
                  <a:prstDash val="solid"/>
                  <a:round/>
                </a:ln>
                <a:gradFill>
                  <a:gsLst>
                    <a:gs pos="0">
                      <a:srgbClr val="416402"/>
                    </a:gs>
                    <a:gs pos="43000">
                      <a:srgbClr val="8DD40E"/>
                    </a:gs>
                    <a:gs pos="48000">
                      <a:srgbClr val="83C60C"/>
                    </a:gs>
                    <a:gs pos="100000">
                      <a:srgbClr val="416402"/>
                    </a:gs>
                  </a:gsLst>
                  <a:lin ang="5400000" scaled="0"/>
                </a:gradFill>
                <a:effectLst>
                  <a:outerShdw blurRad="50800" dist="38100" dir="5400000" algn="t">
                    <a:srgbClr val="000000">
                      <a:alpha val="40000"/>
                    </a:srgbClr>
                  </a:outerShdw>
                  <a:reflection blurRad="12700" stA="28000" endPos="45000" dist="1003" dir="5400000" sy="-100000" algn="bl"/>
                </a:effectLst>
                <a:latin typeface="Times New Roman" panose="02020603050405020304" pitchFamily="18" charset="0"/>
                <a:ea typeface="新細明體" panose="02020500000000000000" pitchFamily="18" charset="-120"/>
                <a:cs typeface="Times New Roman" panose="02020603050405020304" pitchFamily="18" charset="0"/>
              </a:rPr>
              <a:t>上臺發表、圖解說明</a:t>
            </a:r>
            <a:endParaRPr lang="zh-TW" altLang="en-US" dirty="0"/>
          </a:p>
        </p:txBody>
      </p:sp>
      <p:pic>
        <p:nvPicPr>
          <p:cNvPr id="10" name="圖片 9" descr="C:\Users\vondalin\Desktop\壓縮影像檔\103-1行動學習\IMG_18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220" y="1271230"/>
            <a:ext cx="3456384" cy="2707995"/>
          </a:xfrm>
          <a:prstGeom prst="rect">
            <a:avLst/>
          </a:prstGeom>
          <a:ln>
            <a:noFill/>
          </a:ln>
          <a:effectLst>
            <a:softEdge rad="112500"/>
          </a:effectLst>
        </p:spPr>
      </p:pic>
      <p:pic>
        <p:nvPicPr>
          <p:cNvPr id="11" name="圖片 10" descr="C:\Users\vondalin\Desktop\壓縮影像檔\103-1行動學習\IMG_180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7621" y="3979224"/>
            <a:ext cx="3422033" cy="2690134"/>
          </a:xfrm>
          <a:prstGeom prst="rect">
            <a:avLst/>
          </a:prstGeom>
          <a:ln>
            <a:noFill/>
          </a:ln>
          <a:effectLst>
            <a:softEdge rad="112500"/>
          </a:effectLst>
        </p:spPr>
      </p:pic>
    </p:spTree>
    <p:extLst>
      <p:ext uri="{BB962C8B-B14F-4D97-AF65-F5344CB8AC3E}">
        <p14:creationId xmlns:p14="http://schemas.microsoft.com/office/powerpoint/2010/main" val="3127971014"/>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066800"/>
            <a:ext cx="8305800" cy="4251816"/>
          </a:xfrm>
        </p:spPr>
        <p:txBody>
          <a:bodyPr/>
          <a:lstStyle/>
          <a:p>
            <a:pPr marL="0" indent="0">
              <a:buNone/>
            </a:pPr>
            <a:r>
              <a:rPr lang="zh-TW" altLang="en-US" dirty="0" smtClean="0"/>
              <a:t>教師</a:t>
            </a:r>
            <a:r>
              <a:rPr lang="zh-TW" altLang="en-US" dirty="0"/>
              <a:t>實施</a:t>
            </a:r>
            <a:r>
              <a:rPr lang="zh-TW" altLang="en-US" dirty="0" smtClean="0"/>
              <a:t>回饋</a:t>
            </a:r>
            <a:endParaRPr lang="en-US" altLang="zh-TW" dirty="0" smtClean="0"/>
          </a:p>
          <a:p>
            <a:pPr marL="265113" indent="-265113">
              <a:buNone/>
            </a:pPr>
            <a:r>
              <a:rPr lang="en-US" altLang="zh-TW" dirty="0" smtClean="0"/>
              <a:t>1.</a:t>
            </a:r>
            <a:r>
              <a:rPr lang="zh-TW" altLang="zh-TW" dirty="0" smtClean="0"/>
              <a:t>學生</a:t>
            </a:r>
            <a:r>
              <a:rPr lang="zh-TW" altLang="en-US" dirty="0"/>
              <a:t>潛能無限</a:t>
            </a:r>
            <a:r>
              <a:rPr lang="zh-TW" altLang="zh-TW" dirty="0" smtClean="0"/>
              <a:t>。</a:t>
            </a:r>
            <a:endParaRPr lang="en-US" altLang="zh-TW" dirty="0" smtClean="0"/>
          </a:p>
          <a:p>
            <a:pPr marL="265113" indent="-265113">
              <a:buNone/>
            </a:pPr>
            <a:r>
              <a:rPr lang="en-US" altLang="zh-TW" dirty="0" smtClean="0"/>
              <a:t>2.</a:t>
            </a:r>
            <a:r>
              <a:rPr lang="zh-TW" altLang="en-US" dirty="0" smtClean="0"/>
              <a:t>分組的方式得考慮到分工及責任的合作。</a:t>
            </a:r>
            <a:endParaRPr lang="zh-TW" altLang="zh-TW" dirty="0"/>
          </a:p>
          <a:p>
            <a:pPr marL="265113" indent="-265113">
              <a:buNone/>
            </a:pPr>
            <a:r>
              <a:rPr lang="en-US" altLang="zh-TW" dirty="0" err="1" smtClean="0"/>
              <a:t>3.APP</a:t>
            </a:r>
            <a:r>
              <a:rPr lang="zh-TW" altLang="en-US" dirty="0" smtClean="0"/>
              <a:t>與教學</a:t>
            </a:r>
            <a:r>
              <a:rPr lang="zh-TW" altLang="en-US" dirty="0"/>
              <a:t>系統或</a:t>
            </a:r>
            <a:r>
              <a:rPr lang="zh-TW" altLang="en-US" dirty="0" smtClean="0"/>
              <a:t>平台的使用以簡易上手為原則，如</a:t>
            </a:r>
            <a:r>
              <a:rPr lang="en-US" altLang="zh-TW" sz="3600" dirty="0" err="1" smtClean="0">
                <a:solidFill>
                  <a:srgbClr val="FF0000"/>
                </a:solidFill>
              </a:rPr>
              <a:t>iTS5</a:t>
            </a:r>
            <a:r>
              <a:rPr lang="zh-TW" altLang="en-US" dirty="0" smtClean="0"/>
              <a:t>就不錯</a:t>
            </a:r>
            <a:r>
              <a:rPr lang="zh-TW" altLang="zh-TW" dirty="0" smtClean="0"/>
              <a:t>。</a:t>
            </a:r>
            <a:endParaRPr lang="en-US" altLang="zh-TW" dirty="0" smtClean="0"/>
          </a:p>
          <a:p>
            <a:pPr marL="265113" indent="-265113">
              <a:buNone/>
            </a:pPr>
            <a:r>
              <a:rPr lang="en-US" altLang="zh-TW" dirty="0"/>
              <a:t>4</a:t>
            </a:r>
            <a:r>
              <a:rPr lang="en-US" altLang="zh-TW" dirty="0" smtClean="0"/>
              <a:t>.</a:t>
            </a:r>
            <a:r>
              <a:rPr lang="zh-TW" altLang="en-US" dirty="0"/>
              <a:t>讓學生學習如和解決問題的能力</a:t>
            </a:r>
            <a:r>
              <a:rPr lang="zh-TW" altLang="zh-TW" dirty="0" smtClean="0"/>
              <a:t>。</a:t>
            </a:r>
            <a:endParaRPr lang="en-US" altLang="zh-TW" dirty="0" smtClean="0"/>
          </a:p>
          <a:p>
            <a:pPr marL="265113" indent="-265113">
              <a:buNone/>
            </a:pPr>
            <a:r>
              <a:rPr lang="en-US" altLang="zh-TW" dirty="0" smtClean="0"/>
              <a:t>5.</a:t>
            </a:r>
            <a:r>
              <a:rPr lang="zh-TW" altLang="en-US" dirty="0" smtClean="0"/>
              <a:t>課程教學活動模式的轉換，需要有經驗的人協助，團隊合作分工，增加老師參與的意願。</a:t>
            </a:r>
            <a:endParaRPr lang="en-US" altLang="zh-TW" sz="3600" dirty="0" smtClean="0"/>
          </a:p>
        </p:txBody>
      </p:sp>
      <p:sp>
        <p:nvSpPr>
          <p:cNvPr id="4" name="標題 1"/>
          <p:cNvSpPr txBox="1">
            <a:spLocks/>
          </p:cNvSpPr>
          <p:nvPr/>
        </p:nvSpPr>
        <p:spPr bwMode="gray">
          <a:xfrm>
            <a:off x="838200" y="315401"/>
            <a:ext cx="6553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學習成效評估</a:t>
            </a:r>
            <a:endParaRPr lang="zh-TW" altLang="en-US" kern="0" dirty="0"/>
          </a:p>
        </p:txBody>
      </p:sp>
      <p:sp>
        <p:nvSpPr>
          <p:cNvPr id="5"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六、</a:t>
            </a:r>
            <a:endParaRPr lang="zh-TW" altLang="en-US" kern="0" dirty="0"/>
          </a:p>
        </p:txBody>
      </p:sp>
      <p:pic>
        <p:nvPicPr>
          <p:cNvPr id="2" name="圖片 1"/>
          <p:cNvPicPr>
            <a:picLocks noChangeAspect="1"/>
          </p:cNvPicPr>
          <p:nvPr/>
        </p:nvPicPr>
        <p:blipFill>
          <a:blip r:embed="rId2"/>
          <a:stretch>
            <a:fillRect/>
          </a:stretch>
        </p:blipFill>
        <p:spPr>
          <a:xfrm>
            <a:off x="864096" y="5307148"/>
            <a:ext cx="2648744" cy="1489919"/>
          </a:xfrm>
          <a:prstGeom prst="rect">
            <a:avLst/>
          </a:prstGeom>
          <a:ln>
            <a:noFill/>
          </a:ln>
          <a:effectLst>
            <a:softEdge rad="112500"/>
          </a:effectLst>
        </p:spPr>
      </p:pic>
      <p:pic>
        <p:nvPicPr>
          <p:cNvPr id="6" name="圖片 5"/>
          <p:cNvPicPr>
            <a:picLocks noChangeAspect="1"/>
          </p:cNvPicPr>
          <p:nvPr/>
        </p:nvPicPr>
        <p:blipFill>
          <a:blip r:embed="rId3"/>
          <a:stretch>
            <a:fillRect/>
          </a:stretch>
        </p:blipFill>
        <p:spPr>
          <a:xfrm>
            <a:off x="3548346" y="5307148"/>
            <a:ext cx="2648744" cy="1489919"/>
          </a:xfrm>
          <a:prstGeom prst="rect">
            <a:avLst/>
          </a:prstGeom>
          <a:ln>
            <a:noFill/>
          </a:ln>
          <a:effectLst>
            <a:softEdge rad="112500"/>
          </a:effectLst>
        </p:spPr>
      </p:pic>
    </p:spTree>
    <p:extLst>
      <p:ext uri="{BB962C8B-B14F-4D97-AF65-F5344CB8AC3E}">
        <p14:creationId xmlns:p14="http://schemas.microsoft.com/office/powerpoint/2010/main" val="171912002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37502"/>
            <a:ext cx="864096" cy="563562"/>
          </a:xfrm>
        </p:spPr>
        <p:txBody>
          <a:bodyPr/>
          <a:lstStyle/>
          <a:p>
            <a:r>
              <a:rPr lang="zh-TW" altLang="en-US" dirty="0" smtClean="0"/>
              <a:t>一、</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970943273"/>
              </p:ext>
            </p:extLst>
          </p:nvPr>
        </p:nvGraphicFramePr>
        <p:xfrm>
          <a:off x="251520" y="1010204"/>
          <a:ext cx="8640959" cy="2953109"/>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2520280"/>
                <a:gridCol w="2035209"/>
                <a:gridCol w="2155638"/>
                <a:gridCol w="1929832"/>
              </a:tblGrid>
              <a:tr h="336049">
                <a:tc>
                  <a:txBody>
                    <a:bodyPr/>
                    <a:lstStyle/>
                    <a:p>
                      <a:pPr algn="ct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學校</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名稱</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gridSpan="3">
                  <a:txBody>
                    <a:bodyPr/>
                    <a:lstStyle/>
                    <a:p>
                      <a:pP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臺南市新化區那拔國民小學</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624836">
                <a:tc>
                  <a:txBody>
                    <a:bodyPr/>
                    <a:lstStyle/>
                    <a:p>
                      <a:pPr algn="ctr">
                        <a:spcAft>
                          <a:spcPts val="0"/>
                        </a:spcAft>
                      </a:pP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學校班級數</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en-US"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6</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國小</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學生數</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109</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430134">
                <a:tc>
                  <a:txBody>
                    <a:bodyPr/>
                    <a:lstStyle/>
                    <a:p>
                      <a:pPr algn="ctr">
                        <a:spcAft>
                          <a:spcPts val="0"/>
                        </a:spcAft>
                      </a:pP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mn-cs"/>
                        </a:rPr>
                        <a:t>教師人數</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11</a:t>
                      </a:r>
                      <a:endParaRPr lang="zh-TW" altLang="en-US" sz="2000" dirty="0">
                        <a:solidFill>
                          <a:schemeClr val="tx2">
                            <a:lumMod val="95000"/>
                            <a:lumOff val="5000"/>
                          </a:schemeClr>
                        </a:solidFill>
                        <a:latin typeface="微軟正黑體" panose="020B0604030504040204" pitchFamily="34" charset="-120"/>
                        <a:ea typeface="微軟正黑體" panose="020B0604030504040204" pitchFamily="34" charset="-120"/>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教師平均年齡</a:t>
                      </a:r>
                      <a:endParaRPr lang="zh-TW"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solidFill>
                            <a:schemeClr val="tx2">
                              <a:lumMod val="95000"/>
                              <a:lumOff val="5000"/>
                            </a:schemeClr>
                          </a:solidFill>
                        </a:rPr>
                        <a:t>40</a:t>
                      </a:r>
                      <a:endParaRPr lang="zh-TW" altLang="en-US" sz="2000" dirty="0" smtClean="0">
                        <a:solidFill>
                          <a:schemeClr val="tx2">
                            <a:lumMod val="95000"/>
                            <a:lumOff val="5000"/>
                          </a:schemeClr>
                        </a:solidFill>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1562090">
                <a:tc>
                  <a:txBody>
                    <a:bodyPr/>
                    <a:lstStyle/>
                    <a:p>
                      <a:pPr algn="ctr">
                        <a:spcAft>
                          <a:spcPts val="0"/>
                        </a:spcAft>
                      </a:pP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學校概況</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gridSpan="3">
                  <a:txBody>
                    <a:bodyPr/>
                    <a:lstStyle/>
                    <a:p>
                      <a:pPr marL="180975" indent="-180975"/>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1.</a:t>
                      </a:r>
                      <a:r>
                        <a:rPr lang="zh-TW" altLang="en-US" sz="2000" dirty="0" smtClean="0">
                          <a:solidFill>
                            <a:schemeClr val="tx2">
                              <a:lumMod val="95000"/>
                              <a:lumOff val="5000"/>
                            </a:schemeClr>
                          </a:solidFill>
                          <a:latin typeface="微軟正黑體" panose="020B0604030504040204" pitchFamily="34" charset="-120"/>
                          <a:ea typeface="微軟正黑體" panose="020B0604030504040204" pitchFamily="34" charset="-120"/>
                        </a:rPr>
                        <a:t>建校至今逾</a:t>
                      </a:r>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90</a:t>
                      </a:r>
                      <a:r>
                        <a:rPr lang="zh-TW" altLang="en-US" sz="2000" dirty="0" smtClean="0">
                          <a:solidFill>
                            <a:schemeClr val="tx2">
                              <a:lumMod val="95000"/>
                              <a:lumOff val="5000"/>
                            </a:schemeClr>
                          </a:solidFill>
                          <a:latin typeface="微軟正黑體" panose="020B0604030504040204" pitchFamily="34" charset="-120"/>
                          <a:ea typeface="微軟正黑體" panose="020B0604030504040204" pitchFamily="34" charset="-120"/>
                        </a:rPr>
                        <a:t>年，受少子化影響學生人數逐年減至現況。</a:t>
                      </a:r>
                      <a:endPar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endParaRPr>
                    </a:p>
                    <a:p>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2.</a:t>
                      </a:r>
                      <a:r>
                        <a:rPr lang="zh-TW" altLang="en-US" sz="2000" b="1" dirty="0" smtClean="0">
                          <a:solidFill>
                            <a:srgbClr val="FF0000"/>
                          </a:solidFill>
                          <a:latin typeface="微軟正黑體" panose="020B0604030504040204" pitchFamily="34" charset="-120"/>
                          <a:ea typeface="微軟正黑體" panose="020B0604030504040204" pitchFamily="34" charset="-120"/>
                        </a:rPr>
                        <a:t>為傳統農村，文化刺激不多，學生學習動力較低。</a:t>
                      </a:r>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a:p>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3.</a:t>
                      </a:r>
                      <a:r>
                        <a:rPr lang="zh-TW" altLang="en-US" sz="2000" dirty="0" smtClean="0">
                          <a:solidFill>
                            <a:schemeClr val="tx2">
                              <a:lumMod val="95000"/>
                              <a:lumOff val="5000"/>
                            </a:schemeClr>
                          </a:solidFill>
                          <a:latin typeface="微軟正黑體" panose="020B0604030504040204" pitchFamily="34" charset="-120"/>
                          <a:ea typeface="微軟正黑體" panose="020B0604030504040204" pitchFamily="34" charset="-120"/>
                        </a:rPr>
                        <a:t>學校重點推動在環境教育類</a:t>
                      </a:r>
                      <a:endPar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endParaRPr>
                    </a:p>
                    <a:p>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4.</a:t>
                      </a:r>
                      <a:r>
                        <a:rPr lang="zh-TW" altLang="en-US" sz="2000" dirty="0" smtClean="0">
                          <a:solidFill>
                            <a:schemeClr val="tx2">
                              <a:lumMod val="95000"/>
                              <a:lumOff val="5000"/>
                            </a:schemeClr>
                          </a:solidFill>
                          <a:latin typeface="微軟正黑體" panose="020B0604030504040204" pitchFamily="34" charset="-120"/>
                          <a:ea typeface="微軟正黑體" panose="020B0604030504040204" pitchFamily="34" charset="-120"/>
                        </a:rPr>
                        <a:t>曾參與</a:t>
                      </a:r>
                      <a:r>
                        <a:rPr lang="en-US" altLang="zh-TW" sz="2000" dirty="0" smtClean="0">
                          <a:solidFill>
                            <a:schemeClr val="tx2">
                              <a:lumMod val="95000"/>
                              <a:lumOff val="5000"/>
                            </a:schemeClr>
                          </a:solidFill>
                          <a:latin typeface="微軟正黑體" panose="020B0604030504040204" pitchFamily="34" charset="-120"/>
                          <a:ea typeface="微軟正黑體" panose="020B0604030504040204" pitchFamily="34" charset="-120"/>
                        </a:rPr>
                        <a:t>95</a:t>
                      </a:r>
                      <a:r>
                        <a:rPr lang="zh-TW" altLang="en-US" sz="2000" dirty="0" smtClean="0">
                          <a:solidFill>
                            <a:schemeClr val="tx2">
                              <a:lumMod val="95000"/>
                              <a:lumOff val="5000"/>
                            </a:schemeClr>
                          </a:solidFill>
                          <a:latin typeface="微軟正黑體" panose="020B0604030504040204" pitchFamily="34" charset="-120"/>
                          <a:ea typeface="微軟正黑體" panose="020B0604030504040204" pitchFamily="34" charset="-120"/>
                        </a:rPr>
                        <a:t>年資訊伙伴學校計畫。</a:t>
                      </a:r>
                      <a:endParaRPr lang="zh-TW" altLang="en-US" sz="2000" dirty="0">
                        <a:solidFill>
                          <a:schemeClr val="tx2">
                            <a:lumMod val="95000"/>
                            <a:lumOff val="5000"/>
                          </a:schemeClr>
                        </a:solidFill>
                        <a:latin typeface="微軟正黑體" panose="020B0604030504040204" pitchFamily="34" charset="-120"/>
                        <a:ea typeface="微軟正黑體" panose="020B0604030504040204" pitchFamily="34" charset="-120"/>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hMerge="1">
                  <a:txBody>
                    <a:bodyPr/>
                    <a:lstStyle/>
                    <a:p>
                      <a:endParaRPr lang="zh-TW" altLang="en-US"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zh-TW" altLang="en-US" dirty="0"/>
                    </a:p>
                  </a:txBody>
                  <a:tcPr marL="68580" marR="68580" marT="0" marB="0">
                    <a:lnL w="12700" cap="flat" cmpd="sng" algn="ctr">
                      <a:solidFill>
                        <a:schemeClr val="tx1"/>
                      </a:solidFill>
                      <a:prstDash val="solid"/>
                      <a:round/>
                      <a:headEnd type="none" w="med" len="med"/>
                      <a:tailEnd type="none" w="med" len="med"/>
                    </a:lnL>
                  </a:tcPr>
                </a:tc>
              </a:tr>
            </a:tbl>
          </a:graphicData>
        </a:graphic>
      </p:graphicFrame>
      <p:graphicFrame>
        <p:nvGraphicFramePr>
          <p:cNvPr id="5" name="內容版面配置區 3"/>
          <p:cNvGraphicFramePr>
            <a:graphicFrameLocks/>
          </p:cNvGraphicFramePr>
          <p:nvPr>
            <p:extLst>
              <p:ext uri="{D42A27DB-BD31-4B8C-83A1-F6EECF244321}">
                <p14:modId xmlns:p14="http://schemas.microsoft.com/office/powerpoint/2010/main" val="1486925468"/>
              </p:ext>
            </p:extLst>
          </p:nvPr>
        </p:nvGraphicFramePr>
        <p:xfrm>
          <a:off x="251520" y="4105607"/>
          <a:ext cx="8640959" cy="2420569"/>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2520280"/>
                <a:gridCol w="3888432"/>
                <a:gridCol w="1080120"/>
                <a:gridCol w="1152127"/>
              </a:tblGrid>
              <a:tr h="521953">
                <a:tc gridSpan="4">
                  <a:txBody>
                    <a:bodyPr/>
                    <a:lstStyle/>
                    <a:p>
                      <a:pPr algn="ctr">
                        <a:spcAft>
                          <a:spcPts val="0"/>
                        </a:spcAft>
                      </a:pP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計畫試辦推動情形</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hMerge="1">
                  <a:txBody>
                    <a:bodyPr/>
                    <a:lstStyle/>
                    <a:p>
                      <a:pPr>
                        <a:spcAft>
                          <a:spcPts val="0"/>
                        </a:spcAft>
                      </a:pP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r>
              <a:tr h="493287">
                <a:tc>
                  <a:txBody>
                    <a:bodyPr/>
                    <a:lstStyle/>
                    <a:p>
                      <a:pPr algn="ct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實施</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班級</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數</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l">
                        <a:spcAft>
                          <a:spcPts val="0"/>
                        </a:spcAft>
                      </a:pPr>
                      <a:r>
                        <a:rPr lang="en-US"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 </a:t>
                      </a: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102</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年度：</a:t>
                      </a: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1</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四</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)+1(</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五</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三</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p>
                    <a:p>
                      <a:pPr algn="ctr">
                        <a:spcAft>
                          <a:spcPts val="0"/>
                        </a:spcAft>
                      </a:pP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103</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年度：</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2(</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三、五</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2</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（五</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六）</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實施學生數</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1</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5+18</a:t>
                      </a:r>
                    </a:p>
                    <a:p>
                      <a:pPr algn="ctr">
                        <a:spcAft>
                          <a:spcPts val="0"/>
                        </a:spcAft>
                      </a:pP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rPr>
                        <a:t>32+35</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493287">
                <a:tc>
                  <a:txBody>
                    <a:bodyPr/>
                    <a:lstStyle/>
                    <a:p>
                      <a:pPr algn="ct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實施領域</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gridSpan="3">
                  <a:txBody>
                    <a:bodyPr/>
                    <a:lstStyle/>
                    <a:p>
                      <a:pP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語文領域</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社會領域、重大議題</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環境、</a:t>
                      </a: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資訊</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教育</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795729">
                <a:tc>
                  <a:txBody>
                    <a:bodyPr/>
                    <a:lstStyle/>
                    <a:p>
                      <a:pPr algn="ctr">
                        <a:spcAft>
                          <a:spcPts val="0"/>
                        </a:spcAft>
                      </a:pP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行動載具形式</a:t>
                      </a:r>
                      <a:r>
                        <a:rPr lang="en-US"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作業系統</a:t>
                      </a:r>
                      <a:r>
                        <a:rPr lang="en-US"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數量</a:t>
                      </a:r>
                      <a:r>
                        <a:rPr lang="en-US"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廠牌</a:t>
                      </a:r>
                      <a:endPar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gridSpan="3">
                  <a:txBody>
                    <a:bodyPr/>
                    <a:lstStyle/>
                    <a:p>
                      <a:pPr>
                        <a:spcAft>
                          <a:spcPts val="0"/>
                        </a:spcAft>
                      </a:pPr>
                      <a:r>
                        <a:rPr lang="en-US"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102</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年度：</a:t>
                      </a:r>
                      <a:r>
                        <a:rPr lang="zh-TW" sz="2000" kern="100" dirty="0">
                          <a:solidFill>
                            <a:schemeClr val="tx2">
                              <a:lumMod val="95000"/>
                              <a:lumOff val="5000"/>
                            </a:schemeClr>
                          </a:solidFill>
                          <a:effectLst/>
                          <a:latin typeface="微軟正黑體" panose="020B0604030504040204" pitchFamily="34" charset="-120"/>
                          <a:ea typeface="微軟正黑體" panose="020B0604030504040204" pitchFamily="34" charset="-120"/>
                        </a:rPr>
                        <a:t>平板</a:t>
                      </a:r>
                      <a:r>
                        <a:rPr 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電腦</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  </a:t>
                      </a: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 </a:t>
                      </a: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Android</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  </a:t>
                      </a: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 </a:t>
                      </a: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27</a:t>
                      </a:r>
                    </a:p>
                    <a:p>
                      <a:pPr>
                        <a:spcAft>
                          <a:spcPts val="0"/>
                        </a:spcAft>
                      </a:pPr>
                      <a:r>
                        <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103</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年度：增加</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6</a:t>
                      </a:r>
                      <a:r>
                        <a:rPr lang="zh-TW" alt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台</a:t>
                      </a:r>
                      <a:r>
                        <a:rPr lang="en-US" altLang="zh-TW" sz="2000" kern="100" dirty="0" err="1" smtClean="0">
                          <a:solidFill>
                            <a:schemeClr val="tx2">
                              <a:lumMod val="95000"/>
                              <a:lumOff val="5000"/>
                            </a:schemeClr>
                          </a:solidFill>
                          <a:effectLst/>
                          <a:latin typeface="微軟正黑體" panose="020B0604030504040204" pitchFamily="34" charset="-120"/>
                          <a:ea typeface="微軟正黑體" panose="020B0604030504040204" pitchFamily="34" charset="-120"/>
                        </a:rPr>
                        <a:t>ipad</a:t>
                      </a:r>
                      <a:r>
                        <a:rPr lang="en-US" altLang="zh-TW"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rPr>
                        <a:t> mini retina</a:t>
                      </a:r>
                      <a:endParaRPr lang="en-US" sz="2000" kern="100" dirty="0" smtClean="0">
                        <a:solidFill>
                          <a:schemeClr val="tx2">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bl>
          </a:graphicData>
        </a:graphic>
      </p:graphicFrame>
      <p:sp>
        <p:nvSpPr>
          <p:cNvPr id="6" name="標題 1"/>
          <p:cNvSpPr txBox="1">
            <a:spLocks/>
          </p:cNvSpPr>
          <p:nvPr/>
        </p:nvSpPr>
        <p:spPr bwMode="gray">
          <a:xfrm>
            <a:off x="990600" y="332656"/>
            <a:ext cx="6553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學校簡介</a:t>
            </a:r>
            <a:endParaRPr lang="zh-TW" altLang="en-US" kern="0" dirty="0"/>
          </a:p>
        </p:txBody>
      </p:sp>
    </p:spTree>
    <p:extLst>
      <p:ext uri="{BB962C8B-B14F-4D97-AF65-F5344CB8AC3E}">
        <p14:creationId xmlns:p14="http://schemas.microsoft.com/office/powerpoint/2010/main" val="3395172100"/>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683568" y="3469359"/>
            <a:ext cx="4608511" cy="2650095"/>
          </a:xfrm>
          <a:prstGeom prst="rect">
            <a:avLst/>
          </a:prstGeom>
          <a:ln>
            <a:noFill/>
          </a:ln>
          <a:effectLst>
            <a:softEdge rad="112500"/>
          </a:effectLst>
        </p:spPr>
      </p:pic>
      <p:sp>
        <p:nvSpPr>
          <p:cNvPr id="2" name="標題 1"/>
          <p:cNvSpPr>
            <a:spLocks noGrp="1"/>
          </p:cNvSpPr>
          <p:nvPr>
            <p:ph type="title"/>
          </p:nvPr>
        </p:nvSpPr>
        <p:spPr>
          <a:xfrm>
            <a:off x="838200" y="315401"/>
            <a:ext cx="6553200" cy="563562"/>
          </a:xfrm>
        </p:spPr>
        <p:txBody>
          <a:bodyPr/>
          <a:lstStyle/>
          <a:p>
            <a:r>
              <a:rPr lang="zh-TW" altLang="en-US" dirty="0" smtClean="0"/>
              <a:t>多元績效</a:t>
            </a:r>
            <a:endParaRPr lang="zh-TW" altLang="en-US" dirty="0"/>
          </a:p>
        </p:txBody>
      </p:sp>
      <p:sp>
        <p:nvSpPr>
          <p:cNvPr id="3" name="內容版面配置區 2"/>
          <p:cNvSpPr>
            <a:spLocks noGrp="1"/>
          </p:cNvSpPr>
          <p:nvPr>
            <p:ph idx="1"/>
          </p:nvPr>
        </p:nvSpPr>
        <p:spPr>
          <a:xfrm>
            <a:off x="838200" y="922784"/>
            <a:ext cx="8198296" cy="2578224"/>
          </a:xfrm>
        </p:spPr>
        <p:txBody>
          <a:bodyPr/>
          <a:lstStyle/>
          <a:p>
            <a:r>
              <a:rPr lang="zh-TW" altLang="zh-TW" dirty="0" smtClean="0"/>
              <a:t>行動</a:t>
            </a:r>
            <a:r>
              <a:rPr lang="zh-TW" altLang="zh-TW" dirty="0"/>
              <a:t>學習夥伴</a:t>
            </a:r>
            <a:r>
              <a:rPr lang="zh-TW" altLang="zh-TW" dirty="0" smtClean="0"/>
              <a:t>學校</a:t>
            </a:r>
            <a:r>
              <a:rPr lang="en-US" altLang="zh-TW" dirty="0" smtClean="0"/>
              <a:t>:</a:t>
            </a:r>
          </a:p>
          <a:p>
            <a:pPr marL="0" indent="0">
              <a:buNone/>
            </a:pPr>
            <a:r>
              <a:rPr lang="zh-TW" altLang="zh-TW" sz="2000" dirty="0" smtClean="0">
                <a:solidFill>
                  <a:srgbClr val="7030A0"/>
                </a:solidFill>
              </a:rPr>
              <a:t>樹林、西</a:t>
            </a:r>
            <a:r>
              <a:rPr lang="zh-TW" altLang="zh-TW" sz="2000" dirty="0">
                <a:solidFill>
                  <a:srgbClr val="7030A0"/>
                </a:solidFill>
              </a:rPr>
              <a:t>港</a:t>
            </a:r>
            <a:r>
              <a:rPr lang="zh-TW" altLang="zh-TW" sz="2000" dirty="0" smtClean="0">
                <a:solidFill>
                  <a:srgbClr val="7030A0"/>
                </a:solidFill>
              </a:rPr>
              <a:t>成功、深坑</a:t>
            </a:r>
            <a:r>
              <a:rPr lang="zh-TW" altLang="en-US" sz="2000" dirty="0" smtClean="0">
                <a:solidFill>
                  <a:srgbClr val="7030A0"/>
                </a:solidFill>
              </a:rPr>
              <a:t>、新進、歸仁、新嘉、文昌國小</a:t>
            </a:r>
            <a:r>
              <a:rPr lang="zh-TW" altLang="zh-TW" sz="2400" dirty="0" smtClean="0"/>
              <a:t>。</a:t>
            </a:r>
            <a:endParaRPr lang="en-US" altLang="zh-TW" sz="2400" dirty="0" smtClean="0"/>
          </a:p>
          <a:p>
            <a:r>
              <a:rPr lang="en-US" altLang="zh-TW" sz="2400" dirty="0" smtClean="0"/>
              <a:t>1</a:t>
            </a:r>
            <a:r>
              <a:rPr lang="zh-TW" altLang="zh-TW" sz="2400" dirty="0" smtClean="0"/>
              <a:t>月</a:t>
            </a:r>
            <a:r>
              <a:rPr lang="zh-TW" altLang="en-US" sz="2400" dirty="0" smtClean="0"/>
              <a:t>參加「</a:t>
            </a:r>
            <a:r>
              <a:rPr lang="en-US" altLang="zh-TW" sz="2400" dirty="0" smtClean="0"/>
              <a:t>103</a:t>
            </a:r>
            <a:r>
              <a:rPr lang="zh-TW" altLang="en-US" sz="2400" dirty="0" smtClean="0"/>
              <a:t>年度智慧城鄉教室教育資訊週活動」聯合分享發表會，透過互相分享討論與作為修正與學習的分向。</a:t>
            </a:r>
            <a:endParaRPr lang="en-US" altLang="zh-TW" sz="2400" dirty="0" smtClean="0"/>
          </a:p>
          <a:p>
            <a:r>
              <a:rPr lang="zh-TW" altLang="en-US" sz="2400" dirty="0" smtClean="0"/>
              <a:t>定期參與臺南市資訊中心所開設之數位教材研發設計及相關數位學習研習，提升團隊能量。</a:t>
            </a:r>
            <a:endParaRPr lang="zh-TW" altLang="zh-TW" sz="2400" dirty="0"/>
          </a:p>
        </p:txBody>
      </p:sp>
      <p:sp>
        <p:nvSpPr>
          <p:cNvPr id="7" name="標題 1"/>
          <p:cNvSpPr txBox="1">
            <a:spLocks/>
          </p:cNvSpPr>
          <p:nvPr/>
        </p:nvSpPr>
        <p:spPr bwMode="gray">
          <a:xfrm>
            <a:off x="0" y="326869"/>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七、</a:t>
            </a:r>
            <a:endParaRPr lang="zh-TW" altLang="en-US" kern="0" dirty="0"/>
          </a:p>
        </p:txBody>
      </p:sp>
      <p:pic>
        <p:nvPicPr>
          <p:cNvPr id="6" name="圖片 5"/>
          <p:cNvPicPr>
            <a:picLocks noChangeAspect="1"/>
          </p:cNvPicPr>
          <p:nvPr/>
        </p:nvPicPr>
        <p:blipFill>
          <a:blip r:embed="rId3"/>
          <a:stretch>
            <a:fillRect/>
          </a:stretch>
        </p:blipFill>
        <p:spPr>
          <a:xfrm>
            <a:off x="4850187" y="5589240"/>
            <a:ext cx="4258317" cy="1224136"/>
          </a:xfrm>
          <a:prstGeom prst="rect">
            <a:avLst/>
          </a:prstGeom>
          <a:ln>
            <a:noFill/>
          </a:ln>
          <a:effectLst>
            <a:softEdge rad="112500"/>
          </a:effectLst>
        </p:spPr>
      </p:pic>
    </p:spTree>
    <p:extLst>
      <p:ext uri="{BB962C8B-B14F-4D97-AF65-F5344CB8AC3E}">
        <p14:creationId xmlns:p14="http://schemas.microsoft.com/office/powerpoint/2010/main" val="296041156"/>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15401"/>
            <a:ext cx="6553200" cy="563562"/>
          </a:xfrm>
        </p:spPr>
        <p:txBody>
          <a:bodyPr/>
          <a:lstStyle/>
          <a:p>
            <a:r>
              <a:rPr lang="zh-TW" altLang="en-US" dirty="0"/>
              <a:t>多元</a:t>
            </a:r>
            <a:r>
              <a:rPr lang="zh-TW" altLang="en-US" dirty="0" smtClean="0"/>
              <a:t>績效</a:t>
            </a:r>
            <a:r>
              <a:rPr lang="en-US" altLang="zh-TW" dirty="0" smtClean="0"/>
              <a:t>--</a:t>
            </a:r>
            <a:r>
              <a:rPr lang="zh-TW" altLang="zh-TW" b="1" dirty="0" smtClean="0"/>
              <a:t>教學</a:t>
            </a:r>
            <a:r>
              <a:rPr lang="zh-TW" altLang="zh-TW" b="1" dirty="0"/>
              <a:t>資源推薦</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693501481"/>
              </p:ext>
            </p:extLst>
          </p:nvPr>
        </p:nvGraphicFramePr>
        <p:xfrm>
          <a:off x="179512" y="1110320"/>
          <a:ext cx="8568953" cy="5547122"/>
        </p:xfrm>
        <a:graphic>
          <a:graphicData uri="http://schemas.openxmlformats.org/drawingml/2006/table">
            <a:tbl>
              <a:tblPr firstRow="1" firstCol="1" bandRow="1">
                <a:tableStyleId>{5C22544A-7EE6-4342-B048-85BDC9FD1C3A}</a:tableStyleId>
              </a:tblPr>
              <a:tblGrid>
                <a:gridCol w="1152128"/>
                <a:gridCol w="1728192"/>
                <a:gridCol w="3888432"/>
                <a:gridCol w="1800201"/>
              </a:tblGrid>
              <a:tr h="128664">
                <a:tc>
                  <a:txBody>
                    <a:bodyPr/>
                    <a:lstStyle/>
                    <a:p>
                      <a:pPr algn="ctr">
                        <a:spcAft>
                          <a:spcPts val="0"/>
                        </a:spcAft>
                      </a:pPr>
                      <a:r>
                        <a:rPr lang="zh-TW" sz="1400" kern="100" dirty="0">
                          <a:solidFill>
                            <a:schemeClr val="tx2"/>
                          </a:solidFill>
                          <a:effectLst/>
                        </a:rPr>
                        <a:t>教學資源類型</a:t>
                      </a:r>
                      <a:endParaRPr lang="zh-TW" sz="1400" kern="100" dirty="0">
                        <a:solidFill>
                          <a:schemeClr val="tx2"/>
                        </a:solidFill>
                        <a:effectLst/>
                        <a:latin typeface="Times New Roman"/>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zh-TW" sz="1600" kern="100" dirty="0">
                          <a:solidFill>
                            <a:schemeClr val="tx2"/>
                          </a:solidFill>
                          <a:effectLst/>
                        </a:rPr>
                        <a:t>名稱</a:t>
                      </a:r>
                      <a:endParaRPr lang="zh-TW" sz="1600" kern="100" dirty="0">
                        <a:solidFill>
                          <a:schemeClr val="tx2"/>
                        </a:solidFill>
                        <a:effectLst/>
                        <a:latin typeface="Times New Roman"/>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zh-TW" sz="1600" kern="100">
                          <a:solidFill>
                            <a:schemeClr val="tx2"/>
                          </a:solidFill>
                          <a:effectLst/>
                        </a:rPr>
                        <a:t>資料來源</a:t>
                      </a:r>
                      <a:r>
                        <a:rPr lang="en-US" sz="1600" kern="100">
                          <a:solidFill>
                            <a:schemeClr val="tx2"/>
                          </a:solidFill>
                          <a:effectLst/>
                        </a:rPr>
                        <a:t>(</a:t>
                      </a:r>
                      <a:r>
                        <a:rPr lang="zh-TW" sz="1600" kern="100">
                          <a:solidFill>
                            <a:schemeClr val="tx2"/>
                          </a:solidFill>
                          <a:effectLst/>
                        </a:rPr>
                        <a:t>網址</a:t>
                      </a:r>
                      <a:r>
                        <a:rPr lang="en-US" sz="1600" kern="100">
                          <a:solidFill>
                            <a:schemeClr val="tx2"/>
                          </a:solidFill>
                          <a:effectLst/>
                        </a:rPr>
                        <a:t>)</a:t>
                      </a:r>
                      <a:endParaRPr lang="zh-TW" sz="1600" kern="100">
                        <a:solidFill>
                          <a:schemeClr val="tx2"/>
                        </a:solidFill>
                        <a:effectLst/>
                        <a:latin typeface="Times New Roman"/>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algn="ctr">
                        <a:spcAft>
                          <a:spcPts val="0"/>
                        </a:spcAft>
                      </a:pPr>
                      <a:r>
                        <a:rPr lang="zh-TW" sz="1600" kern="100">
                          <a:solidFill>
                            <a:schemeClr val="tx2"/>
                          </a:solidFill>
                          <a:effectLst/>
                        </a:rPr>
                        <a:t>說明</a:t>
                      </a:r>
                      <a:endParaRPr lang="zh-TW" sz="1600" kern="100">
                        <a:solidFill>
                          <a:schemeClr val="tx2"/>
                        </a:solidFill>
                        <a:effectLst/>
                        <a:latin typeface="Times New Roman"/>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128664">
                <a:tc rowSpan="3">
                  <a:txBody>
                    <a:bodyPr/>
                    <a:lstStyle/>
                    <a:p>
                      <a:pPr marL="84138" indent="0" algn="l">
                        <a:spcAft>
                          <a:spcPts val="0"/>
                        </a:spcAft>
                      </a:pPr>
                      <a:r>
                        <a:rPr lang="zh-TW" sz="1400" kern="100" dirty="0">
                          <a:solidFill>
                            <a:schemeClr val="tx2"/>
                          </a:solidFill>
                          <a:effectLst/>
                        </a:rPr>
                        <a:t>網路資源</a:t>
                      </a:r>
                      <a:r>
                        <a:rPr lang="en-US" sz="1400" kern="100" dirty="0">
                          <a:solidFill>
                            <a:schemeClr val="tx2"/>
                          </a:solidFill>
                          <a:effectLst/>
                        </a:rPr>
                        <a:t>(</a:t>
                      </a:r>
                      <a:r>
                        <a:rPr lang="zh-TW" sz="1400" kern="100" dirty="0">
                          <a:solidFill>
                            <a:schemeClr val="tx2"/>
                          </a:solidFill>
                          <a:effectLst/>
                        </a:rPr>
                        <a:t>網頁版</a:t>
                      </a:r>
                      <a:r>
                        <a:rPr lang="en-US" sz="1400" kern="100" dirty="0">
                          <a:solidFill>
                            <a:schemeClr val="tx2"/>
                          </a:solidFill>
                          <a:effectLst/>
                        </a:rPr>
                        <a:t>)</a:t>
                      </a:r>
                      <a:endParaRPr lang="zh-TW" sz="1400" kern="100" dirty="0">
                        <a:solidFill>
                          <a:schemeClr val="tx2"/>
                        </a:solidFill>
                        <a:effectLst/>
                        <a:latin typeface="Calibri"/>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400" b="1" kern="100" dirty="0" err="1">
                          <a:solidFill>
                            <a:schemeClr val="tx2"/>
                          </a:solidFill>
                          <a:effectLst/>
                        </a:rPr>
                        <a:t>iPad</a:t>
                      </a:r>
                      <a:r>
                        <a:rPr lang="en-US" sz="1400" b="1" kern="100" dirty="0">
                          <a:solidFill>
                            <a:schemeClr val="tx2"/>
                          </a:solidFill>
                          <a:effectLst/>
                        </a:rPr>
                        <a:t> </a:t>
                      </a:r>
                      <a:r>
                        <a:rPr lang="zh-TW" sz="1400" b="1" kern="100" dirty="0">
                          <a:solidFill>
                            <a:schemeClr val="tx2"/>
                          </a:solidFill>
                          <a:effectLst/>
                        </a:rPr>
                        <a:t>應用與教學＠</a:t>
                      </a:r>
                      <a:r>
                        <a:rPr lang="en-US" sz="1400" b="1" kern="100" dirty="0" err="1">
                          <a:solidFill>
                            <a:schemeClr val="tx2"/>
                          </a:solidFill>
                          <a:effectLst/>
                        </a:rPr>
                        <a:t>Edu</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kern="100" dirty="0" smtClean="0">
                          <a:solidFill>
                            <a:schemeClr val="tx2"/>
                          </a:solidFill>
                          <a:effectLst/>
                        </a:rPr>
                        <a:t>https://www.facebook.com/groups/ipadstudy/</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rowSpan="2">
                  <a:txBody>
                    <a:bodyPr/>
                    <a:lstStyle/>
                    <a:p>
                      <a:pPr marL="84138" indent="0">
                        <a:spcAft>
                          <a:spcPts val="0"/>
                        </a:spcAft>
                      </a:pPr>
                      <a:r>
                        <a:rPr lang="zh-TW" sz="1200" kern="100" dirty="0">
                          <a:solidFill>
                            <a:schemeClr val="tx2"/>
                          </a:solidFill>
                          <a:effectLst/>
                        </a:rPr>
                        <a:t>推動行動學習的教師討論社群</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446978">
                <a:tc vMerge="1">
                  <a:txBody>
                    <a:bodyPr/>
                    <a:lstStyle/>
                    <a:p>
                      <a:endParaRPr lang="zh-TW" altLang="en-US"/>
                    </a:p>
                  </a:txBody>
                  <a:tcPr/>
                </a:tc>
                <a:tc>
                  <a:txBody>
                    <a:bodyPr/>
                    <a:lstStyle/>
                    <a:p>
                      <a:pPr marL="84138" indent="0">
                        <a:spcAft>
                          <a:spcPts val="0"/>
                        </a:spcAft>
                      </a:pPr>
                      <a:r>
                        <a:rPr lang="zh-TW" sz="1400" b="1" kern="100" dirty="0">
                          <a:solidFill>
                            <a:schemeClr val="tx2"/>
                          </a:solidFill>
                          <a:effectLst/>
                        </a:rPr>
                        <a:t>教育噗浪客</a:t>
                      </a:r>
                      <a:r>
                        <a:rPr lang="en-US" sz="1400" b="1" kern="100" dirty="0">
                          <a:solidFill>
                            <a:schemeClr val="tx2"/>
                          </a:solidFill>
                          <a:effectLst/>
                        </a:rPr>
                        <a:t>TPET@FB</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http://www.facebook.com/groups/tpet20120404/?fref=ts</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vMerge="1">
                  <a:txBody>
                    <a:bodyPr/>
                    <a:lstStyle/>
                    <a:p>
                      <a:endParaRPr lang="zh-TW" altLang="en-US"/>
                    </a:p>
                  </a:txBody>
                  <a:tcPr/>
                </a:tc>
              </a:tr>
              <a:tr h="140994">
                <a:tc vMerge="1">
                  <a:txBody>
                    <a:bodyPr/>
                    <a:lstStyle/>
                    <a:p>
                      <a:endParaRPr lang="zh-TW" altLang="en-US"/>
                    </a:p>
                  </a:txBody>
                  <a:tcPr/>
                </a:tc>
                <a:tc>
                  <a:txBody>
                    <a:bodyPr/>
                    <a:lstStyle/>
                    <a:p>
                      <a:pPr marL="304800" indent="-220663">
                        <a:spcAft>
                          <a:spcPts val="0"/>
                        </a:spcAft>
                      </a:pPr>
                      <a:r>
                        <a:rPr lang="zh-TW" sz="1400" b="1" kern="100" dirty="0">
                          <a:solidFill>
                            <a:schemeClr val="tx2"/>
                          </a:solidFill>
                          <a:effectLst/>
                        </a:rPr>
                        <a:t>新聞網站</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http://mypaper.pchome.com.tw/coolanews/post/1325221512</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a:spcAft>
                          <a:spcPts val="0"/>
                        </a:spcAft>
                      </a:pPr>
                      <a:r>
                        <a:rPr lang="en-US" sz="1200" kern="100" dirty="0">
                          <a:solidFill>
                            <a:schemeClr val="tx2"/>
                          </a:solidFill>
                          <a:effectLst/>
                        </a:rPr>
                        <a:t> </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342488">
                <a:tc rowSpan="4">
                  <a:txBody>
                    <a:bodyPr/>
                    <a:lstStyle/>
                    <a:p>
                      <a:pPr marL="84138" indent="0" algn="l">
                        <a:spcAft>
                          <a:spcPts val="0"/>
                        </a:spcAft>
                      </a:pPr>
                      <a:r>
                        <a:rPr lang="zh-TW" sz="1400" kern="100" dirty="0">
                          <a:solidFill>
                            <a:schemeClr val="tx2"/>
                          </a:solidFill>
                          <a:effectLst/>
                        </a:rPr>
                        <a:t>網路資源</a:t>
                      </a:r>
                      <a:r>
                        <a:rPr lang="en-US" sz="1400" kern="100" dirty="0">
                          <a:solidFill>
                            <a:schemeClr val="tx2"/>
                          </a:solidFill>
                          <a:effectLst/>
                        </a:rPr>
                        <a:t>(APP</a:t>
                      </a:r>
                      <a:r>
                        <a:rPr lang="zh-TW" sz="1400" kern="100" dirty="0">
                          <a:solidFill>
                            <a:schemeClr val="tx2"/>
                          </a:solidFill>
                          <a:effectLst/>
                        </a:rPr>
                        <a:t>版</a:t>
                      </a:r>
                      <a:r>
                        <a:rPr lang="en-US" sz="1400" kern="100" dirty="0">
                          <a:solidFill>
                            <a:schemeClr val="tx2"/>
                          </a:solidFill>
                          <a:effectLst/>
                        </a:rPr>
                        <a:t>)</a:t>
                      </a:r>
                      <a:endParaRPr lang="zh-TW" sz="1400" kern="100" dirty="0">
                        <a:solidFill>
                          <a:schemeClr val="tx2"/>
                        </a:solidFill>
                        <a:effectLst/>
                        <a:latin typeface="Calibri"/>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en-US" altLang="zh-TW" sz="1400" b="1" kern="100" dirty="0" err="1" smtClean="0">
                          <a:solidFill>
                            <a:schemeClr val="tx2"/>
                          </a:solidFill>
                          <a:effectLst/>
                        </a:rPr>
                        <a:t>N</a:t>
                      </a:r>
                      <a:r>
                        <a:rPr lang="en-US" sz="1400" b="1" kern="100" dirty="0" err="1" smtClean="0">
                          <a:solidFill>
                            <a:schemeClr val="tx2"/>
                          </a:solidFill>
                          <a:effectLst/>
                        </a:rPr>
                        <a:t>oteanytime</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https://play.google.com/store/apps/details?id=com.metamoji.noteanytime</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zh-TW" sz="1200" kern="100" dirty="0">
                          <a:solidFill>
                            <a:schemeClr val="tx2"/>
                          </a:solidFill>
                          <a:effectLst/>
                        </a:rPr>
                        <a:t>筆記軟體，可貼圖、文字編輯</a:t>
                      </a:r>
                      <a:r>
                        <a:rPr lang="en-US" sz="1200" kern="100" dirty="0">
                          <a:solidFill>
                            <a:schemeClr val="tx2"/>
                          </a:solidFill>
                          <a:effectLst/>
                        </a:rPr>
                        <a:t>”</a:t>
                      </a:r>
                      <a:r>
                        <a:rPr lang="zh-TW" sz="1200" kern="100" dirty="0">
                          <a:solidFill>
                            <a:schemeClr val="tx2"/>
                          </a:solidFill>
                          <a:effectLst/>
                        </a:rPr>
                        <a:t>註記</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475064">
                <a:tc vMerge="1">
                  <a:txBody>
                    <a:bodyPr/>
                    <a:lstStyle/>
                    <a:p>
                      <a:endParaRPr lang="zh-TW" altLang="en-US"/>
                    </a:p>
                  </a:txBody>
                  <a:tcPr/>
                </a:tc>
                <a:tc>
                  <a:txBody>
                    <a:bodyPr/>
                    <a:lstStyle/>
                    <a:p>
                      <a:pPr marL="304800" indent="-220663">
                        <a:spcAft>
                          <a:spcPts val="0"/>
                        </a:spcAft>
                      </a:pPr>
                      <a:r>
                        <a:rPr lang="en-US" sz="1400" b="1" kern="100" dirty="0">
                          <a:solidFill>
                            <a:schemeClr val="tx2"/>
                          </a:solidFill>
                          <a:effectLst/>
                        </a:rPr>
                        <a:t> </a:t>
                      </a:r>
                      <a:r>
                        <a:rPr lang="en-US" altLang="zh-TW" sz="1400" b="1" kern="100" dirty="0" err="1" smtClean="0">
                          <a:solidFill>
                            <a:schemeClr val="tx2"/>
                          </a:solidFill>
                          <a:effectLst/>
                        </a:rPr>
                        <a:t>D</a:t>
                      </a:r>
                      <a:r>
                        <a:rPr lang="en-US" sz="1400" b="1" kern="100" dirty="0" err="1" smtClean="0">
                          <a:solidFill>
                            <a:schemeClr val="tx2"/>
                          </a:solidFill>
                          <a:effectLst/>
                        </a:rPr>
                        <a:t>ropbox</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https://play.google.com/store/apps/details?id=com.dropbox.android</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zh-TW" sz="1200" kern="100" dirty="0">
                          <a:solidFill>
                            <a:schemeClr val="tx2"/>
                          </a:solidFill>
                          <a:effectLst/>
                        </a:rPr>
                        <a:t>雲端硬碟，建立共用資料夾，提供學生下載及上傳資料</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257327">
                <a:tc vMerge="1">
                  <a:txBody>
                    <a:bodyPr/>
                    <a:lstStyle/>
                    <a:p>
                      <a:endParaRPr lang="zh-TW" altLang="en-US"/>
                    </a:p>
                  </a:txBody>
                  <a:tcPr/>
                </a:tc>
                <a:tc>
                  <a:txBody>
                    <a:bodyPr/>
                    <a:lstStyle/>
                    <a:p>
                      <a:pPr marL="304800" indent="-220663">
                        <a:spcAft>
                          <a:spcPts val="0"/>
                        </a:spcAft>
                      </a:pPr>
                      <a:r>
                        <a:rPr lang="en-US" sz="1400" b="1" kern="100" dirty="0">
                          <a:solidFill>
                            <a:schemeClr val="tx2"/>
                          </a:solidFill>
                          <a:effectLst/>
                        </a:rPr>
                        <a:t>CLASSDOJO</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https://play.google.com/store/apps/details?id=com.classdojo.android</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200" u="none" strike="noStrike" kern="100" dirty="0">
                          <a:solidFill>
                            <a:schemeClr val="tx2"/>
                          </a:solidFill>
                          <a:effectLst/>
                        </a:rPr>
                        <a:t>協助教師做學生行為管理</a:t>
                      </a:r>
                      <a:r>
                        <a:rPr lang="zh-TW" sz="1200" kern="100" dirty="0">
                          <a:solidFill>
                            <a:schemeClr val="tx2"/>
                          </a:solidFill>
                          <a:effectLst/>
                        </a:rPr>
                        <a:t>與班級經營</a:t>
                      </a:r>
                      <a:endParaRPr lang="zh-TW" sz="1200" kern="100" dirty="0">
                        <a:solidFill>
                          <a:schemeClr val="tx2"/>
                        </a:solidFill>
                        <a:effectLst/>
                        <a:latin typeface="Times New Roman"/>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568880">
                <a:tc vMerge="1">
                  <a:txBody>
                    <a:bodyPr/>
                    <a:lstStyle/>
                    <a:p>
                      <a:endParaRPr lang="zh-TW" altLang="en-US"/>
                    </a:p>
                  </a:txBody>
                  <a:tcPr/>
                </a:tc>
                <a:tc>
                  <a:txBody>
                    <a:bodyPr/>
                    <a:lstStyle/>
                    <a:p>
                      <a:pPr marL="304800" indent="-220663">
                        <a:spcAft>
                          <a:spcPts val="0"/>
                        </a:spcAft>
                      </a:pPr>
                      <a:r>
                        <a:rPr lang="en-US" sz="1400" b="1" kern="100" dirty="0">
                          <a:solidFill>
                            <a:schemeClr val="tx2"/>
                          </a:solidFill>
                          <a:effectLst/>
                        </a:rPr>
                        <a:t> </a:t>
                      </a:r>
                      <a:r>
                        <a:rPr lang="zh-TW" sz="1400" b="1" kern="100" dirty="0" smtClean="0">
                          <a:solidFill>
                            <a:schemeClr val="tx2"/>
                          </a:solidFill>
                          <a:effectLst/>
                        </a:rPr>
                        <a:t>掃描</a:t>
                      </a:r>
                      <a:r>
                        <a:rPr lang="zh-TW" sz="1400" b="1" kern="100" dirty="0">
                          <a:solidFill>
                            <a:schemeClr val="tx2"/>
                          </a:solidFill>
                          <a:effectLst/>
                        </a:rPr>
                        <a:t>全能王</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https://play.google.com/store/apps/details?id=com.intsig.camscanner</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zh-TW" sz="1200" kern="100" dirty="0">
                          <a:solidFill>
                            <a:schemeClr val="tx2"/>
                          </a:solidFill>
                          <a:effectLst/>
                        </a:rPr>
                        <a:t>讓手機拍下的文章及圖片更清晰</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325075">
                <a:tc rowSpan="2">
                  <a:txBody>
                    <a:bodyPr/>
                    <a:lstStyle/>
                    <a:p>
                      <a:pPr marL="84138" indent="0" algn="l">
                        <a:spcAft>
                          <a:spcPts val="0"/>
                        </a:spcAft>
                      </a:pPr>
                      <a:r>
                        <a:rPr lang="zh-TW" sz="1400" kern="100" dirty="0">
                          <a:solidFill>
                            <a:schemeClr val="tx2"/>
                          </a:solidFill>
                          <a:effectLst/>
                        </a:rPr>
                        <a:t>資訊軟體</a:t>
                      </a:r>
                      <a:r>
                        <a:rPr lang="en-US" sz="1400" kern="100" dirty="0">
                          <a:solidFill>
                            <a:schemeClr val="tx2"/>
                          </a:solidFill>
                          <a:effectLst/>
                        </a:rPr>
                        <a:t>(</a:t>
                      </a:r>
                      <a:r>
                        <a:rPr lang="zh-TW" sz="1400" kern="100" dirty="0">
                          <a:solidFill>
                            <a:schemeClr val="tx2"/>
                          </a:solidFill>
                          <a:effectLst/>
                        </a:rPr>
                        <a:t>工具類</a:t>
                      </a:r>
                      <a:r>
                        <a:rPr lang="en-US" sz="1400" kern="100" dirty="0">
                          <a:solidFill>
                            <a:schemeClr val="tx2"/>
                          </a:solidFill>
                          <a:effectLst/>
                        </a:rPr>
                        <a:t>)</a:t>
                      </a:r>
                      <a:endParaRPr lang="zh-TW" sz="1400" kern="100" dirty="0">
                        <a:solidFill>
                          <a:schemeClr val="tx2"/>
                        </a:solidFill>
                        <a:effectLst/>
                        <a:latin typeface="Calibri"/>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en-US" sz="1400" b="1" kern="100" dirty="0" smtClean="0">
                          <a:solidFill>
                            <a:schemeClr val="tx2"/>
                          </a:solidFill>
                          <a:effectLst/>
                        </a:rPr>
                        <a:t>Air </a:t>
                      </a:r>
                      <a:r>
                        <a:rPr lang="en-US" sz="1400" b="1" kern="100" dirty="0">
                          <a:solidFill>
                            <a:schemeClr val="tx2"/>
                          </a:solidFill>
                          <a:effectLst/>
                        </a:rPr>
                        <a:t>Player</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http://www.itools.cn/index.php?a=airplayer</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zh-TW" sz="1200" kern="100" dirty="0">
                          <a:solidFill>
                            <a:schemeClr val="tx2"/>
                          </a:solidFill>
                          <a:effectLst/>
                        </a:rPr>
                        <a:t>無線投影</a:t>
                      </a:r>
                      <a:r>
                        <a:rPr lang="en-US" sz="1200" kern="100" dirty="0" err="1">
                          <a:solidFill>
                            <a:schemeClr val="tx2"/>
                          </a:solidFill>
                          <a:effectLst/>
                        </a:rPr>
                        <a:t>ipad</a:t>
                      </a:r>
                      <a:r>
                        <a:rPr lang="en-US" sz="1200" kern="100" dirty="0">
                          <a:solidFill>
                            <a:schemeClr val="tx2"/>
                          </a:solidFill>
                          <a:effectLst/>
                        </a:rPr>
                        <a:t> </a:t>
                      </a:r>
                      <a:r>
                        <a:rPr lang="zh-TW" sz="1200" kern="100" dirty="0">
                          <a:solidFill>
                            <a:schemeClr val="tx2"/>
                          </a:solidFill>
                          <a:effectLst/>
                        </a:rPr>
                        <a:t>畫面</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365709">
                <a:tc vMerge="1">
                  <a:txBody>
                    <a:bodyPr/>
                    <a:lstStyle/>
                    <a:p>
                      <a:endParaRPr lang="zh-TW" altLang="en-US"/>
                    </a:p>
                  </a:txBody>
                  <a:tcPr/>
                </a:tc>
                <a:tc>
                  <a:txBody>
                    <a:bodyPr/>
                    <a:lstStyle/>
                    <a:p>
                      <a:pPr marL="304800" indent="-220663">
                        <a:spcAft>
                          <a:spcPts val="0"/>
                        </a:spcAft>
                      </a:pPr>
                      <a:r>
                        <a:rPr lang="en-US" sz="1400" b="1" kern="100" dirty="0" err="1">
                          <a:solidFill>
                            <a:schemeClr val="tx2"/>
                          </a:solidFill>
                          <a:effectLst/>
                        </a:rPr>
                        <a:t>Popplet</a:t>
                      </a:r>
                      <a:endParaRPr lang="en-US" sz="1400" b="1" kern="100" dirty="0">
                        <a:solidFill>
                          <a:schemeClr val="tx2"/>
                        </a:solidFill>
                        <a:effectLst/>
                        <a:latin typeface="標楷體"/>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en-US" sz="1300" u="sng" kern="100" dirty="0">
                          <a:solidFill>
                            <a:schemeClr val="tx2"/>
                          </a:solidFill>
                          <a:effectLst/>
                        </a:rPr>
                        <a:t>http://www.popplet.com/</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zh-TW" sz="1200" kern="100" dirty="0">
                          <a:solidFill>
                            <a:schemeClr val="tx2"/>
                          </a:solidFill>
                          <a:effectLst/>
                        </a:rPr>
                        <a:t>線上製作心智圖網站</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203171">
                <a:tc rowSpan="3">
                  <a:txBody>
                    <a:bodyPr/>
                    <a:lstStyle/>
                    <a:p>
                      <a:pPr marL="84138" indent="0" algn="l">
                        <a:spcAft>
                          <a:spcPts val="0"/>
                        </a:spcAft>
                      </a:pPr>
                      <a:r>
                        <a:rPr lang="zh-TW" sz="1400" kern="100" dirty="0">
                          <a:solidFill>
                            <a:schemeClr val="tx2"/>
                          </a:solidFill>
                          <a:effectLst/>
                        </a:rPr>
                        <a:t>資訊硬體設備</a:t>
                      </a:r>
                      <a:endParaRPr lang="zh-TW" sz="1400" kern="100" dirty="0">
                        <a:solidFill>
                          <a:schemeClr val="tx2"/>
                        </a:solidFill>
                        <a:effectLst/>
                        <a:latin typeface="Calibri"/>
                        <a:ea typeface="新細明體"/>
                        <a:cs typeface="Times New Roman"/>
                      </a:endParaRPr>
                    </a:p>
                  </a:txBody>
                  <a:tcPr marL="33945" marR="33945"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zh-TW" sz="1400" b="1" kern="100" dirty="0">
                          <a:solidFill>
                            <a:schemeClr val="tx2"/>
                          </a:solidFill>
                          <a:effectLst/>
                        </a:rPr>
                        <a:t>雙頻無線路由器</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http://www.asus.com/Networking/RTAC66U/</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304800" indent="-220663">
                        <a:spcAft>
                          <a:spcPts val="0"/>
                        </a:spcAft>
                      </a:pPr>
                      <a:r>
                        <a:rPr lang="zh-TW" sz="1200" kern="100" dirty="0">
                          <a:solidFill>
                            <a:schemeClr val="tx2"/>
                          </a:solidFill>
                          <a:effectLst/>
                        </a:rPr>
                        <a:t>高連線數</a:t>
                      </a:r>
                      <a:r>
                        <a:rPr lang="en-US" sz="1200" kern="100" dirty="0">
                          <a:solidFill>
                            <a:schemeClr val="tx2"/>
                          </a:solidFill>
                          <a:effectLst/>
                        </a:rPr>
                        <a:t>AP</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234168">
                <a:tc vMerge="1">
                  <a:txBody>
                    <a:bodyPr/>
                    <a:lstStyle/>
                    <a:p>
                      <a:endParaRPr lang="zh-TW" altLang="en-US"/>
                    </a:p>
                  </a:txBody>
                  <a:tcPr/>
                </a:tc>
                <a:tc>
                  <a:txBody>
                    <a:bodyPr/>
                    <a:lstStyle/>
                    <a:p>
                      <a:pPr marL="304800" indent="-220663">
                        <a:spcAft>
                          <a:spcPts val="0"/>
                        </a:spcAft>
                      </a:pPr>
                      <a:r>
                        <a:rPr lang="en-US" sz="1400" b="1" kern="100" dirty="0">
                          <a:solidFill>
                            <a:schemeClr val="tx2"/>
                          </a:solidFill>
                          <a:effectLst/>
                        </a:rPr>
                        <a:t>APPLE TV</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en-US" sz="1300" u="sng" kern="100" dirty="0">
                          <a:solidFill>
                            <a:schemeClr val="tx2"/>
                          </a:solidFill>
                          <a:effectLst/>
                        </a:rPr>
                        <a:t>http://www.apple.com/tw/appletv/airplay</a:t>
                      </a:r>
                      <a:r>
                        <a:rPr lang="en-US" sz="1300" u="sng" kern="100" dirty="0">
                          <a:solidFill>
                            <a:schemeClr val="tx2"/>
                          </a:solidFill>
                          <a:effectLst/>
                          <a:hlinkClick r:id="rId2"/>
                        </a:rPr>
                        <a:t>/</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zh-TW" sz="1200" kern="100" dirty="0">
                          <a:solidFill>
                            <a:schemeClr val="tx2"/>
                          </a:solidFill>
                          <a:effectLst/>
                        </a:rPr>
                        <a:t>可讓</a:t>
                      </a:r>
                      <a:r>
                        <a:rPr lang="en-US" sz="1200" kern="100" dirty="0" err="1" smtClean="0">
                          <a:solidFill>
                            <a:schemeClr val="tx2"/>
                          </a:solidFill>
                          <a:effectLst/>
                        </a:rPr>
                        <a:t>iOS</a:t>
                      </a:r>
                      <a:r>
                        <a:rPr lang="zh-TW" sz="1200" kern="100" dirty="0" smtClean="0">
                          <a:solidFill>
                            <a:schemeClr val="tx2"/>
                          </a:solidFill>
                          <a:effectLst/>
                        </a:rPr>
                        <a:t>系統</a:t>
                      </a:r>
                      <a:r>
                        <a:rPr lang="zh-TW" sz="1200" kern="100" dirty="0">
                          <a:solidFill>
                            <a:schemeClr val="tx2"/>
                          </a:solidFill>
                          <a:effectLst/>
                        </a:rPr>
                        <a:t>平板進行無線鏡射投影</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r h="588488">
                <a:tc vMerge="1">
                  <a:txBody>
                    <a:bodyPr/>
                    <a:lstStyle/>
                    <a:p>
                      <a:endParaRPr lang="zh-TW" altLang="en-US"/>
                    </a:p>
                  </a:txBody>
                  <a:tcPr/>
                </a:tc>
                <a:tc>
                  <a:txBody>
                    <a:bodyPr/>
                    <a:lstStyle/>
                    <a:p>
                      <a:pPr marL="84138" indent="0">
                        <a:spcAft>
                          <a:spcPts val="0"/>
                        </a:spcAft>
                      </a:pPr>
                      <a:r>
                        <a:rPr lang="en-US" sz="1400" b="1" kern="100" dirty="0" err="1">
                          <a:solidFill>
                            <a:schemeClr val="tx2"/>
                          </a:solidFill>
                          <a:effectLst/>
                        </a:rPr>
                        <a:t>WinFast</a:t>
                      </a:r>
                      <a:r>
                        <a:rPr lang="en-US" sz="1400" b="1" kern="100" dirty="0">
                          <a:solidFill>
                            <a:schemeClr val="tx2"/>
                          </a:solidFill>
                          <a:effectLst/>
                        </a:rPr>
                        <a:t> Wi2000D HD Video Streaming Box</a:t>
                      </a:r>
                      <a:endParaRPr lang="zh-TW" sz="1400" b="1"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tabLst>
                          <a:tab pos="84138" algn="l"/>
                        </a:tabLst>
                      </a:pPr>
                      <a:r>
                        <a:rPr lang="en-US" sz="1300" u="sng" kern="100" dirty="0">
                          <a:solidFill>
                            <a:schemeClr val="tx2"/>
                          </a:solidFill>
                          <a:effectLst/>
                        </a:rPr>
                        <a:t>http://www.leadtek.com.tw/cht/product/6/633/intro.aspx</a:t>
                      </a:r>
                      <a:endParaRPr lang="zh-TW" sz="13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84138" indent="0">
                        <a:spcAft>
                          <a:spcPts val="0"/>
                        </a:spcAft>
                      </a:pPr>
                      <a:r>
                        <a:rPr lang="zh-TW" sz="1200" kern="100" dirty="0">
                          <a:solidFill>
                            <a:schemeClr val="tx2"/>
                          </a:solidFill>
                          <a:effectLst/>
                        </a:rPr>
                        <a:t>可讓</a:t>
                      </a:r>
                      <a:r>
                        <a:rPr lang="en-US" sz="1200" kern="100" dirty="0">
                          <a:solidFill>
                            <a:schemeClr val="tx2"/>
                          </a:solidFill>
                          <a:effectLst/>
                        </a:rPr>
                        <a:t>Android</a:t>
                      </a:r>
                      <a:r>
                        <a:rPr lang="zh-TW" sz="1200" kern="100" dirty="0">
                          <a:solidFill>
                            <a:schemeClr val="tx2"/>
                          </a:solidFill>
                          <a:effectLst/>
                        </a:rPr>
                        <a:t>系統平板進行無線鏡射投影</a:t>
                      </a:r>
                      <a:endParaRPr lang="zh-TW" sz="1200" kern="100" dirty="0">
                        <a:solidFill>
                          <a:schemeClr val="tx2"/>
                        </a:solidFill>
                        <a:effectLst/>
                        <a:latin typeface="Calibri"/>
                        <a:ea typeface="新細明體"/>
                        <a:cs typeface="Times New Roman"/>
                      </a:endParaRPr>
                    </a:p>
                  </a:txBody>
                  <a:tcPr marL="33945" marR="33945" marT="0" marB="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r>
            </a:tbl>
          </a:graphicData>
        </a:graphic>
      </p:graphicFrame>
      <p:pic>
        <p:nvPicPr>
          <p:cNvPr id="5126" name="Picture 6" descr="noteany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5918" y="2759662"/>
            <a:ext cx="200116" cy="20011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rop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0658" y="3097960"/>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s1.mm.bing.net/th?id=H.4790577497507036&amp;pid=15.1"/>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729362" y="3602492"/>
            <a:ext cx="306611" cy="30661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ttp://a278.phobos.apple.com/us/r30/Purple4/v4/d8/55/4d/d8554dc3-2c2c-6ccd-5f84-bca074a470fa/mzl.qhttgtno.png"/>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2719093" y="4086690"/>
            <a:ext cx="268796" cy="2687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20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9055" y="5465755"/>
            <a:ext cx="295275" cy="295275"/>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poppl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2186" y="4936234"/>
            <a:ext cx="247464" cy="247464"/>
          </a:xfrm>
          <a:prstGeom prst="rect">
            <a:avLst/>
          </a:prstGeom>
          <a:noFill/>
          <a:extLst>
            <a:ext uri="{909E8E84-426E-40DD-AFC4-6F175D3DCCD1}">
              <a14:hiddenFill xmlns:a14="http://schemas.microsoft.com/office/drawing/2010/main">
                <a:solidFill>
                  <a:srgbClr val="FFFFFF"/>
                </a:solidFill>
              </a14:hiddenFill>
            </a:ext>
          </a:extLst>
        </p:spPr>
      </p:pic>
      <p:sp>
        <p:nvSpPr>
          <p:cNvPr id="10"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七、</a:t>
            </a:r>
            <a:endParaRPr lang="zh-TW" altLang="en-US" kern="0" dirty="0"/>
          </a:p>
        </p:txBody>
      </p:sp>
    </p:spTree>
    <p:extLst>
      <p:ext uri="{BB962C8B-B14F-4D97-AF65-F5344CB8AC3E}">
        <p14:creationId xmlns:p14="http://schemas.microsoft.com/office/powerpoint/2010/main" val="24285817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668154" y="367161"/>
            <a:ext cx="6172200" cy="685800"/>
          </a:xfrm>
        </p:spPr>
        <p:txBody>
          <a:bodyPr/>
          <a:lstStyle/>
          <a:p>
            <a:r>
              <a:rPr lang="zh-TW" altLang="en-US" dirty="0" smtClean="0"/>
              <a:t>那拔起飛，追求卓越</a:t>
            </a:r>
            <a:endParaRPr lang="zh-TW" altLang="en-US" dirty="0"/>
          </a:p>
        </p:txBody>
      </p:sp>
      <p:sp>
        <p:nvSpPr>
          <p:cNvPr id="3" name="副標題 2"/>
          <p:cNvSpPr>
            <a:spLocks noGrp="1"/>
          </p:cNvSpPr>
          <p:nvPr>
            <p:ph type="subTitle" idx="1"/>
          </p:nvPr>
        </p:nvSpPr>
        <p:spPr>
          <a:xfrm>
            <a:off x="2668154" y="1289179"/>
            <a:ext cx="5880406" cy="792088"/>
          </a:xfrm>
        </p:spPr>
        <p:txBody>
          <a:bodyPr/>
          <a:lstStyle/>
          <a:p>
            <a:r>
              <a:rPr lang="zh-TW" altLang="en-US" sz="2200" dirty="0" smtClean="0"/>
              <a:t>報告者 </a:t>
            </a:r>
            <a:r>
              <a:rPr lang="en-US" altLang="zh-TW" sz="2200" dirty="0" smtClean="0"/>
              <a:t>:</a:t>
            </a:r>
            <a:r>
              <a:rPr lang="zh-TW" altLang="en-US" sz="2200" dirty="0"/>
              <a:t>臺</a:t>
            </a:r>
            <a:r>
              <a:rPr lang="zh-TW" altLang="en-US" sz="2200" dirty="0" smtClean="0"/>
              <a:t>南市新化區那拔國小 </a:t>
            </a:r>
            <a:r>
              <a:rPr lang="zh-TW" altLang="en-US" sz="2200" dirty="0"/>
              <a:t>黃信穎</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0239"/>
            <a:ext cx="2051720" cy="2135144"/>
          </a:xfrm>
          <a:prstGeom prst="rect">
            <a:avLst/>
          </a:prstGeom>
        </p:spPr>
      </p:pic>
      <p:sp>
        <p:nvSpPr>
          <p:cNvPr id="5" name="標題 1"/>
          <p:cNvSpPr txBox="1">
            <a:spLocks/>
          </p:cNvSpPr>
          <p:nvPr/>
        </p:nvSpPr>
        <p:spPr bwMode="gray">
          <a:xfrm>
            <a:off x="2668154" y="5517232"/>
            <a:ext cx="6172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5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感謝您，敬請指教</a:t>
            </a:r>
            <a:endParaRPr lang="zh-TW" altLang="en-US" kern="0" dirty="0"/>
          </a:p>
        </p:txBody>
      </p:sp>
    </p:spTree>
    <p:extLst>
      <p:ext uri="{BB962C8B-B14F-4D97-AF65-F5344CB8AC3E}">
        <p14:creationId xmlns:p14="http://schemas.microsoft.com/office/powerpoint/2010/main" val="404655266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行動學習推動願景</a:t>
            </a:r>
            <a:endParaRPr lang="zh-TW" altLang="en-US" dirty="0"/>
          </a:p>
        </p:txBody>
      </p:sp>
      <p:grpSp>
        <p:nvGrpSpPr>
          <p:cNvPr id="7" name="群組 6"/>
          <p:cNvGrpSpPr/>
          <p:nvPr/>
        </p:nvGrpSpPr>
        <p:grpSpPr>
          <a:xfrm>
            <a:off x="1187624" y="836712"/>
            <a:ext cx="6912768" cy="5904656"/>
            <a:chOff x="1187624" y="836712"/>
            <a:chExt cx="6912768" cy="5904656"/>
          </a:xfrm>
        </p:grpSpPr>
        <p:pic>
          <p:nvPicPr>
            <p:cNvPr id="2050" name="資料庫圖表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6912768"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6516216" y="2780928"/>
              <a:ext cx="648072" cy="2520280"/>
              <a:chOff x="7875" y="5205"/>
              <a:chExt cx="1500" cy="5670"/>
            </a:xfrm>
          </p:grpSpPr>
          <p:sp>
            <p:nvSpPr>
              <p:cNvPr id="5" name="AutoShape 4"/>
              <p:cNvSpPr>
                <a:spLocks noChangeArrowheads="1"/>
              </p:cNvSpPr>
              <p:nvPr/>
            </p:nvSpPr>
            <p:spPr bwMode="auto">
              <a:xfrm rot="5400000">
                <a:off x="8047" y="9548"/>
                <a:ext cx="1155" cy="1500"/>
              </a:xfrm>
              <a:prstGeom prst="notchedRightArrow">
                <a:avLst>
                  <a:gd name="adj1" fmla="val 62269"/>
                  <a:gd name="adj2" fmla="val 27056"/>
                </a:avLst>
              </a:prstGeom>
              <a:solidFill>
                <a:srgbClr val="F79646"/>
              </a:solidFill>
              <a:ln w="38100">
                <a:solidFill>
                  <a:srgbClr val="FFC000"/>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5"/>
              <p:cNvSpPr>
                <a:spLocks noChangeArrowheads="1"/>
              </p:cNvSpPr>
              <p:nvPr/>
            </p:nvSpPr>
            <p:spPr bwMode="auto">
              <a:xfrm rot="5400000">
                <a:off x="8047" y="5033"/>
                <a:ext cx="1155" cy="1500"/>
              </a:xfrm>
              <a:prstGeom prst="notchedRightArrow">
                <a:avLst>
                  <a:gd name="adj1" fmla="val 62269"/>
                  <a:gd name="adj2" fmla="val 27056"/>
                </a:avLst>
              </a:prstGeom>
              <a:solidFill>
                <a:srgbClr val="F79646"/>
              </a:solidFill>
              <a:ln w="38100">
                <a:solidFill>
                  <a:srgbClr val="FFC000"/>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endParaRPr lang="zh-TW" altLang="en-US"/>
              </a:p>
            </p:txBody>
          </p:sp>
        </p:grpSp>
      </p:grpSp>
      <p:sp>
        <p:nvSpPr>
          <p:cNvPr id="9" name="標題 1"/>
          <p:cNvSpPr txBox="1">
            <a:spLocks/>
          </p:cNvSpPr>
          <p:nvPr/>
        </p:nvSpPr>
        <p:spPr bwMode="gray">
          <a:xfrm>
            <a:off x="0" y="188640"/>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一、</a:t>
            </a:r>
            <a:endParaRPr lang="zh-TW" altLang="en-US" kern="0" dirty="0"/>
          </a:p>
        </p:txBody>
      </p:sp>
    </p:spTree>
    <p:extLst>
      <p:ext uri="{BB962C8B-B14F-4D97-AF65-F5344CB8AC3E}">
        <p14:creationId xmlns:p14="http://schemas.microsoft.com/office/powerpoint/2010/main" val="1457383933"/>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32656"/>
            <a:ext cx="6553200" cy="563562"/>
          </a:xfrm>
        </p:spPr>
        <p:txBody>
          <a:bodyPr/>
          <a:lstStyle/>
          <a:p>
            <a:r>
              <a:rPr lang="zh-TW" altLang="en-US" dirty="0" smtClean="0"/>
              <a:t>教學推動發展模式</a:t>
            </a:r>
            <a:endParaRPr lang="zh-TW" altLang="en-US" dirty="0"/>
          </a:p>
        </p:txBody>
      </p:sp>
      <p:sp>
        <p:nvSpPr>
          <p:cNvPr id="3" name="內容版面配置區 2"/>
          <p:cNvSpPr>
            <a:spLocks noGrp="1"/>
          </p:cNvSpPr>
          <p:nvPr>
            <p:ph idx="1"/>
          </p:nvPr>
        </p:nvSpPr>
        <p:spPr>
          <a:xfrm>
            <a:off x="838200" y="1066800"/>
            <a:ext cx="3589784" cy="5530552"/>
          </a:xfrm>
        </p:spPr>
        <p:txBody>
          <a:bodyPr>
            <a:normAutofit/>
          </a:bodyPr>
          <a:lstStyle/>
          <a:p>
            <a:r>
              <a:rPr lang="zh-TW" altLang="en-US" dirty="0" smtClean="0"/>
              <a:t>以</a:t>
            </a:r>
            <a:r>
              <a:rPr lang="zh-TW" altLang="zh-TW" dirty="0" smtClean="0"/>
              <a:t>創意</a:t>
            </a:r>
            <a:r>
              <a:rPr lang="zh-TW" altLang="zh-TW" dirty="0"/>
              <a:t>性的</a:t>
            </a:r>
            <a:r>
              <a:rPr lang="zh-TW" altLang="zh-TW" dirty="0" smtClean="0"/>
              <a:t>教學</a:t>
            </a:r>
            <a:r>
              <a:rPr lang="zh-TW" altLang="en-US" dirty="0" smtClean="0"/>
              <a:t>及</a:t>
            </a:r>
            <a:r>
              <a:rPr lang="zh-TW" altLang="zh-TW" dirty="0" smtClean="0"/>
              <a:t>思考</a:t>
            </a:r>
            <a:r>
              <a:rPr lang="zh-TW" altLang="zh-TW" dirty="0"/>
              <a:t>啟發的</a:t>
            </a:r>
            <a:r>
              <a:rPr lang="zh-TW" altLang="zh-TW" dirty="0" smtClean="0"/>
              <a:t>教學</a:t>
            </a:r>
            <a:r>
              <a:rPr lang="zh-TW" altLang="en-US" dirty="0"/>
              <a:t>來設計</a:t>
            </a:r>
            <a:r>
              <a:rPr lang="zh-TW" altLang="en-US" dirty="0" smtClean="0"/>
              <a:t>課程</a:t>
            </a:r>
            <a:endParaRPr lang="en-US" altLang="zh-TW" dirty="0"/>
          </a:p>
          <a:p>
            <a:r>
              <a:rPr lang="en-US" altLang="zh-TW" dirty="0" smtClean="0"/>
              <a:t>102</a:t>
            </a:r>
            <a:r>
              <a:rPr lang="zh-TW" altLang="en-US" dirty="0" smtClean="0"/>
              <a:t>上半年度設計於</a:t>
            </a:r>
            <a:r>
              <a:rPr lang="zh-TW" altLang="en-US" b="1" dirty="0" smtClean="0"/>
              <a:t>語文領域</a:t>
            </a:r>
            <a:r>
              <a:rPr lang="zh-TW" altLang="en-US" dirty="0" smtClean="0"/>
              <a:t>中之</a:t>
            </a:r>
            <a:r>
              <a:rPr lang="zh-TW" altLang="zh-TW" b="1" dirty="0" smtClean="0">
                <a:solidFill>
                  <a:srgbClr val="FF0000"/>
                </a:solidFill>
              </a:rPr>
              <a:t>讀</a:t>
            </a:r>
            <a:r>
              <a:rPr lang="zh-TW" altLang="zh-TW" b="1" dirty="0">
                <a:solidFill>
                  <a:srgbClr val="FF0000"/>
                </a:solidFill>
              </a:rPr>
              <a:t>報</a:t>
            </a:r>
            <a:r>
              <a:rPr lang="zh-TW" altLang="zh-TW" b="1" dirty="0" smtClean="0">
                <a:solidFill>
                  <a:srgbClr val="FF0000"/>
                </a:solidFill>
              </a:rPr>
              <a:t>教育</a:t>
            </a:r>
            <a:r>
              <a:rPr lang="zh-TW" altLang="en-US" dirty="0" smtClean="0"/>
              <a:t>，</a:t>
            </a:r>
            <a:r>
              <a:rPr lang="zh-TW" altLang="zh-TW" dirty="0" smtClean="0"/>
              <a:t>藉著</a:t>
            </a:r>
            <a:r>
              <a:rPr lang="zh-TW" altLang="zh-TW" dirty="0"/>
              <a:t>學生對行動載具的新奇引起學生的學習動機增加學生的學習</a:t>
            </a:r>
            <a:r>
              <a:rPr lang="zh-TW" altLang="zh-TW" dirty="0" smtClean="0"/>
              <a:t>興趣</a:t>
            </a:r>
            <a:r>
              <a:rPr lang="zh-TW" altLang="en-US" dirty="0" smtClean="0"/>
              <a:t>，進而</a:t>
            </a:r>
            <a:r>
              <a:rPr lang="zh-TW" altLang="en-US" dirty="0" smtClean="0">
                <a:solidFill>
                  <a:srgbClr val="FF0000"/>
                </a:solidFill>
              </a:rPr>
              <a:t>提升語文領域之學習成效</a:t>
            </a:r>
            <a:endParaRPr lang="en-US" altLang="zh-TW" dirty="0" smtClean="0">
              <a:solidFill>
                <a:srgbClr val="FF0000"/>
              </a:solidFill>
            </a:endParaRPr>
          </a:p>
          <a:p>
            <a:r>
              <a:rPr lang="zh-TW" altLang="en-US" dirty="0" smtClean="0">
                <a:hlinkClick r:id="rId2" action="ppaction://hlinkfile"/>
              </a:rPr>
              <a:t>教學紀錄</a:t>
            </a:r>
            <a:endParaRPr lang="en-US" altLang="zh-TW" dirty="0"/>
          </a:p>
        </p:txBody>
      </p:sp>
      <p:sp>
        <p:nvSpPr>
          <p:cNvPr id="4"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smtClean="0"/>
              <a:t>二、</a:t>
            </a:r>
            <a:endParaRPr lang="zh-TW" altLang="en-US" kern="0"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562" y="917972"/>
            <a:ext cx="4768477" cy="5823396"/>
          </a:xfrm>
          <a:prstGeom prst="rect">
            <a:avLst/>
          </a:prstGeom>
        </p:spPr>
      </p:pic>
    </p:spTree>
    <p:extLst>
      <p:ext uri="{BB962C8B-B14F-4D97-AF65-F5344CB8AC3E}">
        <p14:creationId xmlns:p14="http://schemas.microsoft.com/office/powerpoint/2010/main" val="2510102427"/>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32656"/>
            <a:ext cx="6553200" cy="563562"/>
          </a:xfrm>
        </p:spPr>
        <p:txBody>
          <a:bodyPr/>
          <a:lstStyle/>
          <a:p>
            <a:r>
              <a:rPr lang="zh-TW" altLang="en-US" dirty="0" smtClean="0"/>
              <a:t>教學推動發展模式</a:t>
            </a:r>
            <a:endParaRPr lang="zh-TW" altLang="en-US" dirty="0"/>
          </a:p>
        </p:txBody>
      </p:sp>
      <p:sp>
        <p:nvSpPr>
          <p:cNvPr id="3" name="內容版面配置區 2"/>
          <p:cNvSpPr>
            <a:spLocks noGrp="1"/>
          </p:cNvSpPr>
          <p:nvPr>
            <p:ph idx="1"/>
          </p:nvPr>
        </p:nvSpPr>
        <p:spPr>
          <a:xfrm>
            <a:off x="838200" y="1066800"/>
            <a:ext cx="7334200" cy="1426096"/>
          </a:xfrm>
        </p:spPr>
        <p:txBody>
          <a:bodyPr>
            <a:normAutofit/>
          </a:bodyPr>
          <a:lstStyle/>
          <a:p>
            <a:r>
              <a:rPr lang="en-US" altLang="zh-TW" dirty="0" smtClean="0"/>
              <a:t>103</a:t>
            </a:r>
            <a:r>
              <a:rPr lang="zh-TW" altLang="en-US" dirty="0" smtClean="0"/>
              <a:t>年度將原本</a:t>
            </a:r>
            <a:r>
              <a:rPr lang="zh-TW" altLang="zh-TW" b="1" dirty="0" smtClean="0">
                <a:solidFill>
                  <a:srgbClr val="FF0000"/>
                </a:solidFill>
              </a:rPr>
              <a:t>讀</a:t>
            </a:r>
            <a:r>
              <a:rPr lang="zh-TW" altLang="zh-TW" b="1" dirty="0">
                <a:solidFill>
                  <a:srgbClr val="FF0000"/>
                </a:solidFill>
              </a:rPr>
              <a:t>報</a:t>
            </a:r>
            <a:r>
              <a:rPr lang="zh-TW" altLang="zh-TW" b="1" dirty="0" smtClean="0">
                <a:solidFill>
                  <a:srgbClr val="FF0000"/>
                </a:solidFill>
              </a:rPr>
              <a:t>教育</a:t>
            </a:r>
            <a:r>
              <a:rPr lang="zh-TW" altLang="en-US" dirty="0" smtClean="0"/>
              <a:t>，進而融入本國語文領域教學增進</a:t>
            </a:r>
            <a:r>
              <a:rPr lang="zh-TW" altLang="zh-TW" dirty="0" smtClean="0"/>
              <a:t>學生學習動機</a:t>
            </a:r>
            <a:r>
              <a:rPr lang="zh-TW" altLang="en-US" dirty="0" smtClean="0"/>
              <a:t>提昇</a:t>
            </a:r>
            <a:r>
              <a:rPr lang="zh-TW" altLang="zh-TW" dirty="0" smtClean="0"/>
              <a:t>學生學習興趣</a:t>
            </a:r>
            <a:r>
              <a:rPr lang="zh-TW" altLang="en-US" dirty="0" smtClean="0"/>
              <a:t>，進而</a:t>
            </a:r>
            <a:r>
              <a:rPr lang="zh-TW" altLang="en-US" dirty="0" smtClean="0">
                <a:solidFill>
                  <a:srgbClr val="FF0000"/>
                </a:solidFill>
              </a:rPr>
              <a:t>提高本國語文學習成效。</a:t>
            </a:r>
            <a:endParaRPr lang="en-US" altLang="zh-TW" dirty="0"/>
          </a:p>
        </p:txBody>
      </p:sp>
      <p:sp>
        <p:nvSpPr>
          <p:cNvPr id="4"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a:t>二、</a:t>
            </a:r>
          </a:p>
        </p:txBody>
      </p:sp>
      <p:pic>
        <p:nvPicPr>
          <p:cNvPr id="6" name="圖片 5">
            <a:hlinkClick r:id="rId2" action="ppaction://hlinkfile"/>
          </p:cNvPr>
          <p:cNvPicPr>
            <a:picLocks noChangeAspect="1"/>
          </p:cNvPicPr>
          <p:nvPr/>
        </p:nvPicPr>
        <p:blipFill>
          <a:blip r:embed="rId3"/>
          <a:stretch>
            <a:fillRect/>
          </a:stretch>
        </p:blipFill>
        <p:spPr>
          <a:xfrm>
            <a:off x="1331640" y="2658632"/>
            <a:ext cx="6746140" cy="3794704"/>
          </a:xfrm>
          <a:prstGeom prst="rect">
            <a:avLst/>
          </a:prstGeom>
          <a:ln>
            <a:noFill/>
          </a:ln>
          <a:effectLst>
            <a:softEdge rad="112500"/>
          </a:effectLst>
        </p:spPr>
      </p:pic>
    </p:spTree>
    <p:extLst>
      <p:ext uri="{BB962C8B-B14F-4D97-AF65-F5344CB8AC3E}">
        <p14:creationId xmlns:p14="http://schemas.microsoft.com/office/powerpoint/2010/main" val="1440704124"/>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32656"/>
            <a:ext cx="6553200" cy="563562"/>
          </a:xfrm>
        </p:spPr>
        <p:txBody>
          <a:bodyPr/>
          <a:lstStyle/>
          <a:p>
            <a:r>
              <a:rPr lang="zh-TW" altLang="en-US" dirty="0" smtClean="0"/>
              <a:t>教學推動發展模式</a:t>
            </a:r>
            <a:endParaRPr lang="zh-TW" altLang="en-US" dirty="0"/>
          </a:p>
        </p:txBody>
      </p:sp>
      <p:sp>
        <p:nvSpPr>
          <p:cNvPr id="3" name="內容版面配置區 2"/>
          <p:cNvSpPr>
            <a:spLocks noGrp="1"/>
          </p:cNvSpPr>
          <p:nvPr>
            <p:ph idx="1"/>
          </p:nvPr>
        </p:nvSpPr>
        <p:spPr>
          <a:xfrm>
            <a:off x="838200" y="1066800"/>
            <a:ext cx="3373760" cy="2290192"/>
          </a:xfrm>
        </p:spPr>
        <p:txBody>
          <a:bodyPr>
            <a:normAutofit/>
          </a:bodyPr>
          <a:lstStyle/>
          <a:p>
            <a:r>
              <a:rPr lang="en-US" altLang="zh-TW" dirty="0" smtClean="0"/>
              <a:t>102</a:t>
            </a:r>
            <a:r>
              <a:rPr lang="zh-TW" altLang="en-US" dirty="0" smtClean="0"/>
              <a:t>下半年度結合校本課程之</a:t>
            </a:r>
            <a:r>
              <a:rPr lang="zh-TW" altLang="en-US" b="1" dirty="0" smtClean="0">
                <a:solidFill>
                  <a:srgbClr val="FF0000"/>
                </a:solidFill>
              </a:rPr>
              <a:t>環境教育</a:t>
            </a:r>
            <a:r>
              <a:rPr lang="zh-TW" altLang="en-US" dirty="0" smtClean="0"/>
              <a:t>，透過行動載具之功能精緻化原先設計之教學內容。</a:t>
            </a:r>
            <a:endParaRPr lang="en-US" altLang="zh-TW" dirty="0" smtClean="0"/>
          </a:p>
        </p:txBody>
      </p:sp>
      <p:sp>
        <p:nvSpPr>
          <p:cNvPr id="4"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a:t>二、</a:t>
            </a:r>
          </a:p>
        </p:txBody>
      </p:sp>
      <p:pic>
        <p:nvPicPr>
          <p:cNvPr id="6" name="圖片 5"/>
          <p:cNvPicPr>
            <a:picLocks noChangeAspect="1"/>
          </p:cNvPicPr>
          <p:nvPr/>
        </p:nvPicPr>
        <p:blipFill>
          <a:blip r:embed="rId2"/>
          <a:stretch>
            <a:fillRect/>
          </a:stretch>
        </p:blipFill>
        <p:spPr>
          <a:xfrm>
            <a:off x="4716016" y="896217"/>
            <a:ext cx="4274943" cy="5950339"/>
          </a:xfrm>
          <a:prstGeom prst="rect">
            <a:avLst/>
          </a:prstGeom>
        </p:spPr>
      </p:pic>
      <p:pic>
        <p:nvPicPr>
          <p:cNvPr id="7" name="Picture 16" descr="\\Nas\102學年度\102防災教案\中年級102.3-1行動學習11.6\相片\1021021社區安全地圖踏查\20131021_154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5501070"/>
            <a:ext cx="1793981" cy="1345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Nas\102學年度\102防災教案\中年級102.3-1行動學習11.6\相片\1021021社區安全地圖踏查\20131021_1439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744" y="4189835"/>
            <a:ext cx="1814176" cy="1360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Nas\102學年度\102防災教案\中年級102.3-1行動學習11.6\相片\IMG_46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084" y="3286699"/>
            <a:ext cx="1821915" cy="1366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8327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32656"/>
            <a:ext cx="6553200" cy="563562"/>
          </a:xfrm>
        </p:spPr>
        <p:txBody>
          <a:bodyPr/>
          <a:lstStyle/>
          <a:p>
            <a:r>
              <a:rPr lang="zh-TW" altLang="en-US" dirty="0" smtClean="0"/>
              <a:t>教學推動發展模式</a:t>
            </a:r>
            <a:endParaRPr lang="zh-TW" altLang="en-US" dirty="0"/>
          </a:p>
        </p:txBody>
      </p:sp>
      <p:sp>
        <p:nvSpPr>
          <p:cNvPr id="3" name="內容版面配置區 2"/>
          <p:cNvSpPr>
            <a:spLocks noGrp="1"/>
          </p:cNvSpPr>
          <p:nvPr>
            <p:ph idx="1"/>
          </p:nvPr>
        </p:nvSpPr>
        <p:spPr>
          <a:xfrm>
            <a:off x="838200" y="1066800"/>
            <a:ext cx="8077200" cy="1426096"/>
          </a:xfrm>
        </p:spPr>
        <p:txBody>
          <a:bodyPr>
            <a:normAutofit/>
          </a:bodyPr>
          <a:lstStyle/>
          <a:p>
            <a:r>
              <a:rPr lang="en-US" altLang="zh-TW" dirty="0" smtClean="0"/>
              <a:t>103</a:t>
            </a:r>
            <a:r>
              <a:rPr lang="zh-TW" altLang="en-US" dirty="0" smtClean="0"/>
              <a:t>上半年度於校本課程之</a:t>
            </a:r>
            <a:r>
              <a:rPr lang="zh-TW" altLang="en-US" dirty="0" smtClean="0">
                <a:solidFill>
                  <a:srgbClr val="FF0000"/>
                </a:solidFill>
              </a:rPr>
              <a:t>「</a:t>
            </a:r>
            <a:r>
              <a:rPr lang="en-US" altLang="zh-TW" dirty="0" smtClean="0">
                <a:solidFill>
                  <a:srgbClr val="FF0000"/>
                </a:solidFill>
              </a:rPr>
              <a:t>QCN</a:t>
            </a:r>
            <a:r>
              <a:rPr lang="zh-TW" altLang="en-US" b="1" dirty="0" smtClean="0">
                <a:solidFill>
                  <a:srgbClr val="FF0000"/>
                </a:solidFill>
              </a:rPr>
              <a:t>防災教育」</a:t>
            </a:r>
            <a:r>
              <a:rPr lang="zh-TW" altLang="en-US" dirty="0" smtClean="0"/>
              <a:t>進行</a:t>
            </a:r>
            <a:r>
              <a:rPr lang="zh-TW" altLang="zh-TW" dirty="0" smtClean="0"/>
              <a:t>行動</a:t>
            </a:r>
            <a:r>
              <a:rPr lang="zh-TW" altLang="en-US" dirty="0" smtClean="0"/>
              <a:t>學習活動，運用行動載具的互動、個人化的特性，進行實驗與觀察。</a:t>
            </a:r>
            <a:endParaRPr lang="en-US" altLang="zh-TW" dirty="0" smtClean="0"/>
          </a:p>
        </p:txBody>
      </p:sp>
      <p:sp>
        <p:nvSpPr>
          <p:cNvPr id="4"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a:t>二、</a:t>
            </a: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102" y="2348880"/>
            <a:ext cx="6386298" cy="4399013"/>
          </a:xfrm>
          <a:prstGeom prst="rect">
            <a:avLst/>
          </a:prstGeom>
        </p:spPr>
      </p:pic>
    </p:spTree>
    <p:extLst>
      <p:ext uri="{BB962C8B-B14F-4D97-AF65-F5344CB8AC3E}">
        <p14:creationId xmlns:p14="http://schemas.microsoft.com/office/powerpoint/2010/main" val="376635792"/>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32656"/>
            <a:ext cx="6553200" cy="563562"/>
          </a:xfrm>
        </p:spPr>
        <p:txBody>
          <a:bodyPr/>
          <a:lstStyle/>
          <a:p>
            <a:r>
              <a:rPr lang="zh-TW" altLang="en-US" dirty="0" smtClean="0"/>
              <a:t>教學推動發展模式</a:t>
            </a:r>
            <a:endParaRPr lang="zh-TW" altLang="en-US" dirty="0"/>
          </a:p>
        </p:txBody>
      </p:sp>
      <p:sp>
        <p:nvSpPr>
          <p:cNvPr id="3" name="內容版面配置區 2"/>
          <p:cNvSpPr>
            <a:spLocks noGrp="1"/>
          </p:cNvSpPr>
          <p:nvPr>
            <p:ph idx="1"/>
          </p:nvPr>
        </p:nvSpPr>
        <p:spPr>
          <a:xfrm>
            <a:off x="838200" y="1066800"/>
            <a:ext cx="8077200" cy="1426096"/>
          </a:xfrm>
        </p:spPr>
        <p:txBody>
          <a:bodyPr>
            <a:normAutofit/>
          </a:bodyPr>
          <a:lstStyle/>
          <a:p>
            <a:r>
              <a:rPr lang="en-US" altLang="zh-TW" dirty="0" smtClean="0"/>
              <a:t>103</a:t>
            </a:r>
            <a:r>
              <a:rPr lang="zh-TW" altLang="en-US" dirty="0" smtClean="0"/>
              <a:t>上半年度於校本課程之</a:t>
            </a:r>
            <a:r>
              <a:rPr lang="zh-TW" altLang="en-US" dirty="0" smtClean="0">
                <a:solidFill>
                  <a:srgbClr val="FF0000"/>
                </a:solidFill>
              </a:rPr>
              <a:t>「</a:t>
            </a:r>
            <a:r>
              <a:rPr lang="en-US" altLang="zh-TW" dirty="0" smtClean="0">
                <a:solidFill>
                  <a:srgbClr val="FF0000"/>
                </a:solidFill>
              </a:rPr>
              <a:t>QCN</a:t>
            </a:r>
            <a:r>
              <a:rPr lang="zh-TW" altLang="en-US" b="1" dirty="0" smtClean="0">
                <a:solidFill>
                  <a:srgbClr val="FF0000"/>
                </a:solidFill>
              </a:rPr>
              <a:t>防災教育」</a:t>
            </a:r>
            <a:r>
              <a:rPr lang="zh-TW" altLang="en-US" dirty="0" smtClean="0"/>
              <a:t>進行</a:t>
            </a:r>
            <a:r>
              <a:rPr lang="zh-TW" altLang="zh-TW" dirty="0" smtClean="0"/>
              <a:t>行動</a:t>
            </a:r>
            <a:r>
              <a:rPr lang="zh-TW" altLang="en-US" dirty="0" smtClean="0"/>
              <a:t>學習活動，運用行動載具的互動、個人化的特性，進行實驗與觀察。</a:t>
            </a:r>
            <a:endParaRPr lang="en-US" altLang="zh-TW" dirty="0" smtClean="0"/>
          </a:p>
        </p:txBody>
      </p:sp>
      <p:sp>
        <p:nvSpPr>
          <p:cNvPr id="4"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a:t>二、</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943" y="2466858"/>
            <a:ext cx="4067166" cy="3050374"/>
          </a:xfrm>
          <a:prstGeom prst="rect">
            <a:avLst/>
          </a:prstGeom>
          <a:ln>
            <a:noFill/>
          </a:ln>
          <a:effectLst>
            <a:softEdge rad="112500"/>
          </a:effectLst>
        </p:spPr>
      </p:pic>
      <p:pic>
        <p:nvPicPr>
          <p:cNvPr id="6" name="圖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3431" y="3708680"/>
            <a:ext cx="4016718" cy="3012539"/>
          </a:xfrm>
          <a:prstGeom prst="rect">
            <a:avLst/>
          </a:prstGeom>
          <a:ln>
            <a:noFill/>
          </a:ln>
          <a:effectLst>
            <a:softEdge rad="112500"/>
          </a:effectLst>
        </p:spPr>
      </p:pic>
    </p:spTree>
    <p:extLst>
      <p:ext uri="{BB962C8B-B14F-4D97-AF65-F5344CB8AC3E}">
        <p14:creationId xmlns:p14="http://schemas.microsoft.com/office/powerpoint/2010/main" val="1966756199"/>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32656"/>
            <a:ext cx="6553200" cy="563562"/>
          </a:xfrm>
        </p:spPr>
        <p:txBody>
          <a:bodyPr/>
          <a:lstStyle/>
          <a:p>
            <a:r>
              <a:rPr lang="zh-TW" altLang="en-US" dirty="0" smtClean="0"/>
              <a:t>教學推動發展模式</a:t>
            </a:r>
            <a:endParaRPr lang="zh-TW" altLang="en-US" dirty="0"/>
          </a:p>
        </p:txBody>
      </p:sp>
      <p:sp>
        <p:nvSpPr>
          <p:cNvPr id="3" name="內容版面配置區 2"/>
          <p:cNvSpPr>
            <a:spLocks noGrp="1"/>
          </p:cNvSpPr>
          <p:nvPr>
            <p:ph idx="1"/>
          </p:nvPr>
        </p:nvSpPr>
        <p:spPr>
          <a:xfrm>
            <a:off x="755576" y="923060"/>
            <a:ext cx="8077200" cy="3658344"/>
          </a:xfrm>
        </p:spPr>
        <p:txBody>
          <a:bodyPr>
            <a:normAutofit/>
          </a:bodyPr>
          <a:lstStyle/>
          <a:p>
            <a:r>
              <a:rPr lang="en-US" altLang="zh-TW" dirty="0" smtClean="0"/>
              <a:t>103</a:t>
            </a:r>
            <a:r>
              <a:rPr lang="zh-TW" altLang="en-US" dirty="0" smtClean="0"/>
              <a:t>年度課程延伸至</a:t>
            </a:r>
            <a:r>
              <a:rPr lang="zh-TW" altLang="en-US" dirty="0" smtClean="0">
                <a:solidFill>
                  <a:srgbClr val="FF0000"/>
                </a:solidFill>
              </a:rPr>
              <a:t>「英語補救教學」、「</a:t>
            </a:r>
            <a:r>
              <a:rPr lang="zh-TW" altLang="en-US" dirty="0">
                <a:solidFill>
                  <a:srgbClr val="FF0000"/>
                </a:solidFill>
              </a:rPr>
              <a:t>閱讀教育」與「社會領域」教學</a:t>
            </a:r>
            <a:r>
              <a:rPr lang="zh-TW" altLang="en-US" dirty="0" smtClean="0"/>
              <a:t>，運用行動載具的互動性、與學習歷程個人化的特性，透過行動載具之功能使教學活動更能發揮個人特色並增進師生與同儕的互動。</a:t>
            </a:r>
            <a:endParaRPr lang="en-US" altLang="zh-TW" dirty="0" smtClean="0"/>
          </a:p>
          <a:p>
            <a:r>
              <a:rPr lang="zh-TW" altLang="en-US" dirty="0" smtClean="0">
                <a:solidFill>
                  <a:srgbClr val="C00000"/>
                </a:solidFill>
              </a:rPr>
              <a:t>未來持續推動</a:t>
            </a:r>
            <a:r>
              <a:rPr lang="en-US" altLang="zh-TW" dirty="0" smtClean="0">
                <a:solidFill>
                  <a:srgbClr val="C00000"/>
                </a:solidFill>
              </a:rPr>
              <a:t>:</a:t>
            </a:r>
            <a:r>
              <a:rPr lang="zh-TW" altLang="en-US" dirty="0" smtClean="0">
                <a:solidFill>
                  <a:srgbClr val="C00000"/>
                </a:solidFill>
              </a:rPr>
              <a:t>透過行動學習模式融入各領域及議題教育與補救教學當中，提高學生學習動機增進學生學習成效。</a:t>
            </a:r>
            <a:endParaRPr lang="zh-TW" altLang="en-US" dirty="0">
              <a:solidFill>
                <a:srgbClr val="C00000"/>
              </a:solidFill>
            </a:endParaRPr>
          </a:p>
        </p:txBody>
      </p:sp>
      <p:sp>
        <p:nvSpPr>
          <p:cNvPr id="4" name="標題 1"/>
          <p:cNvSpPr txBox="1">
            <a:spLocks/>
          </p:cNvSpPr>
          <p:nvPr/>
        </p:nvSpPr>
        <p:spPr bwMode="gray">
          <a:xfrm>
            <a:off x="0" y="337502"/>
            <a:ext cx="864096"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7030A0"/>
                </a:solidFill>
                <a:latin typeface="微軟正黑體" panose="020B0604030504040204" pitchFamily="34" charset="-120"/>
                <a:ea typeface="微軟正黑體" panose="020B0604030504040204" pitchFamily="34" charset="-120"/>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a:lstStyle>
          <a:p>
            <a:r>
              <a:rPr lang="zh-TW" altLang="en-US" kern="0" dirty="0"/>
              <a:t>二、</a:t>
            </a:r>
          </a:p>
        </p:txBody>
      </p:sp>
      <p:pic>
        <p:nvPicPr>
          <p:cNvPr id="5" name="圖片 4"/>
          <p:cNvPicPr>
            <a:picLocks noChangeAspect="1"/>
          </p:cNvPicPr>
          <p:nvPr/>
        </p:nvPicPr>
        <p:blipFill>
          <a:blip r:embed="rId2"/>
          <a:stretch>
            <a:fillRect/>
          </a:stretch>
        </p:blipFill>
        <p:spPr>
          <a:xfrm>
            <a:off x="861964" y="4639342"/>
            <a:ext cx="2706835" cy="2070666"/>
          </a:xfrm>
          <a:prstGeom prst="rect">
            <a:avLst/>
          </a:prstGeom>
          <a:ln>
            <a:noFill/>
          </a:ln>
          <a:effectLst>
            <a:softEdge rad="112500"/>
          </a:effectLst>
        </p:spPr>
      </p:pic>
      <p:pic>
        <p:nvPicPr>
          <p:cNvPr id="7" name="圖片 6"/>
          <p:cNvPicPr>
            <a:picLocks noChangeAspect="1"/>
          </p:cNvPicPr>
          <p:nvPr/>
        </p:nvPicPr>
        <p:blipFill>
          <a:blip r:embed="rId3"/>
          <a:stretch>
            <a:fillRect/>
          </a:stretch>
        </p:blipFill>
        <p:spPr>
          <a:xfrm>
            <a:off x="3568799" y="4639342"/>
            <a:ext cx="2624218" cy="2073664"/>
          </a:xfrm>
          <a:prstGeom prst="rect">
            <a:avLst/>
          </a:prstGeom>
          <a:ln>
            <a:noFill/>
          </a:ln>
          <a:effectLst>
            <a:softEdge rad="112500"/>
          </a:effectLst>
        </p:spPr>
      </p:pic>
      <p:pic>
        <p:nvPicPr>
          <p:cNvPr id="8" name="圖片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1287" y="4639342"/>
            <a:ext cx="2760888" cy="2070666"/>
          </a:xfrm>
          <a:prstGeom prst="rect">
            <a:avLst/>
          </a:prstGeom>
          <a:ln>
            <a:noFill/>
          </a:ln>
          <a:effectLst>
            <a:softEdge rad="112500"/>
          </a:effectLst>
        </p:spPr>
      </p:pic>
    </p:spTree>
    <p:extLst>
      <p:ext uri="{BB962C8B-B14F-4D97-AF65-F5344CB8AC3E}">
        <p14:creationId xmlns:p14="http://schemas.microsoft.com/office/powerpoint/2010/main" val="1869278337"/>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296TGp_medical_light">
  <a:themeElements>
    <a:clrScheme name="藍綠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nari_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zh-TW"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zh-TW" sz="1800" b="0" i="0" u="none" strike="noStrike" cap="none" normalizeH="0" baseline="0" smtClean="0">
            <a:ln>
              <a:noFill/>
            </a:ln>
            <a:solidFill>
              <a:schemeClr val="tx1"/>
            </a:solidFill>
            <a:effectLst/>
            <a:latin typeface="Arial" charset="0"/>
          </a:defRPr>
        </a:defPPr>
      </a:lstStyle>
    </a:lnDef>
  </a:objectDefaults>
  <a:extraClrSchemeLst>
    <a:extraClrScheme>
      <a:clrScheme name="nari_test 1">
        <a:dk1>
          <a:srgbClr val="EEE08E"/>
        </a:dk1>
        <a:lt1>
          <a:srgbClr val="FFFFFF"/>
        </a:lt1>
        <a:dk2>
          <a:srgbClr val="000000"/>
        </a:dk2>
        <a:lt2>
          <a:srgbClr val="C3C8CD"/>
        </a:lt2>
        <a:accent1>
          <a:srgbClr val="9BBD98"/>
        </a:accent1>
        <a:accent2>
          <a:srgbClr val="BDD0EE"/>
        </a:accent2>
        <a:accent3>
          <a:srgbClr val="FFFFFF"/>
        </a:accent3>
        <a:accent4>
          <a:srgbClr val="CBBF78"/>
        </a:accent4>
        <a:accent5>
          <a:srgbClr val="CBDBCA"/>
        </a:accent5>
        <a:accent6>
          <a:srgbClr val="ABBCD8"/>
        </a:accent6>
        <a:hlink>
          <a:srgbClr val="D1B6DC"/>
        </a:hlink>
        <a:folHlink>
          <a:srgbClr val="DCDCDC"/>
        </a:folHlink>
      </a:clrScheme>
      <a:clrMap bg1="lt1" tx1="dk1" bg2="lt2" tx2="dk2" accent1="accent1" accent2="accent2" accent3="accent3" accent4="accent4" accent5="accent5" accent6="accent6" hlink="hlink" folHlink="folHlink"/>
    </a:extraClrScheme>
    <a:extraClrScheme>
      <a:clrScheme name="nari_test 2">
        <a:dk1>
          <a:srgbClr val="A6B2E4"/>
        </a:dk1>
        <a:lt1>
          <a:srgbClr val="FFFFFF"/>
        </a:lt1>
        <a:dk2>
          <a:srgbClr val="000000"/>
        </a:dk2>
        <a:lt2>
          <a:srgbClr val="C3C8CD"/>
        </a:lt2>
        <a:accent1>
          <a:srgbClr val="CC89AA"/>
        </a:accent1>
        <a:accent2>
          <a:srgbClr val="CAB8E2"/>
        </a:accent2>
        <a:accent3>
          <a:srgbClr val="FFFFFF"/>
        </a:accent3>
        <a:accent4>
          <a:srgbClr val="8D97C3"/>
        </a:accent4>
        <a:accent5>
          <a:srgbClr val="E2C4D2"/>
        </a:accent5>
        <a:accent6>
          <a:srgbClr val="B7A6CD"/>
        </a:accent6>
        <a:hlink>
          <a:srgbClr val="A4C7EE"/>
        </a:hlink>
        <a:folHlink>
          <a:srgbClr val="DCDCDC"/>
        </a:folHlink>
      </a:clrScheme>
      <a:clrMap bg1="lt1" tx1="dk1" bg2="lt2" tx2="dk2" accent1="accent1" accent2="accent2" accent3="accent3" accent4="accent4" accent5="accent5" accent6="accent6" hlink="hlink" folHlink="folHlink"/>
    </a:extraClrScheme>
    <a:extraClrScheme>
      <a:clrScheme name="nari_test 3">
        <a:dk1>
          <a:srgbClr val="B3C4D7"/>
        </a:dk1>
        <a:lt1>
          <a:srgbClr val="FFFFFF"/>
        </a:lt1>
        <a:dk2>
          <a:srgbClr val="000000"/>
        </a:dk2>
        <a:lt2>
          <a:srgbClr val="C3C8CD"/>
        </a:lt2>
        <a:accent1>
          <a:srgbClr val="8AB8CC"/>
        </a:accent1>
        <a:accent2>
          <a:srgbClr val="A7D5BF"/>
        </a:accent2>
        <a:accent3>
          <a:srgbClr val="FFFFFF"/>
        </a:accent3>
        <a:accent4>
          <a:srgbClr val="98A7B7"/>
        </a:accent4>
        <a:accent5>
          <a:srgbClr val="C4D8E2"/>
        </a:accent5>
        <a:accent6>
          <a:srgbClr val="97C1AD"/>
        </a:accent6>
        <a:hlink>
          <a:srgbClr val="B1B2E1"/>
        </a:hlink>
        <a:folHlink>
          <a:srgbClr val="DCDCD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1778</TotalTime>
  <Words>1146</Words>
  <Application>Microsoft Office PowerPoint</Application>
  <PresentationFormat>如螢幕大小 (4:3)</PresentationFormat>
  <Paragraphs>159</Paragraphs>
  <Slides>22</Slides>
  <Notes>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22</vt:i4>
      </vt:variant>
    </vt:vector>
  </HeadingPairs>
  <TitlesOfParts>
    <vt:vector size="31" baseType="lpstr">
      <vt:lpstr>微軟正黑體</vt:lpstr>
      <vt:lpstr>新細明體</vt:lpstr>
      <vt:lpstr>標楷體</vt:lpstr>
      <vt:lpstr>Arial</vt:lpstr>
      <vt:lpstr>Calibri</vt:lpstr>
      <vt:lpstr>Times New Roman</vt:lpstr>
      <vt:lpstr>Verdana</vt:lpstr>
      <vt:lpstr>Wingdings</vt:lpstr>
      <vt:lpstr>296TGp_medical_light</vt:lpstr>
      <vt:lpstr>那拔起飛，追求卓越</vt:lpstr>
      <vt:lpstr>一、</vt:lpstr>
      <vt:lpstr>行動學習推動願景</vt:lpstr>
      <vt:lpstr>教學推動發展模式</vt:lpstr>
      <vt:lpstr>教學推動發展模式</vt:lpstr>
      <vt:lpstr>教學推動發展模式</vt:lpstr>
      <vt:lpstr>教學推動發展模式</vt:lpstr>
      <vt:lpstr>教學推動發展模式</vt:lpstr>
      <vt:lpstr>教學推動發展模式</vt:lpstr>
      <vt:lpstr>行動學習模式(一)</vt:lpstr>
      <vt:lpstr>運用資訊設備的效益</vt:lpstr>
      <vt:lpstr>教師社群運作模式與歷程</vt:lpstr>
      <vt:lpstr>班級經營</vt:lpstr>
      <vt:lpstr>班級經營</vt:lpstr>
      <vt:lpstr>班級經營的改變</vt:lpstr>
      <vt:lpstr>PowerPoint 簡報</vt:lpstr>
      <vt:lpstr>PowerPoint 簡報</vt:lpstr>
      <vt:lpstr>PowerPoint 簡報</vt:lpstr>
      <vt:lpstr>PowerPoint 簡報</vt:lpstr>
      <vt:lpstr>多元績效</vt:lpstr>
      <vt:lpstr>多元績效--教學資源推薦</vt:lpstr>
      <vt:lpstr>那拔起飛，追求卓越</vt:lpstr>
    </vt:vector>
  </TitlesOfParts>
  <Company>Acer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Valued Acer Customer</dc:creator>
  <cp:lastModifiedBy>franch Huang</cp:lastModifiedBy>
  <cp:revision>88</cp:revision>
  <dcterms:created xsi:type="dcterms:W3CDTF">2013-11-11T07:55:15Z</dcterms:created>
  <dcterms:modified xsi:type="dcterms:W3CDTF">2014-10-16T15:36:08Z</dcterms:modified>
</cp:coreProperties>
</file>