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5" r:id="rId3"/>
    <p:sldId id="272" r:id="rId4"/>
    <p:sldId id="283" r:id="rId5"/>
    <p:sldId id="284" r:id="rId6"/>
    <p:sldId id="285" r:id="rId7"/>
    <p:sldId id="269" r:id="rId8"/>
    <p:sldId id="296" r:id="rId9"/>
    <p:sldId id="297" r:id="rId10"/>
    <p:sldId id="298" r:id="rId11"/>
    <p:sldId id="270" r:id="rId12"/>
    <p:sldId id="290" r:id="rId13"/>
    <p:sldId id="291" r:id="rId14"/>
    <p:sldId id="292" r:id="rId15"/>
    <p:sldId id="268" r:id="rId16"/>
    <p:sldId id="293" r:id="rId17"/>
    <p:sldId id="294" r:id="rId18"/>
    <p:sldId id="295" r:id="rId19"/>
    <p:sldId id="299" r:id="rId20"/>
    <p:sldId id="277" r:id="rId21"/>
    <p:sldId id="275" r:id="rId22"/>
    <p:sldId id="300" r:id="rId23"/>
    <p:sldId id="271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727" autoAdjust="0"/>
  </p:normalViewPr>
  <p:slideViewPr>
    <p:cSldViewPr>
      <p:cViewPr>
        <p:scale>
          <a:sx n="50" d="100"/>
          <a:sy n="50" d="100"/>
        </p:scale>
        <p:origin x="-2172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7FAC-2C89-4FB0-8F60-463CD45CE41F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6A338-E988-4E72-BFCC-F2E831E3C1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164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A338-E988-4E72-BFCC-F2E831E3C17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628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將及時測驗，隨時學習，環境節能，資源利用整合起來。</a:t>
            </a:r>
            <a:endParaRPr lang="en-US" altLang="zh-TW" dirty="0" smtClean="0"/>
          </a:p>
          <a:p>
            <a:r>
              <a:rPr lang="en-US" altLang="zh-TW" dirty="0" smtClean="0"/>
              <a:t>2.Energy_saving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這是食指大動我們可以克服的。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TEST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Learning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Enviroment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Resource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A338-E988-4E72-BFCC-F2E831E3C17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299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創造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全球視野讓我們看得更遠。</a:t>
            </a:r>
            <a:r>
              <a:rPr lang="en-US" altLang="zh-TW" dirty="0" smtClean="0"/>
              <a:t>World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共同協作</a:t>
            </a:r>
            <a:r>
              <a:rPr lang="en-US" altLang="zh-TW" dirty="0" smtClean="0"/>
              <a:t>wiki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讓無線網路功能極大化，無遠弗屆</a:t>
            </a:r>
            <a:r>
              <a:rPr lang="en-US" altLang="zh-TW" dirty="0" smtClean="0"/>
              <a:t>WIFI</a:t>
            </a:r>
          </a:p>
          <a:p>
            <a:r>
              <a:rPr lang="en-US" altLang="zh-TW" dirty="0" smtClean="0"/>
              <a:t>NEW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A338-E988-4E72-BFCC-F2E831E3C17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3504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透過樂興之時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第三次革命是數位經濟的創意革命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透過點線面三維向度的思考方式創造價值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A338-E988-4E72-BFCC-F2E831E3C17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873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透過與食俱進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運用最新的教學方式提高教學策略和教學模式提高師生動機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行動裝置的時代已經來臨，讓我們教學活化，共同進步創造更多的資訊價值。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動機來自於我們的進步。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運用各種方式找運最適當的解決問題的能力，</a:t>
            </a:r>
            <a:r>
              <a:rPr lang="en-US" altLang="zh-TW" dirty="0" err="1" smtClean="0"/>
              <a:t>prolems</a:t>
            </a:r>
            <a:endParaRPr lang="en-US" altLang="zh-TW" dirty="0" smtClean="0"/>
          </a:p>
          <a:p>
            <a:r>
              <a:rPr lang="en-US" altLang="zh-TW" dirty="0" smtClean="0"/>
              <a:t>Motivation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method </a:t>
            </a:r>
          </a:p>
          <a:p>
            <a:r>
              <a:rPr lang="en-US" altLang="zh-TW" dirty="0" err="1" smtClean="0"/>
              <a:t>MakeProgress</a:t>
            </a:r>
            <a:endParaRPr lang="en-US" altLang="zh-TW" dirty="0" smtClean="0"/>
          </a:p>
          <a:p>
            <a:r>
              <a:rPr lang="en-US" altLang="zh-TW" dirty="0" smtClean="0"/>
              <a:t>Microsoft</a:t>
            </a:r>
          </a:p>
          <a:p>
            <a:r>
              <a:rPr lang="en-US" altLang="zh-TW" dirty="0" err="1" smtClean="0"/>
              <a:t>Mobie</a:t>
            </a:r>
            <a:r>
              <a:rPr lang="en-US" altLang="zh-TW" dirty="0" smtClean="0"/>
              <a:t>-Learning</a:t>
            </a:r>
          </a:p>
          <a:p>
            <a:r>
              <a:rPr lang="en-US" altLang="zh-TW" dirty="0" smtClean="0"/>
              <a:t>Community</a:t>
            </a:r>
            <a:r>
              <a:rPr lang="zh-TW" altLang="en-US" dirty="0" smtClean="0"/>
              <a:t>社區</a:t>
            </a:r>
            <a:r>
              <a:rPr lang="en-US" altLang="zh-TW" dirty="0" smtClean="0"/>
              <a:t>group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A338-E988-4E72-BFCC-F2E831E3C17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4948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8541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368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59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436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444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133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704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195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94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907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7139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C700-8882-4A76-8D92-053234F77DAB}" type="datetimeFigureOut">
              <a:rPr lang="zh-TW" altLang="en-US" smtClean="0"/>
              <a:pPr/>
              <a:t>2013/11/07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1D1C-A5DB-4F58-B633-9AA3B6C58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93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hanacademytw.weebly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3/05/every-kid-needs-a-champio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dxtaipei.com/2013/08/hanna-rosin-new-data-on-the-rise-of-wom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3/04/one-year-of-turning-the-world-inside-out-2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3/05/escape-education-s-death-valley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2/12/nicholas_christakis_the_hidden_influence_of_social_network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3/01/cover-story-new-year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3.wdp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tedxtaipei.com/2013/02/hey-science-teachers-make-it-fu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54b6NqQgQ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3/10/jennifer-granholm-a-clean-energy-proposal-race-to-the-top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3/03/2013-ted-prize-sugata-mitr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3/11/ethan-zuckerma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2012/07/adora_svitak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584" y="-14637"/>
            <a:ext cx="10488460" cy="690353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3475" y="1772816"/>
            <a:ext cx="8552341" cy="2708434"/>
          </a:xfrm>
          <a:prstGeom prst="rect">
            <a:avLst/>
          </a:prstGeom>
          <a:noFill/>
          <a:effectLst>
            <a:outerShdw blurRad="469900" dir="9000000" sx="94000" sy="94000" algn="ctr" rotWithShape="0">
              <a:schemeClr val="bg1"/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7000" b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en-US" altLang="zh-TW" b="0" dirty="0" smtClean="0"/>
              <a:t>2013</a:t>
            </a:r>
            <a:r>
              <a:rPr lang="zh-TW" altLang="en-US" b="0" dirty="0" smtClean="0"/>
              <a:t>台南健體輔導團</a:t>
            </a:r>
            <a:endParaRPr lang="en-US" altLang="zh-TW" b="0" dirty="0" smtClean="0"/>
          </a:p>
          <a:p>
            <a:pPr algn="ctr"/>
            <a:r>
              <a:rPr lang="zh-TW" altLang="en-US" sz="10000" dirty="0" smtClean="0"/>
              <a:t>食</a:t>
            </a:r>
            <a:r>
              <a:rPr lang="zh-TW" altLang="en-US" sz="10000" dirty="0"/>
              <a:t>來雲</a:t>
            </a:r>
            <a:r>
              <a:rPr lang="zh-TW" altLang="en-US" sz="10000" dirty="0" smtClean="0"/>
              <a:t>轉</a:t>
            </a:r>
            <a:endParaRPr lang="zh-TW" altLang="en-US" sz="10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10412" y="4771292"/>
            <a:ext cx="7366120" cy="1169551"/>
          </a:xfrm>
          <a:prstGeom prst="rect">
            <a:avLst/>
          </a:prstGeom>
          <a:noFill/>
          <a:effectLst>
            <a:outerShdw blurRad="469900" dir="9000000" sx="94000" sy="94000" algn="ctr" rotWithShape="0">
              <a:schemeClr val="bg1"/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7000" b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b="0" dirty="0"/>
              <a:t>台南市立和順國中</a:t>
            </a:r>
            <a:endParaRPr lang="en-US" altLang="zh-TW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26301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7683" y="374179"/>
            <a:ext cx="936739" cy="93673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79912" y="404664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跨境學習</a:t>
            </a:r>
            <a:endParaRPr lang="zh-TW" altLang="en-US" sz="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7685" y="2204864"/>
            <a:ext cx="8118769" cy="3847207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600" dirty="0" smtClean="0"/>
              <a:t>「</a:t>
            </a:r>
            <a:r>
              <a:rPr lang="zh-TW" altLang="en-US" sz="3600" dirty="0">
                <a:effectLst/>
              </a:rPr>
              <a:t>如果在世界上每個角落都能上到世界級的課程，和來自全世界的人一起討論會是什麼樣的場景</a:t>
            </a:r>
            <a:r>
              <a:rPr lang="zh-TW" altLang="en-US" sz="3600" dirty="0" smtClean="0">
                <a:effectLst/>
              </a:rPr>
              <a:t>？</a:t>
            </a:r>
            <a:endParaRPr lang="en-US" altLang="zh-TW" sz="3600" dirty="0" smtClean="0">
              <a:effectLst/>
            </a:endParaRPr>
          </a:p>
          <a:p>
            <a:r>
              <a:rPr lang="zh-TW" altLang="en-US" sz="3600" dirty="0" smtClean="0">
                <a:effectLst/>
              </a:rPr>
              <a:t>而</a:t>
            </a:r>
            <a:r>
              <a:rPr lang="zh-TW" altLang="en-US" sz="3600" dirty="0">
                <a:effectLst/>
              </a:rPr>
              <a:t>這些都正在</a:t>
            </a:r>
            <a:r>
              <a:rPr lang="zh-TW" altLang="en-US" sz="3600" dirty="0" smtClean="0">
                <a:effectLst/>
              </a:rPr>
              <a:t>發生，且免費的！</a:t>
            </a:r>
            <a:endParaRPr lang="en-US" altLang="zh-TW" sz="3600" dirty="0" smtClean="0">
              <a:effectLst/>
            </a:endParaRPr>
          </a:p>
          <a:p>
            <a:endParaRPr lang="en-US" altLang="zh-TW" sz="3600" dirty="0" smtClean="0">
              <a:effectLst/>
            </a:endParaRPr>
          </a:p>
          <a:p>
            <a:r>
              <a:rPr lang="en-US" altLang="zh-TW" sz="3600" dirty="0" smtClean="0"/>
              <a:t>by </a:t>
            </a:r>
            <a:r>
              <a:rPr lang="en-US" altLang="zh-TW" sz="3600" dirty="0">
                <a:effectLst/>
              </a:rPr>
              <a:t>Salman Khan </a:t>
            </a:r>
            <a:r>
              <a:rPr lang="zh-TW" altLang="en-US" sz="3600" dirty="0" smtClean="0">
                <a:effectLst/>
              </a:rPr>
              <a:t> </a:t>
            </a:r>
            <a:r>
              <a:rPr lang="en-US" altLang="zh-TW" sz="3600" dirty="0" smtClean="0">
                <a:effectLst/>
              </a:rPr>
              <a:t>(</a:t>
            </a:r>
            <a:r>
              <a:rPr lang="zh-TW" altLang="en-US" sz="3600" dirty="0" smtClean="0">
                <a:effectLst/>
              </a:rPr>
              <a:t>可汗學院創辦人</a:t>
            </a:r>
            <a:r>
              <a:rPr lang="en-US" altLang="zh-TW" sz="3600" dirty="0" smtClean="0">
                <a:effectLst/>
              </a:rPr>
              <a:t>)</a:t>
            </a:r>
          </a:p>
          <a:p>
            <a:r>
              <a:rPr lang="en-US" altLang="zh-TW" sz="2800" dirty="0">
                <a:hlinkClick r:id="rId3"/>
              </a:rPr>
              <a:t>http://khanacademytw.weebly.com/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979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-396552" y="1124744"/>
            <a:ext cx="9865096" cy="5328592"/>
            <a:chOff x="-396552" y="1124744"/>
            <a:chExt cx="9865096" cy="5328592"/>
          </a:xfrm>
        </p:grpSpPr>
        <p:sp>
          <p:nvSpPr>
            <p:cNvPr id="31" name="矩形 30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238" y="1776824"/>
            <a:ext cx="3848100" cy="40290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117706" y="249363"/>
            <a:ext cx="4031873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透過</a:t>
            </a:r>
            <a:r>
              <a:rPr lang="zh-TW" altLang="en-US" sz="5000" dirty="0" smtClean="0"/>
              <a:t>樂興之時</a:t>
            </a:r>
            <a:endParaRPr lang="zh-TW" altLang="en-US" sz="5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800" y="3334782"/>
            <a:ext cx="1230655" cy="9007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800" y="4384507"/>
            <a:ext cx="1054448" cy="112474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364088" y="3171797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三維空間</a:t>
            </a:r>
            <a:endParaRPr lang="zh-TW" altLang="en-US" sz="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364088" y="1776824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數位</a:t>
            </a:r>
            <a:r>
              <a:rPr lang="zh-TW" altLang="en-US" sz="5000" dirty="0" smtClean="0"/>
              <a:t>革命</a:t>
            </a:r>
            <a:endParaRPr lang="en-US" altLang="zh-TW" sz="50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338" y="1528801"/>
            <a:ext cx="893910" cy="1096822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364085" y="4515992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感官</a:t>
            </a:r>
            <a:r>
              <a:rPr lang="zh-TW" altLang="en-US" sz="5000" dirty="0"/>
              <a:t>享受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655804" y="219171"/>
            <a:ext cx="1467068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體會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89" y="1778693"/>
            <a:ext cx="3848100" cy="402907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69" y="1778102"/>
            <a:ext cx="3848100" cy="4029075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420413" y="3140968"/>
            <a:ext cx="5955476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讓我們來到教學現場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-612576" y="1173489"/>
            <a:ext cx="9085767" cy="8782140"/>
            <a:chOff x="-3796188" y="2948471"/>
            <a:chExt cx="9502056" cy="954421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-2118755" y="3372848"/>
              <a:ext cx="7397091" cy="474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群組 20"/>
            <p:cNvGrpSpPr/>
            <p:nvPr/>
          </p:nvGrpSpPr>
          <p:grpSpPr>
            <a:xfrm>
              <a:off x="-3796188" y="2948471"/>
              <a:ext cx="9502056" cy="9544217"/>
              <a:chOff x="-108202" y="2444808"/>
              <a:chExt cx="7841052" cy="8218900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ackgroundRemoval t="0" b="100000" l="0" r="100000">
                            <a14:foregroundMark x1="95679" y1="10384" x2="95910" y2="89927"/>
                            <a14:foregroundMark x1="96605" y1="5088" x2="5787" y2="3011"/>
                            <a14:foregroundMark x1="3549" y1="6542" x2="3164" y2="93146"/>
                            <a14:foregroundMark x1="1157" y1="1246" x2="1157" y2="1246"/>
                            <a14:foregroundMark x1="1157" y1="1765" x2="4938" y2="0"/>
                            <a14:foregroundMark x1="1389" y1="1246" x2="77" y2="3323"/>
                            <a14:foregroundMark x1="46142" y1="1246" x2="46142" y2="1246"/>
                            <a14:foregroundMark x1="4938" y1="96158" x2="94830" y2="95223"/>
                            <a14:foregroundMark x1="32330" y1="415" x2="16281" y2="312"/>
                            <a14:foregroundMark x1="5710" y1="312" x2="16049" y2="312"/>
                            <a14:foregroundMark x1="28086" y1="99688" x2="63966" y2="99688"/>
                            <a14:foregroundMark x1="26312" y1="99688" x2="3318" y2="99792"/>
                            <a14:backgroundMark x1="23611" y1="11319" x2="89120" y2="13396"/>
                            <a14:backgroundMark x1="82485" y1="47144" x2="22994" y2="42991"/>
                            <a14:backgroundMark x1="26543" y1="26168" x2="26543" y2="26168"/>
                            <a14:backgroundMark x1="24769" y1="26999" x2="83565" y2="26999"/>
                            <a14:backgroundMark x1="85802" y1="49844" x2="24074" y2="27622"/>
                            <a14:backgroundMark x1="20988" y1="11942" x2="20988" y2="71859"/>
                            <a14:backgroundMark x1="89352" y1="30010" x2="85571" y2="74143"/>
                            <a14:backgroundMark x1="90201" y1="11319" x2="37500" y2="10696"/>
                            <a14:backgroundMark x1="89583" y1="24403" x2="76775" y2="34476"/>
                            <a14:backgroundMark x1="91975" y1="19003" x2="89583" y2="73936"/>
                            <a14:backgroundMark x1="82022" y1="62928" x2="37114" y2="57321"/>
                            <a14:backgroundMark x1="78935" y1="73624" x2="19444" y2="73624"/>
                            <a14:backgroundMark x1="92207" y1="21391" x2="91975" y2="35929"/>
                            <a14:backgroundMark x1="19444" y1="49533" x2="19444" y2="65317"/>
                            <a14:backgroundMark x1="9336" y1="55763" x2="16127" y2="55763"/>
                            <a14:backgroundMark x1="8025" y1="55244" x2="12654" y2="533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0428" y="2444808"/>
                <a:ext cx="6482422" cy="4816800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08202" y="5359790"/>
                <a:ext cx="1937319" cy="53039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406606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3" grpId="0"/>
      <p:bldP spid="15" grpId="0"/>
      <p:bldP spid="16" grpId="0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76672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數位</a:t>
            </a:r>
            <a:r>
              <a:rPr lang="zh-TW" altLang="en-US" sz="5000" dirty="0" smtClean="0"/>
              <a:t>革命</a:t>
            </a:r>
            <a:endParaRPr lang="en-US" altLang="zh-TW" sz="50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28649"/>
            <a:ext cx="893910" cy="109682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6197" y="1844824"/>
            <a:ext cx="8118769" cy="36009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2800" b="0" dirty="0" smtClean="0">
                <a:effectLst/>
              </a:rPr>
              <a:t>其實，沒</a:t>
            </a:r>
            <a:r>
              <a:rPr lang="zh-TW" altLang="en-US" sz="2800" b="0" dirty="0">
                <a:effectLst/>
              </a:rPr>
              <a:t>跟上這</a:t>
            </a:r>
            <a:r>
              <a:rPr lang="zh-TW" altLang="en-US" sz="2800" b="0" dirty="0" smtClean="0">
                <a:effectLst/>
              </a:rPr>
              <a:t>股</a:t>
            </a:r>
            <a:r>
              <a:rPr lang="zh-TW" altLang="en-US" sz="2800" b="0" dirty="0">
                <a:effectLst/>
              </a:rPr>
              <a:t>數位革命</a:t>
            </a:r>
            <a:r>
              <a:rPr lang="zh-TW" altLang="en-US" sz="2800" b="0" dirty="0" smtClean="0">
                <a:effectLst/>
              </a:rPr>
              <a:t>潮流</a:t>
            </a:r>
            <a:r>
              <a:rPr lang="zh-TW" altLang="en-US" sz="2800" b="0" dirty="0">
                <a:effectLst/>
              </a:rPr>
              <a:t>並不</a:t>
            </a:r>
            <a:r>
              <a:rPr lang="zh-TW" altLang="en-US" sz="2800" b="0" dirty="0" smtClean="0">
                <a:effectLst/>
              </a:rPr>
              <a:t>代表落伍，沒</a:t>
            </a:r>
            <a:r>
              <a:rPr lang="zh-TW" altLang="en-US" sz="2800" b="0" dirty="0">
                <a:effectLst/>
              </a:rPr>
              <a:t>智慧，</a:t>
            </a:r>
            <a:r>
              <a:rPr lang="zh-TW" altLang="en-US" sz="2800" b="0" dirty="0" smtClean="0">
                <a:effectLst/>
              </a:rPr>
              <a:t>但在便利性、</a:t>
            </a:r>
            <a:r>
              <a:rPr lang="zh-TW" altLang="en-US" sz="2800" b="0" dirty="0">
                <a:effectLst/>
              </a:rPr>
              <a:t>知識獲取上的速度斷層</a:t>
            </a:r>
            <a:r>
              <a:rPr lang="zh-TW" altLang="en-US" sz="2800" b="0" dirty="0" smtClean="0">
                <a:effectLst/>
              </a:rPr>
              <a:t>，</a:t>
            </a:r>
            <a:r>
              <a:rPr lang="zh-TW" altLang="en-US" sz="2800" b="0" dirty="0">
                <a:effectLst/>
              </a:rPr>
              <a:t>的確有很大差異</a:t>
            </a:r>
            <a:r>
              <a:rPr lang="zh-TW" altLang="en-US" sz="2800" b="0" dirty="0" smtClean="0">
                <a:effectLst/>
              </a:rPr>
              <a:t>，</a:t>
            </a:r>
            <a:r>
              <a:rPr lang="zh-TW" altLang="en-US" sz="2800" b="0" dirty="0">
                <a:effectLst/>
              </a:rPr>
              <a:t>把方便融入了生活，多樣多姿的資訊世界從「機」而生，手機將能</a:t>
            </a:r>
            <a:r>
              <a:rPr lang="zh-TW" altLang="en-US" sz="2800" b="0" dirty="0" smtClean="0">
                <a:effectLst/>
              </a:rPr>
              <a:t>掌握生活中的大小事情，各種載具、</a:t>
            </a:r>
            <a:r>
              <a:rPr lang="en-US" altLang="zh-TW" sz="2800" b="0" dirty="0">
                <a:effectLst/>
              </a:rPr>
              <a:t>APP</a:t>
            </a:r>
            <a:r>
              <a:rPr lang="zh-TW" altLang="en-US" sz="2800" b="0" dirty="0">
                <a:effectLst/>
              </a:rPr>
              <a:t>是現代最美好的溝通語言，這就是機中世界</a:t>
            </a:r>
            <a:r>
              <a:rPr lang="zh-TW" altLang="en-US" sz="2800" b="0" dirty="0" smtClean="0">
                <a:effectLst/>
              </a:rPr>
              <a:t>，這</a:t>
            </a:r>
            <a:r>
              <a:rPr lang="zh-TW" altLang="en-US" sz="2800" b="0" dirty="0">
                <a:effectLst/>
              </a:rPr>
              <a:t>是最好的時代，也是最壞的</a:t>
            </a:r>
            <a:r>
              <a:rPr lang="zh-TW" altLang="en-US" sz="2800" b="0" dirty="0" smtClean="0">
                <a:effectLst/>
              </a:rPr>
              <a:t>時代。</a:t>
            </a:r>
            <a:endParaRPr lang="en-US" altLang="zh-TW" sz="28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by </a:t>
            </a:r>
            <a:r>
              <a:rPr lang="zh-TW" altLang="en-US" sz="2000" dirty="0" smtClean="0"/>
              <a:t> </a:t>
            </a:r>
            <a:r>
              <a:rPr lang="en-US" altLang="zh-TW" sz="2000" dirty="0" smtClean="0">
                <a:effectLst/>
              </a:rPr>
              <a:t>What </a:t>
            </a:r>
            <a:r>
              <a:rPr lang="en-US" altLang="zh-TW" sz="2000" dirty="0">
                <a:effectLst/>
              </a:rPr>
              <a:t>will you create when you make the world awesome</a:t>
            </a:r>
            <a:r>
              <a:rPr lang="zh-TW" altLang="en-US" sz="2000" dirty="0" smtClean="0">
                <a:effectLst/>
              </a:rPr>
              <a:t>？</a:t>
            </a:r>
            <a:r>
              <a:rPr lang="en-US" altLang="zh-TW" sz="2000" dirty="0" smtClean="0">
                <a:effectLst/>
              </a:rPr>
              <a:t/>
            </a:r>
            <a:br>
              <a:rPr lang="en-US" altLang="zh-TW" sz="2000" dirty="0" smtClean="0">
                <a:effectLst/>
              </a:rPr>
            </a:br>
            <a:r>
              <a:rPr lang="en-US" altLang="zh-TW" sz="2000" dirty="0">
                <a:hlinkClick r:id="rId3"/>
              </a:rPr>
              <a:t>http://edition.cnn.com/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616" y="495641"/>
            <a:ext cx="1230655" cy="90075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07904" y="332656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三維空間</a:t>
            </a:r>
            <a:endParaRPr lang="zh-TW" altLang="en-US" sz="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7685" y="2204864"/>
            <a:ext cx="8118769" cy="3939540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600" dirty="0" smtClean="0">
                <a:effectLst/>
              </a:rPr>
              <a:t>我們</a:t>
            </a:r>
            <a:r>
              <a:rPr lang="zh-TW" altLang="en-US" sz="3600" dirty="0">
                <a:effectLst/>
              </a:rPr>
              <a:t>不可能喜歡每一個人，但是身為一個教育者，我們有義務要讓學習情況變得更好</a:t>
            </a:r>
            <a:r>
              <a:rPr lang="zh-TW" altLang="en-US" sz="3600" dirty="0" smtClean="0">
                <a:effectLst/>
              </a:rPr>
              <a:t>！因為你</a:t>
            </a:r>
            <a:r>
              <a:rPr lang="zh-TW" altLang="en-US" sz="3600" dirty="0">
                <a:effectLst/>
              </a:rPr>
              <a:t>你無法傳授知識給不喜歡你的</a:t>
            </a:r>
            <a:r>
              <a:rPr lang="zh-TW" altLang="en-US" sz="3600" dirty="0" smtClean="0">
                <a:effectLst/>
              </a:rPr>
              <a:t>孩子，我們需要的是全新的思維模式。</a:t>
            </a:r>
            <a:endParaRPr lang="en-US" altLang="zh-TW" sz="3600" dirty="0" smtClean="0"/>
          </a:p>
          <a:p>
            <a:r>
              <a:rPr lang="en-US" altLang="zh-TW" sz="2800" dirty="0" smtClean="0"/>
              <a:t>by</a:t>
            </a:r>
            <a:r>
              <a:rPr lang="en-US" altLang="zh-TW" sz="5400" dirty="0" smtClean="0"/>
              <a:t> </a:t>
            </a:r>
            <a:r>
              <a:rPr lang="en-US" altLang="zh-TW" sz="2800" b="0" dirty="0">
                <a:effectLst/>
              </a:rPr>
              <a:t>Stephen </a:t>
            </a:r>
            <a:r>
              <a:rPr lang="en-US" altLang="zh-TW" sz="2800" b="0" dirty="0" smtClean="0">
                <a:effectLst/>
              </a:rPr>
              <a:t>Covey</a:t>
            </a:r>
          </a:p>
          <a:p>
            <a:r>
              <a:rPr lang="en-US" altLang="zh-TW" sz="800" dirty="0">
                <a:hlinkClick r:id="rId3"/>
              </a:rPr>
              <a:t>http://tedxtaipei.com/2013/05/every-kid-needs-a-champion</a:t>
            </a:r>
            <a:r>
              <a:rPr lang="en-US" altLang="zh-TW" sz="800" dirty="0" smtClean="0">
                <a:hlinkClick r:id="rId3"/>
              </a:rPr>
              <a:t>/</a:t>
            </a:r>
            <a:endParaRPr lang="en-US" altLang="zh-TW" sz="800" dirty="0" smtClean="0"/>
          </a:p>
          <a:p>
            <a:r>
              <a:rPr lang="en-US" altLang="zh-TW" sz="800" dirty="0">
                <a:hlinkClick r:id="rId4"/>
              </a:rPr>
              <a:t>http://tedxtaipei.com/2013/08/hanna-rosin-new-data-on-the-rise-of-women</a:t>
            </a:r>
            <a:r>
              <a:rPr lang="en-US" altLang="zh-TW" sz="800" dirty="0" smtClean="0">
                <a:hlinkClick r:id="rId4"/>
              </a:rPr>
              <a:t>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227" y="273179"/>
            <a:ext cx="1054448" cy="112474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08512" y="404664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感官</a:t>
            </a:r>
            <a:r>
              <a:rPr lang="zh-TW" altLang="en-US" sz="5000" dirty="0"/>
              <a:t>享受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57685" y="2204864"/>
            <a:ext cx="8118769" cy="3354765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zh-TW" sz="4400" dirty="0" smtClean="0">
                <a:effectLst/>
              </a:rPr>
              <a:t>從</a:t>
            </a:r>
            <a:r>
              <a:rPr lang="zh-TW" altLang="zh-TW" sz="4400" dirty="0">
                <a:effectLst/>
              </a:rPr>
              <a:t>創意逐步解決</a:t>
            </a:r>
            <a:r>
              <a:rPr lang="zh-TW" altLang="zh-TW" sz="4400" dirty="0" smtClean="0">
                <a:effectLst/>
              </a:rPr>
              <a:t>生活</a:t>
            </a:r>
            <a:r>
              <a:rPr lang="zh-TW" altLang="en-US" sz="4400" dirty="0" smtClean="0">
                <a:effectLst/>
              </a:rPr>
              <a:t>上的</a:t>
            </a:r>
            <a:r>
              <a:rPr lang="zh-TW" altLang="zh-TW" sz="4400" dirty="0" smtClean="0">
                <a:effectLst/>
              </a:rPr>
              <a:t>問題，</a:t>
            </a:r>
            <a:r>
              <a:rPr lang="zh-TW" altLang="zh-TW" sz="4400" dirty="0">
                <a:effectLst/>
              </a:rPr>
              <a:t>保持熱情發現築夢可以更踏實，從多元觀點出發，讓我們</a:t>
            </a:r>
            <a:r>
              <a:rPr lang="zh-TW" altLang="zh-TW" sz="4400" dirty="0" smtClean="0">
                <a:effectLst/>
              </a:rPr>
              <a:t>的</a:t>
            </a:r>
            <a:r>
              <a:rPr lang="zh-TW" altLang="en-US" sz="4400" dirty="0" smtClean="0">
                <a:effectLst/>
              </a:rPr>
              <a:t>藝術</a:t>
            </a:r>
            <a:r>
              <a:rPr lang="zh-TW" altLang="zh-TW" sz="4400" dirty="0" smtClean="0">
                <a:effectLst/>
              </a:rPr>
              <a:t>與</a:t>
            </a:r>
            <a:r>
              <a:rPr lang="zh-TW" altLang="en-US" sz="4400" dirty="0" smtClean="0">
                <a:effectLst/>
              </a:rPr>
              <a:t>大眾</a:t>
            </a:r>
            <a:r>
              <a:rPr lang="zh-TW" altLang="zh-TW" sz="4400" dirty="0" smtClean="0">
                <a:effectLst/>
              </a:rPr>
              <a:t>站</a:t>
            </a:r>
            <a:r>
              <a:rPr lang="zh-TW" altLang="zh-TW" sz="4400" dirty="0">
                <a:effectLst/>
              </a:rPr>
              <a:t>在</a:t>
            </a:r>
            <a:r>
              <a:rPr lang="zh-TW" altLang="zh-TW" sz="4400" dirty="0" smtClean="0">
                <a:effectLst/>
              </a:rPr>
              <a:t>一起</a:t>
            </a:r>
            <a:r>
              <a:rPr lang="zh-TW" altLang="en-US" sz="4400" dirty="0" smtClean="0">
                <a:effectLst/>
              </a:rPr>
              <a:t>。</a:t>
            </a:r>
            <a:endParaRPr lang="en-US" altLang="zh-TW" sz="4400" dirty="0" smtClean="0">
              <a:effectLst/>
            </a:endParaRPr>
          </a:p>
          <a:p>
            <a:r>
              <a:rPr lang="en-US" altLang="zh-TW" sz="2800" dirty="0" smtClean="0"/>
              <a:t>By</a:t>
            </a:r>
            <a:r>
              <a:rPr lang="zh-TW" altLang="en-US" sz="2800" dirty="0" smtClean="0"/>
              <a:t>  </a:t>
            </a:r>
            <a:r>
              <a:rPr lang="zh-TW" altLang="en-US" sz="2400" b="0" dirty="0" smtClean="0">
                <a:effectLst/>
              </a:rPr>
              <a:t>藝術家</a:t>
            </a:r>
            <a:r>
              <a:rPr lang="en-US" altLang="zh-TW" sz="2400" b="0" dirty="0" smtClean="0">
                <a:effectLst/>
              </a:rPr>
              <a:t>JR</a:t>
            </a:r>
            <a:r>
              <a:rPr lang="zh-TW" altLang="en-US" sz="2400" b="0" dirty="0" smtClean="0">
                <a:effectLst/>
              </a:rPr>
              <a:t> </a:t>
            </a:r>
            <a:r>
              <a:rPr lang="en-US" altLang="zh-TW" sz="2400" b="0" dirty="0" smtClean="0">
                <a:effectLst/>
              </a:rPr>
              <a:t>(</a:t>
            </a:r>
            <a:r>
              <a:rPr lang="zh-TW" altLang="en-US" sz="2400" b="0" dirty="0" smtClean="0">
                <a:effectLst/>
              </a:rPr>
              <a:t>藝術可以改變我們的生活方式嗎？</a:t>
            </a:r>
            <a:r>
              <a:rPr lang="en-US" altLang="zh-TW" sz="2400" b="0" dirty="0" smtClean="0">
                <a:effectLst/>
              </a:rPr>
              <a:t>)</a:t>
            </a:r>
            <a:br>
              <a:rPr lang="en-US" altLang="zh-TW" sz="2400" b="0" dirty="0" smtClean="0">
                <a:effectLst/>
              </a:rPr>
            </a:br>
            <a:r>
              <a:rPr lang="en-US" altLang="zh-TW" sz="800" dirty="0" smtClean="0">
                <a:hlinkClick r:id="rId3"/>
              </a:rPr>
              <a:t>http</a:t>
            </a:r>
            <a:r>
              <a:rPr lang="en-US" altLang="zh-TW" sz="800" dirty="0">
                <a:hlinkClick r:id="rId3"/>
              </a:rPr>
              <a:t>://tedxtaipei.com/2013/04/one-year-of-turning-the-world-inside-out-2/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-396552" y="1124744"/>
            <a:ext cx="9865096" cy="5328592"/>
            <a:chOff x="-396552" y="1124744"/>
            <a:chExt cx="9865096" cy="5328592"/>
          </a:xfrm>
        </p:grpSpPr>
        <p:sp>
          <p:nvSpPr>
            <p:cNvPr id="31" name="矩形 30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1238" y="1686337"/>
            <a:ext cx="3848100" cy="402907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463889" y="212976"/>
            <a:ext cx="4031873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透過</a:t>
            </a:r>
            <a:r>
              <a:rPr lang="zh-TW" altLang="en-US" sz="5000" dirty="0" smtClean="0"/>
              <a:t>與食</a:t>
            </a:r>
            <a:r>
              <a:rPr lang="zh-TW" altLang="en-US" sz="5000" dirty="0"/>
              <a:t>俱進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041" y="1568513"/>
            <a:ext cx="1357835" cy="107608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746292" y="212976"/>
            <a:ext cx="1467068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提高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1238" y="1686336"/>
            <a:ext cx="3848100" cy="4029075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5859876" y="1742768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學習動機</a:t>
            </a:r>
            <a:endParaRPr lang="en-US" altLang="zh-TW" sz="5000" dirty="0" smtClean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160" y="2867177"/>
            <a:ext cx="1334170" cy="133417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836212" y="3339573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行動學習</a:t>
            </a:r>
            <a:endParaRPr lang="en-US" altLang="zh-TW" sz="5000" dirty="0" smtClean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996" y="4509120"/>
            <a:ext cx="1114330" cy="1105972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5836211" y="4753318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解決問題</a:t>
            </a:r>
            <a:endParaRPr lang="en-US" altLang="zh-TW" sz="5000" dirty="0" smtClean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89" y="1778693"/>
            <a:ext cx="3848100" cy="4029075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-857932" y="1141812"/>
            <a:ext cx="9823746" cy="7099307"/>
            <a:chOff x="-3852936" y="2753167"/>
            <a:chExt cx="11063882" cy="799551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-1837049" y="3040430"/>
              <a:ext cx="8556475" cy="4275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群組 23"/>
            <p:cNvGrpSpPr/>
            <p:nvPr/>
          </p:nvGrpSpPr>
          <p:grpSpPr>
            <a:xfrm>
              <a:off x="-3852936" y="2753167"/>
              <a:ext cx="11063882" cy="7995514"/>
              <a:chOff x="324201" y="770034"/>
              <a:chExt cx="7066053" cy="8524639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ackgroundRemoval t="0" b="100000" l="0" r="100000">
                            <a14:foregroundMark x1="95679" y1="10384" x2="95910" y2="89927"/>
                            <a14:foregroundMark x1="96605" y1="5088" x2="5787" y2="3011"/>
                            <a14:foregroundMark x1="3549" y1="6542" x2="3164" y2="93146"/>
                            <a14:foregroundMark x1="1157" y1="1246" x2="1157" y2="1246"/>
                            <a14:foregroundMark x1="1157" y1="1765" x2="4938" y2="0"/>
                            <a14:foregroundMark x1="1389" y1="1246" x2="77" y2="3323"/>
                            <a14:foregroundMark x1="46142" y1="1246" x2="46142" y2="1246"/>
                            <a14:foregroundMark x1="4938" y1="96158" x2="94830" y2="95223"/>
                            <a14:foregroundMark x1="32330" y1="415" x2="16281" y2="312"/>
                            <a14:foregroundMark x1="5710" y1="312" x2="16049" y2="312"/>
                            <a14:foregroundMark x1="28086" y1="99688" x2="63966" y2="99688"/>
                            <a14:foregroundMark x1="26312" y1="99688" x2="3318" y2="99792"/>
                            <a14:backgroundMark x1="23611" y1="11319" x2="89120" y2="13396"/>
                            <a14:backgroundMark x1="82485" y1="47144" x2="22994" y2="42991"/>
                            <a14:backgroundMark x1="26543" y1="26168" x2="26543" y2="26168"/>
                            <a14:backgroundMark x1="24769" y1="26999" x2="83565" y2="26999"/>
                            <a14:backgroundMark x1="85802" y1="49844" x2="24074" y2="27622"/>
                            <a14:backgroundMark x1="20988" y1="11942" x2="20988" y2="71859"/>
                            <a14:backgroundMark x1="89352" y1="30010" x2="85571" y2="74143"/>
                            <a14:backgroundMark x1="90201" y1="11319" x2="37500" y2="10696"/>
                            <a14:backgroundMark x1="89583" y1="24403" x2="76775" y2="34476"/>
                            <a14:backgroundMark x1="91975" y1="19003" x2="89583" y2="73936"/>
                            <a14:backgroundMark x1="82022" y1="62928" x2="37114" y2="57321"/>
                            <a14:backgroundMark x1="78935" y1="73624" x2="19444" y2="73624"/>
                            <a14:backgroundMark x1="92207" y1="21391" x2="91975" y2="35929"/>
                            <a14:backgroundMark x1="19444" y1="49533" x2="19444" y2="65317"/>
                            <a14:backgroundMark x1="9336" y1="55763" x2="16127" y2="55763"/>
                            <a14:backgroundMark x1="8025" y1="55244" x2="12654" y2="533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24754" y="770034"/>
                <a:ext cx="6165500" cy="5143813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4201" y="3990755"/>
                <a:ext cx="1201502" cy="5303918"/>
              </a:xfrm>
              <a:prstGeom prst="rect">
                <a:avLst/>
              </a:prstGeom>
            </p:spPr>
          </p:pic>
        </p:grpSp>
      </p:grpSp>
      <p:sp>
        <p:nvSpPr>
          <p:cNvPr id="27" name="文字方塊 26"/>
          <p:cNvSpPr txBox="1"/>
          <p:nvPr/>
        </p:nvSpPr>
        <p:spPr>
          <a:xfrm>
            <a:off x="1420413" y="3140968"/>
            <a:ext cx="5955476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讓我們來到教學現場</a:t>
            </a:r>
          </a:p>
        </p:txBody>
      </p:sp>
    </p:spTree>
    <p:extLst>
      <p:ext uri="{BB962C8B-B14F-4D97-AF65-F5344CB8AC3E}">
        <p14:creationId xmlns:p14="http://schemas.microsoft.com/office/powerpoint/2010/main" xmlns="" val="336441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387" y="230409"/>
            <a:ext cx="1357835" cy="10760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806222" y="404664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學習動機</a:t>
            </a:r>
            <a:endParaRPr lang="en-US" altLang="zh-TW" sz="50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557685" y="2204864"/>
            <a:ext cx="8118769" cy="2431435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600" dirty="0" smtClean="0">
                <a:effectLst/>
              </a:rPr>
              <a:t>教育</a:t>
            </a:r>
            <a:r>
              <a:rPr lang="zh-TW" altLang="en-US" sz="3600" dirty="0">
                <a:effectLst/>
              </a:rPr>
              <a:t>的目的，就該是要讓每個人都能分享這份資源，幫助他們發掘自己的潛能。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By</a:t>
            </a:r>
            <a:r>
              <a:rPr lang="zh-TW" altLang="en-US" sz="3600" dirty="0" smtClean="0"/>
              <a:t>  </a:t>
            </a:r>
            <a:r>
              <a:rPr lang="zh-TW" altLang="en-US" sz="3600" b="0" dirty="0" smtClean="0">
                <a:effectLst/>
              </a:rPr>
              <a:t>世界教育部長</a:t>
            </a:r>
            <a:r>
              <a:rPr lang="en-US" altLang="zh-TW" sz="3600" b="0" dirty="0" smtClean="0">
                <a:effectLst/>
              </a:rPr>
              <a:t>Ken </a:t>
            </a:r>
            <a:r>
              <a:rPr lang="en-US" altLang="zh-TW" sz="3600" b="0" dirty="0">
                <a:effectLst/>
              </a:rPr>
              <a:t>Robinson</a:t>
            </a:r>
            <a:r>
              <a:rPr lang="en-US" altLang="zh-TW" sz="3600" b="0" dirty="0" smtClean="0">
                <a:effectLst/>
              </a:rPr>
              <a:t/>
            </a:r>
            <a:br>
              <a:rPr lang="en-US" altLang="zh-TW" sz="3600" b="0" dirty="0" smtClean="0">
                <a:effectLst/>
              </a:rPr>
            </a:br>
            <a:r>
              <a:rPr lang="en-US" altLang="zh-TW" sz="800" dirty="0">
                <a:hlinkClick r:id="rId3"/>
              </a:rPr>
              <a:t>http://tedxtaipei.com/2013/05/escape-education-s-death-valley/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457" y="24873"/>
            <a:ext cx="1334170" cy="133417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78509" y="497269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行動學習</a:t>
            </a:r>
            <a:endParaRPr lang="en-US" altLang="zh-TW" sz="50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557685" y="1700808"/>
            <a:ext cx="8118769" cy="4524315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200" b="0" dirty="0" smtClean="0">
                <a:effectLst/>
              </a:rPr>
              <a:t>如果</a:t>
            </a:r>
            <a:r>
              <a:rPr lang="zh-TW" altLang="en-US" sz="3200" b="0" dirty="0">
                <a:effectLst/>
              </a:rPr>
              <a:t>我們可以意識到人際關係的價值，我們就會花更多時間來培養、維持，人際關係，在本質上是與善良相連的，而現在世界所需的是更多連結，更多良性的</a:t>
            </a:r>
            <a:r>
              <a:rPr lang="zh-TW" altLang="en-US" sz="3200" b="0" dirty="0" smtClean="0">
                <a:effectLst/>
              </a:rPr>
              <a:t>關係，更好的教育學習，可以透過行動裝置來完成善和美好的力量，無遠弗屆且深遠。</a:t>
            </a:r>
            <a:endParaRPr lang="en-US" altLang="zh-TW" sz="32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By</a:t>
            </a:r>
            <a:r>
              <a:rPr lang="zh-TW" altLang="en-US" sz="2800" dirty="0" smtClean="0"/>
              <a:t>　</a:t>
            </a:r>
            <a:r>
              <a:rPr lang="zh-TW" altLang="en-US" sz="3200" b="0" dirty="0" smtClean="0">
                <a:effectLst/>
              </a:rPr>
              <a:t>馬克</a:t>
            </a:r>
            <a:r>
              <a:rPr lang="en-US" altLang="zh-TW" sz="3200" b="0" dirty="0">
                <a:effectLst/>
              </a:rPr>
              <a:t>·</a:t>
            </a:r>
            <a:r>
              <a:rPr lang="zh-TW" altLang="en-US" sz="3200" b="0" dirty="0">
                <a:effectLst/>
              </a:rPr>
              <a:t>祖</a:t>
            </a:r>
            <a:r>
              <a:rPr lang="zh-TW" altLang="en-US" sz="3200" b="0" dirty="0" smtClean="0">
                <a:effectLst/>
              </a:rPr>
              <a:t>克</a:t>
            </a:r>
            <a:r>
              <a:rPr lang="zh-TW" altLang="en-US" sz="2800" b="0" dirty="0" smtClean="0">
                <a:effectLst/>
              </a:rPr>
              <a:t>（</a:t>
            </a:r>
            <a:r>
              <a:rPr lang="en-US" altLang="zh-TW" sz="2800" b="0" dirty="0" smtClean="0">
                <a:effectLst/>
              </a:rPr>
              <a:t>FB</a:t>
            </a:r>
            <a:r>
              <a:rPr lang="zh-TW" altLang="en-US" sz="2800" b="0" dirty="0" smtClean="0">
                <a:effectLst/>
              </a:rPr>
              <a:t>創辦人）</a:t>
            </a:r>
            <a:r>
              <a:rPr lang="en-US" altLang="zh-TW" sz="2800" b="0" dirty="0" smtClean="0">
                <a:effectLst/>
              </a:rPr>
              <a:t/>
            </a:r>
            <a:br>
              <a:rPr lang="en-US" altLang="zh-TW" sz="2800" b="0" dirty="0" smtClean="0">
                <a:effectLst/>
              </a:rPr>
            </a:br>
            <a:endParaRPr lang="en-US" altLang="zh-TW" sz="2800" b="0" dirty="0" smtClean="0">
              <a:effectLst/>
            </a:endParaRPr>
          </a:p>
          <a:p>
            <a:r>
              <a:rPr lang="en-US" altLang="zh-TW" sz="800" dirty="0">
                <a:hlinkClick r:id="rId3"/>
              </a:rPr>
              <a:t>http://tedxtaipei.com/2012/12/nicholas_christakis_the_hidden_influence_of_social_networks/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54573"/>
            <a:ext cx="1114330" cy="11059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41440" y="476672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解決問題</a:t>
            </a:r>
            <a:endParaRPr lang="en-US" altLang="zh-TW" sz="50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531416" y="1700808"/>
            <a:ext cx="8118769" cy="3970318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200" b="0" dirty="0" smtClean="0">
                <a:effectLst/>
              </a:rPr>
              <a:t>多數人</a:t>
            </a:r>
            <a:r>
              <a:rPr lang="zh-TW" altLang="en-US" sz="3200" b="0" dirty="0">
                <a:effectLst/>
              </a:rPr>
              <a:t>希望會有新氣象出現，但藏在心底的魔鬼卻是：捨不得舊有的環境，因此害怕改變，一變動就惶恐不安</a:t>
            </a:r>
            <a:r>
              <a:rPr lang="zh-TW" altLang="en-US" sz="3200" b="0" dirty="0" smtClean="0">
                <a:effectLst/>
              </a:rPr>
              <a:t>。</a:t>
            </a:r>
            <a:endParaRPr lang="en-US" altLang="zh-TW" sz="3200" b="0" dirty="0" smtClean="0">
              <a:effectLst/>
            </a:endParaRPr>
          </a:p>
          <a:p>
            <a:endParaRPr lang="en-US" altLang="zh-TW" sz="3200" b="0" dirty="0" smtClean="0">
              <a:effectLst/>
            </a:endParaRPr>
          </a:p>
          <a:p>
            <a:r>
              <a:rPr lang="zh-TW" altLang="en-US" sz="3200" dirty="0" smtClean="0"/>
              <a:t>改變力</a:t>
            </a:r>
            <a:r>
              <a:rPr lang="en-US" altLang="zh-TW" sz="3200" dirty="0" smtClean="0"/>
              <a:t>+</a:t>
            </a:r>
            <a:r>
              <a:rPr lang="zh-TW" altLang="en-US" sz="3200" dirty="0" smtClean="0"/>
              <a:t>創造力</a:t>
            </a:r>
            <a:r>
              <a:rPr lang="en-US" altLang="zh-TW" sz="3200" dirty="0"/>
              <a:t>+</a:t>
            </a:r>
            <a:r>
              <a:rPr lang="zh-TW" altLang="en-US" sz="3200" dirty="0"/>
              <a:t>觀察力</a:t>
            </a:r>
            <a:r>
              <a:rPr lang="en-US" altLang="zh-TW" sz="3200" dirty="0"/>
              <a:t>+</a:t>
            </a:r>
            <a:r>
              <a:rPr lang="zh-TW" altLang="en-US" sz="3200" dirty="0"/>
              <a:t>專注</a:t>
            </a:r>
            <a:r>
              <a:rPr lang="zh-TW" altLang="en-US" sz="3200" dirty="0" smtClean="0"/>
              <a:t>力</a:t>
            </a:r>
            <a:endParaRPr lang="en-US" altLang="zh-TW" sz="3200" dirty="0" smtClean="0"/>
          </a:p>
          <a:p>
            <a:r>
              <a:rPr lang="en-US" altLang="zh-TW" sz="3200" dirty="0" smtClean="0"/>
              <a:t>=</a:t>
            </a:r>
            <a:r>
              <a:rPr lang="zh-TW" altLang="en-US" sz="3200" dirty="0"/>
              <a:t>解決問題的能力</a:t>
            </a:r>
            <a:r>
              <a:rPr lang="en-US" altLang="zh-TW" sz="3200" dirty="0"/>
              <a:t>''</a:t>
            </a:r>
            <a:endParaRPr lang="en-US" altLang="zh-TW" sz="32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by </a:t>
            </a:r>
            <a:r>
              <a:rPr lang="zh-TW" altLang="en-US" sz="2400" dirty="0" smtClean="0"/>
              <a:t> 大前研一</a:t>
            </a:r>
            <a:endParaRPr lang="en-US" altLang="zh-TW" sz="2400" dirty="0" smtClean="0"/>
          </a:p>
          <a:p>
            <a:r>
              <a:rPr lang="en-US" altLang="zh-TW" sz="1200" dirty="0">
                <a:hlinkClick r:id="rId3"/>
              </a:rPr>
              <a:t>http://tedxtaipei.com/2013/01/cover-story-new-year/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033020" y="3031509"/>
            <a:ext cx="3005951" cy="769441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代表什麼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53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-396552" y="1124744"/>
            <a:ext cx="9865096" cy="5328592"/>
            <a:chOff x="-396552" y="1124744"/>
            <a:chExt cx="9865096" cy="5328592"/>
          </a:xfrm>
        </p:grpSpPr>
        <p:sp>
          <p:nvSpPr>
            <p:cNvPr id="24" name="矩形 23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2481696" y="260648"/>
            <a:ext cx="4801314" cy="7078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過去普遍存在的問題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882346" y="1926705"/>
            <a:ext cx="3447237" cy="861774"/>
            <a:chOff x="4882346" y="1926705"/>
            <a:chExt cx="3447237" cy="861774"/>
          </a:xfrm>
        </p:grpSpPr>
        <p:sp>
          <p:nvSpPr>
            <p:cNvPr id="4" name="文字方塊 3"/>
            <p:cNvSpPr txBox="1"/>
            <p:nvPr/>
          </p:nvSpPr>
          <p:spPr>
            <a:xfrm>
              <a:off x="5580112" y="1926705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 smtClean="0"/>
                <a:t>業務繁重</a:t>
              </a:r>
              <a:endParaRPr lang="zh-TW" altLang="en-US" sz="5000" dirty="0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2346" y="1992476"/>
              <a:ext cx="727631" cy="727631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4882346" y="2855258"/>
            <a:ext cx="3447237" cy="861774"/>
            <a:chOff x="4882346" y="2855258"/>
            <a:chExt cx="3447237" cy="861774"/>
          </a:xfrm>
        </p:grpSpPr>
        <p:sp>
          <p:nvSpPr>
            <p:cNvPr id="5" name="文字方塊 4"/>
            <p:cNvSpPr txBox="1"/>
            <p:nvPr/>
          </p:nvSpPr>
          <p:spPr>
            <a:xfrm>
              <a:off x="5580112" y="2855258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 smtClean="0"/>
                <a:t>成就動機</a:t>
              </a:r>
              <a:endParaRPr lang="zh-TW" altLang="en-US" sz="5000" dirty="0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2346" y="2921028"/>
              <a:ext cx="727631" cy="727631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4882346" y="3791362"/>
            <a:ext cx="3447237" cy="861774"/>
            <a:chOff x="4882346" y="3791362"/>
            <a:chExt cx="3447237" cy="861774"/>
          </a:xfrm>
        </p:grpSpPr>
        <p:sp>
          <p:nvSpPr>
            <p:cNvPr id="6" name="文字方塊 5"/>
            <p:cNvSpPr txBox="1"/>
            <p:nvPr/>
          </p:nvSpPr>
          <p:spPr>
            <a:xfrm>
              <a:off x="5580112" y="3791362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 smtClean="0"/>
                <a:t>資源分配</a:t>
              </a:r>
              <a:endParaRPr lang="zh-TW" altLang="en-US" sz="5000" dirty="0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2346" y="3864684"/>
              <a:ext cx="727631" cy="727631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4882346" y="4727466"/>
            <a:ext cx="3447237" cy="861774"/>
            <a:chOff x="4882346" y="4727466"/>
            <a:chExt cx="3447237" cy="861774"/>
          </a:xfrm>
        </p:grpSpPr>
        <p:sp>
          <p:nvSpPr>
            <p:cNvPr id="8" name="文字方塊 7"/>
            <p:cNvSpPr txBox="1"/>
            <p:nvPr/>
          </p:nvSpPr>
          <p:spPr>
            <a:xfrm>
              <a:off x="5580112" y="4727466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 smtClean="0"/>
                <a:t>智慧管理</a:t>
              </a:r>
              <a:endParaRPr lang="zh-TW" altLang="en-US" sz="5000" dirty="0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2346" y="4793236"/>
              <a:ext cx="727631" cy="727631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608" y="2276872"/>
            <a:ext cx="3181336" cy="312856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6375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996" y="2267931"/>
            <a:ext cx="3810000" cy="3810000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597110" y="260648"/>
            <a:ext cx="7298102" cy="7078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透過食來</a:t>
            </a:r>
            <a:r>
              <a:rPr lang="zh-TW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雲轉教案活動設計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4933128" y="1854697"/>
            <a:ext cx="3396455" cy="933782"/>
            <a:chOff x="4933128" y="1854697"/>
            <a:chExt cx="3396455" cy="933782"/>
          </a:xfrm>
        </p:grpSpPr>
        <p:sp>
          <p:nvSpPr>
            <p:cNvPr id="30" name="文字方塊 29"/>
            <p:cNvSpPr txBox="1"/>
            <p:nvPr/>
          </p:nvSpPr>
          <p:spPr>
            <a:xfrm>
              <a:off x="5580112" y="1926705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/>
                <a:t>食指大動</a:t>
              </a:r>
            </a:p>
          </p:txBody>
        </p: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3128" y="1854697"/>
              <a:ext cx="791000" cy="791000"/>
            </a:xfrm>
            <a:prstGeom prst="rect">
              <a:avLst/>
            </a:prstGeom>
          </p:spPr>
        </p:pic>
      </p:grpSp>
      <p:grpSp>
        <p:nvGrpSpPr>
          <p:cNvPr id="32" name="群組 31"/>
          <p:cNvGrpSpPr/>
          <p:nvPr/>
        </p:nvGrpSpPr>
        <p:grpSpPr>
          <a:xfrm>
            <a:off x="4933128" y="2791889"/>
            <a:ext cx="3391030" cy="922901"/>
            <a:chOff x="4933128" y="2791889"/>
            <a:chExt cx="3391030" cy="922901"/>
          </a:xfrm>
        </p:grpSpPr>
        <p:sp>
          <p:nvSpPr>
            <p:cNvPr id="33" name="文字方塊 32"/>
            <p:cNvSpPr txBox="1"/>
            <p:nvPr/>
          </p:nvSpPr>
          <p:spPr>
            <a:xfrm>
              <a:off x="5574687" y="2853016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 smtClean="0"/>
                <a:t>食事</a:t>
              </a:r>
              <a:r>
                <a:rPr lang="zh-TW" altLang="en-US" sz="5000" dirty="0"/>
                <a:t>求</a:t>
              </a:r>
              <a:r>
                <a:rPr lang="zh-TW" altLang="en-US" sz="5000" dirty="0" smtClean="0"/>
                <a:t>是</a:t>
              </a:r>
              <a:endParaRPr lang="zh-TW" altLang="en-US" sz="5000" dirty="0"/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3128" y="2791889"/>
              <a:ext cx="791000" cy="791000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4933128" y="3727271"/>
            <a:ext cx="3396455" cy="925865"/>
            <a:chOff x="4933128" y="3727271"/>
            <a:chExt cx="3396455" cy="925865"/>
          </a:xfrm>
        </p:grpSpPr>
        <p:sp>
          <p:nvSpPr>
            <p:cNvPr id="36" name="文字方塊 35"/>
            <p:cNvSpPr txBox="1"/>
            <p:nvPr/>
          </p:nvSpPr>
          <p:spPr>
            <a:xfrm>
              <a:off x="5580112" y="3791362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 smtClean="0"/>
                <a:t>樂興之時</a:t>
              </a:r>
              <a:endParaRPr lang="zh-TW" altLang="en-US" sz="5000" dirty="0"/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3128" y="3727271"/>
              <a:ext cx="791000" cy="791000"/>
            </a:xfrm>
            <a:prstGeom prst="rect">
              <a:avLst/>
            </a:prstGeom>
          </p:spPr>
        </p:pic>
      </p:grpSp>
      <p:grpSp>
        <p:nvGrpSpPr>
          <p:cNvPr id="38" name="群組 37"/>
          <p:cNvGrpSpPr/>
          <p:nvPr/>
        </p:nvGrpSpPr>
        <p:grpSpPr>
          <a:xfrm>
            <a:off x="4933128" y="4664097"/>
            <a:ext cx="3396455" cy="925143"/>
            <a:chOff x="4933128" y="4664097"/>
            <a:chExt cx="3396455" cy="925143"/>
          </a:xfrm>
        </p:grpSpPr>
        <p:sp>
          <p:nvSpPr>
            <p:cNvPr id="39" name="文字方塊 38"/>
            <p:cNvSpPr txBox="1"/>
            <p:nvPr/>
          </p:nvSpPr>
          <p:spPr>
            <a:xfrm>
              <a:off x="5580112" y="4727466"/>
              <a:ext cx="2749471" cy="861774"/>
            </a:xfrm>
            <a:prstGeom prst="rect">
              <a:avLst/>
            </a:prstGeom>
            <a:noFill/>
            <a:effectLst>
              <a:outerShdw blurRad="228600" dir="2700000" sx="63000" sy="63000" algn="t" rotWithShape="0">
                <a:prstClr val="black">
                  <a:alpha val="59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sz="5000" dirty="0"/>
                <a:t>與</a:t>
              </a:r>
              <a:r>
                <a:rPr lang="zh-TW" altLang="en-US" sz="5000" dirty="0" smtClean="0"/>
                <a:t>食俱進</a:t>
              </a:r>
              <a:endParaRPr lang="zh-TW" altLang="en-US" sz="5000" dirty="0"/>
            </a:p>
          </p:txBody>
        </p:sp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3128" y="4664097"/>
              <a:ext cx="791000" cy="791000"/>
            </a:xfrm>
            <a:prstGeom prst="rect">
              <a:avLst/>
            </a:prstGeom>
          </p:spPr>
        </p:pic>
      </p:grpSp>
      <p:pic>
        <p:nvPicPr>
          <p:cNvPr id="41" name="圖片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348880"/>
            <a:ext cx="3577687" cy="2759740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2306454" y="260648"/>
            <a:ext cx="4459083" cy="7078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這些問題獲得解決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400403" y="260648"/>
            <a:ext cx="3879382" cy="7078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我們可以怎麼做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821927" y="1352907"/>
            <a:ext cx="9702753" cy="7697709"/>
            <a:chOff x="-4626696" y="1352907"/>
            <a:chExt cx="9702753" cy="7697709"/>
          </a:xfrm>
        </p:grpSpPr>
        <p:grpSp>
          <p:nvGrpSpPr>
            <p:cNvPr id="18" name="群組 17"/>
            <p:cNvGrpSpPr/>
            <p:nvPr/>
          </p:nvGrpSpPr>
          <p:grpSpPr>
            <a:xfrm>
              <a:off x="-3295921" y="1352907"/>
              <a:ext cx="8371978" cy="4748727"/>
              <a:chOff x="-3295921" y="1352907"/>
              <a:chExt cx="8371978" cy="4748727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710523" y="1623355"/>
                <a:ext cx="7246518" cy="4210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圖片 4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2285" b="96262" l="463" r="97531">
                            <a14:foregroundMark x1="3858" y1="23157" x2="3858" y2="23157"/>
                            <a14:foregroundMark x1="6944" y1="4465" x2="6944" y2="4465"/>
                            <a14:foregroundMark x1="95756" y1="7269" x2="95756" y2="7269"/>
                            <a14:foregroundMark x1="97685" y1="12980" x2="96219" y2="96262"/>
                            <a14:foregroundMark x1="35340" y1="6334" x2="540" y2="6023"/>
                            <a14:foregroundMark x1="35571" y1="6023" x2="92515" y2="5711"/>
                            <a14:foregroundMark x1="2469" y1="6646" x2="2006" y2="93043"/>
                            <a14:foregroundMark x1="4321" y1="93977" x2="5710" y2="19626"/>
                            <a14:foregroundMark x1="5015" y1="93354" x2="96451" y2="96262"/>
                            <a14:foregroundMark x1="59799" y1="2285" x2="97222" y2="3842"/>
                            <a14:backgroundMark x1="7176" y1="8619" x2="91281" y2="90550"/>
                            <a14:backgroundMark x1="7407" y1="9865" x2="7176" y2="89927"/>
                            <a14:backgroundMark x1="7407" y1="89616" x2="90123" y2="90550"/>
                            <a14:backgroundMark x1="8102" y1="9865" x2="90818" y2="9553"/>
                            <a14:backgroundMark x1="53472" y1="33853" x2="53472" y2="33853"/>
                            <a14:backgroundMark x1="44290" y1="23780" x2="44290" y2="23780"/>
                            <a14:backgroundMark x1="27855" y1="15888" x2="78395" y2="43406"/>
                            <a14:backgroundMark x1="47377" y1="42783" x2="82407" y2="48806"/>
                            <a14:backgroundMark x1="87577" y1="71859" x2="85880" y2="33853"/>
                            <a14:backgroundMark x1="81944" y1="61059" x2="80478" y2="23157"/>
                            <a14:backgroundMark x1="25926" y1="12980" x2="85648" y2="14642"/>
                            <a14:backgroundMark x1="90818" y1="13292" x2="87577" y2="73416"/>
                            <a14:backgroundMark x1="76775" y1="69678" x2="78858" y2="55140"/>
                            <a14:backgroundMark x1="85417" y1="72793" x2="80015" y2="66147"/>
                            <a14:backgroundMark x1="90123" y1="76012" x2="92284" y2="45275"/>
                            <a14:backgroundMark x1="91590" y1="39252" x2="92747" y2="16511"/>
                            <a14:backgroundMark x1="92052" y1="38629" x2="92284" y2="30426"/>
                            <a14:backgroundMark x1="92747" y1="39252" x2="92978" y2="3520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295921" y="1352907"/>
                <a:ext cx="8371978" cy="4748727"/>
              </a:xfrm>
              <a:prstGeom prst="rect">
                <a:avLst/>
              </a:prstGeom>
            </p:spPr>
          </p:pic>
        </p:grpSp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626696" y="3746698"/>
              <a:ext cx="1937319" cy="5303918"/>
            </a:xfrm>
            <a:prstGeom prst="rect">
              <a:avLst/>
            </a:prstGeom>
          </p:spPr>
        </p:pic>
      </p:grpSp>
      <p:pic>
        <p:nvPicPr>
          <p:cNvPr id="47" name="圖片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9389">
            <a:off x="8863246" y="6932570"/>
            <a:ext cx="4015620" cy="3392353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4406" y="6466616"/>
            <a:ext cx="3398095" cy="63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0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959 -0.52176 " pathEditMode="relative" ptsTypes="AA">
                                      <p:cBhvr>
                                        <p:cTn id="1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959 -0.52176 " pathEditMode="relative" ptsTypes="AA">
                                      <p:cBhvr>
                                        <p:cTn id="1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7" grpId="0"/>
      <p:bldP spid="27" grpId="1"/>
      <p:bldP spid="42" grpId="0"/>
      <p:bldP spid="42" grpId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群組 45"/>
          <p:cNvGrpSpPr/>
          <p:nvPr/>
        </p:nvGrpSpPr>
        <p:grpSpPr>
          <a:xfrm>
            <a:off x="-396552" y="1124744"/>
            <a:ext cx="9865096" cy="5328592"/>
            <a:chOff x="-396552" y="1124744"/>
            <a:chExt cx="9865096" cy="5328592"/>
          </a:xfrm>
        </p:grpSpPr>
        <p:sp>
          <p:nvSpPr>
            <p:cNvPr id="47" name="矩形 46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-972616" y="968534"/>
            <a:ext cx="11029309" cy="5826694"/>
            <a:chOff x="-422020" y="1500850"/>
            <a:chExt cx="7967834" cy="4701535"/>
          </a:xfrm>
        </p:grpSpPr>
        <p:sp>
          <p:nvSpPr>
            <p:cNvPr id="5" name="梯形 4"/>
            <p:cNvSpPr/>
            <p:nvPr/>
          </p:nvSpPr>
          <p:spPr>
            <a:xfrm rot="5400000">
              <a:off x="5246930" y="2662173"/>
              <a:ext cx="2344033" cy="2253734"/>
            </a:xfrm>
            <a:prstGeom prst="trapezoi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3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  <a:lumMod val="6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37000"/>
                      </a14:imgEffect>
                      <a14:imgEffect>
                        <a14:saturation sat="265000"/>
                      </a14:imgEffect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22020" y="1500850"/>
              <a:ext cx="7241290" cy="4701535"/>
            </a:xfrm>
            <a:prstGeom prst="rect">
              <a:avLst/>
            </a:prstGeom>
            <a:effectLst>
              <a:glow rad="317500">
                <a:schemeClr val="accent5">
                  <a:satMod val="175000"/>
                  <a:alpha val="27000"/>
                </a:schemeClr>
              </a:glow>
              <a:softEdge rad="0"/>
            </a:effectLst>
          </p:spPr>
        </p:pic>
      </p:grpSp>
      <p:sp>
        <p:nvSpPr>
          <p:cNvPr id="7" name="文字方塊 6"/>
          <p:cNvSpPr txBox="1"/>
          <p:nvPr/>
        </p:nvSpPr>
        <p:spPr>
          <a:xfrm>
            <a:off x="1907704" y="260648"/>
            <a:ext cx="5314275" cy="7078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雲端學習新時代來臨了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8544" y="3196345"/>
            <a:ext cx="2030542" cy="2030542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467544" y="2171147"/>
            <a:ext cx="3574342" cy="3490101"/>
            <a:chOff x="611560" y="2171147"/>
            <a:chExt cx="3574342" cy="3490101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11560" y="2171147"/>
              <a:ext cx="3574342" cy="2680757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625269" y="5261138"/>
              <a:ext cx="1210588" cy="400110"/>
            </a:xfrm>
            <a:prstGeom prst="rect">
              <a:avLst/>
            </a:prstGeom>
            <a:ln w="12700"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生活經驗</a:t>
              </a:r>
              <a:endPara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691680" y="2171147"/>
            <a:ext cx="3610086" cy="3503505"/>
            <a:chOff x="2751467" y="2157743"/>
            <a:chExt cx="3610086" cy="350350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751467" y="2157743"/>
              <a:ext cx="3610086" cy="2707565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2778802" y="5261138"/>
              <a:ext cx="1210588" cy="400110"/>
            </a:xfrm>
            <a:prstGeom prst="rect">
              <a:avLst/>
            </a:prstGeom>
            <a:ln w="12700"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dirty="0" smtClean="0"/>
                <a:t>跨境學習</a:t>
              </a:r>
              <a:endParaRPr lang="zh-TW" altLang="en-US" dirty="0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929603" y="2157743"/>
            <a:ext cx="3610086" cy="3503505"/>
            <a:chOff x="2751467" y="2157743"/>
            <a:chExt cx="3610086" cy="3503505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751467" y="2157743"/>
              <a:ext cx="3610086" cy="2707565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2778802" y="5261138"/>
              <a:ext cx="1210588" cy="400110"/>
            </a:xfrm>
            <a:prstGeom prst="rect">
              <a:avLst/>
            </a:prstGeom>
            <a:ln w="12700"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dirty="0"/>
                <a:t>分享合作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195255" y="2199305"/>
            <a:ext cx="3610086" cy="3365152"/>
            <a:chOff x="2751467" y="2661422"/>
            <a:chExt cx="3610086" cy="2950528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751467" y="2661422"/>
              <a:ext cx="3610086" cy="236515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文字方塊 35"/>
            <p:cNvSpPr txBox="1"/>
            <p:nvPr/>
          </p:nvSpPr>
          <p:spPr>
            <a:xfrm>
              <a:off x="2778802" y="5261138"/>
              <a:ext cx="1210588" cy="350812"/>
            </a:xfrm>
            <a:prstGeom prst="rect">
              <a:avLst/>
            </a:prstGeom>
            <a:ln w="12700"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dirty="0"/>
                <a:t>角色轉化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440904" y="2199304"/>
            <a:ext cx="3610086" cy="3302929"/>
            <a:chOff x="2751467" y="2968733"/>
            <a:chExt cx="3610086" cy="2608379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751467" y="2968733"/>
              <a:ext cx="3610086" cy="2130274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文字方塊 38"/>
            <p:cNvSpPr txBox="1"/>
            <p:nvPr/>
          </p:nvSpPr>
          <p:spPr>
            <a:xfrm>
              <a:off x="2778802" y="5261138"/>
              <a:ext cx="1210588" cy="315974"/>
            </a:xfrm>
            <a:prstGeom prst="rect">
              <a:avLst/>
            </a:prstGeom>
            <a:ln w="12700"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3600000">
                <a:rot lat="1200000" lon="19800000" rev="0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dirty="0"/>
                <a:t>分析統計</a:t>
              </a: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2123728" y="260648"/>
            <a:ext cx="4801314" cy="7078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沒有任何鴻溝與界限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61048"/>
            <a:ext cx="1396261" cy="1396261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446" y="1337168"/>
            <a:ext cx="4896544" cy="4896544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312781"/>
            <a:ext cx="3425597" cy="3425597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2324309" y="3196345"/>
            <a:ext cx="4612699" cy="707886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我們所要做的就是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11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0" grpId="0"/>
      <p:bldP spid="40" grpId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-396552" y="1124744"/>
            <a:ext cx="9865096" cy="5328592"/>
            <a:chOff x="-396552" y="1124744"/>
            <a:chExt cx="9865096" cy="5328592"/>
          </a:xfrm>
        </p:grpSpPr>
        <p:sp>
          <p:nvSpPr>
            <p:cNvPr id="31" name="矩形 30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050723" y="167420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打開視野</a:t>
            </a:r>
            <a:endParaRPr lang="zh-TW" altLang="en-US" sz="5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973" y="1556792"/>
            <a:ext cx="3848100" cy="4029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380" y="1556792"/>
            <a:ext cx="3848100" cy="40290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380" y="1556791"/>
            <a:ext cx="3848100" cy="4029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380" y="1591443"/>
            <a:ext cx="3848100" cy="402907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635896" y="167420"/>
            <a:ext cx="1467068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改變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380" y="1805360"/>
            <a:ext cx="3960159" cy="39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3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2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3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4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1" grpId="2"/>
      <p:bldP spid="11" grpId="3"/>
      <p:bldP spid="11" grpId="4"/>
      <p:bldP spid="11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552" y="1668066"/>
            <a:ext cx="7920880" cy="3785652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如果你不能將一件事情用簡單的方式讓人理解，就表示你對它瞭解得不夠透徹！</a:t>
            </a:r>
            <a:b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If you can’t explain it simply, you don’t understand it well enough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.“</a:t>
            </a:r>
          </a:p>
          <a:p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By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科學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教師的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Tyler DeWitt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Sheldon</a:t>
            </a:r>
            <a:b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800" dirty="0" smtClean="0">
                <a:hlinkClick r:id="rId2"/>
              </a:rPr>
              <a:t>http</a:t>
            </a:r>
            <a:r>
              <a:rPr lang="en-US" altLang="zh-TW" sz="800" dirty="0">
                <a:hlinkClick r:id="rId2"/>
              </a:rPr>
              <a:t>://tedxtaipei.com/2013/02/hey-science-teachers-make-it-fun</a:t>
            </a:r>
            <a:r>
              <a:rPr lang="en-US" altLang="zh-TW" sz="4000" dirty="0">
                <a:hlinkClick r:id="rId2"/>
              </a:rPr>
              <a:t>/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-396552" y="1124744"/>
            <a:ext cx="9865096" cy="5328592"/>
            <a:chOff x="-396552" y="1124744"/>
            <a:chExt cx="9865096" cy="5328592"/>
          </a:xfrm>
        </p:grpSpPr>
        <p:sp>
          <p:nvSpPr>
            <p:cNvPr id="31" name="矩形 30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04271" y="980728"/>
            <a:ext cx="13280533" cy="73208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9493" y="1863779"/>
            <a:ext cx="3459295" cy="4149080"/>
          </a:xfrm>
          <a:prstGeom prst="rect">
            <a:avLst/>
          </a:prstGeom>
        </p:spPr>
      </p:pic>
      <p:sp>
        <p:nvSpPr>
          <p:cNvPr id="9" name="梯形 8"/>
          <p:cNvSpPr/>
          <p:nvPr/>
        </p:nvSpPr>
        <p:spPr>
          <a:xfrm rot="5400000" flipV="1">
            <a:off x="3897775" y="2799381"/>
            <a:ext cx="2728033" cy="3168352"/>
          </a:xfrm>
          <a:prstGeom prst="trapezoid">
            <a:avLst>
              <a:gd name="adj" fmla="val 4652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6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365865" y="272842"/>
            <a:ext cx="2502279" cy="769441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食來雲轉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09263" y="1875111"/>
            <a:ext cx="2694585" cy="769441"/>
          </a:xfrm>
          <a:prstGeom prst="rect">
            <a:avLst/>
          </a:prstGeom>
          <a:noFill/>
          <a:effectLst>
            <a:outerShdw blurRad="469900" dir="9000000" sx="94000" sy="94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感謝聆聽</a:t>
            </a:r>
            <a:endParaRPr lang="en-US" altLang="zh-TW" sz="4400" b="1" dirty="0" smtClean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6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7724 -0.00232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3924 0.635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31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0" grpId="2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584" y="-14637"/>
            <a:ext cx="10488460" cy="6903536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763688" y="1856437"/>
            <a:ext cx="5570756" cy="2796699"/>
            <a:chOff x="1763688" y="1856437"/>
            <a:chExt cx="5570756" cy="2796699"/>
          </a:xfrm>
        </p:grpSpPr>
        <p:sp>
          <p:nvSpPr>
            <p:cNvPr id="5" name="文字方塊 4"/>
            <p:cNvSpPr txBox="1"/>
            <p:nvPr/>
          </p:nvSpPr>
          <p:spPr>
            <a:xfrm>
              <a:off x="1763688" y="2406367"/>
              <a:ext cx="5570756" cy="2246769"/>
            </a:xfrm>
            <a:prstGeom prst="rect">
              <a:avLst/>
            </a:prstGeom>
            <a:noFill/>
            <a:effectLst>
              <a:outerShdw blurRad="469900" dir="9000000" sx="94000" sy="94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TW" altLang="en-US" sz="7000" b="1" dirty="0" smtClean="0">
                  <a:ln w="18415" cmpd="sng">
                    <a:noFill/>
                    <a:prstDash val="solid"/>
                  </a:ln>
                  <a:solidFill>
                    <a:srgbClr val="002060"/>
                  </a:solidFill>
                  <a:effectLst>
                    <a:glow rad="139700">
                      <a:schemeClr val="bg1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用堅強的基石</a:t>
              </a:r>
              <a:endParaRPr lang="en-US" altLang="zh-TW" sz="7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7000" b="1" dirty="0" smtClean="0">
                  <a:ln w="18415" cmpd="sng">
                    <a:noFill/>
                    <a:prstDash val="solid"/>
                  </a:ln>
                  <a:solidFill>
                    <a:srgbClr val="002060"/>
                  </a:solidFill>
                  <a:effectLst>
                    <a:glow rad="139700">
                      <a:schemeClr val="bg1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實現更多理想</a:t>
              </a:r>
              <a:endParaRPr lang="zh-TW" altLang="en-US" sz="7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699792" y="1856437"/>
              <a:ext cx="4179349" cy="553998"/>
            </a:xfrm>
            <a:prstGeom prst="rect">
              <a:avLst/>
            </a:prstGeom>
            <a:noFill/>
            <a:effectLst>
              <a:outerShdw blurRad="469900" dir="9000000" sx="94000" sy="94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7000" b="1">
                  <a:ln w="18415" cmpd="sng">
                    <a:noFill/>
                    <a:prstDash val="solid"/>
                  </a:ln>
                  <a:solidFill>
                    <a:srgbClr val="002060"/>
                  </a:solidFill>
                  <a:effectLst>
                    <a:glow rad="139700">
                      <a:schemeClr val="bg1"/>
                    </a:glow>
                  </a:effectLst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en-US" altLang="zh-TW" sz="3000" dirty="0" smtClean="0">
                  <a:solidFill>
                    <a:schemeClr val="accent6">
                      <a:lumMod val="75000"/>
                    </a:schemeClr>
                  </a:solidFill>
                </a:rPr>
                <a:t>2013</a:t>
              </a:r>
              <a:r>
                <a:rPr lang="zh-TW" alt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台灣微軟創意教師</a:t>
              </a:r>
              <a:endParaRPr lang="zh-TW" alt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290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-476200" y="1131944"/>
            <a:ext cx="9865096" cy="5328592"/>
            <a:chOff x="-396552" y="1124744"/>
            <a:chExt cx="9865096" cy="5328592"/>
          </a:xfrm>
        </p:grpSpPr>
        <p:sp>
          <p:nvSpPr>
            <p:cNvPr id="31" name="矩形 30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56" y="1825331"/>
            <a:ext cx="3848100" cy="40290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77810" y="249363"/>
            <a:ext cx="4031873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透過食指大動</a:t>
            </a:r>
            <a:endParaRPr lang="zh-TW" altLang="en-US" sz="5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988" y="1463733"/>
            <a:ext cx="1211806" cy="121180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688" y="2835410"/>
            <a:ext cx="1380834" cy="147289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579550" y="1638749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測驗回饋</a:t>
            </a:r>
            <a:endParaRPr lang="zh-TW" altLang="en-US" sz="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16827" y="3100586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綠</a:t>
            </a:r>
            <a:r>
              <a:rPr lang="zh-TW" altLang="en-US" sz="5000" dirty="0" smtClean="0"/>
              <a:t>能減碳</a:t>
            </a:r>
            <a:endParaRPr lang="zh-TW" altLang="en-US" sz="50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4398151" y="4589390"/>
            <a:ext cx="949914" cy="1020394"/>
            <a:chOff x="5439904" y="1967569"/>
            <a:chExt cx="3452576" cy="345257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39904" y="1967569"/>
              <a:ext cx="3452576" cy="3452574"/>
            </a:xfrm>
            <a:prstGeom prst="rect">
              <a:avLst/>
            </a:prstGeom>
          </p:spPr>
        </p:pic>
        <p:sp>
          <p:nvSpPr>
            <p:cNvPr id="19" name="等腰三角形 18"/>
            <p:cNvSpPr/>
            <p:nvPr/>
          </p:nvSpPr>
          <p:spPr>
            <a:xfrm rot="17966287">
              <a:off x="6590451" y="3183356"/>
              <a:ext cx="293730" cy="1168826"/>
            </a:xfrm>
            <a:prstGeom prst="triangle">
              <a:avLst/>
            </a:prstGeom>
            <a:gradFill>
              <a:gsLst>
                <a:gs pos="36000">
                  <a:srgbClr val="15BD25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5715241" y="2234019"/>
              <a:ext cx="2901902" cy="2901902"/>
            </a:xfrm>
            <a:prstGeom prst="ellipse">
              <a:avLst/>
            </a:prstGeom>
            <a:noFill/>
            <a:ln w="292100">
              <a:solidFill>
                <a:srgbClr val="1F9200">
                  <a:alpha val="6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5656785" y="4664009"/>
            <a:ext cx="2465740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sz="5000" dirty="0" smtClean="0"/>
              <a:t>E</a:t>
            </a:r>
            <a:r>
              <a:rPr lang="zh-TW" altLang="en-US" sz="5000" dirty="0" smtClean="0"/>
              <a:t>化創新</a:t>
            </a:r>
            <a:endParaRPr lang="zh-TW" altLang="en-US" sz="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664617" y="247607"/>
            <a:ext cx="1467068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整合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420413" y="3140968"/>
            <a:ext cx="5955476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讓我們來到教學現場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-1034020" y="1274286"/>
            <a:ext cx="9491477" cy="7927945"/>
            <a:chOff x="-5181296" y="3024386"/>
            <a:chExt cx="9491477" cy="7927945"/>
          </a:xfrm>
        </p:grpSpPr>
        <p:pic>
          <p:nvPicPr>
            <p:cNvPr id="1026" name="Picture 2" descr="E:\5月8日演講&amp;新北市崇林國中&amp;台北市西湖國中\4月22日要完成事情\台灣微軟5月8日簡報檔案(中文和英文)\中文簡報\活動一食指大動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16629" y="3330446"/>
              <a:ext cx="7399188" cy="439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群組 1"/>
            <p:cNvGrpSpPr/>
            <p:nvPr/>
          </p:nvGrpSpPr>
          <p:grpSpPr>
            <a:xfrm>
              <a:off x="-5181296" y="3024386"/>
              <a:ext cx="9491477" cy="7927945"/>
              <a:chOff x="-5005064" y="1087255"/>
              <a:chExt cx="9491477" cy="7927945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0" b="100000" l="0" r="100000">
                            <a14:foregroundMark x1="95679" y1="10384" x2="95910" y2="89927"/>
                            <a14:foregroundMark x1="96605" y1="5088" x2="5787" y2="3011"/>
                            <a14:foregroundMark x1="3549" y1="6542" x2="3164" y2="93146"/>
                            <a14:foregroundMark x1="1157" y1="1246" x2="1157" y2="1246"/>
                            <a14:foregroundMark x1="1157" y1="1765" x2="4938" y2="0"/>
                            <a14:foregroundMark x1="1389" y1="1246" x2="77" y2="3323"/>
                            <a14:foregroundMark x1="46142" y1="1246" x2="46142" y2="1246"/>
                            <a14:foregroundMark x1="4938" y1="96158" x2="94830" y2="95223"/>
                            <a14:foregroundMark x1="32330" y1="415" x2="16281" y2="312"/>
                            <a14:foregroundMark x1="5710" y1="312" x2="16049" y2="312"/>
                            <a14:foregroundMark x1="28086" y1="99688" x2="63966" y2="99688"/>
                            <a14:foregroundMark x1="26312" y1="99688" x2="3318" y2="99792"/>
                            <a14:backgroundMark x1="23611" y1="11319" x2="89120" y2="13396"/>
                            <a14:backgroundMark x1="82485" y1="47144" x2="22994" y2="42991"/>
                            <a14:backgroundMark x1="26543" y1="26168" x2="26543" y2="26168"/>
                            <a14:backgroundMark x1="24769" y1="26999" x2="83565" y2="26999"/>
                            <a14:backgroundMark x1="85802" y1="49844" x2="24074" y2="27622"/>
                            <a14:backgroundMark x1="20988" y1="11942" x2="20988" y2="71859"/>
                            <a14:backgroundMark x1="89352" y1="30010" x2="85571" y2="74143"/>
                            <a14:backgroundMark x1="90201" y1="11319" x2="37500" y2="10696"/>
                            <a14:backgroundMark x1="89583" y1="24403" x2="76775" y2="34476"/>
                            <a14:backgroundMark x1="91975" y1="19003" x2="89583" y2="73936"/>
                            <a14:backgroundMark x1="82022" y1="62928" x2="37114" y2="57321"/>
                            <a14:backgroundMark x1="78935" y1="73624" x2="19444" y2="73624"/>
                            <a14:backgroundMark x1="92207" y1="21391" x2="91975" y2="35929"/>
                            <a14:backgroundMark x1="19444" y1="49533" x2="19444" y2="65317"/>
                            <a14:backgroundMark x1="9336" y1="55763" x2="16127" y2="55763"/>
                            <a14:backgroundMark x1="8025" y1="55244" x2="12654" y2="533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431169" y="1087255"/>
                <a:ext cx="7917582" cy="5008934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5005064" y="3711282"/>
                <a:ext cx="1937319" cy="53039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9986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/>
      <p:bldP spid="16" grpId="0"/>
      <p:bldP spid="21" grpId="0"/>
      <p:bldP spid="23" grpId="0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83017"/>
            <a:ext cx="1211806" cy="121180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779912" y="432673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測驗回饋</a:t>
            </a:r>
            <a:endParaRPr lang="zh-TW" altLang="en-US" sz="5000" dirty="0"/>
          </a:p>
        </p:txBody>
      </p:sp>
      <p:sp>
        <p:nvSpPr>
          <p:cNvPr id="34" name="矩形 33"/>
          <p:cNvSpPr/>
          <p:nvPr/>
        </p:nvSpPr>
        <p:spPr>
          <a:xfrm>
            <a:off x="-630833" y="1700807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57685" y="2204864"/>
            <a:ext cx="8118769" cy="3139321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400" dirty="0" smtClean="0"/>
              <a:t>「</a:t>
            </a:r>
            <a:r>
              <a:rPr lang="zh-TW" altLang="en-US" sz="5400" dirty="0"/>
              <a:t>注重尋求答案的</a:t>
            </a:r>
            <a:r>
              <a:rPr lang="zh-TW" altLang="en-US" sz="5400" dirty="0" smtClean="0"/>
              <a:t>結果，大於</a:t>
            </a:r>
            <a:r>
              <a:rPr lang="zh-TW" altLang="en-US" sz="5400" dirty="0"/>
              <a:t>得到的回報</a:t>
            </a:r>
            <a:r>
              <a:rPr lang="zh-TW" altLang="en-US" sz="5400" dirty="0" smtClean="0"/>
              <a:t>」</a:t>
            </a:r>
            <a:endParaRPr lang="en-US" altLang="zh-TW" sz="54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by</a:t>
            </a:r>
            <a:r>
              <a:rPr lang="en-US" altLang="zh-TW" sz="5400" dirty="0" smtClean="0"/>
              <a:t> </a:t>
            </a:r>
            <a:r>
              <a:rPr lang="en-US" altLang="zh-TW" sz="2800" b="0" dirty="0" smtClean="0">
                <a:effectLst/>
              </a:rPr>
              <a:t>2012</a:t>
            </a:r>
            <a:r>
              <a:rPr lang="zh-TW" altLang="en-US" sz="2800" b="0" dirty="0" smtClean="0">
                <a:effectLst/>
              </a:rPr>
              <a:t>年「</a:t>
            </a:r>
            <a:r>
              <a:rPr lang="zh-TW" altLang="en-US" sz="2800" b="0" dirty="0">
                <a:effectLst/>
              </a:rPr>
              <a:t>國際科學展覽會二等獎</a:t>
            </a:r>
            <a:r>
              <a:rPr lang="zh-TW" altLang="en-US" sz="2800" b="0" dirty="0" smtClean="0">
                <a:effectLst/>
              </a:rPr>
              <a:t>」吳承儒</a:t>
            </a:r>
            <a:r>
              <a:rPr lang="en-US" altLang="zh-TW" sz="2800" b="0" dirty="0" smtClean="0">
                <a:effectLst/>
              </a:rPr>
              <a:t/>
            </a:r>
            <a:br>
              <a:rPr lang="en-US" altLang="zh-TW" sz="2800" b="0" dirty="0" smtClean="0">
                <a:effectLst/>
              </a:rPr>
            </a:br>
            <a:r>
              <a:rPr lang="en-US" altLang="zh-TW" sz="800" dirty="0">
                <a:hlinkClick r:id="rId3"/>
              </a:rPr>
              <a:t>https://www.youtube.com/watch?v=K54b6NqQgQc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60648"/>
            <a:ext cx="1380834" cy="147289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73329" y="566206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綠</a:t>
            </a:r>
            <a:r>
              <a:rPr lang="zh-TW" altLang="en-US" sz="5000" dirty="0" smtClean="0"/>
              <a:t>能減碳</a:t>
            </a:r>
            <a:endParaRPr lang="zh-TW" altLang="en-US" sz="5000" dirty="0"/>
          </a:p>
        </p:txBody>
      </p:sp>
      <p:sp>
        <p:nvSpPr>
          <p:cNvPr id="21" name="矩形 20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43249" y="1766702"/>
            <a:ext cx="8118769" cy="4093428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600" dirty="0" smtClean="0">
                <a:effectLst/>
              </a:rPr>
              <a:t>提供</a:t>
            </a:r>
            <a:r>
              <a:rPr lang="zh-TW" altLang="en-US" sz="3600" dirty="0">
                <a:effectLst/>
              </a:rPr>
              <a:t>一個</a:t>
            </a:r>
            <a:r>
              <a:rPr lang="zh-TW" altLang="en-US" sz="3600" dirty="0" smtClean="0">
                <a:effectLst/>
              </a:rPr>
              <a:t>不同</a:t>
            </a:r>
            <a:r>
              <a:rPr lang="zh-TW" altLang="en-US" sz="3600" dirty="0">
                <a:effectLst/>
              </a:rPr>
              <a:t>模式</a:t>
            </a:r>
            <a:r>
              <a:rPr lang="zh-TW" altLang="en-US" sz="3600" dirty="0" smtClean="0">
                <a:effectLst/>
              </a:rPr>
              <a:t>，</a:t>
            </a:r>
            <a:r>
              <a:rPr lang="zh-TW" altLang="en-US" sz="3600" dirty="0">
                <a:effectLst/>
              </a:rPr>
              <a:t>從基層出發、由下而上開始推行改變，或許將能更有效的達成環保替代能源的開發、建立國內整體能源政策與創造更多好的</a:t>
            </a:r>
            <a:r>
              <a:rPr lang="zh-TW" altLang="en-US" sz="3600" dirty="0" smtClean="0">
                <a:effectLst/>
              </a:rPr>
              <a:t>工作機會，網路科技會是一條道路。</a:t>
            </a:r>
            <a:endParaRPr lang="en-US" altLang="zh-TW" sz="3600" dirty="0" smtClean="0">
              <a:effectLst/>
            </a:endParaRPr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by </a:t>
            </a:r>
            <a:r>
              <a:rPr lang="zh-TW" altLang="en-US" sz="3600" dirty="0" smtClean="0"/>
              <a:t>　</a:t>
            </a:r>
            <a:r>
              <a:rPr lang="en-US" altLang="zh-TW" sz="3600" b="0" dirty="0" smtClean="0">
                <a:effectLst/>
              </a:rPr>
              <a:t>Jennifer </a:t>
            </a:r>
            <a:r>
              <a:rPr lang="en-US" altLang="zh-TW" sz="3600" b="0" dirty="0" err="1" smtClean="0">
                <a:effectLst/>
              </a:rPr>
              <a:t>Granholm</a:t>
            </a:r>
            <a:r>
              <a:rPr lang="zh-TW" altLang="en-US" sz="2400" b="0" dirty="0" smtClean="0">
                <a:effectLst/>
              </a:rPr>
              <a:t>（ＷＨＯ能源會長）</a:t>
            </a:r>
            <a:r>
              <a:rPr lang="en-US" altLang="zh-TW" sz="3600" b="0" dirty="0" smtClean="0">
                <a:effectLst/>
              </a:rPr>
              <a:t/>
            </a:r>
            <a:br>
              <a:rPr lang="en-US" altLang="zh-TW" sz="3600" b="0" dirty="0" smtClean="0">
                <a:effectLst/>
              </a:rPr>
            </a:br>
            <a:r>
              <a:rPr lang="en-US" altLang="zh-TW" sz="800" dirty="0">
                <a:hlinkClick r:id="rId3"/>
              </a:rPr>
              <a:t>http://tedxtaipei.com/2013/10/jennifer-granholm-a-clean-energy-proposal-race-to-the-top/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445992" y="332656"/>
            <a:ext cx="949914" cy="1020394"/>
            <a:chOff x="5439904" y="1967569"/>
            <a:chExt cx="3452576" cy="345257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39904" y="1967569"/>
              <a:ext cx="3452576" cy="3452574"/>
            </a:xfrm>
            <a:prstGeom prst="rect">
              <a:avLst/>
            </a:prstGeom>
          </p:spPr>
        </p:pic>
        <p:sp>
          <p:nvSpPr>
            <p:cNvPr id="10" name="等腰三角形 9"/>
            <p:cNvSpPr/>
            <p:nvPr/>
          </p:nvSpPr>
          <p:spPr>
            <a:xfrm rot="17966287">
              <a:off x="6590451" y="3183356"/>
              <a:ext cx="293730" cy="1168826"/>
            </a:xfrm>
            <a:prstGeom prst="triangle">
              <a:avLst/>
            </a:prstGeom>
            <a:gradFill>
              <a:gsLst>
                <a:gs pos="36000">
                  <a:srgbClr val="15BD25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5715241" y="2234019"/>
              <a:ext cx="2901902" cy="2901902"/>
            </a:xfrm>
            <a:prstGeom prst="ellipse">
              <a:avLst/>
            </a:prstGeom>
            <a:noFill/>
            <a:ln w="292100">
              <a:solidFill>
                <a:srgbClr val="1F9200">
                  <a:alpha val="6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3779912" y="433810"/>
            <a:ext cx="2465740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sz="5000" dirty="0" smtClean="0"/>
              <a:t>E</a:t>
            </a:r>
            <a:r>
              <a:rPr lang="zh-TW" altLang="en-US" sz="5000" dirty="0" smtClean="0"/>
              <a:t>化創新</a:t>
            </a:r>
            <a:endParaRPr lang="zh-TW" altLang="en-US" sz="50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-630832" y="1700808"/>
            <a:ext cx="14805420" cy="4922572"/>
            <a:chOff x="-4897052" y="1124744"/>
            <a:chExt cx="14365596" cy="5328592"/>
          </a:xfrm>
        </p:grpSpPr>
        <p:sp>
          <p:nvSpPr>
            <p:cNvPr id="14" name="矩形 13"/>
            <p:cNvSpPr/>
            <p:nvPr/>
          </p:nvSpPr>
          <p:spPr>
            <a:xfrm>
              <a:off x="-4897052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57685" y="2204864"/>
            <a:ext cx="8118769" cy="3354765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600" dirty="0" smtClean="0">
                <a:effectLst/>
              </a:rPr>
              <a:t>若</a:t>
            </a:r>
            <a:r>
              <a:rPr lang="zh-TW" altLang="en-US" sz="3600" dirty="0">
                <a:effectLst/>
              </a:rPr>
              <a:t>我們能將教育的方式進化成一種</a:t>
            </a:r>
            <a:r>
              <a:rPr lang="en-US" altLang="zh-TW" sz="3600" dirty="0">
                <a:effectLst/>
              </a:rPr>
              <a:t>『</a:t>
            </a:r>
            <a:r>
              <a:rPr lang="zh-TW" altLang="en-US" sz="3600" dirty="0">
                <a:effectLst/>
              </a:rPr>
              <a:t>自組有機體</a:t>
            </a:r>
            <a:r>
              <a:rPr lang="en-US" altLang="zh-TW" sz="3600" dirty="0">
                <a:effectLst/>
              </a:rPr>
              <a:t>』</a:t>
            </a:r>
            <a:r>
              <a:rPr lang="zh-TW" altLang="en-US" sz="3600" dirty="0">
                <a:effectLst/>
              </a:rPr>
              <a:t>的型態，學習的動力便會油然而生，重點不是在學習，而是教育的方式</a:t>
            </a:r>
            <a:r>
              <a:rPr lang="zh-TW" altLang="en-US" sz="3600" dirty="0" smtClean="0">
                <a:effectLst/>
              </a:rPr>
              <a:t>。</a:t>
            </a:r>
            <a:endParaRPr lang="en-US" altLang="zh-TW" sz="3600" dirty="0" smtClean="0">
              <a:effectLst/>
            </a:endParaRPr>
          </a:p>
          <a:p>
            <a:endParaRPr lang="en-US" altLang="zh-TW" sz="3200" dirty="0" smtClean="0"/>
          </a:p>
          <a:p>
            <a:r>
              <a:rPr lang="en-US" altLang="zh-TW" sz="2800" dirty="0" smtClean="0"/>
              <a:t>By </a:t>
            </a:r>
            <a:r>
              <a:rPr lang="en-US" altLang="zh-TW" sz="2800" dirty="0" err="1">
                <a:effectLst/>
              </a:rPr>
              <a:t>Mitra</a:t>
            </a:r>
            <a:r>
              <a:rPr lang="en-US" altLang="zh-TW" sz="2800" dirty="0">
                <a:effectLst/>
              </a:rPr>
              <a:t> </a:t>
            </a:r>
            <a:r>
              <a:rPr lang="en-US" altLang="zh-TW" sz="2800" dirty="0" smtClean="0">
                <a:effectLst/>
              </a:rPr>
              <a:t>(2011</a:t>
            </a:r>
            <a:r>
              <a:rPr lang="zh-TW" altLang="en-US" sz="2800" dirty="0" smtClean="0">
                <a:effectLst/>
              </a:rPr>
              <a:t>年</a:t>
            </a:r>
            <a:r>
              <a:rPr lang="en-US" altLang="zh-TW" sz="2800" dirty="0" smtClean="0">
                <a:effectLst/>
              </a:rPr>
              <a:t>1</a:t>
            </a:r>
            <a:r>
              <a:rPr lang="zh-TW" altLang="en-US" sz="2800" dirty="0">
                <a:effectLst/>
              </a:rPr>
              <a:t>百萬美金 </a:t>
            </a:r>
            <a:r>
              <a:rPr lang="en-US" altLang="zh-TW" sz="2800" dirty="0">
                <a:effectLst/>
              </a:rPr>
              <a:t>TED </a:t>
            </a:r>
            <a:r>
              <a:rPr lang="en-US" altLang="zh-TW" sz="2800" dirty="0" smtClean="0">
                <a:effectLst/>
              </a:rPr>
              <a:t>Prize)</a:t>
            </a:r>
            <a:r>
              <a:rPr lang="en-US" altLang="zh-TW" sz="2800" b="0" dirty="0" smtClean="0">
                <a:effectLst/>
              </a:rPr>
              <a:t/>
            </a:r>
            <a:br>
              <a:rPr lang="en-US" altLang="zh-TW" sz="2800" b="0" dirty="0" smtClean="0">
                <a:effectLst/>
              </a:rPr>
            </a:br>
            <a:r>
              <a:rPr lang="en-US" altLang="zh-TW" sz="800" dirty="0">
                <a:hlinkClick r:id="rId3"/>
              </a:rPr>
              <a:t>http://tedxtaipei.com/2013/03/2013-ted-prize-sugata-mitra/</a:t>
            </a:r>
            <a:r>
              <a:rPr lang="en-US" altLang="zh-TW" sz="800" b="0" dirty="0">
                <a:effectLst/>
              </a:rPr>
              <a:t> 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5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-396552" y="1124744"/>
            <a:ext cx="9865096" cy="5328592"/>
            <a:chOff x="-396552" y="1124744"/>
            <a:chExt cx="9865096" cy="5328592"/>
          </a:xfrm>
        </p:grpSpPr>
        <p:sp>
          <p:nvSpPr>
            <p:cNvPr id="31" name="矩形 30"/>
            <p:cNvSpPr/>
            <p:nvPr/>
          </p:nvSpPr>
          <p:spPr>
            <a:xfrm>
              <a:off x="-180528" y="1124744"/>
              <a:ext cx="9433048" cy="5321392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96552" y="1124744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-396552" y="6446136"/>
              <a:ext cx="9865096" cy="72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70" y="1776824"/>
            <a:ext cx="3848100" cy="40290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294933" y="249363"/>
            <a:ext cx="4031873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透過食事求是</a:t>
            </a:r>
            <a:endParaRPr lang="zh-TW" altLang="en-US" sz="5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835" y="1638749"/>
            <a:ext cx="1249715" cy="84355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579550" y="1638749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全球視野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174" y="2911427"/>
            <a:ext cx="1099747" cy="109974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5588551" y="3030414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協作分享</a:t>
            </a:r>
            <a:endParaRPr lang="zh-TW" altLang="en-US" sz="5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322" y="4484999"/>
            <a:ext cx="936739" cy="936739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588551" y="4515484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跨境學習</a:t>
            </a:r>
            <a:endParaRPr lang="zh-TW" altLang="en-US" sz="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518837" y="249363"/>
            <a:ext cx="1467068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培養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69" y="1778102"/>
            <a:ext cx="3848100" cy="402907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56" y="1825331"/>
            <a:ext cx="3848100" cy="4029075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420413" y="3140968"/>
            <a:ext cx="5955476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讓我們來到教學現場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-484519" y="1140142"/>
            <a:ext cx="8006711" cy="8563191"/>
            <a:chOff x="-4140968" y="1465871"/>
            <a:chExt cx="8006711" cy="85631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-2439119" y="1842380"/>
              <a:ext cx="6192688" cy="4771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群組 20"/>
            <p:cNvGrpSpPr/>
            <p:nvPr/>
          </p:nvGrpSpPr>
          <p:grpSpPr>
            <a:xfrm>
              <a:off x="-4140968" y="1465871"/>
              <a:ext cx="8006711" cy="8563191"/>
              <a:chOff x="-332228" y="459081"/>
              <a:chExt cx="8006711" cy="8563191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ackgroundRemoval t="0" b="100000" l="0" r="100000">
                            <a14:foregroundMark x1="95679" y1="10384" x2="95910" y2="89927"/>
                            <a14:foregroundMark x1="96605" y1="5088" x2="5787" y2="3011"/>
                            <a14:foregroundMark x1="3549" y1="6542" x2="3164" y2="93146"/>
                            <a14:foregroundMark x1="1157" y1="1246" x2="1157" y2="1246"/>
                            <a14:foregroundMark x1="1157" y1="1765" x2="4938" y2="0"/>
                            <a14:foregroundMark x1="1389" y1="1246" x2="77" y2="3323"/>
                            <a14:foregroundMark x1="46142" y1="1246" x2="46142" y2="1246"/>
                            <a14:foregroundMark x1="4938" y1="96158" x2="94830" y2="95223"/>
                            <a14:foregroundMark x1="32330" y1="415" x2="16281" y2="312"/>
                            <a14:foregroundMark x1="5710" y1="312" x2="16049" y2="312"/>
                            <a14:foregroundMark x1="28086" y1="99688" x2="63966" y2="99688"/>
                            <a14:foregroundMark x1="26312" y1="99688" x2="3318" y2="99792"/>
                            <a14:backgroundMark x1="23611" y1="11319" x2="89120" y2="13396"/>
                            <a14:backgroundMark x1="82485" y1="47144" x2="22994" y2="42991"/>
                            <a14:backgroundMark x1="26543" y1="26168" x2="26543" y2="26168"/>
                            <a14:backgroundMark x1="24769" y1="26999" x2="83565" y2="26999"/>
                            <a14:backgroundMark x1="85802" y1="49844" x2="24074" y2="27622"/>
                            <a14:backgroundMark x1="20988" y1="11942" x2="20988" y2="71859"/>
                            <a14:backgroundMark x1="89352" y1="30010" x2="85571" y2="74143"/>
                            <a14:backgroundMark x1="90201" y1="11319" x2="37500" y2="10696"/>
                            <a14:backgroundMark x1="89583" y1="24403" x2="76775" y2="34476"/>
                            <a14:backgroundMark x1="91975" y1="19003" x2="89583" y2="73936"/>
                            <a14:backgroundMark x1="82022" y1="62928" x2="37114" y2="57321"/>
                            <a14:backgroundMark x1="78935" y1="73624" x2="19444" y2="73624"/>
                            <a14:backgroundMark x1="92207" y1="21391" x2="91975" y2="35929"/>
                            <a14:backgroundMark x1="19444" y1="49533" x2="19444" y2="65317"/>
                            <a14:backgroundMark x1="9336" y1="55763" x2="16127" y2="55763"/>
                            <a14:backgroundMark x1="8025" y1="55244" x2="12654" y2="533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380" y="459081"/>
                <a:ext cx="6712103" cy="5147924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32228" y="3718354"/>
                <a:ext cx="1937319" cy="53039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406606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3" grpId="0"/>
      <p:bldP spid="15" grpId="0"/>
      <p:bldP spid="16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04664"/>
            <a:ext cx="1249715" cy="84355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79912" y="448570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/>
              <a:t>全球視野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23827" y="1632590"/>
            <a:ext cx="8118769" cy="4524315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3600" dirty="0" smtClean="0">
                <a:effectLst/>
              </a:rPr>
              <a:t>　　網路讓接收</a:t>
            </a:r>
            <a:r>
              <a:rPr lang="zh-TW" altLang="en-US" sz="3600" dirty="0">
                <a:effectLst/>
              </a:rPr>
              <a:t>來自世界各地的訊息，就像是穿了雙跨時空的鞋履，你可以更自由地做選擇，決定在這塊平台地圖，你將通往何處。網路重新構建我們的生活方式，改變人與人之間行為與對話，甚至改變傳播方式與</a:t>
            </a:r>
            <a:r>
              <a:rPr lang="zh-TW" altLang="en-US" sz="3600" dirty="0" smtClean="0">
                <a:effectLst/>
              </a:rPr>
              <a:t>文化？</a:t>
            </a:r>
            <a:endParaRPr lang="en-US" altLang="zh-TW" sz="3600" dirty="0" smtClean="0">
              <a:effectLst/>
            </a:endParaRPr>
          </a:p>
          <a:p>
            <a:endParaRPr lang="en-US" altLang="zh-TW" sz="3600" dirty="0" smtClean="0">
              <a:effectLst/>
            </a:endParaRPr>
          </a:p>
          <a:p>
            <a:r>
              <a:rPr lang="en-US" altLang="zh-TW" sz="2800" dirty="0" smtClean="0"/>
              <a:t>By</a:t>
            </a:r>
            <a:r>
              <a:rPr lang="zh-TW" altLang="en-US" sz="2800" dirty="0" smtClean="0"/>
              <a:t>　</a:t>
            </a:r>
            <a:r>
              <a:rPr lang="en-US" altLang="zh-TW" sz="2800" dirty="0" smtClean="0">
                <a:effectLst/>
              </a:rPr>
              <a:t>Zuckerman</a:t>
            </a:r>
            <a:r>
              <a:rPr lang="zh-TW" altLang="en-US" sz="2800" dirty="0" smtClean="0">
                <a:effectLst/>
              </a:rPr>
              <a:t>　（全球之聲創辦人）</a:t>
            </a:r>
            <a:r>
              <a:rPr lang="en-US" altLang="zh-TW" sz="2800" b="0" dirty="0" smtClean="0">
                <a:effectLst/>
              </a:rPr>
              <a:t/>
            </a:r>
            <a:br>
              <a:rPr lang="en-US" altLang="zh-TW" sz="2800" b="0" dirty="0" smtClean="0">
                <a:effectLst/>
              </a:rPr>
            </a:br>
            <a:r>
              <a:rPr lang="en-US" altLang="zh-TW" sz="800" dirty="0">
                <a:hlinkClick r:id="rId3"/>
              </a:rPr>
              <a:t>http://tedxtaipei.com/2013/11/ethan-zuckerman/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0906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630832" y="1700808"/>
            <a:ext cx="9721855" cy="4915921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527" y="285677"/>
            <a:ext cx="1099747" cy="109974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07904" y="404664"/>
            <a:ext cx="2749471" cy="861774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5000" dirty="0" smtClean="0"/>
              <a:t>協作分享</a:t>
            </a:r>
            <a:endParaRPr lang="zh-TW" altLang="en-US" sz="5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02371" y="1737182"/>
            <a:ext cx="8208912" cy="4524315"/>
          </a:xfrm>
          <a:prstGeom prst="rect">
            <a:avLst/>
          </a:prstGeom>
          <a:noFill/>
          <a:effectLst>
            <a:outerShdw blurRad="228600" dir="2700000" sx="63000" sy="63000" algn="t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sz="4000" dirty="0"/>
              <a:t>You must lend an ear today, because we are the leaders of tomorrow.</a:t>
            </a:r>
            <a:br>
              <a:rPr lang="en-US" altLang="zh-TW" sz="4000" dirty="0"/>
            </a:br>
            <a:r>
              <a:rPr lang="zh-TW" altLang="en-US" sz="4000" dirty="0"/>
              <a:t>你們現在得耐心傾聽，因為未來是由我們小孩作主。</a:t>
            </a:r>
            <a:r>
              <a:rPr lang="en-US" altLang="zh-TW" sz="4000" dirty="0"/>
              <a:t>—</a:t>
            </a:r>
            <a:r>
              <a:rPr lang="zh-TW" altLang="en-US" sz="4000" dirty="0"/>
              <a:t>鄒奇奇（</a:t>
            </a:r>
            <a:r>
              <a:rPr lang="en-US" altLang="zh-TW" sz="4000" dirty="0" err="1"/>
              <a:t>Adora</a:t>
            </a:r>
            <a:r>
              <a:rPr lang="en-US" altLang="zh-TW" sz="4000" dirty="0"/>
              <a:t> </a:t>
            </a:r>
            <a:r>
              <a:rPr lang="en-US" altLang="zh-TW" sz="4000" dirty="0" err="1"/>
              <a:t>Svitak</a:t>
            </a:r>
            <a:r>
              <a:rPr lang="zh-TW" altLang="en-US" sz="4000" dirty="0" smtClean="0"/>
              <a:t>）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800" dirty="0">
                <a:hlinkClick r:id="rId3"/>
              </a:rPr>
              <a:t>http://tedxtaipei.com/2012/07/adora_svitak/</a:t>
            </a:r>
            <a:endParaRPr lang="en-US" altLang="zh-TW" sz="800" dirty="0" smtClean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151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936</Words>
  <Application>Microsoft Office PowerPoint</Application>
  <PresentationFormat>如螢幕大小 (4:3)</PresentationFormat>
  <Paragraphs>138</Paragraphs>
  <Slides>24</Slides>
  <Notes>5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</dc:creator>
  <cp:lastModifiedBy>user</cp:lastModifiedBy>
  <cp:revision>89</cp:revision>
  <dcterms:created xsi:type="dcterms:W3CDTF">2013-04-23T03:48:53Z</dcterms:created>
  <dcterms:modified xsi:type="dcterms:W3CDTF">2013-11-07T05:23:24Z</dcterms:modified>
</cp:coreProperties>
</file>