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5"/>
  </p:notesMasterIdLst>
  <p:handoutMasterIdLst>
    <p:handoutMasterId r:id="rId136"/>
  </p:handoutMasterIdLst>
  <p:sldIdLst>
    <p:sldId id="257" r:id="rId2"/>
    <p:sldId id="258" r:id="rId3"/>
    <p:sldId id="259" r:id="rId4"/>
    <p:sldId id="453" r:id="rId5"/>
    <p:sldId id="273" r:id="rId6"/>
    <p:sldId id="274" r:id="rId7"/>
    <p:sldId id="275" r:id="rId8"/>
    <p:sldId id="454" r:id="rId9"/>
    <p:sldId id="276" r:id="rId10"/>
    <p:sldId id="278" r:id="rId11"/>
    <p:sldId id="279" r:id="rId12"/>
    <p:sldId id="277" r:id="rId13"/>
    <p:sldId id="280" r:id="rId14"/>
    <p:sldId id="28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3" r:id="rId35"/>
    <p:sldId id="304" r:id="rId36"/>
    <p:sldId id="305" r:id="rId37"/>
    <p:sldId id="306" r:id="rId38"/>
    <p:sldId id="307" r:id="rId39"/>
    <p:sldId id="308" r:id="rId40"/>
    <p:sldId id="309" r:id="rId41"/>
    <p:sldId id="310" r:id="rId42"/>
    <p:sldId id="311" r:id="rId43"/>
    <p:sldId id="387" r:id="rId44"/>
    <p:sldId id="312" r:id="rId45"/>
    <p:sldId id="313" r:id="rId46"/>
    <p:sldId id="314" r:id="rId47"/>
    <p:sldId id="315" r:id="rId48"/>
    <p:sldId id="316" r:id="rId49"/>
    <p:sldId id="317" r:id="rId50"/>
    <p:sldId id="319" r:id="rId51"/>
    <p:sldId id="320" r:id="rId52"/>
    <p:sldId id="322" r:id="rId53"/>
    <p:sldId id="323" r:id="rId54"/>
    <p:sldId id="325" r:id="rId55"/>
    <p:sldId id="326" r:id="rId56"/>
    <p:sldId id="327" r:id="rId57"/>
    <p:sldId id="328" r:id="rId58"/>
    <p:sldId id="329" r:id="rId59"/>
    <p:sldId id="330"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4" r:id="rId87"/>
    <p:sldId id="415" r:id="rId88"/>
    <p:sldId id="416" r:id="rId89"/>
    <p:sldId id="417" r:id="rId90"/>
    <p:sldId id="418" r:id="rId91"/>
    <p:sldId id="419" r:id="rId92"/>
    <p:sldId id="420" r:id="rId93"/>
    <p:sldId id="421" r:id="rId94"/>
    <p:sldId id="422" r:id="rId95"/>
    <p:sldId id="423" r:id="rId96"/>
    <p:sldId id="424" r:id="rId97"/>
    <p:sldId id="425" r:id="rId98"/>
    <p:sldId id="426" r:id="rId99"/>
    <p:sldId id="451" r:id="rId100"/>
    <p:sldId id="452" r:id="rId101"/>
    <p:sldId id="465" r:id="rId102"/>
    <p:sldId id="427" r:id="rId103"/>
    <p:sldId id="428" r:id="rId104"/>
    <p:sldId id="432" r:id="rId105"/>
    <p:sldId id="433" r:id="rId106"/>
    <p:sldId id="434" r:id="rId107"/>
    <p:sldId id="435" r:id="rId108"/>
    <p:sldId id="429" r:id="rId109"/>
    <p:sldId id="430" r:id="rId110"/>
    <p:sldId id="431" r:id="rId111"/>
    <p:sldId id="436" r:id="rId112"/>
    <p:sldId id="437" r:id="rId113"/>
    <p:sldId id="438" r:id="rId114"/>
    <p:sldId id="439" r:id="rId115"/>
    <p:sldId id="440" r:id="rId116"/>
    <p:sldId id="441" r:id="rId117"/>
    <p:sldId id="455" r:id="rId118"/>
    <p:sldId id="456" r:id="rId119"/>
    <p:sldId id="457" r:id="rId120"/>
    <p:sldId id="458" r:id="rId121"/>
    <p:sldId id="459" r:id="rId122"/>
    <p:sldId id="460" r:id="rId123"/>
    <p:sldId id="461" r:id="rId124"/>
    <p:sldId id="462" r:id="rId125"/>
    <p:sldId id="463" r:id="rId126"/>
    <p:sldId id="464" r:id="rId127"/>
    <p:sldId id="442" r:id="rId128"/>
    <p:sldId id="443" r:id="rId129"/>
    <p:sldId id="444" r:id="rId130"/>
    <p:sldId id="445" r:id="rId131"/>
    <p:sldId id="446" r:id="rId132"/>
    <p:sldId id="447" r:id="rId133"/>
    <p:sldId id="448" r:id="rId134"/>
  </p:sldIdLst>
  <p:sldSz cx="9144000" cy="6858000" type="screen4x3"/>
  <p:notesSz cx="6858000" cy="9144000"/>
  <p:defaultTextStyle>
    <a:lvl1pPr marL="0" algn="l" rtl="0" latinLnBrk="0">
      <a:defRPr lang="zh-TW" sz="1800" kern="1200">
        <a:solidFill>
          <a:schemeClr val="tx1"/>
        </a:solidFill>
        <a:latin typeface="+mn-lt"/>
        <a:ea typeface="+mn-ea"/>
        <a:cs typeface="+mn-cs"/>
      </a:defRPr>
    </a:lvl1pPr>
    <a:lvl2pPr marL="457200" algn="l" rtl="0" latinLnBrk="0">
      <a:defRPr lang="zh-TW" sz="1800" kern="1200">
        <a:solidFill>
          <a:schemeClr val="tx1"/>
        </a:solidFill>
        <a:latin typeface="+mn-lt"/>
        <a:ea typeface="+mn-ea"/>
        <a:cs typeface="+mn-cs"/>
      </a:defRPr>
    </a:lvl2pPr>
    <a:lvl3pPr marL="914400" algn="l" rtl="0" latinLnBrk="0">
      <a:defRPr lang="zh-TW" sz="1800" kern="1200">
        <a:solidFill>
          <a:schemeClr val="tx1"/>
        </a:solidFill>
        <a:latin typeface="+mn-lt"/>
        <a:ea typeface="+mn-ea"/>
        <a:cs typeface="+mn-cs"/>
      </a:defRPr>
    </a:lvl3pPr>
    <a:lvl4pPr marL="1371600" algn="l" rtl="0" latinLnBrk="0">
      <a:defRPr lang="zh-TW" sz="1800" kern="1200">
        <a:solidFill>
          <a:schemeClr val="tx1"/>
        </a:solidFill>
        <a:latin typeface="+mn-lt"/>
        <a:ea typeface="+mn-ea"/>
        <a:cs typeface="+mn-cs"/>
      </a:defRPr>
    </a:lvl4pPr>
    <a:lvl5pPr marL="1828800" algn="l" rtl="0" latinLnBrk="0">
      <a:defRPr lang="zh-TW" sz="1800" kern="1200">
        <a:solidFill>
          <a:schemeClr val="tx1"/>
        </a:solidFill>
        <a:latin typeface="+mn-lt"/>
        <a:ea typeface="+mn-ea"/>
        <a:cs typeface="+mn-cs"/>
      </a:defRPr>
    </a:lvl5pPr>
    <a:lvl6pPr marL="2286000" algn="l" rtl="0" latinLnBrk="0">
      <a:defRPr lang="zh-TW" sz="1800" kern="1200">
        <a:solidFill>
          <a:schemeClr val="tx1"/>
        </a:solidFill>
        <a:latin typeface="+mn-lt"/>
        <a:ea typeface="+mn-ea"/>
        <a:cs typeface="+mn-cs"/>
      </a:defRPr>
    </a:lvl6pPr>
    <a:lvl7pPr marL="2743200" algn="l" rtl="0" latinLnBrk="0">
      <a:defRPr lang="zh-TW" sz="1800" kern="1200">
        <a:solidFill>
          <a:schemeClr val="tx1"/>
        </a:solidFill>
        <a:latin typeface="+mn-lt"/>
        <a:ea typeface="+mn-ea"/>
        <a:cs typeface="+mn-cs"/>
      </a:defRPr>
    </a:lvl7pPr>
    <a:lvl8pPr marL="3200400" algn="l" rtl="0" latinLnBrk="0">
      <a:defRPr lang="zh-TW" sz="1800" kern="1200">
        <a:solidFill>
          <a:schemeClr val="tx1"/>
        </a:solidFill>
        <a:latin typeface="+mn-lt"/>
        <a:ea typeface="+mn-ea"/>
        <a:cs typeface="+mn-cs"/>
      </a:defRPr>
    </a:lvl8pPr>
    <a:lvl9pPr marL="3657600" algn="l" rtl="0" latinLnBrk="0">
      <a:defRPr lang="zh-TW"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44" autoAdjust="0"/>
    <p:restoredTop sz="94011" autoAdjust="0"/>
  </p:normalViewPr>
  <p:slideViewPr>
    <p:cSldViewPr>
      <p:cViewPr varScale="1">
        <p:scale>
          <a:sx n="68" d="100"/>
          <a:sy n="68"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zh-TW" sz="1200"/>
            </a:lvl1pPr>
            <a:extLst/>
          </a:lstStyle>
          <a:p>
            <a:endParaRPr lang="zh-TW"/>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zh-TW" sz="1200"/>
            </a:lvl1pPr>
            <a:extLst/>
          </a:lstStyle>
          <a:p>
            <a:fld id="{54D4857D-62A5-486B-9129-468003D7E020}" type="datetimeFigureOut">
              <a:rPr lang="en-US" altLang="zh-TW" smtClean="0"/>
              <a:pPr/>
              <a:t>12/9/2013</a:t>
            </a:fld>
            <a:endParaRPr lang="zh-TW"/>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zh-TW" sz="1200"/>
            </a:lvl1pPr>
            <a:extLst/>
          </a:lstStyle>
          <a:p>
            <a:endParaRPr lang="zh-TW"/>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zh-TW" sz="1200"/>
            </a:lvl1pPr>
            <a:extLst/>
          </a:lstStyle>
          <a:p>
            <a:fld id="{2EBE4566-6F3A-4CC1-BD6C-9C510D05F126}" type="slidenum">
              <a:rPr lang="zh-TW" smtClean="0"/>
              <a:pPr/>
              <a:t>‹#›</a:t>
            </a:fld>
            <a:endParaRPr lang="zh-TW"/>
          </a:p>
        </p:txBody>
      </p:sp>
    </p:spTree>
    <p:extLst>
      <p:ext uri="{BB962C8B-B14F-4D97-AF65-F5344CB8AC3E}">
        <p14:creationId xmlns:p14="http://schemas.microsoft.com/office/powerpoint/2010/main" val="158989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zh-TW" sz="1200"/>
            </a:lvl1pPr>
            <a:extLst/>
          </a:lstStyle>
          <a:p>
            <a:endParaRPr lang="zh-TW"/>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zh-TW" sz="1200"/>
            </a:lvl1pPr>
            <a:extLst/>
          </a:lstStyle>
          <a:p>
            <a:fld id="{2D2EF2CE-B28C-4ED4-8FD0-48BB3F48846A}" type="datetimeFigureOut">
              <a:pPr/>
              <a:t>2013/12/9</a:t>
            </a:fld>
            <a:endParaRPr lang="zh-TW"/>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zh-TW"/>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zh-TW" sz="1200"/>
            </a:lvl1pPr>
            <a:extLst/>
          </a:lstStyle>
          <a:p>
            <a:endParaRPr lang="zh-TW"/>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TW" sz="1200"/>
            </a:lvl1pPr>
            <a:extLst/>
          </a:lstStyle>
          <a:p>
            <a:fld id="{61807874-5299-41B2-A37A-6AA3547857F4}" type="slidenum">
              <a:pPr/>
              <a:t>‹#›</a:t>
            </a:fld>
            <a:endParaRPr lang="zh-TW"/>
          </a:p>
        </p:txBody>
      </p:sp>
    </p:spTree>
    <p:extLst>
      <p:ext uri="{BB962C8B-B14F-4D97-AF65-F5344CB8AC3E}">
        <p14:creationId xmlns:p14="http://schemas.microsoft.com/office/powerpoint/2010/main" val="1581286073"/>
      </p:ext>
    </p:extLst>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latinLnBrk="0">
      <a:defRPr lang="zh-TW" sz="1200" kern="1200">
        <a:solidFill>
          <a:schemeClr val="tx1"/>
        </a:solidFill>
        <a:latin typeface="+mn-lt"/>
        <a:ea typeface="+mn-ea"/>
        <a:cs typeface="+mn-cs"/>
      </a:defRPr>
    </a:lvl2pPr>
    <a:lvl3pPr marL="914400" algn="l" rtl="0" latinLnBrk="0">
      <a:defRPr lang="zh-TW" sz="1200" kern="1200">
        <a:solidFill>
          <a:schemeClr val="tx1"/>
        </a:solidFill>
        <a:latin typeface="+mn-lt"/>
        <a:ea typeface="+mn-ea"/>
        <a:cs typeface="+mn-cs"/>
      </a:defRPr>
    </a:lvl3pPr>
    <a:lvl4pPr marL="1371600" algn="l" rtl="0" latinLnBrk="0">
      <a:defRPr lang="zh-TW" sz="1200" kern="1200">
        <a:solidFill>
          <a:schemeClr val="tx1"/>
        </a:solidFill>
        <a:latin typeface="+mn-lt"/>
        <a:ea typeface="+mn-ea"/>
        <a:cs typeface="+mn-cs"/>
      </a:defRPr>
    </a:lvl4pPr>
    <a:lvl5pPr marL="1828800" algn="l" rtl="0" latinLnBrk="0">
      <a:defRPr lang="zh-TW" sz="1200" kern="1200">
        <a:solidFill>
          <a:schemeClr val="tx1"/>
        </a:solidFill>
        <a:latin typeface="+mn-lt"/>
        <a:ea typeface="+mn-ea"/>
        <a:cs typeface="+mn-cs"/>
      </a:defRPr>
    </a:lvl5pPr>
    <a:lvl6pPr marL="2286000" algn="l" rtl="0" latinLnBrk="0">
      <a:defRPr lang="zh-TW" sz="1200" kern="1200">
        <a:solidFill>
          <a:schemeClr val="tx1"/>
        </a:solidFill>
        <a:latin typeface="+mn-lt"/>
        <a:ea typeface="+mn-ea"/>
        <a:cs typeface="+mn-cs"/>
      </a:defRPr>
    </a:lvl6pPr>
    <a:lvl7pPr marL="2743200" algn="l" rtl="0" latinLnBrk="0">
      <a:defRPr lang="zh-TW" sz="1200" kern="1200">
        <a:solidFill>
          <a:schemeClr val="tx1"/>
        </a:solidFill>
        <a:latin typeface="+mn-lt"/>
        <a:ea typeface="+mn-ea"/>
        <a:cs typeface="+mn-cs"/>
      </a:defRPr>
    </a:lvl7pPr>
    <a:lvl8pPr marL="3200400" algn="l" rtl="0" latinLnBrk="0">
      <a:defRPr lang="zh-TW" sz="1200" kern="1200">
        <a:solidFill>
          <a:schemeClr val="tx1"/>
        </a:solidFill>
        <a:latin typeface="+mn-lt"/>
        <a:ea typeface="+mn-ea"/>
        <a:cs typeface="+mn-cs"/>
      </a:defRPr>
    </a:lvl8pPr>
    <a:lvl9pPr marL="3657600" algn="l" rtl="0" latinLnBrk="0">
      <a:defRPr lang="zh-TW"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a:p>
        </p:txBody>
      </p:sp>
      <p:sp>
        <p:nvSpPr>
          <p:cNvPr id="4" name="Rectangle 4"/>
          <p:cNvSpPr>
            <a:spLocks noGrp="1"/>
          </p:cNvSpPr>
          <p:nvPr>
            <p:ph type="sldNum" sz="quarter" idx="10"/>
          </p:nvPr>
        </p:nvSpPr>
        <p:spPr/>
        <p:txBody>
          <a:bodyPr/>
          <a:lstStyle>
            <a:extLst/>
          </a:lstStyle>
          <a:p>
            <a:fld id="{61807874-5299-41B2-A37A-6AA3547857F4}" type="slidenum">
              <a:rPr lang="zh-TW" smtClean="0"/>
              <a:pPr/>
              <a:t>1</a:t>
            </a:fld>
            <a:endParaRPr 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66CFF756-E088-4063-B85F-3A278EF0965F}" type="slidenum">
              <a:rPr lang="en-US" altLang="zh-TW"/>
              <a:pPr/>
              <a:t>12</a:t>
            </a:fld>
            <a:endParaRPr lang="en-US" altLang="zh-TW"/>
          </a:p>
        </p:txBody>
      </p:sp>
      <p:sp>
        <p:nvSpPr>
          <p:cNvPr id="743426" name="Rectangle 2"/>
          <p:cNvSpPr>
            <a:spLocks noGrp="1" noRot="1" noChangeAspect="1" noChangeArrowheads="1" noTextEdit="1"/>
          </p:cNvSpPr>
          <p:nvPr>
            <p:ph type="sldImg"/>
          </p:nvPr>
        </p:nvSpPr>
        <p:spPr>
          <a:xfrm>
            <a:off x="1143000" y="685800"/>
            <a:ext cx="4572000" cy="3429000"/>
          </a:xfrm>
          <a:ln/>
        </p:spPr>
      </p:sp>
      <p:sp>
        <p:nvSpPr>
          <p:cNvPr id="74342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C9409BF9-308D-4348-A346-F36536B86216}" type="slidenum">
              <a:rPr lang="en-US" altLang="zh-TW"/>
              <a:pPr/>
              <a:t>13</a:t>
            </a:fld>
            <a:endParaRPr lang="en-US" altLang="zh-TW"/>
          </a:p>
        </p:txBody>
      </p:sp>
      <p:sp>
        <p:nvSpPr>
          <p:cNvPr id="745474" name="Rectangle 2"/>
          <p:cNvSpPr>
            <a:spLocks noGrp="1" noRot="1" noChangeAspect="1" noChangeArrowheads="1" noTextEdit="1"/>
          </p:cNvSpPr>
          <p:nvPr>
            <p:ph type="sldImg"/>
          </p:nvPr>
        </p:nvSpPr>
        <p:spPr>
          <a:xfrm>
            <a:off x="1143000" y="685800"/>
            <a:ext cx="4572000" cy="3429000"/>
          </a:xfrm>
          <a:ln/>
        </p:spPr>
      </p:sp>
      <p:sp>
        <p:nvSpPr>
          <p:cNvPr id="74547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CB4010B6-C65B-4F58-84ED-913BA76783DA}" type="slidenum">
              <a:rPr lang="en-US" altLang="zh-TW"/>
              <a:pPr/>
              <a:t>14</a:t>
            </a:fld>
            <a:endParaRPr lang="en-US" altLang="zh-TW"/>
          </a:p>
        </p:txBody>
      </p:sp>
      <p:sp>
        <p:nvSpPr>
          <p:cNvPr id="746498" name="Rectangle 2"/>
          <p:cNvSpPr>
            <a:spLocks noGrp="1" noRot="1" noChangeAspect="1" noChangeArrowheads="1" noTextEdit="1"/>
          </p:cNvSpPr>
          <p:nvPr>
            <p:ph type="sldImg"/>
          </p:nvPr>
        </p:nvSpPr>
        <p:spPr>
          <a:xfrm>
            <a:off x="1143000" y="685800"/>
            <a:ext cx="4572000" cy="3429000"/>
          </a:xfrm>
          <a:ln/>
        </p:spPr>
      </p:sp>
      <p:sp>
        <p:nvSpPr>
          <p:cNvPr id="746499"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91827CEE-1B05-4BBB-A9F9-72F1734A84BD}" type="slidenum">
              <a:rPr lang="en-US" altLang="zh-TW"/>
              <a:pPr/>
              <a:t>15</a:t>
            </a:fld>
            <a:endParaRPr lang="en-US" altLang="zh-TW"/>
          </a:p>
        </p:txBody>
      </p:sp>
      <p:sp>
        <p:nvSpPr>
          <p:cNvPr id="747522" name="Rectangle 2"/>
          <p:cNvSpPr>
            <a:spLocks noGrp="1" noRot="1" noChangeAspect="1" noChangeArrowheads="1" noTextEdit="1"/>
          </p:cNvSpPr>
          <p:nvPr>
            <p:ph type="sldImg"/>
          </p:nvPr>
        </p:nvSpPr>
        <p:spPr>
          <a:xfrm>
            <a:off x="1143000" y="685800"/>
            <a:ext cx="4572000" cy="3429000"/>
          </a:xfrm>
          <a:ln/>
        </p:spPr>
      </p:sp>
      <p:sp>
        <p:nvSpPr>
          <p:cNvPr id="74752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78324128-C4DB-4312-B360-AF0A2E76505D}" type="slidenum">
              <a:rPr lang="en-US" altLang="zh-TW"/>
              <a:pPr/>
              <a:t>16</a:t>
            </a:fld>
            <a:endParaRPr lang="en-US" altLang="zh-TW"/>
          </a:p>
        </p:txBody>
      </p:sp>
      <p:sp>
        <p:nvSpPr>
          <p:cNvPr id="748546" name="Rectangle 2"/>
          <p:cNvSpPr>
            <a:spLocks noGrp="1" noRot="1" noChangeAspect="1" noChangeArrowheads="1" noTextEdit="1"/>
          </p:cNvSpPr>
          <p:nvPr>
            <p:ph type="sldImg"/>
          </p:nvPr>
        </p:nvSpPr>
        <p:spPr>
          <a:xfrm>
            <a:off x="1143000" y="685800"/>
            <a:ext cx="4572000" cy="3429000"/>
          </a:xfrm>
          <a:ln/>
        </p:spPr>
      </p:sp>
      <p:sp>
        <p:nvSpPr>
          <p:cNvPr id="74854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9DF8E571-C9D1-4FB2-96DB-FC9BB8757D3B}" type="slidenum">
              <a:rPr lang="en-US" altLang="zh-TW"/>
              <a:pPr/>
              <a:t>17</a:t>
            </a:fld>
            <a:endParaRPr lang="en-US" altLang="zh-TW"/>
          </a:p>
        </p:txBody>
      </p:sp>
      <p:sp>
        <p:nvSpPr>
          <p:cNvPr id="749570" name="Rectangle 2"/>
          <p:cNvSpPr>
            <a:spLocks noGrp="1" noRot="1" noChangeAspect="1" noChangeArrowheads="1" noTextEdit="1"/>
          </p:cNvSpPr>
          <p:nvPr>
            <p:ph type="sldImg"/>
          </p:nvPr>
        </p:nvSpPr>
        <p:spPr>
          <a:xfrm>
            <a:off x="1143000" y="685800"/>
            <a:ext cx="4572000" cy="3429000"/>
          </a:xfrm>
          <a:ln/>
        </p:spPr>
      </p:sp>
      <p:sp>
        <p:nvSpPr>
          <p:cNvPr id="749571"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BC0AEF5A-8E5E-41F2-BBF0-E75F2361DA9A}" type="slidenum">
              <a:rPr lang="en-US" altLang="zh-TW"/>
              <a:pPr/>
              <a:t>18</a:t>
            </a:fld>
            <a:endParaRPr lang="en-US" altLang="zh-TW"/>
          </a:p>
        </p:txBody>
      </p:sp>
      <p:sp>
        <p:nvSpPr>
          <p:cNvPr id="750594" name="Rectangle 2"/>
          <p:cNvSpPr>
            <a:spLocks noGrp="1" noRot="1" noChangeAspect="1" noChangeArrowheads="1" noTextEdit="1"/>
          </p:cNvSpPr>
          <p:nvPr>
            <p:ph type="sldImg"/>
          </p:nvPr>
        </p:nvSpPr>
        <p:spPr>
          <a:xfrm>
            <a:off x="1143000" y="685800"/>
            <a:ext cx="4572000" cy="3429000"/>
          </a:xfrm>
          <a:ln/>
        </p:spPr>
      </p:sp>
      <p:sp>
        <p:nvSpPr>
          <p:cNvPr id="75059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F7AEF4EC-346C-482D-8DDC-800339E7810F}" type="slidenum">
              <a:rPr lang="en-US" altLang="zh-TW"/>
              <a:pPr/>
              <a:t>19</a:t>
            </a:fld>
            <a:endParaRPr lang="en-US" altLang="zh-TW"/>
          </a:p>
        </p:txBody>
      </p:sp>
      <p:sp>
        <p:nvSpPr>
          <p:cNvPr id="751618" name="Rectangle 2"/>
          <p:cNvSpPr>
            <a:spLocks noGrp="1" noRot="1" noChangeAspect="1" noChangeArrowheads="1" noTextEdit="1"/>
          </p:cNvSpPr>
          <p:nvPr>
            <p:ph type="sldImg"/>
          </p:nvPr>
        </p:nvSpPr>
        <p:spPr>
          <a:xfrm>
            <a:off x="1143000" y="685800"/>
            <a:ext cx="4572000" cy="3429000"/>
          </a:xfrm>
          <a:ln/>
        </p:spPr>
      </p:sp>
      <p:sp>
        <p:nvSpPr>
          <p:cNvPr id="751619"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21D96678-74E6-43A2-93E1-A928859851A5}" type="slidenum">
              <a:rPr lang="en-US" altLang="zh-TW"/>
              <a:pPr/>
              <a:t>20</a:t>
            </a:fld>
            <a:endParaRPr lang="en-US" altLang="zh-TW"/>
          </a:p>
        </p:txBody>
      </p:sp>
      <p:sp>
        <p:nvSpPr>
          <p:cNvPr id="752642" name="Rectangle 2"/>
          <p:cNvSpPr>
            <a:spLocks noGrp="1" noRot="1" noChangeAspect="1" noChangeArrowheads="1" noTextEdit="1"/>
          </p:cNvSpPr>
          <p:nvPr>
            <p:ph type="sldImg"/>
          </p:nvPr>
        </p:nvSpPr>
        <p:spPr>
          <a:xfrm>
            <a:off x="1143000" y="685800"/>
            <a:ext cx="4572000" cy="3429000"/>
          </a:xfrm>
          <a:ln/>
        </p:spPr>
      </p:sp>
      <p:sp>
        <p:nvSpPr>
          <p:cNvPr id="75264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681BF791-6926-4656-9CD9-D047B86192C2}" type="slidenum">
              <a:rPr lang="en-US" altLang="zh-TW"/>
              <a:pPr/>
              <a:t>21</a:t>
            </a:fld>
            <a:endParaRPr lang="en-US" altLang="zh-TW"/>
          </a:p>
        </p:txBody>
      </p:sp>
      <p:sp>
        <p:nvSpPr>
          <p:cNvPr id="753666" name="Rectangle 2"/>
          <p:cNvSpPr>
            <a:spLocks noGrp="1" noRot="1" noChangeAspect="1" noChangeArrowheads="1" noTextEdit="1"/>
          </p:cNvSpPr>
          <p:nvPr>
            <p:ph type="sldImg"/>
          </p:nvPr>
        </p:nvSpPr>
        <p:spPr>
          <a:xfrm>
            <a:off x="1143000" y="685800"/>
            <a:ext cx="4572000" cy="3429000"/>
          </a:xfrm>
          <a:ln/>
        </p:spPr>
      </p:sp>
      <p:sp>
        <p:nvSpPr>
          <p:cNvPr id="75366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a:p>
        </p:txBody>
      </p:sp>
      <p:sp>
        <p:nvSpPr>
          <p:cNvPr id="4" name="Rectangle 4"/>
          <p:cNvSpPr>
            <a:spLocks noGrp="1"/>
          </p:cNvSpPr>
          <p:nvPr>
            <p:ph type="sldNum" sz="quarter" idx="10"/>
          </p:nvPr>
        </p:nvSpPr>
        <p:spPr/>
        <p:txBody>
          <a:bodyPr/>
          <a:lstStyle>
            <a:extLst/>
          </a:lstStyle>
          <a:p>
            <a:fld id="{61807874-5299-41B2-A37A-6AA3547857F4}" type="slidenum">
              <a:rPr lang="zh-TW" smtClean="0"/>
              <a:pPr/>
              <a:t>2</a:t>
            </a:fld>
            <a:endParaRPr 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14368076-D28F-487E-8DB6-E13676F1A57B}" type="slidenum">
              <a:rPr lang="en-US" altLang="zh-TW"/>
              <a:pPr/>
              <a:t>22</a:t>
            </a:fld>
            <a:endParaRPr lang="en-US" altLang="zh-TW"/>
          </a:p>
        </p:txBody>
      </p:sp>
      <p:sp>
        <p:nvSpPr>
          <p:cNvPr id="754690" name="Rectangle 2"/>
          <p:cNvSpPr>
            <a:spLocks noGrp="1" noRot="1" noChangeAspect="1" noChangeArrowheads="1" noTextEdit="1"/>
          </p:cNvSpPr>
          <p:nvPr>
            <p:ph type="sldImg"/>
          </p:nvPr>
        </p:nvSpPr>
        <p:spPr>
          <a:xfrm>
            <a:off x="1143000" y="685800"/>
            <a:ext cx="4572000" cy="3429000"/>
          </a:xfrm>
          <a:ln/>
        </p:spPr>
      </p:sp>
      <p:sp>
        <p:nvSpPr>
          <p:cNvPr id="754691"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07D64BF9-0497-4984-B1FF-F689748FDCF9}" type="slidenum">
              <a:rPr lang="en-US" altLang="zh-TW"/>
              <a:pPr/>
              <a:t>23</a:t>
            </a:fld>
            <a:endParaRPr lang="en-US" altLang="zh-TW"/>
          </a:p>
        </p:txBody>
      </p:sp>
      <p:sp>
        <p:nvSpPr>
          <p:cNvPr id="755714" name="Rectangle 2"/>
          <p:cNvSpPr>
            <a:spLocks noGrp="1" noRot="1" noChangeAspect="1" noChangeArrowheads="1" noTextEdit="1"/>
          </p:cNvSpPr>
          <p:nvPr>
            <p:ph type="sldImg"/>
          </p:nvPr>
        </p:nvSpPr>
        <p:spPr>
          <a:xfrm>
            <a:off x="1143000" y="685800"/>
            <a:ext cx="4572000" cy="3429000"/>
          </a:xfrm>
          <a:ln/>
        </p:spPr>
      </p:sp>
      <p:sp>
        <p:nvSpPr>
          <p:cNvPr id="75571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EF6EF3E5-96A5-439F-8CB9-3FD554F6BA45}" type="slidenum">
              <a:rPr lang="en-US" altLang="zh-TW"/>
              <a:pPr/>
              <a:t>24</a:t>
            </a:fld>
            <a:endParaRPr lang="en-US" altLang="zh-TW"/>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95786934-D45D-4C9A-90FB-78B968D7FED4}" type="slidenum">
              <a:rPr lang="en-US" altLang="zh-TW"/>
              <a:pPr/>
              <a:t>25</a:t>
            </a:fld>
            <a:endParaRPr lang="en-US" altLang="zh-TW"/>
          </a:p>
        </p:txBody>
      </p:sp>
      <p:sp>
        <p:nvSpPr>
          <p:cNvPr id="757762" name="Rectangle 2"/>
          <p:cNvSpPr>
            <a:spLocks noGrp="1" noRot="1" noChangeAspect="1" noChangeArrowheads="1" noTextEdit="1"/>
          </p:cNvSpPr>
          <p:nvPr>
            <p:ph type="sldImg"/>
          </p:nvPr>
        </p:nvSpPr>
        <p:spPr>
          <a:xfrm>
            <a:off x="1143000" y="685800"/>
            <a:ext cx="4572000" cy="3429000"/>
          </a:xfrm>
          <a:ln/>
        </p:spPr>
      </p:sp>
      <p:sp>
        <p:nvSpPr>
          <p:cNvPr id="75776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8925C858-B236-4780-B527-4BF957B2CEFD}" type="slidenum">
              <a:rPr lang="en-US" altLang="zh-TW"/>
              <a:pPr/>
              <a:t>26</a:t>
            </a:fld>
            <a:endParaRPr lang="en-US" altLang="zh-TW"/>
          </a:p>
        </p:txBody>
      </p:sp>
      <p:sp>
        <p:nvSpPr>
          <p:cNvPr id="758786" name="Rectangle 2"/>
          <p:cNvSpPr>
            <a:spLocks noGrp="1" noRot="1" noChangeAspect="1" noChangeArrowheads="1" noTextEdit="1"/>
          </p:cNvSpPr>
          <p:nvPr>
            <p:ph type="sldImg"/>
          </p:nvPr>
        </p:nvSpPr>
        <p:spPr>
          <a:xfrm>
            <a:off x="1143000" y="685800"/>
            <a:ext cx="4572000" cy="3429000"/>
          </a:xfrm>
          <a:ln/>
        </p:spPr>
      </p:sp>
      <p:sp>
        <p:nvSpPr>
          <p:cNvPr id="75878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184DFB09-7DF8-4879-9377-689D0107FA5E}" type="slidenum">
              <a:rPr lang="en-US" altLang="zh-TW"/>
              <a:pPr/>
              <a:t>27</a:t>
            </a:fld>
            <a:endParaRPr lang="en-US" altLang="zh-TW"/>
          </a:p>
        </p:txBody>
      </p:sp>
      <p:sp>
        <p:nvSpPr>
          <p:cNvPr id="759810" name="Rectangle 2"/>
          <p:cNvSpPr>
            <a:spLocks noGrp="1" noRot="1" noChangeAspect="1" noChangeArrowheads="1" noTextEdit="1"/>
          </p:cNvSpPr>
          <p:nvPr>
            <p:ph type="sldImg"/>
          </p:nvPr>
        </p:nvSpPr>
        <p:spPr>
          <a:xfrm>
            <a:off x="1143000" y="685800"/>
            <a:ext cx="4572000" cy="3429000"/>
          </a:xfrm>
          <a:ln/>
        </p:spPr>
      </p:sp>
      <p:sp>
        <p:nvSpPr>
          <p:cNvPr id="759811"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CB3CAFC8-46AF-4D7C-AFF0-5CFDA3C2E69B}" type="slidenum">
              <a:rPr lang="en-US" altLang="zh-TW"/>
              <a:pPr/>
              <a:t>28</a:t>
            </a:fld>
            <a:endParaRPr lang="en-US" altLang="zh-TW"/>
          </a:p>
        </p:txBody>
      </p:sp>
      <p:sp>
        <p:nvSpPr>
          <p:cNvPr id="760834" name="Rectangle 2"/>
          <p:cNvSpPr>
            <a:spLocks noGrp="1" noRot="1" noChangeAspect="1" noChangeArrowheads="1" noTextEdit="1"/>
          </p:cNvSpPr>
          <p:nvPr>
            <p:ph type="sldImg"/>
          </p:nvPr>
        </p:nvSpPr>
        <p:spPr>
          <a:xfrm>
            <a:off x="1143000" y="685800"/>
            <a:ext cx="4572000" cy="3429000"/>
          </a:xfrm>
          <a:ln/>
        </p:spPr>
      </p:sp>
      <p:sp>
        <p:nvSpPr>
          <p:cNvPr id="76083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C6C7429F-4767-466A-8A27-E59A85674664}" type="slidenum">
              <a:rPr lang="en-US" altLang="zh-TW"/>
              <a:pPr/>
              <a:t>29</a:t>
            </a:fld>
            <a:endParaRPr lang="en-US" altLang="zh-TW"/>
          </a:p>
        </p:txBody>
      </p:sp>
      <p:sp>
        <p:nvSpPr>
          <p:cNvPr id="761858" name="Rectangle 2"/>
          <p:cNvSpPr>
            <a:spLocks noGrp="1" noRot="1" noChangeAspect="1" noChangeArrowheads="1" noTextEdit="1"/>
          </p:cNvSpPr>
          <p:nvPr>
            <p:ph type="sldImg"/>
          </p:nvPr>
        </p:nvSpPr>
        <p:spPr>
          <a:xfrm>
            <a:off x="1143000" y="685800"/>
            <a:ext cx="4572000" cy="3429000"/>
          </a:xfrm>
          <a:ln/>
        </p:spPr>
      </p:sp>
      <p:sp>
        <p:nvSpPr>
          <p:cNvPr id="761859"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EC573EAA-43C5-4F9B-8104-0967AFF1C46B}" type="slidenum">
              <a:rPr lang="en-US" altLang="zh-TW"/>
              <a:pPr/>
              <a:t>31</a:t>
            </a:fld>
            <a:endParaRPr lang="en-US" altLang="zh-TW"/>
          </a:p>
        </p:txBody>
      </p:sp>
      <p:sp>
        <p:nvSpPr>
          <p:cNvPr id="775170" name="Rectangle 2"/>
          <p:cNvSpPr>
            <a:spLocks noGrp="1" noRot="1" noChangeAspect="1" noChangeArrowheads="1" noTextEdit="1"/>
          </p:cNvSpPr>
          <p:nvPr>
            <p:ph type="sldImg"/>
          </p:nvPr>
        </p:nvSpPr>
        <p:spPr>
          <a:xfrm>
            <a:off x="1143000" y="685800"/>
            <a:ext cx="4572000" cy="3429000"/>
          </a:xfrm>
          <a:ln/>
        </p:spPr>
      </p:sp>
      <p:sp>
        <p:nvSpPr>
          <p:cNvPr id="775171"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38049960-830B-4303-9D58-5ABD0E9AD2F2}" type="slidenum">
              <a:rPr lang="en-US" altLang="zh-TW"/>
              <a:pPr/>
              <a:t>32</a:t>
            </a:fld>
            <a:endParaRPr lang="en-US" altLang="zh-TW"/>
          </a:p>
        </p:txBody>
      </p:sp>
      <p:sp>
        <p:nvSpPr>
          <p:cNvPr id="788482" name="Rectangle 2"/>
          <p:cNvSpPr>
            <a:spLocks noGrp="1" noRot="1" noChangeAspect="1" noChangeArrowheads="1" noTextEdit="1"/>
          </p:cNvSpPr>
          <p:nvPr>
            <p:ph type="sldImg"/>
          </p:nvPr>
        </p:nvSpPr>
        <p:spPr>
          <a:xfrm>
            <a:off x="1143000" y="685800"/>
            <a:ext cx="4572000" cy="3429000"/>
          </a:xfrm>
          <a:ln/>
        </p:spPr>
      </p:sp>
      <p:sp>
        <p:nvSpPr>
          <p:cNvPr id="78848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a:p>
        </p:txBody>
      </p:sp>
      <p:sp>
        <p:nvSpPr>
          <p:cNvPr id="4" name="Rectangle 4"/>
          <p:cNvSpPr>
            <a:spLocks noGrp="1"/>
          </p:cNvSpPr>
          <p:nvPr>
            <p:ph type="sldNum" sz="quarter" idx="10"/>
          </p:nvPr>
        </p:nvSpPr>
        <p:spPr/>
        <p:txBody>
          <a:bodyPr/>
          <a:lstStyle>
            <a:extLst/>
          </a:lstStyle>
          <a:p>
            <a:fld id="{61807874-5299-41B2-A37A-6AA3547857F4}" type="slidenum">
              <a:rPr lang="zh-TW" smtClean="0"/>
              <a:pPr/>
              <a:t>3</a:t>
            </a:fld>
            <a:endParaRPr 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D9576937-60C3-4114-B9FD-B98F19C0F86C}" type="slidenum">
              <a:rPr lang="en-US" altLang="zh-TW"/>
              <a:pPr/>
              <a:t>33</a:t>
            </a:fld>
            <a:endParaRPr lang="en-US" altLang="zh-TW"/>
          </a:p>
        </p:txBody>
      </p:sp>
      <p:sp>
        <p:nvSpPr>
          <p:cNvPr id="776194" name="Rectangle 2"/>
          <p:cNvSpPr>
            <a:spLocks noGrp="1" noRot="1" noChangeAspect="1" noChangeArrowheads="1" noTextEdit="1"/>
          </p:cNvSpPr>
          <p:nvPr>
            <p:ph type="sldImg"/>
          </p:nvPr>
        </p:nvSpPr>
        <p:spPr>
          <a:xfrm>
            <a:off x="1143000" y="685800"/>
            <a:ext cx="4572000" cy="3429000"/>
          </a:xfrm>
          <a:ln/>
        </p:spPr>
      </p:sp>
      <p:sp>
        <p:nvSpPr>
          <p:cNvPr id="77619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BC8C2AB8-41F7-41C7-A14A-933CCE8FBBBC}" type="slidenum">
              <a:rPr lang="en-US" altLang="zh-TW"/>
              <a:pPr/>
              <a:t>34</a:t>
            </a:fld>
            <a:endParaRPr lang="en-US" altLang="zh-TW"/>
          </a:p>
        </p:txBody>
      </p:sp>
      <p:sp>
        <p:nvSpPr>
          <p:cNvPr id="794626" name="Rectangle 2"/>
          <p:cNvSpPr>
            <a:spLocks noGrp="1" noRot="1" noChangeAspect="1" noChangeArrowheads="1" noTextEdit="1"/>
          </p:cNvSpPr>
          <p:nvPr>
            <p:ph type="sldImg"/>
          </p:nvPr>
        </p:nvSpPr>
        <p:spPr>
          <a:xfrm>
            <a:off x="1143000" y="685800"/>
            <a:ext cx="4572000" cy="3429000"/>
          </a:xfrm>
          <a:ln/>
        </p:spPr>
      </p:sp>
      <p:sp>
        <p:nvSpPr>
          <p:cNvPr id="79462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95E5EF6D-5E99-4542-BE1F-DAFD6BF370AE}" type="slidenum">
              <a:rPr lang="en-US" altLang="zh-TW"/>
              <a:pPr/>
              <a:t>39</a:t>
            </a:fld>
            <a:endParaRPr lang="en-US" altLang="zh-TW"/>
          </a:p>
        </p:txBody>
      </p:sp>
      <p:sp>
        <p:nvSpPr>
          <p:cNvPr id="796674" name="Rectangle 2"/>
          <p:cNvSpPr>
            <a:spLocks noGrp="1" noRot="1" noChangeAspect="1" noChangeArrowheads="1" noTextEdit="1"/>
          </p:cNvSpPr>
          <p:nvPr>
            <p:ph type="sldImg"/>
          </p:nvPr>
        </p:nvSpPr>
        <p:spPr>
          <a:xfrm>
            <a:off x="1143000" y="685800"/>
            <a:ext cx="4572000" cy="3429000"/>
          </a:xfrm>
          <a:ln/>
        </p:spPr>
      </p:sp>
      <p:sp>
        <p:nvSpPr>
          <p:cNvPr id="79667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480CE218-2714-4DEE-9926-AE93106B2BE5}" type="slidenum">
              <a:rPr lang="en-US" altLang="zh-TW"/>
              <a:pPr/>
              <a:t>45</a:t>
            </a:fld>
            <a:endParaRPr lang="en-US" altLang="zh-TW"/>
          </a:p>
        </p:txBody>
      </p:sp>
      <p:sp>
        <p:nvSpPr>
          <p:cNvPr id="798722" name="Rectangle 2"/>
          <p:cNvSpPr>
            <a:spLocks noGrp="1" noRot="1" noChangeAspect="1" noChangeArrowheads="1" noTextEdit="1"/>
          </p:cNvSpPr>
          <p:nvPr>
            <p:ph type="sldImg"/>
          </p:nvPr>
        </p:nvSpPr>
        <p:spPr>
          <a:xfrm>
            <a:off x="1143000" y="685800"/>
            <a:ext cx="4572000" cy="3429000"/>
          </a:xfrm>
          <a:ln/>
        </p:spPr>
      </p:sp>
      <p:sp>
        <p:nvSpPr>
          <p:cNvPr id="79872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E69427D1-96FA-4CA4-9777-523758CE97F0}" type="slidenum">
              <a:rPr lang="en-US" altLang="zh-TW"/>
              <a:pPr/>
              <a:t>49</a:t>
            </a:fld>
            <a:endParaRPr lang="en-US" altLang="zh-TW"/>
          </a:p>
        </p:txBody>
      </p:sp>
      <p:sp>
        <p:nvSpPr>
          <p:cNvPr id="800770" name="Rectangle 2"/>
          <p:cNvSpPr>
            <a:spLocks noGrp="1" noRot="1" noChangeAspect="1" noChangeArrowheads="1" noTextEdit="1"/>
          </p:cNvSpPr>
          <p:nvPr>
            <p:ph type="sldImg"/>
          </p:nvPr>
        </p:nvSpPr>
        <p:spPr>
          <a:xfrm>
            <a:off x="1143000" y="685800"/>
            <a:ext cx="4572000" cy="3429000"/>
          </a:xfrm>
          <a:ln/>
        </p:spPr>
      </p:sp>
      <p:sp>
        <p:nvSpPr>
          <p:cNvPr id="800771"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2739F5E4-6709-440B-B6E1-89B8FF73CFDA}" type="slidenum">
              <a:rPr lang="en-US" altLang="zh-TW"/>
              <a:pPr/>
              <a:t>50</a:t>
            </a:fld>
            <a:endParaRPr lang="en-US" altLang="zh-TW"/>
          </a:p>
        </p:txBody>
      </p:sp>
      <p:sp>
        <p:nvSpPr>
          <p:cNvPr id="804866" name="Rectangle 2"/>
          <p:cNvSpPr>
            <a:spLocks noGrp="1" noRot="1" noChangeAspect="1" noChangeArrowheads="1" noTextEdit="1"/>
          </p:cNvSpPr>
          <p:nvPr>
            <p:ph type="sldImg"/>
          </p:nvPr>
        </p:nvSpPr>
        <p:spPr>
          <a:xfrm>
            <a:off x="1143000" y="685800"/>
            <a:ext cx="4572000" cy="3429000"/>
          </a:xfrm>
          <a:ln/>
        </p:spPr>
      </p:sp>
      <p:sp>
        <p:nvSpPr>
          <p:cNvPr id="80486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C8C5E01D-BC06-47C0-A01B-9955E6B751CB}" type="slidenum">
              <a:rPr lang="en-US" altLang="zh-TW"/>
              <a:pPr/>
              <a:t>51</a:t>
            </a:fld>
            <a:endParaRPr lang="en-US" altLang="zh-TW"/>
          </a:p>
        </p:txBody>
      </p:sp>
      <p:sp>
        <p:nvSpPr>
          <p:cNvPr id="835586" name="Rectangle 2"/>
          <p:cNvSpPr>
            <a:spLocks noGrp="1" noRot="1" noChangeAspect="1" noChangeArrowheads="1" noTextEdit="1"/>
          </p:cNvSpPr>
          <p:nvPr>
            <p:ph type="sldImg"/>
          </p:nvPr>
        </p:nvSpPr>
        <p:spPr>
          <a:xfrm>
            <a:off x="1143000" y="685800"/>
            <a:ext cx="4572000" cy="3429000"/>
          </a:xfrm>
          <a:ln/>
        </p:spPr>
      </p:sp>
      <p:sp>
        <p:nvSpPr>
          <p:cNvPr id="83558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C8C5E01D-BC06-47C0-A01B-9955E6B751CB}" type="slidenum">
              <a:rPr lang="en-US" altLang="zh-TW">
                <a:solidFill>
                  <a:prstClr val="black"/>
                </a:solidFill>
              </a:rPr>
              <a:pPr/>
              <a:t>60</a:t>
            </a:fld>
            <a:endParaRPr lang="en-US" altLang="zh-TW">
              <a:solidFill>
                <a:prstClr val="black"/>
              </a:solidFill>
            </a:endParaRPr>
          </a:p>
        </p:txBody>
      </p:sp>
      <p:sp>
        <p:nvSpPr>
          <p:cNvPr id="835586" name="Rectangle 2"/>
          <p:cNvSpPr>
            <a:spLocks noGrp="1" noRot="1" noChangeAspect="1" noChangeArrowheads="1" noTextEdit="1"/>
          </p:cNvSpPr>
          <p:nvPr>
            <p:ph type="sldImg"/>
          </p:nvPr>
        </p:nvSpPr>
        <p:spPr>
          <a:xfrm>
            <a:off x="1143000" y="685800"/>
            <a:ext cx="4572000" cy="3429000"/>
          </a:xfrm>
          <a:ln/>
        </p:spPr>
      </p:sp>
      <p:sp>
        <p:nvSpPr>
          <p:cNvPr id="83558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F343BFC-3EBD-44FA-BD78-E8305CD3D177}" type="slidenum">
              <a:rPr lang="en-US" altLang="zh-TW"/>
              <a:pPr eaLnBrk="1" hangingPunct="1"/>
              <a:t>84</a:t>
            </a:fld>
            <a:endParaRPr lang="en-US" altLang="zh-TW"/>
          </a:p>
        </p:txBody>
      </p:sp>
      <p:sp>
        <p:nvSpPr>
          <p:cNvPr id="198659" name="Rectangle 2"/>
          <p:cNvSpPr>
            <a:spLocks noGrp="1" noRot="1" noChangeAspect="1" noChangeArrowheads="1" noTextEdit="1"/>
          </p:cNvSpPr>
          <p:nvPr>
            <p:ph type="sldImg"/>
          </p:nvPr>
        </p:nvSpPr>
        <p:spPr>
          <a:xfrm>
            <a:off x="1143000" y="685800"/>
            <a:ext cx="4572000" cy="3429000"/>
          </a:xfrm>
          <a:ln/>
        </p:spPr>
      </p:sp>
      <p:sp>
        <p:nvSpPr>
          <p:cNvPr id="198660"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6813C0F-EED8-4503-A9E5-5E585E7F7BA6}" type="slidenum">
              <a:rPr lang="en-US" altLang="zh-TW"/>
              <a:pPr eaLnBrk="1" hangingPunct="1"/>
              <a:t>85</a:t>
            </a:fld>
            <a:endParaRPr lang="en-US" altLang="zh-TW"/>
          </a:p>
        </p:txBody>
      </p:sp>
      <p:sp>
        <p:nvSpPr>
          <p:cNvPr id="199683" name="Rectangle 2"/>
          <p:cNvSpPr>
            <a:spLocks noGrp="1" noRot="1" noChangeAspect="1" noChangeArrowheads="1" noTextEdit="1"/>
          </p:cNvSpPr>
          <p:nvPr>
            <p:ph type="sldImg"/>
          </p:nvPr>
        </p:nvSpPr>
        <p:spPr>
          <a:xfrm>
            <a:off x="1143000" y="685800"/>
            <a:ext cx="4572000" cy="3429000"/>
          </a:xfrm>
          <a:ln/>
        </p:spPr>
      </p:sp>
      <p:sp>
        <p:nvSpPr>
          <p:cNvPr id="199684"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a:p>
        </p:txBody>
      </p:sp>
      <p:sp>
        <p:nvSpPr>
          <p:cNvPr id="4" name="Rectangle 4"/>
          <p:cNvSpPr>
            <a:spLocks noGrp="1"/>
          </p:cNvSpPr>
          <p:nvPr>
            <p:ph type="sldNum" sz="quarter" idx="10"/>
          </p:nvPr>
        </p:nvSpPr>
        <p:spPr/>
        <p:txBody>
          <a:bodyPr/>
          <a:lstStyle>
            <a:extLst/>
          </a:lstStyle>
          <a:p>
            <a:fld id="{61807874-5299-41B2-A37A-6AA3547857F4}" type="slidenum">
              <a:rPr lang="en-US" altLang="zh-TW" smtClean="0">
                <a:solidFill>
                  <a:prstClr val="black"/>
                </a:solidFill>
              </a:rPr>
              <a:pPr/>
              <a:t>5</a:t>
            </a:fld>
            <a:endParaRPr altLang="en-US">
              <a:solidFill>
                <a:prstClr val="black"/>
              </a:solidFill>
              <a:ea typeface="新細明體"/>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04F6032-6B00-40A2-A716-743EA90EAD45}" type="slidenum">
              <a:rPr lang="en-US" altLang="zh-TW"/>
              <a:pPr eaLnBrk="1" hangingPunct="1"/>
              <a:t>86</a:t>
            </a:fld>
            <a:endParaRPr lang="en-US" altLang="zh-TW"/>
          </a:p>
        </p:txBody>
      </p:sp>
      <p:sp>
        <p:nvSpPr>
          <p:cNvPr id="200707" name="Rectangle 2"/>
          <p:cNvSpPr>
            <a:spLocks noGrp="1" noRot="1" noChangeAspect="1" noChangeArrowheads="1" noTextEdit="1"/>
          </p:cNvSpPr>
          <p:nvPr>
            <p:ph type="sldImg"/>
          </p:nvPr>
        </p:nvSpPr>
        <p:spPr>
          <a:xfrm>
            <a:off x="1143000" y="685800"/>
            <a:ext cx="4572000" cy="3429000"/>
          </a:xfrm>
          <a:ln/>
        </p:spPr>
      </p:sp>
      <p:sp>
        <p:nvSpPr>
          <p:cNvPr id="200708"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FCFA352-077C-4D07-A9CD-98CF66F55439}" type="slidenum">
              <a:rPr lang="en-US" altLang="zh-TW"/>
              <a:pPr eaLnBrk="1" hangingPunct="1"/>
              <a:t>87</a:t>
            </a:fld>
            <a:endParaRPr lang="en-US" altLang="zh-TW"/>
          </a:p>
        </p:txBody>
      </p:sp>
      <p:sp>
        <p:nvSpPr>
          <p:cNvPr id="201731" name="Rectangle 2"/>
          <p:cNvSpPr>
            <a:spLocks noGrp="1" noRot="1" noChangeAspect="1" noChangeArrowheads="1" noTextEdit="1"/>
          </p:cNvSpPr>
          <p:nvPr>
            <p:ph type="sldImg"/>
          </p:nvPr>
        </p:nvSpPr>
        <p:spPr>
          <a:xfrm>
            <a:off x="1143000" y="685800"/>
            <a:ext cx="4572000" cy="3429000"/>
          </a:xfrm>
          <a:ln/>
        </p:spPr>
      </p:sp>
      <p:sp>
        <p:nvSpPr>
          <p:cNvPr id="201732"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CACFC2F-9FF9-43C6-B24A-CD0FB37485C6}" type="slidenum">
              <a:rPr lang="en-US" altLang="zh-TW"/>
              <a:pPr eaLnBrk="1" hangingPunct="1"/>
              <a:t>88</a:t>
            </a:fld>
            <a:endParaRPr lang="en-US" altLang="zh-TW"/>
          </a:p>
        </p:txBody>
      </p:sp>
      <p:sp>
        <p:nvSpPr>
          <p:cNvPr id="202755" name="Rectangle 2"/>
          <p:cNvSpPr>
            <a:spLocks noGrp="1" noRot="1" noChangeAspect="1" noChangeArrowheads="1" noTextEdit="1"/>
          </p:cNvSpPr>
          <p:nvPr>
            <p:ph type="sldImg"/>
          </p:nvPr>
        </p:nvSpPr>
        <p:spPr>
          <a:xfrm>
            <a:off x="1143000" y="685800"/>
            <a:ext cx="4572000" cy="3429000"/>
          </a:xfrm>
          <a:ln/>
        </p:spPr>
      </p:sp>
      <p:sp>
        <p:nvSpPr>
          <p:cNvPr id="202756"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6FF37A7-C4AA-4742-9976-35476067BA57}" type="slidenum">
              <a:rPr lang="en-US" altLang="zh-TW"/>
              <a:pPr eaLnBrk="1" hangingPunct="1"/>
              <a:t>89</a:t>
            </a:fld>
            <a:endParaRPr lang="en-US" altLang="zh-TW"/>
          </a:p>
        </p:txBody>
      </p:sp>
      <p:sp>
        <p:nvSpPr>
          <p:cNvPr id="203779" name="Rectangle 2"/>
          <p:cNvSpPr>
            <a:spLocks noGrp="1" noRot="1" noChangeAspect="1" noChangeArrowheads="1" noTextEdit="1"/>
          </p:cNvSpPr>
          <p:nvPr>
            <p:ph type="sldImg"/>
          </p:nvPr>
        </p:nvSpPr>
        <p:spPr>
          <a:xfrm>
            <a:off x="1143000" y="685800"/>
            <a:ext cx="4572000" cy="3429000"/>
          </a:xfrm>
          <a:ln/>
        </p:spPr>
      </p:sp>
      <p:sp>
        <p:nvSpPr>
          <p:cNvPr id="203780"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717678C-4D3A-4A9E-B59E-18B72486805A}" type="slidenum">
              <a:rPr lang="en-US" altLang="zh-TW"/>
              <a:pPr eaLnBrk="1" hangingPunct="1"/>
              <a:t>90</a:t>
            </a:fld>
            <a:endParaRPr lang="en-US" altLang="zh-TW"/>
          </a:p>
        </p:txBody>
      </p:sp>
      <p:sp>
        <p:nvSpPr>
          <p:cNvPr id="204803" name="Rectangle 2"/>
          <p:cNvSpPr>
            <a:spLocks noGrp="1" noRot="1" noChangeAspect="1" noChangeArrowheads="1" noTextEdit="1"/>
          </p:cNvSpPr>
          <p:nvPr>
            <p:ph type="sldImg"/>
          </p:nvPr>
        </p:nvSpPr>
        <p:spPr>
          <a:xfrm>
            <a:off x="1143000" y="685800"/>
            <a:ext cx="4572000" cy="3429000"/>
          </a:xfrm>
          <a:ln/>
        </p:spPr>
      </p:sp>
      <p:sp>
        <p:nvSpPr>
          <p:cNvPr id="204804"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D889F07-EE06-4893-83C5-A5C040D2432C}" type="slidenum">
              <a:rPr lang="en-US" altLang="zh-TW"/>
              <a:pPr eaLnBrk="1" hangingPunct="1"/>
              <a:t>91</a:t>
            </a:fld>
            <a:endParaRPr lang="en-US" altLang="zh-TW"/>
          </a:p>
        </p:txBody>
      </p:sp>
      <p:sp>
        <p:nvSpPr>
          <p:cNvPr id="205827" name="Rectangle 2"/>
          <p:cNvSpPr>
            <a:spLocks noGrp="1" noRot="1" noChangeAspect="1" noChangeArrowheads="1" noTextEdit="1"/>
          </p:cNvSpPr>
          <p:nvPr>
            <p:ph type="sldImg"/>
          </p:nvPr>
        </p:nvSpPr>
        <p:spPr>
          <a:xfrm>
            <a:off x="1143000" y="685800"/>
            <a:ext cx="4572000" cy="3429000"/>
          </a:xfrm>
          <a:ln/>
        </p:spPr>
      </p:sp>
      <p:sp>
        <p:nvSpPr>
          <p:cNvPr id="205828"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432BCC1-AF9D-4EBB-9E6D-3E756FE5A972}" type="slidenum">
              <a:rPr lang="en-US" altLang="zh-TW"/>
              <a:pPr eaLnBrk="1" hangingPunct="1"/>
              <a:t>92</a:t>
            </a:fld>
            <a:endParaRPr lang="en-US" altLang="zh-TW"/>
          </a:p>
        </p:txBody>
      </p:sp>
      <p:sp>
        <p:nvSpPr>
          <p:cNvPr id="206851" name="Rectangle 2"/>
          <p:cNvSpPr>
            <a:spLocks noGrp="1" noRot="1" noChangeAspect="1" noChangeArrowheads="1" noTextEdit="1"/>
          </p:cNvSpPr>
          <p:nvPr>
            <p:ph type="sldImg"/>
          </p:nvPr>
        </p:nvSpPr>
        <p:spPr>
          <a:xfrm>
            <a:off x="1143000" y="685800"/>
            <a:ext cx="4572000" cy="3429000"/>
          </a:xfrm>
          <a:ln/>
        </p:spPr>
      </p:sp>
      <p:sp>
        <p:nvSpPr>
          <p:cNvPr id="206852"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16BBF55-DB42-4E35-A00C-E22ACA3AE0C7}" type="slidenum">
              <a:rPr lang="en-US" altLang="zh-TW"/>
              <a:pPr eaLnBrk="1" hangingPunct="1"/>
              <a:t>93</a:t>
            </a:fld>
            <a:endParaRPr lang="en-US" altLang="zh-TW"/>
          </a:p>
        </p:txBody>
      </p:sp>
      <p:sp>
        <p:nvSpPr>
          <p:cNvPr id="207875" name="Rectangle 2"/>
          <p:cNvSpPr>
            <a:spLocks noGrp="1" noRot="1" noChangeAspect="1" noChangeArrowheads="1" noTextEdit="1"/>
          </p:cNvSpPr>
          <p:nvPr>
            <p:ph type="sldImg"/>
          </p:nvPr>
        </p:nvSpPr>
        <p:spPr>
          <a:xfrm>
            <a:off x="1143000" y="685800"/>
            <a:ext cx="4572000" cy="3429000"/>
          </a:xfrm>
          <a:ln/>
        </p:spPr>
      </p:sp>
      <p:sp>
        <p:nvSpPr>
          <p:cNvPr id="207876"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001D0D7-1E44-47EC-A32B-E90958C5D0A2}" type="slidenum">
              <a:rPr lang="en-US" altLang="zh-TW"/>
              <a:pPr eaLnBrk="1" hangingPunct="1"/>
              <a:t>94</a:t>
            </a:fld>
            <a:endParaRPr lang="en-US" altLang="zh-TW"/>
          </a:p>
        </p:txBody>
      </p:sp>
      <p:sp>
        <p:nvSpPr>
          <p:cNvPr id="208899" name="Rectangle 2"/>
          <p:cNvSpPr>
            <a:spLocks noGrp="1" noRot="1" noChangeAspect="1" noChangeArrowheads="1" noTextEdit="1"/>
          </p:cNvSpPr>
          <p:nvPr>
            <p:ph type="sldImg"/>
          </p:nvPr>
        </p:nvSpPr>
        <p:spPr>
          <a:xfrm>
            <a:off x="1143000" y="685800"/>
            <a:ext cx="4572000" cy="3429000"/>
          </a:xfrm>
          <a:ln/>
        </p:spPr>
      </p:sp>
      <p:sp>
        <p:nvSpPr>
          <p:cNvPr id="208900"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EB8D704-BCFF-4716-82FF-1737C5109929}" type="slidenum">
              <a:rPr lang="en-US" altLang="zh-TW"/>
              <a:pPr eaLnBrk="1" hangingPunct="1"/>
              <a:t>95</a:t>
            </a:fld>
            <a:endParaRPr lang="en-US" altLang="zh-TW"/>
          </a:p>
        </p:txBody>
      </p:sp>
      <p:sp>
        <p:nvSpPr>
          <p:cNvPr id="209923" name="Rectangle 2"/>
          <p:cNvSpPr>
            <a:spLocks noGrp="1" noRot="1" noChangeAspect="1" noChangeArrowheads="1" noTextEdit="1"/>
          </p:cNvSpPr>
          <p:nvPr>
            <p:ph type="sldImg"/>
          </p:nvPr>
        </p:nvSpPr>
        <p:spPr>
          <a:xfrm>
            <a:off x="1143000" y="685800"/>
            <a:ext cx="4572000" cy="3429000"/>
          </a:xfrm>
          <a:ln/>
        </p:spPr>
      </p:sp>
      <p:sp>
        <p:nvSpPr>
          <p:cNvPr id="209924"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a:p>
        </p:txBody>
      </p:sp>
      <p:sp>
        <p:nvSpPr>
          <p:cNvPr id="4" name="Rectangle 4"/>
          <p:cNvSpPr>
            <a:spLocks noGrp="1"/>
          </p:cNvSpPr>
          <p:nvPr>
            <p:ph type="sldNum" sz="quarter" idx="10"/>
          </p:nvPr>
        </p:nvSpPr>
        <p:spPr/>
        <p:txBody>
          <a:bodyPr/>
          <a:lstStyle>
            <a:extLst/>
          </a:lstStyle>
          <a:p>
            <a:fld id="{61807874-5299-41B2-A37A-6AA3547857F4}" type="slidenum">
              <a:rPr lang="en-US" altLang="zh-TW" smtClean="0">
                <a:solidFill>
                  <a:prstClr val="black"/>
                </a:solidFill>
              </a:rPr>
              <a:pPr/>
              <a:t>6</a:t>
            </a:fld>
            <a:endParaRPr altLang="en-US">
              <a:solidFill>
                <a:prstClr val="black"/>
              </a:solidFill>
              <a:ea typeface="新細明體"/>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C741960-5926-41E2-A9D1-58BA79F3E813}" type="slidenum">
              <a:rPr lang="en-US" altLang="zh-TW"/>
              <a:pPr eaLnBrk="1" hangingPunct="1"/>
              <a:t>96</a:t>
            </a:fld>
            <a:endParaRPr lang="en-US" altLang="zh-TW"/>
          </a:p>
        </p:txBody>
      </p:sp>
      <p:sp>
        <p:nvSpPr>
          <p:cNvPr id="210947" name="Rectangle 2"/>
          <p:cNvSpPr>
            <a:spLocks noGrp="1" noRot="1" noChangeAspect="1" noChangeArrowheads="1" noTextEdit="1"/>
          </p:cNvSpPr>
          <p:nvPr>
            <p:ph type="sldImg"/>
          </p:nvPr>
        </p:nvSpPr>
        <p:spPr>
          <a:xfrm>
            <a:off x="1143000" y="685800"/>
            <a:ext cx="4572000" cy="3429000"/>
          </a:xfrm>
          <a:ln/>
        </p:spPr>
      </p:sp>
      <p:sp>
        <p:nvSpPr>
          <p:cNvPr id="210948"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0BD3D33-7DF4-46E4-8826-3DC7CE124EB9}" type="slidenum">
              <a:rPr lang="en-US" altLang="zh-TW"/>
              <a:pPr eaLnBrk="1" hangingPunct="1"/>
              <a:t>97</a:t>
            </a:fld>
            <a:endParaRPr lang="en-US" altLang="zh-TW"/>
          </a:p>
        </p:txBody>
      </p:sp>
      <p:sp>
        <p:nvSpPr>
          <p:cNvPr id="211971" name="Rectangle 2"/>
          <p:cNvSpPr>
            <a:spLocks noGrp="1" noRot="1" noChangeAspect="1" noChangeArrowheads="1" noTextEdit="1"/>
          </p:cNvSpPr>
          <p:nvPr>
            <p:ph type="sldImg"/>
          </p:nvPr>
        </p:nvSpPr>
        <p:spPr>
          <a:xfrm>
            <a:off x="1143000" y="685800"/>
            <a:ext cx="4572000" cy="3429000"/>
          </a:xfrm>
          <a:ln/>
        </p:spPr>
      </p:sp>
      <p:sp>
        <p:nvSpPr>
          <p:cNvPr id="211972"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69BD1EB-CCA3-4E63-8011-F1E6F809A9CC}" type="slidenum">
              <a:rPr lang="en-US" altLang="zh-TW"/>
              <a:pPr eaLnBrk="1" hangingPunct="1"/>
              <a:t>98</a:t>
            </a:fld>
            <a:endParaRPr lang="en-US" altLang="zh-TW"/>
          </a:p>
        </p:txBody>
      </p:sp>
      <p:sp>
        <p:nvSpPr>
          <p:cNvPr id="212995" name="Rectangle 2"/>
          <p:cNvSpPr>
            <a:spLocks noGrp="1" noRot="1" noChangeAspect="1" noChangeArrowheads="1" noTextEdit="1"/>
          </p:cNvSpPr>
          <p:nvPr>
            <p:ph type="sldImg"/>
          </p:nvPr>
        </p:nvSpPr>
        <p:spPr>
          <a:xfrm>
            <a:off x="1143000" y="685800"/>
            <a:ext cx="4572000" cy="3429000"/>
          </a:xfrm>
          <a:ln/>
        </p:spPr>
      </p:sp>
      <p:sp>
        <p:nvSpPr>
          <p:cNvPr id="212996"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717678C-4D3A-4A9E-B59E-18B72486805A}" type="slidenum">
              <a:rPr lang="en-US" altLang="zh-TW">
                <a:solidFill>
                  <a:prstClr val="black"/>
                </a:solidFill>
              </a:rPr>
              <a:pPr eaLnBrk="1" hangingPunct="1"/>
              <a:t>104</a:t>
            </a:fld>
            <a:endParaRPr lang="en-US" altLang="zh-TW">
              <a:solidFill>
                <a:prstClr val="black"/>
              </a:solidFill>
            </a:endParaRPr>
          </a:p>
        </p:txBody>
      </p:sp>
      <p:sp>
        <p:nvSpPr>
          <p:cNvPr id="204803" name="Rectangle 2"/>
          <p:cNvSpPr>
            <a:spLocks noGrp="1" noRot="1" noChangeAspect="1" noChangeArrowheads="1" noTextEdit="1"/>
          </p:cNvSpPr>
          <p:nvPr>
            <p:ph type="sldImg"/>
          </p:nvPr>
        </p:nvSpPr>
        <p:spPr>
          <a:xfrm>
            <a:off x="1143000" y="685800"/>
            <a:ext cx="4572000" cy="3429000"/>
          </a:xfrm>
          <a:ln/>
        </p:spPr>
      </p:sp>
      <p:sp>
        <p:nvSpPr>
          <p:cNvPr id="204804"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D889F07-EE06-4893-83C5-A5C040D2432C}" type="slidenum">
              <a:rPr lang="en-US" altLang="zh-TW">
                <a:solidFill>
                  <a:prstClr val="black"/>
                </a:solidFill>
              </a:rPr>
              <a:pPr eaLnBrk="1" hangingPunct="1"/>
              <a:t>105</a:t>
            </a:fld>
            <a:endParaRPr lang="en-US" altLang="zh-TW">
              <a:solidFill>
                <a:prstClr val="black"/>
              </a:solidFill>
            </a:endParaRPr>
          </a:p>
        </p:txBody>
      </p:sp>
      <p:sp>
        <p:nvSpPr>
          <p:cNvPr id="205827" name="Rectangle 2"/>
          <p:cNvSpPr>
            <a:spLocks noGrp="1" noRot="1" noChangeAspect="1" noChangeArrowheads="1" noTextEdit="1"/>
          </p:cNvSpPr>
          <p:nvPr>
            <p:ph type="sldImg"/>
          </p:nvPr>
        </p:nvSpPr>
        <p:spPr>
          <a:xfrm>
            <a:off x="1143000" y="685800"/>
            <a:ext cx="4572000" cy="3429000"/>
          </a:xfrm>
          <a:ln/>
        </p:spPr>
      </p:sp>
      <p:sp>
        <p:nvSpPr>
          <p:cNvPr id="205828"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432BCC1-AF9D-4EBB-9E6D-3E756FE5A972}" type="slidenum">
              <a:rPr lang="en-US" altLang="zh-TW">
                <a:solidFill>
                  <a:prstClr val="black"/>
                </a:solidFill>
              </a:rPr>
              <a:pPr eaLnBrk="1" hangingPunct="1"/>
              <a:t>106</a:t>
            </a:fld>
            <a:endParaRPr lang="en-US" altLang="zh-TW">
              <a:solidFill>
                <a:prstClr val="black"/>
              </a:solidFill>
            </a:endParaRPr>
          </a:p>
        </p:txBody>
      </p:sp>
      <p:sp>
        <p:nvSpPr>
          <p:cNvPr id="206851" name="Rectangle 2"/>
          <p:cNvSpPr>
            <a:spLocks noGrp="1" noRot="1" noChangeAspect="1" noChangeArrowheads="1" noTextEdit="1"/>
          </p:cNvSpPr>
          <p:nvPr>
            <p:ph type="sldImg"/>
          </p:nvPr>
        </p:nvSpPr>
        <p:spPr>
          <a:xfrm>
            <a:off x="1143000" y="685800"/>
            <a:ext cx="4572000" cy="3429000"/>
          </a:xfrm>
          <a:ln/>
        </p:spPr>
      </p:sp>
      <p:sp>
        <p:nvSpPr>
          <p:cNvPr id="206852"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16BBF55-DB42-4E35-A00C-E22ACA3AE0C7}" type="slidenum">
              <a:rPr lang="en-US" altLang="zh-TW">
                <a:solidFill>
                  <a:prstClr val="black"/>
                </a:solidFill>
              </a:rPr>
              <a:pPr eaLnBrk="1" hangingPunct="1"/>
              <a:t>107</a:t>
            </a:fld>
            <a:endParaRPr lang="en-US" altLang="zh-TW">
              <a:solidFill>
                <a:prstClr val="black"/>
              </a:solidFill>
            </a:endParaRPr>
          </a:p>
        </p:txBody>
      </p:sp>
      <p:sp>
        <p:nvSpPr>
          <p:cNvPr id="207875" name="Rectangle 2"/>
          <p:cNvSpPr>
            <a:spLocks noGrp="1" noRot="1" noChangeAspect="1" noChangeArrowheads="1" noTextEdit="1"/>
          </p:cNvSpPr>
          <p:nvPr>
            <p:ph type="sldImg"/>
          </p:nvPr>
        </p:nvSpPr>
        <p:spPr>
          <a:xfrm>
            <a:off x="1143000" y="685800"/>
            <a:ext cx="4572000" cy="3429000"/>
          </a:xfrm>
          <a:ln/>
        </p:spPr>
      </p:sp>
      <p:sp>
        <p:nvSpPr>
          <p:cNvPr id="207876"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C741960-5926-41E2-A9D1-58BA79F3E813}" type="slidenum">
              <a:rPr lang="en-US" altLang="zh-TW">
                <a:solidFill>
                  <a:prstClr val="black"/>
                </a:solidFill>
              </a:rPr>
              <a:pPr eaLnBrk="1" hangingPunct="1"/>
              <a:t>112</a:t>
            </a:fld>
            <a:endParaRPr lang="en-US" altLang="zh-TW">
              <a:solidFill>
                <a:prstClr val="black"/>
              </a:solidFill>
            </a:endParaRPr>
          </a:p>
        </p:txBody>
      </p:sp>
      <p:sp>
        <p:nvSpPr>
          <p:cNvPr id="210947" name="Rectangle 2"/>
          <p:cNvSpPr>
            <a:spLocks noGrp="1" noRot="1" noChangeAspect="1" noChangeArrowheads="1" noTextEdit="1"/>
          </p:cNvSpPr>
          <p:nvPr>
            <p:ph type="sldImg"/>
          </p:nvPr>
        </p:nvSpPr>
        <p:spPr>
          <a:xfrm>
            <a:off x="1143000" y="685800"/>
            <a:ext cx="4572000" cy="3429000"/>
          </a:xfrm>
          <a:ln/>
        </p:spPr>
      </p:sp>
      <p:sp>
        <p:nvSpPr>
          <p:cNvPr id="210948"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0BD3D33-7DF4-46E4-8826-3DC7CE124EB9}" type="slidenum">
              <a:rPr lang="en-US" altLang="zh-TW">
                <a:solidFill>
                  <a:prstClr val="black"/>
                </a:solidFill>
              </a:rPr>
              <a:pPr eaLnBrk="1" hangingPunct="1"/>
              <a:t>113</a:t>
            </a:fld>
            <a:endParaRPr lang="en-US" altLang="zh-TW">
              <a:solidFill>
                <a:prstClr val="black"/>
              </a:solidFill>
            </a:endParaRPr>
          </a:p>
        </p:txBody>
      </p:sp>
      <p:sp>
        <p:nvSpPr>
          <p:cNvPr id="211971" name="Rectangle 2"/>
          <p:cNvSpPr>
            <a:spLocks noGrp="1" noRot="1" noChangeAspect="1" noChangeArrowheads="1" noTextEdit="1"/>
          </p:cNvSpPr>
          <p:nvPr>
            <p:ph type="sldImg"/>
          </p:nvPr>
        </p:nvSpPr>
        <p:spPr>
          <a:xfrm>
            <a:off x="1143000" y="685800"/>
            <a:ext cx="4572000" cy="3429000"/>
          </a:xfrm>
          <a:ln/>
        </p:spPr>
      </p:sp>
      <p:sp>
        <p:nvSpPr>
          <p:cNvPr id="211972"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lIns="84408" tIns="42204" rIns="84408" bIns="42204"/>
          <a:lstStyle>
            <a:lvl1pPr defTabSz="914423" eaLnBrk="0" hangingPunct="0">
              <a:defRPr kumimoji="1">
                <a:solidFill>
                  <a:schemeClr val="tx1"/>
                </a:solidFill>
                <a:latin typeface="Arial" charset="0"/>
                <a:ea typeface="新細明體" charset="-120"/>
              </a:defRPr>
            </a:lvl1pPr>
            <a:lvl2pPr marL="685817" indent="-263776" defTabSz="914423" eaLnBrk="0" hangingPunct="0">
              <a:defRPr kumimoji="1">
                <a:solidFill>
                  <a:schemeClr val="tx1"/>
                </a:solidFill>
                <a:latin typeface="Arial" charset="0"/>
                <a:ea typeface="新細明體" charset="-120"/>
              </a:defRPr>
            </a:lvl2pPr>
            <a:lvl3pPr marL="1055103" indent="-211021" defTabSz="914423" eaLnBrk="0" hangingPunct="0">
              <a:defRPr kumimoji="1">
                <a:solidFill>
                  <a:schemeClr val="tx1"/>
                </a:solidFill>
                <a:latin typeface="Arial" charset="0"/>
                <a:ea typeface="新細明體" charset="-120"/>
              </a:defRPr>
            </a:lvl3pPr>
            <a:lvl4pPr marL="1477145" indent="-211021" defTabSz="914423" eaLnBrk="0" hangingPunct="0">
              <a:defRPr kumimoji="1">
                <a:solidFill>
                  <a:schemeClr val="tx1"/>
                </a:solidFill>
                <a:latin typeface="Arial" charset="0"/>
                <a:ea typeface="新細明體" charset="-120"/>
              </a:defRPr>
            </a:lvl4pPr>
            <a:lvl5pPr marL="1899186" indent="-211021" defTabSz="914423" eaLnBrk="0" hangingPunct="0">
              <a:defRPr kumimoji="1">
                <a:solidFill>
                  <a:schemeClr val="tx1"/>
                </a:solidFill>
                <a:latin typeface="Arial" charset="0"/>
                <a:ea typeface="新細明體" charset="-120"/>
              </a:defRPr>
            </a:lvl5pPr>
            <a:lvl6pPr marL="2321227" indent="-211021" defTabSz="914423" eaLnBrk="0" fontAlgn="base" hangingPunct="0">
              <a:spcBef>
                <a:spcPct val="0"/>
              </a:spcBef>
              <a:spcAft>
                <a:spcPct val="0"/>
              </a:spcAft>
              <a:defRPr kumimoji="1">
                <a:solidFill>
                  <a:schemeClr val="tx1"/>
                </a:solidFill>
                <a:latin typeface="Arial" charset="0"/>
                <a:ea typeface="新細明體" charset="-120"/>
              </a:defRPr>
            </a:lvl6pPr>
            <a:lvl7pPr marL="2743269" indent="-211021" defTabSz="914423" eaLnBrk="0" fontAlgn="base" hangingPunct="0">
              <a:spcBef>
                <a:spcPct val="0"/>
              </a:spcBef>
              <a:spcAft>
                <a:spcPct val="0"/>
              </a:spcAft>
              <a:defRPr kumimoji="1">
                <a:solidFill>
                  <a:schemeClr val="tx1"/>
                </a:solidFill>
                <a:latin typeface="Arial" charset="0"/>
                <a:ea typeface="新細明體" charset="-120"/>
              </a:defRPr>
            </a:lvl7pPr>
            <a:lvl8pPr marL="3165310" indent="-211021" defTabSz="914423" eaLnBrk="0" fontAlgn="base" hangingPunct="0">
              <a:spcBef>
                <a:spcPct val="0"/>
              </a:spcBef>
              <a:spcAft>
                <a:spcPct val="0"/>
              </a:spcAft>
              <a:defRPr kumimoji="1">
                <a:solidFill>
                  <a:schemeClr val="tx1"/>
                </a:solidFill>
                <a:latin typeface="Arial" charset="0"/>
                <a:ea typeface="新細明體" charset="-120"/>
              </a:defRPr>
            </a:lvl8pPr>
            <a:lvl9pPr marL="3587351" indent="-211021" defTabSz="91442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69BD1EB-CCA3-4E63-8011-F1E6F809A9CC}" type="slidenum">
              <a:rPr lang="en-US" altLang="zh-TW">
                <a:solidFill>
                  <a:prstClr val="black"/>
                </a:solidFill>
              </a:rPr>
              <a:pPr eaLnBrk="1" hangingPunct="1"/>
              <a:t>114</a:t>
            </a:fld>
            <a:endParaRPr lang="en-US" altLang="zh-TW">
              <a:solidFill>
                <a:prstClr val="black"/>
              </a:solidFill>
            </a:endParaRPr>
          </a:p>
        </p:txBody>
      </p:sp>
      <p:sp>
        <p:nvSpPr>
          <p:cNvPr id="212995" name="Rectangle 2"/>
          <p:cNvSpPr>
            <a:spLocks noGrp="1" noRot="1" noChangeAspect="1" noChangeArrowheads="1" noTextEdit="1"/>
          </p:cNvSpPr>
          <p:nvPr>
            <p:ph type="sldImg"/>
          </p:nvPr>
        </p:nvSpPr>
        <p:spPr>
          <a:xfrm>
            <a:off x="1143000" y="685800"/>
            <a:ext cx="4572000" cy="3429000"/>
          </a:xfrm>
          <a:ln/>
        </p:spPr>
      </p:sp>
      <p:sp>
        <p:nvSpPr>
          <p:cNvPr id="212996" name="Rectangle 3"/>
          <p:cNvSpPr>
            <a:spLocks noGrp="1" noChangeArrowheads="1"/>
          </p:cNvSpPr>
          <p:nvPr>
            <p:ph type="body" idx="1"/>
          </p:nvPr>
        </p:nvSpPr>
        <p:spPr>
          <a:noFill/>
        </p:spPr>
        <p:txBody>
          <a:bodyPr lIns="84408" tIns="42204" rIns="84408" bIns="42204"/>
          <a:lstStyle/>
          <a:p>
            <a:pPr eaLnBrk="1" hangingPunct="1"/>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a:p>
        </p:txBody>
      </p:sp>
      <p:sp>
        <p:nvSpPr>
          <p:cNvPr id="4" name="Rectangle 4"/>
          <p:cNvSpPr>
            <a:spLocks noGrp="1"/>
          </p:cNvSpPr>
          <p:nvPr>
            <p:ph type="sldNum" sz="quarter" idx="10"/>
          </p:nvPr>
        </p:nvSpPr>
        <p:spPr/>
        <p:txBody>
          <a:bodyPr/>
          <a:lstStyle>
            <a:extLst/>
          </a:lstStyle>
          <a:p>
            <a:fld id="{61807874-5299-41B2-A37A-6AA3547857F4}" type="slidenum">
              <a:rPr lang="en-US" altLang="zh-TW" smtClean="0">
                <a:solidFill>
                  <a:prstClr val="black"/>
                </a:solidFill>
              </a:rPr>
              <a:pPr/>
              <a:t>7</a:t>
            </a:fld>
            <a:endParaRPr altLang="en-US">
              <a:solidFill>
                <a:prstClr val="black"/>
              </a:solidFill>
              <a:ea typeface="新細明體"/>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EC573EAA-43C5-4F9B-8104-0967AFF1C46B}" type="slidenum">
              <a:rPr lang="en-US" altLang="zh-TW">
                <a:solidFill>
                  <a:prstClr val="black"/>
                </a:solidFill>
              </a:rPr>
              <a:pPr/>
              <a:t>117</a:t>
            </a:fld>
            <a:endParaRPr lang="en-US" altLang="zh-TW">
              <a:solidFill>
                <a:prstClr val="black"/>
              </a:solidFill>
            </a:endParaRPr>
          </a:p>
        </p:txBody>
      </p:sp>
      <p:sp>
        <p:nvSpPr>
          <p:cNvPr id="775170" name="Rectangle 2"/>
          <p:cNvSpPr>
            <a:spLocks noGrp="1" noRot="1" noChangeAspect="1" noChangeArrowheads="1" noTextEdit="1"/>
          </p:cNvSpPr>
          <p:nvPr>
            <p:ph type="sldImg"/>
          </p:nvPr>
        </p:nvSpPr>
        <p:spPr>
          <a:xfrm>
            <a:off x="1143000" y="685800"/>
            <a:ext cx="4572000" cy="3429000"/>
          </a:xfrm>
          <a:ln/>
        </p:spPr>
      </p:sp>
      <p:sp>
        <p:nvSpPr>
          <p:cNvPr id="775171"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38049960-830B-4303-9D58-5ABD0E9AD2F2}" type="slidenum">
              <a:rPr lang="en-US" altLang="zh-TW">
                <a:solidFill>
                  <a:prstClr val="black"/>
                </a:solidFill>
              </a:rPr>
              <a:pPr/>
              <a:t>118</a:t>
            </a:fld>
            <a:endParaRPr lang="en-US" altLang="zh-TW">
              <a:solidFill>
                <a:prstClr val="black"/>
              </a:solidFill>
            </a:endParaRPr>
          </a:p>
        </p:txBody>
      </p:sp>
      <p:sp>
        <p:nvSpPr>
          <p:cNvPr id="788482" name="Rectangle 2"/>
          <p:cNvSpPr>
            <a:spLocks noGrp="1" noRot="1" noChangeAspect="1" noChangeArrowheads="1" noTextEdit="1"/>
          </p:cNvSpPr>
          <p:nvPr>
            <p:ph type="sldImg"/>
          </p:nvPr>
        </p:nvSpPr>
        <p:spPr>
          <a:xfrm>
            <a:off x="1143000" y="685800"/>
            <a:ext cx="4572000" cy="3429000"/>
          </a:xfrm>
          <a:ln/>
        </p:spPr>
      </p:sp>
      <p:sp>
        <p:nvSpPr>
          <p:cNvPr id="78848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D9576937-60C3-4114-B9FD-B98F19C0F86C}" type="slidenum">
              <a:rPr lang="en-US" altLang="zh-TW">
                <a:solidFill>
                  <a:prstClr val="black"/>
                </a:solidFill>
              </a:rPr>
              <a:pPr/>
              <a:t>119</a:t>
            </a:fld>
            <a:endParaRPr lang="en-US" altLang="zh-TW">
              <a:solidFill>
                <a:prstClr val="black"/>
              </a:solidFill>
            </a:endParaRPr>
          </a:p>
        </p:txBody>
      </p:sp>
      <p:sp>
        <p:nvSpPr>
          <p:cNvPr id="776194" name="Rectangle 2"/>
          <p:cNvSpPr>
            <a:spLocks noGrp="1" noRot="1" noChangeAspect="1" noChangeArrowheads="1" noTextEdit="1"/>
          </p:cNvSpPr>
          <p:nvPr>
            <p:ph type="sldImg"/>
          </p:nvPr>
        </p:nvSpPr>
        <p:spPr>
          <a:xfrm>
            <a:off x="1143000" y="685800"/>
            <a:ext cx="4572000" cy="3429000"/>
          </a:xfrm>
          <a:ln/>
        </p:spPr>
      </p:sp>
      <p:sp>
        <p:nvSpPr>
          <p:cNvPr id="776195"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BC8C2AB8-41F7-41C7-A14A-933CCE8FBBBC}" type="slidenum">
              <a:rPr lang="en-US" altLang="zh-TW">
                <a:solidFill>
                  <a:prstClr val="black"/>
                </a:solidFill>
              </a:rPr>
              <a:pPr/>
              <a:t>120</a:t>
            </a:fld>
            <a:endParaRPr lang="en-US" altLang="zh-TW">
              <a:solidFill>
                <a:prstClr val="black"/>
              </a:solidFill>
            </a:endParaRPr>
          </a:p>
        </p:txBody>
      </p:sp>
      <p:sp>
        <p:nvSpPr>
          <p:cNvPr id="794626" name="Rectangle 2"/>
          <p:cNvSpPr>
            <a:spLocks noGrp="1" noRot="1" noChangeAspect="1" noChangeArrowheads="1" noTextEdit="1"/>
          </p:cNvSpPr>
          <p:nvPr>
            <p:ph type="sldImg"/>
          </p:nvPr>
        </p:nvSpPr>
        <p:spPr>
          <a:xfrm>
            <a:off x="1143000" y="685800"/>
            <a:ext cx="4572000" cy="3429000"/>
          </a:xfrm>
          <a:ln/>
        </p:spPr>
      </p:sp>
      <p:sp>
        <p:nvSpPr>
          <p:cNvPr id="79462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D6E1EEF9-6110-4CD8-B3FA-F891C5E46726}" type="slidenum">
              <a:rPr lang="en-US" altLang="zh-TW"/>
              <a:pPr/>
              <a:t>9</a:t>
            </a:fld>
            <a:endParaRPr lang="en-US" altLang="zh-TW"/>
          </a:p>
        </p:txBody>
      </p:sp>
      <p:sp>
        <p:nvSpPr>
          <p:cNvPr id="681986" name="Rectangle 2"/>
          <p:cNvSpPr>
            <a:spLocks noGrp="1" noRot="1" noChangeAspect="1" noChangeArrowheads="1" noTextEdit="1"/>
          </p:cNvSpPr>
          <p:nvPr>
            <p:ph type="sldImg"/>
          </p:nvPr>
        </p:nvSpPr>
        <p:spPr>
          <a:xfrm>
            <a:off x="1143000" y="685800"/>
            <a:ext cx="4572000" cy="3429000"/>
          </a:xfrm>
          <a:ln/>
        </p:spPr>
      </p:sp>
      <p:sp>
        <p:nvSpPr>
          <p:cNvPr id="681987"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38BAB3DE-BA7E-4003-86CB-C12E8123A3BC}" type="slidenum">
              <a:rPr lang="en-US" altLang="zh-TW"/>
              <a:pPr/>
              <a:t>10</a:t>
            </a:fld>
            <a:endParaRPr lang="en-US" altLang="zh-TW"/>
          </a:p>
        </p:txBody>
      </p:sp>
      <p:sp>
        <p:nvSpPr>
          <p:cNvPr id="741378" name="Rectangle 2"/>
          <p:cNvSpPr>
            <a:spLocks noGrp="1" noRot="1" noChangeAspect="1" noChangeArrowheads="1" noTextEdit="1"/>
          </p:cNvSpPr>
          <p:nvPr>
            <p:ph type="sldImg"/>
          </p:nvPr>
        </p:nvSpPr>
        <p:spPr>
          <a:xfrm>
            <a:off x="1143000" y="685800"/>
            <a:ext cx="4572000" cy="3429000"/>
          </a:xfrm>
          <a:ln/>
        </p:spPr>
      </p:sp>
      <p:sp>
        <p:nvSpPr>
          <p:cNvPr id="741379"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4408" tIns="42204" rIns="84408" bIns="42204"/>
          <a:lstStyle/>
          <a:p>
            <a:fld id="{1231FD5D-B8EB-4494-8337-9B3296115B00}" type="slidenum">
              <a:rPr lang="en-US" altLang="zh-TW"/>
              <a:pPr/>
              <a:t>11</a:t>
            </a:fld>
            <a:endParaRPr lang="en-US" altLang="zh-TW"/>
          </a:p>
        </p:txBody>
      </p:sp>
      <p:sp>
        <p:nvSpPr>
          <p:cNvPr id="742402" name="Rectangle 2"/>
          <p:cNvSpPr>
            <a:spLocks noGrp="1" noRot="1" noChangeAspect="1" noChangeArrowheads="1" noTextEdit="1"/>
          </p:cNvSpPr>
          <p:nvPr>
            <p:ph type="sldImg"/>
          </p:nvPr>
        </p:nvSpPr>
        <p:spPr>
          <a:xfrm>
            <a:off x="1143000" y="685800"/>
            <a:ext cx="4572000" cy="3429000"/>
          </a:xfrm>
          <a:ln/>
        </p:spPr>
      </p:sp>
      <p:sp>
        <p:nvSpPr>
          <p:cNvPr id="742403" name="Rectangle 3"/>
          <p:cNvSpPr>
            <a:spLocks noGrp="1" noChangeArrowheads="1"/>
          </p:cNvSpPr>
          <p:nvPr>
            <p:ph type="body" idx="1"/>
          </p:nvPr>
        </p:nvSpPr>
        <p:spPr/>
        <p:txBody>
          <a:bodyPr lIns="84408" tIns="42204" rIns="84408" bIns="42204"/>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1" lang="zh-TW"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zh-TW" altLang="en-US" smtClean="0"/>
              <a:t>按一下以編輯母片副標題樣式</a:t>
            </a:r>
            <a:endParaRPr/>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1" lang="zh-TW"/>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1" lang="zh-TW"/>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1" lang="zh-TW"/>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1" lang="zh-TW"/>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1" lang="zh-TW"/>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1" lang="zh-TW"/>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1" lang="zh-TW"/>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1" lang="zh-TW"/>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1" lang="zh-TW"/>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1" lang="zh-TW"/>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1" lang="zh-TW"/>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1" lang="zh-TW"/>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1" lang="zh-TW"/>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1" lang="en-US" altLang="zh-TW" sz="1100"/>
              <a:pPr algn="r"/>
              <a:t>12/9/2013</a:t>
            </a:fld>
            <a:endParaRPr kumimoji="1" lang="zh-TW"/>
          </a:p>
        </p:txBody>
      </p:sp>
      <p:sp>
        <p:nvSpPr>
          <p:cNvPr id="25" name="Rectangle 35"/>
          <p:cNvSpPr>
            <a:spLocks noGrp="1"/>
          </p:cNvSpPr>
          <p:nvPr>
            <p:ph type="sldNum" sz="quarter" idx="11"/>
          </p:nvPr>
        </p:nvSpPr>
        <p:spPr/>
        <p:txBody>
          <a:bodyPr rtlCol="0"/>
          <a:lstStyle>
            <a:extLst/>
          </a:lstStyle>
          <a:p>
            <a:fld id="{169B2101-2E9F-420A-91A3-890890D84497}" type="slidenum">
              <a:rPr kumimoji="1" lang="zh-TW" sz="1200"/>
              <a:pPr/>
              <a:t>‹#›</a:t>
            </a:fld>
            <a:endParaRPr kumimoji="1" lang="zh-TW"/>
          </a:p>
        </p:txBody>
      </p:sp>
      <p:sp>
        <p:nvSpPr>
          <p:cNvPr id="31" name="Rectangle 36"/>
          <p:cNvSpPr>
            <a:spLocks noGrp="1"/>
          </p:cNvSpPr>
          <p:nvPr>
            <p:ph type="ftr" sz="quarter" idx="12"/>
          </p:nvPr>
        </p:nvSpPr>
        <p:spPr/>
        <p:txBody>
          <a:bodyPr rtlCol="0"/>
          <a:lstStyle>
            <a:extLst/>
          </a:lstStyle>
          <a:p>
            <a:endParaRPr kumimoji="1" lang="zh-TW"/>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1" lang="zh-TW" sz="7200" b="1"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1" lang="zh-TW"/>
              <a:t>顯示標題</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F6D4EFEF-96D7-4377-B0D7-427003EFDDB7}" type="slidenum">
              <a:rPr lang="en-US" altLang="zh-TW"/>
              <a:pPr/>
              <a:t>‹#›</a:t>
            </a:fld>
            <a:endParaRPr lang="en-US" altLang="zh-TW"/>
          </a:p>
        </p:txBody>
      </p:sp>
    </p:spTree>
    <p:extLst>
      <p:ext uri="{BB962C8B-B14F-4D97-AF65-F5344CB8AC3E}">
        <p14:creationId xmlns:p14="http://schemas.microsoft.com/office/powerpoint/2010/main" val="231805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1524000" y="190500"/>
            <a:ext cx="7010400" cy="152717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524000" y="1905000"/>
            <a:ext cx="70104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524000" y="4038600"/>
            <a:ext cx="70104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629400" y="6248400"/>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2766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1524000" y="6248400"/>
            <a:ext cx="1295400" cy="457200"/>
          </a:xfrm>
        </p:spPr>
        <p:txBody>
          <a:bodyPr/>
          <a:lstStyle>
            <a:lvl1pPr>
              <a:defRPr/>
            </a:lvl1pPr>
          </a:lstStyle>
          <a:p>
            <a:fld id="{594D0AAA-4051-45E5-9558-BDCBDADC1750}" type="slidenum">
              <a:rPr lang="en-US" altLang="zh-TW"/>
              <a:pPr/>
              <a:t>‹#›</a:t>
            </a:fld>
            <a:endParaRPr lang="en-US" altLang="zh-TW"/>
          </a:p>
        </p:txBody>
      </p:sp>
    </p:spTree>
    <p:extLst>
      <p:ext uri="{BB962C8B-B14F-4D97-AF65-F5344CB8AC3E}">
        <p14:creationId xmlns:p14="http://schemas.microsoft.com/office/powerpoint/2010/main" val="164580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524000" y="190500"/>
            <a:ext cx="7010400" cy="1527175"/>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1524000" y="1905000"/>
            <a:ext cx="3429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105400" y="1905000"/>
            <a:ext cx="3429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1524000" y="4038600"/>
            <a:ext cx="3429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5105400" y="4038600"/>
            <a:ext cx="3429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629400" y="6248400"/>
            <a:ext cx="1905000" cy="457200"/>
          </a:xfrm>
        </p:spPr>
        <p:txBody>
          <a:bodyPr/>
          <a:lstStyle>
            <a:lvl1pPr>
              <a:defRPr/>
            </a:lvl1pPr>
          </a:lstStyle>
          <a:p>
            <a:endParaRPr lang="en-US" altLang="zh-TW"/>
          </a:p>
        </p:txBody>
      </p:sp>
      <p:sp>
        <p:nvSpPr>
          <p:cNvPr id="8" name="頁尾版面配置區 7"/>
          <p:cNvSpPr>
            <a:spLocks noGrp="1"/>
          </p:cNvSpPr>
          <p:nvPr>
            <p:ph type="ftr" sz="quarter" idx="11"/>
          </p:nvPr>
        </p:nvSpPr>
        <p:spPr>
          <a:xfrm>
            <a:off x="3276600" y="6248400"/>
            <a:ext cx="2895600" cy="457200"/>
          </a:xfrm>
        </p:spPr>
        <p:txBody>
          <a:bodyPr/>
          <a:lstStyle>
            <a:lvl1pPr>
              <a:defRPr/>
            </a:lvl1pPr>
          </a:lstStyle>
          <a:p>
            <a:endParaRPr lang="en-US" altLang="zh-TW"/>
          </a:p>
        </p:txBody>
      </p:sp>
      <p:sp>
        <p:nvSpPr>
          <p:cNvPr id="9" name="投影片編號版面配置區 8"/>
          <p:cNvSpPr>
            <a:spLocks noGrp="1"/>
          </p:cNvSpPr>
          <p:nvPr>
            <p:ph type="sldNum" sz="quarter" idx="12"/>
          </p:nvPr>
        </p:nvSpPr>
        <p:spPr>
          <a:xfrm>
            <a:off x="1524000" y="6248400"/>
            <a:ext cx="1295400" cy="457200"/>
          </a:xfrm>
        </p:spPr>
        <p:txBody>
          <a:bodyPr/>
          <a:lstStyle>
            <a:lvl1pPr>
              <a:defRPr/>
            </a:lvl1pPr>
          </a:lstStyle>
          <a:p>
            <a:fld id="{67898DCE-53F1-479A-9605-5CF6CE7AB154}" type="slidenum">
              <a:rPr lang="en-US" altLang="zh-TW"/>
              <a:pPr/>
              <a:t>‹#›</a:t>
            </a:fld>
            <a:endParaRPr lang="en-US" altLang="zh-TW"/>
          </a:p>
        </p:txBody>
      </p:sp>
    </p:spTree>
    <p:extLst>
      <p:ext uri="{BB962C8B-B14F-4D97-AF65-F5344CB8AC3E}">
        <p14:creationId xmlns:p14="http://schemas.microsoft.com/office/powerpoint/2010/main" val="75387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a:p>
        </p:txBody>
      </p:sp>
      <p:sp>
        <p:nvSpPr>
          <p:cNvPr id="12" name="Rectangle 10"/>
          <p:cNvSpPr>
            <a:spLocks noGrp="1"/>
          </p:cNvSpPr>
          <p:nvPr>
            <p:ph type="dt" sz="half" idx="10"/>
          </p:nvPr>
        </p:nvSpPr>
        <p:spPr/>
        <p:txBody>
          <a:bodyPr rtlCol="0"/>
          <a:lstStyle>
            <a:extLst/>
          </a:lstStyle>
          <a:p>
            <a:pPr algn="r"/>
            <a:fld id="{8F67D422-08A8-451B-9A67-21962FC4B660}" type="datetimeFigureOut">
              <a:rPr kumimoji="1" lang="en-US" altLang="zh-TW" sz="1100"/>
              <a:pPr algn="r"/>
              <a:t>12/9/2013</a:t>
            </a:fld>
            <a:endParaRPr kumimoji="1" lang="zh-TW"/>
          </a:p>
        </p:txBody>
      </p:sp>
      <p:sp>
        <p:nvSpPr>
          <p:cNvPr id="27" name="Rectangle 11"/>
          <p:cNvSpPr>
            <a:spLocks noGrp="1"/>
          </p:cNvSpPr>
          <p:nvPr>
            <p:ph type="sldNum" sz="quarter" idx="11"/>
          </p:nvPr>
        </p:nvSpPr>
        <p:spPr/>
        <p:txBody>
          <a:bodyPr rtlCol="0"/>
          <a:lstStyle>
            <a:extLst/>
          </a:lstStyle>
          <a:p>
            <a:fld id="{169B2101-2E9F-420A-91A3-890890D84497}" type="slidenum">
              <a:rPr kumimoji="1" lang="zh-TW" sz="1200"/>
              <a:pPr/>
              <a:t>‹#›</a:t>
            </a:fld>
            <a:endParaRPr kumimoji="1" lang="zh-TW"/>
          </a:p>
        </p:txBody>
      </p:sp>
      <p:sp>
        <p:nvSpPr>
          <p:cNvPr id="4" name="Rectangle 12"/>
          <p:cNvSpPr>
            <a:spLocks noGrp="1"/>
          </p:cNvSpPr>
          <p:nvPr>
            <p:ph type="ftr" sz="quarter" idx="12"/>
          </p:nvPr>
        </p:nvSpPr>
        <p:spPr/>
        <p:txBody>
          <a:bodyPr rtlCol="0"/>
          <a:lstStyle>
            <a:extLst/>
          </a:lstStyle>
          <a:p>
            <a:endParaRPr kumimoji="1" lang="zh-TW"/>
          </a:p>
        </p:txBody>
      </p:sp>
      <p:sp>
        <p:nvSpPr>
          <p:cNvPr id="28" name="Rectangle 14"/>
          <p:cNvSpPr>
            <a:spLocks noGrp="1"/>
          </p:cNvSpPr>
          <p:nvPr>
            <p:ph type="title"/>
          </p:nvPr>
        </p:nvSpPr>
        <p:spPr/>
        <p:txBody>
          <a:bodyPr rtlCol="0" anchor="b"/>
          <a:lstStyle>
            <a:extLst/>
          </a:lstStyle>
          <a:p>
            <a:pPr eaLnBrk="1" latinLnBrk="0" hangingPunct="1"/>
            <a:r>
              <a:rPr lang="zh-TW" altLang="en-US" smtClean="0"/>
              <a:t>按一下以編輯母片標題樣式</a:t>
            </a:r>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章節標題">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1" lang="en-US" altLang="zh-TW" sz="1100"/>
              <a:pPr algn="r"/>
              <a:t>12/9/2013</a:t>
            </a:fld>
            <a:endParaRPr kumimoji="1" lang="zh-TW"/>
          </a:p>
        </p:txBody>
      </p:sp>
      <p:sp>
        <p:nvSpPr>
          <p:cNvPr id="26" name="Rectangle 4"/>
          <p:cNvSpPr>
            <a:spLocks noGrp="1"/>
          </p:cNvSpPr>
          <p:nvPr>
            <p:ph type="ftr" sz="quarter" idx="11"/>
          </p:nvPr>
        </p:nvSpPr>
        <p:spPr/>
        <p:txBody>
          <a:bodyPr rtlCol="0"/>
          <a:lstStyle>
            <a:extLst/>
          </a:lstStyle>
          <a:p>
            <a:endParaRPr kumimoji="1" lang="zh-TW"/>
          </a:p>
        </p:txBody>
      </p:sp>
      <p:sp>
        <p:nvSpPr>
          <p:cNvPr id="12" name="Rectangle 5"/>
          <p:cNvSpPr>
            <a:spLocks noGrp="1"/>
          </p:cNvSpPr>
          <p:nvPr>
            <p:ph type="sldNum" sz="quarter" idx="12"/>
          </p:nvPr>
        </p:nvSpPr>
        <p:spPr/>
        <p:txBody>
          <a:bodyPr rtlCol="0"/>
          <a:lstStyle>
            <a:extLst/>
          </a:lstStyle>
          <a:p>
            <a:fld id="{169B2101-2E9F-420A-91A3-890890D84497}" type="slidenum">
              <a:rPr kumimoji="1" lang="zh-TW" sz="1200"/>
              <a:pPr/>
              <a:t>‹#›</a:t>
            </a:fld>
            <a:endParaRPr kumimoji="1" lang="zh-TW"/>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1" lang="zh-TW" sz="4800" b="1"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1" lang="zh-TW"/>
              <a:t>按一下以新增章節的標題</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簡單的問題與答案">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1" lang="zh-TW"/>
            </a:lvl1pPr>
            <a:extLst/>
          </a:lstStyle>
          <a:p>
            <a:fld id="{1BEBB2CB-903D-46EF-8227-E770ED8FF514}" type="datetimeFigureOut">
              <a:pPr/>
              <a:t>2013/12/9</a:t>
            </a:fld>
            <a:endParaRPr kumimoji="1" lang="zh-TW"/>
          </a:p>
        </p:txBody>
      </p:sp>
      <p:sp>
        <p:nvSpPr>
          <p:cNvPr id="22" name="Rectangle 4"/>
          <p:cNvSpPr>
            <a:spLocks noGrp="1"/>
          </p:cNvSpPr>
          <p:nvPr>
            <p:ph type="ftr" sz="quarter" idx="11"/>
          </p:nvPr>
        </p:nvSpPr>
        <p:spPr/>
        <p:txBody>
          <a:bodyPr vert="horz"/>
          <a:lstStyle>
            <a:extLst/>
          </a:lstStyle>
          <a:p>
            <a:endParaRPr kumimoji="1" lang="zh-TW"/>
          </a:p>
        </p:txBody>
      </p:sp>
      <p:sp>
        <p:nvSpPr>
          <p:cNvPr id="31" name="Rectangle 5"/>
          <p:cNvSpPr>
            <a:spLocks noGrp="1"/>
          </p:cNvSpPr>
          <p:nvPr>
            <p:ph type="sldNum" sz="quarter" idx="12"/>
          </p:nvPr>
        </p:nvSpPr>
        <p:spPr/>
        <p:txBody>
          <a:bodyPr vert="horz"/>
          <a:lstStyle>
            <a:extLst/>
          </a:lstStyle>
          <a:p>
            <a:fld id="{C75B88FA-3392-4D65-A457-DB2A9953195B}" type="slidenum">
              <a:pPr/>
              <a:t>‹#›</a:t>
            </a:fld>
            <a:endParaRPr kumimoji="1" lang="zh-TW"/>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1" lang="zh-TW">
                <a:solidFill>
                  <a:schemeClr val="tx1">
                    <a:shade val="75000"/>
                  </a:schemeClr>
                </a:solidFill>
              </a:defRPr>
            </a:lvl1pPr>
            <a:extLst/>
          </a:lstStyle>
          <a:p>
            <a:r>
              <a:rPr kumimoji="1" lang="zh-TW"/>
              <a:t>按一下以新增問題</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1" lang="zh-TW" sz="4800" b="1"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1" lang="zh-TW"/>
              <a:t>按一下以新增答案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詳細的問題與答案">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1" lang="zh-TW"/>
            </a:lvl1pPr>
            <a:extLst/>
          </a:lstStyle>
          <a:p>
            <a:fld id="{1BEBB2CB-903D-46EF-8227-E770ED8FF514}" type="datetimeFigureOut">
              <a:pPr/>
              <a:t>2013/12/9</a:t>
            </a:fld>
            <a:endParaRPr kumimoji="1" lang="zh-TW"/>
          </a:p>
        </p:txBody>
      </p:sp>
      <p:sp>
        <p:nvSpPr>
          <p:cNvPr id="28" name="Rectangle 4"/>
          <p:cNvSpPr>
            <a:spLocks noGrp="1"/>
          </p:cNvSpPr>
          <p:nvPr>
            <p:ph type="ftr" sz="quarter" idx="11"/>
          </p:nvPr>
        </p:nvSpPr>
        <p:spPr/>
        <p:txBody>
          <a:bodyPr vert="horz"/>
          <a:lstStyle>
            <a:extLst/>
          </a:lstStyle>
          <a:p>
            <a:endParaRPr kumimoji="1" lang="zh-TW"/>
          </a:p>
        </p:txBody>
      </p:sp>
      <p:sp>
        <p:nvSpPr>
          <p:cNvPr id="10" name="Rectangle 5"/>
          <p:cNvSpPr>
            <a:spLocks noGrp="1"/>
          </p:cNvSpPr>
          <p:nvPr>
            <p:ph type="sldNum" sz="quarter" idx="12"/>
          </p:nvPr>
        </p:nvSpPr>
        <p:spPr/>
        <p:txBody>
          <a:bodyPr vert="horz"/>
          <a:lstStyle>
            <a:extLst/>
          </a:lstStyle>
          <a:p>
            <a:fld id="{C75B88FA-3392-4D65-A457-DB2A9953195B}" type="slidenum">
              <a:pPr/>
              <a:t>‹#›</a:t>
            </a:fld>
            <a:endParaRPr kumimoji="1" lang="zh-TW"/>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1" lang="zh-TW">
                <a:solidFill>
                  <a:schemeClr val="tx1">
                    <a:shade val="75000"/>
                  </a:schemeClr>
                </a:solidFill>
              </a:defRPr>
            </a:lvl1pPr>
            <a:extLst/>
          </a:lstStyle>
          <a:p>
            <a:r>
              <a:rPr kumimoji="1" lang="zh-TW"/>
              <a:t>按一下以新增問題</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1" lang="zh-TW" sz="4800" b="1"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1" lang="zh-TW"/>
              <a:t>按一下以新增答案</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1" lang="zh-TW" baseline="0"/>
            </a:lvl1pPr>
            <a:extLst/>
          </a:lstStyle>
          <a:p>
            <a:pPr lvl="0"/>
            <a:r>
              <a:rPr kumimoji="1" lang="zh-TW"/>
              <a:t>按一下以新增答案的詳細資料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是非題 (答案: 是)">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1" lang="zh-TW"/>
            </a:lvl1pPr>
            <a:extLst/>
          </a:lstStyle>
          <a:p>
            <a:fld id="{1BEBB2CB-903D-46EF-8227-E770ED8FF514}" type="datetimeFigureOut">
              <a:pPr/>
              <a:t>2013/12/9</a:t>
            </a:fld>
            <a:endParaRPr kumimoji="1" lang="zh-TW"/>
          </a:p>
        </p:txBody>
      </p:sp>
      <p:sp>
        <p:nvSpPr>
          <p:cNvPr id="11" name="Rectangle 4"/>
          <p:cNvSpPr>
            <a:spLocks noGrp="1"/>
          </p:cNvSpPr>
          <p:nvPr>
            <p:ph type="ftr" sz="quarter" idx="11"/>
          </p:nvPr>
        </p:nvSpPr>
        <p:spPr/>
        <p:txBody>
          <a:bodyPr vert="horz"/>
          <a:lstStyle>
            <a:extLst/>
          </a:lstStyle>
          <a:p>
            <a:endParaRPr kumimoji="1" lang="zh-TW"/>
          </a:p>
        </p:txBody>
      </p:sp>
      <p:sp>
        <p:nvSpPr>
          <p:cNvPr id="10" name="Rectangle 5"/>
          <p:cNvSpPr>
            <a:spLocks noGrp="1"/>
          </p:cNvSpPr>
          <p:nvPr>
            <p:ph type="sldNum" sz="quarter" idx="12"/>
          </p:nvPr>
        </p:nvSpPr>
        <p:spPr/>
        <p:txBody>
          <a:bodyPr vert="horz"/>
          <a:lstStyle>
            <a:extLst/>
          </a:lstStyle>
          <a:p>
            <a:fld id="{C75B88FA-3392-4D65-A457-DB2A9953195B}" type="slidenum">
              <a:pPr/>
              <a:t>‹#›</a:t>
            </a:fld>
            <a:endParaRPr kumimoji="1" lang="zh-TW"/>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1" lang="zh-TW">
                <a:solidFill>
                  <a:schemeClr val="tx1">
                    <a:shade val="75000"/>
                  </a:schemeClr>
                </a:solidFill>
              </a:defRPr>
            </a:lvl1pPr>
            <a:extLst/>
          </a:lstStyle>
          <a:p>
            <a:r>
              <a:rPr kumimoji="1" lang="zh-TW"/>
              <a:t>按一下以新增問題</a:t>
            </a:r>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latinLnBrk="0">
              <a:spcBef>
                <a:spcPct val="20000"/>
              </a:spcBef>
              <a:buNone/>
            </a:pPr>
            <a:r>
              <a:rPr kumimoji="1" lang="zh-TW" sz="7200">
                <a:solidFill>
                  <a:schemeClr val="tx1">
                    <a:alpha val="40000"/>
                  </a:schemeClr>
                </a:solidFill>
              </a:rPr>
              <a:t>對</a:t>
            </a:r>
            <a:r>
              <a:rPr kumimoji="1" lang="zh-TW" sz="7200" baseline="0">
                <a:solidFill>
                  <a:schemeClr val="tx1">
                    <a:alpha val="40000"/>
                  </a:schemeClr>
                </a:solidFill>
              </a:rPr>
              <a:t> </a:t>
            </a:r>
            <a:r>
              <a:rPr kumimoji="1" lang="zh-TW" sz="7200">
                <a:solidFill>
                  <a:schemeClr val="tx1">
                    <a:alpha val="40000"/>
                  </a:schemeClr>
                </a:solidFill>
              </a:rPr>
              <a:t>或錯 ?</a:t>
            </a: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kumimoji="1" lang="zh-TW"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是</a:t>
            </a:r>
            <a:r>
              <a:rPr kumimoji="1" lang="zh-TW" sz="7200">
                <a:solidFill>
                  <a:prstClr val="white">
                    <a:alpha val="40000"/>
                  </a:prstClr>
                </a:solidFill>
                <a:ea typeface="+mn-ea"/>
                <a:cs typeface="+mn-cs"/>
              </a:rPr>
              <a:t>非題</a:t>
            </a:r>
            <a:endParaRPr kumimoji="1" 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是非題 (答案: 否)">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1" lang="zh-TW"/>
            </a:lvl1pPr>
            <a:extLst/>
          </a:lstStyle>
          <a:p>
            <a:fld id="{1BEBB2CB-903D-46EF-8227-E770ED8FF514}" type="datetimeFigureOut">
              <a:pPr/>
              <a:t>2013/12/9</a:t>
            </a:fld>
            <a:endParaRPr kumimoji="1" lang="zh-TW"/>
          </a:p>
        </p:txBody>
      </p:sp>
      <p:sp>
        <p:nvSpPr>
          <p:cNvPr id="2" name="Rectangle 4"/>
          <p:cNvSpPr>
            <a:spLocks noGrp="1"/>
          </p:cNvSpPr>
          <p:nvPr>
            <p:ph type="ftr" sz="quarter" idx="11"/>
          </p:nvPr>
        </p:nvSpPr>
        <p:spPr/>
        <p:txBody>
          <a:bodyPr vert="horz"/>
          <a:lstStyle>
            <a:extLst/>
          </a:lstStyle>
          <a:p>
            <a:endParaRPr kumimoji="1" lang="zh-TW"/>
          </a:p>
        </p:txBody>
      </p:sp>
      <p:sp>
        <p:nvSpPr>
          <p:cNvPr id="28" name="Rectangle 5"/>
          <p:cNvSpPr>
            <a:spLocks noGrp="1"/>
          </p:cNvSpPr>
          <p:nvPr>
            <p:ph type="sldNum" sz="quarter" idx="12"/>
          </p:nvPr>
        </p:nvSpPr>
        <p:spPr/>
        <p:txBody>
          <a:bodyPr vert="horz"/>
          <a:lstStyle>
            <a:extLst/>
          </a:lstStyle>
          <a:p>
            <a:fld id="{C75B88FA-3392-4D65-A457-DB2A9953195B}" type="slidenum">
              <a:pPr/>
              <a:t>‹#›</a:t>
            </a:fld>
            <a:endParaRPr kumimoji="1" lang="zh-TW"/>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1" lang="zh-TW">
                <a:solidFill>
                  <a:schemeClr val="tx1">
                    <a:shade val="75000"/>
                  </a:schemeClr>
                </a:solidFill>
              </a:defRPr>
            </a:lvl1pPr>
            <a:extLst/>
          </a:lstStyle>
          <a:p>
            <a:r>
              <a:rPr kumimoji="1" lang="zh-TW"/>
              <a:t>按一下以新增問題</a:t>
            </a:r>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latinLnBrk="0">
              <a:spcBef>
                <a:spcPct val="20000"/>
              </a:spcBef>
              <a:buNone/>
            </a:pPr>
            <a:r>
              <a:rPr kumimoji="1" lang="zh-TW" sz="7200">
                <a:solidFill>
                  <a:schemeClr val="tx1">
                    <a:alpha val="40000"/>
                  </a:schemeClr>
                </a:solidFill>
              </a:rPr>
              <a:t>對</a:t>
            </a:r>
            <a:r>
              <a:rPr kumimoji="1" lang="zh-TW" sz="7200" baseline="0">
                <a:solidFill>
                  <a:schemeClr val="tx1">
                    <a:alpha val="40000"/>
                  </a:schemeClr>
                </a:solidFill>
              </a:rPr>
              <a:t> </a:t>
            </a:r>
            <a:r>
              <a:rPr kumimoji="1" lang="zh-TW" sz="7200">
                <a:solidFill>
                  <a:schemeClr val="tx1">
                    <a:alpha val="40000"/>
                  </a:schemeClr>
                </a:solidFill>
              </a:rPr>
              <a:t>或錯?</a:t>
            </a: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kumimoji="1" lang="zh-TW" sz="7200">
                <a:solidFill>
                  <a:prstClr val="white">
                    <a:alpha val="40000"/>
                  </a:prstClr>
                </a:solidFill>
                <a:ea typeface="+mn-ea"/>
                <a:cs typeface="+mn-cs"/>
              </a:rPr>
              <a:t>對或 </a:t>
            </a:r>
            <a:r>
              <a:rPr kumimoji="1" lang="zh-TW"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錯</a:t>
            </a:r>
            <a:r>
              <a:rPr kumimoji="1" lang="zh-TW" sz="7200">
                <a:solidFill>
                  <a:prstClr val="white">
                    <a:alpha val="40000"/>
                  </a:prstClr>
                </a:solidFill>
                <a:ea typeface="+mn-ea"/>
                <a:cs typeface="+mn-cs"/>
              </a:rPr>
              <a:t>?</a:t>
            </a:r>
            <a:endParaRPr kumimoji="1" 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連連看">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kumimoji="1" lang="zh-TW"/>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按一下以新增項目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按一下以新增項目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按一下以新增項目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按一下以新增項目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按一下以新增項目 5</a:t>
            </a:r>
          </a:p>
        </p:txBody>
      </p:sp>
      <p:sp>
        <p:nvSpPr>
          <p:cNvPr id="20" name="Rectangle 3"/>
          <p:cNvSpPr>
            <a:spLocks noGrp="1"/>
          </p:cNvSpPr>
          <p:nvPr>
            <p:ph type="dt" sz="half" idx="10"/>
          </p:nvPr>
        </p:nvSpPr>
        <p:spPr/>
        <p:txBody>
          <a:bodyPr vert="horz"/>
          <a:lstStyle>
            <a:lvl1pPr algn="r" eaLnBrk="1" latinLnBrk="0" hangingPunct="1">
              <a:defRPr kumimoji="1" lang="zh-TW"/>
            </a:lvl1pPr>
            <a:extLst/>
          </a:lstStyle>
          <a:p>
            <a:fld id="{1BEBB2CB-903D-46EF-8227-E770ED8FF514}" type="datetimeFigureOut">
              <a:pPr/>
              <a:t>2013/12/9</a:t>
            </a:fld>
            <a:endParaRPr kumimoji="1" lang="zh-TW"/>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按一下以新增相符項目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按一下以新增相符項目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按一下以新增相符項目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按一下以新增相符項目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1" lang="zh-TW"/>
            </a:lvl1pPr>
            <a:lvl2pPr eaLnBrk="1" latinLnBrk="0" hangingPunct="1">
              <a:buFontTx/>
              <a:buChar char="•"/>
              <a:defRPr kumimoji="1" lang="zh-TW"/>
            </a:lvl2pPr>
            <a:lvl3pPr eaLnBrk="1" latinLnBrk="0" hangingPunct="1">
              <a:buFontTx/>
              <a:buChar char="•"/>
              <a:defRPr kumimoji="1" lang="zh-TW"/>
            </a:lvl3pPr>
            <a:lvl4pPr eaLnBrk="1" latinLnBrk="0" hangingPunct="1">
              <a:buFontTx/>
              <a:buChar char="•"/>
              <a:defRPr kumimoji="1" lang="zh-TW"/>
            </a:lvl4pPr>
            <a:lvl5pPr eaLnBrk="1" latinLnBrk="0" hangingPunct="1">
              <a:buFontTx/>
              <a:buChar char="•"/>
              <a:defRPr kumimoji="1" lang="zh-TW"/>
            </a:lvl5pPr>
            <a:extLst/>
          </a:lstStyle>
          <a:p>
            <a:pPr lvl="0"/>
            <a:r>
              <a:rPr kumimoji="1" lang="zh-TW"/>
              <a:t>按一下以新增相符項目 4</a:t>
            </a:r>
          </a:p>
        </p:txBody>
      </p:sp>
      <p:sp>
        <p:nvSpPr>
          <p:cNvPr id="11" name="Rectangle 2"/>
          <p:cNvSpPr>
            <a:spLocks noGrp="1"/>
          </p:cNvSpPr>
          <p:nvPr>
            <p:ph type="title" hasCustomPrompt="1"/>
          </p:nvPr>
        </p:nvSpPr>
        <p:spPr/>
        <p:txBody>
          <a:bodyPr vert="horz"/>
          <a:lstStyle>
            <a:lvl1pPr algn="l" eaLnBrk="1" latinLnBrk="0" hangingPunct="1">
              <a:defRPr kumimoji="1" lang="zh-TW" baseline="0"/>
            </a:lvl1pPr>
            <a:extLst/>
          </a:lstStyle>
          <a:p>
            <a:r>
              <a:rPr kumimoji="1" lang="zh-TW"/>
              <a:t>按一下以鍵入您的問題</a:t>
            </a:r>
          </a:p>
        </p:txBody>
      </p:sp>
      <p:sp>
        <p:nvSpPr>
          <p:cNvPr id="7" name="Rectangle 5"/>
          <p:cNvSpPr>
            <a:spLocks noGrp="1"/>
          </p:cNvSpPr>
          <p:nvPr>
            <p:ph type="sldNum" sz="quarter" idx="12"/>
          </p:nvPr>
        </p:nvSpPr>
        <p:spPr/>
        <p:txBody>
          <a:bodyPr vert="horz"/>
          <a:lstStyle>
            <a:extLst/>
          </a:lstStyle>
          <a:p>
            <a:fld id="{C75B88FA-3392-4D65-A457-DB2A9953195B}" type="slidenum">
              <a:pPr/>
              <a:t>‹#›</a:t>
            </a:fld>
            <a:endParaRPr kumimoji="1" lang="zh-TW"/>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0" y="190500"/>
            <a:ext cx="7010400" cy="152717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524000" y="1905000"/>
            <a:ext cx="7010400" cy="4114800"/>
          </a:xfrm>
        </p:spPr>
        <p:txBody>
          <a:bodyPr/>
          <a:lstStyle/>
          <a:p>
            <a:endParaRPr lang="zh-TW" altLang="en-US"/>
          </a:p>
        </p:txBody>
      </p:sp>
      <p:sp>
        <p:nvSpPr>
          <p:cNvPr id="4" name="日期版面配置區 3"/>
          <p:cNvSpPr>
            <a:spLocks noGrp="1"/>
          </p:cNvSpPr>
          <p:nvPr>
            <p:ph type="dt" sz="half" idx="10"/>
          </p:nvPr>
        </p:nvSpPr>
        <p:spPr>
          <a:xfrm>
            <a:off x="66294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276600" y="624840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1524000" y="6248400"/>
            <a:ext cx="1295400" cy="457200"/>
          </a:xfrm>
        </p:spPr>
        <p:txBody>
          <a:bodyPr/>
          <a:lstStyle>
            <a:lvl1pPr>
              <a:defRPr/>
            </a:lvl1pPr>
          </a:lstStyle>
          <a:p>
            <a:fld id="{60F135CB-0C37-4A73-A139-48D12916C36A}" type="slidenum">
              <a:rPr lang="en-US" altLang="zh-TW"/>
              <a:pPr/>
              <a:t>‹#›</a:t>
            </a:fld>
            <a:endParaRPr lang="en-US" altLang="zh-TW"/>
          </a:p>
        </p:txBody>
      </p:sp>
    </p:spTree>
    <p:extLst>
      <p:ext uri="{BB962C8B-B14F-4D97-AF65-F5344CB8AC3E}">
        <p14:creationId xmlns:p14="http://schemas.microsoft.com/office/powerpoint/2010/main" val="385596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pPr eaLnBrk="1" latinLnBrk="0" hangingPunct="1"/>
            <a:r>
              <a:rPr kumimoji="1" lang="zh-TW" altLang="en-US" smtClean="0"/>
              <a:t>按一下以編輯母片標題樣式</a:t>
            </a:r>
            <a:endParaRPr kumimoji="1"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eaLnBrk="1" latinLnBrk="0" hangingPunct="1"/>
            <a:r>
              <a:rPr kumimoji="1" lang="zh-TW" altLang="en-US" smtClean="0"/>
              <a:t>按一下以編輯母片文字樣式</a:t>
            </a:r>
          </a:p>
          <a:p>
            <a:pPr lvl="1" eaLnBrk="1" latinLnBrk="0" hangingPunct="1"/>
            <a:r>
              <a:rPr kumimoji="1" lang="zh-TW" altLang="en-US" smtClean="0"/>
              <a:t>第二層</a:t>
            </a:r>
          </a:p>
          <a:p>
            <a:pPr lvl="2" eaLnBrk="1" latinLnBrk="0" hangingPunct="1"/>
            <a:r>
              <a:rPr kumimoji="1" lang="zh-TW" altLang="en-US" smtClean="0"/>
              <a:t>第三層</a:t>
            </a:r>
          </a:p>
          <a:p>
            <a:pPr lvl="3" eaLnBrk="1" latinLnBrk="0" hangingPunct="1"/>
            <a:r>
              <a:rPr kumimoji="1" lang="zh-TW" altLang="en-US" smtClean="0"/>
              <a:t>第四層</a:t>
            </a:r>
          </a:p>
          <a:p>
            <a:pPr lvl="4" eaLnBrk="1" latinLnBrk="0" hangingPunct="1"/>
            <a:r>
              <a:rPr kumimoji="1" lang="zh-TW" altLang="en-US" smtClean="0"/>
              <a:t>第五層</a:t>
            </a:r>
            <a:endParaRPr kumimoji="1"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1" lang="zh-TW" sz="1100"/>
            </a:lvl1pPr>
            <a:extLst/>
          </a:lstStyle>
          <a:p>
            <a:pPr algn="r"/>
            <a:fld id="{8F67D422-08A8-451B-9A67-21962FC4B660}" type="datetimeFigureOut">
              <a:rPr kumimoji="1" lang="en-US" altLang="zh-TW" sz="1100"/>
              <a:pPr algn="r"/>
              <a:t>12/9/2013</a:t>
            </a:fld>
            <a:endParaRPr kumimoji="1" lang="zh-TW" sz="105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1" lang="zh-TW" sz="1200"/>
            </a:lvl1pPr>
            <a:extLst/>
          </a:lstStyle>
          <a:p>
            <a:endParaRPr kumimoji="1" lang="zh-TW" sz="120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1" lang="zh-TW" sz="1200"/>
            </a:lvl1pPr>
            <a:extLst/>
          </a:lstStyle>
          <a:p>
            <a:fld id="{169B2101-2E9F-420A-91A3-890890D84497}" type="slidenum">
              <a:rPr kumimoji="1" lang="zh-TW" sz="1200"/>
              <a:pPr/>
              <a:t>‹#›</a:t>
            </a:fld>
            <a:endParaRPr kumimoji="1" lang="zh-TW" sz="120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1" lang="zh-TW"/>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1" lang="zh-TW"/>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1" lang="zh-TW"/>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1" lang="zh-TW"/>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1" lang="zh-TW"/>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1" lang="zh-TW"/>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1" lang="zh-TW"/>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1" lang="zh-TW"/>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1" lang="zh-TW"/>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1" lang="zh-TW"/>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1" lang="zh-TW"/>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1" lang="zh-TW"/>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1" lang="zh-TW" sz="3600">
          <a:solidFill>
            <a:schemeClr val="tx1"/>
          </a:solidFill>
          <a:latin typeface="+mj-lt"/>
          <a:ea typeface="+mj-ea"/>
          <a:cs typeface="+mj-cs"/>
        </a:defRPr>
      </a:lvl1pPr>
      <a:lvl2pPr eaLnBrk="1" latinLnBrk="0" hangingPunct="1">
        <a:defRPr kumimoji="1" lang="zh-TW">
          <a:solidFill>
            <a:schemeClr val="tx2"/>
          </a:solidFill>
        </a:defRPr>
      </a:lvl2pPr>
      <a:lvl3pPr eaLnBrk="1" latinLnBrk="0" hangingPunct="1">
        <a:defRPr kumimoji="1" lang="zh-TW">
          <a:solidFill>
            <a:schemeClr val="tx2"/>
          </a:solidFill>
        </a:defRPr>
      </a:lvl3pPr>
      <a:lvl4pPr eaLnBrk="1" latinLnBrk="0" hangingPunct="1">
        <a:defRPr kumimoji="1" lang="zh-TW">
          <a:solidFill>
            <a:schemeClr val="tx2"/>
          </a:solidFill>
        </a:defRPr>
      </a:lvl4pPr>
      <a:lvl5pPr eaLnBrk="1" latinLnBrk="0" hangingPunct="1">
        <a:defRPr kumimoji="1" lang="zh-TW">
          <a:solidFill>
            <a:schemeClr val="tx2"/>
          </a:solidFill>
        </a:defRPr>
      </a:lvl5pPr>
      <a:lvl6pPr eaLnBrk="1" latinLnBrk="0" hangingPunct="1">
        <a:defRPr kumimoji="1" lang="zh-TW">
          <a:solidFill>
            <a:schemeClr val="tx2"/>
          </a:solidFill>
        </a:defRPr>
      </a:lvl6pPr>
      <a:lvl7pPr eaLnBrk="1" latinLnBrk="0" hangingPunct="1">
        <a:defRPr kumimoji="1" lang="zh-TW">
          <a:solidFill>
            <a:schemeClr val="tx2"/>
          </a:solidFill>
        </a:defRPr>
      </a:lvl7pPr>
      <a:lvl8pPr eaLnBrk="1" latinLnBrk="0" hangingPunct="1">
        <a:defRPr kumimoji="1" lang="zh-TW">
          <a:solidFill>
            <a:schemeClr val="tx2"/>
          </a:solidFill>
        </a:defRPr>
      </a:lvl8pPr>
      <a:lvl9pPr eaLnBrk="1" latinLnBrk="0" hangingPunct="1">
        <a:defRPr kumimoji="1" lang="zh-TW">
          <a:solidFill>
            <a:schemeClr val="tx2"/>
          </a:solidFill>
        </a:defRPr>
      </a:lvl9pPr>
      <a:extLst/>
    </p:titleStyle>
    <p:bodyStyle>
      <a:lvl1pPr marL="342900" indent="-342900" algn="l" rtl="0" eaLnBrk="1" latinLnBrk="0" hangingPunct="1">
        <a:spcBef>
          <a:spcPct val="20000"/>
        </a:spcBef>
        <a:buChar char="•"/>
        <a:defRPr kumimoji="1" lang="zh-TW" sz="2000">
          <a:solidFill>
            <a:schemeClr val="tx1"/>
          </a:solidFill>
          <a:latin typeface="+mn-lt"/>
          <a:ea typeface="+mn-ea"/>
          <a:cs typeface="+mn-cs"/>
        </a:defRPr>
      </a:lvl1pPr>
      <a:lvl2pPr marL="742950" indent="-285750" algn="l" rtl="0" eaLnBrk="1" latinLnBrk="0" hangingPunct="1">
        <a:spcBef>
          <a:spcPct val="20000"/>
        </a:spcBef>
        <a:buChar char="–"/>
        <a:defRPr kumimoji="1" lang="zh-TW" sz="2000">
          <a:solidFill>
            <a:schemeClr val="tx1"/>
          </a:solidFill>
          <a:latin typeface="+mn-lt"/>
          <a:ea typeface="+mn-ea"/>
          <a:cs typeface="+mn-cs"/>
        </a:defRPr>
      </a:lvl2pPr>
      <a:lvl3pPr marL="1143000" indent="-228600" algn="l" rtl="0" eaLnBrk="1" latinLnBrk="0" hangingPunct="1">
        <a:spcBef>
          <a:spcPct val="20000"/>
        </a:spcBef>
        <a:buChar char="•"/>
        <a:defRPr kumimoji="1" lang="zh-TW" sz="2000">
          <a:solidFill>
            <a:schemeClr val="tx1"/>
          </a:solidFill>
          <a:latin typeface="+mn-lt"/>
          <a:ea typeface="+mn-ea"/>
          <a:cs typeface="+mn-cs"/>
        </a:defRPr>
      </a:lvl3pPr>
      <a:lvl4pPr marL="1600200" indent="-228600" algn="l" rtl="0" eaLnBrk="1" latinLnBrk="0" hangingPunct="1">
        <a:spcBef>
          <a:spcPct val="20000"/>
        </a:spcBef>
        <a:buChar char="–"/>
        <a:defRPr kumimoji="1" lang="zh-TW" sz="2000">
          <a:solidFill>
            <a:schemeClr val="tx1"/>
          </a:solidFill>
          <a:latin typeface="+mn-lt"/>
          <a:ea typeface="+mn-ea"/>
          <a:cs typeface="+mn-cs"/>
        </a:defRPr>
      </a:lvl4pPr>
      <a:lvl5pPr marL="2057400" indent="-228600" algn="l" rtl="0" eaLnBrk="1" latinLnBrk="0" hangingPunct="1">
        <a:spcBef>
          <a:spcPct val="20000"/>
        </a:spcBef>
        <a:buChar char="»"/>
        <a:defRPr kumimoji="1" lang="zh-TW" sz="2000">
          <a:solidFill>
            <a:schemeClr val="tx1"/>
          </a:solidFill>
          <a:latin typeface="+mn-lt"/>
          <a:ea typeface="+mn-ea"/>
          <a:cs typeface="+mn-cs"/>
        </a:defRPr>
      </a:lvl5pPr>
      <a:lvl6pPr marL="2514600" indent="-228600" algn="l" rtl="0" eaLnBrk="1" latinLnBrk="0" hangingPunct="1">
        <a:spcBef>
          <a:spcPct val="20000"/>
        </a:spcBef>
        <a:buChar char="•"/>
        <a:defRPr kumimoji="1" lang="zh-TW" sz="2000">
          <a:solidFill>
            <a:schemeClr val="tx1"/>
          </a:solidFill>
          <a:latin typeface="+mn-lt"/>
          <a:ea typeface="+mn-ea"/>
          <a:cs typeface="+mn-cs"/>
        </a:defRPr>
      </a:lvl6pPr>
      <a:lvl7pPr marL="2971800" indent="-228600" algn="l" rtl="0" eaLnBrk="1" latinLnBrk="0" hangingPunct="1">
        <a:spcBef>
          <a:spcPct val="20000"/>
        </a:spcBef>
        <a:buChar char="•"/>
        <a:defRPr kumimoji="1" lang="zh-TW" sz="2000">
          <a:solidFill>
            <a:schemeClr val="tx1"/>
          </a:solidFill>
          <a:latin typeface="+mn-lt"/>
          <a:ea typeface="+mn-ea"/>
          <a:cs typeface="+mn-cs"/>
        </a:defRPr>
      </a:lvl7pPr>
      <a:lvl8pPr marL="3429000" indent="-228600" algn="l" rtl="0" eaLnBrk="1" latinLnBrk="0" hangingPunct="1">
        <a:spcBef>
          <a:spcPct val="20000"/>
        </a:spcBef>
        <a:buChar char="•"/>
        <a:defRPr kumimoji="1" lang="zh-TW" sz="2000">
          <a:solidFill>
            <a:schemeClr val="tx1"/>
          </a:solidFill>
          <a:latin typeface="+mn-lt"/>
          <a:ea typeface="+mn-ea"/>
          <a:cs typeface="+mn-cs"/>
        </a:defRPr>
      </a:lvl8pPr>
      <a:lvl9pPr marL="3886200" indent="-228600" algn="l" rtl="0" eaLnBrk="1" latinLnBrk="0" hangingPunct="1">
        <a:spcBef>
          <a:spcPct val="20000"/>
        </a:spcBef>
        <a:buChar char="•"/>
        <a:defRPr kumimoji="1" lang="zh-TW" sz="2000">
          <a:solidFill>
            <a:schemeClr val="tx1"/>
          </a:solidFill>
          <a:latin typeface="+mn-lt"/>
          <a:ea typeface="+mn-ea"/>
          <a:cs typeface="+mn-cs"/>
        </a:defRPr>
      </a:lvl9pPr>
      <a:extLst/>
    </p:bodyStyle>
    <p:otherStyle>
      <a:lvl1pPr marL="0" algn="l" rtl="0" eaLnBrk="1" latinLnBrk="0" hangingPunct="1">
        <a:defRPr kumimoji="1" lang="zh-TW">
          <a:solidFill>
            <a:schemeClr val="tx1"/>
          </a:solidFill>
          <a:latin typeface="+mn-lt"/>
          <a:ea typeface="+mn-ea"/>
          <a:cs typeface="+mn-cs"/>
        </a:defRPr>
      </a:lvl1pPr>
      <a:lvl2pPr marL="457200" algn="l" rtl="0" eaLnBrk="1" latinLnBrk="0" hangingPunct="1">
        <a:defRPr kumimoji="1" lang="zh-TW">
          <a:solidFill>
            <a:schemeClr val="tx1"/>
          </a:solidFill>
          <a:latin typeface="+mn-lt"/>
          <a:ea typeface="+mn-ea"/>
          <a:cs typeface="+mn-cs"/>
        </a:defRPr>
      </a:lvl2pPr>
      <a:lvl3pPr marL="914400" algn="l" rtl="0" eaLnBrk="1" latinLnBrk="0" hangingPunct="1">
        <a:defRPr kumimoji="1" lang="zh-TW">
          <a:solidFill>
            <a:schemeClr val="tx1"/>
          </a:solidFill>
          <a:latin typeface="+mn-lt"/>
          <a:ea typeface="+mn-ea"/>
          <a:cs typeface="+mn-cs"/>
        </a:defRPr>
      </a:lvl3pPr>
      <a:lvl4pPr marL="1371600" algn="l" rtl="0" eaLnBrk="1" latinLnBrk="0" hangingPunct="1">
        <a:defRPr kumimoji="1" lang="zh-TW">
          <a:solidFill>
            <a:schemeClr val="tx1"/>
          </a:solidFill>
          <a:latin typeface="+mn-lt"/>
          <a:ea typeface="+mn-ea"/>
          <a:cs typeface="+mn-cs"/>
        </a:defRPr>
      </a:lvl4pPr>
      <a:lvl5pPr marL="1828800" algn="l" rtl="0" eaLnBrk="1" latinLnBrk="0" hangingPunct="1">
        <a:defRPr kumimoji="1" lang="zh-TW">
          <a:solidFill>
            <a:schemeClr val="tx1"/>
          </a:solidFill>
          <a:latin typeface="+mn-lt"/>
          <a:ea typeface="+mn-ea"/>
          <a:cs typeface="+mn-cs"/>
        </a:defRPr>
      </a:lvl5pPr>
      <a:lvl6pPr marL="2286000" algn="l" rtl="0" eaLnBrk="1" latinLnBrk="0" hangingPunct="1">
        <a:defRPr kumimoji="1" lang="zh-TW">
          <a:solidFill>
            <a:schemeClr val="tx1"/>
          </a:solidFill>
          <a:latin typeface="+mn-lt"/>
          <a:ea typeface="+mn-ea"/>
          <a:cs typeface="+mn-cs"/>
        </a:defRPr>
      </a:lvl6pPr>
      <a:lvl7pPr marL="2743200" algn="l" rtl="0" eaLnBrk="1" latinLnBrk="0" hangingPunct="1">
        <a:defRPr kumimoji="1" lang="zh-TW">
          <a:solidFill>
            <a:schemeClr val="tx1"/>
          </a:solidFill>
          <a:latin typeface="+mn-lt"/>
          <a:ea typeface="+mn-ea"/>
          <a:cs typeface="+mn-cs"/>
        </a:defRPr>
      </a:lvl7pPr>
      <a:lvl8pPr marL="3200400" algn="l" rtl="0" eaLnBrk="1" latinLnBrk="0" hangingPunct="1">
        <a:defRPr kumimoji="1" lang="zh-TW">
          <a:solidFill>
            <a:schemeClr val="tx1"/>
          </a:solidFill>
          <a:latin typeface="+mn-lt"/>
          <a:ea typeface="+mn-ea"/>
          <a:cs typeface="+mn-cs"/>
        </a:defRPr>
      </a:lvl8pPr>
      <a:lvl9pPr marL="3657600" algn="l" rtl="0" eaLnBrk="1" latinLnBrk="0" hangingPunct="1">
        <a:defRPr kumimoji="1" lang="zh-TW">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pisa.nutn.edu.tw/sample_tw.ht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2055418" y="4605725"/>
            <a:ext cx="152400" cy="152400"/>
          </a:xfrm>
          <a:prstGeom prst="ellipse">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zh-TW"/>
          </a:p>
        </p:txBody>
      </p:sp>
      <p:sp>
        <p:nvSpPr>
          <p:cNvPr id="27" name="Oval 28"/>
          <p:cNvSpPr/>
          <p:nvPr/>
        </p:nvSpPr>
        <p:spPr>
          <a:xfrm>
            <a:off x="2055418" y="4891475"/>
            <a:ext cx="152400" cy="152400"/>
          </a:xfrm>
          <a:prstGeom prst="ellipse">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zh-TW"/>
          </a:p>
        </p:txBody>
      </p:sp>
      <p:sp>
        <p:nvSpPr>
          <p:cNvPr id="4" name="Oval 28"/>
          <p:cNvSpPr/>
          <p:nvPr/>
        </p:nvSpPr>
        <p:spPr>
          <a:xfrm>
            <a:off x="2055418" y="4043750"/>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zh-TW"/>
          </a:p>
        </p:txBody>
      </p:sp>
      <p:sp>
        <p:nvSpPr>
          <p:cNvPr id="12" name="Oval 28"/>
          <p:cNvSpPr/>
          <p:nvPr/>
        </p:nvSpPr>
        <p:spPr>
          <a:xfrm>
            <a:off x="2055418" y="4319975"/>
            <a:ext cx="152400" cy="152400"/>
          </a:xfrm>
          <a:prstGeom prst="ellipse">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zh-TW"/>
          </a:p>
        </p:txBody>
      </p:sp>
      <p:sp>
        <p:nvSpPr>
          <p:cNvPr id="10" name="Rectangle 24"/>
          <p:cNvSpPr>
            <a:spLocks noGrp="1"/>
          </p:cNvSpPr>
          <p:nvPr>
            <p:ph type="ctrTitle"/>
          </p:nvPr>
        </p:nvSpPr>
        <p:spPr/>
        <p:txBody>
          <a:bodyPr/>
          <a:lstStyle>
            <a:extLst/>
          </a:lstStyle>
          <a:p>
            <a:r>
              <a:rPr lang="zh-TW" altLang="en-US" dirty="0" smtClean="0"/>
              <a:t>從</a:t>
            </a:r>
            <a:r>
              <a:rPr lang="en-US" altLang="zh-TW" dirty="0" smtClean="0"/>
              <a:t>PISA</a:t>
            </a:r>
            <a:r>
              <a:rPr lang="zh-TW" dirty="0" smtClean="0"/>
              <a:t>測驗</a:t>
            </a:r>
            <a:r>
              <a:rPr lang="zh-TW" altLang="en-US" dirty="0" smtClean="0"/>
              <a:t>看學生的三力</a:t>
            </a:r>
            <a:endParaRPr lang="zh-TW" dirty="0"/>
          </a:p>
        </p:txBody>
      </p:sp>
      <p:sp>
        <p:nvSpPr>
          <p:cNvPr id="2" name="副標題 1"/>
          <p:cNvSpPr>
            <a:spLocks noGrp="1"/>
          </p:cNvSpPr>
          <p:nvPr>
            <p:ph type="subTitle" idx="1"/>
          </p:nvPr>
        </p:nvSpPr>
        <p:spPr>
          <a:xfrm>
            <a:off x="4283968" y="4070002"/>
            <a:ext cx="2520280" cy="2001921"/>
          </a:xfrm>
        </p:spPr>
        <p:txBody>
          <a:bodyPr>
            <a:noAutofit/>
          </a:bodyPr>
          <a:lstStyle/>
          <a:p>
            <a:pPr marL="457200" indent="-457200" algn="l">
              <a:buFont typeface="Wingdings" pitchFamily="2" charset="2"/>
              <a:buChar char="u"/>
            </a:pPr>
            <a:r>
              <a:rPr lang="zh-TW" altLang="en-US" sz="3200" dirty="0" smtClean="0">
                <a:latin typeface="標楷體" pitchFamily="65" charset="-120"/>
                <a:ea typeface="標楷體" pitchFamily="65" charset="-120"/>
              </a:rPr>
              <a:t>閱讀能力</a:t>
            </a:r>
            <a:endParaRPr lang="en-US" altLang="zh-TW" sz="3200" dirty="0" smtClean="0">
              <a:latin typeface="標楷體" pitchFamily="65" charset="-120"/>
              <a:ea typeface="標楷體" pitchFamily="65" charset="-120"/>
            </a:endParaRPr>
          </a:p>
          <a:p>
            <a:pPr marL="457200" indent="-457200" algn="l">
              <a:buFont typeface="Wingdings" pitchFamily="2" charset="2"/>
              <a:buChar char="u"/>
            </a:pPr>
            <a:r>
              <a:rPr lang="zh-TW" altLang="en-US" sz="3200" dirty="0" smtClean="0">
                <a:latin typeface="標楷體" pitchFamily="65" charset="-120"/>
                <a:ea typeface="標楷體" pitchFamily="65" charset="-120"/>
              </a:rPr>
              <a:t>分析能力</a:t>
            </a:r>
            <a:endParaRPr lang="en-US" altLang="zh-TW" sz="3200" dirty="0" smtClean="0">
              <a:latin typeface="標楷體" pitchFamily="65" charset="-120"/>
              <a:ea typeface="標楷體" pitchFamily="65" charset="-120"/>
            </a:endParaRPr>
          </a:p>
          <a:p>
            <a:pPr marL="457200" indent="-457200" algn="l">
              <a:buFont typeface="Wingdings" pitchFamily="2" charset="2"/>
              <a:buChar char="u"/>
            </a:pPr>
            <a:r>
              <a:rPr lang="zh-TW" altLang="en-US" sz="3200" dirty="0" smtClean="0">
                <a:latin typeface="標楷體" pitchFamily="65" charset="-120"/>
                <a:ea typeface="標楷體" pitchFamily="65" charset="-120"/>
              </a:rPr>
              <a:t>轉化</a:t>
            </a:r>
            <a:r>
              <a:rPr lang="zh-TW" altLang="en-US" sz="3200" dirty="0">
                <a:latin typeface="標楷體" pitchFamily="65" charset="-120"/>
                <a:ea typeface="標楷體" pitchFamily="65" charset="-120"/>
              </a:rPr>
              <a:t>能力</a:t>
            </a:r>
          </a:p>
        </p:txBody>
      </p:sp>
      <p:sp>
        <p:nvSpPr>
          <p:cNvPr id="9" name="副標題 1"/>
          <p:cNvSpPr txBox="1">
            <a:spLocks/>
          </p:cNvSpPr>
          <p:nvPr/>
        </p:nvSpPr>
        <p:spPr>
          <a:xfrm>
            <a:off x="21675" y="6093296"/>
            <a:ext cx="3996444" cy="764704"/>
          </a:xfrm>
          <a:prstGeom prst="rect">
            <a:avLst/>
          </a:prstGeom>
        </p:spPr>
        <p:txBody>
          <a:bodyPr vert="horz">
            <a:noAutofit/>
          </a:bodyPr>
          <a:lstStyle>
            <a:lvl1pPr marL="0" indent="0" algn="r" rtl="0" eaLnBrk="1" latinLnBrk="0" hangingPunct="1">
              <a:spcBef>
                <a:spcPct val="20000"/>
              </a:spcBef>
              <a:buNone/>
              <a:defRPr kumimoji="1" lang="zh-TW" sz="1400">
                <a:solidFill>
                  <a:schemeClr val="tx1"/>
                </a:solidFill>
                <a:latin typeface="+mn-lt"/>
                <a:ea typeface="+mn-ea"/>
                <a:cs typeface="+mn-cs"/>
              </a:defRPr>
            </a:lvl1pPr>
            <a:lvl2pPr marL="457200" indent="0" algn="ctr" rtl="0" eaLnBrk="1" latinLnBrk="0" hangingPunct="1">
              <a:spcBef>
                <a:spcPct val="20000"/>
              </a:spcBef>
              <a:buNone/>
              <a:defRPr kumimoji="1" lang="zh-TW" sz="2000">
                <a:solidFill>
                  <a:schemeClr val="tx1"/>
                </a:solidFill>
                <a:latin typeface="+mn-lt"/>
                <a:ea typeface="+mn-ea"/>
                <a:cs typeface="+mn-cs"/>
              </a:defRPr>
            </a:lvl2pPr>
            <a:lvl3pPr marL="914400" indent="0" algn="ctr" rtl="0" eaLnBrk="1" latinLnBrk="0" hangingPunct="1">
              <a:spcBef>
                <a:spcPct val="20000"/>
              </a:spcBef>
              <a:buNone/>
              <a:defRPr kumimoji="1" lang="zh-TW" sz="2000">
                <a:solidFill>
                  <a:schemeClr val="tx1"/>
                </a:solidFill>
                <a:latin typeface="+mn-lt"/>
                <a:ea typeface="+mn-ea"/>
                <a:cs typeface="+mn-cs"/>
              </a:defRPr>
            </a:lvl3pPr>
            <a:lvl4pPr marL="1371600" indent="0" algn="ctr" rtl="0" eaLnBrk="1" latinLnBrk="0" hangingPunct="1">
              <a:spcBef>
                <a:spcPct val="20000"/>
              </a:spcBef>
              <a:buNone/>
              <a:defRPr kumimoji="1" lang="zh-TW" sz="2000">
                <a:solidFill>
                  <a:schemeClr val="tx1"/>
                </a:solidFill>
                <a:latin typeface="+mn-lt"/>
                <a:ea typeface="+mn-ea"/>
                <a:cs typeface="+mn-cs"/>
              </a:defRPr>
            </a:lvl4pPr>
            <a:lvl5pPr marL="1828800" indent="0" algn="ctr" rtl="0" eaLnBrk="1" latinLnBrk="0" hangingPunct="1">
              <a:spcBef>
                <a:spcPct val="20000"/>
              </a:spcBef>
              <a:buNone/>
              <a:defRPr kumimoji="1" lang="zh-TW" sz="2000">
                <a:solidFill>
                  <a:schemeClr val="tx1"/>
                </a:solidFill>
                <a:latin typeface="+mn-lt"/>
                <a:ea typeface="+mn-ea"/>
                <a:cs typeface="+mn-cs"/>
              </a:defRPr>
            </a:lvl5pPr>
            <a:lvl6pPr marL="2286000" indent="0" algn="ctr" rtl="0" eaLnBrk="1" latinLnBrk="0" hangingPunct="1">
              <a:spcBef>
                <a:spcPct val="20000"/>
              </a:spcBef>
              <a:buNone/>
              <a:defRPr kumimoji="1" lang="zh-TW" sz="2000">
                <a:solidFill>
                  <a:schemeClr val="tx1"/>
                </a:solidFill>
                <a:latin typeface="+mn-lt"/>
                <a:ea typeface="+mn-ea"/>
                <a:cs typeface="+mn-cs"/>
              </a:defRPr>
            </a:lvl6pPr>
            <a:lvl7pPr marL="2743200" indent="0" algn="ctr" rtl="0" eaLnBrk="1" latinLnBrk="0" hangingPunct="1">
              <a:spcBef>
                <a:spcPct val="20000"/>
              </a:spcBef>
              <a:buNone/>
              <a:defRPr kumimoji="1" lang="zh-TW" sz="2000">
                <a:solidFill>
                  <a:schemeClr val="tx1"/>
                </a:solidFill>
                <a:latin typeface="+mn-lt"/>
                <a:ea typeface="+mn-ea"/>
                <a:cs typeface="+mn-cs"/>
              </a:defRPr>
            </a:lvl7pPr>
            <a:lvl8pPr marL="3200400" indent="0" algn="ctr" rtl="0" eaLnBrk="1" latinLnBrk="0" hangingPunct="1">
              <a:spcBef>
                <a:spcPct val="20000"/>
              </a:spcBef>
              <a:buNone/>
              <a:defRPr kumimoji="1" lang="zh-TW" sz="2000">
                <a:solidFill>
                  <a:schemeClr val="tx1"/>
                </a:solidFill>
                <a:latin typeface="+mn-lt"/>
                <a:ea typeface="+mn-ea"/>
                <a:cs typeface="+mn-cs"/>
              </a:defRPr>
            </a:lvl8pPr>
            <a:lvl9pPr marL="3657600" indent="0" algn="ctr" rtl="0" eaLnBrk="1" latinLnBrk="0" hangingPunct="1">
              <a:spcBef>
                <a:spcPct val="20000"/>
              </a:spcBef>
              <a:buNone/>
              <a:defRPr kumimoji="1" lang="zh-TW" sz="2000">
                <a:solidFill>
                  <a:schemeClr val="tx1"/>
                </a:solidFill>
                <a:latin typeface="+mn-lt"/>
                <a:ea typeface="+mn-ea"/>
                <a:cs typeface="+mn-cs"/>
              </a:defRPr>
            </a:lvl9pPr>
            <a:extLst/>
          </a:lstStyle>
          <a:p>
            <a:pPr algn="l"/>
            <a:r>
              <a:rPr lang="zh-TW" altLang="en-US" sz="1800" dirty="0" smtClean="0">
                <a:latin typeface="標楷體" pitchFamily="65" charset="-120"/>
                <a:ea typeface="標楷體" pitchFamily="65" charset="-120"/>
              </a:rPr>
              <a:t>台南市自然</a:t>
            </a:r>
            <a:r>
              <a:rPr lang="zh-TW" altLang="en-US" sz="1800" dirty="0" smtClean="0">
                <a:latin typeface="標楷體" pitchFamily="65" charset="-120"/>
                <a:ea typeface="標楷體" pitchFamily="65" charset="-120"/>
              </a:rPr>
              <a:t>科輔導員</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大橋</a:t>
            </a:r>
            <a:r>
              <a:rPr lang="zh-TW" altLang="en-US" sz="1800" dirty="0" smtClean="0">
                <a:latin typeface="標楷體" pitchFamily="65" charset="-120"/>
                <a:ea typeface="標楷體" pitchFamily="65" charset="-120"/>
              </a:rPr>
              <a:t>國小 陳藝珍 </a:t>
            </a:r>
            <a:r>
              <a:rPr lang="en-US" altLang="zh-TW" sz="1800" dirty="0" smtClean="0">
                <a:latin typeface="標楷體" pitchFamily="65" charset="-120"/>
                <a:ea typeface="標楷體" pitchFamily="65" charset="-120"/>
              </a:rPr>
              <a:t>pt1109@gmail.com</a:t>
            </a:r>
            <a:endParaRPr lang="zh-TW" altLang="en-US" sz="1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827584" y="260648"/>
            <a:ext cx="7696200" cy="1143000"/>
          </a:xfrm>
        </p:spPr>
        <p:txBody>
          <a:bodyPr/>
          <a:lstStyle/>
          <a:p>
            <a:r>
              <a:rPr lang="en-US" altLang="zh-TW" b="1" dirty="0"/>
              <a:t>PISA 2000, 2003</a:t>
            </a:r>
            <a:r>
              <a:rPr lang="zh-TW" altLang="en-US" b="1" dirty="0">
                <a:ea typeface="標楷體" pitchFamily="65" charset="-120"/>
              </a:rPr>
              <a:t>的科學素養</a:t>
            </a:r>
          </a:p>
        </p:txBody>
      </p:sp>
      <p:sp>
        <p:nvSpPr>
          <p:cNvPr id="695299" name="Rectangle 3"/>
          <p:cNvSpPr>
            <a:spLocks noGrp="1" noChangeArrowheads="1"/>
          </p:cNvSpPr>
          <p:nvPr>
            <p:ph type="body" idx="1"/>
          </p:nvPr>
        </p:nvSpPr>
        <p:spPr>
          <a:xfrm>
            <a:off x="755576" y="1844824"/>
            <a:ext cx="7562850" cy="2592288"/>
          </a:xfrm>
        </p:spPr>
        <p:txBody>
          <a:bodyPr>
            <a:normAutofit/>
          </a:bodyPr>
          <a:lstStyle/>
          <a:p>
            <a:r>
              <a:rPr lang="zh-TW" altLang="en-US" sz="3200" dirty="0">
                <a:ea typeface="標楷體" pitchFamily="65" charset="-120"/>
              </a:rPr>
              <a:t>能運用科學知識辨認問題，並提出有證據支持的結論，以便針對自然界及人類活動所造成自然界的改變進行瞭解，並進一步做出明確的決定。</a:t>
            </a:r>
          </a:p>
        </p:txBody>
      </p:sp>
    </p:spTree>
    <p:extLst>
      <p:ext uri="{BB962C8B-B14F-4D97-AF65-F5344CB8AC3E}">
        <p14:creationId xmlns:p14="http://schemas.microsoft.com/office/powerpoint/2010/main" val="7103539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02" y="3061554"/>
            <a:ext cx="5133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6672"/>
            <a:ext cx="2257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202" y="1095961"/>
            <a:ext cx="75247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202" y="3645024"/>
            <a:ext cx="74961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058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46" y="908719"/>
            <a:ext cx="20478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07" y="3501008"/>
            <a:ext cx="42481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86" y="1628800"/>
            <a:ext cx="742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246" y="4149080"/>
            <a:ext cx="7581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3408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3"/>
          <p:cNvSpPr>
            <a:spLocks noGrp="1"/>
          </p:cNvSpPr>
          <p:nvPr>
            <p:ph type="subTitle" idx="1"/>
          </p:nvPr>
        </p:nvSpPr>
        <p:spPr/>
        <p:txBody>
          <a:bodyPr/>
          <a:lstStyle/>
          <a:p>
            <a:endParaRPr lang="zh-TW" altLang="en-US"/>
          </a:p>
        </p:txBody>
      </p:sp>
      <p:sp>
        <p:nvSpPr>
          <p:cNvPr id="3" name="標題 2"/>
          <p:cNvSpPr>
            <a:spLocks noGrp="1"/>
          </p:cNvSpPr>
          <p:nvPr>
            <p:ph type="title"/>
          </p:nvPr>
        </p:nvSpPr>
        <p:spPr>
          <a:xfrm>
            <a:off x="2051720" y="692696"/>
            <a:ext cx="6509239" cy="3886200"/>
          </a:xfrm>
        </p:spPr>
        <p:txBody>
          <a:bodyPr/>
          <a:lstStyle/>
          <a:p>
            <a:r>
              <a:rPr lang="en-US" altLang="zh-TW" dirty="0" smtClean="0"/>
              <a:t>PISA</a:t>
            </a:r>
            <a:r>
              <a:rPr lang="zh-TW" altLang="en-US" dirty="0" smtClean="0"/>
              <a:t>試題</a:t>
            </a:r>
            <a:r>
              <a:rPr lang="en-US" altLang="zh-TW" dirty="0" smtClean="0"/>
              <a:t/>
            </a:r>
            <a:br>
              <a:rPr lang="en-US" altLang="zh-TW" dirty="0" smtClean="0"/>
            </a:br>
            <a:r>
              <a:rPr lang="zh-TW" altLang="en-US" dirty="0" smtClean="0"/>
              <a:t>計分練習</a:t>
            </a:r>
            <a:endParaRPr lang="zh-TW" altLang="en-US" dirty="0"/>
          </a:p>
        </p:txBody>
      </p:sp>
    </p:spTree>
    <p:extLst>
      <p:ext uri="{BB962C8B-B14F-4D97-AF65-F5344CB8AC3E}">
        <p14:creationId xmlns:p14="http://schemas.microsoft.com/office/powerpoint/2010/main" val="13609538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7638" y="1484784"/>
            <a:ext cx="7632848" cy="4221163"/>
          </a:xfrm>
        </p:spPr>
        <p:txBody>
          <a:bodyPr>
            <a:normAutofit/>
          </a:bodyPr>
          <a:lstStyle/>
          <a:p>
            <a:r>
              <a:rPr lang="zh-TW" altLang="en-US" sz="3200" dirty="0" smtClean="0">
                <a:latin typeface="標楷體" pitchFamily="65" charset="-120"/>
                <a:ea typeface="標楷體" pitchFamily="65" charset="-120"/>
              </a:rPr>
              <a:t>假設</a:t>
            </a:r>
            <a:r>
              <a:rPr lang="zh-TW" altLang="en-US" sz="3200" dirty="0">
                <a:latin typeface="標楷體" pitchFamily="65" charset="-120"/>
                <a:ea typeface="標楷體" pitchFamily="65" charset="-120"/>
              </a:rPr>
              <a:t>你是賽邁爾維斯，請根據賽邁爾維斯所收集的資料，提出一個理由，</a:t>
            </a:r>
            <a:r>
              <a:rPr lang="zh-TW" altLang="en-US" sz="3200" dirty="0" smtClean="0">
                <a:latin typeface="標楷體" pitchFamily="65" charset="-120"/>
                <a:ea typeface="標楷體" pitchFamily="65" charset="-120"/>
              </a:rPr>
              <a:t>說明</a:t>
            </a:r>
            <a:r>
              <a:rPr lang="zh-TW" altLang="en-US" sz="3200" dirty="0">
                <a:latin typeface="標楷體" pitchFamily="65" charset="-120"/>
                <a:ea typeface="標楷體" pitchFamily="65" charset="-120"/>
              </a:rPr>
              <a:t>為什麼地震不大可能是產褥熱的病因。</a:t>
            </a:r>
          </a:p>
        </p:txBody>
      </p:sp>
      <p:sp>
        <p:nvSpPr>
          <p:cNvPr id="3" name="標題 2"/>
          <p:cNvSpPr>
            <a:spLocks noGrp="1"/>
          </p:cNvSpPr>
          <p:nvPr>
            <p:ph type="title"/>
          </p:nvPr>
        </p:nvSpPr>
        <p:spPr>
          <a:xfrm>
            <a:off x="467544" y="21497"/>
            <a:ext cx="8424936" cy="1294928"/>
          </a:xfrm>
        </p:spPr>
        <p:txBody>
          <a:bodyPr>
            <a:noAutofit/>
          </a:bodyPr>
          <a:lstStyle/>
          <a:p>
            <a:r>
              <a:rPr lang="zh-TW" altLang="en-US" b="1" dirty="0" smtClean="0">
                <a:latin typeface="標楷體" pitchFamily="65" charset="-120"/>
                <a:ea typeface="標楷體" pitchFamily="65" charset="-120"/>
              </a:rPr>
              <a:t>問題</a:t>
            </a:r>
            <a:r>
              <a:rPr lang="en-US" altLang="zh-TW" b="1" dirty="0" smtClean="0"/>
              <a:t>S195Q02:</a:t>
            </a:r>
            <a:r>
              <a:rPr lang="zh-TW" altLang="en-US" b="1" dirty="0" smtClean="0">
                <a:latin typeface="標楷體" pitchFamily="65" charset="-120"/>
                <a:ea typeface="標楷體" pitchFamily="65" charset="-120"/>
              </a:rPr>
              <a:t>賽</a:t>
            </a:r>
            <a:r>
              <a:rPr lang="zh-TW" altLang="en-US" b="1" dirty="0">
                <a:latin typeface="標楷體" pitchFamily="65" charset="-120"/>
                <a:ea typeface="標楷體" pitchFamily="65" charset="-120"/>
              </a:rPr>
              <a:t>邁爾維斯</a:t>
            </a:r>
            <a:r>
              <a:rPr lang="zh-TW" altLang="en-US" b="1" dirty="0" smtClean="0">
                <a:latin typeface="標楷體" pitchFamily="65" charset="-120"/>
                <a:ea typeface="標楷體" pitchFamily="65" charset="-120"/>
              </a:rPr>
              <a:t>日記 </a:t>
            </a:r>
            <a:r>
              <a:rPr lang="en-US" altLang="zh-TW" sz="3200" b="1" i="1" dirty="0" smtClean="0"/>
              <a:t>S195Q02-01 </a:t>
            </a:r>
            <a:r>
              <a:rPr lang="en-US" altLang="zh-TW" sz="3200" b="1" i="1" dirty="0"/>
              <a:t>02 03 04 11 12 13 21 </a:t>
            </a:r>
            <a:r>
              <a:rPr lang="en-US" altLang="zh-TW" sz="3200" b="1" i="1" dirty="0" smtClean="0"/>
              <a:t>99</a:t>
            </a:r>
            <a:endParaRPr lang="zh-TW" altLang="en-US" sz="32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247" y="3212976"/>
            <a:ext cx="3865697"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492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404664"/>
            <a:ext cx="7920880" cy="1167135"/>
          </a:xfrm>
        </p:spPr>
        <p:txBody>
          <a:bodyPr>
            <a:normAutofit fontScale="90000"/>
          </a:bodyPr>
          <a:lstStyle/>
          <a:p>
            <a:r>
              <a:rPr lang="zh-TW" altLang="en-US" sz="3800" b="1" dirty="0" smtClean="0">
                <a:ea typeface="標楷體" pitchFamily="65" charset="-120"/>
              </a:rPr>
              <a:t>問題</a:t>
            </a:r>
            <a:r>
              <a:rPr lang="en-US" altLang="zh-TW" b="1" dirty="0"/>
              <a:t>S195Q02 </a:t>
            </a:r>
            <a:r>
              <a:rPr lang="zh-TW" altLang="en-US" b="1" dirty="0" smtClean="0">
                <a:ea typeface="標楷體" pitchFamily="65" charset="-120"/>
              </a:rPr>
              <a:t>：</a:t>
            </a:r>
            <a:r>
              <a:rPr lang="zh-TW" altLang="en-US" sz="3400" b="1" dirty="0" smtClean="0">
                <a:ea typeface="標楷體" pitchFamily="65" charset="-120"/>
              </a:rPr>
              <a:t>賽邁爾維斯日記評分規準</a:t>
            </a:r>
            <a:r>
              <a:rPr lang="zh-TW" altLang="en-US" sz="3800" dirty="0" smtClean="0"/>
              <a:t> </a:t>
            </a:r>
            <a:r>
              <a:rPr lang="en-US" altLang="zh-TW" sz="3000" b="1" i="1" dirty="0" smtClean="0"/>
              <a:t>PS195Q02- 01 02 03 04 11 12 13 21 99</a:t>
            </a:r>
          </a:p>
        </p:txBody>
      </p:sp>
      <p:sp>
        <p:nvSpPr>
          <p:cNvPr id="88067" name="Rectangle 3"/>
          <p:cNvSpPr>
            <a:spLocks noGrp="1" noChangeArrowheads="1"/>
          </p:cNvSpPr>
          <p:nvPr>
            <p:ph type="body" idx="1"/>
          </p:nvPr>
        </p:nvSpPr>
        <p:spPr>
          <a:xfrm>
            <a:off x="611560" y="1916832"/>
            <a:ext cx="7922840" cy="4174976"/>
          </a:xfrm>
        </p:spPr>
        <p:txBody>
          <a:bodyPr>
            <a:noAutofit/>
          </a:bodyPr>
          <a:lstStyle/>
          <a:p>
            <a:pPr eaLnBrk="1" hangingPunct="1">
              <a:lnSpc>
                <a:spcPct val="80000"/>
              </a:lnSpc>
              <a:buFont typeface="Wingdings" pitchFamily="2" charset="2"/>
              <a:buChar char="l"/>
            </a:pPr>
            <a:r>
              <a:rPr lang="zh-TW" altLang="en-US" sz="2800" b="1" dirty="0" smtClean="0">
                <a:latin typeface="標楷體" pitchFamily="65" charset="-120"/>
                <a:ea typeface="標楷體" pitchFamily="65" charset="-120"/>
              </a:rPr>
              <a:t>滿分 代號</a:t>
            </a:r>
            <a:r>
              <a:rPr lang="en-US" altLang="zh-TW" sz="2800" b="1" dirty="0" smtClean="0">
                <a:latin typeface="標楷體" pitchFamily="65" charset="-120"/>
                <a:ea typeface="標楷體" pitchFamily="65" charset="-120"/>
              </a:rPr>
              <a:t>21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指出兩個病房病人死亡數字的差距（每</a:t>
            </a:r>
            <a:r>
              <a:rPr lang="en-US" altLang="zh-TW" sz="2800" dirty="0" smtClean="0">
                <a:latin typeface="標楷體" pitchFamily="65" charset="-120"/>
                <a:ea typeface="標楷體" pitchFamily="65" charset="-120"/>
              </a:rPr>
              <a:t>100 </a:t>
            </a:r>
            <a:r>
              <a:rPr lang="zh-TW" altLang="en-US" sz="2800" dirty="0" smtClean="0">
                <a:latin typeface="標楷體" pitchFamily="65" charset="-120"/>
                <a:ea typeface="標楷體" pitchFamily="65" charset="-120"/>
              </a:rPr>
              <a:t>次生產中）。</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由於第一病房的婦女的死亡數字較第二病房為高，這就表示，產褥熱與地震無關。</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第二病房的死亡人數較第一病房為低。如果發生地震，兩個病房的死亡數字應該一樣。</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由於第二病房的死亡人數沒有第一病房那麼高，產褥熱的出現可能與第一病房的情況有關。</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地震不可能導致產褥熱，因為兩個病房的死亡人數差距甚大。</a:t>
            </a:r>
          </a:p>
        </p:txBody>
      </p:sp>
    </p:spTree>
    <p:extLst>
      <p:ext uri="{BB962C8B-B14F-4D97-AF65-F5344CB8AC3E}">
        <p14:creationId xmlns:p14="http://schemas.microsoft.com/office/powerpoint/2010/main" val="12259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fade">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fade">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fade">
                                      <p:cBhvr>
                                        <p:cTn id="27"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1560" y="0"/>
            <a:ext cx="7992888" cy="1194519"/>
          </a:xfrm>
        </p:spPr>
        <p:txBody>
          <a:bodyPr>
            <a:noAutofit/>
          </a:bodyPr>
          <a:lstStyle/>
          <a:p>
            <a:r>
              <a:rPr lang="zh-TW" altLang="en-US" sz="3200" b="1" dirty="0">
                <a:ea typeface="標楷體" pitchFamily="65" charset="-120"/>
              </a:rPr>
              <a:t>問題</a:t>
            </a:r>
            <a:r>
              <a:rPr lang="en-US" altLang="zh-TW" sz="3200" b="1" dirty="0"/>
              <a:t>S195Q02 </a:t>
            </a:r>
            <a:r>
              <a:rPr lang="zh-TW" altLang="en-US" sz="3200" b="1" dirty="0">
                <a:ea typeface="標楷體" pitchFamily="65" charset="-120"/>
              </a:rPr>
              <a:t>：賽邁爾維斯日記評分規準</a:t>
            </a:r>
            <a:r>
              <a:rPr lang="zh-TW" altLang="en-US" sz="3200" dirty="0"/>
              <a:t> </a:t>
            </a:r>
            <a:r>
              <a:rPr lang="en-US" altLang="zh-TW" sz="3200" b="1" i="1" dirty="0"/>
              <a:t>PS195Q02- 01 02 03 04 11 12 13 21 99</a:t>
            </a:r>
            <a:endParaRPr lang="en-US" altLang="zh-TW" sz="3200" b="1" i="1" dirty="0" smtClean="0"/>
          </a:p>
        </p:txBody>
      </p:sp>
      <p:sp>
        <p:nvSpPr>
          <p:cNvPr id="89091" name="Rectangle 3"/>
          <p:cNvSpPr>
            <a:spLocks noGrp="1" noChangeArrowheads="1"/>
          </p:cNvSpPr>
          <p:nvPr>
            <p:ph type="body" idx="1"/>
          </p:nvPr>
        </p:nvSpPr>
        <p:spPr>
          <a:xfrm>
            <a:off x="395536" y="1340768"/>
            <a:ext cx="8210872" cy="5328592"/>
          </a:xfrm>
        </p:spPr>
        <p:txBody>
          <a:bodyPr>
            <a:noAutofit/>
          </a:bodyPr>
          <a:lstStyle/>
          <a:p>
            <a:pPr eaLnBrk="1" hangingPunct="1">
              <a:lnSpc>
                <a:spcPct val="80000"/>
              </a:lnSpc>
              <a:buFont typeface="Wingdings" pitchFamily="2" charset="2"/>
              <a:buChar char="l"/>
            </a:pPr>
            <a:r>
              <a:rPr lang="zh-TW" altLang="en-US" sz="2800" b="1" dirty="0" smtClean="0">
                <a:latin typeface="標楷體" pitchFamily="65" charset="-120"/>
                <a:ea typeface="標楷體" pitchFamily="65" charset="-120"/>
              </a:rPr>
              <a:t>部份分數 代號</a:t>
            </a:r>
            <a:r>
              <a:rPr lang="en-US" altLang="zh-TW" sz="2800" b="1" dirty="0" smtClean="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指出地震不是經常發生的事實。</a:t>
            </a:r>
          </a:p>
          <a:p>
            <a:pPr marL="457200" indent="-457200" eaLnBrk="1" hangingPunct="1">
              <a:lnSpc>
                <a:spcPct val="80000"/>
              </a:lnSpc>
              <a:buFont typeface="+mj-lt"/>
              <a:buAutoNum type="arabicPeriod"/>
            </a:pPr>
            <a:r>
              <a:rPr lang="zh-TW" altLang="en-US" sz="2400" dirty="0" smtClean="0">
                <a:latin typeface="標楷體" pitchFamily="65" charset="-120"/>
                <a:ea typeface="標楷體" pitchFamily="65" charset="-120"/>
              </a:rPr>
              <a:t>產褥熱不可能由地震所造成，因為地震並不是經常發生的。</a:t>
            </a:r>
          </a:p>
          <a:p>
            <a:pPr>
              <a:lnSpc>
                <a:spcPct val="80000"/>
              </a:lnSpc>
              <a:buFont typeface="Wingdings" pitchFamily="2" charset="2"/>
              <a:buChar char="l"/>
            </a:pPr>
            <a:r>
              <a:rPr lang="zh-TW" altLang="en-US" sz="2800" b="1" dirty="0">
                <a:latin typeface="標楷體" pitchFamily="65" charset="-120"/>
                <a:ea typeface="標楷體" pitchFamily="65" charset="-120"/>
              </a:rPr>
              <a:t>部份</a:t>
            </a:r>
            <a:r>
              <a:rPr lang="zh-TW" altLang="en-US" sz="2800" b="1" dirty="0" smtClean="0">
                <a:latin typeface="標楷體" pitchFamily="65" charset="-120"/>
                <a:ea typeface="標楷體" pitchFamily="65" charset="-120"/>
              </a:rPr>
              <a:t>分數 代號</a:t>
            </a:r>
            <a:r>
              <a:rPr lang="en-US" altLang="zh-TW" sz="2800" b="1" dirty="0" smtClean="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指出地震亦會影響病房以外的人。</a:t>
            </a:r>
          </a:p>
          <a:p>
            <a:pPr marL="514350" indent="-514350" eaLnBrk="1" hangingPunct="1">
              <a:lnSpc>
                <a:spcPct val="80000"/>
              </a:lnSpc>
              <a:buFont typeface="+mj-lt"/>
              <a:buAutoNum type="arabicPeriod"/>
            </a:pPr>
            <a:r>
              <a:rPr lang="zh-TW" altLang="en-US" sz="2400" dirty="0" smtClean="0">
                <a:latin typeface="標楷體" pitchFamily="65" charset="-120"/>
                <a:ea typeface="標楷體" pitchFamily="65" charset="-120"/>
              </a:rPr>
              <a:t>假如地震真的會引發產褥熱，那麼醫院以外的婦女也應該患上同一病症。</a:t>
            </a:r>
          </a:p>
          <a:p>
            <a:pPr marL="514350" indent="-514350" eaLnBrk="1" hangingPunct="1">
              <a:lnSpc>
                <a:spcPct val="80000"/>
              </a:lnSpc>
              <a:buFont typeface="+mj-lt"/>
              <a:buAutoNum type="arabicPeriod"/>
            </a:pPr>
            <a:r>
              <a:rPr lang="zh-TW" altLang="en-US" sz="2400" dirty="0" smtClean="0">
                <a:latin typeface="標楷體" pitchFamily="65" charset="-120"/>
                <a:ea typeface="標楷體" pitchFamily="65" charset="-120"/>
              </a:rPr>
              <a:t>假如地震真的會引發產褥熱，那麼每當地震發生，全球的人也都會染上這種病（不應只是那兩個病房的病人）。</a:t>
            </a:r>
          </a:p>
          <a:p>
            <a:pPr>
              <a:lnSpc>
                <a:spcPct val="80000"/>
              </a:lnSpc>
              <a:buFont typeface="Wingdings" pitchFamily="2" charset="2"/>
              <a:buChar char="l"/>
            </a:pPr>
            <a:r>
              <a:rPr lang="zh-TW" altLang="en-US" sz="2800" b="1" dirty="0">
                <a:latin typeface="標楷體" pitchFamily="65" charset="-120"/>
                <a:ea typeface="標楷體" pitchFamily="65" charset="-120"/>
              </a:rPr>
              <a:t>部份</a:t>
            </a:r>
            <a:r>
              <a:rPr lang="zh-TW" altLang="en-US" sz="2800" b="1" dirty="0" smtClean="0">
                <a:latin typeface="標楷體" pitchFamily="65" charset="-120"/>
                <a:ea typeface="標楷體" pitchFamily="65" charset="-120"/>
              </a:rPr>
              <a:t>分數 代號</a:t>
            </a:r>
            <a:r>
              <a:rPr lang="en-US" altLang="zh-TW" sz="2800" b="1" dirty="0" smtClean="0">
                <a:latin typeface="標楷體" pitchFamily="65" charset="-120"/>
                <a:ea typeface="標楷體" pitchFamily="65" charset="-120"/>
              </a:rPr>
              <a:t>13</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指出當地震發生，男人沒有患上產褥熱。</a:t>
            </a:r>
          </a:p>
          <a:p>
            <a:pPr marL="457200" indent="-457200" eaLnBrk="1" hangingPunct="1">
              <a:lnSpc>
                <a:spcPct val="80000"/>
              </a:lnSpc>
              <a:buFont typeface="+mj-lt"/>
              <a:buAutoNum type="arabicPeriod"/>
            </a:pPr>
            <a:r>
              <a:rPr lang="zh-TW" altLang="en-US" sz="2400" dirty="0" smtClean="0">
                <a:latin typeface="標楷體" pitchFamily="65" charset="-120"/>
                <a:ea typeface="標楷體" pitchFamily="65" charset="-120"/>
              </a:rPr>
              <a:t>如果地震發生時，醫院內有男性，而他沒有患上產褥熱，那麼地震便不可能是造成該病的原因。</a:t>
            </a:r>
          </a:p>
          <a:p>
            <a:pPr marL="457200" indent="-457200" eaLnBrk="1" hangingPunct="1">
              <a:lnSpc>
                <a:spcPct val="80000"/>
              </a:lnSpc>
              <a:buFont typeface="+mj-lt"/>
              <a:buAutoNum type="arabicPeriod"/>
            </a:pPr>
            <a:r>
              <a:rPr lang="zh-TW" altLang="en-US" sz="2400" dirty="0" smtClean="0">
                <a:latin typeface="標楷體" pitchFamily="65" charset="-120"/>
                <a:ea typeface="標楷體" pitchFamily="65" charset="-120"/>
              </a:rPr>
              <a:t>因為只有女性才患上該病症，但男性卻不會。</a:t>
            </a:r>
          </a:p>
        </p:txBody>
      </p:sp>
    </p:spTree>
    <p:extLst>
      <p:ext uri="{BB962C8B-B14F-4D97-AF65-F5344CB8AC3E}">
        <p14:creationId xmlns:p14="http://schemas.microsoft.com/office/powerpoint/2010/main" val="3888387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11560" y="188640"/>
            <a:ext cx="7920880" cy="1268237"/>
          </a:xfrm>
        </p:spPr>
        <p:txBody>
          <a:bodyPr>
            <a:noAutofit/>
          </a:bodyPr>
          <a:lstStyle/>
          <a:p>
            <a:r>
              <a:rPr lang="zh-TW" altLang="en-US" sz="3200" b="1" dirty="0">
                <a:ea typeface="標楷體" pitchFamily="65" charset="-120"/>
              </a:rPr>
              <a:t>問題</a:t>
            </a:r>
            <a:r>
              <a:rPr lang="en-US" altLang="zh-TW" sz="3200" b="1" dirty="0"/>
              <a:t>S195Q02 </a:t>
            </a:r>
            <a:r>
              <a:rPr lang="zh-TW" altLang="en-US" sz="3200" b="1" dirty="0">
                <a:ea typeface="標楷體" pitchFamily="65" charset="-120"/>
              </a:rPr>
              <a:t>：賽邁爾維斯日記評分規準</a:t>
            </a:r>
            <a:r>
              <a:rPr lang="zh-TW" altLang="en-US" sz="3200" dirty="0"/>
              <a:t> </a:t>
            </a:r>
            <a:r>
              <a:rPr lang="en-US" altLang="zh-TW" sz="3200" b="1" i="1" dirty="0"/>
              <a:t>PS195Q02- 01 02 03 04 11 12 13 21 99</a:t>
            </a:r>
            <a:endParaRPr lang="en-US" altLang="zh-TW" sz="3200" b="1" i="1" dirty="0" smtClean="0"/>
          </a:p>
        </p:txBody>
      </p:sp>
      <p:sp>
        <p:nvSpPr>
          <p:cNvPr id="90115" name="Rectangle 3"/>
          <p:cNvSpPr>
            <a:spLocks noGrp="1" noChangeArrowheads="1"/>
          </p:cNvSpPr>
          <p:nvPr>
            <p:ph type="body" idx="1"/>
          </p:nvPr>
        </p:nvSpPr>
        <p:spPr>
          <a:xfrm>
            <a:off x="251520" y="1628800"/>
            <a:ext cx="8568952" cy="5013176"/>
          </a:xfrm>
        </p:spPr>
        <p:txBody>
          <a:bodyPr>
            <a:noAutofit/>
          </a:bodyPr>
          <a:lstStyle/>
          <a:p>
            <a:pPr eaLnBrk="1" hangingPunct="1">
              <a:lnSpc>
                <a:spcPct val="9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只指出地震不可能引發產褥熱。</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地震不可能會讓人生病。</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小小的震動不會造成危險。</a:t>
            </a:r>
          </a:p>
          <a:p>
            <a:pPr>
              <a:lnSpc>
                <a:spcPct val="9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只指出產褥熱是由其它原因所造成（這些原因可能對，可能錯）。</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地震不會造成毒氣洩漏。地震是由板塊摺疊及斷裂所造成。</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總之地震不可能造成產褥熱，這只是迷信的想法。</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地震對婦女懷孕沒有任何影響。造成產褥熱的原因與醫生不夠專業有關。</a:t>
            </a:r>
          </a:p>
        </p:txBody>
      </p:sp>
    </p:spTree>
    <p:extLst>
      <p:ext uri="{BB962C8B-B14F-4D97-AF65-F5344CB8AC3E}">
        <p14:creationId xmlns:p14="http://schemas.microsoft.com/office/powerpoint/2010/main" val="93709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fade">
                                      <p:cBhvr>
                                        <p:cTn id="22" dur="500"/>
                                        <p:tgtEl>
                                          <p:spTgt spid="90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fade">
                                      <p:cBhvr>
                                        <p:cTn id="27" dur="500"/>
                                        <p:tgtEl>
                                          <p:spTgt spid="90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Effect transition="in" filter="fade">
                                      <p:cBhvr>
                                        <p:cTn id="32" dur="500"/>
                                        <p:tgtEl>
                                          <p:spTgt spid="901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5">
                                            <p:txEl>
                                              <p:pRg st="6" end="6"/>
                                            </p:txEl>
                                          </p:spTgt>
                                        </p:tgtEl>
                                        <p:attrNameLst>
                                          <p:attrName>style.visibility</p:attrName>
                                        </p:attrNameLst>
                                      </p:cBhvr>
                                      <p:to>
                                        <p:strVal val="visible"/>
                                      </p:to>
                                    </p:set>
                                    <p:animEffect transition="in" filter="fade">
                                      <p:cBhvr>
                                        <p:cTn id="37"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9552" y="116632"/>
            <a:ext cx="8136904" cy="1097715"/>
          </a:xfrm>
        </p:spPr>
        <p:txBody>
          <a:bodyPr>
            <a:noAutofit/>
          </a:bodyPr>
          <a:lstStyle/>
          <a:p>
            <a:r>
              <a:rPr lang="zh-TW" altLang="en-US" sz="3200" b="1" dirty="0">
                <a:ea typeface="標楷體" pitchFamily="65" charset="-120"/>
              </a:rPr>
              <a:t>問題</a:t>
            </a:r>
            <a:r>
              <a:rPr lang="en-US" altLang="zh-TW" sz="3200" b="1" dirty="0"/>
              <a:t>S195Q02 </a:t>
            </a:r>
            <a:r>
              <a:rPr lang="zh-TW" altLang="en-US" sz="3200" b="1" dirty="0">
                <a:ea typeface="標楷體" pitchFamily="65" charset="-120"/>
              </a:rPr>
              <a:t>：賽邁爾維斯日記評分規準</a:t>
            </a:r>
            <a:r>
              <a:rPr lang="zh-TW" altLang="en-US" sz="3200" dirty="0"/>
              <a:t> </a:t>
            </a:r>
            <a:r>
              <a:rPr lang="en-US" altLang="zh-TW" sz="3200" b="1" i="1" dirty="0"/>
              <a:t>PS195Q02- 01 02 03 04 11 12 13 21 99</a:t>
            </a:r>
            <a:endParaRPr lang="en-US" altLang="zh-TW" sz="3200" b="1" i="1" dirty="0" smtClean="0"/>
          </a:p>
        </p:txBody>
      </p:sp>
      <p:sp>
        <p:nvSpPr>
          <p:cNvPr id="91139" name="Rectangle 3"/>
          <p:cNvSpPr>
            <a:spLocks noGrp="1" noChangeArrowheads="1"/>
          </p:cNvSpPr>
          <p:nvPr>
            <p:ph type="body" idx="1"/>
          </p:nvPr>
        </p:nvSpPr>
        <p:spPr>
          <a:xfrm>
            <a:off x="251520" y="1340768"/>
            <a:ext cx="8568952" cy="5400600"/>
          </a:xfrm>
        </p:spPr>
        <p:txBody>
          <a:bodyPr>
            <a:noAutofit/>
          </a:bodyPr>
          <a:lstStyle/>
          <a:p>
            <a:pPr>
              <a:lnSpc>
                <a:spcPct val="90000"/>
              </a:lnSpc>
              <a:buFont typeface="Wingdings" pitchFamily="2" charset="2"/>
              <a:buChar char="l"/>
            </a:pPr>
            <a:r>
              <a:rPr lang="zh-TW" altLang="en-US" sz="2600" b="1" dirty="0">
                <a:latin typeface="標楷體" pitchFamily="65" charset="-120"/>
                <a:ea typeface="標楷體" pitchFamily="65" charset="-120"/>
              </a:rPr>
              <a:t>零分 </a:t>
            </a:r>
            <a:r>
              <a:rPr lang="zh-TW" altLang="en-US" sz="2600" b="1" dirty="0" smtClean="0">
                <a:latin typeface="標楷體" pitchFamily="65" charset="-120"/>
                <a:ea typeface="標楷體" pitchFamily="65" charset="-120"/>
              </a:rPr>
              <a:t>代號</a:t>
            </a:r>
            <a:r>
              <a:rPr lang="en-US" altLang="zh-TW" sz="2600" b="1" dirty="0" smtClean="0">
                <a:latin typeface="標楷體" pitchFamily="65" charset="-120"/>
                <a:ea typeface="標楷體" pitchFamily="65" charset="-120"/>
              </a:rPr>
              <a:t>03</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由代號</a:t>
            </a:r>
            <a:r>
              <a:rPr lang="en-US" altLang="zh-TW" sz="2600" dirty="0" smtClean="0">
                <a:latin typeface="標楷體" pitchFamily="65" charset="-120"/>
                <a:ea typeface="標楷體" pitchFamily="65" charset="-120"/>
              </a:rPr>
              <a:t>01</a:t>
            </a:r>
            <a:r>
              <a:rPr lang="zh-TW" altLang="en-US" sz="2600" dirty="0" smtClean="0">
                <a:latin typeface="標楷體" pitchFamily="65" charset="-120"/>
                <a:ea typeface="標楷體" pitchFamily="65" charset="-120"/>
              </a:rPr>
              <a:t>及代號</a:t>
            </a:r>
            <a:r>
              <a:rPr lang="en-US" altLang="zh-TW" sz="2600" dirty="0" smtClean="0">
                <a:latin typeface="標楷體" pitchFamily="65" charset="-120"/>
                <a:ea typeface="標楷體" pitchFamily="65" charset="-120"/>
              </a:rPr>
              <a:t>02</a:t>
            </a:r>
            <a:r>
              <a:rPr lang="zh-TW" altLang="en-US" sz="2600" dirty="0" smtClean="0">
                <a:latin typeface="標楷體" pitchFamily="65" charset="-120"/>
                <a:ea typeface="標楷體" pitchFamily="65" charset="-120"/>
              </a:rPr>
              <a:t>混合而成的答案。</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產褥熱不可能是地震造成的，因為很多婦女在分娩時全無問題，卻在分娩後死亡。科學家告訴我們，這些母親是因為受到一種肉眼看不見的流行性病毒侵襲而致死的。</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是因為受到細菌感染，與地震無關。</a:t>
            </a:r>
          </a:p>
          <a:p>
            <a:pPr>
              <a:lnSpc>
                <a:spcPct val="90000"/>
              </a:lnSpc>
              <a:buFont typeface="Wingdings" pitchFamily="2" charset="2"/>
              <a:buChar char="l"/>
            </a:pPr>
            <a:r>
              <a:rPr lang="zh-TW" altLang="en-US" sz="2600" b="1" dirty="0">
                <a:latin typeface="標楷體" pitchFamily="65" charset="-120"/>
                <a:ea typeface="標楷體" pitchFamily="65" charset="-120"/>
              </a:rPr>
              <a:t>零分 代號 </a:t>
            </a:r>
            <a:r>
              <a:rPr lang="en-US" altLang="zh-TW" sz="2600" b="1" dirty="0" smtClean="0">
                <a:latin typeface="標楷體" pitchFamily="65" charset="-120"/>
                <a:ea typeface="標楷體" pitchFamily="65" charset="-120"/>
              </a:rPr>
              <a:t>04</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其他答案</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我想這是由於一次大地震的強烈震動所造成的。</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在</a:t>
            </a:r>
            <a:r>
              <a:rPr lang="en-US" altLang="zh-TW" sz="2600" dirty="0" smtClean="0">
                <a:latin typeface="標楷體" pitchFamily="65" charset="-120"/>
                <a:ea typeface="標楷體" pitchFamily="65" charset="-120"/>
              </a:rPr>
              <a:t>1843 </a:t>
            </a:r>
            <a:r>
              <a:rPr lang="zh-TW" altLang="en-US" sz="2600" dirty="0" smtClean="0">
                <a:latin typeface="標楷體" pitchFamily="65" charset="-120"/>
                <a:ea typeface="標楷體" pitchFamily="65" charset="-120"/>
              </a:rPr>
              <a:t>年，第一病房的死亡人數下降了很多，而第二病房的死亡人數卻沒有大幅度下降。</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醫院附近根本沒有發生地震，但病人卻始終染病。</a:t>
            </a:r>
            <a:r>
              <a:rPr lang="en-US" altLang="zh-TW" sz="2600" dirty="0" smtClean="0">
                <a:solidFill>
                  <a:schemeClr val="accent6">
                    <a:lumMod val="60000"/>
                    <a:lumOff val="40000"/>
                  </a:schemeClr>
                </a:solidFill>
                <a:latin typeface="標楷體" pitchFamily="65" charset="-120"/>
                <a:ea typeface="標楷體" pitchFamily="65" charset="-120"/>
              </a:rPr>
              <a:t>&lt;</a:t>
            </a:r>
            <a:r>
              <a:rPr lang="zh-TW" altLang="en-US" sz="2600" dirty="0" smtClean="0">
                <a:solidFill>
                  <a:schemeClr val="accent6">
                    <a:lumMod val="60000"/>
                    <a:lumOff val="40000"/>
                  </a:schemeClr>
                </a:solidFill>
                <a:latin typeface="標楷體" pitchFamily="65" charset="-120"/>
                <a:ea typeface="標楷體" pitchFamily="65" charset="-120"/>
              </a:rPr>
              <a:t>「沒有發生地震」只是一個假設，而這假設並不正確</a:t>
            </a:r>
            <a:r>
              <a:rPr lang="en-US" altLang="zh-TW" sz="2600" dirty="0" smtClean="0">
                <a:solidFill>
                  <a:schemeClr val="accent6">
                    <a:lumMod val="60000"/>
                    <a:lumOff val="40000"/>
                  </a:schemeClr>
                </a:solidFill>
                <a:latin typeface="標楷體" pitchFamily="65" charset="-120"/>
                <a:ea typeface="標楷體" pitchFamily="65" charset="-120"/>
              </a:rPr>
              <a:t>&gt;</a:t>
            </a:r>
            <a:endParaRPr lang="en-US" altLang="zh-TW" sz="2600" i="1" dirty="0" smtClean="0">
              <a:solidFill>
                <a:schemeClr val="accent6">
                  <a:lumMod val="60000"/>
                  <a:lumOff val="40000"/>
                </a:schemeClr>
              </a:solidFill>
              <a:latin typeface="標楷體" pitchFamily="65" charset="-120"/>
              <a:ea typeface="標楷體" pitchFamily="65" charset="-120"/>
            </a:endParaRPr>
          </a:p>
          <a:p>
            <a:pPr>
              <a:lnSpc>
                <a:spcPct val="90000"/>
              </a:lnSpc>
              <a:buFont typeface="Wingdings" pitchFamily="2" charset="2"/>
              <a:buChar char="l"/>
            </a:pPr>
            <a:r>
              <a:rPr lang="zh-TW" altLang="en-US" sz="2600" b="1" dirty="0" smtClean="0">
                <a:latin typeface="標楷體" pitchFamily="65" charset="-120"/>
                <a:ea typeface="標楷體" pitchFamily="65" charset="-120"/>
              </a:rPr>
              <a:t>零分 代號 </a:t>
            </a:r>
            <a:r>
              <a:rPr lang="en-US" altLang="zh-TW" sz="2600" b="1" dirty="0" smtClean="0">
                <a:latin typeface="標楷體" pitchFamily="65" charset="-120"/>
                <a:ea typeface="標楷體" pitchFamily="65" charset="-120"/>
              </a:rPr>
              <a:t>99</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沒有作答</a:t>
            </a:r>
          </a:p>
        </p:txBody>
      </p:sp>
    </p:spTree>
    <p:extLst>
      <p:ext uri="{BB962C8B-B14F-4D97-AF65-F5344CB8AC3E}">
        <p14:creationId xmlns:p14="http://schemas.microsoft.com/office/powerpoint/2010/main" val="4666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fade">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fade">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fade">
                                      <p:cBhvr>
                                        <p:cTn id="27" dur="500"/>
                                        <p:tgtEl>
                                          <p:spTgt spid="91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1139">
                                            <p:txEl>
                                              <p:pRg st="5" end="5"/>
                                            </p:txEl>
                                          </p:spTgt>
                                        </p:tgtEl>
                                        <p:attrNameLst>
                                          <p:attrName>style.visibility</p:attrName>
                                        </p:attrNameLst>
                                      </p:cBhvr>
                                      <p:to>
                                        <p:strVal val="visible"/>
                                      </p:to>
                                    </p:set>
                                    <p:animEffect transition="in" filter="fade">
                                      <p:cBhvr>
                                        <p:cTn id="32" dur="500"/>
                                        <p:tgtEl>
                                          <p:spTgt spid="91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Effect transition="in" filter="fade">
                                      <p:cBhvr>
                                        <p:cTn id="37" dur="500"/>
                                        <p:tgtEl>
                                          <p:spTgt spid="91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1139">
                                            <p:txEl>
                                              <p:pRg st="7" end="7"/>
                                            </p:txEl>
                                          </p:spTgt>
                                        </p:tgtEl>
                                        <p:attrNameLst>
                                          <p:attrName>style.visibility</p:attrName>
                                        </p:attrNameLst>
                                      </p:cBhvr>
                                      <p:to>
                                        <p:strVal val="visible"/>
                                      </p:to>
                                    </p:set>
                                    <p:animEffect transition="in" filter="fade">
                                      <p:cBhvr>
                                        <p:cTn id="42" dur="500"/>
                                        <p:tgtEl>
                                          <p:spTgt spid="91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12776"/>
            <a:ext cx="7632848" cy="4896544"/>
          </a:xfrm>
        </p:spPr>
        <p:txBody>
          <a:bodyPr>
            <a:noAutofit/>
          </a:bodyPr>
          <a:lstStyle/>
          <a:p>
            <a:r>
              <a:rPr lang="en-US" altLang="zh-TW" sz="2800" dirty="0">
                <a:latin typeface="標楷體" pitchFamily="65" charset="-120"/>
                <a:ea typeface="標楷體" pitchFamily="65" charset="-120"/>
              </a:rPr>
              <a:t>1 </a:t>
            </a:r>
            <a:r>
              <a:rPr lang="zh-TW" altLang="en-US" sz="2800" dirty="0">
                <a:latin typeface="標楷體" pitchFamily="65" charset="-120"/>
                <a:ea typeface="標楷體" pitchFamily="65" charset="-120"/>
              </a:rPr>
              <a:t>如果是地震或外太空因素，應該第一、第二病房死亡的人數接近才對。</a:t>
            </a:r>
          </a:p>
          <a:p>
            <a:r>
              <a:rPr lang="en-US" altLang="zh-TW" sz="2800" dirty="0">
                <a:latin typeface="標楷體" pitchFamily="65" charset="-120"/>
                <a:ea typeface="標楷體" pitchFamily="65" charset="-120"/>
              </a:rPr>
              <a:t>2 </a:t>
            </a:r>
            <a:r>
              <a:rPr lang="zh-TW" altLang="en-US" sz="2800" dirty="0">
                <a:latin typeface="標楷體" pitchFamily="65" charset="-120"/>
                <a:ea typeface="標楷體" pitchFamily="65" charset="-120"/>
              </a:rPr>
              <a:t>因為同處於幾乎相同的地方，第一病房又比第二房的死亡人數多很多。</a:t>
            </a:r>
          </a:p>
          <a:p>
            <a:r>
              <a:rPr lang="en-US" altLang="zh-TW" sz="2800" dirty="0">
                <a:latin typeface="標楷體" pitchFamily="65" charset="-120"/>
                <a:ea typeface="標楷體" pitchFamily="65" charset="-120"/>
              </a:rPr>
              <a:t>3 </a:t>
            </a:r>
            <a:r>
              <a:rPr lang="zh-TW" altLang="en-US" sz="2800" dirty="0">
                <a:latin typeface="標楷體" pitchFamily="65" charset="-120"/>
                <a:ea typeface="標楷體" pitchFamily="65" charset="-120"/>
              </a:rPr>
              <a:t>因為如果是地震造成的，一、二病房的死亡人數應該要相等才對。</a:t>
            </a:r>
          </a:p>
          <a:p>
            <a:r>
              <a:rPr lang="en-US" altLang="zh-TW" sz="2800" dirty="0" smtClean="0">
                <a:latin typeface="標楷體" pitchFamily="65" charset="-120"/>
                <a:ea typeface="標楷體" pitchFamily="65" charset="-120"/>
              </a:rPr>
              <a:t>4</a:t>
            </a:r>
            <a:r>
              <a:rPr lang="zh-TW" altLang="en-US" sz="2800" dirty="0" smtClean="0">
                <a:latin typeface="標楷體" pitchFamily="65" charset="-120"/>
                <a:ea typeface="標楷體" pitchFamily="65" charset="-120"/>
              </a:rPr>
              <a:t> 若是</a:t>
            </a:r>
            <a:r>
              <a:rPr lang="zh-TW" altLang="en-US" sz="2800" dirty="0">
                <a:latin typeface="標楷體" pitchFamily="65" charset="-120"/>
                <a:ea typeface="標楷體" pitchFamily="65" charset="-120"/>
              </a:rPr>
              <a:t>由外太空和地震引起，二間病房內的發病率不應有太大差異，應</a:t>
            </a:r>
            <a:r>
              <a:rPr lang="zh-TW" altLang="en-US" sz="2800" dirty="0" smtClean="0">
                <a:latin typeface="標楷體" pitchFamily="65" charset="-120"/>
                <a:ea typeface="標楷體" pitchFamily="65" charset="-120"/>
              </a:rPr>
              <a:t>是由</a:t>
            </a:r>
            <a:r>
              <a:rPr lang="zh-TW" altLang="en-US" sz="2800" dirty="0">
                <a:latin typeface="標楷體" pitchFamily="65" charset="-120"/>
                <a:ea typeface="標楷體" pitchFamily="65" charset="-120"/>
              </a:rPr>
              <a:t>病房內互相感染而來</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3" name="標題 2"/>
          <p:cNvSpPr>
            <a:spLocks noGrp="1"/>
          </p:cNvSpPr>
          <p:nvPr>
            <p:ph type="title"/>
          </p:nvPr>
        </p:nvSpPr>
        <p:spPr>
          <a:xfrm>
            <a:off x="827584" y="260648"/>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5" name="文字方塊 4"/>
          <p:cNvSpPr txBox="1"/>
          <p:nvPr/>
        </p:nvSpPr>
        <p:spPr>
          <a:xfrm>
            <a:off x="367703" y="1417363"/>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7" name="文字方塊 6"/>
          <p:cNvSpPr txBox="1"/>
          <p:nvPr/>
        </p:nvSpPr>
        <p:spPr>
          <a:xfrm>
            <a:off x="367702" y="2355306"/>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8" name="文字方塊 7"/>
          <p:cNvSpPr txBox="1"/>
          <p:nvPr/>
        </p:nvSpPr>
        <p:spPr>
          <a:xfrm>
            <a:off x="367704" y="3376156"/>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9" name="文字方塊 8"/>
          <p:cNvSpPr txBox="1"/>
          <p:nvPr/>
        </p:nvSpPr>
        <p:spPr>
          <a:xfrm>
            <a:off x="367704" y="4240252"/>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6" name="圓角矩形 5"/>
          <p:cNvSpPr/>
          <p:nvPr/>
        </p:nvSpPr>
        <p:spPr>
          <a:xfrm>
            <a:off x="179512" y="1417362"/>
            <a:ext cx="747961" cy="3523805"/>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117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 calcmode="lin" valueType="num">
                                      <p:cBhvr additive="base">
                                        <p:cTn id="4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3568" y="1412776"/>
            <a:ext cx="7920880" cy="4896544"/>
          </a:xfrm>
        </p:spPr>
        <p:txBody>
          <a:bodyPr>
            <a:noAutofit/>
          </a:bodyPr>
          <a:lstStyle/>
          <a:p>
            <a:r>
              <a:rPr lang="en-US" altLang="zh-TW" sz="2800" dirty="0">
                <a:latin typeface="標楷體" pitchFamily="65" charset="-120"/>
                <a:ea typeface="標楷體" pitchFamily="65" charset="-120"/>
              </a:rPr>
              <a:t>5</a:t>
            </a:r>
            <a:r>
              <a:rPr lang="zh-TW" altLang="en-US" sz="2800" dirty="0">
                <a:latin typeface="標楷體" pitchFamily="65" charset="-120"/>
                <a:ea typeface="標楷體" pitchFamily="65" charset="-120"/>
              </a:rPr>
              <a:t> 每年幾乎都有地震，如果這是產褥熱的原因的話，不同年份的死亡人數不應該有太大的差別。</a:t>
            </a:r>
          </a:p>
          <a:p>
            <a:r>
              <a:rPr lang="en-US" altLang="zh-TW"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 第一</a:t>
            </a:r>
            <a:r>
              <a:rPr lang="zh-TW" altLang="en-US" sz="2800" dirty="0">
                <a:latin typeface="標楷體" pitchFamily="65" charset="-120"/>
                <a:ea typeface="標楷體" pitchFamily="65" charset="-120"/>
              </a:rPr>
              <a:t>病房可能為最優先讓產婦生產之</a:t>
            </a:r>
            <a:r>
              <a:rPr lang="zh-TW" altLang="en-US" sz="2800" dirty="0" smtClean="0">
                <a:latin typeface="標楷體" pitchFamily="65" charset="-120"/>
                <a:ea typeface="標楷體" pitchFamily="65" charset="-120"/>
              </a:rPr>
              <a:t>病房產婦</a:t>
            </a:r>
            <a:r>
              <a:rPr lang="zh-TW" altLang="en-US" sz="2800" dirty="0">
                <a:latin typeface="標楷體" pitchFamily="65" charset="-120"/>
                <a:ea typeface="標楷體" pitchFamily="65" charset="-120"/>
              </a:rPr>
              <a:t>多又各個產婦接替</a:t>
            </a:r>
            <a:r>
              <a:rPr lang="zh-TW" altLang="en-US" sz="2800" dirty="0" smtClean="0">
                <a:latin typeface="標楷體" pitchFamily="65" charset="-120"/>
                <a:ea typeface="標楷體" pitchFamily="65" charset="-120"/>
              </a:rPr>
              <a:t>緊湊病房</a:t>
            </a:r>
            <a:r>
              <a:rPr lang="zh-TW" altLang="en-US" sz="2800" dirty="0">
                <a:latin typeface="標楷體" pitchFamily="65" charset="-120"/>
                <a:ea typeface="標楷體" pitchFamily="65" charset="-120"/>
              </a:rPr>
              <a:t>衛生不佳。</a:t>
            </a:r>
          </a:p>
          <a:p>
            <a:r>
              <a:rPr lang="en-US" altLang="zh-TW" sz="2800" dirty="0" smtClean="0">
                <a:latin typeface="標楷體" pitchFamily="65" charset="-120"/>
                <a:ea typeface="標楷體" pitchFamily="65" charset="-120"/>
              </a:rPr>
              <a:t>7</a:t>
            </a:r>
            <a:r>
              <a:rPr lang="zh-TW" altLang="en-US" sz="2800" dirty="0" smtClean="0">
                <a:latin typeface="標楷體" pitchFamily="65" charset="-120"/>
                <a:ea typeface="標楷體" pitchFamily="65" charset="-120"/>
              </a:rPr>
              <a:t> 假設</a:t>
            </a:r>
            <a:r>
              <a:rPr lang="zh-TW" altLang="en-US" sz="2800" dirty="0">
                <a:latin typeface="標楷體" pitchFamily="65" charset="-120"/>
                <a:ea typeface="標楷體" pitchFamily="65" charset="-120"/>
              </a:rPr>
              <a:t>真的是因地震而導致許多產後死亡，但為何在同一環境中，第一</a:t>
            </a:r>
            <a:r>
              <a:rPr lang="zh-TW" altLang="en-US" sz="2800" dirty="0" smtClean="0">
                <a:latin typeface="標楷體" pitchFamily="65" charset="-120"/>
                <a:ea typeface="標楷體" pitchFamily="65" charset="-120"/>
              </a:rPr>
              <a:t>病房</a:t>
            </a:r>
            <a:r>
              <a:rPr lang="zh-TW" altLang="en-US" sz="2800" dirty="0">
                <a:latin typeface="標楷體" pitchFamily="65" charset="-120"/>
                <a:ea typeface="標楷體" pitchFamily="65" charset="-120"/>
              </a:rPr>
              <a:t>與第二病房之死亡人數差距甚大</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因此可推論出，此傳染病不是</a:t>
            </a:r>
            <a:r>
              <a:rPr lang="zh-TW" altLang="en-US" sz="2800" dirty="0" smtClean="0">
                <a:latin typeface="標楷體" pitchFamily="65" charset="-120"/>
                <a:ea typeface="標楷體" pitchFamily="65" charset="-120"/>
              </a:rPr>
              <a:t>因為地震</a:t>
            </a:r>
            <a:r>
              <a:rPr lang="zh-TW" altLang="en-US" sz="2800" dirty="0">
                <a:latin typeface="標楷體" pitchFamily="65" charset="-120"/>
                <a:ea typeface="標楷體" pitchFamily="65" charset="-120"/>
              </a:rPr>
              <a:t>所引起。</a:t>
            </a:r>
          </a:p>
          <a:p>
            <a:r>
              <a:rPr lang="en-US" altLang="zh-TW" sz="2800" dirty="0" smtClean="0">
                <a:latin typeface="標楷體" pitchFamily="65" charset="-120"/>
                <a:ea typeface="標楷體" pitchFamily="65" charset="-120"/>
              </a:rPr>
              <a:t>8</a:t>
            </a:r>
            <a:r>
              <a:rPr lang="zh-TW" altLang="en-US" sz="2800" dirty="0" smtClean="0">
                <a:latin typeface="標楷體" pitchFamily="65" charset="-120"/>
                <a:ea typeface="標楷體" pitchFamily="65" charset="-120"/>
              </a:rPr>
              <a:t> 大地震</a:t>
            </a:r>
            <a:r>
              <a:rPr lang="zh-TW" altLang="en-US" sz="2800" dirty="0">
                <a:latin typeface="標楷體" pitchFamily="65" charset="-120"/>
                <a:ea typeface="標楷體" pitchFamily="65" charset="-120"/>
              </a:rPr>
              <a:t>不常發生，可產褥熱是常發生的</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如果大地震常發生，其實</a:t>
            </a:r>
            <a:r>
              <a:rPr lang="zh-TW" altLang="en-US" sz="2800" dirty="0" smtClean="0">
                <a:latin typeface="標楷體" pitchFamily="65" charset="-120"/>
                <a:ea typeface="標楷體" pitchFamily="65" charset="-120"/>
              </a:rPr>
              <a:t>不用出動</a:t>
            </a:r>
            <a:r>
              <a:rPr lang="zh-TW" altLang="en-US" sz="2800" dirty="0">
                <a:latin typeface="標楷體" pitchFamily="65" charset="-120"/>
                <a:ea typeface="標楷體" pitchFamily="65" charset="-120"/>
              </a:rPr>
              <a:t>產褥熱來</a:t>
            </a:r>
            <a:r>
              <a:rPr lang="en-US" altLang="zh-TW" sz="2800" dirty="0">
                <a:latin typeface="標楷體" pitchFamily="65" charset="-120"/>
                <a:ea typeface="標楷體" pitchFamily="65" charset="-120"/>
              </a:rPr>
              <a:t>kill </a:t>
            </a:r>
            <a:r>
              <a:rPr lang="en-US" altLang="zh-TW" sz="2800" dirty="0" smtClean="0">
                <a:latin typeface="標楷體" pitchFamily="65" charset="-120"/>
                <a:ea typeface="標楷體" pitchFamily="65" charset="-120"/>
              </a:rPr>
              <a:t>people</a:t>
            </a:r>
          </a:p>
          <a:p>
            <a:endParaRPr lang="zh-TW" altLang="en-US" sz="2800" dirty="0">
              <a:latin typeface="標楷體" pitchFamily="65" charset="-120"/>
              <a:ea typeface="標楷體" pitchFamily="65" charset="-120"/>
            </a:endParaRPr>
          </a:p>
        </p:txBody>
      </p:sp>
      <p:sp>
        <p:nvSpPr>
          <p:cNvPr id="3" name="標題 2"/>
          <p:cNvSpPr>
            <a:spLocks noGrp="1"/>
          </p:cNvSpPr>
          <p:nvPr>
            <p:ph type="title"/>
          </p:nvPr>
        </p:nvSpPr>
        <p:spPr>
          <a:xfrm>
            <a:off x="827584" y="260648"/>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4" name="文字方塊 3"/>
          <p:cNvSpPr txBox="1"/>
          <p:nvPr/>
        </p:nvSpPr>
        <p:spPr>
          <a:xfrm>
            <a:off x="251520" y="1482933"/>
            <a:ext cx="559769" cy="523220"/>
          </a:xfrm>
          <a:prstGeom prst="rect">
            <a:avLst/>
          </a:prstGeom>
          <a:solidFill>
            <a:schemeClr val="bg2">
              <a:lumMod val="50000"/>
            </a:schemeClr>
          </a:solidFill>
        </p:spPr>
        <p:txBody>
          <a:bodyPr wrap="none" rtlCol="0">
            <a:spAutoFit/>
          </a:bodyPr>
          <a:lstStyle/>
          <a:p>
            <a:r>
              <a:rPr lang="en-US" altLang="zh-TW" sz="2800" dirty="0" smtClean="0"/>
              <a:t>04</a:t>
            </a:r>
            <a:endParaRPr lang="zh-TW" altLang="en-US" sz="2800" dirty="0"/>
          </a:p>
        </p:txBody>
      </p:sp>
      <p:sp>
        <p:nvSpPr>
          <p:cNvPr id="5" name="文字方塊 4"/>
          <p:cNvSpPr txBox="1"/>
          <p:nvPr/>
        </p:nvSpPr>
        <p:spPr>
          <a:xfrm>
            <a:off x="251519" y="2708920"/>
            <a:ext cx="559769" cy="523220"/>
          </a:xfrm>
          <a:prstGeom prst="rect">
            <a:avLst/>
          </a:prstGeom>
          <a:solidFill>
            <a:schemeClr val="bg2">
              <a:lumMod val="50000"/>
            </a:schemeClr>
          </a:solidFill>
        </p:spPr>
        <p:txBody>
          <a:bodyPr wrap="none" rtlCol="0">
            <a:spAutoFit/>
          </a:bodyPr>
          <a:lstStyle/>
          <a:p>
            <a:r>
              <a:rPr lang="en-US" altLang="zh-TW" sz="2800" dirty="0" smtClean="0"/>
              <a:t>04</a:t>
            </a:r>
            <a:endParaRPr lang="zh-TW" altLang="en-US" sz="2800" dirty="0"/>
          </a:p>
        </p:txBody>
      </p:sp>
      <p:sp>
        <p:nvSpPr>
          <p:cNvPr id="6" name="文字方塊 5"/>
          <p:cNvSpPr txBox="1"/>
          <p:nvPr/>
        </p:nvSpPr>
        <p:spPr>
          <a:xfrm>
            <a:off x="278944" y="3717032"/>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7" name="文字方塊 6"/>
          <p:cNvSpPr txBox="1"/>
          <p:nvPr/>
        </p:nvSpPr>
        <p:spPr>
          <a:xfrm>
            <a:off x="306368" y="5517232"/>
            <a:ext cx="559769" cy="523220"/>
          </a:xfrm>
          <a:prstGeom prst="rect">
            <a:avLst/>
          </a:prstGeom>
          <a:solidFill>
            <a:schemeClr val="bg2">
              <a:lumMod val="50000"/>
            </a:schemeClr>
          </a:solidFill>
        </p:spPr>
        <p:txBody>
          <a:bodyPr wrap="none" rtlCol="0">
            <a:spAutoFit/>
          </a:bodyPr>
          <a:lstStyle/>
          <a:p>
            <a:r>
              <a:rPr lang="en-US" altLang="zh-TW" sz="2800" dirty="0"/>
              <a:t>1</a:t>
            </a:r>
            <a:r>
              <a:rPr lang="en-US" altLang="zh-TW" sz="2800" dirty="0" smtClean="0"/>
              <a:t>1</a:t>
            </a:r>
            <a:endParaRPr lang="zh-TW" altLang="en-US" sz="2800" dirty="0"/>
          </a:p>
        </p:txBody>
      </p:sp>
      <p:sp>
        <p:nvSpPr>
          <p:cNvPr id="8" name="圓角矩形 7"/>
          <p:cNvSpPr/>
          <p:nvPr/>
        </p:nvSpPr>
        <p:spPr>
          <a:xfrm>
            <a:off x="154204" y="1482933"/>
            <a:ext cx="657084" cy="4608512"/>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98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755576" y="260648"/>
            <a:ext cx="7696200" cy="1143000"/>
          </a:xfrm>
        </p:spPr>
        <p:txBody>
          <a:bodyPr/>
          <a:lstStyle/>
          <a:p>
            <a:r>
              <a:rPr lang="en-US" altLang="zh-TW" b="1" dirty="0"/>
              <a:t>PISA 2006-2012</a:t>
            </a:r>
            <a:r>
              <a:rPr lang="zh-TW" altLang="en-US" b="1" dirty="0">
                <a:ea typeface="標楷體" pitchFamily="65" charset="-120"/>
              </a:rPr>
              <a:t>的科學素養</a:t>
            </a:r>
          </a:p>
        </p:txBody>
      </p:sp>
      <p:sp>
        <p:nvSpPr>
          <p:cNvPr id="696323" name="Rectangle 3"/>
          <p:cNvSpPr>
            <a:spLocks noGrp="1" noChangeArrowheads="1"/>
          </p:cNvSpPr>
          <p:nvPr>
            <p:ph type="body" idx="1"/>
          </p:nvPr>
        </p:nvSpPr>
        <p:spPr>
          <a:xfrm>
            <a:off x="827584" y="1628800"/>
            <a:ext cx="7491412" cy="4824536"/>
          </a:xfrm>
        </p:spPr>
        <p:txBody>
          <a:bodyPr>
            <a:noAutofit/>
          </a:bodyPr>
          <a:lstStyle/>
          <a:p>
            <a:r>
              <a:rPr lang="zh-TW" altLang="en-US" sz="3200" dirty="0">
                <a:ea typeface="標楷體" pitchFamily="65" charset="-120"/>
              </a:rPr>
              <a:t>能運用科學知識辨識科學問題、獲得新知、解釋科學現象、並形成證據導向的結論</a:t>
            </a:r>
            <a:r>
              <a:rPr lang="zh-TW" altLang="en-US" sz="3200" dirty="0" smtClean="0">
                <a:ea typeface="標楷體" pitchFamily="65" charset="-120"/>
              </a:rPr>
              <a:t>；</a:t>
            </a:r>
            <a:endParaRPr lang="en-US" altLang="zh-TW" sz="3200" dirty="0" smtClean="0">
              <a:ea typeface="標楷體" pitchFamily="65" charset="-120"/>
            </a:endParaRPr>
          </a:p>
          <a:p>
            <a:r>
              <a:rPr lang="zh-TW" altLang="en-US" sz="3200" dirty="0" smtClean="0">
                <a:ea typeface="標楷體" pitchFamily="65" charset="-120"/>
              </a:rPr>
              <a:t>能</a:t>
            </a:r>
            <a:r>
              <a:rPr lang="zh-TW" altLang="en-US" sz="3200" dirty="0">
                <a:ea typeface="標楷體" pitchFamily="65" charset="-120"/>
              </a:rPr>
              <a:t>理解科學特徵是一種人類知識和探索的型態</a:t>
            </a:r>
            <a:r>
              <a:rPr lang="zh-TW" altLang="en-US" sz="3200" dirty="0" smtClean="0">
                <a:ea typeface="標楷體" pitchFamily="65" charset="-120"/>
              </a:rPr>
              <a:t>；</a:t>
            </a:r>
            <a:endParaRPr lang="en-US" altLang="zh-TW" sz="3200" dirty="0" smtClean="0">
              <a:ea typeface="標楷體" pitchFamily="65" charset="-120"/>
            </a:endParaRPr>
          </a:p>
          <a:p>
            <a:r>
              <a:rPr lang="zh-TW" altLang="en-US" sz="3200" dirty="0" smtClean="0">
                <a:ea typeface="標楷體" pitchFamily="65" charset="-120"/>
              </a:rPr>
              <a:t>能</a:t>
            </a:r>
            <a:r>
              <a:rPr lang="zh-TW" altLang="en-US" sz="3200" dirty="0">
                <a:ea typeface="標楷體" pitchFamily="65" charset="-120"/>
              </a:rPr>
              <a:t>覺察科學與技學形塑周遭物質、知識以及文化的環境；且成為一個具有意願投入科學相關議題、具有科學概念、及具反思性的公民。</a:t>
            </a:r>
          </a:p>
        </p:txBody>
      </p:sp>
    </p:spTree>
    <p:extLst>
      <p:ext uri="{BB962C8B-B14F-4D97-AF65-F5344CB8AC3E}">
        <p14:creationId xmlns:p14="http://schemas.microsoft.com/office/powerpoint/2010/main" val="29973447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412776"/>
            <a:ext cx="7632848" cy="4896544"/>
          </a:xfrm>
        </p:spPr>
        <p:txBody>
          <a:bodyPr>
            <a:noAutofit/>
          </a:bodyPr>
          <a:lstStyle/>
          <a:p>
            <a:r>
              <a:rPr lang="en-US" altLang="zh-TW" sz="2800" dirty="0">
                <a:latin typeface="標楷體" pitchFamily="65" charset="-120"/>
                <a:ea typeface="標楷體" pitchFamily="65" charset="-120"/>
              </a:rPr>
              <a:t>9 </a:t>
            </a:r>
            <a:r>
              <a:rPr lang="zh-TW" altLang="en-US" sz="2800" dirty="0">
                <a:latin typeface="標楷體" pitchFamily="65" charset="-120"/>
                <a:ea typeface="標楷體" pitchFamily="65" charset="-120"/>
              </a:rPr>
              <a:t>因為死亡人數變化大。</a:t>
            </a:r>
            <a:endParaRPr lang="en-US" altLang="zh-TW" sz="2800" dirty="0">
              <a:latin typeface="標楷體" pitchFamily="65" charset="-120"/>
              <a:ea typeface="標楷體" pitchFamily="65" charset="-120"/>
            </a:endParaRPr>
          </a:p>
          <a:p>
            <a:r>
              <a:rPr lang="en-US" altLang="zh-TW" sz="2800" dirty="0" smtClean="0">
                <a:latin typeface="標楷體" pitchFamily="65" charset="-120"/>
                <a:ea typeface="標楷體" pitchFamily="65" charset="-120"/>
              </a:rPr>
              <a:t>10</a:t>
            </a:r>
            <a:r>
              <a:rPr lang="zh-TW" altLang="en-US" sz="2800" dirty="0" smtClean="0">
                <a:latin typeface="標楷體" pitchFamily="65" charset="-120"/>
                <a:ea typeface="標楷體" pitchFamily="65" charset="-120"/>
              </a:rPr>
              <a:t> 如果</a:t>
            </a:r>
            <a:r>
              <a:rPr lang="zh-TW" altLang="en-US" sz="2800" dirty="0">
                <a:latin typeface="標楷體" pitchFamily="65" charset="-120"/>
                <a:ea typeface="標楷體" pitchFamily="65" charset="-120"/>
              </a:rPr>
              <a:t>地震是病因，那第一病房跟第二病房還有地震影響所及範圍的</a:t>
            </a:r>
            <a:r>
              <a:rPr lang="zh-TW" altLang="en-US" sz="2800" dirty="0" smtClean="0">
                <a:latin typeface="標楷體" pitchFamily="65" charset="-120"/>
                <a:ea typeface="標楷體" pitchFamily="65" charset="-120"/>
              </a:rPr>
              <a:t>孕婦</a:t>
            </a:r>
            <a:r>
              <a:rPr lang="zh-TW" altLang="en-US" sz="2800" dirty="0">
                <a:latin typeface="標楷體" pitchFamily="65" charset="-120"/>
                <a:ea typeface="標楷體" pitchFamily="65" charset="-120"/>
              </a:rPr>
              <a:t>，產後死亡率應一樣高。</a:t>
            </a:r>
          </a:p>
          <a:p>
            <a:r>
              <a:rPr lang="en-US" altLang="zh-TW" sz="2800" dirty="0" smtClean="0">
                <a:latin typeface="標楷體" pitchFamily="65" charset="-120"/>
                <a:ea typeface="標楷體" pitchFamily="65" charset="-120"/>
              </a:rPr>
              <a:t>11</a:t>
            </a:r>
            <a:r>
              <a:rPr lang="zh-TW" altLang="en-US" sz="2800" dirty="0" smtClean="0">
                <a:latin typeface="標楷體" pitchFamily="65" charset="-120"/>
                <a:ea typeface="標楷體" pitchFamily="65" charset="-120"/>
              </a:rPr>
              <a:t> 第一</a:t>
            </a:r>
            <a:r>
              <a:rPr lang="zh-TW" altLang="en-US" sz="2800" dirty="0">
                <a:latin typeface="標楷體" pitchFamily="65" charset="-120"/>
                <a:ea typeface="標楷體" pitchFamily="65" charset="-120"/>
              </a:rPr>
              <a:t>病房</a:t>
            </a:r>
            <a:r>
              <a:rPr lang="en-US" altLang="zh-TW" sz="2800" dirty="0">
                <a:latin typeface="標楷體" pitchFamily="65" charset="-120"/>
                <a:ea typeface="標楷體" pitchFamily="65" charset="-120"/>
              </a:rPr>
              <a:t>&amp;</a:t>
            </a:r>
            <a:r>
              <a:rPr lang="zh-TW" altLang="en-US" sz="2800" dirty="0">
                <a:latin typeface="標楷體" pitchFamily="65" charset="-120"/>
                <a:ea typeface="標楷體" pitchFamily="65" charset="-120"/>
              </a:rPr>
              <a:t>第二病房皆同時地震，在差不多的位置，但 </a:t>
            </a:r>
            <a:r>
              <a:rPr lang="en-US" altLang="zh-TW" sz="2800" dirty="0">
                <a:latin typeface="標楷體" pitchFamily="65" charset="-120"/>
                <a:ea typeface="標楷體" pitchFamily="65" charset="-120"/>
              </a:rPr>
              <a:t>No2 </a:t>
            </a:r>
            <a:r>
              <a:rPr lang="zh-TW" altLang="en-US" sz="2800" dirty="0">
                <a:latin typeface="標楷體" pitchFamily="65" charset="-120"/>
                <a:ea typeface="標楷體" pitchFamily="65" charset="-120"/>
              </a:rPr>
              <a:t>病房的</a:t>
            </a:r>
            <a:r>
              <a:rPr lang="zh-TW" altLang="en-US" sz="2800" dirty="0" smtClean="0">
                <a:latin typeface="標楷體" pitchFamily="65" charset="-120"/>
                <a:ea typeface="標楷體" pitchFamily="65" charset="-120"/>
              </a:rPr>
              <a:t>死亡</a:t>
            </a:r>
            <a:r>
              <a:rPr lang="zh-TW" altLang="en-US" sz="2800" dirty="0">
                <a:latin typeface="標楷體" pitchFamily="65" charset="-120"/>
                <a:ea typeface="標楷體" pitchFamily="65" charset="-120"/>
              </a:rPr>
              <a:t>人數卻少得多。</a:t>
            </a:r>
          </a:p>
          <a:p>
            <a:r>
              <a:rPr lang="en-US" altLang="zh-TW" sz="2800" dirty="0">
                <a:latin typeface="標楷體" pitchFamily="65" charset="-120"/>
                <a:ea typeface="標楷體" pitchFamily="65" charset="-120"/>
              </a:rPr>
              <a:t>12 </a:t>
            </a:r>
            <a:r>
              <a:rPr lang="zh-TW" altLang="en-US" sz="2800" dirty="0">
                <a:latin typeface="標楷體" pitchFamily="65" charset="-120"/>
                <a:ea typeface="標楷體" pitchFamily="65" charset="-120"/>
              </a:rPr>
              <a:t>地震僅是環境的作用力，並不會產生病毒，使人生病。</a:t>
            </a:r>
          </a:p>
        </p:txBody>
      </p:sp>
      <p:sp>
        <p:nvSpPr>
          <p:cNvPr id="3" name="標題 2"/>
          <p:cNvSpPr>
            <a:spLocks noGrp="1"/>
          </p:cNvSpPr>
          <p:nvPr>
            <p:ph type="title"/>
          </p:nvPr>
        </p:nvSpPr>
        <p:spPr>
          <a:xfrm>
            <a:off x="827584" y="260648"/>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4" name="文字方塊 3"/>
          <p:cNvSpPr txBox="1"/>
          <p:nvPr/>
        </p:nvSpPr>
        <p:spPr>
          <a:xfrm>
            <a:off x="251520" y="1392899"/>
            <a:ext cx="559769" cy="523220"/>
          </a:xfrm>
          <a:prstGeom prst="rect">
            <a:avLst/>
          </a:prstGeom>
          <a:solidFill>
            <a:schemeClr val="bg2">
              <a:lumMod val="50000"/>
            </a:schemeClr>
          </a:solidFill>
        </p:spPr>
        <p:txBody>
          <a:bodyPr wrap="none" rtlCol="0">
            <a:spAutoFit/>
          </a:bodyPr>
          <a:lstStyle/>
          <a:p>
            <a:r>
              <a:rPr lang="en-US" altLang="zh-TW" sz="2800" dirty="0" smtClean="0"/>
              <a:t>04</a:t>
            </a:r>
            <a:endParaRPr lang="zh-TW" altLang="en-US" sz="2800" dirty="0"/>
          </a:p>
        </p:txBody>
      </p:sp>
      <p:sp>
        <p:nvSpPr>
          <p:cNvPr id="5" name="文字方塊 4"/>
          <p:cNvSpPr txBox="1"/>
          <p:nvPr/>
        </p:nvSpPr>
        <p:spPr>
          <a:xfrm>
            <a:off x="280056" y="2060848"/>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6" name="文字方塊 5"/>
          <p:cNvSpPr txBox="1"/>
          <p:nvPr/>
        </p:nvSpPr>
        <p:spPr>
          <a:xfrm>
            <a:off x="294524" y="3284984"/>
            <a:ext cx="559769" cy="523220"/>
          </a:xfrm>
          <a:prstGeom prst="rect">
            <a:avLst/>
          </a:prstGeom>
          <a:solidFill>
            <a:schemeClr val="bg2">
              <a:lumMod val="50000"/>
            </a:schemeClr>
          </a:solidFill>
        </p:spPr>
        <p:txBody>
          <a:bodyPr wrap="none" rtlCol="0">
            <a:spAutoFit/>
          </a:bodyPr>
          <a:lstStyle/>
          <a:p>
            <a:r>
              <a:rPr lang="en-US" altLang="zh-TW" sz="2800" dirty="0" smtClean="0"/>
              <a:t>21</a:t>
            </a:r>
            <a:endParaRPr lang="zh-TW" altLang="en-US" sz="2800" dirty="0"/>
          </a:p>
        </p:txBody>
      </p:sp>
      <p:sp>
        <p:nvSpPr>
          <p:cNvPr id="7" name="文字方塊 6"/>
          <p:cNvSpPr txBox="1"/>
          <p:nvPr/>
        </p:nvSpPr>
        <p:spPr>
          <a:xfrm>
            <a:off x="294524" y="4221088"/>
            <a:ext cx="559769" cy="523220"/>
          </a:xfrm>
          <a:prstGeom prst="rect">
            <a:avLst/>
          </a:prstGeom>
          <a:solidFill>
            <a:schemeClr val="bg2">
              <a:lumMod val="50000"/>
            </a:schemeClr>
          </a:solidFill>
        </p:spPr>
        <p:txBody>
          <a:bodyPr wrap="none" rtlCol="0">
            <a:spAutoFit/>
          </a:bodyPr>
          <a:lstStyle/>
          <a:p>
            <a:r>
              <a:rPr lang="en-US" altLang="zh-TW" sz="2800" dirty="0"/>
              <a:t>0</a:t>
            </a:r>
            <a:r>
              <a:rPr lang="en-US" altLang="zh-TW" sz="2800" dirty="0" smtClean="0"/>
              <a:t>1</a:t>
            </a:r>
            <a:endParaRPr lang="zh-TW" altLang="en-US" sz="2800" dirty="0"/>
          </a:p>
        </p:txBody>
      </p:sp>
      <p:sp>
        <p:nvSpPr>
          <p:cNvPr id="8" name="圓角矩形 7"/>
          <p:cNvSpPr/>
          <p:nvPr/>
        </p:nvSpPr>
        <p:spPr>
          <a:xfrm>
            <a:off x="179512" y="1392899"/>
            <a:ext cx="674781" cy="3351410"/>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402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3200" dirty="0" smtClean="0">
                <a:latin typeface="標楷體" pitchFamily="65" charset="-120"/>
                <a:ea typeface="標楷體" pitchFamily="65" charset="-120"/>
              </a:rPr>
              <a:t>解釋</a:t>
            </a:r>
            <a:r>
              <a:rPr lang="zh-TW" altLang="en-US" sz="3200" dirty="0">
                <a:latin typeface="標楷體" pitchFamily="65" charset="-120"/>
                <a:ea typeface="標楷體" pitchFamily="65" charset="-120"/>
              </a:rPr>
              <a:t>為什麼（在清洗床單時）高溫可以幫助降低病人染病的機會？</a:t>
            </a:r>
          </a:p>
        </p:txBody>
      </p:sp>
      <p:sp>
        <p:nvSpPr>
          <p:cNvPr id="3" name="標題 2"/>
          <p:cNvSpPr>
            <a:spLocks noGrp="1"/>
          </p:cNvSpPr>
          <p:nvPr>
            <p:ph type="title"/>
          </p:nvPr>
        </p:nvSpPr>
        <p:spPr/>
        <p:txBody>
          <a:bodyPr/>
          <a:lstStyle/>
          <a:p>
            <a:r>
              <a:rPr lang="zh-TW" altLang="en-US" b="1" dirty="0">
                <a:latin typeface="標楷體" pitchFamily="65" charset="-120"/>
                <a:ea typeface="標楷體" pitchFamily="65" charset="-120"/>
              </a:rPr>
              <a:t>問題</a:t>
            </a:r>
            <a:r>
              <a:rPr lang="en-US" altLang="zh-TW" b="1" dirty="0"/>
              <a:t>S195Q05</a:t>
            </a:r>
            <a:r>
              <a:rPr lang="zh-TW" altLang="en-US" b="1" dirty="0" smtClean="0"/>
              <a:t>：</a:t>
            </a:r>
            <a:r>
              <a:rPr lang="zh-TW" altLang="en-US" b="1" dirty="0">
                <a:latin typeface="標楷體" pitchFamily="65" charset="-120"/>
                <a:ea typeface="標楷體" pitchFamily="65" charset="-120"/>
              </a:rPr>
              <a:t>賽邁爾維斯日記</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7546441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3568" y="30803"/>
            <a:ext cx="8064896" cy="1198984"/>
          </a:xfrm>
        </p:spPr>
        <p:txBody>
          <a:bodyPr>
            <a:normAutofit fontScale="90000"/>
          </a:bodyPr>
          <a:lstStyle/>
          <a:p>
            <a:r>
              <a:rPr lang="zh-TW" altLang="en-US" b="1" dirty="0" smtClean="0">
                <a:ea typeface="標楷體" pitchFamily="65" charset="-120"/>
              </a:rPr>
              <a:t>問題</a:t>
            </a:r>
            <a:r>
              <a:rPr lang="en-US" altLang="zh-TW" b="1" i="1" dirty="0"/>
              <a:t>PS195Q05</a:t>
            </a:r>
            <a:r>
              <a:rPr lang="zh-TW" altLang="en-US" b="1" dirty="0" smtClean="0">
                <a:ea typeface="標楷體" pitchFamily="65" charset="-120"/>
              </a:rPr>
              <a:t>：賽邁爾維斯日記 評分規準</a:t>
            </a:r>
            <a:r>
              <a:rPr lang="zh-TW" altLang="en-US" dirty="0" smtClean="0"/>
              <a:t> </a:t>
            </a:r>
            <a:r>
              <a:rPr lang="en-US" altLang="zh-TW" sz="3200" b="1" i="1" dirty="0" smtClean="0"/>
              <a:t>PS195Q05- 01 02 11 12 13 14 15 99</a:t>
            </a:r>
          </a:p>
        </p:txBody>
      </p:sp>
      <p:sp>
        <p:nvSpPr>
          <p:cNvPr id="94211" name="Rectangle 3"/>
          <p:cNvSpPr>
            <a:spLocks noGrp="1" noChangeArrowheads="1"/>
          </p:cNvSpPr>
          <p:nvPr>
            <p:ph type="body" idx="1"/>
          </p:nvPr>
        </p:nvSpPr>
        <p:spPr>
          <a:xfrm>
            <a:off x="611560" y="1412776"/>
            <a:ext cx="7992888" cy="5112568"/>
          </a:xfrm>
        </p:spPr>
        <p:txBody>
          <a:bodyPr>
            <a:noAutofit/>
          </a:bodyPr>
          <a:lstStyle/>
          <a:p>
            <a:pPr eaLnBrk="1" hangingPunct="1">
              <a:lnSpc>
                <a:spcPct val="9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指出高溫能殺死細菌。</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因為高熱可殺死細菌。</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細菌不能抵擋高溫。</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高溫可以把細菌燒死。</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高溫可以把細菌煮死。</a:t>
            </a:r>
            <a:r>
              <a:rPr lang="en-US" altLang="zh-TW" sz="2800" dirty="0" smtClean="0">
                <a:solidFill>
                  <a:schemeClr val="accent6">
                    <a:lumMod val="60000"/>
                    <a:lumOff val="40000"/>
                  </a:schemeClr>
                </a:solidFill>
                <a:latin typeface="標楷體" pitchFamily="65" charset="-120"/>
                <a:ea typeface="標楷體" pitchFamily="65" charset="-120"/>
              </a:rPr>
              <a:t>&lt;</a:t>
            </a:r>
            <a:r>
              <a:rPr lang="zh-TW" altLang="en-US" sz="2800" dirty="0" smtClean="0">
                <a:solidFill>
                  <a:schemeClr val="accent6">
                    <a:lumMod val="60000"/>
                    <a:lumOff val="40000"/>
                  </a:schemeClr>
                </a:solidFill>
                <a:latin typeface="標楷體" pitchFamily="65" charset="-120"/>
                <a:ea typeface="標楷體" pitchFamily="65" charset="-120"/>
              </a:rPr>
              <a:t>雖然從科學角度看，「燒死」與「煮死」 並不正確，但最後兩個答案仍算正確</a:t>
            </a:r>
            <a:r>
              <a:rPr lang="en-US" altLang="zh-TW" sz="2800" dirty="0" smtClean="0">
                <a:solidFill>
                  <a:schemeClr val="accent6">
                    <a:lumMod val="60000"/>
                    <a:lumOff val="40000"/>
                  </a:schemeClr>
                </a:solidFill>
                <a:latin typeface="標楷體" pitchFamily="65" charset="-120"/>
                <a:ea typeface="標楷體" pitchFamily="65" charset="-120"/>
              </a:rPr>
              <a:t>&gt;</a:t>
            </a:r>
            <a:endParaRPr lang="en-US" altLang="zh-TW" sz="2800" i="1" dirty="0" smtClean="0">
              <a:solidFill>
                <a:schemeClr val="accent6">
                  <a:lumMod val="60000"/>
                  <a:lumOff val="40000"/>
                </a:schemeClr>
              </a:solidFill>
              <a:latin typeface="標楷體" pitchFamily="65" charset="-120"/>
              <a:ea typeface="標楷體" pitchFamily="65" charset="-120"/>
            </a:endParaRPr>
          </a:p>
          <a:p>
            <a:pPr>
              <a:lnSpc>
                <a:spcPct val="90000"/>
              </a:lnSpc>
              <a:buFont typeface="Wingdings" pitchFamily="2" charset="2"/>
              <a:buChar char="l"/>
            </a:pPr>
            <a:r>
              <a:rPr lang="zh-TW" altLang="en-US" sz="2800" b="1" dirty="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指出高溫能殺死微生物、病菌或病毒。</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因為高溫可殺死引起疾病的微生物。</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因為太熱了，病菌不能生存。</a:t>
            </a:r>
          </a:p>
        </p:txBody>
      </p:sp>
    </p:spTree>
    <p:extLst>
      <p:ext uri="{BB962C8B-B14F-4D97-AF65-F5344CB8AC3E}">
        <p14:creationId xmlns:p14="http://schemas.microsoft.com/office/powerpoint/2010/main" val="41184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fade">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fade">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fade">
                                      <p:cBhvr>
                                        <p:cTn id="22" dur="500"/>
                                        <p:tgtEl>
                                          <p:spTgt spid="94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fade">
                                      <p:cBhvr>
                                        <p:cTn id="27" dur="500"/>
                                        <p:tgtEl>
                                          <p:spTgt spid="94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211">
                                            <p:txEl>
                                              <p:pRg st="5" end="5"/>
                                            </p:txEl>
                                          </p:spTgt>
                                        </p:tgtEl>
                                        <p:attrNameLst>
                                          <p:attrName>style.visibility</p:attrName>
                                        </p:attrNameLst>
                                      </p:cBhvr>
                                      <p:to>
                                        <p:strVal val="visible"/>
                                      </p:to>
                                    </p:set>
                                    <p:animEffect transition="in" filter="fade">
                                      <p:cBhvr>
                                        <p:cTn id="32" dur="500"/>
                                        <p:tgtEl>
                                          <p:spTgt spid="94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211">
                                            <p:txEl>
                                              <p:pRg st="6" end="6"/>
                                            </p:txEl>
                                          </p:spTgt>
                                        </p:tgtEl>
                                        <p:attrNameLst>
                                          <p:attrName>style.visibility</p:attrName>
                                        </p:attrNameLst>
                                      </p:cBhvr>
                                      <p:to>
                                        <p:strVal val="visible"/>
                                      </p:to>
                                    </p:set>
                                    <p:animEffect transition="in" filter="fade">
                                      <p:cBhvr>
                                        <p:cTn id="37" dur="500"/>
                                        <p:tgtEl>
                                          <p:spTgt spid="94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4211">
                                            <p:txEl>
                                              <p:pRg st="7" end="7"/>
                                            </p:txEl>
                                          </p:spTgt>
                                        </p:tgtEl>
                                        <p:attrNameLst>
                                          <p:attrName>style.visibility</p:attrName>
                                        </p:attrNameLst>
                                      </p:cBhvr>
                                      <p:to>
                                        <p:strVal val="visible"/>
                                      </p:to>
                                    </p:set>
                                    <p:animEffect transition="in" filter="fade">
                                      <p:cBhvr>
                                        <p:cTn id="42" dur="500"/>
                                        <p:tgtEl>
                                          <p:spTgt spid="94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683568" y="1556792"/>
            <a:ext cx="7778824" cy="4618137"/>
          </a:xfrm>
        </p:spPr>
        <p:txBody>
          <a:bodyPr>
            <a:normAutofit/>
          </a:bodyPr>
          <a:lstStyle/>
          <a:p>
            <a:pPr eaLnBrk="1" hangingPunct="1">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13</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指出高熱能去除（而非殺死）細菌。</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細菌被去除了。</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細菌數目會減少。</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高溫可以洗走細菌。</a:t>
            </a:r>
          </a:p>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14</a:t>
            </a:r>
            <a:r>
              <a:rPr lang="zh-TW" altLang="en-US" sz="2800" dirty="0" smtClean="0">
                <a:latin typeface="標楷體" pitchFamily="65" charset="-120"/>
                <a:ea typeface="標楷體" pitchFamily="65" charset="-120"/>
              </a:rPr>
              <a:t>：指出高溫可以去除（而非殺死）微生物，病菌或病毒。</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因為人體上不再有病菌。</a:t>
            </a:r>
          </a:p>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15</a:t>
            </a:r>
            <a:r>
              <a:rPr lang="zh-TW" altLang="en-US" sz="2800" dirty="0" smtClean="0">
                <a:latin typeface="標楷體" pitchFamily="65" charset="-120"/>
                <a:ea typeface="標楷體" pitchFamily="65" charset="-120"/>
              </a:rPr>
              <a:t>：指出高溫可以消毒床單。</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高溫可以將床單消毒。</a:t>
            </a:r>
          </a:p>
        </p:txBody>
      </p:sp>
      <p:sp>
        <p:nvSpPr>
          <p:cNvPr id="5" name="Rectangle 2"/>
          <p:cNvSpPr>
            <a:spLocks noGrp="1" noChangeArrowheads="1"/>
          </p:cNvSpPr>
          <p:nvPr>
            <p:ph type="title"/>
          </p:nvPr>
        </p:nvSpPr>
        <p:spPr>
          <a:xfrm>
            <a:off x="611560" y="188640"/>
            <a:ext cx="8064896" cy="1198984"/>
          </a:xfrm>
        </p:spPr>
        <p:txBody>
          <a:bodyPr>
            <a:normAutofit fontScale="90000"/>
          </a:bodyPr>
          <a:lstStyle/>
          <a:p>
            <a:r>
              <a:rPr lang="zh-TW" altLang="en-US" b="1" dirty="0" smtClean="0">
                <a:ea typeface="標楷體" pitchFamily="65" charset="-120"/>
              </a:rPr>
              <a:t>問題</a:t>
            </a:r>
            <a:r>
              <a:rPr lang="en-US" altLang="zh-TW" b="1" i="1" dirty="0"/>
              <a:t>PS195Q05</a:t>
            </a:r>
            <a:r>
              <a:rPr lang="zh-TW" altLang="en-US" b="1" dirty="0" smtClean="0">
                <a:ea typeface="標楷體" pitchFamily="65" charset="-120"/>
              </a:rPr>
              <a:t>：賽邁爾維斯日記 評分規準</a:t>
            </a:r>
            <a:r>
              <a:rPr lang="zh-TW" altLang="en-US" dirty="0" smtClean="0"/>
              <a:t> </a:t>
            </a:r>
            <a:r>
              <a:rPr lang="en-US" altLang="zh-TW" sz="3200" b="1" i="1" dirty="0" smtClean="0"/>
              <a:t>PS195Q05- 01 02 11 12 13 14 15 99</a:t>
            </a:r>
          </a:p>
        </p:txBody>
      </p:sp>
    </p:spTree>
    <p:extLst>
      <p:ext uri="{BB962C8B-B14F-4D97-AF65-F5344CB8AC3E}">
        <p14:creationId xmlns:p14="http://schemas.microsoft.com/office/powerpoint/2010/main" val="127520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235">
                                            <p:txEl>
                                              <p:pRg st="6" end="6"/>
                                            </p:txEl>
                                          </p:spTgt>
                                        </p:tgtEl>
                                        <p:attrNameLst>
                                          <p:attrName>style.visibility</p:attrName>
                                        </p:attrNameLst>
                                      </p:cBhvr>
                                      <p:to>
                                        <p:strVal val="visible"/>
                                      </p:to>
                                    </p:set>
                                    <p:animEffect transition="in" filter="fade">
                                      <p:cBhvr>
                                        <p:cTn id="37" dur="500"/>
                                        <p:tgtEl>
                                          <p:spTgt spid="952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5235">
                                            <p:txEl>
                                              <p:pRg st="7" end="7"/>
                                            </p:txEl>
                                          </p:spTgt>
                                        </p:tgtEl>
                                        <p:attrNameLst>
                                          <p:attrName>style.visibility</p:attrName>
                                        </p:attrNameLst>
                                      </p:cBhvr>
                                      <p:to>
                                        <p:strVal val="visible"/>
                                      </p:to>
                                    </p:set>
                                    <p:animEffect transition="in" filter="fade">
                                      <p:cBhvr>
                                        <p:cTn id="42" dur="500"/>
                                        <p:tgtEl>
                                          <p:spTgt spid="952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971600" y="1844824"/>
            <a:ext cx="7562800" cy="4186089"/>
          </a:xfrm>
        </p:spPr>
        <p:txBody>
          <a:bodyPr>
            <a:noAutofit/>
          </a:bodyPr>
          <a:lstStyle/>
          <a:p>
            <a:pPr eaLnBrk="1" hangingPunct="1">
              <a:lnSpc>
                <a:spcPct val="9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指出疾病被殺死。</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因為熱 水的高溫殺死床單上所有的疾病。</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高熱殺死床單上大部分的發熱病，使染病的機會減少。</a:t>
            </a:r>
          </a:p>
          <a:p>
            <a:pPr>
              <a:lnSpc>
                <a:spcPct val="90000"/>
              </a:lnSpc>
              <a:buFont typeface="Wingdings" pitchFamily="2" charset="2"/>
              <a:buChar char="l"/>
            </a:pPr>
            <a:r>
              <a:rPr lang="zh-TW" altLang="en-US" sz="2800" dirty="0" smtClean="0">
                <a:latin typeface="標楷體" pitchFamily="65" charset="-120"/>
                <a:ea typeface="標楷體" pitchFamily="65" charset="-120"/>
              </a:rPr>
              <a:t>零分 代號</a:t>
            </a:r>
            <a:r>
              <a:rPr lang="en-US" altLang="zh-TW" sz="2800" dirty="0" smtClean="0">
                <a:latin typeface="標楷體" pitchFamily="65" charset="-120"/>
                <a:ea typeface="標楷體" pitchFamily="65" charset="-120"/>
              </a:rPr>
              <a:t>02</a:t>
            </a:r>
            <a:r>
              <a:rPr lang="zh-TW" altLang="en-US" sz="2800" dirty="0" smtClean="0">
                <a:latin typeface="標楷體" pitchFamily="65" charset="-120"/>
                <a:ea typeface="標楷體" pitchFamily="65" charset="-120"/>
              </a:rPr>
              <a:t>：其他答案</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即使天氣寒冷，他們也不會生病。</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嗯，當你洗東西時，病菌會被洗走。</a:t>
            </a:r>
          </a:p>
          <a:p>
            <a:pPr>
              <a:lnSpc>
                <a:spcPct val="9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smtClean="0">
                <a:latin typeface="標楷體" pitchFamily="65" charset="-120"/>
                <a:ea typeface="標楷體" pitchFamily="65" charset="-120"/>
              </a:rPr>
              <a:t>99</a:t>
            </a:r>
            <a:r>
              <a:rPr lang="zh-TW" altLang="en-US" sz="2800" dirty="0" smtClean="0">
                <a:latin typeface="標楷體" pitchFamily="65" charset="-120"/>
                <a:ea typeface="標楷體" pitchFamily="65" charset="-120"/>
              </a:rPr>
              <a:t>：沒有作答</a:t>
            </a:r>
          </a:p>
        </p:txBody>
      </p:sp>
      <p:sp>
        <p:nvSpPr>
          <p:cNvPr id="5" name="Rectangle 2"/>
          <p:cNvSpPr>
            <a:spLocks noGrp="1" noChangeArrowheads="1"/>
          </p:cNvSpPr>
          <p:nvPr>
            <p:ph type="title"/>
          </p:nvPr>
        </p:nvSpPr>
        <p:spPr>
          <a:xfrm>
            <a:off x="683568" y="260648"/>
            <a:ext cx="8064896" cy="1198984"/>
          </a:xfrm>
        </p:spPr>
        <p:txBody>
          <a:bodyPr>
            <a:normAutofit fontScale="90000"/>
          </a:bodyPr>
          <a:lstStyle/>
          <a:p>
            <a:r>
              <a:rPr lang="zh-TW" altLang="en-US" b="1" dirty="0" smtClean="0">
                <a:ea typeface="標楷體" pitchFamily="65" charset="-120"/>
              </a:rPr>
              <a:t>問題</a:t>
            </a:r>
            <a:r>
              <a:rPr lang="en-US" altLang="zh-TW" b="1" i="1" dirty="0"/>
              <a:t>PS195Q05</a:t>
            </a:r>
            <a:r>
              <a:rPr lang="zh-TW" altLang="en-US" b="1" dirty="0" smtClean="0">
                <a:ea typeface="標楷體" pitchFamily="65" charset="-120"/>
              </a:rPr>
              <a:t>：賽邁爾維斯日記 評分規準</a:t>
            </a:r>
            <a:r>
              <a:rPr lang="zh-TW" altLang="en-US" dirty="0" smtClean="0"/>
              <a:t> </a:t>
            </a:r>
            <a:r>
              <a:rPr lang="en-US" altLang="zh-TW" sz="3200" b="1" i="1" dirty="0" smtClean="0"/>
              <a:t>PS195Q05- 01 02 11 12 13 14 15 99</a:t>
            </a:r>
          </a:p>
        </p:txBody>
      </p:sp>
    </p:spTree>
    <p:extLst>
      <p:ext uri="{BB962C8B-B14F-4D97-AF65-F5344CB8AC3E}">
        <p14:creationId xmlns:p14="http://schemas.microsoft.com/office/powerpoint/2010/main" val="36678750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844824"/>
            <a:ext cx="7488832" cy="3816424"/>
          </a:xfrm>
        </p:spPr>
        <p:txBody>
          <a:bodyPr>
            <a:noAutofit/>
          </a:bodyPr>
          <a:lstStyle/>
          <a:p>
            <a:r>
              <a:rPr lang="en-US" altLang="zh-TW" sz="2800" dirty="0">
                <a:latin typeface="標楷體" pitchFamily="65" charset="-120"/>
                <a:ea typeface="標楷體" pitchFamily="65" charset="-120"/>
              </a:rPr>
              <a:t>1 </a:t>
            </a:r>
            <a:r>
              <a:rPr lang="zh-TW" altLang="en-US" sz="2800" dirty="0">
                <a:latin typeface="標楷體" pitchFamily="65" charset="-120"/>
                <a:ea typeface="標楷體" pitchFamily="65" charset="-120"/>
              </a:rPr>
              <a:t>殺死病毒。</a:t>
            </a:r>
          </a:p>
          <a:p>
            <a:r>
              <a:rPr lang="en-US" altLang="zh-TW" sz="2800" dirty="0">
                <a:latin typeface="標楷體" pitchFamily="65" charset="-120"/>
                <a:ea typeface="標楷體" pitchFamily="65" charset="-120"/>
              </a:rPr>
              <a:t>2 </a:t>
            </a:r>
            <a:r>
              <a:rPr lang="zh-TW" altLang="en-US" sz="2800" dirty="0">
                <a:latin typeface="標楷體" pitchFamily="65" charset="-120"/>
                <a:ea typeface="標楷體" pitchFamily="65" charset="-120"/>
              </a:rPr>
              <a:t>高溫可殺死大部分的病毒和細菌。</a:t>
            </a:r>
          </a:p>
          <a:p>
            <a:r>
              <a:rPr lang="en-US" altLang="zh-TW" sz="2800" dirty="0">
                <a:latin typeface="標楷體" pitchFamily="65" charset="-120"/>
                <a:ea typeface="標楷體" pitchFamily="65" charset="-120"/>
              </a:rPr>
              <a:t>3 </a:t>
            </a:r>
            <a:r>
              <a:rPr lang="zh-TW" altLang="en-US" sz="2800" dirty="0">
                <a:latin typeface="標楷體" pitchFamily="65" charset="-120"/>
                <a:ea typeface="標楷體" pitchFamily="65" charset="-120"/>
              </a:rPr>
              <a:t>高溫殺菌，讓孕婦遠離未接觸過的細菌病毒。</a:t>
            </a:r>
          </a:p>
          <a:p>
            <a:r>
              <a:rPr lang="en-US" altLang="zh-TW" sz="2800" dirty="0">
                <a:latin typeface="標楷體" pitchFamily="65" charset="-120"/>
                <a:ea typeface="標楷體" pitchFamily="65" charset="-120"/>
              </a:rPr>
              <a:t>4 </a:t>
            </a:r>
            <a:r>
              <a:rPr lang="zh-TW" altLang="en-US" sz="2800" dirty="0">
                <a:latin typeface="標楷體" pitchFamily="65" charset="-120"/>
                <a:ea typeface="標楷體" pitchFamily="65" charset="-120"/>
              </a:rPr>
              <a:t>可以殺掉病毒。</a:t>
            </a:r>
          </a:p>
          <a:p>
            <a:r>
              <a:rPr lang="en-US" altLang="zh-TW" sz="2800" dirty="0" smtClean="0">
                <a:latin typeface="標楷體" pitchFamily="65" charset="-120"/>
                <a:ea typeface="標楷體" pitchFamily="65" charset="-120"/>
              </a:rPr>
              <a:t>5</a:t>
            </a:r>
            <a:r>
              <a:rPr lang="zh-TW" altLang="en-US" sz="2800" dirty="0" smtClean="0">
                <a:latin typeface="標楷體" pitchFamily="65" charset="-120"/>
                <a:ea typeface="標楷體" pitchFamily="65" charset="-120"/>
              </a:rPr>
              <a:t> 高溫</a:t>
            </a:r>
            <a:r>
              <a:rPr lang="zh-TW" altLang="en-US" sz="2800" dirty="0">
                <a:latin typeface="標楷體" pitchFamily="65" charset="-120"/>
                <a:ea typeface="標楷體" pitchFamily="65" charset="-120"/>
              </a:rPr>
              <a:t>可以消毒殺菌。此法可減低細菌孳生率與傳染率，進而降低病人</a:t>
            </a:r>
            <a:r>
              <a:rPr lang="zh-TW" altLang="en-US" sz="2800" dirty="0" smtClean="0">
                <a:latin typeface="標楷體" pitchFamily="65" charset="-120"/>
                <a:ea typeface="標楷體" pitchFamily="65" charset="-120"/>
              </a:rPr>
              <a:t>染病</a:t>
            </a:r>
            <a:r>
              <a:rPr lang="zh-TW" altLang="en-US" sz="2800" dirty="0">
                <a:latin typeface="標楷體" pitchFamily="65" charset="-120"/>
                <a:ea typeface="標楷體" pitchFamily="65" charset="-120"/>
              </a:rPr>
              <a:t>機會。</a:t>
            </a:r>
          </a:p>
        </p:txBody>
      </p:sp>
      <p:sp>
        <p:nvSpPr>
          <p:cNvPr id="3" name="標題 2"/>
          <p:cNvSpPr>
            <a:spLocks noGrp="1"/>
          </p:cNvSpPr>
          <p:nvPr>
            <p:ph type="title"/>
          </p:nvPr>
        </p:nvSpPr>
        <p:spPr>
          <a:xfrm>
            <a:off x="755576" y="620688"/>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4" name="文字方塊 3"/>
          <p:cNvSpPr txBox="1"/>
          <p:nvPr/>
        </p:nvSpPr>
        <p:spPr>
          <a:xfrm>
            <a:off x="393361" y="1700808"/>
            <a:ext cx="559769" cy="523220"/>
          </a:xfrm>
          <a:prstGeom prst="rect">
            <a:avLst/>
          </a:prstGeom>
          <a:solidFill>
            <a:schemeClr val="bg2">
              <a:lumMod val="50000"/>
            </a:schemeClr>
          </a:solidFill>
        </p:spPr>
        <p:txBody>
          <a:bodyPr wrap="none" rtlCol="0">
            <a:spAutoFit/>
          </a:bodyPr>
          <a:lstStyle/>
          <a:p>
            <a:r>
              <a:rPr lang="en-US" altLang="zh-TW" sz="2800" dirty="0" smtClean="0"/>
              <a:t>12</a:t>
            </a:r>
            <a:endParaRPr lang="zh-TW" altLang="en-US" sz="2800" dirty="0"/>
          </a:p>
        </p:txBody>
      </p:sp>
      <p:sp>
        <p:nvSpPr>
          <p:cNvPr id="5" name="文字方塊 4"/>
          <p:cNvSpPr txBox="1"/>
          <p:nvPr/>
        </p:nvSpPr>
        <p:spPr>
          <a:xfrm>
            <a:off x="393360" y="2359994"/>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6" name="文字方塊 5"/>
          <p:cNvSpPr txBox="1"/>
          <p:nvPr/>
        </p:nvSpPr>
        <p:spPr>
          <a:xfrm>
            <a:off x="393361" y="2969673"/>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7" name="文字方塊 6"/>
          <p:cNvSpPr txBox="1"/>
          <p:nvPr/>
        </p:nvSpPr>
        <p:spPr>
          <a:xfrm>
            <a:off x="392062" y="3789040"/>
            <a:ext cx="559769" cy="523220"/>
          </a:xfrm>
          <a:prstGeom prst="rect">
            <a:avLst/>
          </a:prstGeom>
          <a:solidFill>
            <a:schemeClr val="bg2">
              <a:lumMod val="50000"/>
            </a:schemeClr>
          </a:solidFill>
        </p:spPr>
        <p:txBody>
          <a:bodyPr wrap="none" rtlCol="0">
            <a:spAutoFit/>
          </a:bodyPr>
          <a:lstStyle/>
          <a:p>
            <a:r>
              <a:rPr lang="en-US" altLang="zh-TW" sz="2800" dirty="0" smtClean="0"/>
              <a:t>12</a:t>
            </a:r>
            <a:endParaRPr lang="zh-TW" altLang="en-US" sz="2800" dirty="0"/>
          </a:p>
        </p:txBody>
      </p:sp>
      <p:sp>
        <p:nvSpPr>
          <p:cNvPr id="8" name="文字方塊 7"/>
          <p:cNvSpPr txBox="1"/>
          <p:nvPr/>
        </p:nvSpPr>
        <p:spPr>
          <a:xfrm>
            <a:off x="392061" y="4437112"/>
            <a:ext cx="559769" cy="523220"/>
          </a:xfrm>
          <a:prstGeom prst="rect">
            <a:avLst/>
          </a:prstGeom>
          <a:solidFill>
            <a:schemeClr val="bg2">
              <a:lumMod val="50000"/>
            </a:schemeClr>
          </a:solidFill>
        </p:spPr>
        <p:txBody>
          <a:bodyPr wrap="none" rtlCol="0">
            <a:spAutoFit/>
          </a:bodyPr>
          <a:lstStyle/>
          <a:p>
            <a:r>
              <a:rPr lang="en-US" altLang="zh-TW" sz="2800" dirty="0" smtClean="0"/>
              <a:t>12</a:t>
            </a:r>
            <a:endParaRPr lang="zh-TW" altLang="en-US" sz="2800" dirty="0"/>
          </a:p>
        </p:txBody>
      </p:sp>
      <p:sp>
        <p:nvSpPr>
          <p:cNvPr id="9" name="圓角矩形 8"/>
          <p:cNvSpPr/>
          <p:nvPr/>
        </p:nvSpPr>
        <p:spPr>
          <a:xfrm>
            <a:off x="179512" y="1700808"/>
            <a:ext cx="772318" cy="3259524"/>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4859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916832"/>
            <a:ext cx="7560840" cy="3816424"/>
          </a:xfrm>
        </p:spPr>
        <p:txBody>
          <a:bodyPr>
            <a:noAutofit/>
          </a:bodyPr>
          <a:lstStyle/>
          <a:p>
            <a:r>
              <a:rPr lang="en-US" altLang="zh-TW" sz="2800" dirty="0">
                <a:latin typeface="標楷體" pitchFamily="65" charset="-120"/>
                <a:ea typeface="標楷體" pitchFamily="65" charset="-120"/>
              </a:rPr>
              <a:t>6 </a:t>
            </a:r>
            <a:r>
              <a:rPr lang="zh-TW" altLang="en-US" sz="2800" dirty="0">
                <a:latin typeface="標楷體" pitchFamily="65" charset="-120"/>
                <a:ea typeface="標楷體" pitchFamily="65" charset="-120"/>
              </a:rPr>
              <a:t>高溫可以殺菌，雖然不是</a:t>
            </a:r>
            <a:r>
              <a:rPr lang="en-US" altLang="zh-TW" sz="2800" dirty="0">
                <a:latin typeface="標楷體" pitchFamily="65" charset="-120"/>
                <a:ea typeface="標楷體" pitchFamily="65" charset="-120"/>
              </a:rPr>
              <a:t>100%</a:t>
            </a:r>
            <a:r>
              <a:rPr lang="zh-TW" altLang="en-US" sz="2800" dirty="0">
                <a:latin typeface="標楷體" pitchFamily="65" charset="-120"/>
                <a:ea typeface="標楷體" pitchFamily="65" charset="-120"/>
              </a:rPr>
              <a:t>，不過至少可以降低病人染病的機會。</a:t>
            </a:r>
          </a:p>
          <a:p>
            <a:r>
              <a:rPr lang="en-US" altLang="zh-TW" sz="2800" dirty="0">
                <a:latin typeface="標楷體" pitchFamily="65" charset="-120"/>
                <a:ea typeface="標楷體" pitchFamily="65" charset="-120"/>
              </a:rPr>
              <a:t>7 </a:t>
            </a:r>
            <a:r>
              <a:rPr lang="zh-TW" altLang="en-US" sz="2800" dirty="0">
                <a:latin typeface="標楷體" pitchFamily="65" charset="-120"/>
                <a:ea typeface="標楷體" pitchFamily="65" charset="-120"/>
              </a:rPr>
              <a:t>細菌在高溫中不易存活，細菌數減少，染病機率相對下降。</a:t>
            </a:r>
          </a:p>
          <a:p>
            <a:r>
              <a:rPr lang="en-US" altLang="zh-TW" sz="2800" dirty="0">
                <a:latin typeface="標楷體" pitchFamily="65" charset="-120"/>
                <a:ea typeface="標楷體" pitchFamily="65" charset="-120"/>
              </a:rPr>
              <a:t>8 </a:t>
            </a:r>
            <a:r>
              <a:rPr lang="zh-TW" altLang="en-US" sz="2800" dirty="0">
                <a:latin typeface="標楷體" pitchFamily="65" charset="-120"/>
                <a:ea typeface="標楷體" pitchFamily="65" charset="-120"/>
              </a:rPr>
              <a:t>因為可以用高溫來殺死產褥熱的病菌。</a:t>
            </a:r>
          </a:p>
          <a:p>
            <a:r>
              <a:rPr lang="en-US" altLang="zh-TW" sz="2800" dirty="0">
                <a:latin typeface="標楷體" pitchFamily="65" charset="-120"/>
                <a:ea typeface="標楷體" pitchFamily="65" charset="-120"/>
              </a:rPr>
              <a:t>9 </a:t>
            </a:r>
            <a:r>
              <a:rPr lang="zh-TW" altLang="en-US" sz="2800" dirty="0">
                <a:latin typeface="標楷體" pitchFamily="65" charset="-120"/>
                <a:ea typeface="標楷體" pitchFamily="65" charset="-120"/>
              </a:rPr>
              <a:t>因為能殺菌。</a:t>
            </a:r>
          </a:p>
          <a:p>
            <a:r>
              <a:rPr lang="en-US" altLang="zh-TW" sz="2800" dirty="0">
                <a:latin typeface="標楷體" pitchFamily="65" charset="-120"/>
                <a:ea typeface="標楷體" pitchFamily="65" charset="-120"/>
              </a:rPr>
              <a:t>10 </a:t>
            </a:r>
            <a:r>
              <a:rPr lang="zh-TW" altLang="en-US" sz="2800" dirty="0">
                <a:latin typeface="標楷體" pitchFamily="65" charset="-120"/>
                <a:ea typeface="標楷體" pitchFamily="65" charset="-120"/>
              </a:rPr>
              <a:t>高溫可殺菌，病毒死亡就不會傳染了。</a:t>
            </a:r>
          </a:p>
        </p:txBody>
      </p:sp>
      <p:sp>
        <p:nvSpPr>
          <p:cNvPr id="3" name="標題 2"/>
          <p:cNvSpPr>
            <a:spLocks noGrp="1"/>
          </p:cNvSpPr>
          <p:nvPr>
            <p:ph type="title"/>
          </p:nvPr>
        </p:nvSpPr>
        <p:spPr>
          <a:xfrm>
            <a:off x="611560" y="692696"/>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4" name="文字方塊 3"/>
          <p:cNvSpPr txBox="1"/>
          <p:nvPr/>
        </p:nvSpPr>
        <p:spPr>
          <a:xfrm>
            <a:off x="395536" y="1828950"/>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5" name="文字方塊 4"/>
          <p:cNvSpPr txBox="1"/>
          <p:nvPr/>
        </p:nvSpPr>
        <p:spPr>
          <a:xfrm>
            <a:off x="395536" y="2853877"/>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6" name="文字方塊 5"/>
          <p:cNvSpPr txBox="1"/>
          <p:nvPr/>
        </p:nvSpPr>
        <p:spPr>
          <a:xfrm>
            <a:off x="395535" y="3645024"/>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7" name="文字方塊 6"/>
          <p:cNvSpPr txBox="1"/>
          <p:nvPr/>
        </p:nvSpPr>
        <p:spPr>
          <a:xfrm>
            <a:off x="394237" y="4293096"/>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8" name="文字方塊 7"/>
          <p:cNvSpPr txBox="1"/>
          <p:nvPr/>
        </p:nvSpPr>
        <p:spPr>
          <a:xfrm>
            <a:off x="394236" y="4941168"/>
            <a:ext cx="559769" cy="523220"/>
          </a:xfrm>
          <a:prstGeom prst="rect">
            <a:avLst/>
          </a:prstGeom>
          <a:solidFill>
            <a:schemeClr val="bg2">
              <a:lumMod val="50000"/>
            </a:schemeClr>
          </a:solidFill>
        </p:spPr>
        <p:txBody>
          <a:bodyPr wrap="none" rtlCol="0">
            <a:spAutoFit/>
          </a:bodyPr>
          <a:lstStyle/>
          <a:p>
            <a:r>
              <a:rPr lang="en-US" altLang="zh-TW" sz="2800" dirty="0" smtClean="0"/>
              <a:t>11</a:t>
            </a:r>
            <a:endParaRPr lang="zh-TW" altLang="en-US" sz="2800" dirty="0"/>
          </a:p>
        </p:txBody>
      </p:sp>
      <p:sp>
        <p:nvSpPr>
          <p:cNvPr id="9" name="圓角矩形 8"/>
          <p:cNvSpPr/>
          <p:nvPr/>
        </p:nvSpPr>
        <p:spPr>
          <a:xfrm>
            <a:off x="179512" y="1828950"/>
            <a:ext cx="774493" cy="3635438"/>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925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827584" y="116632"/>
            <a:ext cx="7560840" cy="1008062"/>
          </a:xfrm>
        </p:spPr>
        <p:txBody>
          <a:bodyPr>
            <a:normAutofit fontScale="90000"/>
          </a:bodyPr>
          <a:lstStyle/>
          <a:p>
            <a:r>
              <a:rPr lang="en-US" altLang="en-US" sz="4000" b="1" dirty="0" err="1" smtClean="0">
                <a:ea typeface="標楷體" pitchFamily="65" charset="-120"/>
              </a:rPr>
              <a:t>溫室效應</a:t>
            </a:r>
            <a:r>
              <a:rPr lang="zh-TW" altLang="en-US" b="1" dirty="0" smtClean="0">
                <a:ea typeface="標楷體" pitchFamily="65" charset="-120"/>
              </a:rPr>
              <a:t>（</a:t>
            </a:r>
            <a:r>
              <a:rPr lang="en-US" altLang="zh-TW" b="1" i="1" dirty="0"/>
              <a:t>PS114</a:t>
            </a:r>
            <a:r>
              <a:rPr lang="zh-TW" altLang="en-US" b="1" dirty="0" smtClean="0"/>
              <a:t>）</a:t>
            </a:r>
            <a:r>
              <a:rPr lang="en-US" altLang="zh-TW" b="1" dirty="0" smtClean="0"/>
              <a:t>…</a:t>
            </a:r>
            <a:r>
              <a:rPr lang="zh-TW" altLang="en-US" sz="3100" dirty="0" smtClean="0">
                <a:latin typeface="標楷體" pitchFamily="65" charset="-120"/>
                <a:ea typeface="標楷體" pitchFamily="65" charset="-120"/>
              </a:rPr>
              <a:t>運用科學證據的能力</a:t>
            </a:r>
            <a:endParaRPr lang="zh-TW" altLang="en-US" sz="3100" dirty="0">
              <a:latin typeface="標楷體" pitchFamily="65" charset="-120"/>
              <a:ea typeface="標楷體" pitchFamily="65" charset="-120"/>
            </a:endParaRPr>
          </a:p>
        </p:txBody>
      </p:sp>
      <p:sp>
        <p:nvSpPr>
          <p:cNvPr id="714755" name="Rectangle 3"/>
          <p:cNvSpPr>
            <a:spLocks noGrp="1" noChangeArrowheads="1"/>
          </p:cNvSpPr>
          <p:nvPr>
            <p:ph type="body" idx="1"/>
          </p:nvPr>
        </p:nvSpPr>
        <p:spPr>
          <a:xfrm>
            <a:off x="467544" y="1412777"/>
            <a:ext cx="8066856" cy="4607024"/>
          </a:xfrm>
        </p:spPr>
        <p:txBody>
          <a:bodyPr/>
          <a:lstStyle/>
          <a:p>
            <a:pPr>
              <a:lnSpc>
                <a:spcPct val="80000"/>
              </a:lnSpc>
              <a:buFont typeface="Wingdings" pitchFamily="2" charset="2"/>
              <a:buChar char="l"/>
            </a:pPr>
            <a:r>
              <a:rPr lang="zh-TW" altLang="en-US" sz="2600" b="1" dirty="0">
                <a:latin typeface="標楷體" pitchFamily="65" charset="-120"/>
                <a:ea typeface="標楷體" pitchFamily="65" charset="-120"/>
              </a:rPr>
              <a:t>閱讀文章並回答問題。</a:t>
            </a:r>
          </a:p>
          <a:p>
            <a:pPr>
              <a:lnSpc>
                <a:spcPct val="80000"/>
              </a:lnSpc>
            </a:pPr>
            <a:r>
              <a:rPr lang="zh-TW" altLang="en-US" sz="2800" dirty="0">
                <a:latin typeface="標楷體" pitchFamily="65" charset="-120"/>
                <a:ea typeface="標楷體" pitchFamily="65" charset="-120"/>
              </a:rPr>
              <a:t>溫室效應：事實還是幻想？</a:t>
            </a:r>
          </a:p>
          <a:p>
            <a:pPr>
              <a:lnSpc>
                <a:spcPct val="80000"/>
              </a:lnSpc>
            </a:pPr>
            <a:r>
              <a:rPr lang="zh-TW" altLang="en-US" sz="2800" dirty="0">
                <a:latin typeface="標楷體" pitchFamily="65" charset="-120"/>
                <a:ea typeface="標楷體" pitchFamily="65" charset="-120"/>
              </a:rPr>
              <a:t>生物需要能量才能生存，而維持地球生命的能量是來自太陽。由於太陽非常熾熱，因此將能量輻射到太空中。只有一小部分的能量會到達地球。</a:t>
            </a:r>
          </a:p>
          <a:p>
            <a:pPr>
              <a:lnSpc>
                <a:spcPct val="80000"/>
              </a:lnSpc>
            </a:pPr>
            <a:r>
              <a:rPr lang="zh-TW" altLang="en-US" sz="2800" dirty="0">
                <a:latin typeface="標楷體" pitchFamily="65" charset="-120"/>
                <a:ea typeface="標楷體" pitchFamily="65" charset="-120"/>
              </a:rPr>
              <a:t>地球表面的大氣層，就像包裹著我們的星球表面的毯子一樣，保護著地球，使她不會像真空的世界那樣，有極端的溫差變化。</a:t>
            </a:r>
          </a:p>
          <a:p>
            <a:pPr>
              <a:lnSpc>
                <a:spcPct val="80000"/>
              </a:lnSpc>
            </a:pPr>
            <a:r>
              <a:rPr lang="zh-TW" altLang="en-US" sz="2800" dirty="0">
                <a:latin typeface="標楷體" pitchFamily="65" charset="-120"/>
                <a:ea typeface="標楷體" pitchFamily="65" charset="-120"/>
              </a:rPr>
              <a:t>大部分來自太陽的輻射能量，會透過大氣層進入地球。地球吸收了部分能量，其他則由地球表面反射回去。部分反射回去的能量，會被大氣層吸收。</a:t>
            </a:r>
          </a:p>
        </p:txBody>
      </p:sp>
    </p:spTree>
    <p:extLst>
      <p:ext uri="{BB962C8B-B14F-4D97-AF65-F5344CB8AC3E}">
        <p14:creationId xmlns:p14="http://schemas.microsoft.com/office/powerpoint/2010/main" val="1766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4755">
                                            <p:txEl>
                                              <p:pRg st="0" end="0"/>
                                            </p:txEl>
                                          </p:spTgt>
                                        </p:tgtEl>
                                        <p:attrNameLst>
                                          <p:attrName>style.visibility</p:attrName>
                                        </p:attrNameLst>
                                      </p:cBhvr>
                                      <p:to>
                                        <p:strVal val="visible"/>
                                      </p:to>
                                    </p:set>
                                    <p:animEffect transition="in" filter="fade">
                                      <p:cBhvr>
                                        <p:cTn id="7" dur="500"/>
                                        <p:tgtEl>
                                          <p:spTgt spid="71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755">
                                            <p:txEl>
                                              <p:pRg st="1" end="1"/>
                                            </p:txEl>
                                          </p:spTgt>
                                        </p:tgtEl>
                                        <p:attrNameLst>
                                          <p:attrName>style.visibility</p:attrName>
                                        </p:attrNameLst>
                                      </p:cBhvr>
                                      <p:to>
                                        <p:strVal val="visible"/>
                                      </p:to>
                                    </p:set>
                                    <p:animEffect transition="in" filter="fade">
                                      <p:cBhvr>
                                        <p:cTn id="12" dur="500"/>
                                        <p:tgtEl>
                                          <p:spTgt spid="71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4755">
                                            <p:txEl>
                                              <p:pRg st="2" end="2"/>
                                            </p:txEl>
                                          </p:spTgt>
                                        </p:tgtEl>
                                        <p:attrNameLst>
                                          <p:attrName>style.visibility</p:attrName>
                                        </p:attrNameLst>
                                      </p:cBhvr>
                                      <p:to>
                                        <p:strVal val="visible"/>
                                      </p:to>
                                    </p:set>
                                    <p:animEffect transition="in" filter="fade">
                                      <p:cBhvr>
                                        <p:cTn id="17" dur="500"/>
                                        <p:tgtEl>
                                          <p:spTgt spid="71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4755">
                                            <p:txEl>
                                              <p:pRg st="3" end="3"/>
                                            </p:txEl>
                                          </p:spTgt>
                                        </p:tgtEl>
                                        <p:attrNameLst>
                                          <p:attrName>style.visibility</p:attrName>
                                        </p:attrNameLst>
                                      </p:cBhvr>
                                      <p:to>
                                        <p:strVal val="visible"/>
                                      </p:to>
                                    </p:set>
                                    <p:animEffect transition="in" filter="fade">
                                      <p:cBhvr>
                                        <p:cTn id="22" dur="500"/>
                                        <p:tgtEl>
                                          <p:spTgt spid="71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4755">
                                            <p:txEl>
                                              <p:pRg st="4" end="4"/>
                                            </p:txEl>
                                          </p:spTgt>
                                        </p:tgtEl>
                                        <p:attrNameLst>
                                          <p:attrName>style.visibility</p:attrName>
                                        </p:attrNameLst>
                                      </p:cBhvr>
                                      <p:to>
                                        <p:strVal val="visible"/>
                                      </p:to>
                                    </p:set>
                                    <p:animEffect transition="in" filter="fade">
                                      <p:cBhvr>
                                        <p:cTn id="27" dur="500"/>
                                        <p:tgtEl>
                                          <p:spTgt spid="71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524000" y="404813"/>
            <a:ext cx="7010400" cy="1008062"/>
          </a:xfrm>
        </p:spPr>
        <p:txBody>
          <a:bodyPr/>
          <a:lstStyle/>
          <a:p>
            <a:r>
              <a:rPr lang="en-US" altLang="en-US" b="1" dirty="0" err="1" smtClean="0">
                <a:ea typeface="標楷體" pitchFamily="65" charset="-120"/>
              </a:rPr>
              <a:t>溫室效應</a:t>
            </a:r>
            <a:r>
              <a:rPr lang="zh-TW" altLang="en-US" b="1" dirty="0" smtClean="0"/>
              <a:t>（</a:t>
            </a:r>
            <a:r>
              <a:rPr lang="en-US" altLang="zh-TW" b="1" i="1" dirty="0"/>
              <a:t>PS114</a:t>
            </a:r>
            <a:r>
              <a:rPr lang="zh-TW" altLang="en-US" b="1" dirty="0"/>
              <a:t>）</a:t>
            </a:r>
          </a:p>
        </p:txBody>
      </p:sp>
      <p:sp>
        <p:nvSpPr>
          <p:cNvPr id="787459" name="Rectangle 3"/>
          <p:cNvSpPr>
            <a:spLocks noGrp="1" noChangeArrowheads="1"/>
          </p:cNvSpPr>
          <p:nvPr>
            <p:ph type="body" idx="1"/>
          </p:nvPr>
        </p:nvSpPr>
        <p:spPr>
          <a:xfrm>
            <a:off x="827584" y="1700808"/>
            <a:ext cx="7562850" cy="4319587"/>
          </a:xfrm>
        </p:spPr>
        <p:txBody>
          <a:bodyPr>
            <a:normAutofit/>
          </a:bodyPr>
          <a:lstStyle/>
          <a:p>
            <a:pPr>
              <a:lnSpc>
                <a:spcPct val="90000"/>
              </a:lnSpc>
            </a:pPr>
            <a:r>
              <a:rPr lang="zh-TW" altLang="en-US" sz="2800" dirty="0">
                <a:latin typeface="標楷體" pitchFamily="65" charset="-120"/>
                <a:ea typeface="標楷體" pitchFamily="65" charset="-120"/>
              </a:rPr>
              <a:t>由於這個效應，地球表面的平均溫度比沒有大氣層時的溫度為高。大氣層的作用就像溫室一樣，因此有了「溫室效應」一詞。</a:t>
            </a:r>
          </a:p>
          <a:p>
            <a:pPr>
              <a:lnSpc>
                <a:spcPct val="90000"/>
              </a:lnSpc>
            </a:pPr>
            <a:r>
              <a:rPr lang="zh-TW" altLang="en-US" sz="2800" dirty="0">
                <a:latin typeface="標楷體" pitchFamily="65" charset="-120"/>
                <a:ea typeface="標楷體" pitchFamily="65" charset="-120"/>
              </a:rPr>
              <a:t>溫室效應在二十世紀越來越顯著。</a:t>
            </a:r>
          </a:p>
          <a:p>
            <a:pPr>
              <a:lnSpc>
                <a:spcPct val="90000"/>
              </a:lnSpc>
            </a:pPr>
            <a:r>
              <a:rPr lang="zh-TW" altLang="en-US" sz="2800" dirty="0">
                <a:latin typeface="標楷體" pitchFamily="65" charset="-120"/>
                <a:ea typeface="標楷體" pitchFamily="65" charset="-120"/>
              </a:rPr>
              <a:t>事實顯明，地球大氣層的平均溫度不斷上升。報章雜誌常說，二氧化碳排放量增加，是二十世紀氣溫上升的主要原因。</a:t>
            </a:r>
          </a:p>
          <a:p>
            <a:pPr>
              <a:lnSpc>
                <a:spcPct val="90000"/>
              </a:lnSpc>
            </a:pPr>
            <a:r>
              <a:rPr lang="zh-TW" altLang="en-US" sz="2800" dirty="0">
                <a:latin typeface="標楷體" pitchFamily="65" charset="-120"/>
                <a:ea typeface="標楷體" pitchFamily="65" charset="-120"/>
              </a:rPr>
              <a:t>小德有興趣研究地球大氣層的平均溫度和地球上二氧化碳排放量之間的關係。</a:t>
            </a:r>
          </a:p>
          <a:p>
            <a:pPr>
              <a:lnSpc>
                <a:spcPct val="90000"/>
              </a:lnSpc>
            </a:pPr>
            <a:r>
              <a:rPr lang="zh-TW" altLang="en-US" sz="2800" dirty="0">
                <a:latin typeface="標楷體" pitchFamily="65" charset="-120"/>
                <a:ea typeface="標楷體" pitchFamily="65" charset="-120"/>
              </a:rPr>
              <a:t>他在圖書館找到下面兩幅曲線圖。</a:t>
            </a:r>
          </a:p>
        </p:txBody>
      </p:sp>
    </p:spTree>
    <p:extLst>
      <p:ext uri="{BB962C8B-B14F-4D97-AF65-F5344CB8AC3E}">
        <p14:creationId xmlns:p14="http://schemas.microsoft.com/office/powerpoint/2010/main" val="23349551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0"/>
            <a:ext cx="7847409" cy="3396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41723"/>
            <a:ext cx="7847409" cy="3516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51521" y="2864669"/>
            <a:ext cx="8712968" cy="954107"/>
          </a:xfrm>
          <a:prstGeom prst="rect">
            <a:avLst/>
          </a:prstGeom>
          <a:solidFill>
            <a:schemeClr val="accent5">
              <a:lumMod val="40000"/>
              <a:lumOff val="60000"/>
            </a:schemeClr>
          </a:solidFill>
        </p:spPr>
        <p:txBody>
          <a:bodyPr wrap="square">
            <a:spAutoFit/>
          </a:bodyPr>
          <a:lstStyle/>
          <a:p>
            <a:pPr marL="457200" indent="-457200">
              <a:buFont typeface="Wingdings" pitchFamily="2" charset="2"/>
              <a:buChar char="l"/>
            </a:pPr>
            <a:r>
              <a:rPr altLang="en-US" sz="2800" dirty="0">
                <a:solidFill>
                  <a:prstClr val="black"/>
                </a:solidFill>
                <a:latin typeface="標楷體" pitchFamily="65" charset="-120"/>
                <a:ea typeface="標楷體" pitchFamily="65" charset="-120"/>
              </a:rPr>
              <a:t>小德從曲線圖得出結論，認為地球大氣層平均溫度的上升，顯然是由二氧化碳排放增加而引起的。</a:t>
            </a:r>
            <a:endParaRPr altLang="en-US" sz="2800" dirty="0">
              <a:solidFill>
                <a:prstClr val="black"/>
              </a:solidFill>
              <a:ea typeface="微軟正黑體"/>
            </a:endParaRPr>
          </a:p>
        </p:txBody>
      </p:sp>
    </p:spTree>
    <p:extLst>
      <p:ext uri="{BB962C8B-B14F-4D97-AF65-F5344CB8AC3E}">
        <p14:creationId xmlns:p14="http://schemas.microsoft.com/office/powerpoint/2010/main" val="24165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539552" y="116632"/>
            <a:ext cx="7696200" cy="1143000"/>
          </a:xfrm>
        </p:spPr>
        <p:txBody>
          <a:bodyPr>
            <a:normAutofit/>
          </a:bodyPr>
          <a:lstStyle/>
          <a:p>
            <a:r>
              <a:rPr lang="en-US" altLang="zh-TW" sz="4000" b="1" dirty="0"/>
              <a:t>PISA 2015</a:t>
            </a:r>
            <a:r>
              <a:rPr lang="zh-TW" altLang="en-US" sz="4000" b="1" dirty="0"/>
              <a:t>的科學素養</a:t>
            </a:r>
          </a:p>
        </p:txBody>
      </p:sp>
      <p:sp>
        <p:nvSpPr>
          <p:cNvPr id="687107" name="Rectangle 3"/>
          <p:cNvSpPr>
            <a:spLocks noGrp="1" noChangeArrowheads="1"/>
          </p:cNvSpPr>
          <p:nvPr>
            <p:ph type="body" idx="1"/>
          </p:nvPr>
        </p:nvSpPr>
        <p:spPr>
          <a:xfrm>
            <a:off x="323528" y="1556792"/>
            <a:ext cx="8280920" cy="4896544"/>
          </a:xfrm>
        </p:spPr>
        <p:txBody>
          <a:bodyPr>
            <a:normAutofit/>
          </a:bodyPr>
          <a:lstStyle/>
          <a:p>
            <a:pPr>
              <a:lnSpc>
                <a:spcPct val="90000"/>
              </a:lnSpc>
            </a:pPr>
            <a:r>
              <a:rPr lang="zh-TW" altLang="en-US" sz="2800" dirty="0" smtClean="0">
                <a:ea typeface="標楷體" pitchFamily="65" charset="-120"/>
              </a:rPr>
              <a:t>科學</a:t>
            </a:r>
            <a:r>
              <a:rPr lang="zh-TW" altLang="en-US" sz="2800" dirty="0">
                <a:ea typeface="標楷體" pitchFamily="65" charset="-120"/>
              </a:rPr>
              <a:t>素養是</a:t>
            </a:r>
            <a:r>
              <a:rPr lang="zh-TW" altLang="en-US" sz="2800" dirty="0" smtClean="0">
                <a:ea typeface="標楷體" pitchFamily="65" charset="-120"/>
              </a:rPr>
              <a:t>指</a:t>
            </a:r>
            <a:r>
              <a:rPr lang="en-US" altLang="zh-TW" sz="2800" dirty="0" smtClean="0">
                <a:ea typeface="標楷體" pitchFamily="65" charset="-120"/>
              </a:rPr>
              <a:t>:</a:t>
            </a:r>
            <a:r>
              <a:rPr lang="zh-TW" altLang="en-US" sz="2800" dirty="0" smtClean="0">
                <a:ea typeface="標楷體" pitchFamily="65" charset="-120"/>
              </a:rPr>
              <a:t>參與</a:t>
            </a:r>
            <a:r>
              <a:rPr lang="zh-TW" altLang="en-US" sz="2800" dirty="0">
                <a:ea typeface="標楷體" pitchFamily="65" charset="-120"/>
              </a:rPr>
              <a:t>科學相關議題的能力、具有科學想法，作為一個具反思的公民</a:t>
            </a:r>
            <a:r>
              <a:rPr lang="zh-TW" altLang="en-US" sz="2800" dirty="0" smtClean="0">
                <a:ea typeface="標楷體" pitchFamily="65" charset="-120"/>
              </a:rPr>
              <a:t>。</a:t>
            </a:r>
            <a:endParaRPr lang="en-US" altLang="zh-TW" sz="2800" dirty="0" smtClean="0">
              <a:ea typeface="標楷體" pitchFamily="65" charset="-120"/>
            </a:endParaRPr>
          </a:p>
          <a:p>
            <a:pPr>
              <a:lnSpc>
                <a:spcPct val="90000"/>
              </a:lnSpc>
            </a:pPr>
            <a:r>
              <a:rPr lang="zh-TW" altLang="en-US" sz="2800" dirty="0" smtClean="0">
                <a:ea typeface="標楷體" pitchFamily="65" charset="-120"/>
              </a:rPr>
              <a:t>因此</a:t>
            </a:r>
            <a:r>
              <a:rPr lang="zh-TW" altLang="en-US" sz="2800" dirty="0">
                <a:ea typeface="標楷體" pitchFamily="65" charset="-120"/>
              </a:rPr>
              <a:t>，具有科學素養的人必須具備下列三項能力，且願意從事科學、技學相關的推理性論述</a:t>
            </a:r>
            <a:r>
              <a:rPr lang="zh-TW" altLang="en-US" sz="2800" dirty="0" smtClean="0">
                <a:ea typeface="標楷體" pitchFamily="65" charset="-120"/>
              </a:rPr>
              <a:t>。</a:t>
            </a:r>
            <a:endParaRPr lang="en-US" altLang="zh-TW" sz="2800" dirty="0" smtClean="0">
              <a:ea typeface="標楷體" pitchFamily="65" charset="-120"/>
            </a:endParaRPr>
          </a:p>
          <a:p>
            <a:pPr marL="514350" indent="-514350">
              <a:lnSpc>
                <a:spcPct val="90000"/>
              </a:lnSpc>
              <a:buFont typeface="+mj-lt"/>
              <a:buAutoNum type="arabicPeriod"/>
            </a:pPr>
            <a:r>
              <a:rPr lang="zh-TW" altLang="en-US" sz="2800" b="1" dirty="0" smtClean="0">
                <a:solidFill>
                  <a:schemeClr val="tx1"/>
                </a:solidFill>
                <a:ea typeface="標楷體" pitchFamily="65" charset="-120"/>
              </a:rPr>
              <a:t>解釋</a:t>
            </a:r>
            <a:r>
              <a:rPr lang="zh-TW" altLang="en-US" sz="2800" b="1" dirty="0">
                <a:solidFill>
                  <a:schemeClr val="tx1"/>
                </a:solidFill>
                <a:ea typeface="標楷體" pitchFamily="65" charset="-120"/>
              </a:rPr>
              <a:t>科學現象</a:t>
            </a:r>
            <a:r>
              <a:rPr lang="en-US" altLang="zh-TW" sz="1600" dirty="0">
                <a:ea typeface="標楷體" pitchFamily="65" charset="-120"/>
              </a:rPr>
              <a:t>(Explain phenomena scientifically)</a:t>
            </a:r>
            <a:r>
              <a:rPr lang="zh-TW" altLang="en-US" sz="2800" dirty="0">
                <a:ea typeface="標楷體" pitchFamily="65" charset="-120"/>
              </a:rPr>
              <a:t>：辦識、提供並評估各種大自然現象和技學現象的解釋。 </a:t>
            </a:r>
            <a:endParaRPr lang="en-US" altLang="zh-TW" sz="2800" dirty="0" smtClean="0">
              <a:ea typeface="標楷體" pitchFamily="65" charset="-120"/>
            </a:endParaRPr>
          </a:p>
          <a:p>
            <a:pPr marL="514350" indent="-514350">
              <a:lnSpc>
                <a:spcPct val="90000"/>
              </a:lnSpc>
              <a:buFont typeface="+mj-lt"/>
              <a:buAutoNum type="arabicPeriod"/>
            </a:pPr>
            <a:r>
              <a:rPr lang="zh-TW" altLang="en-US" sz="2800" b="1" dirty="0" smtClean="0">
                <a:solidFill>
                  <a:schemeClr val="tx1"/>
                </a:solidFill>
                <a:ea typeface="標楷體" pitchFamily="65" charset="-120"/>
              </a:rPr>
              <a:t>理解</a:t>
            </a:r>
            <a:r>
              <a:rPr lang="zh-TW" altLang="en-US" sz="2800" b="1" dirty="0">
                <a:solidFill>
                  <a:schemeClr val="tx1"/>
                </a:solidFill>
                <a:ea typeface="標楷體" pitchFamily="65" charset="-120"/>
              </a:rPr>
              <a:t>科學探究</a:t>
            </a:r>
            <a:r>
              <a:rPr lang="en-US" altLang="zh-TW" sz="1600" dirty="0">
                <a:ea typeface="標楷體" pitchFamily="65" charset="-120"/>
              </a:rPr>
              <a:t>(Understand scientific enquiry)</a:t>
            </a:r>
            <a:r>
              <a:rPr lang="zh-TW" altLang="en-US" sz="2800" dirty="0">
                <a:ea typeface="標楷體" pitchFamily="65" charset="-120"/>
              </a:rPr>
              <a:t>：辨識、描述並評估科學探究的設計和實施</a:t>
            </a:r>
            <a:r>
              <a:rPr lang="zh-TW" altLang="en-US" sz="2800" dirty="0" smtClean="0">
                <a:ea typeface="標楷體" pitchFamily="65" charset="-120"/>
              </a:rPr>
              <a:t>。</a:t>
            </a:r>
            <a:endParaRPr lang="en-US" altLang="zh-TW" sz="2800" dirty="0" smtClean="0">
              <a:ea typeface="標楷體" pitchFamily="65" charset="-120"/>
            </a:endParaRPr>
          </a:p>
          <a:p>
            <a:pPr marL="514350" indent="-514350">
              <a:lnSpc>
                <a:spcPct val="90000"/>
              </a:lnSpc>
              <a:buFont typeface="+mj-lt"/>
              <a:buAutoNum type="arabicPeriod"/>
            </a:pPr>
            <a:r>
              <a:rPr lang="zh-TW" altLang="en-US" sz="2800" b="1" dirty="0" smtClean="0">
                <a:solidFill>
                  <a:schemeClr val="tx1"/>
                </a:solidFill>
                <a:ea typeface="標楷體" pitchFamily="65" charset="-120"/>
              </a:rPr>
              <a:t>詮釋</a:t>
            </a:r>
            <a:r>
              <a:rPr lang="zh-TW" altLang="en-US" sz="2800" b="1" dirty="0">
                <a:solidFill>
                  <a:schemeClr val="tx1"/>
                </a:solidFill>
                <a:ea typeface="標楷體" pitchFamily="65" charset="-120"/>
              </a:rPr>
              <a:t>科學證據</a:t>
            </a:r>
            <a:r>
              <a:rPr lang="en-US" altLang="zh-TW" sz="1600" dirty="0">
                <a:ea typeface="標楷體" pitchFamily="65" charset="-120"/>
              </a:rPr>
              <a:t>(Interpret scientific evidence)</a:t>
            </a:r>
            <a:r>
              <a:rPr lang="zh-TW" altLang="en-US" sz="2800" dirty="0">
                <a:ea typeface="標楷體" pitchFamily="65" charset="-120"/>
              </a:rPr>
              <a:t>：分析和評估各種陳述其科學資訊、主張和論證，並獲得適當的結論。</a:t>
            </a:r>
          </a:p>
        </p:txBody>
      </p:sp>
    </p:spTree>
    <p:extLst>
      <p:ext uri="{BB962C8B-B14F-4D97-AF65-F5344CB8AC3E}">
        <p14:creationId xmlns:p14="http://schemas.microsoft.com/office/powerpoint/2010/main" val="16952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animEffect transition="in" filter="fade">
                                      <p:cBhvr>
                                        <p:cTn id="7" dur="500"/>
                                        <p:tgtEl>
                                          <p:spTgt spid="68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7107">
                                            <p:txEl>
                                              <p:pRg st="1" end="1"/>
                                            </p:txEl>
                                          </p:spTgt>
                                        </p:tgtEl>
                                        <p:attrNameLst>
                                          <p:attrName>style.visibility</p:attrName>
                                        </p:attrNameLst>
                                      </p:cBhvr>
                                      <p:to>
                                        <p:strVal val="visible"/>
                                      </p:to>
                                    </p:set>
                                    <p:animEffect transition="in" filter="fade">
                                      <p:cBhvr>
                                        <p:cTn id="12" dur="500"/>
                                        <p:tgtEl>
                                          <p:spTgt spid="68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7107">
                                            <p:txEl>
                                              <p:pRg st="2" end="2"/>
                                            </p:txEl>
                                          </p:spTgt>
                                        </p:tgtEl>
                                        <p:attrNameLst>
                                          <p:attrName>style.visibility</p:attrName>
                                        </p:attrNameLst>
                                      </p:cBhvr>
                                      <p:to>
                                        <p:strVal val="visible"/>
                                      </p:to>
                                    </p:set>
                                    <p:animEffect transition="in" filter="fade">
                                      <p:cBhvr>
                                        <p:cTn id="17" dur="500"/>
                                        <p:tgtEl>
                                          <p:spTgt spid="68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7107">
                                            <p:txEl>
                                              <p:pRg st="3" end="3"/>
                                            </p:txEl>
                                          </p:spTgt>
                                        </p:tgtEl>
                                        <p:attrNameLst>
                                          <p:attrName>style.visibility</p:attrName>
                                        </p:attrNameLst>
                                      </p:cBhvr>
                                      <p:to>
                                        <p:strVal val="visible"/>
                                      </p:to>
                                    </p:set>
                                    <p:animEffect transition="in" filter="fade">
                                      <p:cBhvr>
                                        <p:cTn id="22" dur="500"/>
                                        <p:tgtEl>
                                          <p:spTgt spid="68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7107">
                                            <p:txEl>
                                              <p:pRg st="4" end="4"/>
                                            </p:txEl>
                                          </p:spTgt>
                                        </p:tgtEl>
                                        <p:attrNameLst>
                                          <p:attrName>style.visibility</p:attrName>
                                        </p:attrNameLst>
                                      </p:cBhvr>
                                      <p:to>
                                        <p:strVal val="visible"/>
                                      </p:to>
                                    </p:set>
                                    <p:animEffect transition="in" filter="fade">
                                      <p:cBhvr>
                                        <p:cTn id="27" dur="500"/>
                                        <p:tgtEl>
                                          <p:spTgt spid="68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1259632" y="332656"/>
            <a:ext cx="7010400" cy="1384300"/>
          </a:xfrm>
        </p:spPr>
        <p:txBody>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：溫室效應</a:t>
            </a:r>
            <a:endParaRPr lang="en-US" altLang="zh-TW" b="1" i="1" dirty="0"/>
          </a:p>
        </p:txBody>
      </p:sp>
      <p:sp>
        <p:nvSpPr>
          <p:cNvPr id="793603" name="Rectangle 3"/>
          <p:cNvSpPr>
            <a:spLocks noGrp="1" noChangeArrowheads="1"/>
          </p:cNvSpPr>
          <p:nvPr>
            <p:ph type="body" idx="1"/>
          </p:nvPr>
        </p:nvSpPr>
        <p:spPr>
          <a:xfrm>
            <a:off x="827584" y="1916832"/>
            <a:ext cx="7418387" cy="803920"/>
          </a:xfrm>
        </p:spPr>
        <p:txBody>
          <a:bodyPr>
            <a:normAutofit/>
          </a:bodyPr>
          <a:lstStyle/>
          <a:p>
            <a:pPr>
              <a:buFont typeface="Wingdings" pitchFamily="2" charset="2"/>
              <a:buChar char="l"/>
            </a:pPr>
            <a:r>
              <a:rPr lang="zh-TW" altLang="en-US" sz="3200" dirty="0">
                <a:latin typeface="標楷體" pitchFamily="65" charset="-120"/>
                <a:ea typeface="標楷體" pitchFamily="65" charset="-120"/>
              </a:rPr>
              <a:t>曲線圖中有甚麼資料支持小德的結論</a:t>
            </a:r>
            <a:r>
              <a:rPr lang="zh-TW" altLang="en-US"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8626120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827584" y="188640"/>
            <a:ext cx="7696200" cy="1368152"/>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：溫室效應 計</a:t>
            </a:r>
            <a:r>
              <a:rPr lang="zh-TW" altLang="en-US" b="1" dirty="0">
                <a:ea typeface="標楷體" pitchFamily="65" charset="-120"/>
              </a:rPr>
              <a:t>分規</a:t>
            </a:r>
            <a:r>
              <a:rPr lang="zh-TW" altLang="en-US" b="1" dirty="0" smtClean="0">
                <a:ea typeface="標楷體" pitchFamily="65" charset="-120"/>
              </a:rPr>
              <a:t>準</a:t>
            </a:r>
            <a:r>
              <a:rPr lang="en-US" altLang="zh-TW" b="1" dirty="0" smtClean="0">
                <a:ea typeface="標楷體" pitchFamily="65" charset="-120"/>
              </a:rPr>
              <a:t/>
            </a:r>
            <a:br>
              <a:rPr lang="en-US" altLang="zh-TW" b="1" dirty="0" smtClean="0">
                <a:ea typeface="標楷體" pitchFamily="65" charset="-120"/>
              </a:rPr>
            </a:br>
            <a:r>
              <a:rPr lang="en-US" altLang="zh-TW" dirty="0" smtClean="0"/>
              <a:t> </a:t>
            </a:r>
            <a:r>
              <a:rPr lang="en-US" altLang="zh-TW" b="1" i="1" dirty="0"/>
              <a:t>PS114Q03-01 02 11 12 99</a:t>
            </a:r>
          </a:p>
        </p:txBody>
      </p:sp>
      <p:sp>
        <p:nvSpPr>
          <p:cNvPr id="870403" name="Rectangle 3"/>
          <p:cNvSpPr>
            <a:spLocks noGrp="1" noChangeArrowheads="1"/>
          </p:cNvSpPr>
          <p:nvPr>
            <p:ph type="body" idx="1"/>
          </p:nvPr>
        </p:nvSpPr>
        <p:spPr>
          <a:xfrm>
            <a:off x="395536" y="1745432"/>
            <a:ext cx="8496944" cy="4851920"/>
          </a:xfrm>
        </p:spPr>
        <p:txBody>
          <a:bodyPr>
            <a:noAutofit/>
          </a:bodyPr>
          <a:lstStyle/>
          <a:p>
            <a:pPr>
              <a:lnSpc>
                <a:spcPct val="90000"/>
              </a:lnSpc>
              <a:buFont typeface="Wingdings" pitchFamily="2" charset="2"/>
              <a:buChar char="l"/>
            </a:pPr>
            <a:r>
              <a:rPr lang="zh-TW" altLang="en-US" sz="2800" b="1" dirty="0" smtClean="0">
                <a:latin typeface="標楷體" pitchFamily="65" charset="-120"/>
                <a:ea typeface="標楷體" pitchFamily="65" charset="-120"/>
              </a:rPr>
              <a:t>滿分  代號</a:t>
            </a:r>
            <a:r>
              <a:rPr lang="en-US" altLang="zh-TW" sz="2800" b="1" dirty="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指出</a:t>
            </a:r>
            <a:r>
              <a:rPr lang="zh-TW" altLang="en-US" sz="2800" dirty="0">
                <a:solidFill>
                  <a:schemeClr val="tx1"/>
                </a:solidFill>
                <a:latin typeface="標楷體" pitchFamily="65" charset="-120"/>
                <a:ea typeface="標楷體" pitchFamily="65" charset="-120"/>
              </a:rPr>
              <a:t>（平均）溫度與二氧化碳排放量均上升</a:t>
            </a:r>
            <a:r>
              <a:rPr lang="zh-TW" altLang="en-US" sz="2800" dirty="0">
                <a:latin typeface="標楷體" pitchFamily="65" charset="-120"/>
                <a:ea typeface="標楷體" pitchFamily="65" charset="-120"/>
              </a:rPr>
              <a:t>。</a:t>
            </a:r>
          </a:p>
          <a:p>
            <a:pPr marL="514350" indent="-514350">
              <a:lnSpc>
                <a:spcPct val="90000"/>
              </a:lnSpc>
              <a:buFont typeface="+mj-lt"/>
              <a:buAutoNum type="arabicPeriod"/>
            </a:pPr>
            <a:r>
              <a:rPr lang="zh-TW" altLang="en-US" sz="2800" dirty="0">
                <a:latin typeface="標楷體" pitchFamily="65" charset="-120"/>
                <a:ea typeface="標楷體" pitchFamily="65" charset="-120"/>
              </a:rPr>
              <a:t>當排放量增加，溫度增加</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兩</a:t>
            </a:r>
            <a:r>
              <a:rPr lang="zh-TW" altLang="en-US" sz="2800" dirty="0">
                <a:latin typeface="標楷體" pitchFamily="65" charset="-120"/>
                <a:ea typeface="標楷體" pitchFamily="65" charset="-120"/>
              </a:rPr>
              <a:t>條曲線都在上升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從</a:t>
            </a:r>
            <a:r>
              <a:rPr lang="zh-TW" altLang="en-US" sz="2800" dirty="0">
                <a:latin typeface="標楷體" pitchFamily="65" charset="-120"/>
                <a:ea typeface="標楷體" pitchFamily="65" charset="-120"/>
              </a:rPr>
              <a:t>兩幅圖所見，自</a:t>
            </a:r>
            <a:r>
              <a:rPr lang="en-US" altLang="zh-TW" sz="2800" dirty="0">
                <a:latin typeface="標楷體" pitchFamily="65" charset="-120"/>
                <a:ea typeface="標楷體" pitchFamily="65" charset="-120"/>
              </a:rPr>
              <a:t>1910 </a:t>
            </a:r>
            <a:r>
              <a:rPr lang="zh-TW" altLang="en-US" sz="2800" dirty="0">
                <a:latin typeface="標楷體" pitchFamily="65" charset="-120"/>
                <a:ea typeface="標楷體" pitchFamily="65" charset="-120"/>
              </a:rPr>
              <a:t>年開始，溫度與二氧化碳的排放量均開始上升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當</a:t>
            </a: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排放時，溫度便會上升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兩</a:t>
            </a:r>
            <a:r>
              <a:rPr lang="zh-TW" altLang="en-US" sz="2800" dirty="0">
                <a:latin typeface="標楷體" pitchFamily="65" charset="-120"/>
                <a:ea typeface="標楷體" pitchFamily="65" charset="-120"/>
              </a:rPr>
              <a:t>幅圖均顯示了上升的趨勢</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所有</a:t>
            </a:r>
            <a:r>
              <a:rPr lang="zh-TW" altLang="en-US" sz="2800" dirty="0">
                <a:latin typeface="標楷體" pitchFamily="65" charset="-120"/>
                <a:ea typeface="標楷體" pitchFamily="65" charset="-120"/>
              </a:rPr>
              <a:t>東西都在上升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en-US" altLang="zh-TW" sz="2800" dirty="0" smtClean="0">
                <a:latin typeface="標楷體" pitchFamily="65" charset="-120"/>
                <a:ea typeface="標楷體" pitchFamily="65" charset="-120"/>
              </a:rPr>
              <a:t>CO</a:t>
            </a:r>
            <a:r>
              <a:rPr lang="en-US" altLang="zh-TW" sz="2800" baseline="-25000" dirty="0" smtClean="0">
                <a:latin typeface="標楷體" pitchFamily="65" charset="-120"/>
                <a:ea typeface="標楷體" pitchFamily="65" charset="-120"/>
              </a:rPr>
              <a:t>2</a:t>
            </a:r>
            <a:r>
              <a:rPr lang="en-US" altLang="zh-TW"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排放量越高，溫度越高。</a:t>
            </a:r>
          </a:p>
        </p:txBody>
      </p:sp>
    </p:spTree>
    <p:extLst>
      <p:ext uri="{BB962C8B-B14F-4D97-AF65-F5344CB8AC3E}">
        <p14:creationId xmlns:p14="http://schemas.microsoft.com/office/powerpoint/2010/main" val="14170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03">
                                            <p:txEl>
                                              <p:pRg st="0" end="0"/>
                                            </p:txEl>
                                          </p:spTgt>
                                        </p:tgtEl>
                                        <p:attrNameLst>
                                          <p:attrName>style.visibility</p:attrName>
                                        </p:attrNameLst>
                                      </p:cBhvr>
                                      <p:to>
                                        <p:strVal val="visible"/>
                                      </p:to>
                                    </p:set>
                                    <p:animEffect transition="in" filter="fade">
                                      <p:cBhvr>
                                        <p:cTn id="7" dur="500"/>
                                        <p:tgtEl>
                                          <p:spTgt spid="87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03">
                                            <p:txEl>
                                              <p:pRg st="1" end="1"/>
                                            </p:txEl>
                                          </p:spTgt>
                                        </p:tgtEl>
                                        <p:attrNameLst>
                                          <p:attrName>style.visibility</p:attrName>
                                        </p:attrNameLst>
                                      </p:cBhvr>
                                      <p:to>
                                        <p:strVal val="visible"/>
                                      </p:to>
                                    </p:set>
                                    <p:animEffect transition="in" filter="fade">
                                      <p:cBhvr>
                                        <p:cTn id="12" dur="500"/>
                                        <p:tgtEl>
                                          <p:spTgt spid="87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03">
                                            <p:txEl>
                                              <p:pRg st="2" end="2"/>
                                            </p:txEl>
                                          </p:spTgt>
                                        </p:tgtEl>
                                        <p:attrNameLst>
                                          <p:attrName>style.visibility</p:attrName>
                                        </p:attrNameLst>
                                      </p:cBhvr>
                                      <p:to>
                                        <p:strVal val="visible"/>
                                      </p:to>
                                    </p:set>
                                    <p:animEffect transition="in" filter="fade">
                                      <p:cBhvr>
                                        <p:cTn id="17" dur="500"/>
                                        <p:tgtEl>
                                          <p:spTgt spid="870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0403">
                                            <p:txEl>
                                              <p:pRg st="3" end="3"/>
                                            </p:txEl>
                                          </p:spTgt>
                                        </p:tgtEl>
                                        <p:attrNameLst>
                                          <p:attrName>style.visibility</p:attrName>
                                        </p:attrNameLst>
                                      </p:cBhvr>
                                      <p:to>
                                        <p:strVal val="visible"/>
                                      </p:to>
                                    </p:set>
                                    <p:animEffect transition="in" filter="fade">
                                      <p:cBhvr>
                                        <p:cTn id="22" dur="500"/>
                                        <p:tgtEl>
                                          <p:spTgt spid="870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0403">
                                            <p:txEl>
                                              <p:pRg st="4" end="4"/>
                                            </p:txEl>
                                          </p:spTgt>
                                        </p:tgtEl>
                                        <p:attrNameLst>
                                          <p:attrName>style.visibility</p:attrName>
                                        </p:attrNameLst>
                                      </p:cBhvr>
                                      <p:to>
                                        <p:strVal val="visible"/>
                                      </p:to>
                                    </p:set>
                                    <p:animEffect transition="in" filter="fade">
                                      <p:cBhvr>
                                        <p:cTn id="27" dur="500"/>
                                        <p:tgtEl>
                                          <p:spTgt spid="870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0403">
                                            <p:txEl>
                                              <p:pRg st="5" end="5"/>
                                            </p:txEl>
                                          </p:spTgt>
                                        </p:tgtEl>
                                        <p:attrNameLst>
                                          <p:attrName>style.visibility</p:attrName>
                                        </p:attrNameLst>
                                      </p:cBhvr>
                                      <p:to>
                                        <p:strVal val="visible"/>
                                      </p:to>
                                    </p:set>
                                    <p:animEffect transition="in" filter="fade">
                                      <p:cBhvr>
                                        <p:cTn id="32" dur="500"/>
                                        <p:tgtEl>
                                          <p:spTgt spid="870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0403">
                                            <p:txEl>
                                              <p:pRg st="6" end="6"/>
                                            </p:txEl>
                                          </p:spTgt>
                                        </p:tgtEl>
                                        <p:attrNameLst>
                                          <p:attrName>style.visibility</p:attrName>
                                        </p:attrNameLst>
                                      </p:cBhvr>
                                      <p:to>
                                        <p:strVal val="visible"/>
                                      </p:to>
                                    </p:set>
                                    <p:animEffect transition="in" filter="fade">
                                      <p:cBhvr>
                                        <p:cTn id="37" dur="500"/>
                                        <p:tgtEl>
                                          <p:spTgt spid="8704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0403">
                                            <p:txEl>
                                              <p:pRg st="7" end="7"/>
                                            </p:txEl>
                                          </p:spTgt>
                                        </p:tgtEl>
                                        <p:attrNameLst>
                                          <p:attrName>style.visibility</p:attrName>
                                        </p:attrNameLst>
                                      </p:cBhvr>
                                      <p:to>
                                        <p:strVal val="visible"/>
                                      </p:to>
                                    </p:set>
                                    <p:animEffect transition="in" filter="fade">
                                      <p:cBhvr>
                                        <p:cTn id="42" dur="500"/>
                                        <p:tgtEl>
                                          <p:spTgt spid="87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normAutofit fontScale="90000"/>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a:t>
            </a:r>
            <a:r>
              <a:rPr lang="zh-TW" altLang="en-US" b="1" dirty="0">
                <a:ea typeface="標楷體" pitchFamily="65" charset="-120"/>
              </a:rPr>
              <a:t>溫室效應計分規</a:t>
            </a:r>
            <a:r>
              <a:rPr lang="zh-TW" altLang="en-US" b="1" dirty="0" smtClean="0">
                <a:ea typeface="標楷體" pitchFamily="65" charset="-120"/>
              </a:rPr>
              <a:t>準</a:t>
            </a:r>
            <a:r>
              <a:rPr lang="en-US" altLang="zh-TW" dirty="0"/>
              <a:t/>
            </a:r>
            <a:br>
              <a:rPr lang="en-US" altLang="zh-TW" dirty="0"/>
            </a:br>
            <a:r>
              <a:rPr lang="en-US" altLang="zh-TW" dirty="0"/>
              <a:t> </a:t>
            </a:r>
            <a:r>
              <a:rPr lang="en-US" altLang="zh-TW" b="1" i="1" dirty="0"/>
              <a:t>PS114Q03-01 02 11 12 99</a:t>
            </a:r>
          </a:p>
        </p:txBody>
      </p:sp>
      <p:sp>
        <p:nvSpPr>
          <p:cNvPr id="871427" name="Rectangle 3"/>
          <p:cNvSpPr>
            <a:spLocks noGrp="1" noChangeArrowheads="1"/>
          </p:cNvSpPr>
          <p:nvPr>
            <p:ph type="body" idx="1"/>
          </p:nvPr>
        </p:nvSpPr>
        <p:spPr>
          <a:xfrm>
            <a:off x="899592" y="1916832"/>
            <a:ext cx="7491412" cy="4114800"/>
          </a:xfrm>
        </p:spPr>
        <p:txBody>
          <a:bodyPr>
            <a:norm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a:t>
            </a:r>
            <a:r>
              <a:rPr lang="zh-TW" altLang="en-US" sz="2800" dirty="0">
                <a:latin typeface="標楷體" pitchFamily="65" charset="-120"/>
                <a:ea typeface="標楷體" pitchFamily="65" charset="-120"/>
              </a:rPr>
              <a:t>一般而言，氣溫與二氧化碳的排放量有正相關</a:t>
            </a:r>
            <a:r>
              <a:rPr lang="zh-TW" altLang="en-US" sz="2800" dirty="0" smtClean="0">
                <a:latin typeface="標楷體" pitchFamily="65" charset="-120"/>
                <a:ea typeface="標楷體" pitchFamily="65" charset="-120"/>
              </a:rPr>
              <a:t>。</a:t>
            </a:r>
            <a:r>
              <a:rPr lang="zh-TW" altLang="en-US" sz="2800" dirty="0">
                <a:solidFill>
                  <a:schemeClr val="accent6">
                    <a:lumMod val="40000"/>
                    <a:lumOff val="60000"/>
                  </a:schemeClr>
                </a:solidFill>
                <a:latin typeface="標楷體" pitchFamily="65" charset="-120"/>
                <a:ea typeface="標楷體" pitchFamily="65" charset="-120"/>
              </a:rPr>
              <a:t>	</a:t>
            </a:r>
            <a:r>
              <a:rPr lang="en-US" altLang="zh-TW" sz="2800" dirty="0">
                <a:solidFill>
                  <a:schemeClr val="accent6">
                    <a:lumMod val="40000"/>
                    <a:lumOff val="60000"/>
                  </a:schemeClr>
                </a:solidFill>
                <a:latin typeface="標楷體" pitchFamily="65" charset="-120"/>
                <a:ea typeface="標楷體" pitchFamily="65" charset="-120"/>
              </a:rPr>
              <a:t>[</a:t>
            </a:r>
            <a:r>
              <a:rPr lang="zh-TW" altLang="en-US" sz="2800" dirty="0">
                <a:solidFill>
                  <a:schemeClr val="accent6">
                    <a:lumMod val="40000"/>
                    <a:lumOff val="60000"/>
                  </a:schemeClr>
                </a:solidFill>
                <a:latin typeface="標楷體" pitchFamily="65" charset="-120"/>
                <a:ea typeface="標楷體" pitchFamily="65" charset="-120"/>
              </a:rPr>
              <a:t>註：這個代號旨在反映學生是否懂得運用以下的專有術語，例如：「正相關」、「形狀相似」及「成正比例」</a:t>
            </a:r>
            <a:r>
              <a:rPr lang="en-US" altLang="zh-TW" sz="2800" dirty="0">
                <a:solidFill>
                  <a:schemeClr val="accent6">
                    <a:lumMod val="40000"/>
                    <a:lumOff val="60000"/>
                  </a:schemeClr>
                </a:solidFill>
                <a:latin typeface="標楷體" pitchFamily="65" charset="-120"/>
                <a:ea typeface="標楷體" pitchFamily="65" charset="-120"/>
              </a:rPr>
              <a:t>— </a:t>
            </a:r>
            <a:r>
              <a:rPr lang="zh-TW" altLang="en-US" sz="2800" dirty="0">
                <a:solidFill>
                  <a:schemeClr val="accent6">
                    <a:lumMod val="40000"/>
                    <a:lumOff val="60000"/>
                  </a:schemeClr>
                </a:solidFill>
                <a:latin typeface="標楷體" pitchFamily="65" charset="-120"/>
                <a:ea typeface="標楷體" pitchFamily="65" charset="-120"/>
              </a:rPr>
              <a:t>雖然，嚴格來說，下列例子並不完全正確，但它反映了學生對題目有足夠的了解，所以可以給予分數。</a:t>
            </a:r>
            <a:r>
              <a:rPr lang="en-US" altLang="zh-TW" sz="2800" dirty="0">
                <a:solidFill>
                  <a:schemeClr val="accent6">
                    <a:lumMod val="40000"/>
                    <a:lumOff val="60000"/>
                  </a:schemeClr>
                </a:solidFill>
                <a:latin typeface="標楷體" pitchFamily="65" charset="-120"/>
                <a:ea typeface="標楷體" pitchFamily="65" charset="-120"/>
              </a:rPr>
              <a:t>]</a:t>
            </a:r>
          </a:p>
          <a:p>
            <a:pPr marL="514350" indent="-514350">
              <a:lnSpc>
                <a:spcPct val="80000"/>
              </a:lnSpc>
              <a:buFont typeface="+mj-lt"/>
              <a:buAutoNum type="arabicPeriod"/>
            </a:pPr>
            <a:r>
              <a:rPr lang="en-US" altLang="zh-TW" sz="2800" dirty="0">
                <a:latin typeface="標楷體" pitchFamily="65" charset="-120"/>
                <a:ea typeface="標楷體" pitchFamily="65" charset="-120"/>
              </a:rPr>
              <a:t> CO</a:t>
            </a:r>
            <a:r>
              <a:rPr lang="en-US" altLang="zh-TW" sz="2800" baseline="-25000" dirty="0">
                <a:latin typeface="標楷體" pitchFamily="65" charset="-120"/>
                <a:ea typeface="標楷體" pitchFamily="65" charset="-120"/>
              </a:rPr>
              <a:t>2 </a:t>
            </a:r>
            <a:r>
              <a:rPr lang="zh-TW" altLang="en-US" sz="2800" dirty="0">
                <a:latin typeface="標楷體" pitchFamily="65" charset="-120"/>
                <a:ea typeface="標楷體" pitchFamily="65" charset="-120"/>
              </a:rPr>
              <a:t>的含量與地球的帄均溫度成正比。</a:t>
            </a:r>
          </a:p>
          <a:p>
            <a:pPr marL="514350" indent="-514350">
              <a:lnSpc>
                <a:spcPct val="80000"/>
              </a:lnSpc>
              <a:buFont typeface="+mj-lt"/>
              <a:buAutoNum type="arabicPeriod"/>
            </a:pPr>
            <a:r>
              <a:rPr lang="zh-TW" altLang="en-US" sz="2800" dirty="0">
                <a:latin typeface="標楷體" pitchFamily="65" charset="-120"/>
                <a:ea typeface="標楷體" pitchFamily="65" charset="-120"/>
              </a:rPr>
              <a:t> 線形形狀相似，表示兩者之間有關係。</a:t>
            </a:r>
          </a:p>
        </p:txBody>
      </p:sp>
    </p:spTree>
    <p:extLst>
      <p:ext uri="{BB962C8B-B14F-4D97-AF65-F5344CB8AC3E}">
        <p14:creationId xmlns:p14="http://schemas.microsoft.com/office/powerpoint/2010/main" val="3153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1427">
                                            <p:txEl>
                                              <p:pRg st="0" end="0"/>
                                            </p:txEl>
                                          </p:spTgt>
                                        </p:tgtEl>
                                        <p:attrNameLst>
                                          <p:attrName>style.visibility</p:attrName>
                                        </p:attrNameLst>
                                      </p:cBhvr>
                                      <p:to>
                                        <p:strVal val="visible"/>
                                      </p:to>
                                    </p:set>
                                    <p:animEffect transition="in" filter="fade">
                                      <p:cBhvr>
                                        <p:cTn id="7" dur="500"/>
                                        <p:tgtEl>
                                          <p:spTgt spid="87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1427">
                                            <p:txEl>
                                              <p:pRg st="1" end="1"/>
                                            </p:txEl>
                                          </p:spTgt>
                                        </p:tgtEl>
                                        <p:attrNameLst>
                                          <p:attrName>style.visibility</p:attrName>
                                        </p:attrNameLst>
                                      </p:cBhvr>
                                      <p:to>
                                        <p:strVal val="visible"/>
                                      </p:to>
                                    </p:set>
                                    <p:animEffect transition="in" filter="fade">
                                      <p:cBhvr>
                                        <p:cTn id="12" dur="500"/>
                                        <p:tgtEl>
                                          <p:spTgt spid="87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1427">
                                            <p:txEl>
                                              <p:pRg st="2" end="2"/>
                                            </p:txEl>
                                          </p:spTgt>
                                        </p:tgtEl>
                                        <p:attrNameLst>
                                          <p:attrName>style.visibility</p:attrName>
                                        </p:attrNameLst>
                                      </p:cBhvr>
                                      <p:to>
                                        <p:strVal val="visible"/>
                                      </p:to>
                                    </p:set>
                                    <p:animEffect transition="in" filter="fade">
                                      <p:cBhvr>
                                        <p:cTn id="17" dur="500"/>
                                        <p:tgtEl>
                                          <p:spTgt spid="871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7"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a:xfrm>
            <a:off x="755576" y="332656"/>
            <a:ext cx="7696200" cy="1224136"/>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a:t>
            </a:r>
            <a:r>
              <a:rPr lang="zh-TW" altLang="en-US" b="1" dirty="0">
                <a:ea typeface="標楷體" pitchFamily="65" charset="-120"/>
              </a:rPr>
              <a:t>溫室效應計分規準</a:t>
            </a:r>
            <a:r>
              <a:rPr lang="en-US" altLang="zh-TW" b="1" baseline="30000" dirty="0">
                <a:ea typeface="標楷體" pitchFamily="65" charset="-120"/>
              </a:rPr>
              <a:t>3</a:t>
            </a:r>
            <a:r>
              <a:rPr lang="en-US" altLang="zh-TW" dirty="0"/>
              <a:t/>
            </a:r>
            <a:br>
              <a:rPr lang="en-US" altLang="zh-TW" dirty="0"/>
            </a:br>
            <a:r>
              <a:rPr lang="en-US" altLang="zh-TW" dirty="0"/>
              <a:t> </a:t>
            </a:r>
            <a:r>
              <a:rPr lang="en-US" altLang="zh-TW" b="1" i="1" dirty="0"/>
              <a:t>PS114Q03-01 02 11 12 99</a:t>
            </a:r>
          </a:p>
        </p:txBody>
      </p:sp>
      <p:sp>
        <p:nvSpPr>
          <p:cNvPr id="872451" name="Rectangle 3"/>
          <p:cNvSpPr>
            <a:spLocks noGrp="1" noChangeArrowheads="1"/>
          </p:cNvSpPr>
          <p:nvPr>
            <p:ph type="body" idx="1"/>
          </p:nvPr>
        </p:nvSpPr>
        <p:spPr>
          <a:xfrm>
            <a:off x="323528" y="1700808"/>
            <a:ext cx="8352928" cy="4824536"/>
          </a:xfrm>
        </p:spPr>
        <p:txBody>
          <a:bodyPr>
            <a:noAutofit/>
          </a:bodyPr>
          <a:lstStyle/>
          <a:p>
            <a:pPr>
              <a:lnSpc>
                <a:spcPct val="9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01</a:t>
            </a:r>
            <a:r>
              <a:rPr lang="zh-TW" altLang="en-US" sz="2800"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指出</a:t>
            </a:r>
            <a:r>
              <a:rPr lang="zh-TW" altLang="en-US" sz="2800" dirty="0">
                <a:solidFill>
                  <a:schemeClr val="tx1"/>
                </a:solidFill>
                <a:latin typeface="標楷體" pitchFamily="65" charset="-120"/>
                <a:ea typeface="標楷體" pitchFamily="65" charset="-120"/>
              </a:rPr>
              <a:t>（平均）溫度或二氧化碳排放量其中一項有上升</a:t>
            </a:r>
            <a:r>
              <a:rPr lang="zh-TW" altLang="en-US" sz="2800" dirty="0">
                <a:latin typeface="標楷體" pitchFamily="65" charset="-120"/>
                <a:ea typeface="標楷體" pitchFamily="65" charset="-120"/>
              </a:rPr>
              <a:t>。</a:t>
            </a:r>
          </a:p>
          <a:p>
            <a:pPr marL="514350" indent="-514350">
              <a:lnSpc>
                <a:spcPct val="90000"/>
              </a:lnSpc>
              <a:buFont typeface="+mj-lt"/>
              <a:buAutoNum type="arabicPeriod"/>
            </a:pPr>
            <a:r>
              <a:rPr lang="zh-TW" altLang="en-US" sz="2800" dirty="0">
                <a:latin typeface="標楷體" pitchFamily="65" charset="-120"/>
                <a:ea typeface="標楷體" pitchFamily="65" charset="-120"/>
              </a:rPr>
              <a:t>溫度上升。</a:t>
            </a:r>
          </a:p>
          <a:p>
            <a:pPr marL="514350" indent="-514350">
              <a:lnSpc>
                <a:spcPct val="90000"/>
              </a:lnSpc>
              <a:buFont typeface="+mj-lt"/>
              <a:buAutoNum type="arabicPeriod"/>
            </a:pP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增加。</a:t>
            </a:r>
          </a:p>
          <a:p>
            <a:pPr marL="514350" indent="-514350">
              <a:lnSpc>
                <a:spcPct val="90000"/>
              </a:lnSpc>
              <a:buFont typeface="+mj-lt"/>
              <a:buAutoNum type="arabicPeriod"/>
            </a:pPr>
            <a:r>
              <a:rPr lang="zh-TW" altLang="en-US" sz="2800" dirty="0">
                <a:latin typeface="標楷體" pitchFamily="65" charset="-120"/>
                <a:ea typeface="標楷體" pitchFamily="65" charset="-120"/>
              </a:rPr>
              <a:t>它顯示了溫度的急劇轉變。</a:t>
            </a:r>
          </a:p>
          <a:p>
            <a:pPr>
              <a:lnSpc>
                <a:spcPct val="90000"/>
              </a:lnSpc>
              <a:buFont typeface="Wingdings" pitchFamily="2" charset="2"/>
              <a:buNone/>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指出</a:t>
            </a:r>
            <a:r>
              <a:rPr lang="zh-TW" altLang="en-US" sz="2800" dirty="0">
                <a:solidFill>
                  <a:schemeClr val="tx1"/>
                </a:solidFill>
                <a:latin typeface="標楷體" pitchFamily="65" charset="-120"/>
                <a:ea typeface="標楷體" pitchFamily="65" charset="-120"/>
              </a:rPr>
              <a:t>氣溫與二氧化碳之間有關係，但沒有清楚表明兩者有什麼關係</a:t>
            </a:r>
            <a:r>
              <a:rPr lang="zh-TW" altLang="en-US" sz="2800" dirty="0">
                <a:latin typeface="標楷體" pitchFamily="65" charset="-120"/>
                <a:ea typeface="標楷體" pitchFamily="65" charset="-120"/>
              </a:rPr>
              <a:t>。</a:t>
            </a:r>
          </a:p>
          <a:p>
            <a:pPr marL="514350" indent="-514350">
              <a:lnSpc>
                <a:spcPct val="90000"/>
              </a:lnSpc>
              <a:buFont typeface="+mj-lt"/>
              <a:buAutoNum type="arabicPeriod"/>
            </a:pPr>
            <a:r>
              <a:rPr lang="zh-TW" altLang="en-US" sz="2800" dirty="0">
                <a:latin typeface="標楷體" pitchFamily="65" charset="-120"/>
                <a:ea typeface="標楷體" pitchFamily="65" charset="-120"/>
              </a:rPr>
              <a:t>二氧化碳的排放量（圖一）與地球溫度（圖二）的上升有關。</a:t>
            </a:r>
          </a:p>
          <a:p>
            <a:pPr marL="514350" indent="-514350">
              <a:lnSpc>
                <a:spcPct val="90000"/>
              </a:lnSpc>
              <a:buFont typeface="+mj-lt"/>
              <a:buAutoNum type="arabicPeriod"/>
            </a:pPr>
            <a:r>
              <a:rPr lang="zh-TW" altLang="en-US" sz="2800" dirty="0">
                <a:latin typeface="標楷體" pitchFamily="65" charset="-120"/>
                <a:ea typeface="標楷體" pitchFamily="65" charset="-120"/>
              </a:rPr>
              <a:t>二氧化碳是導致地球氣溫上升的主因。</a:t>
            </a:r>
          </a:p>
        </p:txBody>
      </p:sp>
    </p:spTree>
    <p:extLst>
      <p:ext uri="{BB962C8B-B14F-4D97-AF65-F5344CB8AC3E}">
        <p14:creationId xmlns:p14="http://schemas.microsoft.com/office/powerpoint/2010/main" val="350461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2451">
                                            <p:txEl>
                                              <p:pRg st="0" end="0"/>
                                            </p:txEl>
                                          </p:spTgt>
                                        </p:tgtEl>
                                        <p:attrNameLst>
                                          <p:attrName>style.visibility</p:attrName>
                                        </p:attrNameLst>
                                      </p:cBhvr>
                                      <p:to>
                                        <p:strVal val="visible"/>
                                      </p:to>
                                    </p:set>
                                    <p:animEffect transition="in" filter="fade">
                                      <p:cBhvr>
                                        <p:cTn id="7" dur="500"/>
                                        <p:tgtEl>
                                          <p:spTgt spid="87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2451">
                                            <p:txEl>
                                              <p:pRg st="1" end="1"/>
                                            </p:txEl>
                                          </p:spTgt>
                                        </p:tgtEl>
                                        <p:attrNameLst>
                                          <p:attrName>style.visibility</p:attrName>
                                        </p:attrNameLst>
                                      </p:cBhvr>
                                      <p:to>
                                        <p:strVal val="visible"/>
                                      </p:to>
                                    </p:set>
                                    <p:animEffect transition="in" filter="fade">
                                      <p:cBhvr>
                                        <p:cTn id="12" dur="500"/>
                                        <p:tgtEl>
                                          <p:spTgt spid="872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2451">
                                            <p:txEl>
                                              <p:pRg st="2" end="2"/>
                                            </p:txEl>
                                          </p:spTgt>
                                        </p:tgtEl>
                                        <p:attrNameLst>
                                          <p:attrName>style.visibility</p:attrName>
                                        </p:attrNameLst>
                                      </p:cBhvr>
                                      <p:to>
                                        <p:strVal val="visible"/>
                                      </p:to>
                                    </p:set>
                                    <p:animEffect transition="in" filter="fade">
                                      <p:cBhvr>
                                        <p:cTn id="17" dur="500"/>
                                        <p:tgtEl>
                                          <p:spTgt spid="872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2451">
                                            <p:txEl>
                                              <p:pRg st="3" end="3"/>
                                            </p:txEl>
                                          </p:spTgt>
                                        </p:tgtEl>
                                        <p:attrNameLst>
                                          <p:attrName>style.visibility</p:attrName>
                                        </p:attrNameLst>
                                      </p:cBhvr>
                                      <p:to>
                                        <p:strVal val="visible"/>
                                      </p:to>
                                    </p:set>
                                    <p:animEffect transition="in" filter="fade">
                                      <p:cBhvr>
                                        <p:cTn id="22" dur="500"/>
                                        <p:tgtEl>
                                          <p:spTgt spid="8724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2451">
                                            <p:txEl>
                                              <p:pRg st="4" end="4"/>
                                            </p:txEl>
                                          </p:spTgt>
                                        </p:tgtEl>
                                        <p:attrNameLst>
                                          <p:attrName>style.visibility</p:attrName>
                                        </p:attrNameLst>
                                      </p:cBhvr>
                                      <p:to>
                                        <p:strVal val="visible"/>
                                      </p:to>
                                    </p:set>
                                    <p:animEffect transition="in" filter="fade">
                                      <p:cBhvr>
                                        <p:cTn id="27" dur="500"/>
                                        <p:tgtEl>
                                          <p:spTgt spid="8724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2451">
                                            <p:txEl>
                                              <p:pRg st="5" end="5"/>
                                            </p:txEl>
                                          </p:spTgt>
                                        </p:tgtEl>
                                        <p:attrNameLst>
                                          <p:attrName>style.visibility</p:attrName>
                                        </p:attrNameLst>
                                      </p:cBhvr>
                                      <p:to>
                                        <p:strVal val="visible"/>
                                      </p:to>
                                    </p:set>
                                    <p:animEffect transition="in" filter="fade">
                                      <p:cBhvr>
                                        <p:cTn id="32" dur="500"/>
                                        <p:tgtEl>
                                          <p:spTgt spid="8724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2451">
                                            <p:txEl>
                                              <p:pRg st="6" end="6"/>
                                            </p:txEl>
                                          </p:spTgt>
                                        </p:tgtEl>
                                        <p:attrNameLst>
                                          <p:attrName>style.visibility</p:attrName>
                                        </p:attrNameLst>
                                      </p:cBhvr>
                                      <p:to>
                                        <p:strVal val="visible"/>
                                      </p:to>
                                    </p:set>
                                    <p:animEffect transition="in" filter="fade">
                                      <p:cBhvr>
                                        <p:cTn id="37" dur="500"/>
                                        <p:tgtEl>
                                          <p:spTgt spid="872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899592" y="188640"/>
            <a:ext cx="7696200" cy="1143000"/>
          </a:xfrm>
        </p:spPr>
        <p:txBody>
          <a:bodyPr>
            <a:normAutofit fontScale="90000"/>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a:t>
            </a:r>
            <a:r>
              <a:rPr lang="zh-TW" altLang="en-US" b="1" dirty="0">
                <a:ea typeface="標楷體" pitchFamily="65" charset="-120"/>
              </a:rPr>
              <a:t>溫室效應計分規準</a:t>
            </a:r>
            <a:r>
              <a:rPr lang="en-US" altLang="zh-TW" b="1" baseline="30000" dirty="0">
                <a:ea typeface="標楷體" pitchFamily="65" charset="-120"/>
              </a:rPr>
              <a:t>4</a:t>
            </a:r>
            <a:r>
              <a:rPr lang="en-US" altLang="zh-TW" dirty="0"/>
              <a:t/>
            </a:r>
            <a:br>
              <a:rPr lang="en-US" altLang="zh-TW" dirty="0"/>
            </a:br>
            <a:r>
              <a:rPr lang="en-US" altLang="zh-TW" dirty="0"/>
              <a:t> </a:t>
            </a:r>
            <a:r>
              <a:rPr lang="en-US" altLang="zh-TW" b="1" i="1" dirty="0"/>
              <a:t>PS114Q03-01 02 11 12 99</a:t>
            </a:r>
          </a:p>
        </p:txBody>
      </p:sp>
      <p:sp>
        <p:nvSpPr>
          <p:cNvPr id="873475" name="Rectangle 3"/>
          <p:cNvSpPr>
            <a:spLocks noGrp="1" noChangeArrowheads="1"/>
          </p:cNvSpPr>
          <p:nvPr>
            <p:ph type="body" idx="1"/>
          </p:nvPr>
        </p:nvSpPr>
        <p:spPr>
          <a:xfrm>
            <a:off x="467544" y="1628800"/>
            <a:ext cx="8066856" cy="4535016"/>
          </a:xfrm>
        </p:spPr>
        <p:txBody>
          <a:bodyPr>
            <a:norm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其他</a:t>
            </a:r>
            <a:r>
              <a:rPr lang="zh-TW" altLang="en-US" sz="2800" dirty="0">
                <a:latin typeface="標楷體" pitchFamily="65" charset="-120"/>
                <a:ea typeface="標楷體" pitchFamily="65" charset="-120"/>
              </a:rPr>
              <a:t>答案。</a:t>
            </a:r>
          </a:p>
          <a:p>
            <a:pPr>
              <a:lnSpc>
                <a:spcPct val="80000"/>
              </a:lnSpc>
            </a:pPr>
            <a:r>
              <a:rPr lang="zh-TW" altLang="en-US" sz="2800" dirty="0">
                <a:latin typeface="標楷體" pitchFamily="65" charset="-120"/>
                <a:ea typeface="標楷體" pitchFamily="65" charset="-120"/>
              </a:rPr>
              <a:t>二氧化碳的排放量大幅增加，其上升幅度比地球帄均溫度的上升幅度為大。</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註：這個答案不正確，因為「兩者皆增加」並不是題目所要求的答案。正確答案必須指出</a:t>
            </a: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的排放量與氣溫的增加幅度。</a:t>
            </a:r>
            <a:r>
              <a:rPr lang="en-US" altLang="zh-TW" sz="2800" dirty="0">
                <a:latin typeface="標楷體" pitchFamily="65" charset="-120"/>
                <a:ea typeface="標楷體" pitchFamily="65" charset="-120"/>
              </a:rPr>
              <a:t>]</a:t>
            </a:r>
          </a:p>
          <a:p>
            <a:pPr>
              <a:lnSpc>
                <a:spcPct val="80000"/>
              </a:lnSpc>
            </a:pP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增加是由於地球大氣層的溫度上升。</a:t>
            </a:r>
          </a:p>
          <a:p>
            <a:pPr>
              <a:lnSpc>
                <a:spcPct val="80000"/>
              </a:lnSpc>
            </a:pPr>
            <a:r>
              <a:rPr lang="zh-TW" altLang="en-US" sz="2800" dirty="0">
                <a:latin typeface="標楷體" pitchFamily="65" charset="-120"/>
                <a:ea typeface="標楷體" pitchFamily="65" charset="-120"/>
              </a:rPr>
              <a:t>圖表所顯示的上升趨勢。</a:t>
            </a:r>
          </a:p>
          <a:p>
            <a:pPr>
              <a:lnSpc>
                <a:spcPct val="80000"/>
              </a:lnSpc>
            </a:pPr>
            <a:r>
              <a:rPr lang="zh-TW" altLang="en-US" sz="2800" dirty="0">
                <a:latin typeface="標楷體" pitchFamily="65" charset="-120"/>
                <a:ea typeface="標楷體" pitchFamily="65" charset="-120"/>
              </a:rPr>
              <a:t>有上升趨勢。</a:t>
            </a:r>
          </a:p>
          <a:p>
            <a:pPr>
              <a:lnSpc>
                <a:spcPct val="80000"/>
              </a:lnSpc>
              <a:buFont typeface="Wingdings" pitchFamily="2" charset="2"/>
              <a:buChar char="l"/>
            </a:pPr>
            <a:r>
              <a:rPr lang="zh-TW" altLang="en-US" sz="2800" b="1" dirty="0" smtClean="0">
                <a:latin typeface="標楷體" pitchFamily="65" charset="-120"/>
                <a:ea typeface="標楷體" pitchFamily="65" charset="-120"/>
              </a:rPr>
              <a:t>零分 </a:t>
            </a:r>
            <a:r>
              <a:rPr lang="zh-TW" altLang="en-US" sz="2800" dirty="0" smtClean="0">
                <a:latin typeface="標楷體" pitchFamily="65" charset="-120"/>
                <a:ea typeface="標楷體" pitchFamily="65" charset="-120"/>
              </a:rPr>
              <a:t>代號 </a:t>
            </a:r>
            <a:r>
              <a:rPr lang="en-US" altLang="zh-TW" sz="2800" dirty="0">
                <a:latin typeface="標楷體" pitchFamily="65" charset="-120"/>
                <a:ea typeface="標楷體" pitchFamily="65" charset="-120"/>
              </a:rPr>
              <a:t>99</a:t>
            </a:r>
            <a:r>
              <a:rPr lang="zh-TW" altLang="en-US" sz="2800" dirty="0">
                <a:latin typeface="標楷體" pitchFamily="65" charset="-120"/>
                <a:ea typeface="標楷體" pitchFamily="65" charset="-120"/>
              </a:rPr>
              <a:t>：沒有作答。</a:t>
            </a:r>
          </a:p>
        </p:txBody>
      </p:sp>
    </p:spTree>
    <p:extLst>
      <p:ext uri="{BB962C8B-B14F-4D97-AF65-F5344CB8AC3E}">
        <p14:creationId xmlns:p14="http://schemas.microsoft.com/office/powerpoint/2010/main" val="13068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3475">
                                            <p:txEl>
                                              <p:pRg st="0" end="0"/>
                                            </p:txEl>
                                          </p:spTgt>
                                        </p:tgtEl>
                                        <p:attrNameLst>
                                          <p:attrName>style.visibility</p:attrName>
                                        </p:attrNameLst>
                                      </p:cBhvr>
                                      <p:to>
                                        <p:strVal val="visible"/>
                                      </p:to>
                                    </p:set>
                                    <p:animEffect transition="in" filter="fade">
                                      <p:cBhvr>
                                        <p:cTn id="7" dur="500"/>
                                        <p:tgtEl>
                                          <p:spTgt spid="87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3475">
                                            <p:txEl>
                                              <p:pRg st="1" end="1"/>
                                            </p:txEl>
                                          </p:spTgt>
                                        </p:tgtEl>
                                        <p:attrNameLst>
                                          <p:attrName>style.visibility</p:attrName>
                                        </p:attrNameLst>
                                      </p:cBhvr>
                                      <p:to>
                                        <p:strVal val="visible"/>
                                      </p:to>
                                    </p:set>
                                    <p:animEffect transition="in" filter="fade">
                                      <p:cBhvr>
                                        <p:cTn id="12" dur="500"/>
                                        <p:tgtEl>
                                          <p:spTgt spid="87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3475">
                                            <p:txEl>
                                              <p:pRg st="2" end="2"/>
                                            </p:txEl>
                                          </p:spTgt>
                                        </p:tgtEl>
                                        <p:attrNameLst>
                                          <p:attrName>style.visibility</p:attrName>
                                        </p:attrNameLst>
                                      </p:cBhvr>
                                      <p:to>
                                        <p:strVal val="visible"/>
                                      </p:to>
                                    </p:set>
                                    <p:animEffect transition="in" filter="fade">
                                      <p:cBhvr>
                                        <p:cTn id="17" dur="500"/>
                                        <p:tgtEl>
                                          <p:spTgt spid="873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3475">
                                            <p:txEl>
                                              <p:pRg st="3" end="3"/>
                                            </p:txEl>
                                          </p:spTgt>
                                        </p:tgtEl>
                                        <p:attrNameLst>
                                          <p:attrName>style.visibility</p:attrName>
                                        </p:attrNameLst>
                                      </p:cBhvr>
                                      <p:to>
                                        <p:strVal val="visible"/>
                                      </p:to>
                                    </p:set>
                                    <p:animEffect transition="in" filter="fade">
                                      <p:cBhvr>
                                        <p:cTn id="22" dur="500"/>
                                        <p:tgtEl>
                                          <p:spTgt spid="873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3475">
                                            <p:txEl>
                                              <p:pRg st="4" end="4"/>
                                            </p:txEl>
                                          </p:spTgt>
                                        </p:tgtEl>
                                        <p:attrNameLst>
                                          <p:attrName>style.visibility</p:attrName>
                                        </p:attrNameLst>
                                      </p:cBhvr>
                                      <p:to>
                                        <p:strVal val="visible"/>
                                      </p:to>
                                    </p:set>
                                    <p:animEffect transition="in" filter="fade">
                                      <p:cBhvr>
                                        <p:cTn id="27" dur="500"/>
                                        <p:tgtEl>
                                          <p:spTgt spid="8734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3475">
                                            <p:txEl>
                                              <p:pRg st="5" end="5"/>
                                            </p:txEl>
                                          </p:spTgt>
                                        </p:tgtEl>
                                        <p:attrNameLst>
                                          <p:attrName>style.visibility</p:attrName>
                                        </p:attrNameLst>
                                      </p:cBhvr>
                                      <p:to>
                                        <p:strVal val="visible"/>
                                      </p:to>
                                    </p:set>
                                    <p:animEffect transition="in" filter="fade">
                                      <p:cBhvr>
                                        <p:cTn id="32" dur="500"/>
                                        <p:tgtEl>
                                          <p:spTgt spid="873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5"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7884" y="1385754"/>
            <a:ext cx="7632848" cy="4896544"/>
          </a:xfrm>
        </p:spPr>
        <p:txBody>
          <a:bodyPr>
            <a:noAutofit/>
          </a:bodyPr>
          <a:lstStyle/>
          <a:p>
            <a:r>
              <a:rPr lang="en-US" altLang="zh-TW" sz="3200" dirty="0">
                <a:latin typeface="標楷體" pitchFamily="65" charset="-120"/>
                <a:ea typeface="標楷體" pitchFamily="65" charset="-120"/>
              </a:rPr>
              <a:t>1 </a:t>
            </a:r>
            <a:r>
              <a:rPr lang="zh-TW" altLang="en-US" sz="3200" dirty="0">
                <a:latin typeface="標楷體" pitchFamily="65" charset="-120"/>
                <a:ea typeface="標楷體" pitchFamily="65" charset="-120"/>
              </a:rPr>
              <a:t>二氧化碳排放量逐年增加，大氣層平均溫度也就隨著增加。</a:t>
            </a:r>
          </a:p>
          <a:p>
            <a:r>
              <a:rPr lang="en-US" altLang="zh-TW" sz="3200" dirty="0">
                <a:latin typeface="標楷體" pitchFamily="65" charset="-120"/>
                <a:ea typeface="標楷體" pitchFamily="65" charset="-120"/>
              </a:rPr>
              <a:t>2 </a:t>
            </a:r>
            <a:r>
              <a:rPr lang="zh-TW" altLang="en-US" sz="3200" dirty="0">
                <a:latin typeface="標楷體" pitchFamily="65" charset="-120"/>
                <a:ea typeface="標楷體" pitchFamily="65" charset="-120"/>
              </a:rPr>
              <a:t>二氧化碳排放量多，使溫度變高。</a:t>
            </a:r>
          </a:p>
          <a:p>
            <a:r>
              <a:rPr lang="en-US" altLang="zh-TW" sz="3200" dirty="0">
                <a:latin typeface="標楷體" pitchFamily="65" charset="-120"/>
                <a:ea typeface="標楷體" pitchFamily="65" charset="-120"/>
              </a:rPr>
              <a:t>3 </a:t>
            </a:r>
            <a:r>
              <a:rPr lang="zh-TW" altLang="en-US" sz="3200" dirty="0">
                <a:latin typeface="標楷體" pitchFamily="65" charset="-120"/>
                <a:ea typeface="標楷體" pitchFamily="65" charset="-120"/>
              </a:rPr>
              <a:t>二氧化碳排放量逐年增加。</a:t>
            </a:r>
          </a:p>
          <a:p>
            <a:r>
              <a:rPr lang="en-US" altLang="zh-TW" sz="3200" dirty="0">
                <a:latin typeface="標楷體" pitchFamily="65" charset="-120"/>
                <a:ea typeface="標楷體" pitchFamily="65" charset="-120"/>
              </a:rPr>
              <a:t>4 </a:t>
            </a:r>
            <a:r>
              <a:rPr lang="zh-TW" altLang="en-US" sz="3200" dirty="0">
                <a:latin typeface="標楷體" pitchFamily="65" charset="-120"/>
                <a:ea typeface="標楷體" pitchFamily="65" charset="-120"/>
              </a:rPr>
              <a:t>因為當圖</a:t>
            </a:r>
            <a:r>
              <a:rPr lang="en-US" altLang="zh-TW" sz="3200" dirty="0" smtClean="0">
                <a:latin typeface="標楷體" pitchFamily="65" charset="-120"/>
                <a:ea typeface="標楷體" pitchFamily="65" charset="-120"/>
              </a:rPr>
              <a:t>1</a:t>
            </a:r>
            <a:r>
              <a:rPr lang="zh-TW" altLang="en-US" sz="3200" dirty="0" smtClean="0">
                <a:latin typeface="標楷體" pitchFamily="65" charset="-120"/>
                <a:ea typeface="標楷體" pitchFamily="65" charset="-120"/>
              </a:rPr>
              <a:t>的</a:t>
            </a:r>
            <a:r>
              <a:rPr lang="zh-TW" altLang="en-US" sz="3200" dirty="0">
                <a:latin typeface="標楷體" pitchFamily="65" charset="-120"/>
                <a:ea typeface="標楷體" pitchFamily="65" charset="-120"/>
              </a:rPr>
              <a:t>二氧化碳排放量越多，圖</a:t>
            </a:r>
            <a:r>
              <a:rPr lang="en-US" altLang="zh-TW" sz="3200" dirty="0" smtClean="0">
                <a:latin typeface="標楷體" pitchFamily="65" charset="-120"/>
                <a:ea typeface="標楷體" pitchFamily="65" charset="-120"/>
              </a:rPr>
              <a:t>2</a:t>
            </a:r>
            <a:r>
              <a:rPr lang="zh-TW" altLang="en-US" sz="3200" dirty="0" smtClean="0">
                <a:latin typeface="標楷體" pitchFamily="65" charset="-120"/>
                <a:ea typeface="標楷體" pitchFamily="65" charset="-120"/>
              </a:rPr>
              <a:t>的</a:t>
            </a:r>
            <a:r>
              <a:rPr lang="zh-TW" altLang="en-US" sz="3200" dirty="0">
                <a:latin typeface="標楷體" pitchFamily="65" charset="-120"/>
                <a:ea typeface="標楷體" pitchFamily="65" charset="-120"/>
              </a:rPr>
              <a:t>平均溫度就越來越高。</a:t>
            </a:r>
          </a:p>
          <a:p>
            <a:r>
              <a:rPr lang="en-US" altLang="zh-TW" sz="3200" dirty="0">
                <a:latin typeface="標楷體" pitchFamily="65" charset="-120"/>
                <a:ea typeface="標楷體" pitchFamily="65" charset="-120"/>
              </a:rPr>
              <a:t>5 </a:t>
            </a:r>
            <a:r>
              <a:rPr lang="zh-TW" altLang="en-US" sz="3200" dirty="0">
                <a:latin typeface="標楷體" pitchFamily="65" charset="-120"/>
                <a:ea typeface="標楷體" pitchFamily="65" charset="-120"/>
              </a:rPr>
              <a:t>二氧化碳越多，溫度越高。</a:t>
            </a:r>
          </a:p>
        </p:txBody>
      </p:sp>
      <p:sp>
        <p:nvSpPr>
          <p:cNvPr id="3" name="標題 2"/>
          <p:cNvSpPr>
            <a:spLocks noGrp="1"/>
          </p:cNvSpPr>
          <p:nvPr>
            <p:ph type="title"/>
          </p:nvPr>
        </p:nvSpPr>
        <p:spPr>
          <a:xfrm>
            <a:off x="827584" y="260648"/>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5" name="文字方塊 4"/>
          <p:cNvSpPr txBox="1"/>
          <p:nvPr/>
        </p:nvSpPr>
        <p:spPr>
          <a:xfrm>
            <a:off x="367703" y="1417363"/>
            <a:ext cx="559769" cy="523220"/>
          </a:xfrm>
          <a:prstGeom prst="rect">
            <a:avLst/>
          </a:prstGeom>
          <a:solidFill>
            <a:schemeClr val="bg2">
              <a:lumMod val="50000"/>
            </a:schemeClr>
          </a:solidFill>
        </p:spPr>
        <p:txBody>
          <a:bodyPr wrap="none" rtlCol="0">
            <a:spAutoFit/>
          </a:bodyPr>
          <a:lstStyle/>
          <a:p>
            <a:r>
              <a:rPr lang="en-US" altLang="zh-TW" sz="2800" dirty="0" smtClean="0">
                <a:solidFill>
                  <a:prstClr val="white"/>
                </a:solidFill>
              </a:rPr>
              <a:t>11</a:t>
            </a:r>
            <a:endParaRPr altLang="en-US" sz="2800" dirty="0">
              <a:solidFill>
                <a:prstClr val="white"/>
              </a:solidFill>
              <a:ea typeface="微軟正黑體"/>
            </a:endParaRPr>
          </a:p>
        </p:txBody>
      </p:sp>
      <p:sp>
        <p:nvSpPr>
          <p:cNvPr id="7" name="文字方塊 6"/>
          <p:cNvSpPr txBox="1"/>
          <p:nvPr/>
        </p:nvSpPr>
        <p:spPr>
          <a:xfrm>
            <a:off x="367704" y="2546903"/>
            <a:ext cx="559769" cy="523220"/>
          </a:xfrm>
          <a:prstGeom prst="rect">
            <a:avLst/>
          </a:prstGeom>
          <a:solidFill>
            <a:schemeClr val="bg2">
              <a:lumMod val="50000"/>
            </a:schemeClr>
          </a:solidFill>
        </p:spPr>
        <p:txBody>
          <a:bodyPr wrap="none" rtlCol="0">
            <a:spAutoFit/>
          </a:bodyPr>
          <a:lstStyle/>
          <a:p>
            <a:r>
              <a:rPr lang="en-US" altLang="zh-TW" sz="2800" dirty="0">
                <a:solidFill>
                  <a:prstClr val="white"/>
                </a:solidFill>
              </a:rPr>
              <a:t>1</a:t>
            </a:r>
            <a:r>
              <a:rPr lang="en-US" altLang="zh-TW" sz="2800" dirty="0" smtClean="0">
                <a:solidFill>
                  <a:prstClr val="white"/>
                </a:solidFill>
              </a:rPr>
              <a:t>1</a:t>
            </a:r>
            <a:endParaRPr altLang="en-US" sz="2800" dirty="0">
              <a:solidFill>
                <a:prstClr val="white"/>
              </a:solidFill>
              <a:ea typeface="微軟正黑體"/>
            </a:endParaRPr>
          </a:p>
        </p:txBody>
      </p:sp>
      <p:sp>
        <p:nvSpPr>
          <p:cNvPr id="8" name="文字方塊 7"/>
          <p:cNvSpPr txBox="1"/>
          <p:nvPr/>
        </p:nvSpPr>
        <p:spPr>
          <a:xfrm>
            <a:off x="367702" y="3150983"/>
            <a:ext cx="559769" cy="523220"/>
          </a:xfrm>
          <a:prstGeom prst="rect">
            <a:avLst/>
          </a:prstGeom>
          <a:solidFill>
            <a:schemeClr val="bg2">
              <a:lumMod val="50000"/>
            </a:schemeClr>
          </a:solidFill>
        </p:spPr>
        <p:txBody>
          <a:bodyPr wrap="none" rtlCol="0">
            <a:spAutoFit/>
          </a:bodyPr>
          <a:lstStyle/>
          <a:p>
            <a:r>
              <a:rPr lang="en-US" altLang="en-US" sz="2800" dirty="0" smtClean="0">
                <a:solidFill>
                  <a:prstClr val="white"/>
                </a:solidFill>
                <a:ea typeface="微軟正黑體"/>
              </a:rPr>
              <a:t>01</a:t>
            </a:r>
            <a:endParaRPr altLang="en-US" sz="2800" dirty="0">
              <a:solidFill>
                <a:prstClr val="white"/>
              </a:solidFill>
              <a:ea typeface="微軟正黑體"/>
            </a:endParaRPr>
          </a:p>
        </p:txBody>
      </p:sp>
      <p:sp>
        <p:nvSpPr>
          <p:cNvPr id="9" name="文字方塊 8"/>
          <p:cNvSpPr txBox="1"/>
          <p:nvPr/>
        </p:nvSpPr>
        <p:spPr>
          <a:xfrm>
            <a:off x="380775" y="3767827"/>
            <a:ext cx="559769" cy="523220"/>
          </a:xfrm>
          <a:prstGeom prst="rect">
            <a:avLst/>
          </a:prstGeom>
          <a:solidFill>
            <a:schemeClr val="bg2">
              <a:lumMod val="50000"/>
            </a:schemeClr>
          </a:solidFill>
        </p:spPr>
        <p:txBody>
          <a:bodyPr wrap="none" rtlCol="0">
            <a:spAutoFit/>
          </a:bodyPr>
          <a:lstStyle/>
          <a:p>
            <a:r>
              <a:rPr lang="en-US" altLang="zh-TW" sz="2800" dirty="0">
                <a:solidFill>
                  <a:prstClr val="white"/>
                </a:solidFill>
              </a:rPr>
              <a:t>1</a:t>
            </a:r>
            <a:r>
              <a:rPr lang="en-US" altLang="zh-TW" sz="2800" dirty="0" smtClean="0">
                <a:solidFill>
                  <a:prstClr val="white"/>
                </a:solidFill>
              </a:rPr>
              <a:t>1</a:t>
            </a:r>
            <a:endParaRPr altLang="en-US" sz="2800" dirty="0">
              <a:solidFill>
                <a:prstClr val="white"/>
              </a:solidFill>
              <a:ea typeface="微軟正黑體"/>
            </a:endParaRPr>
          </a:p>
        </p:txBody>
      </p:sp>
      <p:sp>
        <p:nvSpPr>
          <p:cNvPr id="10" name="文字方塊 9"/>
          <p:cNvSpPr txBox="1"/>
          <p:nvPr/>
        </p:nvSpPr>
        <p:spPr>
          <a:xfrm>
            <a:off x="421981" y="4581128"/>
            <a:ext cx="559769" cy="523220"/>
          </a:xfrm>
          <a:prstGeom prst="rect">
            <a:avLst/>
          </a:prstGeom>
          <a:solidFill>
            <a:schemeClr val="bg2">
              <a:lumMod val="50000"/>
            </a:schemeClr>
          </a:solidFill>
        </p:spPr>
        <p:txBody>
          <a:bodyPr wrap="none" rtlCol="0">
            <a:spAutoFit/>
          </a:bodyPr>
          <a:lstStyle/>
          <a:p>
            <a:r>
              <a:rPr lang="en-US" altLang="zh-TW" sz="2800" dirty="0">
                <a:solidFill>
                  <a:prstClr val="white"/>
                </a:solidFill>
              </a:rPr>
              <a:t>1</a:t>
            </a:r>
            <a:r>
              <a:rPr lang="en-US" altLang="zh-TW" sz="2800" dirty="0" smtClean="0">
                <a:solidFill>
                  <a:prstClr val="white"/>
                </a:solidFill>
              </a:rPr>
              <a:t>1</a:t>
            </a:r>
            <a:endParaRPr altLang="en-US" sz="2800" dirty="0">
              <a:solidFill>
                <a:prstClr val="white"/>
              </a:solidFill>
              <a:ea typeface="微軟正黑體"/>
            </a:endParaRPr>
          </a:p>
        </p:txBody>
      </p:sp>
      <p:sp>
        <p:nvSpPr>
          <p:cNvPr id="4" name="圓角矩形 3"/>
          <p:cNvSpPr/>
          <p:nvPr/>
        </p:nvSpPr>
        <p:spPr>
          <a:xfrm>
            <a:off x="367702" y="1417363"/>
            <a:ext cx="747914" cy="3883845"/>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81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additive="base">
                                        <p:cTn id="6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7884" y="1385754"/>
            <a:ext cx="7632848" cy="4896544"/>
          </a:xfrm>
        </p:spPr>
        <p:txBody>
          <a:bodyPr>
            <a:noAutofit/>
          </a:bodyPr>
          <a:lstStyle/>
          <a:p>
            <a:r>
              <a:rPr lang="en-US" altLang="zh-TW" sz="2800" dirty="0">
                <a:latin typeface="標楷體" pitchFamily="65" charset="-120"/>
                <a:ea typeface="標楷體" pitchFamily="65" charset="-120"/>
              </a:rPr>
              <a:t>6 </a:t>
            </a:r>
            <a:r>
              <a:rPr lang="zh-TW" altLang="en-US" sz="2800" dirty="0">
                <a:latin typeface="標楷體" pitchFamily="65" charset="-120"/>
                <a:ea typeface="標楷體" pitchFamily="65" charset="-120"/>
              </a:rPr>
              <a:t>溫室效應，持續嚴重，人類二氧化碳持續排放過量。</a:t>
            </a:r>
          </a:p>
          <a:p>
            <a:r>
              <a:rPr lang="en-US" altLang="zh-TW" sz="2800" dirty="0">
                <a:latin typeface="標楷體" pitchFamily="65" charset="-120"/>
                <a:ea typeface="標楷體" pitchFamily="65" charset="-120"/>
              </a:rPr>
              <a:t>7 </a:t>
            </a:r>
            <a:r>
              <a:rPr lang="zh-TW" altLang="en-US" sz="2800" dirty="0">
                <a:latin typeface="標楷體" pitchFamily="65" charset="-120"/>
                <a:ea typeface="標楷體" pitchFamily="65" charset="-120"/>
              </a:rPr>
              <a:t>二氧化碳排放量升高，地球大氣層溫度也有逐漸升高。</a:t>
            </a:r>
          </a:p>
          <a:p>
            <a:r>
              <a:rPr lang="en-US" altLang="zh-TW" sz="2800" dirty="0">
                <a:latin typeface="標楷體" pitchFamily="65" charset="-120"/>
                <a:ea typeface="標楷體" pitchFamily="65" charset="-120"/>
              </a:rPr>
              <a:t>8 </a:t>
            </a:r>
            <a:r>
              <a:rPr lang="zh-TW" altLang="en-US" sz="2800" dirty="0">
                <a:latin typeface="標楷體" pitchFamily="65" charset="-120"/>
                <a:ea typeface="標楷體" pitchFamily="65" charset="-120"/>
              </a:rPr>
              <a:t>二氧化碳排放量一年比一年高持續上升，使得地球溫度上升，造成</a:t>
            </a:r>
            <a:r>
              <a:rPr lang="zh-TW" altLang="en-US" sz="2800" dirty="0" smtClean="0">
                <a:latin typeface="標楷體" pitchFamily="65" charset="-120"/>
                <a:ea typeface="標楷體" pitchFamily="65" charset="-120"/>
              </a:rPr>
              <a:t>溫室效應</a:t>
            </a:r>
            <a:r>
              <a:rPr lang="zh-TW" altLang="en-US" sz="2800" dirty="0">
                <a:latin typeface="標楷體" pitchFamily="65" charset="-120"/>
                <a:ea typeface="標楷體" pitchFamily="65" charset="-120"/>
              </a:rPr>
              <a:t>。</a:t>
            </a:r>
          </a:p>
          <a:p>
            <a:r>
              <a:rPr lang="en-US" altLang="zh-TW" sz="2800" dirty="0">
                <a:latin typeface="標楷體" pitchFamily="65" charset="-120"/>
                <a:ea typeface="標楷體" pitchFamily="65" charset="-120"/>
              </a:rPr>
              <a:t>9 </a:t>
            </a:r>
            <a:r>
              <a:rPr lang="zh-TW" altLang="en-US" sz="2800" dirty="0">
                <a:latin typeface="標楷體" pitchFamily="65" charset="-120"/>
                <a:ea typeface="標楷體" pitchFamily="65" charset="-120"/>
              </a:rPr>
              <a:t>西元</a:t>
            </a:r>
            <a:r>
              <a:rPr lang="en-US" altLang="zh-TW" sz="2800" dirty="0">
                <a:latin typeface="標楷體" pitchFamily="65" charset="-120"/>
                <a:ea typeface="標楷體" pitchFamily="65" charset="-120"/>
              </a:rPr>
              <a:t>1980 </a:t>
            </a:r>
            <a:r>
              <a:rPr lang="zh-TW" altLang="en-US" sz="2800" dirty="0">
                <a:latin typeface="標楷體" pitchFamily="65" charset="-120"/>
                <a:ea typeface="標楷體" pitchFamily="65" charset="-120"/>
              </a:rPr>
              <a:t>年後，大氣層平均溫度即有顯著成長，而同時</a:t>
            </a:r>
            <a:r>
              <a:rPr lang="en-US" altLang="zh-TW" sz="2800" dirty="0">
                <a:latin typeface="標楷體" pitchFamily="65" charset="-120"/>
                <a:ea typeface="標楷體" pitchFamily="65" charset="-120"/>
              </a:rPr>
              <a:t>CO2 </a:t>
            </a:r>
            <a:r>
              <a:rPr lang="zh-TW" altLang="en-US" sz="2800" dirty="0">
                <a:latin typeface="標楷體" pitchFamily="65" charset="-120"/>
                <a:ea typeface="標楷體" pitchFamily="65" charset="-120"/>
              </a:rPr>
              <a:t>排放量</a:t>
            </a:r>
            <a:r>
              <a:rPr lang="zh-TW" altLang="en-US" sz="2800" dirty="0" smtClean="0">
                <a:latin typeface="標楷體" pitchFamily="65" charset="-120"/>
                <a:ea typeface="標楷體" pitchFamily="65" charset="-120"/>
              </a:rPr>
              <a:t>也不斷</a:t>
            </a:r>
            <a:r>
              <a:rPr lang="zh-TW" altLang="en-US" sz="2800" dirty="0">
                <a:latin typeface="標楷體" pitchFamily="65" charset="-120"/>
                <a:ea typeface="標楷體" pitchFamily="65" charset="-120"/>
              </a:rPr>
              <a:t>增加，故依兩圖可推得溫室效應與</a:t>
            </a:r>
            <a:r>
              <a:rPr lang="en-US" altLang="zh-TW" sz="2800" dirty="0">
                <a:latin typeface="標楷體" pitchFamily="65" charset="-120"/>
                <a:ea typeface="標楷體" pitchFamily="65" charset="-120"/>
              </a:rPr>
              <a:t>CO2 </a:t>
            </a:r>
            <a:r>
              <a:rPr lang="zh-TW" altLang="en-US" sz="2800" dirty="0">
                <a:latin typeface="標楷體" pitchFamily="65" charset="-120"/>
                <a:ea typeface="標楷體" pitchFamily="65" charset="-120"/>
              </a:rPr>
              <a:t>之關係。</a:t>
            </a:r>
          </a:p>
        </p:txBody>
      </p:sp>
      <p:sp>
        <p:nvSpPr>
          <p:cNvPr id="3" name="標題 2"/>
          <p:cNvSpPr>
            <a:spLocks noGrp="1"/>
          </p:cNvSpPr>
          <p:nvPr>
            <p:ph type="title"/>
          </p:nvPr>
        </p:nvSpPr>
        <p:spPr>
          <a:xfrm>
            <a:off x="827584" y="260648"/>
            <a:ext cx="7696200" cy="907504"/>
          </a:xfrm>
        </p:spPr>
        <p:txBody>
          <a:bodyPr/>
          <a:lstStyle/>
          <a:p>
            <a:r>
              <a:rPr lang="zh-TW" altLang="en-US" dirty="0" smtClean="0">
                <a:latin typeface="標楷體" pitchFamily="65" charset="-120"/>
                <a:ea typeface="標楷體" pitchFamily="65" charset="-120"/>
              </a:rPr>
              <a:t>學生作答反應</a:t>
            </a:r>
            <a:endParaRPr lang="zh-TW" altLang="en-US" dirty="0">
              <a:latin typeface="標楷體" pitchFamily="65" charset="-120"/>
              <a:ea typeface="標楷體" pitchFamily="65" charset="-120"/>
            </a:endParaRPr>
          </a:p>
        </p:txBody>
      </p:sp>
      <p:sp>
        <p:nvSpPr>
          <p:cNvPr id="5" name="文字方塊 4"/>
          <p:cNvSpPr txBox="1"/>
          <p:nvPr/>
        </p:nvSpPr>
        <p:spPr>
          <a:xfrm>
            <a:off x="367703" y="1417363"/>
            <a:ext cx="559769" cy="523220"/>
          </a:xfrm>
          <a:prstGeom prst="rect">
            <a:avLst/>
          </a:prstGeom>
          <a:solidFill>
            <a:schemeClr val="bg2">
              <a:lumMod val="50000"/>
            </a:schemeClr>
          </a:solidFill>
        </p:spPr>
        <p:txBody>
          <a:bodyPr wrap="none" rtlCol="0">
            <a:spAutoFit/>
          </a:bodyPr>
          <a:lstStyle/>
          <a:p>
            <a:r>
              <a:rPr lang="en-US" altLang="zh-TW" sz="2800" dirty="0">
                <a:solidFill>
                  <a:prstClr val="white"/>
                </a:solidFill>
              </a:rPr>
              <a:t>0</a:t>
            </a:r>
            <a:r>
              <a:rPr lang="en-US" altLang="zh-TW" sz="2800" dirty="0" smtClean="0">
                <a:solidFill>
                  <a:prstClr val="white"/>
                </a:solidFill>
              </a:rPr>
              <a:t>1</a:t>
            </a:r>
            <a:endParaRPr altLang="en-US" sz="2800" dirty="0">
              <a:solidFill>
                <a:prstClr val="white"/>
              </a:solidFill>
              <a:ea typeface="微軟正黑體"/>
            </a:endParaRPr>
          </a:p>
        </p:txBody>
      </p:sp>
      <p:sp>
        <p:nvSpPr>
          <p:cNvPr id="7" name="文字方塊 6"/>
          <p:cNvSpPr txBox="1"/>
          <p:nvPr/>
        </p:nvSpPr>
        <p:spPr>
          <a:xfrm>
            <a:off x="367704" y="2293216"/>
            <a:ext cx="559769" cy="523220"/>
          </a:xfrm>
          <a:prstGeom prst="rect">
            <a:avLst/>
          </a:prstGeom>
          <a:solidFill>
            <a:schemeClr val="bg2">
              <a:lumMod val="50000"/>
            </a:schemeClr>
          </a:solidFill>
        </p:spPr>
        <p:txBody>
          <a:bodyPr wrap="none" rtlCol="0">
            <a:spAutoFit/>
          </a:bodyPr>
          <a:lstStyle/>
          <a:p>
            <a:r>
              <a:rPr lang="en-US" altLang="zh-TW" sz="2800" dirty="0">
                <a:solidFill>
                  <a:prstClr val="white"/>
                </a:solidFill>
              </a:rPr>
              <a:t>1</a:t>
            </a:r>
            <a:r>
              <a:rPr lang="en-US" altLang="zh-TW" sz="2800" dirty="0" smtClean="0">
                <a:solidFill>
                  <a:prstClr val="white"/>
                </a:solidFill>
              </a:rPr>
              <a:t>1</a:t>
            </a:r>
            <a:endParaRPr altLang="en-US" sz="2800" dirty="0">
              <a:solidFill>
                <a:prstClr val="white"/>
              </a:solidFill>
              <a:ea typeface="微軟正黑體"/>
            </a:endParaRPr>
          </a:p>
        </p:txBody>
      </p:sp>
      <p:sp>
        <p:nvSpPr>
          <p:cNvPr id="8" name="文字方塊 7"/>
          <p:cNvSpPr txBox="1"/>
          <p:nvPr/>
        </p:nvSpPr>
        <p:spPr>
          <a:xfrm>
            <a:off x="367702" y="3253484"/>
            <a:ext cx="559769" cy="523220"/>
          </a:xfrm>
          <a:prstGeom prst="rect">
            <a:avLst/>
          </a:prstGeom>
          <a:solidFill>
            <a:schemeClr val="bg2">
              <a:lumMod val="50000"/>
            </a:schemeClr>
          </a:solidFill>
        </p:spPr>
        <p:txBody>
          <a:bodyPr wrap="none" rtlCol="0">
            <a:spAutoFit/>
          </a:bodyPr>
          <a:lstStyle/>
          <a:p>
            <a:r>
              <a:rPr lang="en-US" altLang="en-US" sz="2800" dirty="0">
                <a:solidFill>
                  <a:prstClr val="white"/>
                </a:solidFill>
                <a:ea typeface="微軟正黑體"/>
              </a:rPr>
              <a:t>1</a:t>
            </a:r>
            <a:r>
              <a:rPr lang="en-US" altLang="en-US" sz="2800" dirty="0" smtClean="0">
                <a:solidFill>
                  <a:prstClr val="white"/>
                </a:solidFill>
                <a:ea typeface="微軟正黑體"/>
              </a:rPr>
              <a:t>1</a:t>
            </a:r>
            <a:endParaRPr altLang="en-US" sz="2800" dirty="0">
              <a:solidFill>
                <a:prstClr val="white"/>
              </a:solidFill>
              <a:ea typeface="微軟正黑體"/>
            </a:endParaRPr>
          </a:p>
        </p:txBody>
      </p:sp>
      <p:sp>
        <p:nvSpPr>
          <p:cNvPr id="9" name="文字方塊 8"/>
          <p:cNvSpPr txBox="1"/>
          <p:nvPr/>
        </p:nvSpPr>
        <p:spPr>
          <a:xfrm>
            <a:off x="408910" y="4149080"/>
            <a:ext cx="559769" cy="523220"/>
          </a:xfrm>
          <a:prstGeom prst="rect">
            <a:avLst/>
          </a:prstGeom>
          <a:solidFill>
            <a:schemeClr val="bg2">
              <a:lumMod val="50000"/>
            </a:schemeClr>
          </a:solidFill>
        </p:spPr>
        <p:txBody>
          <a:bodyPr wrap="none" rtlCol="0">
            <a:spAutoFit/>
          </a:bodyPr>
          <a:lstStyle/>
          <a:p>
            <a:r>
              <a:rPr lang="en-US" altLang="zh-TW" sz="2800" dirty="0">
                <a:solidFill>
                  <a:prstClr val="white"/>
                </a:solidFill>
              </a:rPr>
              <a:t>1</a:t>
            </a:r>
            <a:r>
              <a:rPr lang="en-US" altLang="zh-TW" sz="2800" dirty="0" smtClean="0">
                <a:solidFill>
                  <a:prstClr val="white"/>
                </a:solidFill>
              </a:rPr>
              <a:t>1</a:t>
            </a:r>
            <a:endParaRPr altLang="en-US" sz="2800" dirty="0">
              <a:solidFill>
                <a:prstClr val="white"/>
              </a:solidFill>
              <a:ea typeface="微軟正黑體"/>
            </a:endParaRPr>
          </a:p>
        </p:txBody>
      </p:sp>
      <p:sp>
        <p:nvSpPr>
          <p:cNvPr id="11" name="圓角矩形 10"/>
          <p:cNvSpPr/>
          <p:nvPr/>
        </p:nvSpPr>
        <p:spPr>
          <a:xfrm>
            <a:off x="367702" y="1417363"/>
            <a:ext cx="747914" cy="3883845"/>
          </a:xfrm>
          <a:prstGeom prst="roundRect">
            <a:avLst/>
          </a:prstGeom>
          <a:solidFill>
            <a:schemeClr val="tx1">
              <a:lumMod val="8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002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 calcmode="lin" valueType="num">
                                      <p:cBhvr additive="base">
                                        <p:cTn id="4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3200" dirty="0" smtClean="0">
                <a:latin typeface="標楷體" pitchFamily="65" charset="-120"/>
                <a:ea typeface="標楷體" pitchFamily="65" charset="-120"/>
              </a:rPr>
              <a:t>請</a:t>
            </a:r>
            <a:r>
              <a:rPr lang="zh-TW" altLang="en-US" sz="3200" dirty="0">
                <a:latin typeface="標楷體" pitchFamily="65" charset="-120"/>
                <a:ea typeface="標楷體" pitchFamily="65" charset="-120"/>
              </a:rPr>
              <a:t>在圖中畫出地軸、北半球、南半球和赤道，並標示出每一部位的名稱。</a:t>
            </a:r>
          </a:p>
        </p:txBody>
      </p:sp>
      <p:sp>
        <p:nvSpPr>
          <p:cNvPr id="3" name="標題 2"/>
          <p:cNvSpPr>
            <a:spLocks noGrp="1"/>
          </p:cNvSpPr>
          <p:nvPr>
            <p:ph type="title"/>
          </p:nvPr>
        </p:nvSpPr>
        <p:spPr/>
        <p:txBody>
          <a:bodyPr/>
          <a:lstStyle/>
          <a:p>
            <a:r>
              <a:rPr lang="zh-TW" altLang="en-US" b="1" dirty="0">
                <a:latin typeface="標楷體" pitchFamily="65" charset="-120"/>
                <a:ea typeface="標楷體" pitchFamily="65" charset="-120"/>
              </a:rPr>
              <a:t>問題</a:t>
            </a:r>
            <a:r>
              <a:rPr lang="en-US" altLang="zh-TW" b="1" dirty="0"/>
              <a:t>S129Q02</a:t>
            </a:r>
            <a:r>
              <a:rPr lang="zh-TW" altLang="en-US" b="1" dirty="0" smtClean="0"/>
              <a:t>：</a:t>
            </a:r>
            <a:r>
              <a:rPr lang="zh-TW" altLang="en-US" b="1" dirty="0">
                <a:latin typeface="標楷體" pitchFamily="65" charset="-120"/>
                <a:ea typeface="標楷體" pitchFamily="65" charset="-120"/>
              </a:rPr>
              <a:t>白晝</a:t>
            </a:r>
            <a:endParaRPr lang="zh-TW" altLang="en-US" dirty="0">
              <a:latin typeface="標楷體" pitchFamily="65" charset="-120"/>
              <a:ea typeface="標楷體" pitchFamily="65" charset="-12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89247"/>
            <a:ext cx="2232248" cy="269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2012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971600" y="0"/>
            <a:ext cx="7696200" cy="1143000"/>
          </a:xfrm>
        </p:spPr>
        <p:txBody>
          <a:bodyPr/>
          <a:lstStyle/>
          <a:p>
            <a:r>
              <a:rPr lang="zh-TW" altLang="en-US" sz="3200" b="1" dirty="0" smtClean="0">
                <a:ea typeface="標楷體" pitchFamily="65" charset="-120"/>
              </a:rPr>
              <a:t>問題</a:t>
            </a:r>
            <a:r>
              <a:rPr lang="en-US" altLang="zh-TW" sz="3200" b="1" i="1" dirty="0"/>
              <a:t>PS129Q02 </a:t>
            </a:r>
            <a:r>
              <a:rPr lang="zh-TW" altLang="en-US" sz="3200" dirty="0" smtClean="0">
                <a:ea typeface="標楷體" pitchFamily="65" charset="-120"/>
              </a:rPr>
              <a:t>：</a:t>
            </a:r>
            <a:r>
              <a:rPr lang="zh-TW" altLang="en-US" sz="3200" b="1" dirty="0">
                <a:ea typeface="標楷體" pitchFamily="65" charset="-120"/>
              </a:rPr>
              <a:t>白晝評分規準</a:t>
            </a:r>
            <a:r>
              <a:rPr lang="zh-TW" altLang="en-US" sz="3200" dirty="0"/>
              <a:t/>
            </a:r>
            <a:br>
              <a:rPr lang="zh-TW" altLang="en-US" sz="3200" dirty="0"/>
            </a:br>
            <a:r>
              <a:rPr lang="en-US" altLang="zh-TW" sz="2800" b="1" i="1" dirty="0"/>
              <a:t>PS129Q02 - 01 02 03 04 11 12 13 21 99</a:t>
            </a:r>
          </a:p>
        </p:txBody>
      </p:sp>
      <p:sp>
        <p:nvSpPr>
          <p:cNvPr id="890885" name="Rectangle 5"/>
          <p:cNvSpPr>
            <a:spLocks noGrp="1" noChangeArrowheads="1"/>
          </p:cNvSpPr>
          <p:nvPr>
            <p:ph type="body" sz="half" idx="1"/>
          </p:nvPr>
        </p:nvSpPr>
        <p:spPr>
          <a:xfrm>
            <a:off x="323528" y="1196752"/>
            <a:ext cx="8352928" cy="2448272"/>
          </a:xfrm>
        </p:spPr>
        <p:txBody>
          <a:bodyPr>
            <a:noAutofit/>
          </a:bodyPr>
          <a:lstStyle/>
          <a:p>
            <a:pPr>
              <a:buFont typeface="Wingdings" pitchFamily="2" charset="2"/>
              <a:buChar char="l"/>
            </a:pPr>
            <a:r>
              <a:rPr lang="zh-TW" altLang="en-US" b="1" dirty="0" smtClean="0">
                <a:latin typeface="標楷體" pitchFamily="65" charset="-120"/>
                <a:ea typeface="標楷體" pitchFamily="65" charset="-120"/>
              </a:rPr>
              <a:t>滿分 代號 </a:t>
            </a:r>
            <a:r>
              <a:rPr lang="en-US" altLang="zh-TW" b="1" dirty="0">
                <a:latin typeface="標楷體" pitchFamily="65" charset="-120"/>
                <a:ea typeface="標楷體" pitchFamily="65" charset="-120"/>
              </a:rPr>
              <a:t>21</a:t>
            </a:r>
            <a:r>
              <a:rPr lang="zh-TW" altLang="en-US" b="1"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將</a:t>
            </a:r>
            <a:r>
              <a:rPr lang="zh-TW" altLang="en-US" dirty="0">
                <a:latin typeface="標楷體" pitchFamily="65" charset="-120"/>
                <a:ea typeface="標楷體" pitchFamily="65" charset="-120"/>
              </a:rPr>
              <a:t>赤道畫成向太陽的方向傾斜，與水平線之間的夾角介於</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至 </a:t>
            </a:r>
            <a:r>
              <a:rPr lang="en-US" altLang="zh-TW" dirty="0">
                <a:latin typeface="標楷體" pitchFamily="65" charset="-120"/>
                <a:ea typeface="標楷體" pitchFamily="65" charset="-120"/>
              </a:rPr>
              <a:t>45°</a:t>
            </a:r>
            <a:r>
              <a:rPr lang="zh-TW" altLang="en-US" dirty="0">
                <a:latin typeface="標楷體" pitchFamily="65" charset="-120"/>
                <a:ea typeface="標楷體" pitchFamily="65" charset="-120"/>
              </a:rPr>
              <a:t>之間。同時，將地軸畫成向太陽方向傾斜，與垂直線之間的夾角介於</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至 </a:t>
            </a:r>
            <a:r>
              <a:rPr lang="en-US" altLang="zh-TW" dirty="0">
                <a:latin typeface="標楷體" pitchFamily="65" charset="-120"/>
                <a:ea typeface="標楷體" pitchFamily="65" charset="-120"/>
              </a:rPr>
              <a:t>45°</a:t>
            </a:r>
            <a:r>
              <a:rPr lang="zh-TW" altLang="en-US" dirty="0">
                <a:latin typeface="標楷體" pitchFamily="65" charset="-120"/>
                <a:ea typeface="標楷體" pitchFamily="65" charset="-120"/>
              </a:rPr>
              <a:t>之間。而且，必須正確標示出南北半球的所在或正確標示出其中一個半球的所在（暗示著另一半球的所在位置）。</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05250"/>
            <a:ext cx="48387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8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885">
                                            <p:txEl>
                                              <p:pRg st="0" end="0"/>
                                            </p:txEl>
                                          </p:spTgt>
                                        </p:tgtEl>
                                        <p:attrNameLst>
                                          <p:attrName>style.visibility</p:attrName>
                                        </p:attrNameLst>
                                      </p:cBhvr>
                                      <p:to>
                                        <p:strVal val="visible"/>
                                      </p:to>
                                    </p:set>
                                    <p:animEffect transition="in" filter="fade">
                                      <p:cBhvr>
                                        <p:cTn id="7" dur="500"/>
                                        <p:tgtEl>
                                          <p:spTgt spid="8908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4" name="Rectangle 6"/>
          <p:cNvSpPr>
            <a:spLocks noGrp="1" noChangeArrowheads="1"/>
          </p:cNvSpPr>
          <p:nvPr>
            <p:ph type="body" sz="half" idx="1"/>
          </p:nvPr>
        </p:nvSpPr>
        <p:spPr>
          <a:xfrm>
            <a:off x="490671" y="1340768"/>
            <a:ext cx="8058077" cy="2304256"/>
          </a:xfrm>
        </p:spPr>
        <p:txBody>
          <a:bodyPr>
            <a:noAutofit/>
          </a:bodyPr>
          <a:lstStyle/>
          <a:p>
            <a:pPr>
              <a:buFont typeface="Wingdings" pitchFamily="2" charset="2"/>
              <a:buChar char="l"/>
            </a:pPr>
            <a:r>
              <a:rPr lang="zh-TW" altLang="en-US" sz="2800" b="1" dirty="0">
                <a:latin typeface="標楷體" pitchFamily="65" charset="-120"/>
                <a:ea typeface="標楷體" pitchFamily="65" charset="-120"/>
              </a:rPr>
              <a:t>部分</a:t>
            </a:r>
            <a:r>
              <a:rPr lang="zh-TW" altLang="en-US" sz="2800" b="1" dirty="0" smtClean="0">
                <a:latin typeface="標楷體" pitchFamily="65" charset="-120"/>
                <a:ea typeface="標楷體" pitchFamily="65" charset="-120"/>
              </a:rPr>
              <a:t>分數 代號 </a:t>
            </a:r>
            <a:r>
              <a:rPr lang="en-US" altLang="zh-TW" sz="2800" b="1" dirty="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地軸</a:t>
            </a:r>
            <a:r>
              <a:rPr lang="zh-TW" altLang="en-US" sz="2800" dirty="0">
                <a:latin typeface="標楷體" pitchFamily="65" charset="-120"/>
                <a:ea typeface="標楷體" pitchFamily="65" charset="-120"/>
              </a:rPr>
              <a:t>傾斜角正確畫在</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之間，也正確標示出南北半球的所在（或正確標示出其中一個半球的所在，暗示著另一半球的所在位置）。但是赤道的傾斜角度沒有介於</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之間；或者根本沒有把赤道畫出來。</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20934"/>
            <a:ext cx="8280920" cy="287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971600" y="0"/>
            <a:ext cx="7696200" cy="1143000"/>
          </a:xfrm>
        </p:spPr>
        <p:txBody>
          <a:bodyPr/>
          <a:lstStyle/>
          <a:p>
            <a:r>
              <a:rPr lang="zh-TW" altLang="en-US" sz="3200" b="1" dirty="0" smtClean="0">
                <a:ea typeface="標楷體" pitchFamily="65" charset="-120"/>
              </a:rPr>
              <a:t>問題</a:t>
            </a:r>
            <a:r>
              <a:rPr lang="en-US" altLang="zh-TW" sz="3200" b="1" i="1" dirty="0"/>
              <a:t>PS129Q02 </a:t>
            </a:r>
            <a:r>
              <a:rPr lang="zh-TW" altLang="en-US" sz="3200" dirty="0" smtClean="0">
                <a:ea typeface="標楷體" pitchFamily="65" charset="-120"/>
              </a:rPr>
              <a:t>：</a:t>
            </a:r>
            <a:r>
              <a:rPr lang="zh-TW" altLang="en-US" sz="3200" b="1" dirty="0">
                <a:ea typeface="標楷體" pitchFamily="65" charset="-120"/>
              </a:rPr>
              <a:t>白晝評分規準</a:t>
            </a:r>
            <a:r>
              <a:rPr lang="zh-TW" altLang="en-US" sz="3200" dirty="0"/>
              <a:t/>
            </a:r>
            <a:br>
              <a:rPr lang="zh-TW" altLang="en-US" sz="3200" dirty="0"/>
            </a:br>
            <a:r>
              <a:rPr lang="en-US" altLang="zh-TW" sz="2800" b="1" i="1" dirty="0"/>
              <a:t>PS129Q02 - 01 02 03 04 11 12 13 21 99</a:t>
            </a:r>
          </a:p>
        </p:txBody>
      </p:sp>
    </p:spTree>
    <p:extLst>
      <p:ext uri="{BB962C8B-B14F-4D97-AF65-F5344CB8AC3E}">
        <p14:creationId xmlns:p14="http://schemas.microsoft.com/office/powerpoint/2010/main" val="14819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2934">
                                            <p:txEl>
                                              <p:pRg st="0" end="0"/>
                                            </p:txEl>
                                          </p:spTgt>
                                        </p:tgtEl>
                                        <p:attrNameLst>
                                          <p:attrName>style.visibility</p:attrName>
                                        </p:attrNameLst>
                                      </p:cBhvr>
                                      <p:to>
                                        <p:strVal val="visible"/>
                                      </p:to>
                                    </p:set>
                                    <p:animEffect transition="in" filter="fade">
                                      <p:cBhvr>
                                        <p:cTn id="7" dur="500"/>
                                        <p:tgtEl>
                                          <p:spTgt spid="892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395536" y="0"/>
            <a:ext cx="7696200" cy="1143000"/>
          </a:xfrm>
        </p:spPr>
        <p:txBody>
          <a:bodyPr>
            <a:noAutofit/>
          </a:bodyPr>
          <a:lstStyle/>
          <a:p>
            <a:pPr algn="ctr"/>
            <a:r>
              <a:rPr lang="zh-TW" altLang="en-US" sz="4800" b="1" dirty="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標楷體" pitchFamily="65" charset="-120"/>
                <a:ea typeface="標楷體" pitchFamily="65" charset="-120"/>
              </a:rPr>
              <a:t>要素一：試題情境 </a:t>
            </a:r>
          </a:p>
        </p:txBody>
      </p:sp>
      <p:sp>
        <p:nvSpPr>
          <p:cNvPr id="689155" name="Rectangle 3"/>
          <p:cNvSpPr>
            <a:spLocks noGrp="1" noChangeArrowheads="1"/>
          </p:cNvSpPr>
          <p:nvPr>
            <p:ph type="body" idx="1"/>
          </p:nvPr>
        </p:nvSpPr>
        <p:spPr>
          <a:xfrm>
            <a:off x="467544" y="1268760"/>
            <a:ext cx="8064896" cy="5256584"/>
          </a:xfrm>
        </p:spPr>
        <p:txBody>
          <a:bodyPr>
            <a:noAutofit/>
          </a:bodyPr>
          <a:lstStyle/>
          <a:p>
            <a:pPr>
              <a:lnSpc>
                <a:spcPct val="90000"/>
              </a:lnSpc>
            </a:pPr>
            <a:r>
              <a:rPr lang="zh-TW" altLang="en-US" sz="3200" dirty="0">
                <a:ea typeface="標楷體" pitchFamily="65" charset="-120"/>
              </a:rPr>
              <a:t>人們在處理科學議題、選擇處理方法與表達意思時，都與情境脫離不了關係。因此，</a:t>
            </a:r>
            <a:r>
              <a:rPr lang="en-US" altLang="zh-TW" sz="3200" dirty="0">
                <a:ea typeface="標楷體" pitchFamily="65" charset="-120"/>
              </a:rPr>
              <a:t>PISA</a:t>
            </a:r>
            <a:r>
              <a:rPr lang="zh-TW" altLang="en-US" sz="3200" dirty="0">
                <a:ea typeface="標楷體" pitchFamily="65" charset="-120"/>
              </a:rPr>
              <a:t>的評量試題將</a:t>
            </a:r>
            <a:r>
              <a:rPr lang="zh-TW" altLang="en-US" sz="3200" b="1" dirty="0">
                <a:ea typeface="標楷體" pitchFamily="65" charset="-120"/>
              </a:rPr>
              <a:t>以一般生活與學校情境</a:t>
            </a:r>
            <a:r>
              <a:rPr lang="zh-TW" altLang="en-US" sz="3200" dirty="0">
                <a:ea typeface="標楷體" pitchFamily="65" charset="-120"/>
              </a:rPr>
              <a:t>做為架構，其中包括自我、家庭、同儕團體</a:t>
            </a:r>
            <a:r>
              <a:rPr lang="en-US" altLang="zh-TW" sz="1800" dirty="0">
                <a:ea typeface="標楷體" pitchFamily="65" charset="-120"/>
              </a:rPr>
              <a:t>(</a:t>
            </a:r>
            <a:r>
              <a:rPr lang="zh-TW" altLang="en-US" sz="1800" dirty="0">
                <a:solidFill>
                  <a:schemeClr val="tx1"/>
                </a:solidFill>
                <a:ea typeface="標楷體" pitchFamily="65" charset="-120"/>
              </a:rPr>
              <a:t>個人</a:t>
            </a:r>
            <a:r>
              <a:rPr lang="en-US" altLang="zh-TW" sz="1800" dirty="0">
                <a:ea typeface="標楷體" pitchFamily="65" charset="-120"/>
              </a:rPr>
              <a:t>)</a:t>
            </a:r>
            <a:r>
              <a:rPr lang="zh-TW" altLang="en-US" sz="3200" dirty="0">
                <a:ea typeface="標楷體" pitchFamily="65" charset="-120"/>
              </a:rPr>
              <a:t>、社群</a:t>
            </a:r>
            <a:r>
              <a:rPr lang="zh-TW" altLang="en-US" sz="1600" dirty="0">
                <a:ea typeface="標楷體" pitchFamily="65" charset="-120"/>
              </a:rPr>
              <a:t> </a:t>
            </a:r>
            <a:r>
              <a:rPr lang="en-US" altLang="zh-TW" sz="1800" dirty="0">
                <a:ea typeface="標楷體" pitchFamily="65" charset="-120"/>
              </a:rPr>
              <a:t>(</a:t>
            </a:r>
            <a:r>
              <a:rPr lang="zh-TW" altLang="en-US" sz="1800" dirty="0">
                <a:solidFill>
                  <a:schemeClr val="tx1"/>
                </a:solidFill>
                <a:ea typeface="標楷體" pitchFamily="65" charset="-120"/>
              </a:rPr>
              <a:t>地區</a:t>
            </a:r>
            <a:r>
              <a:rPr lang="en-US" altLang="zh-TW" sz="1800" dirty="0">
                <a:solidFill>
                  <a:schemeClr val="tx1"/>
                </a:solidFill>
                <a:ea typeface="標楷體" pitchFamily="65" charset="-120"/>
              </a:rPr>
              <a:t>/</a:t>
            </a:r>
            <a:r>
              <a:rPr lang="zh-TW" altLang="en-US" sz="1800" dirty="0">
                <a:solidFill>
                  <a:schemeClr val="tx1"/>
                </a:solidFill>
                <a:ea typeface="標楷體" pitchFamily="65" charset="-120"/>
              </a:rPr>
              <a:t>國家</a:t>
            </a:r>
            <a:r>
              <a:rPr lang="en-US" altLang="zh-TW" sz="1800" dirty="0">
                <a:ea typeface="標楷體" pitchFamily="65" charset="-120"/>
              </a:rPr>
              <a:t>)</a:t>
            </a:r>
            <a:r>
              <a:rPr lang="zh-TW" altLang="en-US" sz="3200" dirty="0">
                <a:ea typeface="標楷體" pitchFamily="65" charset="-120"/>
              </a:rPr>
              <a:t>、以及世界各地的生活</a:t>
            </a:r>
            <a:r>
              <a:rPr lang="en-US" altLang="zh-TW" sz="1800" dirty="0">
                <a:ea typeface="標楷體" pitchFamily="65" charset="-120"/>
              </a:rPr>
              <a:t>(</a:t>
            </a:r>
            <a:r>
              <a:rPr lang="zh-TW" altLang="en-US" sz="1800" dirty="0">
                <a:solidFill>
                  <a:schemeClr val="tx1"/>
                </a:solidFill>
                <a:ea typeface="標楷體" pitchFamily="65" charset="-120"/>
              </a:rPr>
              <a:t>全球</a:t>
            </a:r>
            <a:r>
              <a:rPr lang="en-US" altLang="zh-TW" sz="1800" dirty="0">
                <a:ea typeface="標楷體" pitchFamily="65" charset="-120"/>
              </a:rPr>
              <a:t>)</a:t>
            </a:r>
            <a:r>
              <a:rPr lang="zh-TW" altLang="en-US" sz="3200" dirty="0">
                <a:ea typeface="標楷體" pitchFamily="65" charset="-120"/>
              </a:rPr>
              <a:t>等三個面相。</a:t>
            </a:r>
          </a:p>
          <a:p>
            <a:pPr>
              <a:lnSpc>
                <a:spcPct val="90000"/>
              </a:lnSpc>
            </a:pPr>
            <a:r>
              <a:rPr lang="zh-TW" altLang="en-US" sz="3200" dirty="0">
                <a:ea typeface="標楷體" pitchFamily="65" charset="-120"/>
              </a:rPr>
              <a:t>另一個情境</a:t>
            </a:r>
            <a:r>
              <a:rPr lang="zh-TW" altLang="en-US" sz="3200" dirty="0" smtClean="0">
                <a:ea typeface="標楷體" pitchFamily="65" charset="-120"/>
              </a:rPr>
              <a:t>面相 </a:t>
            </a:r>
            <a:r>
              <a:rPr lang="en-US" altLang="zh-TW" sz="3200" dirty="0" smtClean="0">
                <a:ea typeface="標楷體" pitchFamily="65" charset="-120"/>
              </a:rPr>
              <a:t>…</a:t>
            </a:r>
            <a:r>
              <a:rPr lang="zh-TW" altLang="en-US" sz="3200" b="1" dirty="0" smtClean="0">
                <a:ea typeface="標楷體" pitchFamily="65" charset="-120"/>
              </a:rPr>
              <a:t>歷史</a:t>
            </a:r>
            <a:r>
              <a:rPr lang="en-US" altLang="zh-TW" sz="3200" dirty="0" smtClean="0">
                <a:ea typeface="標楷體" pitchFamily="65" charset="-120"/>
              </a:rPr>
              <a:t>,</a:t>
            </a:r>
            <a:r>
              <a:rPr lang="zh-TW" altLang="en-US" sz="3200" dirty="0" smtClean="0">
                <a:ea typeface="標楷體" pitchFamily="65" charset="-120"/>
              </a:rPr>
              <a:t>將</a:t>
            </a:r>
            <a:r>
              <a:rPr lang="zh-TW" altLang="en-US" sz="3200" dirty="0">
                <a:ea typeface="標楷體" pitchFamily="65" charset="-120"/>
              </a:rPr>
              <a:t>置入科學知識的部分施測</a:t>
            </a:r>
            <a:r>
              <a:rPr lang="zh-TW" altLang="en-US" sz="3200" dirty="0" smtClean="0">
                <a:ea typeface="標楷體" pitchFamily="65" charset="-120"/>
              </a:rPr>
              <a:t>。</a:t>
            </a:r>
            <a:endParaRPr lang="en-US" altLang="zh-TW" sz="3200" dirty="0" smtClean="0">
              <a:ea typeface="標楷體" pitchFamily="65" charset="-120"/>
            </a:endParaRPr>
          </a:p>
          <a:p>
            <a:pPr>
              <a:lnSpc>
                <a:spcPct val="90000"/>
              </a:lnSpc>
            </a:pPr>
            <a:r>
              <a:rPr lang="zh-TW" altLang="en-US" sz="3200" dirty="0" smtClean="0">
                <a:ea typeface="標楷體" pitchFamily="65" charset="-120"/>
              </a:rPr>
              <a:t>所</a:t>
            </a:r>
            <a:r>
              <a:rPr lang="zh-TW" altLang="en-US" sz="3200" dirty="0">
                <a:ea typeface="標楷體" pitchFamily="65" charset="-120"/>
              </a:rPr>
              <a:t>應用的領域涵蓋了</a:t>
            </a:r>
            <a:r>
              <a:rPr lang="zh-TW" altLang="en-US" sz="3200" dirty="0">
                <a:solidFill>
                  <a:schemeClr val="tx1"/>
                </a:solidFill>
                <a:ea typeface="標楷體" pitchFamily="65" charset="-120"/>
              </a:rPr>
              <a:t>健康</a:t>
            </a:r>
            <a:r>
              <a:rPr lang="en-US" altLang="zh-TW" sz="1600" dirty="0">
                <a:ea typeface="標楷體" pitchFamily="65" charset="-120"/>
              </a:rPr>
              <a:t>(health)</a:t>
            </a:r>
            <a:r>
              <a:rPr lang="zh-TW" altLang="en-US" sz="3200" dirty="0">
                <a:ea typeface="標楷體" pitchFamily="65" charset="-120"/>
              </a:rPr>
              <a:t>、</a:t>
            </a:r>
            <a:r>
              <a:rPr lang="zh-TW" altLang="en-US" sz="3200" dirty="0">
                <a:solidFill>
                  <a:schemeClr val="tx1"/>
                </a:solidFill>
                <a:ea typeface="標楷體" pitchFamily="65" charset="-120"/>
              </a:rPr>
              <a:t>自然資源</a:t>
            </a:r>
            <a:r>
              <a:rPr lang="en-US" altLang="zh-TW" sz="1600" dirty="0">
                <a:ea typeface="標楷體" pitchFamily="65" charset="-120"/>
              </a:rPr>
              <a:t>(natural resources)</a:t>
            </a:r>
            <a:r>
              <a:rPr lang="zh-TW" altLang="en-US" sz="3200" dirty="0">
                <a:ea typeface="標楷體" pitchFamily="65" charset="-120"/>
              </a:rPr>
              <a:t>、</a:t>
            </a:r>
            <a:r>
              <a:rPr lang="zh-TW" altLang="en-US" sz="3200" dirty="0">
                <a:solidFill>
                  <a:schemeClr val="tx1"/>
                </a:solidFill>
                <a:ea typeface="標楷體" pitchFamily="65" charset="-120"/>
              </a:rPr>
              <a:t>環境</a:t>
            </a:r>
            <a:r>
              <a:rPr lang="en-US" altLang="zh-TW" sz="1600" dirty="0">
                <a:ea typeface="標楷體" pitchFamily="65" charset="-120"/>
              </a:rPr>
              <a:t>(environment)</a:t>
            </a:r>
            <a:r>
              <a:rPr lang="zh-TW" altLang="en-US" sz="3200" dirty="0">
                <a:ea typeface="標楷體" pitchFamily="65" charset="-120"/>
              </a:rPr>
              <a:t>、</a:t>
            </a:r>
            <a:r>
              <a:rPr lang="zh-TW" altLang="en-US" sz="3200" dirty="0">
                <a:solidFill>
                  <a:schemeClr val="tx1"/>
                </a:solidFill>
                <a:ea typeface="標楷體" pitchFamily="65" charset="-120"/>
              </a:rPr>
              <a:t>災害</a:t>
            </a:r>
            <a:r>
              <a:rPr lang="en-US" altLang="zh-TW" sz="1600" dirty="0">
                <a:ea typeface="標楷體" pitchFamily="65" charset="-120"/>
              </a:rPr>
              <a:t>(hazard)</a:t>
            </a:r>
            <a:r>
              <a:rPr lang="zh-TW" altLang="en-US" sz="3200" dirty="0">
                <a:ea typeface="標楷體" pitchFamily="65" charset="-120"/>
              </a:rPr>
              <a:t>、與</a:t>
            </a:r>
            <a:r>
              <a:rPr lang="zh-TW" altLang="en-US" sz="3200" dirty="0">
                <a:solidFill>
                  <a:schemeClr val="tx1"/>
                </a:solidFill>
                <a:ea typeface="標楷體" pitchFamily="65" charset="-120"/>
              </a:rPr>
              <a:t>科學、技學的新領域</a:t>
            </a:r>
            <a:r>
              <a:rPr lang="en-US" altLang="zh-TW" sz="1600" dirty="0">
                <a:ea typeface="標楷體" pitchFamily="65" charset="-120"/>
              </a:rPr>
              <a:t>(frontiers of science and technology)</a:t>
            </a:r>
            <a:r>
              <a:rPr lang="zh-TW" altLang="en-US" sz="3200" dirty="0">
                <a:ea typeface="標楷體" pitchFamily="65" charset="-120"/>
              </a:rPr>
              <a:t>。</a:t>
            </a:r>
            <a:r>
              <a:rPr lang="zh-TW" altLang="en-US" sz="3200" dirty="0"/>
              <a:t> </a:t>
            </a:r>
          </a:p>
        </p:txBody>
      </p:sp>
    </p:spTree>
    <p:extLst>
      <p:ext uri="{BB962C8B-B14F-4D97-AF65-F5344CB8AC3E}">
        <p14:creationId xmlns:p14="http://schemas.microsoft.com/office/powerpoint/2010/main" val="12445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9155">
                                            <p:txEl>
                                              <p:pRg st="0" end="0"/>
                                            </p:txEl>
                                          </p:spTgt>
                                        </p:tgtEl>
                                        <p:attrNameLst>
                                          <p:attrName>style.visibility</p:attrName>
                                        </p:attrNameLst>
                                      </p:cBhvr>
                                      <p:to>
                                        <p:strVal val="visible"/>
                                      </p:to>
                                    </p:set>
                                    <p:animEffect transition="in" filter="fade">
                                      <p:cBhvr>
                                        <p:cTn id="7" dur="500"/>
                                        <p:tgtEl>
                                          <p:spTgt spid="68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9155">
                                            <p:txEl>
                                              <p:pRg st="1" end="1"/>
                                            </p:txEl>
                                          </p:spTgt>
                                        </p:tgtEl>
                                        <p:attrNameLst>
                                          <p:attrName>style.visibility</p:attrName>
                                        </p:attrNameLst>
                                      </p:cBhvr>
                                      <p:to>
                                        <p:strVal val="visible"/>
                                      </p:to>
                                    </p:set>
                                    <p:animEffect transition="in" filter="fade">
                                      <p:cBhvr>
                                        <p:cTn id="12" dur="500"/>
                                        <p:tgtEl>
                                          <p:spTgt spid="68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9155">
                                            <p:txEl>
                                              <p:pRg st="2" end="2"/>
                                            </p:txEl>
                                          </p:spTgt>
                                        </p:tgtEl>
                                        <p:attrNameLst>
                                          <p:attrName>style.visibility</p:attrName>
                                        </p:attrNameLst>
                                      </p:cBhvr>
                                      <p:to>
                                        <p:strVal val="visible"/>
                                      </p:to>
                                    </p:set>
                                    <p:animEffect transition="in" filter="fade">
                                      <p:cBhvr>
                                        <p:cTn id="17" dur="500"/>
                                        <p:tgtEl>
                                          <p:spTgt spid="68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9" name="Rectangle 3"/>
          <p:cNvSpPr>
            <a:spLocks noGrp="1" noChangeArrowheads="1"/>
          </p:cNvSpPr>
          <p:nvPr>
            <p:ph type="body" sz="half" idx="1"/>
          </p:nvPr>
        </p:nvSpPr>
        <p:spPr>
          <a:xfrm>
            <a:off x="539552" y="1484784"/>
            <a:ext cx="7850832" cy="2257400"/>
          </a:xfrm>
        </p:spPr>
        <p:txBody>
          <a:bodyPr>
            <a:normAutofit/>
          </a:bodyPr>
          <a:lstStyle/>
          <a:p>
            <a:pPr>
              <a:buFont typeface="Wingdings" pitchFamily="2" charset="2"/>
              <a:buChar char="l"/>
            </a:pPr>
            <a:r>
              <a:rPr lang="zh-TW" altLang="en-US" sz="2800" b="1" dirty="0">
                <a:latin typeface="標楷體" pitchFamily="65" charset="-120"/>
                <a:ea typeface="標楷體" pitchFamily="65" charset="-120"/>
              </a:rPr>
              <a:t>部分</a:t>
            </a:r>
            <a:r>
              <a:rPr lang="zh-TW" altLang="en-US" sz="2800" b="1" dirty="0" smtClean="0">
                <a:latin typeface="標楷體" pitchFamily="65" charset="-120"/>
                <a:ea typeface="標楷體" pitchFamily="65" charset="-120"/>
              </a:rPr>
              <a:t>分數 代號 </a:t>
            </a:r>
            <a:r>
              <a:rPr lang="en-US" altLang="zh-TW" sz="2800" b="1" dirty="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赤道</a:t>
            </a:r>
            <a:r>
              <a:rPr lang="zh-TW" altLang="en-US" sz="2800" dirty="0">
                <a:latin typeface="標楷體" pitchFamily="65" charset="-120"/>
                <a:ea typeface="標楷體" pitchFamily="65" charset="-120"/>
              </a:rPr>
              <a:t>傾斜角正確畫在</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之間，也正確標示出南北半球的所在（或正確標示出其中一個半球的所在，暗示著另一半球的所在位置）。但是地軸的傾斜角度沒有介於</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之間；或者根本沒有把地軸畫出來。</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8154176" cy="273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768540" y="188640"/>
            <a:ext cx="7696200" cy="1143000"/>
          </a:xfrm>
        </p:spPr>
        <p:txBody>
          <a:bodyPr/>
          <a:lstStyle/>
          <a:p>
            <a:r>
              <a:rPr lang="zh-TW" altLang="en-US" sz="3200" b="1" dirty="0" smtClean="0">
                <a:ea typeface="標楷體" pitchFamily="65" charset="-120"/>
              </a:rPr>
              <a:t>問題</a:t>
            </a:r>
            <a:r>
              <a:rPr lang="en-US" altLang="zh-TW" sz="3200" b="1" i="1" dirty="0"/>
              <a:t>PS129Q02 </a:t>
            </a:r>
            <a:r>
              <a:rPr lang="zh-TW" altLang="en-US" sz="3200" dirty="0" smtClean="0">
                <a:ea typeface="標楷體" pitchFamily="65" charset="-120"/>
              </a:rPr>
              <a:t>：</a:t>
            </a:r>
            <a:r>
              <a:rPr lang="zh-TW" altLang="en-US" sz="3200" b="1" dirty="0">
                <a:ea typeface="標楷體" pitchFamily="65" charset="-120"/>
              </a:rPr>
              <a:t>白晝評分規準</a:t>
            </a:r>
            <a:r>
              <a:rPr lang="zh-TW" altLang="en-US" sz="3200" dirty="0"/>
              <a:t/>
            </a:r>
            <a:br>
              <a:rPr lang="zh-TW" altLang="en-US" sz="3200" dirty="0"/>
            </a:br>
            <a:r>
              <a:rPr lang="en-US" altLang="zh-TW" sz="2800" b="1" i="1" dirty="0"/>
              <a:t>PS129Q02 - 01 02 03 04 11 12 13 21 99</a:t>
            </a:r>
          </a:p>
        </p:txBody>
      </p:sp>
    </p:spTree>
    <p:extLst>
      <p:ext uri="{BB962C8B-B14F-4D97-AF65-F5344CB8AC3E}">
        <p14:creationId xmlns:p14="http://schemas.microsoft.com/office/powerpoint/2010/main" val="25271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4979">
                                            <p:txEl>
                                              <p:pRg st="0" end="0"/>
                                            </p:txEl>
                                          </p:spTgt>
                                        </p:tgtEl>
                                        <p:attrNameLst>
                                          <p:attrName>style.visibility</p:attrName>
                                        </p:attrNameLst>
                                      </p:cBhvr>
                                      <p:to>
                                        <p:strVal val="visible"/>
                                      </p:to>
                                    </p:set>
                                    <p:animEffect transition="in" filter="fade">
                                      <p:cBhvr>
                                        <p:cTn id="7" dur="500"/>
                                        <p:tgtEl>
                                          <p:spTgt spid="894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79"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Rectangle 3"/>
          <p:cNvSpPr>
            <a:spLocks noGrp="1" noChangeArrowheads="1"/>
          </p:cNvSpPr>
          <p:nvPr>
            <p:ph type="body" sz="half" idx="1"/>
          </p:nvPr>
        </p:nvSpPr>
        <p:spPr>
          <a:xfrm>
            <a:off x="827584" y="1772816"/>
            <a:ext cx="7706816" cy="2113384"/>
          </a:xfrm>
        </p:spPr>
        <p:txBody>
          <a:bodyPr/>
          <a:lstStyle/>
          <a:p>
            <a:pPr>
              <a:lnSpc>
                <a:spcPct val="90000"/>
              </a:lnSpc>
              <a:buFont typeface="Wingdings" pitchFamily="2" charset="2"/>
              <a:buChar char="l"/>
            </a:pPr>
            <a:r>
              <a:rPr lang="zh-TW" altLang="en-US" sz="2500" b="1" dirty="0">
                <a:latin typeface="標楷體" pitchFamily="65" charset="-120"/>
                <a:ea typeface="標楷體" pitchFamily="65" charset="-120"/>
              </a:rPr>
              <a:t>部分</a:t>
            </a:r>
            <a:r>
              <a:rPr lang="zh-TW" altLang="en-US" sz="2500" b="1" dirty="0" smtClean="0">
                <a:latin typeface="標楷體" pitchFamily="65" charset="-120"/>
                <a:ea typeface="標楷體" pitchFamily="65" charset="-120"/>
              </a:rPr>
              <a:t>分數 </a:t>
            </a:r>
            <a:r>
              <a:rPr lang="zh-TW" altLang="en-US" sz="2600" b="1" dirty="0" smtClean="0">
                <a:latin typeface="標楷體" pitchFamily="65" charset="-120"/>
                <a:ea typeface="標楷體" pitchFamily="65" charset="-120"/>
              </a:rPr>
              <a:t>代號 </a:t>
            </a:r>
            <a:r>
              <a:rPr lang="en-US" altLang="zh-TW" sz="2600" b="1" dirty="0">
                <a:latin typeface="標楷體" pitchFamily="65" charset="-120"/>
                <a:ea typeface="標楷體" pitchFamily="65" charset="-120"/>
              </a:rPr>
              <a:t>13</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赤道</a:t>
            </a:r>
            <a:r>
              <a:rPr lang="zh-TW" altLang="en-US" sz="2600" dirty="0">
                <a:latin typeface="標楷體" pitchFamily="65" charset="-120"/>
                <a:ea typeface="標楷體" pitchFamily="65" charset="-120"/>
              </a:rPr>
              <a:t>傾斜角正確畫在</a:t>
            </a:r>
            <a:r>
              <a:rPr lang="en-US" altLang="zh-TW" sz="2600" dirty="0">
                <a:latin typeface="標楷體" pitchFamily="65" charset="-120"/>
                <a:ea typeface="標楷體" pitchFamily="65" charset="-120"/>
              </a:rPr>
              <a:t>10°</a:t>
            </a:r>
            <a:r>
              <a:rPr lang="zh-TW" altLang="en-US" sz="2600" dirty="0">
                <a:latin typeface="標楷體" pitchFamily="65" charset="-120"/>
                <a:ea typeface="標楷體" pitchFamily="65" charset="-120"/>
              </a:rPr>
              <a:t>至 </a:t>
            </a:r>
            <a:r>
              <a:rPr lang="en-US" altLang="zh-TW" sz="2600" dirty="0">
                <a:latin typeface="標楷體" pitchFamily="65" charset="-120"/>
                <a:ea typeface="標楷體" pitchFamily="65" charset="-120"/>
              </a:rPr>
              <a:t>45°</a:t>
            </a:r>
            <a:r>
              <a:rPr lang="zh-TW" altLang="en-US" sz="2600" dirty="0">
                <a:latin typeface="標楷體" pitchFamily="65" charset="-120"/>
                <a:ea typeface="標楷體" pitchFamily="65" charset="-120"/>
              </a:rPr>
              <a:t>之間；地軸傾斜角也正確畫在</a:t>
            </a:r>
            <a:r>
              <a:rPr lang="en-US" altLang="zh-TW" sz="2600" dirty="0">
                <a:latin typeface="標楷體" pitchFamily="65" charset="-120"/>
                <a:ea typeface="標楷體" pitchFamily="65" charset="-120"/>
              </a:rPr>
              <a:t>10°</a:t>
            </a:r>
            <a:r>
              <a:rPr lang="zh-TW" altLang="en-US" sz="2600" dirty="0">
                <a:latin typeface="標楷體" pitchFamily="65" charset="-120"/>
                <a:ea typeface="標楷體" pitchFamily="65" charset="-120"/>
              </a:rPr>
              <a:t>至 </a:t>
            </a:r>
            <a:r>
              <a:rPr lang="en-US" altLang="zh-TW" sz="2600" dirty="0">
                <a:latin typeface="標楷體" pitchFamily="65" charset="-120"/>
                <a:ea typeface="標楷體" pitchFamily="65" charset="-120"/>
              </a:rPr>
              <a:t>45°</a:t>
            </a:r>
            <a:r>
              <a:rPr lang="zh-TW" altLang="en-US" sz="2600" dirty="0">
                <a:latin typeface="標楷體" pitchFamily="65" charset="-120"/>
                <a:ea typeface="標楷體" pitchFamily="65" charset="-120"/>
              </a:rPr>
              <a:t>之間，但是沒有正確標示南北半球的所在（或是寫錯其中一個半球的所在，或者根本沒有標示出南北半球）。</a:t>
            </a:r>
            <a:endParaRPr lang="zh-TW" altLang="en-US" sz="2500" dirty="0">
              <a:latin typeface="標楷體" pitchFamily="65" charset="-120"/>
              <a:ea typeface="標楷體" pitchFamily="65" charset="-12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72083"/>
            <a:ext cx="2647119" cy="33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971600" y="260648"/>
            <a:ext cx="7696200" cy="1143000"/>
          </a:xfrm>
        </p:spPr>
        <p:txBody>
          <a:bodyPr/>
          <a:lstStyle/>
          <a:p>
            <a:r>
              <a:rPr lang="zh-TW" altLang="en-US" sz="3200" b="1" dirty="0" smtClean="0">
                <a:ea typeface="標楷體" pitchFamily="65" charset="-120"/>
              </a:rPr>
              <a:t>問題</a:t>
            </a:r>
            <a:r>
              <a:rPr lang="en-US" altLang="zh-TW" sz="3200" b="1" i="1" dirty="0"/>
              <a:t>PS129Q02 </a:t>
            </a:r>
            <a:r>
              <a:rPr lang="zh-TW" altLang="en-US" sz="3200" dirty="0" smtClean="0">
                <a:ea typeface="標楷體" pitchFamily="65" charset="-120"/>
              </a:rPr>
              <a:t>：</a:t>
            </a:r>
            <a:r>
              <a:rPr lang="zh-TW" altLang="en-US" sz="3200" b="1" dirty="0">
                <a:ea typeface="標楷體" pitchFamily="65" charset="-120"/>
              </a:rPr>
              <a:t>白晝評分規準</a:t>
            </a:r>
            <a:r>
              <a:rPr lang="zh-TW" altLang="en-US" sz="3200" dirty="0"/>
              <a:t/>
            </a:r>
            <a:br>
              <a:rPr lang="zh-TW" altLang="en-US" sz="3200" dirty="0"/>
            </a:br>
            <a:r>
              <a:rPr lang="en-US" altLang="zh-TW" sz="2800" b="1" i="1" dirty="0"/>
              <a:t>PS129Q02 - 01 02 03 04 11 12 13 21 99</a:t>
            </a:r>
          </a:p>
        </p:txBody>
      </p:sp>
    </p:spTree>
    <p:extLst>
      <p:ext uri="{BB962C8B-B14F-4D97-AF65-F5344CB8AC3E}">
        <p14:creationId xmlns:p14="http://schemas.microsoft.com/office/powerpoint/2010/main" val="8703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6003">
                                            <p:txEl>
                                              <p:pRg st="0" end="0"/>
                                            </p:txEl>
                                          </p:spTgt>
                                        </p:tgtEl>
                                        <p:attrNameLst>
                                          <p:attrName>style.visibility</p:attrName>
                                        </p:attrNameLst>
                                      </p:cBhvr>
                                      <p:to>
                                        <p:strVal val="visible"/>
                                      </p:to>
                                    </p:set>
                                    <p:animEffect transition="in" filter="fade">
                                      <p:cBhvr>
                                        <p:cTn id="7" dur="500"/>
                                        <p:tgtEl>
                                          <p:spTgt spid="896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4" y="1844824"/>
            <a:ext cx="9144000" cy="32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4" y="2348880"/>
            <a:ext cx="9143999" cy="303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827584" y="260648"/>
            <a:ext cx="7696200" cy="1143000"/>
          </a:xfrm>
        </p:spPr>
        <p:txBody>
          <a:bodyPr/>
          <a:lstStyle/>
          <a:p>
            <a:r>
              <a:rPr lang="zh-TW" altLang="en-US" sz="3200" b="1" dirty="0" smtClean="0">
                <a:ea typeface="標楷體" pitchFamily="65" charset="-120"/>
              </a:rPr>
              <a:t>問題</a:t>
            </a:r>
            <a:r>
              <a:rPr lang="en-US" altLang="zh-TW" sz="3200" b="1" i="1" dirty="0"/>
              <a:t>PS129Q02 </a:t>
            </a:r>
            <a:r>
              <a:rPr lang="zh-TW" altLang="en-US" sz="3200" dirty="0" smtClean="0">
                <a:ea typeface="標楷體" pitchFamily="65" charset="-120"/>
              </a:rPr>
              <a:t>：</a:t>
            </a:r>
            <a:r>
              <a:rPr lang="zh-TW" altLang="en-US" sz="3200" b="1" dirty="0">
                <a:ea typeface="標楷體" pitchFamily="65" charset="-120"/>
              </a:rPr>
              <a:t>白晝評分規準</a:t>
            </a:r>
            <a:r>
              <a:rPr lang="zh-TW" altLang="en-US" sz="3200" dirty="0"/>
              <a:t/>
            </a:r>
            <a:br>
              <a:rPr lang="zh-TW" altLang="en-US" sz="3200" dirty="0"/>
            </a:br>
            <a:r>
              <a:rPr lang="en-US" altLang="zh-TW" sz="2800" b="1" i="1" dirty="0"/>
              <a:t>PS129Q02 - 01 02 03 04 11 12 13 21 99</a:t>
            </a:r>
          </a:p>
        </p:txBody>
      </p:sp>
    </p:spTree>
    <p:extLst>
      <p:ext uri="{BB962C8B-B14F-4D97-AF65-F5344CB8AC3E}">
        <p14:creationId xmlns:p14="http://schemas.microsoft.com/office/powerpoint/2010/main" val="15923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85850"/>
            <a:ext cx="724852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971600" y="0"/>
            <a:ext cx="7696200" cy="1143000"/>
          </a:xfrm>
        </p:spPr>
        <p:txBody>
          <a:bodyPr/>
          <a:lstStyle/>
          <a:p>
            <a:r>
              <a:rPr lang="zh-TW" altLang="en-US" sz="3200" b="1" dirty="0" smtClean="0">
                <a:ea typeface="標楷體" pitchFamily="65" charset="-120"/>
              </a:rPr>
              <a:t>問題</a:t>
            </a:r>
            <a:r>
              <a:rPr lang="en-US" altLang="zh-TW" sz="3200" b="1" i="1" dirty="0"/>
              <a:t>PS129Q02 </a:t>
            </a:r>
            <a:r>
              <a:rPr lang="zh-TW" altLang="en-US" sz="3200" dirty="0" smtClean="0">
                <a:ea typeface="標楷體" pitchFamily="65" charset="-120"/>
              </a:rPr>
              <a:t>：</a:t>
            </a:r>
            <a:r>
              <a:rPr lang="zh-TW" altLang="en-US" sz="3200" b="1" dirty="0">
                <a:ea typeface="標楷體" pitchFamily="65" charset="-120"/>
              </a:rPr>
              <a:t>白晝評分規準</a:t>
            </a:r>
            <a:r>
              <a:rPr lang="zh-TW" altLang="en-US" sz="3200" dirty="0"/>
              <a:t/>
            </a:r>
            <a:br>
              <a:rPr lang="zh-TW" altLang="en-US" sz="3200" dirty="0"/>
            </a:br>
            <a:r>
              <a:rPr lang="en-US" altLang="zh-TW" sz="2800" b="1" i="1" dirty="0"/>
              <a:t>PS129Q02 - 01 02 03 04 11 12 13 21 99</a:t>
            </a:r>
          </a:p>
        </p:txBody>
      </p:sp>
    </p:spTree>
    <p:extLst>
      <p:ext uri="{BB962C8B-B14F-4D97-AF65-F5344CB8AC3E}">
        <p14:creationId xmlns:p14="http://schemas.microsoft.com/office/powerpoint/2010/main" val="2284147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203" name="Rectangle 27"/>
          <p:cNvSpPr>
            <a:spLocks noGrp="1" noChangeArrowheads="1"/>
          </p:cNvSpPr>
          <p:nvPr>
            <p:ph type="title"/>
          </p:nvPr>
        </p:nvSpPr>
        <p:spPr>
          <a:xfrm>
            <a:off x="395536" y="404664"/>
            <a:ext cx="8208912" cy="574813"/>
          </a:xfrm>
        </p:spPr>
        <p:txBody>
          <a:bodyPr>
            <a:noAutofit/>
          </a:bodyPr>
          <a:lstStyle/>
          <a:p>
            <a:r>
              <a:rPr lang="en-US" altLang="zh-TW" b="1" dirty="0">
                <a:ea typeface="標楷體" pitchFamily="65" charset="-120"/>
              </a:rPr>
              <a:t>PISA 2015 </a:t>
            </a:r>
            <a:r>
              <a:rPr lang="zh-TW" altLang="en-US" b="1" dirty="0">
                <a:ea typeface="標楷體" pitchFamily="65" charset="-120"/>
              </a:rPr>
              <a:t>科學評量「情境」的內涵</a:t>
            </a:r>
            <a:r>
              <a:rPr lang="zh-TW" altLang="en-US" dirty="0"/>
              <a:t> </a:t>
            </a:r>
          </a:p>
        </p:txBody>
      </p:sp>
      <p:graphicFrame>
        <p:nvGraphicFramePr>
          <p:cNvPr id="690213" name="Group 37"/>
          <p:cNvGraphicFramePr>
            <a:graphicFrameLocks noGrp="1"/>
          </p:cNvGraphicFramePr>
          <p:nvPr>
            <p:ph idx="1"/>
            <p:extLst>
              <p:ext uri="{D42A27DB-BD31-4B8C-83A1-F6EECF244321}">
                <p14:modId xmlns:p14="http://schemas.microsoft.com/office/powerpoint/2010/main" val="677570625"/>
              </p:ext>
            </p:extLst>
          </p:nvPr>
        </p:nvGraphicFramePr>
        <p:xfrm>
          <a:off x="395536" y="1268759"/>
          <a:ext cx="8136905" cy="5112570"/>
        </p:xfrm>
        <a:graphic>
          <a:graphicData uri="http://schemas.openxmlformats.org/drawingml/2006/table">
            <a:tbl>
              <a:tblPr>
                <a:tableStyleId>{08FB837D-C827-4EFA-A057-4D05807E0F7C}</a:tableStyleId>
              </a:tblPr>
              <a:tblGrid>
                <a:gridCol w="1627055"/>
                <a:gridCol w="2292224"/>
                <a:gridCol w="2257987"/>
                <a:gridCol w="1959639"/>
              </a:tblGrid>
              <a:tr h="82285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1" lang="zh-TW" altLang="zh-TW"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smtClean="0">
                          <a:ln>
                            <a:noFill/>
                          </a:ln>
                          <a:effectLst/>
                          <a:latin typeface="標楷體" pitchFamily="65" charset="-120"/>
                          <a:ea typeface="標楷體" pitchFamily="65" charset="-120"/>
                        </a:rPr>
                        <a:t>個人</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地區</a:t>
                      </a:r>
                      <a:r>
                        <a:rPr kumimoji="1" lang="en-US" altLang="zh-TW" sz="2600" u="none" strike="noStrike" cap="none" normalizeH="0" baseline="0" dirty="0" smtClean="0">
                          <a:ln>
                            <a:noFill/>
                          </a:ln>
                          <a:effectLst/>
                          <a:latin typeface="標楷體" pitchFamily="65" charset="-120"/>
                          <a:ea typeface="標楷體" pitchFamily="65" charset="-120"/>
                        </a:rPr>
                        <a:t>/</a:t>
                      </a:r>
                      <a:r>
                        <a:rPr kumimoji="1" lang="zh-TW" altLang="en-US" sz="2600" u="none" strike="noStrike" cap="none" normalizeH="0" baseline="0" dirty="0" smtClean="0">
                          <a:ln>
                            <a:noFill/>
                          </a:ln>
                          <a:effectLst/>
                          <a:latin typeface="標楷體" pitchFamily="65" charset="-120"/>
                          <a:ea typeface="標楷體" pitchFamily="65" charset="-120"/>
                        </a:rPr>
                        <a:t>國家</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全球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r>
              <a:tr h="191816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健康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smtClean="0">
                          <a:ln>
                            <a:noFill/>
                          </a:ln>
                          <a:effectLst/>
                          <a:latin typeface="標楷體" pitchFamily="65" charset="-120"/>
                          <a:ea typeface="標楷體" pitchFamily="65" charset="-120"/>
                        </a:rPr>
                        <a:t>健康維護、意外、營養 </a:t>
                      </a:r>
                      <a:endParaRPr kumimoji="1" lang="zh-TW" altLang="en-US" sz="2600" b="1" i="0" u="none" strike="noStrike" cap="none" normalizeH="0" baseline="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疾病的控制、疾病傳染、食物選擇、社群健康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流行疫情、疫情的擴散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r>
              <a:tr h="237155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自然資源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smtClean="0">
                          <a:ln>
                            <a:noFill/>
                          </a:ln>
                          <a:effectLst/>
                          <a:latin typeface="標楷體" pitchFamily="65" charset="-120"/>
                          <a:ea typeface="標楷體" pitchFamily="65" charset="-120"/>
                        </a:rPr>
                        <a:t>材料與能源的個人消費 </a:t>
                      </a:r>
                      <a:endParaRPr kumimoji="1" lang="zh-TW" altLang="en-US" sz="2600" b="1" i="0" u="none" strike="noStrike" cap="none" normalizeH="0" baseline="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人口數量的維持、生活品質、安全、糧食的產出與分配、能源供給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u="none" strike="noStrike" cap="none" normalizeH="0" baseline="0" dirty="0" smtClean="0">
                          <a:ln>
                            <a:noFill/>
                          </a:ln>
                          <a:effectLst/>
                          <a:latin typeface="標楷體" pitchFamily="65" charset="-120"/>
                          <a:ea typeface="標楷體" pitchFamily="65" charset="-120"/>
                        </a:rPr>
                        <a:t>再生與非再生自然資源系統、人口生育、物種的永續運用 </a:t>
                      </a:r>
                      <a:endParaRPr kumimoji="1" lang="zh-TW" altLang="en-US" sz="26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r>
            </a:tbl>
          </a:graphicData>
        </a:graphic>
      </p:graphicFrame>
    </p:spTree>
    <p:extLst>
      <p:ext uri="{BB962C8B-B14F-4D97-AF65-F5344CB8AC3E}">
        <p14:creationId xmlns:p14="http://schemas.microsoft.com/office/powerpoint/2010/main" val="387406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3561" name="Group 73"/>
          <p:cNvGraphicFramePr>
            <a:graphicFrameLocks noGrp="1"/>
          </p:cNvGraphicFramePr>
          <p:nvPr>
            <p:ph type="tbl" idx="1"/>
            <p:extLst>
              <p:ext uri="{D42A27DB-BD31-4B8C-83A1-F6EECF244321}">
                <p14:modId xmlns:p14="http://schemas.microsoft.com/office/powerpoint/2010/main" val="3559374205"/>
              </p:ext>
            </p:extLst>
          </p:nvPr>
        </p:nvGraphicFramePr>
        <p:xfrm>
          <a:off x="468313" y="620688"/>
          <a:ext cx="8064126" cy="5760640"/>
        </p:xfrm>
        <a:graphic>
          <a:graphicData uri="http://schemas.openxmlformats.org/drawingml/2006/table">
            <a:tbl>
              <a:tblPr>
                <a:tableStyleId>{08FB837D-C827-4EFA-A057-4D05807E0F7C}</a:tableStyleId>
              </a:tblPr>
              <a:tblGrid>
                <a:gridCol w="1655359"/>
                <a:gridCol w="2377497"/>
                <a:gridCol w="2015635"/>
                <a:gridCol w="2015635"/>
              </a:tblGrid>
              <a:tr h="81892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1" lang="zh-TW" altLang="zh-TW" sz="2400" b="0"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400" u="none" strike="noStrike" cap="none" normalizeH="0" baseline="0" dirty="0" smtClean="0">
                          <a:ln>
                            <a:noFill/>
                          </a:ln>
                          <a:effectLst/>
                          <a:latin typeface="標楷體" pitchFamily="65" charset="-120"/>
                          <a:ea typeface="標楷體" pitchFamily="65" charset="-120"/>
                        </a:rPr>
                        <a:t>個人</a:t>
                      </a:r>
                      <a:endParaRPr kumimoji="1" lang="zh-TW" altLang="en-US" sz="24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400" u="none" strike="noStrike" cap="none" normalizeH="0" baseline="0" dirty="0" smtClean="0">
                          <a:ln>
                            <a:noFill/>
                          </a:ln>
                          <a:effectLst/>
                          <a:latin typeface="標楷體" pitchFamily="65" charset="-120"/>
                          <a:ea typeface="標楷體" pitchFamily="65" charset="-120"/>
                        </a:rPr>
                        <a:t>地區</a:t>
                      </a:r>
                      <a:r>
                        <a:rPr kumimoji="1" lang="en-US" altLang="zh-TW" sz="2400" u="none" strike="noStrike" cap="none" normalizeH="0" baseline="0" dirty="0" smtClean="0">
                          <a:ln>
                            <a:noFill/>
                          </a:ln>
                          <a:effectLst/>
                          <a:latin typeface="標楷體" pitchFamily="65" charset="-120"/>
                          <a:ea typeface="標楷體" pitchFamily="65" charset="-120"/>
                        </a:rPr>
                        <a:t>/</a:t>
                      </a:r>
                      <a:r>
                        <a:rPr kumimoji="1" lang="zh-TW" altLang="en-US" sz="2400" u="none" strike="noStrike" cap="none" normalizeH="0" baseline="0" dirty="0" smtClean="0">
                          <a:ln>
                            <a:noFill/>
                          </a:ln>
                          <a:effectLst/>
                          <a:latin typeface="標楷體" pitchFamily="65" charset="-120"/>
                          <a:ea typeface="標楷體" pitchFamily="65" charset="-120"/>
                        </a:rPr>
                        <a:t>國家</a:t>
                      </a:r>
                      <a:endParaRPr kumimoji="1" lang="zh-TW" altLang="en-US" sz="24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400" u="none" strike="noStrike" cap="none" normalizeH="0" baseline="0" dirty="0" smtClean="0">
                          <a:ln>
                            <a:noFill/>
                          </a:ln>
                          <a:effectLst/>
                          <a:latin typeface="標楷體" pitchFamily="65" charset="-120"/>
                          <a:ea typeface="標楷體" pitchFamily="65" charset="-120"/>
                        </a:rPr>
                        <a:t>全球 </a:t>
                      </a:r>
                      <a:endParaRPr kumimoji="1" lang="zh-TW" altLang="en-US" sz="2400" b="1" i="0" u="none" strike="noStrike" cap="none" normalizeH="0" baseline="0" dirty="0" smtClean="0">
                        <a:ln>
                          <a:noFill/>
                        </a:ln>
                        <a:solidFill>
                          <a:schemeClr val="tx2"/>
                        </a:solidFill>
                        <a:effectLst/>
                        <a:latin typeface="標楷體" pitchFamily="65" charset="-120"/>
                        <a:ea typeface="標楷體" pitchFamily="65" charset="-120"/>
                      </a:endParaRPr>
                    </a:p>
                  </a:txBody>
                  <a:tcPr horzOverflow="overflow"/>
                </a:tc>
              </a:tr>
              <a:tr h="155307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400" u="none" strike="noStrike" cap="none" normalizeH="0" baseline="0" dirty="0" smtClean="0">
                          <a:ln>
                            <a:noFill/>
                          </a:ln>
                          <a:effectLst/>
                          <a:latin typeface="標楷體" pitchFamily="65" charset="-120"/>
                          <a:ea typeface="標楷體" pitchFamily="65" charset="-120"/>
                        </a:rPr>
                        <a:t>環境品質 </a:t>
                      </a:r>
                      <a:endParaRPr kumimoji="1"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環境友善的行動、使用與拋棄物料與器材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人口分佈、廢棄物處理、環境衝擊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生物多樣性、永續生態、污染控制、土壤</a:t>
                      </a:r>
                      <a:r>
                        <a:rPr kumimoji="1" lang="en-US" altLang="zh-TW" sz="2000" u="none" strike="noStrike" cap="none" normalizeH="0" baseline="0" dirty="0" smtClean="0">
                          <a:ln>
                            <a:noFill/>
                          </a:ln>
                          <a:effectLst/>
                          <a:latin typeface="標楷體" pitchFamily="65" charset="-120"/>
                          <a:ea typeface="標楷體" pitchFamily="65" charset="-120"/>
                        </a:rPr>
                        <a:t>/</a:t>
                      </a:r>
                      <a:r>
                        <a:rPr kumimoji="1" lang="zh-TW" altLang="en-US" sz="2000" u="none" strike="noStrike" cap="none" normalizeH="0" baseline="0" dirty="0" smtClean="0">
                          <a:ln>
                            <a:noFill/>
                          </a:ln>
                          <a:effectLst/>
                          <a:latin typeface="標楷體" pitchFamily="65" charset="-120"/>
                          <a:ea typeface="標楷體" pitchFamily="65" charset="-120"/>
                        </a:rPr>
                        <a:t>生物量的產出與流失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r>
              <a:tr h="183555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400" u="none" strike="noStrike" cap="none" normalizeH="0" baseline="0" dirty="0" smtClean="0">
                          <a:ln>
                            <a:noFill/>
                          </a:ln>
                          <a:effectLst/>
                          <a:latin typeface="標楷體" pitchFamily="65" charset="-120"/>
                          <a:ea typeface="標楷體" pitchFamily="65" charset="-120"/>
                        </a:rPr>
                        <a:t>災害 </a:t>
                      </a:r>
                      <a:endParaRPr kumimoji="1"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自然與人為引發的建築災害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劇變</a:t>
                      </a:r>
                      <a:r>
                        <a:rPr kumimoji="1" lang="en-US" altLang="zh-TW" sz="2000" u="none" strike="noStrike" cap="none" normalizeH="0" baseline="0" dirty="0" smtClean="0">
                          <a:ln>
                            <a:noFill/>
                          </a:ln>
                          <a:effectLst/>
                          <a:latin typeface="標楷體" pitchFamily="65" charset="-120"/>
                          <a:ea typeface="標楷體" pitchFamily="65" charset="-120"/>
                        </a:rPr>
                        <a:t>(</a:t>
                      </a:r>
                      <a:r>
                        <a:rPr kumimoji="1" lang="zh-TW" altLang="en-US" sz="2000" u="none" strike="noStrike" cap="none" normalizeH="0" baseline="0" dirty="0" smtClean="0">
                          <a:ln>
                            <a:noFill/>
                          </a:ln>
                          <a:effectLst/>
                          <a:latin typeface="標楷體" pitchFamily="65" charset="-120"/>
                          <a:ea typeface="標楷體" pitchFamily="65" charset="-120"/>
                        </a:rPr>
                        <a:t>地震、極端氣候</a:t>
                      </a:r>
                      <a:r>
                        <a:rPr kumimoji="1" lang="en-US" altLang="zh-TW" sz="2000" u="none" strike="noStrike" cap="none" normalizeH="0" baseline="0" dirty="0" smtClean="0">
                          <a:ln>
                            <a:noFill/>
                          </a:ln>
                          <a:effectLst/>
                          <a:latin typeface="標楷體" pitchFamily="65" charset="-120"/>
                          <a:ea typeface="標楷體" pitchFamily="65" charset="-120"/>
                        </a:rPr>
                        <a:t>)</a:t>
                      </a:r>
                      <a:r>
                        <a:rPr kumimoji="1" lang="zh-TW" altLang="en-US" sz="2000" u="none" strike="noStrike" cap="none" normalizeH="0" baseline="0" dirty="0" smtClean="0">
                          <a:ln>
                            <a:noFill/>
                          </a:ln>
                          <a:effectLst/>
                          <a:latin typeface="標楷體" pitchFamily="65" charset="-120"/>
                          <a:ea typeface="標楷體" pitchFamily="65" charset="-120"/>
                        </a:rPr>
                        <a:t>、漸近的變化</a:t>
                      </a:r>
                      <a:r>
                        <a:rPr kumimoji="1" lang="en-US" altLang="zh-TW" sz="2000" u="none" strike="noStrike" cap="none" normalizeH="0" baseline="0" dirty="0" smtClean="0">
                          <a:ln>
                            <a:noFill/>
                          </a:ln>
                          <a:effectLst/>
                          <a:latin typeface="標楷體" pitchFamily="65" charset="-120"/>
                          <a:ea typeface="標楷體" pitchFamily="65" charset="-120"/>
                        </a:rPr>
                        <a:t>(</a:t>
                      </a:r>
                      <a:r>
                        <a:rPr kumimoji="1" lang="zh-TW" altLang="en-US" sz="2000" u="none" strike="noStrike" cap="none" normalizeH="0" baseline="0" dirty="0" smtClean="0">
                          <a:ln>
                            <a:noFill/>
                          </a:ln>
                          <a:effectLst/>
                          <a:latin typeface="標楷體" pitchFamily="65" charset="-120"/>
                          <a:ea typeface="標楷體" pitchFamily="65" charset="-120"/>
                        </a:rPr>
                        <a:t>海岸侵蝕、沈積</a:t>
                      </a:r>
                      <a:r>
                        <a:rPr kumimoji="1" lang="en-US" altLang="zh-TW" sz="2000" u="none" strike="noStrike" cap="none" normalizeH="0" baseline="0" dirty="0" smtClean="0">
                          <a:ln>
                            <a:noFill/>
                          </a:ln>
                          <a:effectLst/>
                          <a:latin typeface="標楷體" pitchFamily="65" charset="-120"/>
                          <a:ea typeface="標楷體" pitchFamily="65" charset="-120"/>
                        </a:rPr>
                        <a:t>)</a:t>
                      </a:r>
                      <a:r>
                        <a:rPr kumimoji="1" lang="zh-TW" altLang="en-US" sz="2000" u="none" strike="noStrike" cap="none" normalizeH="0" baseline="0" dirty="0" smtClean="0">
                          <a:ln>
                            <a:noFill/>
                          </a:ln>
                          <a:effectLst/>
                          <a:latin typeface="標楷體" pitchFamily="65" charset="-120"/>
                          <a:ea typeface="標楷體" pitchFamily="65" charset="-120"/>
                        </a:rPr>
                        <a:t>、風險評估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氣候改變、現代武器的衝擊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r>
              <a:tr h="155307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400" u="none" strike="noStrike" cap="none" normalizeH="0" baseline="0" dirty="0" smtClean="0">
                          <a:ln>
                            <a:noFill/>
                          </a:ln>
                          <a:effectLst/>
                          <a:latin typeface="標楷體" pitchFamily="65" charset="-120"/>
                          <a:ea typeface="標楷體" pitchFamily="65" charset="-120"/>
                        </a:rPr>
                        <a:t>科學與科技新領域 </a:t>
                      </a:r>
                      <a:endParaRPr kumimoji="1"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smtClean="0">
                          <a:ln>
                            <a:noFill/>
                          </a:ln>
                          <a:effectLst/>
                          <a:latin typeface="標楷體" pitchFamily="65" charset="-120"/>
                          <a:ea typeface="標楷體" pitchFamily="65" charset="-120"/>
                        </a:rPr>
                        <a:t>興趣、個人化科技、音樂、運動與休閒的科學層面 </a:t>
                      </a:r>
                      <a:endPar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新材料、新器具與新製程、基因改造、保健技術、運輸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000" u="none" strike="noStrike" cap="none" normalizeH="0" baseline="0" dirty="0" smtClean="0">
                          <a:ln>
                            <a:noFill/>
                          </a:ln>
                          <a:effectLst/>
                          <a:latin typeface="標楷體" pitchFamily="65" charset="-120"/>
                          <a:ea typeface="標楷體" pitchFamily="65" charset="-120"/>
                        </a:rPr>
                        <a:t>物種的滅絕、太空探索、宇宙的起源與結構 </a:t>
                      </a:r>
                      <a:endPar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horzOverflow="overflow"/>
                </a:tc>
              </a:tr>
            </a:tbl>
          </a:graphicData>
        </a:graphic>
      </p:graphicFrame>
    </p:spTree>
    <p:extLst>
      <p:ext uri="{BB962C8B-B14F-4D97-AF65-F5344CB8AC3E}">
        <p14:creationId xmlns:p14="http://schemas.microsoft.com/office/powerpoint/2010/main" val="1244328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611560" y="476672"/>
            <a:ext cx="7696200" cy="1143000"/>
          </a:xfrm>
        </p:spPr>
        <p:txBody>
          <a:bodyPr>
            <a:normAutofit/>
          </a:bodyPr>
          <a:lstStyle/>
          <a:p>
            <a:pPr algn="ctr"/>
            <a:r>
              <a:rPr lang="zh-TW" altLang="en-US" sz="4800" b="1" dirty="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標楷體" pitchFamily="65" charset="-120"/>
                <a:ea typeface="標楷體" pitchFamily="65" charset="-120"/>
              </a:rPr>
              <a:t>要素二：科學能力</a:t>
            </a:r>
          </a:p>
        </p:txBody>
      </p:sp>
      <p:sp>
        <p:nvSpPr>
          <p:cNvPr id="697347" name="Rectangle 3"/>
          <p:cNvSpPr>
            <a:spLocks noGrp="1" noChangeArrowheads="1"/>
          </p:cNvSpPr>
          <p:nvPr>
            <p:ph type="body" idx="1"/>
          </p:nvPr>
        </p:nvSpPr>
        <p:spPr>
          <a:xfrm>
            <a:off x="1043608" y="1916832"/>
            <a:ext cx="7418387" cy="4114800"/>
          </a:xfrm>
        </p:spPr>
        <p:txBody>
          <a:bodyPr>
            <a:normAutofit lnSpcReduction="10000"/>
          </a:bodyPr>
          <a:lstStyle/>
          <a:p>
            <a:pPr marL="358775" indent="-358775">
              <a:lnSpc>
                <a:spcPct val="90000"/>
              </a:lnSpc>
              <a:buFont typeface="Wingdings" pitchFamily="2" charset="2"/>
              <a:buNone/>
            </a:pPr>
            <a:r>
              <a:rPr lang="en-US" altLang="zh-TW" dirty="0"/>
              <a:t>	</a:t>
            </a:r>
            <a:r>
              <a:rPr lang="en-US" altLang="zh-TW" sz="3200" dirty="0">
                <a:ea typeface="標楷體" pitchFamily="65" charset="-120"/>
              </a:rPr>
              <a:t>PISA 2015</a:t>
            </a:r>
            <a:r>
              <a:rPr lang="zh-TW" altLang="en-US" sz="3200" dirty="0">
                <a:ea typeface="標楷體" pitchFamily="65" charset="-120"/>
              </a:rPr>
              <a:t>科學素養評量學生最需具備的能力為：</a:t>
            </a:r>
          </a:p>
          <a:p>
            <a:pPr marL="358775" indent="-358775">
              <a:lnSpc>
                <a:spcPct val="90000"/>
              </a:lnSpc>
            </a:pPr>
            <a:r>
              <a:rPr lang="zh-TW" altLang="en-US" sz="3200" b="1" dirty="0">
                <a:ea typeface="標楷體" pitchFamily="65" charset="-120"/>
              </a:rPr>
              <a:t>解釋科學現象</a:t>
            </a:r>
            <a:r>
              <a:rPr lang="zh-TW" altLang="en-US" sz="3200" dirty="0">
                <a:ea typeface="標楷體" pitchFamily="65" charset="-120"/>
              </a:rPr>
              <a:t>：辨識、提供和評估各種自然和技學現象的解釋</a:t>
            </a:r>
          </a:p>
          <a:p>
            <a:pPr marL="358775" indent="-358775">
              <a:lnSpc>
                <a:spcPct val="90000"/>
              </a:lnSpc>
            </a:pPr>
            <a:r>
              <a:rPr lang="zh-TW" altLang="en-US" sz="3200" b="1" dirty="0">
                <a:ea typeface="標楷體" pitchFamily="65" charset="-120"/>
              </a:rPr>
              <a:t>理解科學探究</a:t>
            </a:r>
            <a:r>
              <a:rPr lang="zh-TW" altLang="en-US" sz="3200" dirty="0">
                <a:ea typeface="標楷體" pitchFamily="65" charset="-120"/>
              </a:rPr>
              <a:t>：辨識、描述和評估科學探究的設計與實施</a:t>
            </a:r>
          </a:p>
          <a:p>
            <a:pPr marL="358775" indent="-358775">
              <a:lnSpc>
                <a:spcPct val="90000"/>
              </a:lnSpc>
            </a:pPr>
            <a:r>
              <a:rPr lang="zh-TW" altLang="en-US" sz="3200" b="1" dirty="0">
                <a:ea typeface="標楷體" pitchFamily="65" charset="-120"/>
              </a:rPr>
              <a:t>詮釋科學證據</a:t>
            </a:r>
            <a:r>
              <a:rPr lang="zh-TW" altLang="en-US" sz="3200" dirty="0">
                <a:ea typeface="標楷體" pitchFamily="65" charset="-120"/>
              </a:rPr>
              <a:t>：用不同的表述方式來分析和評估科學資訊、主張和論證，以獲得適當的結論</a:t>
            </a:r>
          </a:p>
        </p:txBody>
      </p:sp>
    </p:spTree>
    <p:extLst>
      <p:ext uri="{BB962C8B-B14F-4D97-AF65-F5344CB8AC3E}">
        <p14:creationId xmlns:p14="http://schemas.microsoft.com/office/powerpoint/2010/main" val="26042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7347">
                                            <p:txEl>
                                              <p:pRg st="0" end="0"/>
                                            </p:txEl>
                                          </p:spTgt>
                                        </p:tgtEl>
                                        <p:attrNameLst>
                                          <p:attrName>style.visibility</p:attrName>
                                        </p:attrNameLst>
                                      </p:cBhvr>
                                      <p:to>
                                        <p:strVal val="visible"/>
                                      </p:to>
                                    </p:set>
                                    <p:animEffect transition="in" filter="fade">
                                      <p:cBhvr>
                                        <p:cTn id="7" dur="500"/>
                                        <p:tgtEl>
                                          <p:spTgt spid="69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7347">
                                            <p:txEl>
                                              <p:pRg st="1" end="1"/>
                                            </p:txEl>
                                          </p:spTgt>
                                        </p:tgtEl>
                                        <p:attrNameLst>
                                          <p:attrName>style.visibility</p:attrName>
                                        </p:attrNameLst>
                                      </p:cBhvr>
                                      <p:to>
                                        <p:strVal val="visible"/>
                                      </p:to>
                                    </p:set>
                                    <p:animEffect transition="in" filter="fade">
                                      <p:cBhvr>
                                        <p:cTn id="12" dur="500"/>
                                        <p:tgtEl>
                                          <p:spTgt spid="69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7347">
                                            <p:txEl>
                                              <p:pRg st="2" end="2"/>
                                            </p:txEl>
                                          </p:spTgt>
                                        </p:tgtEl>
                                        <p:attrNameLst>
                                          <p:attrName>style.visibility</p:attrName>
                                        </p:attrNameLst>
                                      </p:cBhvr>
                                      <p:to>
                                        <p:strVal val="visible"/>
                                      </p:to>
                                    </p:set>
                                    <p:animEffect transition="in" filter="fade">
                                      <p:cBhvr>
                                        <p:cTn id="17" dur="500"/>
                                        <p:tgtEl>
                                          <p:spTgt spid="69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7347">
                                            <p:txEl>
                                              <p:pRg st="3" end="3"/>
                                            </p:txEl>
                                          </p:spTgt>
                                        </p:tgtEl>
                                        <p:attrNameLst>
                                          <p:attrName>style.visibility</p:attrName>
                                        </p:attrNameLst>
                                      </p:cBhvr>
                                      <p:to>
                                        <p:strVal val="visible"/>
                                      </p:to>
                                    </p:set>
                                    <p:animEffect transition="in" filter="fade">
                                      <p:cBhvr>
                                        <p:cTn id="22" dur="500"/>
                                        <p:tgtEl>
                                          <p:spTgt spid="69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r>
              <a:rPr lang="zh-TW" altLang="en-US" b="1" dirty="0">
                <a:ea typeface="標楷體" pitchFamily="65" charset="-120"/>
              </a:rPr>
              <a:t>能力一：解釋科學現象</a:t>
            </a:r>
            <a:r>
              <a:rPr lang="zh-TW" altLang="en-US" dirty="0"/>
              <a:t> </a:t>
            </a:r>
          </a:p>
        </p:txBody>
      </p:sp>
      <p:sp>
        <p:nvSpPr>
          <p:cNvPr id="698371" name="Rectangle 3"/>
          <p:cNvSpPr>
            <a:spLocks noGrp="1" noChangeArrowheads="1"/>
          </p:cNvSpPr>
          <p:nvPr>
            <p:ph type="body" idx="1"/>
          </p:nvPr>
        </p:nvSpPr>
        <p:spPr>
          <a:xfrm>
            <a:off x="971550" y="1905000"/>
            <a:ext cx="7562850" cy="4114800"/>
          </a:xfrm>
        </p:spPr>
        <p:txBody>
          <a:bodyPr>
            <a:normAutofit/>
          </a:bodyPr>
          <a:lstStyle/>
          <a:p>
            <a:pPr marL="0" indent="0">
              <a:buNone/>
            </a:pPr>
            <a:r>
              <a:rPr lang="zh-TW" altLang="en-US" sz="3200" dirty="0" smtClean="0">
                <a:ea typeface="標楷體" pitchFamily="65" charset="-120"/>
              </a:rPr>
              <a:t>具備</a:t>
            </a:r>
            <a:r>
              <a:rPr lang="zh-TW" altLang="en-US" sz="3200" dirty="0">
                <a:ea typeface="標楷體" pitchFamily="65" charset="-120"/>
              </a:rPr>
              <a:t>此能力者可以</a:t>
            </a:r>
          </a:p>
          <a:p>
            <a:r>
              <a:rPr lang="zh-TW" altLang="en-US" sz="3200" dirty="0">
                <a:ea typeface="標楷體" pitchFamily="65" charset="-120"/>
              </a:rPr>
              <a:t>回憶</a:t>
            </a:r>
            <a:r>
              <a:rPr lang="en-US" altLang="zh-TW" sz="3200" dirty="0">
                <a:ea typeface="標楷體" pitchFamily="65" charset="-120"/>
              </a:rPr>
              <a:t>(recall)</a:t>
            </a:r>
            <a:r>
              <a:rPr lang="zh-TW" altLang="en-US" sz="3200" dirty="0">
                <a:ea typeface="標楷體" pitchFamily="65" charset="-120"/>
              </a:rPr>
              <a:t>和應用合適的科學知識 </a:t>
            </a:r>
          </a:p>
          <a:p>
            <a:r>
              <a:rPr lang="zh-TW" altLang="en-US" sz="3200" dirty="0">
                <a:ea typeface="標楷體" pitchFamily="65" charset="-120"/>
              </a:rPr>
              <a:t>辨識、運用並建立解釋的模式與資料呈現</a:t>
            </a:r>
          </a:p>
          <a:p>
            <a:r>
              <a:rPr lang="zh-TW" altLang="en-US" sz="3200" dirty="0">
                <a:ea typeface="標楷體" pitchFamily="65" charset="-120"/>
              </a:rPr>
              <a:t>形成並辯證適當的預測</a:t>
            </a:r>
            <a:r>
              <a:rPr lang="en-US" altLang="zh-TW" sz="3200" dirty="0">
                <a:ea typeface="標楷體" pitchFamily="65" charset="-120"/>
              </a:rPr>
              <a:t>(predictions)</a:t>
            </a:r>
          </a:p>
          <a:p>
            <a:r>
              <a:rPr lang="zh-TW" altLang="en-US" sz="3200" dirty="0">
                <a:ea typeface="標楷體" pitchFamily="65" charset="-120"/>
              </a:rPr>
              <a:t>提出解釋性的假設</a:t>
            </a:r>
            <a:r>
              <a:rPr lang="en-US" altLang="zh-TW" sz="3200" dirty="0">
                <a:ea typeface="標楷體" pitchFamily="65" charset="-120"/>
              </a:rPr>
              <a:t>(hypotheses)</a:t>
            </a:r>
            <a:r>
              <a:rPr lang="en-US" altLang="zh-TW" sz="3200" dirty="0"/>
              <a:t> </a:t>
            </a:r>
          </a:p>
        </p:txBody>
      </p:sp>
    </p:spTree>
    <p:extLst>
      <p:ext uri="{BB962C8B-B14F-4D97-AF65-F5344CB8AC3E}">
        <p14:creationId xmlns:p14="http://schemas.microsoft.com/office/powerpoint/2010/main" val="40425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8371">
                                            <p:txEl>
                                              <p:pRg st="0" end="0"/>
                                            </p:txEl>
                                          </p:spTgt>
                                        </p:tgtEl>
                                        <p:attrNameLst>
                                          <p:attrName>style.visibility</p:attrName>
                                        </p:attrNameLst>
                                      </p:cBhvr>
                                      <p:to>
                                        <p:strVal val="visible"/>
                                      </p:to>
                                    </p:set>
                                    <p:animEffect transition="in" filter="fade">
                                      <p:cBhvr>
                                        <p:cTn id="7" dur="500"/>
                                        <p:tgtEl>
                                          <p:spTgt spid="69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8371">
                                            <p:txEl>
                                              <p:pRg st="1" end="1"/>
                                            </p:txEl>
                                          </p:spTgt>
                                        </p:tgtEl>
                                        <p:attrNameLst>
                                          <p:attrName>style.visibility</p:attrName>
                                        </p:attrNameLst>
                                      </p:cBhvr>
                                      <p:to>
                                        <p:strVal val="visible"/>
                                      </p:to>
                                    </p:set>
                                    <p:animEffect transition="in" filter="fade">
                                      <p:cBhvr>
                                        <p:cTn id="12" dur="500"/>
                                        <p:tgtEl>
                                          <p:spTgt spid="69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8371">
                                            <p:txEl>
                                              <p:pRg st="2" end="2"/>
                                            </p:txEl>
                                          </p:spTgt>
                                        </p:tgtEl>
                                        <p:attrNameLst>
                                          <p:attrName>style.visibility</p:attrName>
                                        </p:attrNameLst>
                                      </p:cBhvr>
                                      <p:to>
                                        <p:strVal val="visible"/>
                                      </p:to>
                                    </p:set>
                                    <p:animEffect transition="in" filter="fade">
                                      <p:cBhvr>
                                        <p:cTn id="17" dur="500"/>
                                        <p:tgtEl>
                                          <p:spTgt spid="69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8371">
                                            <p:txEl>
                                              <p:pRg st="3" end="3"/>
                                            </p:txEl>
                                          </p:spTgt>
                                        </p:tgtEl>
                                        <p:attrNameLst>
                                          <p:attrName>style.visibility</p:attrName>
                                        </p:attrNameLst>
                                      </p:cBhvr>
                                      <p:to>
                                        <p:strVal val="visible"/>
                                      </p:to>
                                    </p:set>
                                    <p:animEffect transition="in" filter="fade">
                                      <p:cBhvr>
                                        <p:cTn id="22" dur="500"/>
                                        <p:tgtEl>
                                          <p:spTgt spid="698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8371">
                                            <p:txEl>
                                              <p:pRg st="4" end="4"/>
                                            </p:txEl>
                                          </p:spTgt>
                                        </p:tgtEl>
                                        <p:attrNameLst>
                                          <p:attrName>style.visibility</p:attrName>
                                        </p:attrNameLst>
                                      </p:cBhvr>
                                      <p:to>
                                        <p:strVal val="visible"/>
                                      </p:to>
                                    </p:set>
                                    <p:animEffect transition="in" filter="fade">
                                      <p:cBhvr>
                                        <p:cTn id="27" dur="500"/>
                                        <p:tgtEl>
                                          <p:spTgt spid="69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zh-TW" altLang="en-US" b="1">
                <a:ea typeface="標楷體" pitchFamily="65" charset="-120"/>
              </a:rPr>
              <a:t>能力二：</a:t>
            </a:r>
            <a:r>
              <a:rPr lang="zh-TW" altLang="en-US" b="1">
                <a:latin typeface="標楷體" pitchFamily="65" charset="-120"/>
                <a:ea typeface="標楷體" pitchFamily="65" charset="-120"/>
              </a:rPr>
              <a:t>理解科學探究</a:t>
            </a:r>
            <a:r>
              <a:rPr lang="zh-TW" altLang="en-US">
                <a:latin typeface="標楷體" pitchFamily="65" charset="-120"/>
                <a:ea typeface="標楷體" pitchFamily="65" charset="-120"/>
              </a:rPr>
              <a:t> </a:t>
            </a:r>
          </a:p>
        </p:txBody>
      </p:sp>
      <p:sp>
        <p:nvSpPr>
          <p:cNvPr id="699395" name="Rectangle 3"/>
          <p:cNvSpPr>
            <a:spLocks noGrp="1" noChangeArrowheads="1"/>
          </p:cNvSpPr>
          <p:nvPr>
            <p:ph type="body" idx="1"/>
          </p:nvPr>
        </p:nvSpPr>
        <p:spPr>
          <a:xfrm>
            <a:off x="683568" y="1844824"/>
            <a:ext cx="7850832" cy="4392488"/>
          </a:xfrm>
        </p:spPr>
        <p:txBody>
          <a:bodyPr>
            <a:noAutofit/>
          </a:bodyPr>
          <a:lstStyle/>
          <a:p>
            <a:pPr>
              <a:lnSpc>
                <a:spcPct val="90000"/>
              </a:lnSpc>
              <a:buFont typeface="Wingdings" pitchFamily="2" charset="2"/>
              <a:buNone/>
            </a:pPr>
            <a:r>
              <a:rPr lang="zh-TW" altLang="en-US" sz="3200" dirty="0" smtClean="0">
                <a:latin typeface="標楷體" pitchFamily="65" charset="-120"/>
                <a:ea typeface="標楷體" pitchFamily="65" charset="-120"/>
              </a:rPr>
              <a:t>具備</a:t>
            </a:r>
            <a:r>
              <a:rPr lang="zh-TW" altLang="en-US" sz="3200" dirty="0">
                <a:latin typeface="標楷體" pitchFamily="65" charset="-120"/>
                <a:ea typeface="標楷體" pitchFamily="65" charset="-120"/>
              </a:rPr>
              <a:t>此能力者可以</a:t>
            </a:r>
          </a:p>
          <a:p>
            <a:pPr>
              <a:lnSpc>
                <a:spcPct val="90000"/>
              </a:lnSpc>
            </a:pPr>
            <a:r>
              <a:rPr lang="zh-TW" altLang="en-US" sz="3200" dirty="0">
                <a:latin typeface="標楷體" pitchFamily="65" charset="-120"/>
                <a:ea typeface="標楷體" pitchFamily="65" charset="-120"/>
              </a:rPr>
              <a:t>在科學研究中辨識探究的問題 </a:t>
            </a:r>
          </a:p>
          <a:p>
            <a:pPr>
              <a:lnSpc>
                <a:spcPct val="90000"/>
              </a:lnSpc>
            </a:pPr>
            <a:r>
              <a:rPr lang="zh-TW" altLang="en-US" sz="3200" dirty="0">
                <a:latin typeface="標楷體" pitchFamily="65" charset="-120"/>
                <a:ea typeface="標楷體" pitchFamily="65" charset="-120"/>
              </a:rPr>
              <a:t>辨別可進行科學探究的問題 </a:t>
            </a:r>
          </a:p>
          <a:p>
            <a:pPr>
              <a:lnSpc>
                <a:spcPct val="90000"/>
              </a:lnSpc>
            </a:pPr>
            <a:r>
              <a:rPr lang="zh-TW" altLang="en-US" sz="3200" dirty="0">
                <a:latin typeface="標楷體" pitchFamily="65" charset="-120"/>
                <a:ea typeface="標楷體" pitchFamily="65" charset="-120"/>
              </a:rPr>
              <a:t>對問題提出科學探究的方法 </a:t>
            </a:r>
          </a:p>
          <a:p>
            <a:pPr>
              <a:lnSpc>
                <a:spcPct val="90000"/>
              </a:lnSpc>
            </a:pPr>
            <a:r>
              <a:rPr lang="zh-TW" altLang="en-US" sz="3200" dirty="0">
                <a:latin typeface="標楷體" pitchFamily="65" charset="-120"/>
                <a:ea typeface="標楷體" pitchFamily="65" charset="-120"/>
              </a:rPr>
              <a:t>對問題評估科學探究的方法</a:t>
            </a:r>
          </a:p>
          <a:p>
            <a:pPr>
              <a:lnSpc>
                <a:spcPct val="90000"/>
              </a:lnSpc>
            </a:pPr>
            <a:r>
              <a:rPr lang="zh-TW" altLang="en-US" sz="3200" dirty="0">
                <a:latin typeface="標楷體" pitchFamily="65" charset="-120"/>
                <a:ea typeface="標楷體" pitchFamily="65" charset="-120"/>
              </a:rPr>
              <a:t>辨識科學研究成效對社會潛在的意涵</a:t>
            </a:r>
          </a:p>
          <a:p>
            <a:pPr>
              <a:lnSpc>
                <a:spcPct val="90000"/>
              </a:lnSpc>
            </a:pPr>
            <a:r>
              <a:rPr lang="zh-TW" altLang="en-US" sz="3200" dirty="0">
                <a:latin typeface="標楷體" pitchFamily="65" charset="-120"/>
                <a:ea typeface="標楷體" pitchFamily="65" charset="-120"/>
              </a:rPr>
              <a:t>描述並評估各種用來確認資料信度的方法，以及客觀性與一般性的解釋方法 </a:t>
            </a:r>
          </a:p>
        </p:txBody>
      </p:sp>
    </p:spTree>
    <p:extLst>
      <p:ext uri="{BB962C8B-B14F-4D97-AF65-F5344CB8AC3E}">
        <p14:creationId xmlns:p14="http://schemas.microsoft.com/office/powerpoint/2010/main" val="394538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r>
              <a:rPr lang="zh-TW" altLang="en-US" b="1">
                <a:ea typeface="標楷體" pitchFamily="65" charset="-120"/>
              </a:rPr>
              <a:t>能力三：</a:t>
            </a:r>
            <a:r>
              <a:rPr lang="zh-TW" altLang="en-US" b="1">
                <a:latin typeface="標楷體" pitchFamily="65" charset="-120"/>
                <a:ea typeface="標楷體" pitchFamily="65" charset="-120"/>
              </a:rPr>
              <a:t>詮釋科學證據</a:t>
            </a:r>
            <a:r>
              <a:rPr lang="zh-TW" altLang="en-US">
                <a:latin typeface="標楷體" pitchFamily="65" charset="-120"/>
                <a:ea typeface="標楷體" pitchFamily="65" charset="-120"/>
              </a:rPr>
              <a:t> </a:t>
            </a:r>
          </a:p>
        </p:txBody>
      </p:sp>
      <p:sp>
        <p:nvSpPr>
          <p:cNvPr id="700419" name="Rectangle 3"/>
          <p:cNvSpPr>
            <a:spLocks noGrp="1" noChangeArrowheads="1"/>
          </p:cNvSpPr>
          <p:nvPr>
            <p:ph type="body" idx="1"/>
          </p:nvPr>
        </p:nvSpPr>
        <p:spPr>
          <a:xfrm>
            <a:off x="539552" y="1905000"/>
            <a:ext cx="8209161" cy="4548336"/>
          </a:xfrm>
        </p:spPr>
        <p:txBody>
          <a:bodyPr>
            <a:noAutofit/>
          </a:bodyPr>
          <a:lstStyle/>
          <a:p>
            <a:pPr>
              <a:buFont typeface="Wingdings" pitchFamily="2" charset="2"/>
              <a:buNone/>
            </a:pPr>
            <a:r>
              <a:rPr lang="zh-TW" altLang="en-US" sz="3200" dirty="0" smtClean="0">
                <a:latin typeface="標楷體" pitchFamily="65" charset="-120"/>
                <a:ea typeface="標楷體" pitchFamily="65" charset="-120"/>
              </a:rPr>
              <a:t>具備</a:t>
            </a:r>
            <a:r>
              <a:rPr lang="zh-TW" altLang="en-US" sz="3200" dirty="0">
                <a:latin typeface="標楷體" pitchFamily="65" charset="-120"/>
                <a:ea typeface="標楷體" pitchFamily="65" charset="-120"/>
              </a:rPr>
              <a:t>此能力者可以</a:t>
            </a:r>
          </a:p>
          <a:p>
            <a:r>
              <a:rPr lang="zh-TW" altLang="en-US" sz="3200" dirty="0">
                <a:latin typeface="標楷體" pitchFamily="65" charset="-120"/>
                <a:ea typeface="標楷體" pitchFamily="65" charset="-120"/>
              </a:rPr>
              <a:t>將資料以另一種方式呈現 </a:t>
            </a:r>
          </a:p>
          <a:p>
            <a:r>
              <a:rPr lang="zh-TW" altLang="en-US" sz="3200" dirty="0">
                <a:latin typeface="標楷體" pitchFamily="65" charset="-120"/>
                <a:ea typeface="標楷體" pitchFamily="65" charset="-120"/>
              </a:rPr>
              <a:t>分析和詮釋資料，並從中獲得結論 </a:t>
            </a:r>
          </a:p>
          <a:p>
            <a:r>
              <a:rPr lang="zh-TW" altLang="en-US" sz="3200" dirty="0">
                <a:latin typeface="標楷體" pitchFamily="65" charset="-120"/>
                <a:ea typeface="標楷體" pitchFamily="65" charset="-120"/>
              </a:rPr>
              <a:t>辨認科學文章的假設、證據和推理</a:t>
            </a:r>
          </a:p>
          <a:p>
            <a:r>
              <a:rPr lang="zh-TW" altLang="en-US" sz="3200" dirty="0">
                <a:latin typeface="標楷體" pitchFamily="65" charset="-120"/>
                <a:ea typeface="標楷體" pitchFamily="65" charset="-120"/>
              </a:rPr>
              <a:t>辨別以科學證據、理論為基礎的論證，並區分其與不同立論基礎的論證之間的差異</a:t>
            </a:r>
          </a:p>
          <a:p>
            <a:r>
              <a:rPr lang="zh-TW" altLang="en-US" sz="3200" dirty="0">
                <a:latin typeface="標楷體" pitchFamily="65" charset="-120"/>
                <a:ea typeface="標楷體" pitchFamily="65" charset="-120"/>
              </a:rPr>
              <a:t>評估不同的資料來源的科學論證和證據 </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例如：報紙、網路、期刊</a:t>
            </a:r>
            <a:r>
              <a:rPr lang="en-US" altLang="zh-TW" sz="2800" dirty="0">
                <a:latin typeface="標楷體" pitchFamily="65" charset="-120"/>
                <a:ea typeface="標楷體" pitchFamily="65" charset="-120"/>
              </a:rPr>
              <a:t>) </a:t>
            </a:r>
          </a:p>
        </p:txBody>
      </p:sp>
    </p:spTree>
    <p:extLst>
      <p:ext uri="{BB962C8B-B14F-4D97-AF65-F5344CB8AC3E}">
        <p14:creationId xmlns:p14="http://schemas.microsoft.com/office/powerpoint/2010/main" val="424782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zh-TW" sz="2800"/>
          </a:p>
        </p:txBody>
      </p:sp>
      <p:sp>
        <p:nvSpPr>
          <p:cNvPr id="28" name="Rectangle 6"/>
          <p:cNvSpPr>
            <a:spLocks noGrp="1"/>
          </p:cNvSpPr>
          <p:nvPr>
            <p:ph type="title"/>
          </p:nvPr>
        </p:nvSpPr>
        <p:spPr>
          <a:xfrm>
            <a:off x="838200" y="332656"/>
            <a:ext cx="7696200" cy="1143000"/>
          </a:xfrm>
        </p:spPr>
        <p:txBody>
          <a:bodyPr>
            <a:normAutofit/>
          </a:bodyPr>
          <a:lstStyle>
            <a:extLst/>
          </a:lstStyle>
          <a:p>
            <a:r>
              <a:rPr lang="zh-TW" altLang="en-US" sz="4000" b="1" dirty="0">
                <a:ea typeface="標楷體" pitchFamily="65" charset="-120"/>
              </a:rPr>
              <a:t>關於</a:t>
            </a:r>
            <a:r>
              <a:rPr lang="en-US" altLang="zh-TW" sz="4000" b="1" dirty="0"/>
              <a:t>PISA</a:t>
            </a:r>
            <a:endParaRPr lang="zh-TW" sz="4000" dirty="0"/>
          </a:p>
        </p:txBody>
      </p:sp>
      <p:sp>
        <p:nvSpPr>
          <p:cNvPr id="17" name="Rectangle 8"/>
          <p:cNvSpPr>
            <a:spLocks noGrp="1"/>
          </p:cNvSpPr>
          <p:nvPr>
            <p:ph idx="1"/>
          </p:nvPr>
        </p:nvSpPr>
        <p:spPr>
          <a:xfrm>
            <a:off x="914400" y="1590020"/>
            <a:ext cx="7467600" cy="4719300"/>
          </a:xfrm>
        </p:spPr>
        <p:txBody>
          <a:bodyPr>
            <a:noAutofit/>
          </a:bodyPr>
          <a:lstStyle>
            <a:extLst/>
          </a:lstStyle>
          <a:p>
            <a:pPr>
              <a:lnSpc>
                <a:spcPct val="90000"/>
              </a:lnSpc>
            </a:pPr>
            <a:r>
              <a:rPr lang="zh-TW" altLang="en-US" sz="3200" b="1" dirty="0">
                <a:ea typeface="標楷體" pitchFamily="65" charset="-120"/>
              </a:rPr>
              <a:t>是由歐洲的經濟合作暨發展組織</a:t>
            </a:r>
            <a:r>
              <a:rPr lang="zh-TW" altLang="en-US" sz="1600" b="1" dirty="0">
                <a:ea typeface="標楷體" pitchFamily="65" charset="-120"/>
              </a:rPr>
              <a:t>（</a:t>
            </a:r>
            <a:r>
              <a:rPr lang="en-US" altLang="zh-TW" sz="1600" b="1" dirty="0" err="1">
                <a:ea typeface="標楷體" pitchFamily="65" charset="-120"/>
              </a:rPr>
              <a:t>Organisation</a:t>
            </a:r>
            <a:r>
              <a:rPr lang="en-US" altLang="zh-TW" sz="1600" b="1" dirty="0">
                <a:ea typeface="標楷體" pitchFamily="65" charset="-120"/>
              </a:rPr>
              <a:t> for Economic Co-operation and Development</a:t>
            </a:r>
            <a:r>
              <a:rPr lang="zh-TW" altLang="en-US" sz="1600" b="1" dirty="0">
                <a:ea typeface="標楷體" pitchFamily="65" charset="-120"/>
              </a:rPr>
              <a:t>，簡稱</a:t>
            </a:r>
            <a:r>
              <a:rPr lang="en-US" altLang="zh-TW" sz="1600" b="1" dirty="0">
                <a:ea typeface="標楷體" pitchFamily="65" charset="-120"/>
              </a:rPr>
              <a:t>OECD</a:t>
            </a:r>
            <a:r>
              <a:rPr lang="zh-TW" altLang="en-US" sz="1600" b="1" dirty="0">
                <a:ea typeface="標楷體" pitchFamily="65" charset="-120"/>
              </a:rPr>
              <a:t>）</a:t>
            </a:r>
            <a:r>
              <a:rPr lang="zh-TW" altLang="en-US" sz="3200" b="1" dirty="0">
                <a:ea typeface="標楷體" pitchFamily="65" charset="-120"/>
              </a:rPr>
              <a:t>所委託的</a:t>
            </a:r>
            <a:r>
              <a:rPr lang="zh-TW" altLang="en-US" sz="3200" b="1" dirty="0" smtClean="0">
                <a:ea typeface="標楷體" pitchFamily="65" charset="-120"/>
              </a:rPr>
              <a:t>計畫</a:t>
            </a:r>
            <a:r>
              <a:rPr lang="zh-TW" altLang="en-US" sz="3200" b="1" dirty="0">
                <a:ea typeface="標楷體" pitchFamily="65" charset="-120"/>
              </a:rPr>
              <a:t>。</a:t>
            </a:r>
            <a:endParaRPr lang="en-US" altLang="zh-TW" sz="3200" b="1" dirty="0" smtClean="0">
              <a:ea typeface="標楷體" pitchFamily="65" charset="-120"/>
            </a:endParaRPr>
          </a:p>
          <a:p>
            <a:pPr>
              <a:lnSpc>
                <a:spcPct val="90000"/>
              </a:lnSpc>
            </a:pPr>
            <a:r>
              <a:rPr lang="zh-TW" altLang="en-US" sz="3200" b="1" dirty="0" smtClean="0">
                <a:ea typeface="標楷體" pitchFamily="65" charset="-120"/>
              </a:rPr>
              <a:t>於</a:t>
            </a:r>
            <a:r>
              <a:rPr lang="en-US" altLang="zh-TW" sz="3200" b="1" dirty="0">
                <a:ea typeface="標楷體" pitchFamily="65" charset="-120"/>
              </a:rPr>
              <a:t>1990</a:t>
            </a:r>
            <a:r>
              <a:rPr lang="zh-TW" altLang="en-US" sz="3200" b="1" dirty="0">
                <a:ea typeface="標楷體" pitchFamily="65" charset="-120"/>
              </a:rPr>
              <a:t>年代末期開始對</a:t>
            </a:r>
            <a:r>
              <a:rPr lang="en-US" altLang="zh-TW" sz="3200" b="1" u="sng" dirty="0">
                <a:ea typeface="標楷體" pitchFamily="65" charset="-120"/>
              </a:rPr>
              <a:t>15</a:t>
            </a:r>
            <a:r>
              <a:rPr lang="zh-TW" altLang="en-US" sz="3200" b="1" u="sng" dirty="0">
                <a:ea typeface="標楷體" pitchFamily="65" charset="-120"/>
              </a:rPr>
              <a:t>歲</a:t>
            </a:r>
            <a:r>
              <a:rPr lang="zh-TW" altLang="en-US" sz="3200" b="1" dirty="0">
                <a:ea typeface="標楷體" pitchFamily="65" charset="-120"/>
              </a:rPr>
              <a:t>學生的數學、科學、及閱讀進行持續、定期的國際性比較研究。 </a:t>
            </a:r>
          </a:p>
          <a:p>
            <a:pPr>
              <a:lnSpc>
                <a:spcPct val="90000"/>
              </a:lnSpc>
            </a:pPr>
            <a:r>
              <a:rPr lang="en-US" altLang="zh-TW" sz="3200" b="1" dirty="0">
                <a:ea typeface="標楷體" pitchFamily="65" charset="-120"/>
              </a:rPr>
              <a:t>PISA</a:t>
            </a:r>
            <a:r>
              <a:rPr lang="zh-TW" altLang="en-US" sz="3200" b="1" dirty="0">
                <a:ea typeface="標楷體" pitchFamily="65" charset="-120"/>
              </a:rPr>
              <a:t>係由</a:t>
            </a:r>
            <a:r>
              <a:rPr lang="en-US" altLang="zh-TW" sz="3200" b="1" dirty="0">
                <a:ea typeface="標楷體" pitchFamily="65" charset="-120"/>
              </a:rPr>
              <a:t>OECD</a:t>
            </a:r>
            <a:r>
              <a:rPr lang="zh-TW" altLang="en-US" sz="3200" b="1" dirty="0">
                <a:ea typeface="標楷體" pitchFamily="65" charset="-120"/>
              </a:rPr>
              <a:t>會員國共同監督管理，並有許多日漸增加的非會員國（稱為夥伴國家）加入合作進行。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683568" y="548680"/>
            <a:ext cx="7696200" cy="1143000"/>
          </a:xfrm>
        </p:spPr>
        <p:txBody>
          <a:bodyPr>
            <a:normAutofit/>
          </a:bodyPr>
          <a:lstStyle/>
          <a:p>
            <a:pPr algn="ctr"/>
            <a:r>
              <a:rPr lang="zh-TW" altLang="en-US" sz="4800" b="1" dirty="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標楷體" pitchFamily="65" charset="-120"/>
                <a:ea typeface="標楷體" pitchFamily="65" charset="-120"/>
              </a:rPr>
              <a:t>要素三：科學知識 </a:t>
            </a:r>
          </a:p>
        </p:txBody>
      </p:sp>
      <p:sp>
        <p:nvSpPr>
          <p:cNvPr id="701443" name="Rectangle 3"/>
          <p:cNvSpPr>
            <a:spLocks noGrp="1" noChangeArrowheads="1"/>
          </p:cNvSpPr>
          <p:nvPr>
            <p:ph type="body" idx="1"/>
          </p:nvPr>
        </p:nvSpPr>
        <p:spPr>
          <a:xfrm>
            <a:off x="1043608" y="1905000"/>
            <a:ext cx="7272808" cy="4114800"/>
          </a:xfrm>
        </p:spPr>
        <p:txBody>
          <a:bodyPr>
            <a:normAutofit/>
          </a:bodyPr>
          <a:lstStyle/>
          <a:p>
            <a:r>
              <a:rPr lang="en-US" altLang="zh-TW" sz="3200" dirty="0">
                <a:ea typeface="標楷體" pitchFamily="65" charset="-120"/>
              </a:rPr>
              <a:t>PISA 2015</a:t>
            </a:r>
            <a:r>
              <a:rPr lang="zh-TW" altLang="en-US" sz="3200" dirty="0">
                <a:ea typeface="標楷體" pitchFamily="65" charset="-120"/>
              </a:rPr>
              <a:t>將自然界的科學知識細分為三大類，</a:t>
            </a:r>
            <a:r>
              <a:rPr lang="zh-TW" altLang="en-US" sz="3200" dirty="0" smtClean="0">
                <a:ea typeface="標楷體" pitchFamily="65" charset="-120"/>
              </a:rPr>
              <a:t>包括</a:t>
            </a:r>
            <a:r>
              <a:rPr lang="en-US" altLang="zh-TW" sz="3200" dirty="0" smtClean="0">
                <a:ea typeface="標楷體" pitchFamily="65" charset="-120"/>
              </a:rPr>
              <a:t>—</a:t>
            </a:r>
          </a:p>
          <a:p>
            <a:pPr marL="0" indent="0">
              <a:buNone/>
            </a:pPr>
            <a:r>
              <a:rPr lang="en-US" altLang="zh-TW" sz="3200" dirty="0" smtClean="0">
                <a:ea typeface="標楷體" pitchFamily="65" charset="-120"/>
              </a:rPr>
              <a:t>(</a:t>
            </a:r>
            <a:r>
              <a:rPr lang="zh-TW" altLang="en-US" sz="3200" dirty="0" smtClean="0">
                <a:ea typeface="標楷體" pitchFamily="65" charset="-120"/>
              </a:rPr>
              <a:t>一</a:t>
            </a:r>
            <a:r>
              <a:rPr lang="en-US" altLang="zh-TW" sz="3200" dirty="0" smtClean="0">
                <a:ea typeface="標楷體" pitchFamily="65" charset="-120"/>
              </a:rPr>
              <a:t>)</a:t>
            </a:r>
            <a:r>
              <a:rPr lang="zh-TW" altLang="en-US" sz="3200" dirty="0" smtClean="0">
                <a:ea typeface="標楷體" pitchFamily="65" charset="-120"/>
              </a:rPr>
              <a:t>內容</a:t>
            </a:r>
            <a:r>
              <a:rPr lang="zh-TW" altLang="en-US" sz="3200" dirty="0">
                <a:ea typeface="標楷體" pitchFamily="65" charset="-120"/>
              </a:rPr>
              <a:t>知識</a:t>
            </a:r>
            <a:r>
              <a:rPr lang="en-US" altLang="zh-TW" sz="3200" dirty="0">
                <a:ea typeface="標楷體" pitchFamily="65" charset="-120"/>
              </a:rPr>
              <a:t>(Content knowledge</a:t>
            </a:r>
            <a:r>
              <a:rPr lang="en-US" altLang="zh-TW" sz="3200" dirty="0" smtClean="0">
                <a:ea typeface="標楷體" pitchFamily="65" charset="-120"/>
              </a:rPr>
              <a:t>)</a:t>
            </a:r>
          </a:p>
          <a:p>
            <a:pPr marL="0" indent="0">
              <a:buNone/>
            </a:pPr>
            <a:r>
              <a:rPr lang="en-US" altLang="zh-TW" sz="3200" dirty="0" smtClean="0">
                <a:ea typeface="標楷體" pitchFamily="65" charset="-120"/>
              </a:rPr>
              <a:t>(</a:t>
            </a:r>
            <a:r>
              <a:rPr lang="zh-TW" altLang="en-US" sz="3200" dirty="0" smtClean="0">
                <a:ea typeface="標楷體" pitchFamily="65" charset="-120"/>
              </a:rPr>
              <a:t>二</a:t>
            </a:r>
            <a:r>
              <a:rPr lang="en-US" altLang="zh-TW" sz="3200" dirty="0" smtClean="0">
                <a:ea typeface="標楷體" pitchFamily="65" charset="-120"/>
              </a:rPr>
              <a:t>)</a:t>
            </a:r>
            <a:r>
              <a:rPr lang="zh-TW" altLang="en-US" sz="3200" dirty="0" smtClean="0">
                <a:ea typeface="標楷體" pitchFamily="65" charset="-120"/>
              </a:rPr>
              <a:t>程序</a:t>
            </a:r>
            <a:r>
              <a:rPr lang="zh-TW" altLang="en-US" sz="3200" dirty="0">
                <a:ea typeface="標楷體" pitchFamily="65" charset="-120"/>
              </a:rPr>
              <a:t>知識</a:t>
            </a:r>
            <a:r>
              <a:rPr lang="en-US" altLang="zh-TW" sz="3200" dirty="0">
                <a:ea typeface="標楷體" pitchFamily="65" charset="-120"/>
              </a:rPr>
              <a:t>(Procedural </a:t>
            </a:r>
            <a:r>
              <a:rPr lang="en-US" altLang="zh-TW" sz="3200" dirty="0" smtClean="0">
                <a:ea typeface="標楷體" pitchFamily="65" charset="-120"/>
              </a:rPr>
              <a:t>knowledge)</a:t>
            </a:r>
          </a:p>
          <a:p>
            <a:pPr marL="0" indent="0">
              <a:buNone/>
            </a:pPr>
            <a:r>
              <a:rPr lang="en-US" altLang="zh-TW" sz="3200" dirty="0" smtClean="0">
                <a:ea typeface="標楷體" pitchFamily="65" charset="-120"/>
              </a:rPr>
              <a:t>(</a:t>
            </a:r>
            <a:r>
              <a:rPr lang="zh-TW" altLang="en-US" sz="3200" dirty="0" smtClean="0">
                <a:ea typeface="標楷體" pitchFamily="65" charset="-120"/>
              </a:rPr>
              <a:t>三</a:t>
            </a:r>
            <a:r>
              <a:rPr lang="en-US" altLang="zh-TW" sz="3200" dirty="0" smtClean="0">
                <a:ea typeface="標楷體" pitchFamily="65" charset="-120"/>
              </a:rPr>
              <a:t>)</a:t>
            </a:r>
            <a:r>
              <a:rPr lang="zh-TW" altLang="en-US" sz="3200" dirty="0" smtClean="0">
                <a:ea typeface="標楷體" pitchFamily="65" charset="-120"/>
              </a:rPr>
              <a:t>認識論</a:t>
            </a:r>
            <a:r>
              <a:rPr lang="zh-TW" altLang="en-US" sz="3200" dirty="0">
                <a:ea typeface="標楷體" pitchFamily="65" charset="-120"/>
              </a:rPr>
              <a:t>知識</a:t>
            </a:r>
            <a:r>
              <a:rPr lang="en-US" altLang="zh-TW" sz="3200" dirty="0">
                <a:ea typeface="標楷體" pitchFamily="65" charset="-120"/>
              </a:rPr>
              <a:t>(epistemic knowledge)</a:t>
            </a:r>
            <a:r>
              <a:rPr lang="zh-TW" altLang="en-US" sz="3200" dirty="0">
                <a:ea typeface="標楷體" pitchFamily="65" charset="-120"/>
              </a:rPr>
              <a:t>。 </a:t>
            </a:r>
          </a:p>
        </p:txBody>
      </p:sp>
    </p:spTree>
    <p:extLst>
      <p:ext uri="{BB962C8B-B14F-4D97-AF65-F5344CB8AC3E}">
        <p14:creationId xmlns:p14="http://schemas.microsoft.com/office/powerpoint/2010/main" val="23449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1443">
                                            <p:txEl>
                                              <p:pRg st="0" end="0"/>
                                            </p:txEl>
                                          </p:spTgt>
                                        </p:tgtEl>
                                        <p:attrNameLst>
                                          <p:attrName>style.visibility</p:attrName>
                                        </p:attrNameLst>
                                      </p:cBhvr>
                                      <p:to>
                                        <p:strVal val="visible"/>
                                      </p:to>
                                    </p:set>
                                    <p:animEffect transition="in" filter="fade">
                                      <p:cBhvr>
                                        <p:cTn id="7" dur="500"/>
                                        <p:tgtEl>
                                          <p:spTgt spid="70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1443">
                                            <p:txEl>
                                              <p:pRg st="1" end="1"/>
                                            </p:txEl>
                                          </p:spTgt>
                                        </p:tgtEl>
                                        <p:attrNameLst>
                                          <p:attrName>style.visibility</p:attrName>
                                        </p:attrNameLst>
                                      </p:cBhvr>
                                      <p:to>
                                        <p:strVal val="visible"/>
                                      </p:to>
                                    </p:set>
                                    <p:animEffect transition="in" filter="fade">
                                      <p:cBhvr>
                                        <p:cTn id="12" dur="500"/>
                                        <p:tgtEl>
                                          <p:spTgt spid="70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1443">
                                            <p:txEl>
                                              <p:pRg st="2" end="2"/>
                                            </p:txEl>
                                          </p:spTgt>
                                        </p:tgtEl>
                                        <p:attrNameLst>
                                          <p:attrName>style.visibility</p:attrName>
                                        </p:attrNameLst>
                                      </p:cBhvr>
                                      <p:to>
                                        <p:strVal val="visible"/>
                                      </p:to>
                                    </p:set>
                                    <p:animEffect transition="in" filter="fade">
                                      <p:cBhvr>
                                        <p:cTn id="17" dur="500"/>
                                        <p:tgtEl>
                                          <p:spTgt spid="70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1443">
                                            <p:txEl>
                                              <p:pRg st="3" end="3"/>
                                            </p:txEl>
                                          </p:spTgt>
                                        </p:tgtEl>
                                        <p:attrNameLst>
                                          <p:attrName>style.visibility</p:attrName>
                                        </p:attrNameLst>
                                      </p:cBhvr>
                                      <p:to>
                                        <p:strVal val="visible"/>
                                      </p:to>
                                    </p:set>
                                    <p:animEffect transition="in" filter="fade">
                                      <p:cBhvr>
                                        <p:cTn id="22" dur="500"/>
                                        <p:tgtEl>
                                          <p:spTgt spid="70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pPr marL="800100" indent="-800100"/>
            <a:r>
              <a:rPr lang="zh-TW" altLang="en-US" b="1" dirty="0">
                <a:ea typeface="標楷體" pitchFamily="65" charset="-120"/>
              </a:rPr>
              <a:t>（一）內容知識</a:t>
            </a:r>
          </a:p>
        </p:txBody>
      </p:sp>
      <p:sp>
        <p:nvSpPr>
          <p:cNvPr id="691203" name="Rectangle 3"/>
          <p:cNvSpPr>
            <a:spLocks noGrp="1" noChangeArrowheads="1"/>
          </p:cNvSpPr>
          <p:nvPr>
            <p:ph type="body" idx="1"/>
          </p:nvPr>
        </p:nvSpPr>
        <p:spPr>
          <a:xfrm>
            <a:off x="683569" y="1905000"/>
            <a:ext cx="7488832" cy="4114800"/>
          </a:xfrm>
        </p:spPr>
        <p:txBody>
          <a:bodyPr>
            <a:normAutofit lnSpcReduction="10000"/>
          </a:bodyPr>
          <a:lstStyle/>
          <a:p>
            <a:pPr>
              <a:lnSpc>
                <a:spcPct val="90000"/>
              </a:lnSpc>
            </a:pPr>
            <a:r>
              <a:rPr lang="en-US" altLang="zh-TW" sz="3200" dirty="0">
                <a:ea typeface="標楷體" pitchFamily="65" charset="-120"/>
              </a:rPr>
              <a:t>PISA</a:t>
            </a:r>
            <a:r>
              <a:rPr lang="zh-TW" altLang="en-US" sz="3200" dirty="0">
                <a:ea typeface="標楷體" pitchFamily="65" charset="-120"/>
              </a:rPr>
              <a:t>科學素養的內容知識取材自物理、化學、生物、地球與太空科學等主要領域。由於科學知識是用於理解大自然，並在個人、地區</a:t>
            </a:r>
            <a:r>
              <a:rPr lang="en-US" altLang="zh-TW" sz="3200" dirty="0">
                <a:ea typeface="標楷體" pitchFamily="65" charset="-120"/>
              </a:rPr>
              <a:t>/</a:t>
            </a:r>
            <a:r>
              <a:rPr lang="zh-TW" altLang="en-US" sz="3200" dirty="0">
                <a:ea typeface="標楷體" pitchFamily="65" charset="-120"/>
              </a:rPr>
              <a:t>國家、與全球脈絡之中體驗</a:t>
            </a:r>
            <a:r>
              <a:rPr lang="zh-TW" altLang="en-US" sz="3200" dirty="0" smtClean="0">
                <a:ea typeface="標楷體" pitchFamily="65" charset="-120"/>
              </a:rPr>
              <a:t>。</a:t>
            </a:r>
            <a:endParaRPr lang="en-US" altLang="zh-TW" sz="3200" dirty="0" smtClean="0">
              <a:ea typeface="標楷體" pitchFamily="65" charset="-120"/>
            </a:endParaRPr>
          </a:p>
          <a:p>
            <a:pPr>
              <a:lnSpc>
                <a:spcPct val="90000"/>
              </a:lnSpc>
            </a:pPr>
            <a:r>
              <a:rPr lang="zh-TW" altLang="en-US" sz="3200" dirty="0" smtClean="0">
                <a:ea typeface="標楷體" pitchFamily="65" charset="-120"/>
              </a:rPr>
              <a:t>因此</a:t>
            </a:r>
            <a:r>
              <a:rPr lang="zh-TW" altLang="en-US" sz="3200" dirty="0">
                <a:ea typeface="標楷體" pitchFamily="65" charset="-120"/>
              </a:rPr>
              <a:t>，</a:t>
            </a:r>
            <a:r>
              <a:rPr lang="en-US" altLang="zh-TW" sz="3200" dirty="0">
                <a:ea typeface="標楷體" pitchFamily="65" charset="-120"/>
              </a:rPr>
              <a:t>PISA</a:t>
            </a:r>
            <a:r>
              <a:rPr lang="zh-TW" altLang="en-US" sz="3200" dirty="0">
                <a:ea typeface="標楷體" pitchFamily="65" charset="-120"/>
              </a:rPr>
              <a:t>不以「學科」</a:t>
            </a:r>
            <a:r>
              <a:rPr lang="en-US" altLang="zh-TW" dirty="0">
                <a:ea typeface="標楷體" pitchFamily="65" charset="-120"/>
              </a:rPr>
              <a:t>(sciences)</a:t>
            </a:r>
            <a:r>
              <a:rPr lang="zh-TW" altLang="en-US" sz="3200" dirty="0">
                <a:ea typeface="標楷體" pitchFamily="65" charset="-120"/>
              </a:rPr>
              <a:t>架構內容知識，如物理學科、生物學科做分類；而以「</a:t>
            </a:r>
            <a:r>
              <a:rPr lang="zh-TW" altLang="en-US" sz="3200" b="1" dirty="0">
                <a:solidFill>
                  <a:schemeClr val="tx1"/>
                </a:solidFill>
                <a:ea typeface="標楷體" pitchFamily="65" charset="-120"/>
              </a:rPr>
              <a:t>系統</a:t>
            </a:r>
            <a:r>
              <a:rPr lang="zh-TW" altLang="en-US" sz="3200" dirty="0">
                <a:ea typeface="標楷體" pitchFamily="65" charset="-120"/>
              </a:rPr>
              <a:t>」</a:t>
            </a:r>
            <a:r>
              <a:rPr lang="en-US" altLang="zh-TW" dirty="0">
                <a:ea typeface="標楷體" pitchFamily="65" charset="-120"/>
              </a:rPr>
              <a:t>(systems)</a:t>
            </a:r>
            <a:r>
              <a:rPr lang="zh-TW" altLang="en-US" sz="3200" dirty="0">
                <a:ea typeface="標楷體" pitchFamily="65" charset="-120"/>
              </a:rPr>
              <a:t>取代之，如</a:t>
            </a:r>
            <a:r>
              <a:rPr lang="zh-TW" altLang="en-US" sz="3200" dirty="0" smtClean="0">
                <a:solidFill>
                  <a:schemeClr val="tx1"/>
                </a:solidFill>
                <a:ea typeface="標楷體" pitchFamily="65" charset="-120"/>
              </a:rPr>
              <a:t>物質、生命、</a:t>
            </a:r>
            <a:r>
              <a:rPr lang="zh-TW" altLang="en-US" sz="3200" dirty="0">
                <a:solidFill>
                  <a:schemeClr val="tx1"/>
                </a:solidFill>
                <a:ea typeface="標楷體" pitchFamily="65" charset="-120"/>
              </a:rPr>
              <a:t>地球與太空系統</a:t>
            </a:r>
            <a:r>
              <a:rPr lang="zh-TW" altLang="en-US" sz="3200" dirty="0"/>
              <a:t> 。</a:t>
            </a:r>
          </a:p>
        </p:txBody>
      </p:sp>
    </p:spTree>
    <p:extLst>
      <p:ext uri="{BB962C8B-B14F-4D97-AF65-F5344CB8AC3E}">
        <p14:creationId xmlns:p14="http://schemas.microsoft.com/office/powerpoint/2010/main" val="39654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animEffect transition="in" filter="fade">
                                      <p:cBhvr>
                                        <p:cTn id="7" dur="500"/>
                                        <p:tgtEl>
                                          <p:spTgt spid="69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1203">
                                            <p:txEl>
                                              <p:pRg st="1" end="1"/>
                                            </p:txEl>
                                          </p:spTgt>
                                        </p:tgtEl>
                                        <p:attrNameLst>
                                          <p:attrName>style.visibility</p:attrName>
                                        </p:attrNameLst>
                                      </p:cBhvr>
                                      <p:to>
                                        <p:strVal val="visible"/>
                                      </p:to>
                                    </p:set>
                                    <p:animEffect transition="in" filter="fade">
                                      <p:cBhvr>
                                        <p:cTn id="12" dur="500"/>
                                        <p:tgtEl>
                                          <p:spTgt spid="69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pPr marL="571500" indent="-571500">
              <a:buFont typeface="Wingdings" pitchFamily="2" charset="2"/>
              <a:buChar char="l"/>
            </a:pPr>
            <a:r>
              <a:rPr lang="zh-TW" altLang="en-US" b="1" dirty="0">
                <a:ea typeface="標楷體" pitchFamily="65" charset="-120"/>
              </a:rPr>
              <a:t>物質系統</a:t>
            </a:r>
          </a:p>
        </p:txBody>
      </p:sp>
      <p:sp>
        <p:nvSpPr>
          <p:cNvPr id="723971" name="Rectangle 3"/>
          <p:cNvSpPr>
            <a:spLocks noGrp="1" noChangeArrowheads="1"/>
          </p:cNvSpPr>
          <p:nvPr>
            <p:ph type="body" idx="1"/>
          </p:nvPr>
        </p:nvSpPr>
        <p:spPr>
          <a:xfrm>
            <a:off x="899592" y="1916832"/>
            <a:ext cx="7418387" cy="4114800"/>
          </a:xfrm>
        </p:spPr>
        <p:txBody>
          <a:bodyPr>
            <a:normAutofit/>
          </a:bodyPr>
          <a:lstStyle/>
          <a:p>
            <a:pPr>
              <a:lnSpc>
                <a:spcPct val="80000"/>
              </a:lnSpc>
            </a:pPr>
            <a:r>
              <a:rPr lang="zh-TW" altLang="en-US" sz="2800" dirty="0">
                <a:ea typeface="標楷體" pitchFamily="65" charset="-120"/>
              </a:rPr>
              <a:t>物質結構，例如：粒子模型、化學鍵</a:t>
            </a:r>
          </a:p>
          <a:p>
            <a:pPr>
              <a:lnSpc>
                <a:spcPct val="80000"/>
              </a:lnSpc>
            </a:pPr>
            <a:r>
              <a:rPr lang="zh-TW" altLang="en-US" sz="2800" dirty="0">
                <a:ea typeface="標楷體" pitchFamily="65" charset="-120"/>
              </a:rPr>
              <a:t>物質性質，例如：相變化、導熱性和導電性</a:t>
            </a:r>
          </a:p>
          <a:p>
            <a:pPr>
              <a:lnSpc>
                <a:spcPct val="80000"/>
              </a:lnSpc>
            </a:pPr>
            <a:r>
              <a:rPr lang="zh-TW" altLang="en-US" sz="2800" dirty="0">
                <a:ea typeface="標楷體" pitchFamily="65" charset="-120"/>
              </a:rPr>
              <a:t>物質的化學變化，例如：化學反應，能量轉換、酸</a:t>
            </a:r>
            <a:r>
              <a:rPr lang="en-US" altLang="zh-TW" sz="2800" dirty="0">
                <a:ea typeface="標楷體" pitchFamily="65" charset="-120"/>
              </a:rPr>
              <a:t>/</a:t>
            </a:r>
            <a:r>
              <a:rPr lang="zh-TW" altLang="en-US" sz="2800" dirty="0">
                <a:ea typeface="標楷體" pitchFamily="65" charset="-120"/>
              </a:rPr>
              <a:t>鹼</a:t>
            </a:r>
          </a:p>
          <a:p>
            <a:pPr>
              <a:lnSpc>
                <a:spcPct val="80000"/>
              </a:lnSpc>
            </a:pPr>
            <a:r>
              <a:rPr lang="zh-TW" altLang="en-US" sz="2800" dirty="0">
                <a:ea typeface="標楷體" pitchFamily="65" charset="-120"/>
              </a:rPr>
              <a:t>力與運動，例如：速度、摩擦力</a:t>
            </a:r>
          </a:p>
          <a:p>
            <a:pPr>
              <a:lnSpc>
                <a:spcPct val="80000"/>
              </a:lnSpc>
            </a:pPr>
            <a:r>
              <a:rPr lang="zh-TW" altLang="en-US" sz="2800" dirty="0">
                <a:ea typeface="標楷體" pitchFamily="65" charset="-120"/>
              </a:rPr>
              <a:t>能量及其轉換，例如：能量守恆與損耗、化學反應</a:t>
            </a:r>
          </a:p>
          <a:p>
            <a:pPr>
              <a:lnSpc>
                <a:spcPct val="80000"/>
              </a:lnSpc>
            </a:pPr>
            <a:r>
              <a:rPr lang="zh-TW" altLang="en-US" sz="2800" dirty="0">
                <a:ea typeface="標楷體" pitchFamily="65" charset="-120"/>
              </a:rPr>
              <a:t>能量與物質的交互作用，例如：光與無線電波、聲音與地震波</a:t>
            </a:r>
          </a:p>
          <a:p>
            <a:pPr>
              <a:lnSpc>
                <a:spcPct val="80000"/>
              </a:lnSpc>
            </a:pPr>
            <a:r>
              <a:rPr lang="zh-TW" altLang="en-US" sz="2800" dirty="0">
                <a:ea typeface="標楷體" pitchFamily="65" charset="-120"/>
              </a:rPr>
              <a:t>功與能的概念，例如；磁力，重力和靜電力 </a:t>
            </a:r>
          </a:p>
        </p:txBody>
      </p:sp>
    </p:spTree>
    <p:extLst>
      <p:ext uri="{BB962C8B-B14F-4D97-AF65-F5344CB8AC3E}">
        <p14:creationId xmlns:p14="http://schemas.microsoft.com/office/powerpoint/2010/main" val="34455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3971">
                                            <p:txEl>
                                              <p:pRg st="0" end="0"/>
                                            </p:txEl>
                                          </p:spTgt>
                                        </p:tgtEl>
                                        <p:attrNameLst>
                                          <p:attrName>style.visibility</p:attrName>
                                        </p:attrNameLst>
                                      </p:cBhvr>
                                      <p:to>
                                        <p:strVal val="visible"/>
                                      </p:to>
                                    </p:set>
                                    <p:animEffect transition="in" filter="fade">
                                      <p:cBhvr>
                                        <p:cTn id="7" dur="500"/>
                                        <p:tgtEl>
                                          <p:spTgt spid="72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1">
                                            <p:txEl>
                                              <p:pRg st="1" end="1"/>
                                            </p:txEl>
                                          </p:spTgt>
                                        </p:tgtEl>
                                        <p:attrNameLst>
                                          <p:attrName>style.visibility</p:attrName>
                                        </p:attrNameLst>
                                      </p:cBhvr>
                                      <p:to>
                                        <p:strVal val="visible"/>
                                      </p:to>
                                    </p:set>
                                    <p:animEffect transition="in" filter="fade">
                                      <p:cBhvr>
                                        <p:cTn id="12" dur="500"/>
                                        <p:tgtEl>
                                          <p:spTgt spid="72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1">
                                            <p:txEl>
                                              <p:pRg st="2" end="2"/>
                                            </p:txEl>
                                          </p:spTgt>
                                        </p:tgtEl>
                                        <p:attrNameLst>
                                          <p:attrName>style.visibility</p:attrName>
                                        </p:attrNameLst>
                                      </p:cBhvr>
                                      <p:to>
                                        <p:strVal val="visible"/>
                                      </p:to>
                                    </p:set>
                                    <p:animEffect transition="in" filter="fade">
                                      <p:cBhvr>
                                        <p:cTn id="17" dur="500"/>
                                        <p:tgtEl>
                                          <p:spTgt spid="7239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3971">
                                            <p:txEl>
                                              <p:pRg st="3" end="3"/>
                                            </p:txEl>
                                          </p:spTgt>
                                        </p:tgtEl>
                                        <p:attrNameLst>
                                          <p:attrName>style.visibility</p:attrName>
                                        </p:attrNameLst>
                                      </p:cBhvr>
                                      <p:to>
                                        <p:strVal val="visible"/>
                                      </p:to>
                                    </p:set>
                                    <p:animEffect transition="in" filter="fade">
                                      <p:cBhvr>
                                        <p:cTn id="22" dur="500"/>
                                        <p:tgtEl>
                                          <p:spTgt spid="7239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3971">
                                            <p:txEl>
                                              <p:pRg st="4" end="4"/>
                                            </p:txEl>
                                          </p:spTgt>
                                        </p:tgtEl>
                                        <p:attrNameLst>
                                          <p:attrName>style.visibility</p:attrName>
                                        </p:attrNameLst>
                                      </p:cBhvr>
                                      <p:to>
                                        <p:strVal val="visible"/>
                                      </p:to>
                                    </p:set>
                                    <p:animEffect transition="in" filter="fade">
                                      <p:cBhvr>
                                        <p:cTn id="27" dur="500"/>
                                        <p:tgtEl>
                                          <p:spTgt spid="7239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3971">
                                            <p:txEl>
                                              <p:pRg st="5" end="5"/>
                                            </p:txEl>
                                          </p:spTgt>
                                        </p:tgtEl>
                                        <p:attrNameLst>
                                          <p:attrName>style.visibility</p:attrName>
                                        </p:attrNameLst>
                                      </p:cBhvr>
                                      <p:to>
                                        <p:strVal val="visible"/>
                                      </p:to>
                                    </p:set>
                                    <p:animEffect transition="in" filter="fade">
                                      <p:cBhvr>
                                        <p:cTn id="32" dur="500"/>
                                        <p:tgtEl>
                                          <p:spTgt spid="7239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3971">
                                            <p:txEl>
                                              <p:pRg st="6" end="6"/>
                                            </p:txEl>
                                          </p:spTgt>
                                        </p:tgtEl>
                                        <p:attrNameLst>
                                          <p:attrName>style.visibility</p:attrName>
                                        </p:attrNameLst>
                                      </p:cBhvr>
                                      <p:to>
                                        <p:strVal val="visible"/>
                                      </p:to>
                                    </p:set>
                                    <p:animEffect transition="in" filter="fade">
                                      <p:cBhvr>
                                        <p:cTn id="37" dur="500"/>
                                        <p:tgtEl>
                                          <p:spTgt spid="723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lstStyle/>
          <a:p>
            <a:pPr marL="571500" indent="-571500">
              <a:buFont typeface="Wingdings" pitchFamily="2" charset="2"/>
              <a:buChar char="l"/>
            </a:pPr>
            <a:r>
              <a:rPr lang="zh-TW" altLang="en-US" b="1" dirty="0">
                <a:ea typeface="標楷體" pitchFamily="65" charset="-120"/>
              </a:rPr>
              <a:t>生命系統</a:t>
            </a:r>
          </a:p>
        </p:txBody>
      </p:sp>
      <p:sp>
        <p:nvSpPr>
          <p:cNvPr id="724995" name="Rectangle 3"/>
          <p:cNvSpPr>
            <a:spLocks noGrp="1" noChangeArrowheads="1"/>
          </p:cNvSpPr>
          <p:nvPr>
            <p:ph type="body" idx="1"/>
          </p:nvPr>
        </p:nvSpPr>
        <p:spPr>
          <a:xfrm>
            <a:off x="683568" y="1844824"/>
            <a:ext cx="7921625" cy="4608512"/>
          </a:xfrm>
        </p:spPr>
        <p:txBody>
          <a:bodyPr>
            <a:noAutofit/>
          </a:bodyPr>
          <a:lstStyle/>
          <a:p>
            <a:r>
              <a:rPr lang="zh-TW" altLang="en-US" sz="2800" dirty="0">
                <a:ea typeface="標楷體" pitchFamily="65" charset="-120"/>
              </a:rPr>
              <a:t>細胞，例如：構造與功能、</a:t>
            </a:r>
            <a:r>
              <a:rPr lang="en-US" altLang="zh-TW" sz="2800" dirty="0">
                <a:ea typeface="標楷體" pitchFamily="65" charset="-120"/>
              </a:rPr>
              <a:t>DNA</a:t>
            </a:r>
            <a:r>
              <a:rPr lang="zh-TW" altLang="en-US" sz="2800" dirty="0">
                <a:ea typeface="標楷體" pitchFamily="65" charset="-120"/>
              </a:rPr>
              <a:t>、植物與動物 </a:t>
            </a:r>
          </a:p>
          <a:p>
            <a:r>
              <a:rPr lang="zh-TW" altLang="en-US" sz="2800" dirty="0">
                <a:ea typeface="標楷體" pitchFamily="65" charset="-120"/>
              </a:rPr>
              <a:t>生物體概念，例如：單細胞、多細胞</a:t>
            </a:r>
          </a:p>
          <a:p>
            <a:r>
              <a:rPr lang="zh-TW" altLang="en-US" sz="2800" dirty="0">
                <a:ea typeface="標楷體" pitchFamily="65" charset="-120"/>
              </a:rPr>
              <a:t>人體，例如：健康、營養、消化、呼吸、循環、排泄、生殖</a:t>
            </a:r>
          </a:p>
          <a:p>
            <a:r>
              <a:rPr lang="zh-TW" altLang="en-US" sz="2800" dirty="0">
                <a:ea typeface="標楷體" pitchFamily="65" charset="-120"/>
              </a:rPr>
              <a:t>族群，例如：物種、進化、生物多樣性、遺傳變異</a:t>
            </a:r>
          </a:p>
          <a:p>
            <a:r>
              <a:rPr lang="zh-TW" altLang="en-US" sz="2800" dirty="0">
                <a:ea typeface="標楷體" pitchFamily="65" charset="-120"/>
              </a:rPr>
              <a:t>生態系，例如：食物鏈、物質與能量的流動</a:t>
            </a:r>
          </a:p>
          <a:p>
            <a:r>
              <a:rPr lang="zh-TW" altLang="en-US" sz="2800" dirty="0">
                <a:ea typeface="標楷體" pitchFamily="65" charset="-120"/>
              </a:rPr>
              <a:t>生物圈，例如：生態系服務</a:t>
            </a:r>
            <a:r>
              <a:rPr lang="en-US" altLang="zh-TW" sz="2800" dirty="0">
                <a:ea typeface="標楷體" pitchFamily="65" charset="-120"/>
              </a:rPr>
              <a:t>(ecosystem services)</a:t>
            </a:r>
            <a:r>
              <a:rPr lang="zh-TW" altLang="en-US" sz="2800" dirty="0">
                <a:ea typeface="標楷體" pitchFamily="65" charset="-120"/>
              </a:rPr>
              <a:t>、永續發展 </a:t>
            </a:r>
          </a:p>
        </p:txBody>
      </p:sp>
    </p:spTree>
    <p:extLst>
      <p:ext uri="{BB962C8B-B14F-4D97-AF65-F5344CB8AC3E}">
        <p14:creationId xmlns:p14="http://schemas.microsoft.com/office/powerpoint/2010/main" val="36100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4995">
                                            <p:txEl>
                                              <p:pRg st="0" end="0"/>
                                            </p:txEl>
                                          </p:spTgt>
                                        </p:tgtEl>
                                        <p:attrNameLst>
                                          <p:attrName>style.visibility</p:attrName>
                                        </p:attrNameLst>
                                      </p:cBhvr>
                                      <p:to>
                                        <p:strVal val="visible"/>
                                      </p:to>
                                    </p:set>
                                    <p:animEffect transition="in" filter="fade">
                                      <p:cBhvr>
                                        <p:cTn id="7" dur="500"/>
                                        <p:tgtEl>
                                          <p:spTgt spid="72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4995">
                                            <p:txEl>
                                              <p:pRg st="1" end="1"/>
                                            </p:txEl>
                                          </p:spTgt>
                                        </p:tgtEl>
                                        <p:attrNameLst>
                                          <p:attrName>style.visibility</p:attrName>
                                        </p:attrNameLst>
                                      </p:cBhvr>
                                      <p:to>
                                        <p:strVal val="visible"/>
                                      </p:to>
                                    </p:set>
                                    <p:animEffect transition="in" filter="fade">
                                      <p:cBhvr>
                                        <p:cTn id="12" dur="500"/>
                                        <p:tgtEl>
                                          <p:spTgt spid="72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4995">
                                            <p:txEl>
                                              <p:pRg st="2" end="2"/>
                                            </p:txEl>
                                          </p:spTgt>
                                        </p:tgtEl>
                                        <p:attrNameLst>
                                          <p:attrName>style.visibility</p:attrName>
                                        </p:attrNameLst>
                                      </p:cBhvr>
                                      <p:to>
                                        <p:strVal val="visible"/>
                                      </p:to>
                                    </p:set>
                                    <p:animEffect transition="in" filter="fade">
                                      <p:cBhvr>
                                        <p:cTn id="17" dur="500"/>
                                        <p:tgtEl>
                                          <p:spTgt spid="72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4995">
                                            <p:txEl>
                                              <p:pRg st="3" end="3"/>
                                            </p:txEl>
                                          </p:spTgt>
                                        </p:tgtEl>
                                        <p:attrNameLst>
                                          <p:attrName>style.visibility</p:attrName>
                                        </p:attrNameLst>
                                      </p:cBhvr>
                                      <p:to>
                                        <p:strVal val="visible"/>
                                      </p:to>
                                    </p:set>
                                    <p:animEffect transition="in" filter="fade">
                                      <p:cBhvr>
                                        <p:cTn id="22" dur="500"/>
                                        <p:tgtEl>
                                          <p:spTgt spid="72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4995">
                                            <p:txEl>
                                              <p:pRg st="4" end="4"/>
                                            </p:txEl>
                                          </p:spTgt>
                                        </p:tgtEl>
                                        <p:attrNameLst>
                                          <p:attrName>style.visibility</p:attrName>
                                        </p:attrNameLst>
                                      </p:cBhvr>
                                      <p:to>
                                        <p:strVal val="visible"/>
                                      </p:to>
                                    </p:set>
                                    <p:animEffect transition="in" filter="fade">
                                      <p:cBhvr>
                                        <p:cTn id="27" dur="500"/>
                                        <p:tgtEl>
                                          <p:spTgt spid="72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4995">
                                            <p:txEl>
                                              <p:pRg st="5" end="5"/>
                                            </p:txEl>
                                          </p:spTgt>
                                        </p:tgtEl>
                                        <p:attrNameLst>
                                          <p:attrName>style.visibility</p:attrName>
                                        </p:attrNameLst>
                                      </p:cBhvr>
                                      <p:to>
                                        <p:strVal val="visible"/>
                                      </p:to>
                                    </p:set>
                                    <p:animEffect transition="in" filter="fade">
                                      <p:cBhvr>
                                        <p:cTn id="32" dur="500"/>
                                        <p:tgtEl>
                                          <p:spTgt spid="72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pPr marL="571500" indent="-571500">
              <a:buFont typeface="Wingdings" pitchFamily="2" charset="2"/>
              <a:buChar char="l"/>
            </a:pPr>
            <a:r>
              <a:rPr lang="zh-TW" altLang="en-US" b="1" dirty="0">
                <a:ea typeface="標楷體" pitchFamily="65" charset="-120"/>
              </a:rPr>
              <a:t>地球與太空系統</a:t>
            </a:r>
          </a:p>
        </p:txBody>
      </p:sp>
      <p:sp>
        <p:nvSpPr>
          <p:cNvPr id="726019" name="Rectangle 3"/>
          <p:cNvSpPr>
            <a:spLocks noGrp="1" noChangeArrowheads="1"/>
          </p:cNvSpPr>
          <p:nvPr>
            <p:ph type="body" idx="1"/>
          </p:nvPr>
        </p:nvSpPr>
        <p:spPr>
          <a:xfrm>
            <a:off x="827584" y="1916832"/>
            <a:ext cx="7491412" cy="4114800"/>
          </a:xfrm>
        </p:spPr>
        <p:txBody>
          <a:bodyPr>
            <a:normAutofit/>
          </a:bodyPr>
          <a:lstStyle/>
          <a:p>
            <a:r>
              <a:rPr lang="zh-TW" altLang="en-US" sz="2800" dirty="0">
                <a:latin typeface="標楷體" pitchFamily="65" charset="-120"/>
                <a:ea typeface="標楷體" pitchFamily="65" charset="-120"/>
              </a:rPr>
              <a:t>地球系統的結構，例如：岩石圈、大氣圈、水圈</a:t>
            </a:r>
          </a:p>
          <a:p>
            <a:r>
              <a:rPr lang="zh-TW" altLang="en-US" sz="2800" dirty="0">
                <a:latin typeface="標楷體" pitchFamily="65" charset="-120"/>
                <a:ea typeface="標楷體" pitchFamily="65" charset="-120"/>
              </a:rPr>
              <a:t>地球系統的能量，例如：能源、全球氣候</a:t>
            </a:r>
          </a:p>
          <a:p>
            <a:r>
              <a:rPr lang="zh-TW" altLang="en-US" sz="2800" dirty="0">
                <a:latin typeface="標楷體" pitchFamily="65" charset="-120"/>
                <a:ea typeface="標楷體" pitchFamily="65" charset="-120"/>
              </a:rPr>
              <a:t>地球系統的改變，例如：板塊構造、地球化學循環、建設性和破壞性的力量</a:t>
            </a:r>
          </a:p>
          <a:p>
            <a:r>
              <a:rPr lang="zh-TW" altLang="en-US" sz="2800" dirty="0">
                <a:latin typeface="標楷體" pitchFamily="65" charset="-120"/>
                <a:ea typeface="標楷體" pitchFamily="65" charset="-120"/>
              </a:rPr>
              <a:t>地球的歷史，例如：化石、起源與演化</a:t>
            </a:r>
          </a:p>
          <a:p>
            <a:r>
              <a:rPr lang="zh-TW" altLang="en-US" sz="2800" dirty="0">
                <a:latin typeface="標楷體" pitchFamily="65" charset="-120"/>
                <a:ea typeface="標楷體" pitchFamily="65" charset="-120"/>
              </a:rPr>
              <a:t>太空中的地球，例如：重力、太陽系、星系</a:t>
            </a:r>
          </a:p>
          <a:p>
            <a:r>
              <a:rPr lang="zh-TW" altLang="en-US" sz="2800" dirty="0">
                <a:latin typeface="標楷體" pitchFamily="65" charset="-120"/>
                <a:ea typeface="標楷體" pitchFamily="65" charset="-120"/>
              </a:rPr>
              <a:t>宇宙及其歷史 </a:t>
            </a:r>
          </a:p>
        </p:txBody>
      </p:sp>
    </p:spTree>
    <p:extLst>
      <p:ext uri="{BB962C8B-B14F-4D97-AF65-F5344CB8AC3E}">
        <p14:creationId xmlns:p14="http://schemas.microsoft.com/office/powerpoint/2010/main" val="2579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6019">
                                            <p:txEl>
                                              <p:pRg st="0" end="0"/>
                                            </p:txEl>
                                          </p:spTgt>
                                        </p:tgtEl>
                                        <p:attrNameLst>
                                          <p:attrName>style.visibility</p:attrName>
                                        </p:attrNameLst>
                                      </p:cBhvr>
                                      <p:to>
                                        <p:strVal val="visible"/>
                                      </p:to>
                                    </p:set>
                                    <p:animEffect transition="in" filter="fade">
                                      <p:cBhvr>
                                        <p:cTn id="7" dur="500"/>
                                        <p:tgtEl>
                                          <p:spTgt spid="72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6019">
                                            <p:txEl>
                                              <p:pRg st="1" end="1"/>
                                            </p:txEl>
                                          </p:spTgt>
                                        </p:tgtEl>
                                        <p:attrNameLst>
                                          <p:attrName>style.visibility</p:attrName>
                                        </p:attrNameLst>
                                      </p:cBhvr>
                                      <p:to>
                                        <p:strVal val="visible"/>
                                      </p:to>
                                    </p:set>
                                    <p:animEffect transition="in" filter="fade">
                                      <p:cBhvr>
                                        <p:cTn id="12" dur="500"/>
                                        <p:tgtEl>
                                          <p:spTgt spid="72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6019">
                                            <p:txEl>
                                              <p:pRg st="2" end="2"/>
                                            </p:txEl>
                                          </p:spTgt>
                                        </p:tgtEl>
                                        <p:attrNameLst>
                                          <p:attrName>style.visibility</p:attrName>
                                        </p:attrNameLst>
                                      </p:cBhvr>
                                      <p:to>
                                        <p:strVal val="visible"/>
                                      </p:to>
                                    </p:set>
                                    <p:animEffect transition="in" filter="fade">
                                      <p:cBhvr>
                                        <p:cTn id="17" dur="500"/>
                                        <p:tgtEl>
                                          <p:spTgt spid="72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6019">
                                            <p:txEl>
                                              <p:pRg st="3" end="3"/>
                                            </p:txEl>
                                          </p:spTgt>
                                        </p:tgtEl>
                                        <p:attrNameLst>
                                          <p:attrName>style.visibility</p:attrName>
                                        </p:attrNameLst>
                                      </p:cBhvr>
                                      <p:to>
                                        <p:strVal val="visible"/>
                                      </p:to>
                                    </p:set>
                                    <p:animEffect transition="in" filter="fade">
                                      <p:cBhvr>
                                        <p:cTn id="22" dur="500"/>
                                        <p:tgtEl>
                                          <p:spTgt spid="726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6019">
                                            <p:txEl>
                                              <p:pRg st="4" end="4"/>
                                            </p:txEl>
                                          </p:spTgt>
                                        </p:tgtEl>
                                        <p:attrNameLst>
                                          <p:attrName>style.visibility</p:attrName>
                                        </p:attrNameLst>
                                      </p:cBhvr>
                                      <p:to>
                                        <p:strVal val="visible"/>
                                      </p:to>
                                    </p:set>
                                    <p:animEffect transition="in" filter="fade">
                                      <p:cBhvr>
                                        <p:cTn id="27" dur="500"/>
                                        <p:tgtEl>
                                          <p:spTgt spid="726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6019">
                                            <p:txEl>
                                              <p:pRg st="5" end="5"/>
                                            </p:txEl>
                                          </p:spTgt>
                                        </p:tgtEl>
                                        <p:attrNameLst>
                                          <p:attrName>style.visibility</p:attrName>
                                        </p:attrNameLst>
                                      </p:cBhvr>
                                      <p:to>
                                        <p:strVal val="visible"/>
                                      </p:to>
                                    </p:set>
                                    <p:animEffect transition="in" filter="fade">
                                      <p:cBhvr>
                                        <p:cTn id="32" dur="500"/>
                                        <p:tgtEl>
                                          <p:spTgt spid="72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zh-TW" altLang="en-US" b="1">
                <a:ea typeface="標楷體" pitchFamily="65" charset="-120"/>
              </a:rPr>
              <a:t>（二）程序知識</a:t>
            </a:r>
          </a:p>
        </p:txBody>
      </p:sp>
      <p:sp>
        <p:nvSpPr>
          <p:cNvPr id="704515" name="Rectangle 3"/>
          <p:cNvSpPr>
            <a:spLocks noGrp="1" noChangeArrowheads="1"/>
          </p:cNvSpPr>
          <p:nvPr>
            <p:ph type="body" idx="1"/>
          </p:nvPr>
        </p:nvSpPr>
        <p:spPr>
          <a:xfrm>
            <a:off x="683568" y="1844824"/>
            <a:ext cx="7704856" cy="4536504"/>
          </a:xfrm>
        </p:spPr>
        <p:txBody>
          <a:bodyPr>
            <a:normAutofit/>
          </a:bodyPr>
          <a:lstStyle/>
          <a:p>
            <a:pPr>
              <a:lnSpc>
                <a:spcPct val="90000"/>
              </a:lnSpc>
            </a:pPr>
            <a:r>
              <a:rPr lang="zh-TW" altLang="en-US" sz="2800" dirty="0">
                <a:latin typeface="標楷體" pitchFamily="65" charset="-120"/>
                <a:ea typeface="標楷體" pitchFamily="65" charset="-120"/>
              </a:rPr>
              <a:t>科學的基本目標是對物質世界的現象進行解釋。解釋時，首先是提出假說，再透過實證探究進行實驗驗證。</a:t>
            </a:r>
          </a:p>
          <a:p>
            <a:pPr>
              <a:lnSpc>
                <a:spcPct val="90000"/>
              </a:lnSpc>
            </a:pPr>
            <a:r>
              <a:rPr lang="zh-TW" altLang="en-US" sz="2800" dirty="0">
                <a:latin typeface="標楷體" pitchFamily="65" charset="-120"/>
                <a:ea typeface="標楷體" pitchFamily="65" charset="-120"/>
              </a:rPr>
              <a:t>實證探究是根據某些已被接受的概念，例如：變因的控制、測量的方式、減少誤差的方法</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等方式進行驗證或分析。實證探究過程中所需的知識，即是建構基礎科學探究與尋求科學證據的基礎知識。</a:t>
            </a:r>
          </a:p>
          <a:p>
            <a:pPr>
              <a:lnSpc>
                <a:spcPct val="90000"/>
              </a:lnSpc>
            </a:pPr>
            <a:r>
              <a:rPr lang="zh-TW" altLang="en-US" sz="2800" dirty="0">
                <a:latin typeface="標楷體" pitchFamily="65" charset="-120"/>
                <a:ea typeface="標楷體" pitchFamily="65" charset="-120"/>
              </a:rPr>
              <a:t>因此，程序知識可視為用來獲得可信且有效的資料的標準科學程序。 </a:t>
            </a:r>
          </a:p>
        </p:txBody>
      </p:sp>
    </p:spTree>
    <p:extLst>
      <p:ext uri="{BB962C8B-B14F-4D97-AF65-F5344CB8AC3E}">
        <p14:creationId xmlns:p14="http://schemas.microsoft.com/office/powerpoint/2010/main" val="2927222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67544" y="21497"/>
            <a:ext cx="7696200" cy="815215"/>
          </a:xfrm>
        </p:spPr>
        <p:txBody>
          <a:bodyPr/>
          <a:lstStyle/>
          <a:p>
            <a:pPr marL="571500" indent="-571500">
              <a:buFont typeface="Wingdings" pitchFamily="2" charset="2"/>
              <a:buChar char="l"/>
            </a:pPr>
            <a:r>
              <a:rPr lang="zh-TW" altLang="en-US" b="1" dirty="0" smtClean="0">
                <a:ea typeface="標楷體" pitchFamily="65" charset="-120"/>
              </a:rPr>
              <a:t>程序</a:t>
            </a:r>
            <a:r>
              <a:rPr lang="zh-TW" altLang="en-US" b="1" dirty="0">
                <a:ea typeface="標楷體" pitchFamily="65" charset="-120"/>
              </a:rPr>
              <a:t>知識包含</a:t>
            </a:r>
          </a:p>
        </p:txBody>
      </p:sp>
      <p:sp>
        <p:nvSpPr>
          <p:cNvPr id="727043" name="Rectangle 3"/>
          <p:cNvSpPr>
            <a:spLocks noGrp="1" noChangeArrowheads="1"/>
          </p:cNvSpPr>
          <p:nvPr>
            <p:ph type="body" idx="1"/>
          </p:nvPr>
        </p:nvSpPr>
        <p:spPr>
          <a:xfrm>
            <a:off x="611560" y="980728"/>
            <a:ext cx="7992888" cy="5688632"/>
          </a:xfrm>
        </p:spPr>
        <p:txBody>
          <a:bodyPr>
            <a:noAutofit/>
          </a:bodyPr>
          <a:lstStyle/>
          <a:p>
            <a:pPr>
              <a:lnSpc>
                <a:spcPct val="90000"/>
              </a:lnSpc>
            </a:pPr>
            <a:r>
              <a:rPr lang="zh-TW" altLang="en-US" sz="2800" dirty="0">
                <a:ea typeface="標楷體" pitchFamily="65" charset="-120"/>
              </a:rPr>
              <a:t>變因的概念</a:t>
            </a:r>
          </a:p>
          <a:p>
            <a:pPr>
              <a:lnSpc>
                <a:spcPct val="90000"/>
              </a:lnSpc>
            </a:pPr>
            <a:r>
              <a:rPr lang="zh-TW" altLang="en-US" sz="2800" dirty="0">
                <a:ea typeface="標楷體" pitchFamily="65" charset="-120"/>
              </a:rPr>
              <a:t>測量的概念，例如：定量測量、定性觀察、單位的運用、類別變項與連續變項</a:t>
            </a:r>
          </a:p>
          <a:p>
            <a:pPr>
              <a:lnSpc>
                <a:spcPct val="90000"/>
              </a:lnSpc>
            </a:pPr>
            <a:r>
              <a:rPr lang="zh-TW" altLang="en-US" sz="2800" dirty="0">
                <a:ea typeface="標楷體" pitchFamily="65" charset="-120"/>
              </a:rPr>
              <a:t>不準度為所有測量的共同特徵，及測量不準度的一般來源</a:t>
            </a:r>
          </a:p>
          <a:p>
            <a:pPr>
              <a:lnSpc>
                <a:spcPct val="90000"/>
              </a:lnSpc>
            </a:pPr>
            <a:r>
              <a:rPr lang="zh-TW" altLang="en-US" sz="2800" dirty="0">
                <a:ea typeface="標楷體" pitchFamily="65" charset="-120"/>
              </a:rPr>
              <a:t>評估和減少測量不準度的方法，例如：重複測量以及使用平均值</a:t>
            </a:r>
          </a:p>
          <a:p>
            <a:pPr>
              <a:lnSpc>
                <a:spcPct val="90000"/>
              </a:lnSpc>
            </a:pPr>
            <a:r>
              <a:rPr lang="zh-TW" altLang="en-US" sz="2800" dirty="0">
                <a:ea typeface="標楷體" pitchFamily="65" charset="-120"/>
              </a:rPr>
              <a:t>確保數據精密度與準確度的機制</a:t>
            </a:r>
          </a:p>
          <a:p>
            <a:pPr>
              <a:lnSpc>
                <a:spcPct val="90000"/>
              </a:lnSpc>
            </a:pPr>
            <a:r>
              <a:rPr lang="zh-TW" altLang="en-US" sz="2800" dirty="0">
                <a:ea typeface="標楷體" pitchFamily="65" charset="-120"/>
              </a:rPr>
              <a:t>自變數</a:t>
            </a:r>
            <a:r>
              <a:rPr lang="en-US" altLang="zh-TW" sz="2800" dirty="0">
                <a:ea typeface="標楷體" pitchFamily="65" charset="-120"/>
              </a:rPr>
              <a:t>(independent variable)</a:t>
            </a:r>
            <a:r>
              <a:rPr lang="zh-TW" altLang="en-US" sz="2800" dirty="0">
                <a:ea typeface="標楷體" pitchFamily="65" charset="-120"/>
              </a:rPr>
              <a:t>與依變數</a:t>
            </a:r>
            <a:r>
              <a:rPr lang="en-US" altLang="zh-TW" sz="2800" dirty="0">
                <a:ea typeface="標楷體" pitchFamily="65" charset="-120"/>
              </a:rPr>
              <a:t>(dependent variable)</a:t>
            </a:r>
            <a:r>
              <a:rPr lang="zh-TW" altLang="en-US" sz="2800" dirty="0">
                <a:ea typeface="標楷體" pitchFamily="65" charset="-120"/>
              </a:rPr>
              <a:t>的概念</a:t>
            </a:r>
          </a:p>
          <a:p>
            <a:pPr>
              <a:lnSpc>
                <a:spcPct val="90000"/>
              </a:lnSpc>
            </a:pPr>
            <a:r>
              <a:rPr lang="zh-TW" altLang="en-US" sz="2800" dirty="0">
                <a:ea typeface="標楷體" pitchFamily="65" charset="-120"/>
              </a:rPr>
              <a:t>使用圖表呈現數據的方法</a:t>
            </a:r>
          </a:p>
          <a:p>
            <a:pPr>
              <a:lnSpc>
                <a:spcPct val="90000"/>
              </a:lnSpc>
            </a:pPr>
            <a:r>
              <a:rPr lang="zh-TW" altLang="en-US" sz="2800" dirty="0">
                <a:ea typeface="標楷體" pitchFamily="65" charset="-120"/>
              </a:rPr>
              <a:t>控制變數的策略，並使用此策略避免混淆發現</a:t>
            </a:r>
          </a:p>
          <a:p>
            <a:pPr>
              <a:lnSpc>
                <a:spcPct val="90000"/>
              </a:lnSpc>
            </a:pPr>
            <a:r>
              <a:rPr lang="zh-TW" altLang="en-US" sz="2800" dirty="0">
                <a:ea typeface="標楷體" pitchFamily="65" charset="-120"/>
              </a:rPr>
              <a:t>同行評審</a:t>
            </a:r>
            <a:r>
              <a:rPr lang="en-US" altLang="zh-TW" sz="2800" dirty="0">
                <a:ea typeface="標楷體" pitchFamily="65" charset="-120"/>
              </a:rPr>
              <a:t>(Peer review)</a:t>
            </a:r>
            <a:r>
              <a:rPr lang="zh-TW" altLang="en-US" sz="2800" dirty="0">
                <a:ea typeface="標楷體" pitchFamily="65" charset="-120"/>
              </a:rPr>
              <a:t>與如何執行同行評審 </a:t>
            </a:r>
          </a:p>
        </p:txBody>
      </p:sp>
    </p:spTree>
    <p:extLst>
      <p:ext uri="{BB962C8B-B14F-4D97-AF65-F5344CB8AC3E}">
        <p14:creationId xmlns:p14="http://schemas.microsoft.com/office/powerpoint/2010/main" val="30543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43">
                                            <p:txEl>
                                              <p:pRg st="0" end="0"/>
                                            </p:txEl>
                                          </p:spTgt>
                                        </p:tgtEl>
                                        <p:attrNameLst>
                                          <p:attrName>style.visibility</p:attrName>
                                        </p:attrNameLst>
                                      </p:cBhvr>
                                      <p:to>
                                        <p:strVal val="visible"/>
                                      </p:to>
                                    </p:set>
                                    <p:animEffect transition="in" filter="fade">
                                      <p:cBhvr>
                                        <p:cTn id="7" dur="500"/>
                                        <p:tgtEl>
                                          <p:spTgt spid="72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43">
                                            <p:txEl>
                                              <p:pRg st="1" end="1"/>
                                            </p:txEl>
                                          </p:spTgt>
                                        </p:tgtEl>
                                        <p:attrNameLst>
                                          <p:attrName>style.visibility</p:attrName>
                                        </p:attrNameLst>
                                      </p:cBhvr>
                                      <p:to>
                                        <p:strVal val="visible"/>
                                      </p:to>
                                    </p:set>
                                    <p:animEffect transition="in" filter="fade">
                                      <p:cBhvr>
                                        <p:cTn id="12" dur="500"/>
                                        <p:tgtEl>
                                          <p:spTgt spid="72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43">
                                            <p:txEl>
                                              <p:pRg st="2" end="2"/>
                                            </p:txEl>
                                          </p:spTgt>
                                        </p:tgtEl>
                                        <p:attrNameLst>
                                          <p:attrName>style.visibility</p:attrName>
                                        </p:attrNameLst>
                                      </p:cBhvr>
                                      <p:to>
                                        <p:strVal val="visible"/>
                                      </p:to>
                                    </p:set>
                                    <p:animEffect transition="in" filter="fade">
                                      <p:cBhvr>
                                        <p:cTn id="17" dur="500"/>
                                        <p:tgtEl>
                                          <p:spTgt spid="72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43">
                                            <p:txEl>
                                              <p:pRg st="3" end="3"/>
                                            </p:txEl>
                                          </p:spTgt>
                                        </p:tgtEl>
                                        <p:attrNameLst>
                                          <p:attrName>style.visibility</p:attrName>
                                        </p:attrNameLst>
                                      </p:cBhvr>
                                      <p:to>
                                        <p:strVal val="visible"/>
                                      </p:to>
                                    </p:set>
                                    <p:animEffect transition="in" filter="fade">
                                      <p:cBhvr>
                                        <p:cTn id="22" dur="500"/>
                                        <p:tgtEl>
                                          <p:spTgt spid="727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043">
                                            <p:txEl>
                                              <p:pRg st="4" end="4"/>
                                            </p:txEl>
                                          </p:spTgt>
                                        </p:tgtEl>
                                        <p:attrNameLst>
                                          <p:attrName>style.visibility</p:attrName>
                                        </p:attrNameLst>
                                      </p:cBhvr>
                                      <p:to>
                                        <p:strVal val="visible"/>
                                      </p:to>
                                    </p:set>
                                    <p:animEffect transition="in" filter="fade">
                                      <p:cBhvr>
                                        <p:cTn id="27" dur="500"/>
                                        <p:tgtEl>
                                          <p:spTgt spid="727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7043">
                                            <p:txEl>
                                              <p:pRg st="5" end="5"/>
                                            </p:txEl>
                                          </p:spTgt>
                                        </p:tgtEl>
                                        <p:attrNameLst>
                                          <p:attrName>style.visibility</p:attrName>
                                        </p:attrNameLst>
                                      </p:cBhvr>
                                      <p:to>
                                        <p:strVal val="visible"/>
                                      </p:to>
                                    </p:set>
                                    <p:animEffect transition="in" filter="fade">
                                      <p:cBhvr>
                                        <p:cTn id="32" dur="500"/>
                                        <p:tgtEl>
                                          <p:spTgt spid="727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7043">
                                            <p:txEl>
                                              <p:pRg st="6" end="6"/>
                                            </p:txEl>
                                          </p:spTgt>
                                        </p:tgtEl>
                                        <p:attrNameLst>
                                          <p:attrName>style.visibility</p:attrName>
                                        </p:attrNameLst>
                                      </p:cBhvr>
                                      <p:to>
                                        <p:strVal val="visible"/>
                                      </p:to>
                                    </p:set>
                                    <p:animEffect transition="in" filter="fade">
                                      <p:cBhvr>
                                        <p:cTn id="37" dur="500"/>
                                        <p:tgtEl>
                                          <p:spTgt spid="7270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7043">
                                            <p:txEl>
                                              <p:pRg st="7" end="7"/>
                                            </p:txEl>
                                          </p:spTgt>
                                        </p:tgtEl>
                                        <p:attrNameLst>
                                          <p:attrName>style.visibility</p:attrName>
                                        </p:attrNameLst>
                                      </p:cBhvr>
                                      <p:to>
                                        <p:strVal val="visible"/>
                                      </p:to>
                                    </p:set>
                                    <p:animEffect transition="in" filter="fade">
                                      <p:cBhvr>
                                        <p:cTn id="42" dur="500"/>
                                        <p:tgtEl>
                                          <p:spTgt spid="7270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7043">
                                            <p:txEl>
                                              <p:pRg st="8" end="8"/>
                                            </p:txEl>
                                          </p:spTgt>
                                        </p:tgtEl>
                                        <p:attrNameLst>
                                          <p:attrName>style.visibility</p:attrName>
                                        </p:attrNameLst>
                                      </p:cBhvr>
                                      <p:to>
                                        <p:strVal val="visible"/>
                                      </p:to>
                                    </p:set>
                                    <p:animEffect transition="in" filter="fade">
                                      <p:cBhvr>
                                        <p:cTn id="47" dur="500"/>
                                        <p:tgtEl>
                                          <p:spTgt spid="7270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899592" y="7430"/>
            <a:ext cx="7696200" cy="907435"/>
          </a:xfrm>
        </p:spPr>
        <p:txBody>
          <a:bodyPr/>
          <a:lstStyle/>
          <a:p>
            <a:r>
              <a:rPr lang="zh-TW" altLang="en-US" b="1" dirty="0">
                <a:ea typeface="標楷體" pitchFamily="65" charset="-120"/>
              </a:rPr>
              <a:t>（三）認識論知識</a:t>
            </a:r>
          </a:p>
        </p:txBody>
      </p:sp>
      <p:sp>
        <p:nvSpPr>
          <p:cNvPr id="705539" name="Rectangle 3"/>
          <p:cNvSpPr>
            <a:spLocks noGrp="1" noChangeArrowheads="1"/>
          </p:cNvSpPr>
          <p:nvPr>
            <p:ph type="body" idx="1"/>
          </p:nvPr>
        </p:nvSpPr>
        <p:spPr>
          <a:xfrm>
            <a:off x="323528" y="980728"/>
            <a:ext cx="8280920" cy="5688632"/>
          </a:xfrm>
        </p:spPr>
        <p:txBody>
          <a:bodyPr>
            <a:noAutofit/>
          </a:bodyPr>
          <a:lstStyle/>
          <a:p>
            <a:pPr>
              <a:lnSpc>
                <a:spcPct val="90000"/>
              </a:lnSpc>
            </a:pPr>
            <a:r>
              <a:rPr lang="zh-TW" altLang="en-US" sz="2800" dirty="0">
                <a:ea typeface="標楷體" pitchFamily="65" charset="-120"/>
              </a:rPr>
              <a:t>認識論知識</a:t>
            </a:r>
            <a:r>
              <a:rPr lang="en-US" altLang="zh-TW" sz="1600" dirty="0">
                <a:ea typeface="標楷體" pitchFamily="65" charset="-120"/>
              </a:rPr>
              <a:t>(Epistemic Knowledge)</a:t>
            </a:r>
            <a:r>
              <a:rPr lang="zh-TW" altLang="en-US" sz="2800" dirty="0">
                <a:ea typeface="標楷體" pitchFamily="65" charset="-120"/>
              </a:rPr>
              <a:t>是探討運用於科學實踐的概念，以及探討該概念的功能時，所需要的知識。例如，假設、理論或觀察是科學實踐常運用的概念</a:t>
            </a:r>
            <a:r>
              <a:rPr lang="zh-TW" altLang="en-US" sz="2800" dirty="0" smtClean="0">
                <a:ea typeface="標楷體" pitchFamily="65" charset="-120"/>
              </a:rPr>
              <a:t>，</a:t>
            </a:r>
            <a:endParaRPr lang="en-US" altLang="zh-TW" sz="2800" dirty="0" smtClean="0">
              <a:ea typeface="標楷體" pitchFamily="65" charset="-120"/>
            </a:endParaRPr>
          </a:p>
          <a:p>
            <a:pPr>
              <a:lnSpc>
                <a:spcPct val="90000"/>
              </a:lnSpc>
            </a:pPr>
            <a:r>
              <a:rPr lang="zh-TW" altLang="en-US" sz="2800" dirty="0" smtClean="0">
                <a:ea typeface="標楷體" pitchFamily="65" charset="-120"/>
              </a:rPr>
              <a:t>認識論</a:t>
            </a:r>
            <a:r>
              <a:rPr lang="zh-TW" altLang="en-US" sz="2800" dirty="0">
                <a:ea typeface="標楷體" pitchFamily="65" charset="-120"/>
              </a:rPr>
              <a:t>知識是在探討下列問題時，所需要的知識：甚麼是假設、理論或觀察？它們對於我們如何知道以及知道甚麼，扮演何種角色</a:t>
            </a:r>
            <a:r>
              <a:rPr lang="zh-TW" altLang="en-US" sz="2800" dirty="0" smtClean="0">
                <a:ea typeface="標楷體" pitchFamily="65" charset="-120"/>
              </a:rPr>
              <a:t>？</a:t>
            </a:r>
            <a:endParaRPr lang="en-US" altLang="zh-TW" sz="2800" dirty="0" smtClean="0">
              <a:ea typeface="標楷體" pitchFamily="65" charset="-120"/>
            </a:endParaRPr>
          </a:p>
          <a:p>
            <a:pPr>
              <a:lnSpc>
                <a:spcPct val="90000"/>
              </a:lnSpc>
            </a:pPr>
            <a:r>
              <a:rPr lang="zh-TW" altLang="en-US" sz="2800" dirty="0" smtClean="0">
                <a:ea typeface="標楷體" pitchFamily="65" charset="-120"/>
              </a:rPr>
              <a:t>擁有</a:t>
            </a:r>
            <a:r>
              <a:rPr lang="zh-TW" altLang="en-US" sz="2800" dirty="0">
                <a:ea typeface="標楷體" pitchFamily="65" charset="-120"/>
              </a:rPr>
              <a:t>認識論知識的人可以舉例解釋科學現象，瞭解定律、理論和假設的不同。他們知道如何運用直接的、以抽象或數學的方式來建立模型，也知道這種建模是科學的關鍵</a:t>
            </a:r>
            <a:r>
              <a:rPr lang="zh-TW" altLang="en-US" sz="2800" dirty="0" smtClean="0">
                <a:ea typeface="標楷體" pitchFamily="65" charset="-120"/>
              </a:rPr>
              <a:t>。</a:t>
            </a:r>
            <a:endParaRPr lang="en-US" altLang="zh-TW" sz="2800" dirty="0" smtClean="0">
              <a:ea typeface="標楷體" pitchFamily="65" charset="-120"/>
            </a:endParaRPr>
          </a:p>
          <a:p>
            <a:pPr>
              <a:lnSpc>
                <a:spcPct val="90000"/>
              </a:lnSpc>
            </a:pPr>
            <a:r>
              <a:rPr lang="zh-TW" altLang="en-US" sz="2800" dirty="0" smtClean="0">
                <a:ea typeface="標楷體" pitchFamily="65" charset="-120"/>
              </a:rPr>
              <a:t>此外</a:t>
            </a:r>
            <a:r>
              <a:rPr lang="zh-TW" altLang="en-US" sz="2800" dirty="0">
                <a:ea typeface="標楷體" pitchFamily="65" charset="-120"/>
              </a:rPr>
              <a:t>，他們能區分「事實」和「理論」的不同、能解釋為什麼變因控制或重複測量略策的使用是建立科學知識的核心。 </a:t>
            </a:r>
          </a:p>
        </p:txBody>
      </p:sp>
    </p:spTree>
    <p:extLst>
      <p:ext uri="{BB962C8B-B14F-4D97-AF65-F5344CB8AC3E}">
        <p14:creationId xmlns:p14="http://schemas.microsoft.com/office/powerpoint/2010/main" val="41179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5539">
                                            <p:txEl>
                                              <p:pRg st="0" end="0"/>
                                            </p:txEl>
                                          </p:spTgt>
                                        </p:tgtEl>
                                        <p:attrNameLst>
                                          <p:attrName>style.visibility</p:attrName>
                                        </p:attrNameLst>
                                      </p:cBhvr>
                                      <p:to>
                                        <p:strVal val="visible"/>
                                      </p:to>
                                    </p:set>
                                    <p:animEffect transition="in" filter="fade">
                                      <p:cBhvr>
                                        <p:cTn id="7" dur="500"/>
                                        <p:tgtEl>
                                          <p:spTgt spid="70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5539">
                                            <p:txEl>
                                              <p:pRg st="1" end="1"/>
                                            </p:txEl>
                                          </p:spTgt>
                                        </p:tgtEl>
                                        <p:attrNameLst>
                                          <p:attrName>style.visibility</p:attrName>
                                        </p:attrNameLst>
                                      </p:cBhvr>
                                      <p:to>
                                        <p:strVal val="visible"/>
                                      </p:to>
                                    </p:set>
                                    <p:animEffect transition="in" filter="fade">
                                      <p:cBhvr>
                                        <p:cTn id="12" dur="500"/>
                                        <p:tgtEl>
                                          <p:spTgt spid="70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5539">
                                            <p:txEl>
                                              <p:pRg st="2" end="2"/>
                                            </p:txEl>
                                          </p:spTgt>
                                        </p:tgtEl>
                                        <p:attrNameLst>
                                          <p:attrName>style.visibility</p:attrName>
                                        </p:attrNameLst>
                                      </p:cBhvr>
                                      <p:to>
                                        <p:strVal val="visible"/>
                                      </p:to>
                                    </p:set>
                                    <p:animEffect transition="in" filter="fade">
                                      <p:cBhvr>
                                        <p:cTn id="17" dur="500"/>
                                        <p:tgtEl>
                                          <p:spTgt spid="70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5539">
                                            <p:txEl>
                                              <p:pRg st="3" end="3"/>
                                            </p:txEl>
                                          </p:spTgt>
                                        </p:tgtEl>
                                        <p:attrNameLst>
                                          <p:attrName>style.visibility</p:attrName>
                                        </p:attrNameLst>
                                      </p:cBhvr>
                                      <p:to>
                                        <p:strVal val="visible"/>
                                      </p:to>
                                    </p:set>
                                    <p:animEffect transition="in" filter="fade">
                                      <p:cBhvr>
                                        <p:cTn id="22" dur="500"/>
                                        <p:tgtEl>
                                          <p:spTgt spid="70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323528" y="0"/>
            <a:ext cx="7696200" cy="836712"/>
          </a:xfrm>
        </p:spPr>
        <p:txBody>
          <a:bodyPr/>
          <a:lstStyle/>
          <a:p>
            <a:pPr marL="571500" indent="-571500">
              <a:buFont typeface="Wingdings" pitchFamily="2" charset="2"/>
              <a:buChar char="l"/>
            </a:pPr>
            <a:r>
              <a:rPr lang="zh-TW" altLang="en-US" b="1" dirty="0" smtClean="0">
                <a:ea typeface="標楷體" pitchFamily="65" charset="-120"/>
              </a:rPr>
              <a:t>認識論</a:t>
            </a:r>
            <a:r>
              <a:rPr lang="zh-TW" altLang="en-US" b="1" dirty="0">
                <a:ea typeface="標楷體" pitchFamily="65" charset="-120"/>
              </a:rPr>
              <a:t>知識包括</a:t>
            </a:r>
            <a:r>
              <a:rPr lang="en-US" altLang="zh-TW" b="1" baseline="30000" dirty="0">
                <a:ea typeface="標楷體" pitchFamily="65" charset="-120"/>
              </a:rPr>
              <a:t>1</a:t>
            </a:r>
          </a:p>
        </p:txBody>
      </p:sp>
      <p:sp>
        <p:nvSpPr>
          <p:cNvPr id="728067" name="Rectangle 3"/>
          <p:cNvSpPr>
            <a:spLocks noGrp="1" noChangeArrowheads="1"/>
          </p:cNvSpPr>
          <p:nvPr>
            <p:ph type="body" idx="1"/>
          </p:nvPr>
        </p:nvSpPr>
        <p:spPr>
          <a:xfrm>
            <a:off x="323528" y="1196752"/>
            <a:ext cx="8496943" cy="5184576"/>
          </a:xfrm>
        </p:spPr>
        <p:txBody>
          <a:bodyPr>
            <a:noAutofit/>
          </a:bodyPr>
          <a:lstStyle/>
          <a:p>
            <a:pPr>
              <a:lnSpc>
                <a:spcPct val="90000"/>
              </a:lnSpc>
            </a:pPr>
            <a:r>
              <a:rPr lang="zh-TW" altLang="en-US" sz="3200" dirty="0">
                <a:ea typeface="標楷體" pitchFamily="65" charset="-120"/>
              </a:rPr>
              <a:t>科學觀察、假說、理論和事實的本質和角色</a:t>
            </a:r>
          </a:p>
          <a:p>
            <a:pPr>
              <a:lnSpc>
                <a:spcPct val="90000"/>
              </a:lnSpc>
            </a:pPr>
            <a:r>
              <a:rPr lang="zh-TW" altLang="en-US" sz="3200" dirty="0">
                <a:ea typeface="標楷體" pitchFamily="65" charset="-120"/>
              </a:rPr>
              <a:t>科學的目的和目標（解釋物質世界）</a:t>
            </a:r>
          </a:p>
          <a:p>
            <a:pPr>
              <a:lnSpc>
                <a:spcPct val="90000"/>
              </a:lnSpc>
            </a:pPr>
            <a:r>
              <a:rPr lang="zh-TW" altLang="en-US" sz="3200" dirty="0">
                <a:ea typeface="標楷體" pitchFamily="65" charset="-120"/>
              </a:rPr>
              <a:t>測量與誤差類型的關係，及其對科學知識可信度的影響</a:t>
            </a:r>
          </a:p>
          <a:p>
            <a:pPr>
              <a:lnSpc>
                <a:spcPct val="90000"/>
              </a:lnSpc>
            </a:pPr>
            <a:r>
              <a:rPr lang="zh-TW" altLang="en-US" sz="3200" dirty="0">
                <a:ea typeface="標楷體" pitchFamily="65" charset="-120"/>
              </a:rPr>
              <a:t>物理、系統和抽象模型在科學捷思工具的運用，及其扮演的角色</a:t>
            </a:r>
          </a:p>
          <a:p>
            <a:pPr>
              <a:lnSpc>
                <a:spcPct val="90000"/>
              </a:lnSpc>
            </a:pPr>
            <a:r>
              <a:rPr lang="zh-TW" altLang="en-US" sz="3200" dirty="0">
                <a:ea typeface="標楷體" pitchFamily="65" charset="-120"/>
              </a:rPr>
              <a:t>實證工作的功能，及其在假設驗證、型態辨認，以建立解釋性模型的運用</a:t>
            </a:r>
          </a:p>
          <a:p>
            <a:pPr>
              <a:lnSpc>
                <a:spcPct val="90000"/>
              </a:lnSpc>
            </a:pPr>
            <a:r>
              <a:rPr lang="zh-TW" altLang="en-US" sz="3200" dirty="0">
                <a:ea typeface="標楷體" pitchFamily="65" charset="-120"/>
              </a:rPr>
              <a:t>科學工作的本質和它的價值、合作的功用、同行評審如何協助建立科學主張的可信度</a:t>
            </a:r>
          </a:p>
        </p:txBody>
      </p:sp>
    </p:spTree>
    <p:extLst>
      <p:ext uri="{BB962C8B-B14F-4D97-AF65-F5344CB8AC3E}">
        <p14:creationId xmlns:p14="http://schemas.microsoft.com/office/powerpoint/2010/main" val="37033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8067">
                                            <p:txEl>
                                              <p:pRg st="1" end="1"/>
                                            </p:txEl>
                                          </p:spTgt>
                                        </p:tgtEl>
                                        <p:attrNameLst>
                                          <p:attrName>style.visibility</p:attrName>
                                        </p:attrNameLst>
                                      </p:cBhvr>
                                      <p:to>
                                        <p:strVal val="visible"/>
                                      </p:to>
                                    </p:set>
                                    <p:animEffect transition="in" filter="fade">
                                      <p:cBhvr>
                                        <p:cTn id="12" dur="500"/>
                                        <p:tgtEl>
                                          <p:spTgt spid="72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8067">
                                            <p:txEl>
                                              <p:pRg st="2" end="2"/>
                                            </p:txEl>
                                          </p:spTgt>
                                        </p:tgtEl>
                                        <p:attrNameLst>
                                          <p:attrName>style.visibility</p:attrName>
                                        </p:attrNameLst>
                                      </p:cBhvr>
                                      <p:to>
                                        <p:strVal val="visible"/>
                                      </p:to>
                                    </p:set>
                                    <p:animEffect transition="in" filter="fade">
                                      <p:cBhvr>
                                        <p:cTn id="17" dur="500"/>
                                        <p:tgtEl>
                                          <p:spTgt spid="72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8067">
                                            <p:txEl>
                                              <p:pRg st="3" end="3"/>
                                            </p:txEl>
                                          </p:spTgt>
                                        </p:tgtEl>
                                        <p:attrNameLst>
                                          <p:attrName>style.visibility</p:attrName>
                                        </p:attrNameLst>
                                      </p:cBhvr>
                                      <p:to>
                                        <p:strVal val="visible"/>
                                      </p:to>
                                    </p:set>
                                    <p:animEffect transition="in" filter="fade">
                                      <p:cBhvr>
                                        <p:cTn id="22" dur="500"/>
                                        <p:tgtEl>
                                          <p:spTgt spid="72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8067">
                                            <p:txEl>
                                              <p:pRg st="4" end="4"/>
                                            </p:txEl>
                                          </p:spTgt>
                                        </p:tgtEl>
                                        <p:attrNameLst>
                                          <p:attrName>style.visibility</p:attrName>
                                        </p:attrNameLst>
                                      </p:cBhvr>
                                      <p:to>
                                        <p:strVal val="visible"/>
                                      </p:to>
                                    </p:set>
                                    <p:animEffect transition="in" filter="fade">
                                      <p:cBhvr>
                                        <p:cTn id="27" dur="500"/>
                                        <p:tgtEl>
                                          <p:spTgt spid="728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8067">
                                            <p:txEl>
                                              <p:pRg st="5" end="5"/>
                                            </p:txEl>
                                          </p:spTgt>
                                        </p:tgtEl>
                                        <p:attrNameLst>
                                          <p:attrName>style.visibility</p:attrName>
                                        </p:attrNameLst>
                                      </p:cBhvr>
                                      <p:to>
                                        <p:strVal val="visible"/>
                                      </p:to>
                                    </p:set>
                                    <p:animEffect transition="in" filter="fade">
                                      <p:cBhvr>
                                        <p:cTn id="32" dur="500"/>
                                        <p:tgtEl>
                                          <p:spTgt spid="72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51520" y="25083"/>
            <a:ext cx="7696200" cy="1143000"/>
          </a:xfrm>
        </p:spPr>
        <p:txBody>
          <a:bodyPr/>
          <a:lstStyle/>
          <a:p>
            <a:pPr marL="571500" indent="-571500">
              <a:buFont typeface="Wingdings" pitchFamily="2" charset="2"/>
              <a:buChar char="l"/>
            </a:pPr>
            <a:r>
              <a:rPr lang="zh-TW" altLang="en-US" b="1" dirty="0" smtClean="0">
                <a:ea typeface="標楷體" pitchFamily="65" charset="-120"/>
              </a:rPr>
              <a:t>認識論</a:t>
            </a:r>
            <a:r>
              <a:rPr lang="zh-TW" altLang="en-US" b="1" dirty="0">
                <a:ea typeface="標楷體" pitchFamily="65" charset="-120"/>
              </a:rPr>
              <a:t>知識包括</a:t>
            </a:r>
            <a:r>
              <a:rPr lang="en-US" altLang="zh-TW" b="1" baseline="30000" dirty="0">
                <a:ea typeface="標楷體" pitchFamily="65" charset="-120"/>
              </a:rPr>
              <a:t>2</a:t>
            </a:r>
          </a:p>
        </p:txBody>
      </p:sp>
      <p:sp>
        <p:nvSpPr>
          <p:cNvPr id="736259" name="Rectangle 3"/>
          <p:cNvSpPr>
            <a:spLocks noGrp="1" noChangeArrowheads="1"/>
          </p:cNvSpPr>
          <p:nvPr>
            <p:ph type="body" idx="1"/>
          </p:nvPr>
        </p:nvSpPr>
        <p:spPr>
          <a:xfrm>
            <a:off x="251520" y="1484784"/>
            <a:ext cx="8352928" cy="4535016"/>
          </a:xfrm>
        </p:spPr>
        <p:txBody>
          <a:bodyPr>
            <a:noAutofit/>
          </a:bodyPr>
          <a:lstStyle/>
          <a:p>
            <a:r>
              <a:rPr lang="zh-TW" altLang="en-US" sz="3200" dirty="0">
                <a:ea typeface="標楷體" pitchFamily="65" charset="-120"/>
              </a:rPr>
              <a:t>科學推理，例如：演繹，歸納，最佳解釋的推論，類比，模式為基礎的推理</a:t>
            </a:r>
          </a:p>
          <a:p>
            <a:r>
              <a:rPr lang="zh-TW" altLang="en-US" sz="3200" dirty="0">
                <a:ea typeface="標楷體" pitchFamily="65" charset="-120"/>
              </a:rPr>
              <a:t>數據、理由和主張的概念</a:t>
            </a:r>
          </a:p>
          <a:p>
            <a:r>
              <a:rPr lang="zh-TW" altLang="en-US" sz="3200" dirty="0">
                <a:ea typeface="標楷體" pitchFamily="65" charset="-120"/>
              </a:rPr>
              <a:t>創造力在科學中的角色</a:t>
            </a:r>
          </a:p>
          <a:p>
            <a:r>
              <a:rPr lang="zh-TW" altLang="en-US" sz="3200" dirty="0">
                <a:ea typeface="標楷體" pitchFamily="65" charset="-120"/>
              </a:rPr>
              <a:t>不同形式的實證探究之目的</a:t>
            </a:r>
            <a:r>
              <a:rPr lang="en-US" altLang="zh-TW" sz="3200" dirty="0">
                <a:ea typeface="標楷體" pitchFamily="65" charset="-120"/>
              </a:rPr>
              <a:t>(</a:t>
            </a:r>
            <a:r>
              <a:rPr lang="zh-TW" altLang="en-US" sz="3200" dirty="0">
                <a:ea typeface="標楷體" pitchFamily="65" charset="-120"/>
              </a:rPr>
              <a:t>尋求解答的問題</a:t>
            </a:r>
            <a:r>
              <a:rPr lang="en-US" altLang="zh-TW" sz="3200" dirty="0">
                <a:ea typeface="標楷體" pitchFamily="65" charset="-120"/>
              </a:rPr>
              <a:t>)</a:t>
            </a:r>
            <a:r>
              <a:rPr lang="zh-TW" altLang="en-US" sz="3200" dirty="0">
                <a:ea typeface="標楷體" pitchFamily="65" charset="-120"/>
              </a:rPr>
              <a:t>和設計</a:t>
            </a:r>
            <a:r>
              <a:rPr lang="en-US" altLang="zh-TW" sz="3200" dirty="0">
                <a:ea typeface="標楷體" pitchFamily="65" charset="-120"/>
              </a:rPr>
              <a:t>(</a:t>
            </a:r>
            <a:r>
              <a:rPr lang="zh-TW" altLang="en-US" sz="3200" dirty="0">
                <a:ea typeface="標楷體" pitchFamily="65" charset="-120"/>
              </a:rPr>
              <a:t>觀察、實驗控制、關聯性的研究</a:t>
            </a:r>
            <a:r>
              <a:rPr lang="en-US" altLang="zh-TW" sz="3200" dirty="0">
                <a:ea typeface="標楷體" pitchFamily="65" charset="-120"/>
              </a:rPr>
              <a:t>)</a:t>
            </a:r>
            <a:r>
              <a:rPr lang="zh-TW" altLang="en-US" sz="3200" dirty="0">
                <a:ea typeface="標楷體" pitchFamily="65" charset="-120"/>
              </a:rPr>
              <a:t>，及其在科學知識建構的角色。</a:t>
            </a:r>
          </a:p>
          <a:p>
            <a:r>
              <a:rPr lang="zh-TW" altLang="en-US" sz="3200" dirty="0">
                <a:ea typeface="標楷體" pitchFamily="65" charset="-120"/>
              </a:rPr>
              <a:t>在建立可試驗的預測時，假說所扮演的角色 </a:t>
            </a:r>
          </a:p>
        </p:txBody>
      </p:sp>
    </p:spTree>
    <p:extLst>
      <p:ext uri="{BB962C8B-B14F-4D97-AF65-F5344CB8AC3E}">
        <p14:creationId xmlns:p14="http://schemas.microsoft.com/office/powerpoint/2010/main" val="40648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6259">
                                            <p:txEl>
                                              <p:pRg st="0" end="0"/>
                                            </p:txEl>
                                          </p:spTgt>
                                        </p:tgtEl>
                                        <p:attrNameLst>
                                          <p:attrName>style.visibility</p:attrName>
                                        </p:attrNameLst>
                                      </p:cBhvr>
                                      <p:to>
                                        <p:strVal val="visible"/>
                                      </p:to>
                                    </p:set>
                                    <p:animEffect transition="in" filter="fade">
                                      <p:cBhvr>
                                        <p:cTn id="7" dur="500"/>
                                        <p:tgtEl>
                                          <p:spTgt spid="73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6259">
                                            <p:txEl>
                                              <p:pRg st="1" end="1"/>
                                            </p:txEl>
                                          </p:spTgt>
                                        </p:tgtEl>
                                        <p:attrNameLst>
                                          <p:attrName>style.visibility</p:attrName>
                                        </p:attrNameLst>
                                      </p:cBhvr>
                                      <p:to>
                                        <p:strVal val="visible"/>
                                      </p:to>
                                    </p:set>
                                    <p:animEffect transition="in" filter="fade">
                                      <p:cBhvr>
                                        <p:cTn id="12" dur="500"/>
                                        <p:tgtEl>
                                          <p:spTgt spid="73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6259">
                                            <p:txEl>
                                              <p:pRg st="2" end="2"/>
                                            </p:txEl>
                                          </p:spTgt>
                                        </p:tgtEl>
                                        <p:attrNameLst>
                                          <p:attrName>style.visibility</p:attrName>
                                        </p:attrNameLst>
                                      </p:cBhvr>
                                      <p:to>
                                        <p:strVal val="visible"/>
                                      </p:to>
                                    </p:set>
                                    <p:animEffect transition="in" filter="fade">
                                      <p:cBhvr>
                                        <p:cTn id="17" dur="500"/>
                                        <p:tgtEl>
                                          <p:spTgt spid="73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6259">
                                            <p:txEl>
                                              <p:pRg st="3" end="3"/>
                                            </p:txEl>
                                          </p:spTgt>
                                        </p:tgtEl>
                                        <p:attrNameLst>
                                          <p:attrName>style.visibility</p:attrName>
                                        </p:attrNameLst>
                                      </p:cBhvr>
                                      <p:to>
                                        <p:strVal val="visible"/>
                                      </p:to>
                                    </p:set>
                                    <p:animEffect transition="in" filter="fade">
                                      <p:cBhvr>
                                        <p:cTn id="22" dur="500"/>
                                        <p:tgtEl>
                                          <p:spTgt spid="73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6259">
                                            <p:txEl>
                                              <p:pRg st="4" end="4"/>
                                            </p:txEl>
                                          </p:spTgt>
                                        </p:tgtEl>
                                        <p:attrNameLst>
                                          <p:attrName>style.visibility</p:attrName>
                                        </p:attrNameLst>
                                      </p:cBhvr>
                                      <p:to>
                                        <p:strVal val="visible"/>
                                      </p:to>
                                    </p:set>
                                    <p:animEffect transition="in" filter="fade">
                                      <p:cBhvr>
                                        <p:cTn id="27" dur="500"/>
                                        <p:tgtEl>
                                          <p:spTgt spid="73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txBox="1">
            <a:spLocks/>
          </p:cNvSpPr>
          <p:nvPr/>
        </p:nvSpPr>
        <p:spPr>
          <a:xfrm>
            <a:off x="762000" y="764704"/>
            <a:ext cx="7626424" cy="5760640"/>
          </a:xfrm>
          <a:prstGeom prst="rect">
            <a:avLst/>
          </a:prstGeom>
        </p:spPr>
        <p:txBody>
          <a:bodyPr vert="horz">
            <a:normAutofit/>
          </a:bodyPr>
          <a:lstStyle>
            <a:extLst/>
          </a:lstStyle>
          <a:p>
            <a:pPr marL="457200" indent="-457200">
              <a:lnSpc>
                <a:spcPct val="90000"/>
              </a:lnSpc>
              <a:spcBef>
                <a:spcPct val="20000"/>
              </a:spcBef>
              <a:buFont typeface="Arial" pitchFamily="34" charset="0"/>
              <a:buChar char="•"/>
            </a:pPr>
            <a:r>
              <a:rPr kumimoji="1" lang="zh-TW" altLang="en-US" sz="3200" b="1" dirty="0">
                <a:ea typeface="標楷體" pitchFamily="65" charset="-120"/>
              </a:rPr>
              <a:t>此項國際性評量調查每三年舉行一次</a:t>
            </a:r>
            <a:endParaRPr kumimoji="1" lang="en-US" altLang="zh-TW" sz="3200" b="1" dirty="0">
              <a:ea typeface="標楷體" pitchFamily="65" charset="-120"/>
            </a:endParaRPr>
          </a:p>
          <a:p>
            <a:pPr marL="457200" indent="-457200">
              <a:lnSpc>
                <a:spcPct val="90000"/>
              </a:lnSpc>
              <a:spcBef>
                <a:spcPct val="20000"/>
              </a:spcBef>
              <a:buFont typeface="Arial" pitchFamily="34" charset="0"/>
              <a:buChar char="•"/>
            </a:pPr>
            <a:r>
              <a:rPr kumimoji="1" lang="zh-TW" altLang="en-US" sz="3200" b="1" dirty="0">
                <a:ea typeface="標楷體" pitchFamily="65" charset="-120"/>
              </a:rPr>
              <a:t>第一次調查是在</a:t>
            </a:r>
            <a:r>
              <a:rPr kumimoji="1" lang="en-US" altLang="zh-TW" sz="3200" b="1" dirty="0">
                <a:ea typeface="標楷體" pitchFamily="65" charset="-120"/>
              </a:rPr>
              <a:t>2000</a:t>
            </a:r>
            <a:r>
              <a:rPr kumimoji="1" lang="zh-TW" altLang="en-US" sz="3200" b="1" dirty="0">
                <a:ea typeface="標楷體" pitchFamily="65" charset="-120"/>
              </a:rPr>
              <a:t>年，共有</a:t>
            </a:r>
            <a:r>
              <a:rPr kumimoji="1" lang="en-US" altLang="zh-TW" sz="3200" b="1" dirty="0">
                <a:ea typeface="標楷體" pitchFamily="65" charset="-120"/>
              </a:rPr>
              <a:t>43</a:t>
            </a:r>
            <a:r>
              <a:rPr kumimoji="1" lang="zh-TW" altLang="en-US" sz="3200" b="1" dirty="0">
                <a:ea typeface="標楷體" pitchFamily="65" charset="-120"/>
              </a:rPr>
              <a:t>國參與；第二次調查是在</a:t>
            </a:r>
            <a:r>
              <a:rPr kumimoji="1" lang="en-US" altLang="zh-TW" sz="3200" b="1" dirty="0">
                <a:ea typeface="標楷體" pitchFamily="65" charset="-120"/>
              </a:rPr>
              <a:t>2003</a:t>
            </a:r>
            <a:r>
              <a:rPr kumimoji="1" lang="zh-TW" altLang="en-US" sz="3200" b="1" dirty="0">
                <a:ea typeface="標楷體" pitchFamily="65" charset="-120"/>
              </a:rPr>
              <a:t>年，參與國家數為</a:t>
            </a:r>
            <a:r>
              <a:rPr kumimoji="1" lang="en-US" altLang="zh-TW" sz="3200" b="1" dirty="0">
                <a:ea typeface="標楷體" pitchFamily="65" charset="-120"/>
              </a:rPr>
              <a:t>41</a:t>
            </a:r>
            <a:r>
              <a:rPr kumimoji="1" lang="zh-TW" altLang="en-US" sz="3200" b="1" dirty="0">
                <a:ea typeface="標楷體" pitchFamily="65" charset="-120"/>
              </a:rPr>
              <a:t>國；第三次調查於</a:t>
            </a:r>
            <a:r>
              <a:rPr kumimoji="1" lang="en-US" altLang="zh-TW" sz="3200" b="1" dirty="0">
                <a:ea typeface="標楷體" pitchFamily="65" charset="-120"/>
              </a:rPr>
              <a:t>2006</a:t>
            </a:r>
            <a:r>
              <a:rPr kumimoji="1" lang="zh-TW" altLang="en-US" sz="3200" b="1" dirty="0">
                <a:ea typeface="標楷體" pitchFamily="65" charset="-120"/>
              </a:rPr>
              <a:t>年舉行，共有</a:t>
            </a:r>
            <a:r>
              <a:rPr kumimoji="1" lang="en-US" altLang="zh-TW" sz="3200" b="1" dirty="0">
                <a:ea typeface="標楷體" pitchFamily="65" charset="-120"/>
              </a:rPr>
              <a:t>57</a:t>
            </a:r>
            <a:r>
              <a:rPr kumimoji="1" lang="zh-TW" altLang="en-US" sz="3200" b="1" dirty="0">
                <a:ea typeface="標楷體" pitchFamily="65" charset="-120"/>
              </a:rPr>
              <a:t>國參加，台灣於此次開始參與此項調查計畫； </a:t>
            </a:r>
            <a:r>
              <a:rPr kumimoji="1" lang="en-US" altLang="zh-TW" sz="3200" b="1" dirty="0">
                <a:ea typeface="標楷體" pitchFamily="65" charset="-120"/>
              </a:rPr>
              <a:t>2009</a:t>
            </a:r>
            <a:r>
              <a:rPr kumimoji="1" lang="zh-TW" altLang="en-US" sz="3200" b="1" dirty="0">
                <a:ea typeface="標楷體" pitchFamily="65" charset="-120"/>
              </a:rPr>
              <a:t>年的共有</a:t>
            </a:r>
            <a:r>
              <a:rPr kumimoji="1" lang="en-US" altLang="zh-TW" sz="3200" b="1" dirty="0">
                <a:ea typeface="標楷體" pitchFamily="65" charset="-120"/>
              </a:rPr>
              <a:t>75</a:t>
            </a:r>
            <a:r>
              <a:rPr kumimoji="1" lang="zh-TW" altLang="en-US" sz="3200" b="1" dirty="0">
                <a:ea typeface="標楷體" pitchFamily="65" charset="-120"/>
              </a:rPr>
              <a:t>個國家參加。</a:t>
            </a:r>
          </a:p>
          <a:p>
            <a:pPr marL="342900" indent="-342900">
              <a:lnSpc>
                <a:spcPct val="90000"/>
              </a:lnSpc>
              <a:spcBef>
                <a:spcPct val="20000"/>
              </a:spcBef>
              <a:buChar char="•"/>
            </a:pPr>
            <a:r>
              <a:rPr kumimoji="1" lang="zh-TW" altLang="en-US" sz="3200" b="1" dirty="0">
                <a:ea typeface="標楷體" pitchFamily="65" charset="-120"/>
              </a:rPr>
              <a:t>目前進行的是第五次調查，已於</a:t>
            </a:r>
            <a:r>
              <a:rPr kumimoji="1" lang="en-US" altLang="zh-TW" sz="3200" b="1" dirty="0">
                <a:ea typeface="標楷體" pitchFamily="65" charset="-120"/>
              </a:rPr>
              <a:t>2012</a:t>
            </a:r>
            <a:r>
              <a:rPr kumimoji="1" lang="zh-TW" altLang="en-US" sz="3200" b="1" dirty="0">
                <a:ea typeface="標楷體" pitchFamily="65" charset="-120"/>
              </a:rPr>
              <a:t>年</a:t>
            </a:r>
            <a:r>
              <a:rPr kumimoji="1" lang="en-US" altLang="zh-TW" sz="3200" b="1" dirty="0">
                <a:ea typeface="標楷體" pitchFamily="65" charset="-120"/>
              </a:rPr>
              <a:t>4-5</a:t>
            </a:r>
            <a:r>
              <a:rPr kumimoji="1" lang="zh-TW" altLang="en-US" sz="3200" b="1" dirty="0">
                <a:ea typeface="標楷體" pitchFamily="65" charset="-120"/>
              </a:rPr>
              <a:t>月正式施測，截至目前為止，超過</a:t>
            </a:r>
            <a:r>
              <a:rPr kumimoji="1" lang="en-US" altLang="zh-TW" sz="3200" b="1" dirty="0">
                <a:ea typeface="標楷體" pitchFamily="65" charset="-120"/>
              </a:rPr>
              <a:t>70</a:t>
            </a:r>
            <a:r>
              <a:rPr kumimoji="1" lang="zh-TW" altLang="en-US" sz="3200" b="1" dirty="0">
                <a:ea typeface="標楷體" pitchFamily="65" charset="-120"/>
              </a:rPr>
              <a:t>個國家、地區簽署參與此次調查。</a:t>
            </a:r>
          </a:p>
          <a:p>
            <a:pPr marL="342900" indent="-342900">
              <a:lnSpc>
                <a:spcPct val="90000"/>
              </a:lnSpc>
              <a:spcBef>
                <a:spcPct val="20000"/>
              </a:spcBef>
              <a:buChar char="•"/>
            </a:pPr>
            <a:r>
              <a:rPr kumimoji="1" lang="zh-TW" altLang="en-US" sz="3200" b="1" dirty="0">
                <a:ea typeface="標楷體" pitchFamily="65" charset="-120"/>
              </a:rPr>
              <a:t>每次調查，各國通常會有</a:t>
            </a:r>
            <a:r>
              <a:rPr kumimoji="1" lang="en-US" altLang="zh-TW" sz="3200" b="1" dirty="0">
                <a:ea typeface="標楷體" pitchFamily="65" charset="-120"/>
              </a:rPr>
              <a:t>4500</a:t>
            </a:r>
            <a:r>
              <a:rPr kumimoji="1" lang="zh-TW" altLang="en-US" sz="3200" b="1" dirty="0">
                <a:ea typeface="標楷體" pitchFamily="65" charset="-120"/>
              </a:rPr>
              <a:t>名至</a:t>
            </a:r>
            <a:r>
              <a:rPr kumimoji="1" lang="en-US" altLang="zh-TW" sz="3200" b="1" dirty="0">
                <a:ea typeface="標楷體" pitchFamily="65" charset="-120"/>
              </a:rPr>
              <a:t>10000</a:t>
            </a:r>
            <a:r>
              <a:rPr kumimoji="1" lang="zh-TW" altLang="en-US" sz="3200" b="1" dirty="0">
                <a:ea typeface="標楷體" pitchFamily="65" charset="-120"/>
              </a:rPr>
              <a:t>名學生接受施測調查。</a:t>
            </a:r>
            <a:endParaRPr kumimoji="1" lang="zh-TW" sz="3200" b="1" dirty="0">
              <a:ea typeface="標楷體" pitchFamily="65"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619672" y="836712"/>
            <a:ext cx="6874959" cy="3886200"/>
          </a:xfrm>
        </p:spPr>
        <p:txBody>
          <a:bodyPr/>
          <a:lstStyle/>
          <a:p>
            <a:r>
              <a:rPr lang="en-US" altLang="zh-TW" sz="4800" dirty="0">
                <a:ea typeface="標楷體" pitchFamily="65" charset="-120"/>
              </a:rPr>
              <a:t> </a:t>
            </a:r>
            <a:r>
              <a:rPr lang="en-US" altLang="zh-TW" dirty="0"/>
              <a:t>PISA</a:t>
            </a:r>
            <a:r>
              <a:rPr lang="zh-TW" altLang="en-US" dirty="0"/>
              <a:t>試題</a:t>
            </a:r>
            <a:r>
              <a:rPr lang="en-US" altLang="zh-TW" dirty="0"/>
              <a:t/>
            </a:r>
            <a:br>
              <a:rPr lang="en-US" altLang="zh-TW" dirty="0"/>
            </a:br>
            <a:r>
              <a:rPr lang="zh-TW" altLang="en-US" dirty="0" smtClean="0"/>
              <a:t>閱讀及計分規準</a:t>
            </a:r>
            <a:endParaRPr lang="zh-TW" altLang="en-US" dirty="0"/>
          </a:p>
        </p:txBody>
      </p:sp>
      <p:sp>
        <p:nvSpPr>
          <p:cNvPr id="2" name="矩形 1"/>
          <p:cNvSpPr/>
          <p:nvPr/>
        </p:nvSpPr>
        <p:spPr>
          <a:xfrm>
            <a:off x="1043608" y="4365104"/>
            <a:ext cx="7263527"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rPr>
              <a:t>樣本</a:t>
            </a:r>
            <a:r>
              <a:rPr lang="zh-TW" altLang="en-US" sz="2400" dirty="0" smtClean="0">
                <a:latin typeface="標楷體" panose="03000509000000000000" pitchFamily="65" charset="-120"/>
                <a:ea typeface="標楷體" panose="03000509000000000000" pitchFamily="65" charset="-120"/>
              </a:rPr>
              <a:t>試題</a:t>
            </a:r>
            <a:r>
              <a:rPr lang="en-US" altLang="zh-TW"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hlinkClick r:id="rId2"/>
              </a:rPr>
              <a:t>http</a:t>
            </a:r>
            <a:r>
              <a:rPr lang="en-US" altLang="zh-TW" sz="2400" dirty="0">
                <a:latin typeface="標楷體" panose="03000509000000000000" pitchFamily="65" charset="-120"/>
                <a:ea typeface="標楷體" panose="03000509000000000000" pitchFamily="65" charset="-120"/>
                <a:hlinkClick r:id="rId2"/>
              </a:rPr>
              <a:t>://pisa.nutn.edu.tw/sample_tw.htm</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87004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827584" y="116632"/>
            <a:ext cx="7560840" cy="1008062"/>
          </a:xfrm>
        </p:spPr>
        <p:txBody>
          <a:bodyPr>
            <a:normAutofit fontScale="90000"/>
          </a:bodyPr>
          <a:lstStyle/>
          <a:p>
            <a:r>
              <a:rPr lang="en-US" altLang="en-US" sz="4000" b="1" dirty="0" err="1" smtClean="0">
                <a:ea typeface="標楷體" pitchFamily="65" charset="-120"/>
              </a:rPr>
              <a:t>溫室效應</a:t>
            </a:r>
            <a:r>
              <a:rPr lang="zh-TW" altLang="en-US" b="1" dirty="0" smtClean="0">
                <a:ea typeface="標楷體" pitchFamily="65" charset="-120"/>
              </a:rPr>
              <a:t>（</a:t>
            </a:r>
            <a:r>
              <a:rPr lang="en-US" altLang="zh-TW" b="1" i="1" dirty="0"/>
              <a:t>PS114</a:t>
            </a:r>
            <a:r>
              <a:rPr lang="zh-TW" altLang="en-US" b="1" dirty="0" smtClean="0"/>
              <a:t>）</a:t>
            </a:r>
            <a:r>
              <a:rPr lang="en-US" altLang="zh-TW" b="1" dirty="0" smtClean="0"/>
              <a:t>…</a:t>
            </a:r>
            <a:r>
              <a:rPr lang="zh-TW" altLang="en-US" sz="3100" dirty="0" smtClean="0">
                <a:latin typeface="標楷體" pitchFamily="65" charset="-120"/>
                <a:ea typeface="標楷體" pitchFamily="65" charset="-120"/>
              </a:rPr>
              <a:t>運用科學證據的能力</a:t>
            </a:r>
            <a:endParaRPr lang="zh-TW" altLang="en-US" sz="3100" dirty="0">
              <a:latin typeface="標楷體" pitchFamily="65" charset="-120"/>
              <a:ea typeface="標楷體" pitchFamily="65" charset="-120"/>
            </a:endParaRPr>
          </a:p>
        </p:txBody>
      </p:sp>
      <p:sp>
        <p:nvSpPr>
          <p:cNvPr id="714755" name="Rectangle 3"/>
          <p:cNvSpPr>
            <a:spLocks noGrp="1" noChangeArrowheads="1"/>
          </p:cNvSpPr>
          <p:nvPr>
            <p:ph type="body" idx="1"/>
          </p:nvPr>
        </p:nvSpPr>
        <p:spPr>
          <a:xfrm>
            <a:off x="467544" y="1412777"/>
            <a:ext cx="8066856" cy="4607024"/>
          </a:xfrm>
        </p:spPr>
        <p:txBody>
          <a:bodyPr/>
          <a:lstStyle/>
          <a:p>
            <a:pPr>
              <a:lnSpc>
                <a:spcPct val="80000"/>
              </a:lnSpc>
              <a:buFont typeface="Wingdings" pitchFamily="2" charset="2"/>
              <a:buChar char="l"/>
            </a:pPr>
            <a:r>
              <a:rPr lang="zh-TW" altLang="en-US" sz="2600" b="1" dirty="0">
                <a:latin typeface="標楷體" pitchFamily="65" charset="-120"/>
                <a:ea typeface="標楷體" pitchFamily="65" charset="-120"/>
              </a:rPr>
              <a:t>閱讀文章並回答問題。</a:t>
            </a:r>
          </a:p>
          <a:p>
            <a:pPr>
              <a:lnSpc>
                <a:spcPct val="80000"/>
              </a:lnSpc>
            </a:pPr>
            <a:r>
              <a:rPr lang="zh-TW" altLang="en-US" sz="2800" dirty="0">
                <a:latin typeface="標楷體" pitchFamily="65" charset="-120"/>
                <a:ea typeface="標楷體" pitchFamily="65" charset="-120"/>
              </a:rPr>
              <a:t>溫室效應：事實還是幻想？</a:t>
            </a:r>
          </a:p>
          <a:p>
            <a:pPr>
              <a:lnSpc>
                <a:spcPct val="80000"/>
              </a:lnSpc>
            </a:pPr>
            <a:r>
              <a:rPr lang="zh-TW" altLang="en-US" sz="2800" dirty="0">
                <a:latin typeface="標楷體" pitchFamily="65" charset="-120"/>
                <a:ea typeface="標楷體" pitchFamily="65" charset="-120"/>
              </a:rPr>
              <a:t>生物需要能量才能生存，而維持地球生命的能量是來自太陽。由於太陽非常熾熱，因此將能量輻射到太空中。只有一小部分的能量會到達地球。</a:t>
            </a:r>
          </a:p>
          <a:p>
            <a:pPr>
              <a:lnSpc>
                <a:spcPct val="80000"/>
              </a:lnSpc>
            </a:pPr>
            <a:r>
              <a:rPr lang="zh-TW" altLang="en-US" sz="2800" dirty="0">
                <a:latin typeface="標楷體" pitchFamily="65" charset="-120"/>
                <a:ea typeface="標楷體" pitchFamily="65" charset="-120"/>
              </a:rPr>
              <a:t>地球表面的大氣層，就像包裹著我們的星球表面的毯子一樣，保護著地球，使她不會像真空的世界那樣，有極端的溫差變化。</a:t>
            </a:r>
          </a:p>
          <a:p>
            <a:pPr>
              <a:lnSpc>
                <a:spcPct val="80000"/>
              </a:lnSpc>
            </a:pPr>
            <a:r>
              <a:rPr lang="zh-TW" altLang="en-US" sz="2800" dirty="0">
                <a:latin typeface="標楷體" pitchFamily="65" charset="-120"/>
                <a:ea typeface="標楷體" pitchFamily="65" charset="-120"/>
              </a:rPr>
              <a:t>大部分來自太陽的輻射能量，會透過大氣層進入地球。地球吸收了部分能量，其他則由地球表面反射回去。部分反射回去的能量，會被大氣層吸收。</a:t>
            </a:r>
          </a:p>
        </p:txBody>
      </p:sp>
    </p:spTree>
    <p:extLst>
      <p:ext uri="{BB962C8B-B14F-4D97-AF65-F5344CB8AC3E}">
        <p14:creationId xmlns:p14="http://schemas.microsoft.com/office/powerpoint/2010/main" val="36172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4755">
                                            <p:txEl>
                                              <p:pRg st="0" end="0"/>
                                            </p:txEl>
                                          </p:spTgt>
                                        </p:tgtEl>
                                        <p:attrNameLst>
                                          <p:attrName>style.visibility</p:attrName>
                                        </p:attrNameLst>
                                      </p:cBhvr>
                                      <p:to>
                                        <p:strVal val="visible"/>
                                      </p:to>
                                    </p:set>
                                    <p:animEffect transition="in" filter="fade">
                                      <p:cBhvr>
                                        <p:cTn id="7" dur="500"/>
                                        <p:tgtEl>
                                          <p:spTgt spid="71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755">
                                            <p:txEl>
                                              <p:pRg st="1" end="1"/>
                                            </p:txEl>
                                          </p:spTgt>
                                        </p:tgtEl>
                                        <p:attrNameLst>
                                          <p:attrName>style.visibility</p:attrName>
                                        </p:attrNameLst>
                                      </p:cBhvr>
                                      <p:to>
                                        <p:strVal val="visible"/>
                                      </p:to>
                                    </p:set>
                                    <p:animEffect transition="in" filter="fade">
                                      <p:cBhvr>
                                        <p:cTn id="12" dur="500"/>
                                        <p:tgtEl>
                                          <p:spTgt spid="71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4755">
                                            <p:txEl>
                                              <p:pRg st="2" end="2"/>
                                            </p:txEl>
                                          </p:spTgt>
                                        </p:tgtEl>
                                        <p:attrNameLst>
                                          <p:attrName>style.visibility</p:attrName>
                                        </p:attrNameLst>
                                      </p:cBhvr>
                                      <p:to>
                                        <p:strVal val="visible"/>
                                      </p:to>
                                    </p:set>
                                    <p:animEffect transition="in" filter="fade">
                                      <p:cBhvr>
                                        <p:cTn id="17" dur="500"/>
                                        <p:tgtEl>
                                          <p:spTgt spid="71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4755">
                                            <p:txEl>
                                              <p:pRg st="3" end="3"/>
                                            </p:txEl>
                                          </p:spTgt>
                                        </p:tgtEl>
                                        <p:attrNameLst>
                                          <p:attrName>style.visibility</p:attrName>
                                        </p:attrNameLst>
                                      </p:cBhvr>
                                      <p:to>
                                        <p:strVal val="visible"/>
                                      </p:to>
                                    </p:set>
                                    <p:animEffect transition="in" filter="fade">
                                      <p:cBhvr>
                                        <p:cTn id="22" dur="500"/>
                                        <p:tgtEl>
                                          <p:spTgt spid="71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4755">
                                            <p:txEl>
                                              <p:pRg st="4" end="4"/>
                                            </p:txEl>
                                          </p:spTgt>
                                        </p:tgtEl>
                                        <p:attrNameLst>
                                          <p:attrName>style.visibility</p:attrName>
                                        </p:attrNameLst>
                                      </p:cBhvr>
                                      <p:to>
                                        <p:strVal val="visible"/>
                                      </p:to>
                                    </p:set>
                                    <p:animEffect transition="in" filter="fade">
                                      <p:cBhvr>
                                        <p:cTn id="27" dur="500"/>
                                        <p:tgtEl>
                                          <p:spTgt spid="71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524000" y="404813"/>
            <a:ext cx="7010400" cy="1008062"/>
          </a:xfrm>
        </p:spPr>
        <p:txBody>
          <a:bodyPr/>
          <a:lstStyle/>
          <a:p>
            <a:r>
              <a:rPr lang="en-US" altLang="en-US" b="1" dirty="0" err="1" smtClean="0">
                <a:ea typeface="標楷體" pitchFamily="65" charset="-120"/>
              </a:rPr>
              <a:t>溫室效應</a:t>
            </a:r>
            <a:r>
              <a:rPr lang="zh-TW" altLang="en-US" b="1" dirty="0" smtClean="0"/>
              <a:t>（</a:t>
            </a:r>
            <a:r>
              <a:rPr lang="en-US" altLang="zh-TW" b="1" i="1" dirty="0"/>
              <a:t>PS114</a:t>
            </a:r>
            <a:r>
              <a:rPr lang="zh-TW" altLang="en-US" b="1" dirty="0"/>
              <a:t>）</a:t>
            </a:r>
          </a:p>
        </p:txBody>
      </p:sp>
      <p:sp>
        <p:nvSpPr>
          <p:cNvPr id="787459" name="Rectangle 3"/>
          <p:cNvSpPr>
            <a:spLocks noGrp="1" noChangeArrowheads="1"/>
          </p:cNvSpPr>
          <p:nvPr>
            <p:ph type="body" idx="1"/>
          </p:nvPr>
        </p:nvSpPr>
        <p:spPr>
          <a:xfrm>
            <a:off x="827584" y="1700808"/>
            <a:ext cx="7562850" cy="4319587"/>
          </a:xfrm>
        </p:spPr>
        <p:txBody>
          <a:bodyPr>
            <a:normAutofit/>
          </a:bodyPr>
          <a:lstStyle/>
          <a:p>
            <a:pPr>
              <a:lnSpc>
                <a:spcPct val="90000"/>
              </a:lnSpc>
            </a:pPr>
            <a:r>
              <a:rPr lang="zh-TW" altLang="en-US" sz="2800" dirty="0">
                <a:latin typeface="標楷體" pitchFamily="65" charset="-120"/>
                <a:ea typeface="標楷體" pitchFamily="65" charset="-120"/>
              </a:rPr>
              <a:t>由於這個效應，地球表面的平均溫度比沒有大氣層時的溫度為高。大氣層的作用就像溫室一樣，因此有了「溫室效應」一詞。</a:t>
            </a:r>
          </a:p>
          <a:p>
            <a:pPr>
              <a:lnSpc>
                <a:spcPct val="90000"/>
              </a:lnSpc>
            </a:pPr>
            <a:r>
              <a:rPr lang="zh-TW" altLang="en-US" sz="2800" dirty="0">
                <a:latin typeface="標楷體" pitchFamily="65" charset="-120"/>
                <a:ea typeface="標楷體" pitchFamily="65" charset="-120"/>
              </a:rPr>
              <a:t>溫室效應在二十世紀越來越顯著。</a:t>
            </a:r>
          </a:p>
          <a:p>
            <a:pPr>
              <a:lnSpc>
                <a:spcPct val="90000"/>
              </a:lnSpc>
            </a:pPr>
            <a:r>
              <a:rPr lang="zh-TW" altLang="en-US" sz="2800" dirty="0">
                <a:latin typeface="標楷體" pitchFamily="65" charset="-120"/>
                <a:ea typeface="標楷體" pitchFamily="65" charset="-120"/>
              </a:rPr>
              <a:t>事實顯明，地球大氣層的平均溫度不斷上升。報章雜誌常說，二氧化碳排放量增加，是二十世紀氣溫上升的主要原因。</a:t>
            </a:r>
          </a:p>
          <a:p>
            <a:pPr>
              <a:lnSpc>
                <a:spcPct val="90000"/>
              </a:lnSpc>
            </a:pPr>
            <a:r>
              <a:rPr lang="zh-TW" altLang="en-US" sz="2800" dirty="0">
                <a:latin typeface="標楷體" pitchFamily="65" charset="-120"/>
                <a:ea typeface="標楷體" pitchFamily="65" charset="-120"/>
              </a:rPr>
              <a:t>小德有興趣研究地球大氣層的平均溫度和地球上二氧化碳排放量之間的關係。</a:t>
            </a:r>
          </a:p>
          <a:p>
            <a:pPr>
              <a:lnSpc>
                <a:spcPct val="90000"/>
              </a:lnSpc>
            </a:pPr>
            <a:r>
              <a:rPr lang="zh-TW" altLang="en-US" sz="2800" dirty="0">
                <a:latin typeface="標楷體" pitchFamily="65" charset="-120"/>
                <a:ea typeface="標楷體" pitchFamily="65" charset="-120"/>
              </a:rPr>
              <a:t>他在圖書館找到下面兩幅曲線圖。</a:t>
            </a:r>
          </a:p>
        </p:txBody>
      </p:sp>
    </p:spTree>
    <p:extLst>
      <p:ext uri="{BB962C8B-B14F-4D97-AF65-F5344CB8AC3E}">
        <p14:creationId xmlns:p14="http://schemas.microsoft.com/office/powerpoint/2010/main" val="3871778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0"/>
            <a:ext cx="7847409" cy="3396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41723"/>
            <a:ext cx="7847409" cy="3516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51521" y="2864669"/>
            <a:ext cx="8712968" cy="954107"/>
          </a:xfrm>
          <a:prstGeom prst="rect">
            <a:avLst/>
          </a:prstGeom>
          <a:solidFill>
            <a:schemeClr val="accent5">
              <a:lumMod val="40000"/>
              <a:lumOff val="60000"/>
            </a:schemeClr>
          </a:solidFill>
        </p:spPr>
        <p:txBody>
          <a:bodyPr wrap="square">
            <a:spAutoFit/>
          </a:bodyPr>
          <a:lstStyle/>
          <a:p>
            <a:pPr marL="457200" indent="-457200">
              <a:buFont typeface="Wingdings" pitchFamily="2" charset="2"/>
              <a:buChar char="l"/>
            </a:pPr>
            <a:r>
              <a:rPr lang="zh-TW" altLang="en-US" sz="2800" dirty="0">
                <a:solidFill>
                  <a:schemeClr val="bg1"/>
                </a:solidFill>
                <a:latin typeface="標楷體" pitchFamily="65" charset="-120"/>
                <a:ea typeface="標楷體" pitchFamily="65" charset="-120"/>
              </a:rPr>
              <a:t>小德從曲線圖得出結論，認為地球大氣層平均溫度的上升，顯然是由二氧化碳排放增加而引起的。</a:t>
            </a:r>
            <a:endParaRPr lang="zh-TW" altLang="en-US" sz="2800" dirty="0">
              <a:solidFill>
                <a:schemeClr val="bg1"/>
              </a:solidFill>
            </a:endParaRPr>
          </a:p>
        </p:txBody>
      </p:sp>
    </p:spTree>
    <p:extLst>
      <p:ext uri="{BB962C8B-B14F-4D97-AF65-F5344CB8AC3E}">
        <p14:creationId xmlns:p14="http://schemas.microsoft.com/office/powerpoint/2010/main" val="309602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1259632" y="332656"/>
            <a:ext cx="7010400" cy="1384300"/>
          </a:xfrm>
        </p:spPr>
        <p:txBody>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：溫室效應</a:t>
            </a:r>
            <a:endParaRPr lang="en-US" altLang="zh-TW" b="1" i="1" dirty="0"/>
          </a:p>
        </p:txBody>
      </p:sp>
      <p:sp>
        <p:nvSpPr>
          <p:cNvPr id="793603" name="Rectangle 3"/>
          <p:cNvSpPr>
            <a:spLocks noGrp="1" noChangeArrowheads="1"/>
          </p:cNvSpPr>
          <p:nvPr>
            <p:ph type="body" idx="1"/>
          </p:nvPr>
        </p:nvSpPr>
        <p:spPr>
          <a:xfrm>
            <a:off x="611560" y="1916832"/>
            <a:ext cx="7776864" cy="803920"/>
          </a:xfrm>
        </p:spPr>
        <p:txBody>
          <a:bodyPr>
            <a:normAutofit/>
          </a:bodyPr>
          <a:lstStyle/>
          <a:p>
            <a:pPr>
              <a:buFont typeface="Wingdings" pitchFamily="2" charset="2"/>
              <a:buChar char="l"/>
            </a:pPr>
            <a:r>
              <a:rPr lang="zh-TW" altLang="en-US" sz="3200" dirty="0">
                <a:latin typeface="標楷體" pitchFamily="65" charset="-120"/>
                <a:ea typeface="標楷體" pitchFamily="65" charset="-120"/>
              </a:rPr>
              <a:t>曲線圖中有甚麼資料支持小德的結論</a:t>
            </a:r>
            <a:r>
              <a:rPr lang="zh-TW" altLang="en-US"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470056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827584" y="188640"/>
            <a:ext cx="7696200" cy="1368152"/>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：溫室效應 計</a:t>
            </a:r>
            <a:r>
              <a:rPr lang="zh-TW" altLang="en-US" b="1" dirty="0">
                <a:ea typeface="標楷體" pitchFamily="65" charset="-120"/>
              </a:rPr>
              <a:t>分規</a:t>
            </a:r>
            <a:r>
              <a:rPr lang="zh-TW" altLang="en-US" b="1" dirty="0" smtClean="0">
                <a:ea typeface="標楷體" pitchFamily="65" charset="-120"/>
              </a:rPr>
              <a:t>準</a:t>
            </a:r>
            <a:r>
              <a:rPr lang="en-US" altLang="zh-TW" b="1" dirty="0" smtClean="0">
                <a:ea typeface="標楷體" pitchFamily="65" charset="-120"/>
              </a:rPr>
              <a:t/>
            </a:r>
            <a:br>
              <a:rPr lang="en-US" altLang="zh-TW" b="1" dirty="0" smtClean="0">
                <a:ea typeface="標楷體" pitchFamily="65" charset="-120"/>
              </a:rPr>
            </a:br>
            <a:r>
              <a:rPr lang="en-US" altLang="zh-TW" dirty="0" smtClean="0"/>
              <a:t> </a:t>
            </a:r>
            <a:r>
              <a:rPr lang="en-US" altLang="zh-TW" b="1" i="1" dirty="0"/>
              <a:t>PS114Q03-01 02 11 12 99</a:t>
            </a:r>
          </a:p>
        </p:txBody>
      </p:sp>
      <p:sp>
        <p:nvSpPr>
          <p:cNvPr id="870403" name="Rectangle 3"/>
          <p:cNvSpPr>
            <a:spLocks noGrp="1" noChangeArrowheads="1"/>
          </p:cNvSpPr>
          <p:nvPr>
            <p:ph type="body" idx="1"/>
          </p:nvPr>
        </p:nvSpPr>
        <p:spPr>
          <a:xfrm>
            <a:off x="395536" y="1745432"/>
            <a:ext cx="8496944" cy="4851920"/>
          </a:xfrm>
        </p:spPr>
        <p:txBody>
          <a:bodyPr>
            <a:noAutofit/>
          </a:bodyPr>
          <a:lstStyle/>
          <a:p>
            <a:pPr>
              <a:lnSpc>
                <a:spcPct val="90000"/>
              </a:lnSpc>
              <a:buFont typeface="Wingdings" pitchFamily="2" charset="2"/>
              <a:buChar char="l"/>
            </a:pPr>
            <a:r>
              <a:rPr lang="zh-TW" altLang="en-US" sz="2800" b="1" dirty="0" smtClean="0">
                <a:latin typeface="標楷體" pitchFamily="65" charset="-120"/>
                <a:ea typeface="標楷體" pitchFamily="65" charset="-120"/>
              </a:rPr>
              <a:t>滿分  代號</a:t>
            </a:r>
            <a:r>
              <a:rPr lang="en-US" altLang="zh-TW" sz="2800" b="1" dirty="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指出</a:t>
            </a:r>
            <a:r>
              <a:rPr lang="zh-TW" altLang="en-US" sz="2800" dirty="0">
                <a:solidFill>
                  <a:schemeClr val="tx1"/>
                </a:solidFill>
                <a:latin typeface="標楷體" pitchFamily="65" charset="-120"/>
                <a:ea typeface="標楷體" pitchFamily="65" charset="-120"/>
              </a:rPr>
              <a:t>（平均）溫度與二氧化碳排放量均上升</a:t>
            </a:r>
            <a:r>
              <a:rPr lang="zh-TW" altLang="en-US" sz="2800" dirty="0">
                <a:latin typeface="標楷體" pitchFamily="65" charset="-120"/>
                <a:ea typeface="標楷體" pitchFamily="65" charset="-120"/>
              </a:rPr>
              <a:t>。</a:t>
            </a:r>
          </a:p>
          <a:p>
            <a:pPr marL="514350" indent="-514350">
              <a:lnSpc>
                <a:spcPct val="90000"/>
              </a:lnSpc>
              <a:buFont typeface="+mj-lt"/>
              <a:buAutoNum type="arabicPeriod"/>
            </a:pPr>
            <a:r>
              <a:rPr lang="zh-TW" altLang="en-US" sz="2800" dirty="0">
                <a:latin typeface="標楷體" pitchFamily="65" charset="-120"/>
                <a:ea typeface="標楷體" pitchFamily="65" charset="-120"/>
              </a:rPr>
              <a:t>當排放量增加，溫度增加</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兩</a:t>
            </a:r>
            <a:r>
              <a:rPr lang="zh-TW" altLang="en-US" sz="2800" dirty="0">
                <a:latin typeface="標楷體" pitchFamily="65" charset="-120"/>
                <a:ea typeface="標楷體" pitchFamily="65" charset="-120"/>
              </a:rPr>
              <a:t>條曲線都在上升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從</a:t>
            </a:r>
            <a:r>
              <a:rPr lang="zh-TW" altLang="en-US" sz="2800" dirty="0">
                <a:latin typeface="標楷體" pitchFamily="65" charset="-120"/>
                <a:ea typeface="標楷體" pitchFamily="65" charset="-120"/>
              </a:rPr>
              <a:t>兩幅圖所見，自</a:t>
            </a:r>
            <a:r>
              <a:rPr lang="en-US" altLang="zh-TW" sz="2800" dirty="0">
                <a:latin typeface="標楷體" pitchFamily="65" charset="-120"/>
                <a:ea typeface="標楷體" pitchFamily="65" charset="-120"/>
              </a:rPr>
              <a:t>1910 </a:t>
            </a:r>
            <a:r>
              <a:rPr lang="zh-TW" altLang="en-US" sz="2800" dirty="0">
                <a:latin typeface="標楷體" pitchFamily="65" charset="-120"/>
                <a:ea typeface="標楷體" pitchFamily="65" charset="-120"/>
              </a:rPr>
              <a:t>年開始，溫度與二氧化碳的排放量均開始上升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當</a:t>
            </a: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排放時，溫度便會上升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兩</a:t>
            </a:r>
            <a:r>
              <a:rPr lang="zh-TW" altLang="en-US" sz="2800" dirty="0">
                <a:latin typeface="標楷體" pitchFamily="65" charset="-120"/>
                <a:ea typeface="標楷體" pitchFamily="65" charset="-120"/>
              </a:rPr>
              <a:t>幅圖均顯示了上升的趨勢</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zh-TW" altLang="en-US" sz="2800" dirty="0" smtClean="0">
                <a:latin typeface="標楷體" pitchFamily="65" charset="-120"/>
                <a:ea typeface="標楷體" pitchFamily="65" charset="-120"/>
              </a:rPr>
              <a:t>所有</a:t>
            </a:r>
            <a:r>
              <a:rPr lang="zh-TW" altLang="en-US" sz="2800" dirty="0">
                <a:latin typeface="標楷體" pitchFamily="65" charset="-120"/>
                <a:ea typeface="標楷體" pitchFamily="65" charset="-120"/>
              </a:rPr>
              <a:t>東西都在上升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90000"/>
              </a:lnSpc>
              <a:buFont typeface="+mj-lt"/>
              <a:buAutoNum type="arabicPeriod"/>
            </a:pPr>
            <a:r>
              <a:rPr lang="en-US" altLang="zh-TW" sz="2800" dirty="0" smtClean="0">
                <a:latin typeface="標楷體" pitchFamily="65" charset="-120"/>
                <a:ea typeface="標楷體" pitchFamily="65" charset="-120"/>
              </a:rPr>
              <a:t>CO</a:t>
            </a:r>
            <a:r>
              <a:rPr lang="en-US" altLang="zh-TW" sz="2800" baseline="-25000" dirty="0" smtClean="0">
                <a:latin typeface="標楷體" pitchFamily="65" charset="-120"/>
                <a:ea typeface="標楷體" pitchFamily="65" charset="-120"/>
              </a:rPr>
              <a:t>2</a:t>
            </a:r>
            <a:r>
              <a:rPr lang="en-US" altLang="zh-TW"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排放量越高，溫度越高。</a:t>
            </a:r>
          </a:p>
        </p:txBody>
      </p:sp>
    </p:spTree>
    <p:extLst>
      <p:ext uri="{BB962C8B-B14F-4D97-AF65-F5344CB8AC3E}">
        <p14:creationId xmlns:p14="http://schemas.microsoft.com/office/powerpoint/2010/main" val="2918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03">
                                            <p:txEl>
                                              <p:pRg st="0" end="0"/>
                                            </p:txEl>
                                          </p:spTgt>
                                        </p:tgtEl>
                                        <p:attrNameLst>
                                          <p:attrName>style.visibility</p:attrName>
                                        </p:attrNameLst>
                                      </p:cBhvr>
                                      <p:to>
                                        <p:strVal val="visible"/>
                                      </p:to>
                                    </p:set>
                                    <p:animEffect transition="in" filter="fade">
                                      <p:cBhvr>
                                        <p:cTn id="7" dur="500"/>
                                        <p:tgtEl>
                                          <p:spTgt spid="87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03">
                                            <p:txEl>
                                              <p:pRg st="1" end="1"/>
                                            </p:txEl>
                                          </p:spTgt>
                                        </p:tgtEl>
                                        <p:attrNameLst>
                                          <p:attrName>style.visibility</p:attrName>
                                        </p:attrNameLst>
                                      </p:cBhvr>
                                      <p:to>
                                        <p:strVal val="visible"/>
                                      </p:to>
                                    </p:set>
                                    <p:animEffect transition="in" filter="fade">
                                      <p:cBhvr>
                                        <p:cTn id="12" dur="500"/>
                                        <p:tgtEl>
                                          <p:spTgt spid="87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03">
                                            <p:txEl>
                                              <p:pRg st="2" end="2"/>
                                            </p:txEl>
                                          </p:spTgt>
                                        </p:tgtEl>
                                        <p:attrNameLst>
                                          <p:attrName>style.visibility</p:attrName>
                                        </p:attrNameLst>
                                      </p:cBhvr>
                                      <p:to>
                                        <p:strVal val="visible"/>
                                      </p:to>
                                    </p:set>
                                    <p:animEffect transition="in" filter="fade">
                                      <p:cBhvr>
                                        <p:cTn id="17" dur="500"/>
                                        <p:tgtEl>
                                          <p:spTgt spid="870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0403">
                                            <p:txEl>
                                              <p:pRg st="3" end="3"/>
                                            </p:txEl>
                                          </p:spTgt>
                                        </p:tgtEl>
                                        <p:attrNameLst>
                                          <p:attrName>style.visibility</p:attrName>
                                        </p:attrNameLst>
                                      </p:cBhvr>
                                      <p:to>
                                        <p:strVal val="visible"/>
                                      </p:to>
                                    </p:set>
                                    <p:animEffect transition="in" filter="fade">
                                      <p:cBhvr>
                                        <p:cTn id="22" dur="500"/>
                                        <p:tgtEl>
                                          <p:spTgt spid="870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0403">
                                            <p:txEl>
                                              <p:pRg st="4" end="4"/>
                                            </p:txEl>
                                          </p:spTgt>
                                        </p:tgtEl>
                                        <p:attrNameLst>
                                          <p:attrName>style.visibility</p:attrName>
                                        </p:attrNameLst>
                                      </p:cBhvr>
                                      <p:to>
                                        <p:strVal val="visible"/>
                                      </p:to>
                                    </p:set>
                                    <p:animEffect transition="in" filter="fade">
                                      <p:cBhvr>
                                        <p:cTn id="27" dur="500"/>
                                        <p:tgtEl>
                                          <p:spTgt spid="870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0403">
                                            <p:txEl>
                                              <p:pRg st="5" end="5"/>
                                            </p:txEl>
                                          </p:spTgt>
                                        </p:tgtEl>
                                        <p:attrNameLst>
                                          <p:attrName>style.visibility</p:attrName>
                                        </p:attrNameLst>
                                      </p:cBhvr>
                                      <p:to>
                                        <p:strVal val="visible"/>
                                      </p:to>
                                    </p:set>
                                    <p:animEffect transition="in" filter="fade">
                                      <p:cBhvr>
                                        <p:cTn id="32" dur="500"/>
                                        <p:tgtEl>
                                          <p:spTgt spid="870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0403">
                                            <p:txEl>
                                              <p:pRg st="6" end="6"/>
                                            </p:txEl>
                                          </p:spTgt>
                                        </p:tgtEl>
                                        <p:attrNameLst>
                                          <p:attrName>style.visibility</p:attrName>
                                        </p:attrNameLst>
                                      </p:cBhvr>
                                      <p:to>
                                        <p:strVal val="visible"/>
                                      </p:to>
                                    </p:set>
                                    <p:animEffect transition="in" filter="fade">
                                      <p:cBhvr>
                                        <p:cTn id="37" dur="500"/>
                                        <p:tgtEl>
                                          <p:spTgt spid="8704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0403">
                                            <p:txEl>
                                              <p:pRg st="7" end="7"/>
                                            </p:txEl>
                                          </p:spTgt>
                                        </p:tgtEl>
                                        <p:attrNameLst>
                                          <p:attrName>style.visibility</p:attrName>
                                        </p:attrNameLst>
                                      </p:cBhvr>
                                      <p:to>
                                        <p:strVal val="visible"/>
                                      </p:to>
                                    </p:set>
                                    <p:animEffect transition="in" filter="fade">
                                      <p:cBhvr>
                                        <p:cTn id="42" dur="500"/>
                                        <p:tgtEl>
                                          <p:spTgt spid="87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normAutofit fontScale="90000"/>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a:t>
            </a:r>
            <a:r>
              <a:rPr lang="zh-TW" altLang="en-US" b="1" dirty="0">
                <a:ea typeface="標楷體" pitchFamily="65" charset="-120"/>
              </a:rPr>
              <a:t>溫室效應計分規</a:t>
            </a:r>
            <a:r>
              <a:rPr lang="zh-TW" altLang="en-US" b="1" dirty="0" smtClean="0">
                <a:ea typeface="標楷體" pitchFamily="65" charset="-120"/>
              </a:rPr>
              <a:t>準</a:t>
            </a:r>
            <a:r>
              <a:rPr lang="en-US" altLang="zh-TW" dirty="0"/>
              <a:t/>
            </a:r>
            <a:br>
              <a:rPr lang="en-US" altLang="zh-TW" dirty="0"/>
            </a:br>
            <a:r>
              <a:rPr lang="en-US" altLang="zh-TW" dirty="0"/>
              <a:t> </a:t>
            </a:r>
            <a:r>
              <a:rPr lang="en-US" altLang="zh-TW" b="1" i="1" dirty="0"/>
              <a:t>PS114Q03-01 02 11 12 99</a:t>
            </a:r>
          </a:p>
        </p:txBody>
      </p:sp>
      <p:sp>
        <p:nvSpPr>
          <p:cNvPr id="871427" name="Rectangle 3"/>
          <p:cNvSpPr>
            <a:spLocks noGrp="1" noChangeArrowheads="1"/>
          </p:cNvSpPr>
          <p:nvPr>
            <p:ph type="body" idx="1"/>
          </p:nvPr>
        </p:nvSpPr>
        <p:spPr>
          <a:xfrm>
            <a:off x="899592" y="1916832"/>
            <a:ext cx="7491412" cy="4114800"/>
          </a:xfrm>
        </p:spPr>
        <p:txBody>
          <a:bodyPr>
            <a:norm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a:t>
            </a:r>
            <a:r>
              <a:rPr lang="zh-TW" altLang="en-US" sz="2800" dirty="0">
                <a:latin typeface="標楷體" pitchFamily="65" charset="-120"/>
                <a:ea typeface="標楷體" pitchFamily="65" charset="-120"/>
              </a:rPr>
              <a:t>一般而言，氣溫與二氧化碳的排放量有正相關</a:t>
            </a:r>
            <a:r>
              <a:rPr lang="zh-TW" altLang="en-US" sz="2800" dirty="0" smtClean="0">
                <a:latin typeface="標楷體" pitchFamily="65" charset="-120"/>
                <a:ea typeface="標楷體" pitchFamily="65" charset="-120"/>
              </a:rPr>
              <a:t>。</a:t>
            </a:r>
            <a:r>
              <a:rPr lang="zh-TW" altLang="en-US" sz="2800" dirty="0">
                <a:solidFill>
                  <a:schemeClr val="accent6">
                    <a:lumMod val="40000"/>
                    <a:lumOff val="60000"/>
                  </a:schemeClr>
                </a:solidFill>
                <a:latin typeface="標楷體" pitchFamily="65" charset="-120"/>
                <a:ea typeface="標楷體" pitchFamily="65" charset="-120"/>
              </a:rPr>
              <a:t>	</a:t>
            </a:r>
            <a:r>
              <a:rPr lang="en-US" altLang="zh-TW" sz="2800" dirty="0">
                <a:solidFill>
                  <a:schemeClr val="accent6">
                    <a:lumMod val="40000"/>
                    <a:lumOff val="60000"/>
                  </a:schemeClr>
                </a:solidFill>
                <a:latin typeface="標楷體" pitchFamily="65" charset="-120"/>
                <a:ea typeface="標楷體" pitchFamily="65" charset="-120"/>
              </a:rPr>
              <a:t>[</a:t>
            </a:r>
            <a:r>
              <a:rPr lang="zh-TW" altLang="en-US" sz="2800" dirty="0">
                <a:solidFill>
                  <a:schemeClr val="accent6">
                    <a:lumMod val="40000"/>
                    <a:lumOff val="60000"/>
                  </a:schemeClr>
                </a:solidFill>
                <a:latin typeface="標楷體" pitchFamily="65" charset="-120"/>
                <a:ea typeface="標楷體" pitchFamily="65" charset="-120"/>
              </a:rPr>
              <a:t>註：這個代號旨在反映學生是否懂得運用以下的專有術語，例如：「正相關」、「形狀相似」及「成正比例」</a:t>
            </a:r>
            <a:r>
              <a:rPr lang="en-US" altLang="zh-TW" sz="2800" dirty="0">
                <a:solidFill>
                  <a:schemeClr val="accent6">
                    <a:lumMod val="40000"/>
                    <a:lumOff val="60000"/>
                  </a:schemeClr>
                </a:solidFill>
                <a:latin typeface="標楷體" pitchFamily="65" charset="-120"/>
                <a:ea typeface="標楷體" pitchFamily="65" charset="-120"/>
              </a:rPr>
              <a:t>— </a:t>
            </a:r>
            <a:r>
              <a:rPr lang="zh-TW" altLang="en-US" sz="2800" dirty="0">
                <a:solidFill>
                  <a:schemeClr val="accent6">
                    <a:lumMod val="40000"/>
                    <a:lumOff val="60000"/>
                  </a:schemeClr>
                </a:solidFill>
                <a:latin typeface="標楷體" pitchFamily="65" charset="-120"/>
                <a:ea typeface="標楷體" pitchFamily="65" charset="-120"/>
              </a:rPr>
              <a:t>雖然，嚴格來說，下列例子並不完全正確，但它反映了學生對題目有足夠的了解，所以可以給予分數。</a:t>
            </a:r>
            <a:r>
              <a:rPr lang="en-US" altLang="zh-TW" sz="2800" dirty="0">
                <a:solidFill>
                  <a:schemeClr val="accent6">
                    <a:lumMod val="40000"/>
                    <a:lumOff val="60000"/>
                  </a:schemeClr>
                </a:solidFill>
                <a:latin typeface="標楷體" pitchFamily="65" charset="-120"/>
                <a:ea typeface="標楷體" pitchFamily="65" charset="-120"/>
              </a:rPr>
              <a:t>]</a:t>
            </a:r>
          </a:p>
          <a:p>
            <a:pPr marL="514350" indent="-514350">
              <a:lnSpc>
                <a:spcPct val="80000"/>
              </a:lnSpc>
              <a:buFont typeface="+mj-lt"/>
              <a:buAutoNum type="arabicPeriod"/>
            </a:pPr>
            <a:r>
              <a:rPr lang="en-US" altLang="zh-TW" sz="2800" dirty="0">
                <a:latin typeface="標楷體" pitchFamily="65" charset="-120"/>
                <a:ea typeface="標楷體" pitchFamily="65" charset="-120"/>
              </a:rPr>
              <a:t> CO</a:t>
            </a:r>
            <a:r>
              <a:rPr lang="en-US" altLang="zh-TW" sz="2800" baseline="-25000" dirty="0">
                <a:latin typeface="標楷體" pitchFamily="65" charset="-120"/>
                <a:ea typeface="標楷體" pitchFamily="65" charset="-120"/>
              </a:rPr>
              <a:t>2 </a:t>
            </a:r>
            <a:r>
              <a:rPr lang="zh-TW" altLang="en-US" sz="2800" dirty="0">
                <a:latin typeface="標楷體" pitchFamily="65" charset="-120"/>
                <a:ea typeface="標楷體" pitchFamily="65" charset="-120"/>
              </a:rPr>
              <a:t>的含量與地球的帄均溫度成正比。</a:t>
            </a:r>
          </a:p>
          <a:p>
            <a:pPr marL="514350" indent="-514350">
              <a:lnSpc>
                <a:spcPct val="80000"/>
              </a:lnSpc>
              <a:buFont typeface="+mj-lt"/>
              <a:buAutoNum type="arabicPeriod"/>
            </a:pPr>
            <a:r>
              <a:rPr lang="zh-TW" altLang="en-US" sz="2800" dirty="0">
                <a:latin typeface="標楷體" pitchFamily="65" charset="-120"/>
                <a:ea typeface="標楷體" pitchFamily="65" charset="-120"/>
              </a:rPr>
              <a:t> 線形形狀相似，表示兩者之間有關係。</a:t>
            </a:r>
          </a:p>
        </p:txBody>
      </p:sp>
    </p:spTree>
    <p:extLst>
      <p:ext uri="{BB962C8B-B14F-4D97-AF65-F5344CB8AC3E}">
        <p14:creationId xmlns:p14="http://schemas.microsoft.com/office/powerpoint/2010/main" val="31291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1427">
                                            <p:txEl>
                                              <p:pRg st="0" end="0"/>
                                            </p:txEl>
                                          </p:spTgt>
                                        </p:tgtEl>
                                        <p:attrNameLst>
                                          <p:attrName>style.visibility</p:attrName>
                                        </p:attrNameLst>
                                      </p:cBhvr>
                                      <p:to>
                                        <p:strVal val="visible"/>
                                      </p:to>
                                    </p:set>
                                    <p:animEffect transition="in" filter="fade">
                                      <p:cBhvr>
                                        <p:cTn id="7" dur="500"/>
                                        <p:tgtEl>
                                          <p:spTgt spid="87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1427">
                                            <p:txEl>
                                              <p:pRg st="1" end="1"/>
                                            </p:txEl>
                                          </p:spTgt>
                                        </p:tgtEl>
                                        <p:attrNameLst>
                                          <p:attrName>style.visibility</p:attrName>
                                        </p:attrNameLst>
                                      </p:cBhvr>
                                      <p:to>
                                        <p:strVal val="visible"/>
                                      </p:to>
                                    </p:set>
                                    <p:animEffect transition="in" filter="fade">
                                      <p:cBhvr>
                                        <p:cTn id="12" dur="500"/>
                                        <p:tgtEl>
                                          <p:spTgt spid="87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1427">
                                            <p:txEl>
                                              <p:pRg st="2" end="2"/>
                                            </p:txEl>
                                          </p:spTgt>
                                        </p:tgtEl>
                                        <p:attrNameLst>
                                          <p:attrName>style.visibility</p:attrName>
                                        </p:attrNameLst>
                                      </p:cBhvr>
                                      <p:to>
                                        <p:strVal val="visible"/>
                                      </p:to>
                                    </p:set>
                                    <p:animEffect transition="in" filter="fade">
                                      <p:cBhvr>
                                        <p:cTn id="17" dur="500"/>
                                        <p:tgtEl>
                                          <p:spTgt spid="871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a:xfrm>
            <a:off x="755576" y="332656"/>
            <a:ext cx="7696200" cy="1224136"/>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a:t>
            </a:r>
            <a:r>
              <a:rPr lang="zh-TW" altLang="en-US" b="1" dirty="0">
                <a:ea typeface="標楷體" pitchFamily="65" charset="-120"/>
              </a:rPr>
              <a:t>溫室效應計分規準</a:t>
            </a:r>
            <a:r>
              <a:rPr lang="en-US" altLang="zh-TW" b="1" baseline="30000" dirty="0">
                <a:ea typeface="標楷體" pitchFamily="65" charset="-120"/>
              </a:rPr>
              <a:t>3</a:t>
            </a:r>
            <a:r>
              <a:rPr lang="en-US" altLang="zh-TW" dirty="0"/>
              <a:t/>
            </a:r>
            <a:br>
              <a:rPr lang="en-US" altLang="zh-TW" dirty="0"/>
            </a:br>
            <a:r>
              <a:rPr lang="en-US" altLang="zh-TW" dirty="0"/>
              <a:t> </a:t>
            </a:r>
            <a:r>
              <a:rPr lang="en-US" altLang="zh-TW" b="1" i="1" dirty="0"/>
              <a:t>PS114Q03-01 02 11 12 99</a:t>
            </a:r>
          </a:p>
        </p:txBody>
      </p:sp>
      <p:sp>
        <p:nvSpPr>
          <p:cNvPr id="872451" name="Rectangle 3"/>
          <p:cNvSpPr>
            <a:spLocks noGrp="1" noChangeArrowheads="1"/>
          </p:cNvSpPr>
          <p:nvPr>
            <p:ph type="body" idx="1"/>
          </p:nvPr>
        </p:nvSpPr>
        <p:spPr>
          <a:xfrm>
            <a:off x="323528" y="1700808"/>
            <a:ext cx="8352928" cy="4824536"/>
          </a:xfrm>
        </p:spPr>
        <p:txBody>
          <a:bodyPr>
            <a:noAutofit/>
          </a:bodyPr>
          <a:lstStyle/>
          <a:p>
            <a:pPr>
              <a:lnSpc>
                <a:spcPct val="9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01</a:t>
            </a:r>
            <a:r>
              <a:rPr lang="zh-TW" altLang="en-US" sz="2800"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指出</a:t>
            </a:r>
            <a:r>
              <a:rPr lang="zh-TW" altLang="en-US" sz="2800" dirty="0">
                <a:solidFill>
                  <a:schemeClr val="tx1"/>
                </a:solidFill>
                <a:latin typeface="標楷體" pitchFamily="65" charset="-120"/>
                <a:ea typeface="標楷體" pitchFamily="65" charset="-120"/>
              </a:rPr>
              <a:t>（平均）溫度或二氧化碳排放量其中一項有上升</a:t>
            </a:r>
            <a:r>
              <a:rPr lang="zh-TW" altLang="en-US" sz="2800" dirty="0">
                <a:latin typeface="標楷體" pitchFamily="65" charset="-120"/>
                <a:ea typeface="標楷體" pitchFamily="65" charset="-120"/>
              </a:rPr>
              <a:t>。</a:t>
            </a:r>
          </a:p>
          <a:p>
            <a:pPr marL="514350" indent="-514350">
              <a:lnSpc>
                <a:spcPct val="90000"/>
              </a:lnSpc>
              <a:buFont typeface="+mj-lt"/>
              <a:buAutoNum type="arabicPeriod"/>
            </a:pPr>
            <a:r>
              <a:rPr lang="zh-TW" altLang="en-US" sz="2800" dirty="0">
                <a:latin typeface="標楷體" pitchFamily="65" charset="-120"/>
                <a:ea typeface="標楷體" pitchFamily="65" charset="-120"/>
              </a:rPr>
              <a:t>溫度上升。</a:t>
            </a:r>
          </a:p>
          <a:p>
            <a:pPr marL="514350" indent="-514350">
              <a:lnSpc>
                <a:spcPct val="90000"/>
              </a:lnSpc>
              <a:buFont typeface="+mj-lt"/>
              <a:buAutoNum type="arabicPeriod"/>
            </a:pP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增加。</a:t>
            </a:r>
          </a:p>
          <a:p>
            <a:pPr marL="514350" indent="-514350">
              <a:lnSpc>
                <a:spcPct val="90000"/>
              </a:lnSpc>
              <a:buFont typeface="+mj-lt"/>
              <a:buAutoNum type="arabicPeriod"/>
            </a:pPr>
            <a:r>
              <a:rPr lang="zh-TW" altLang="en-US" sz="2800" dirty="0">
                <a:latin typeface="標楷體" pitchFamily="65" charset="-120"/>
                <a:ea typeface="標楷體" pitchFamily="65" charset="-120"/>
              </a:rPr>
              <a:t>它顯示了溫度的急劇轉變。</a:t>
            </a:r>
          </a:p>
          <a:p>
            <a:pPr>
              <a:lnSpc>
                <a:spcPct val="90000"/>
              </a:lnSpc>
              <a:buFont typeface="Wingdings" pitchFamily="2" charset="2"/>
              <a:buNone/>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指出</a:t>
            </a:r>
            <a:r>
              <a:rPr lang="zh-TW" altLang="en-US" sz="2800" dirty="0">
                <a:solidFill>
                  <a:schemeClr val="tx1"/>
                </a:solidFill>
                <a:latin typeface="標楷體" pitchFamily="65" charset="-120"/>
                <a:ea typeface="標楷體" pitchFamily="65" charset="-120"/>
              </a:rPr>
              <a:t>氣溫與二氧化碳之間有關係，但沒有清楚表明兩者有什麼關係</a:t>
            </a:r>
            <a:r>
              <a:rPr lang="zh-TW" altLang="en-US" sz="2800" dirty="0">
                <a:latin typeface="標楷體" pitchFamily="65" charset="-120"/>
                <a:ea typeface="標楷體" pitchFamily="65" charset="-120"/>
              </a:rPr>
              <a:t>。</a:t>
            </a:r>
          </a:p>
          <a:p>
            <a:pPr marL="514350" indent="-514350">
              <a:lnSpc>
                <a:spcPct val="90000"/>
              </a:lnSpc>
              <a:buFont typeface="+mj-lt"/>
              <a:buAutoNum type="arabicPeriod"/>
            </a:pPr>
            <a:r>
              <a:rPr lang="zh-TW" altLang="en-US" sz="2800" dirty="0">
                <a:latin typeface="標楷體" pitchFamily="65" charset="-120"/>
                <a:ea typeface="標楷體" pitchFamily="65" charset="-120"/>
              </a:rPr>
              <a:t>二氧化碳的排放量（圖一）與地球溫度（圖二）的上升有關。</a:t>
            </a:r>
          </a:p>
          <a:p>
            <a:pPr marL="514350" indent="-514350">
              <a:lnSpc>
                <a:spcPct val="90000"/>
              </a:lnSpc>
              <a:buFont typeface="+mj-lt"/>
              <a:buAutoNum type="arabicPeriod"/>
            </a:pPr>
            <a:r>
              <a:rPr lang="zh-TW" altLang="en-US" sz="2800" dirty="0">
                <a:latin typeface="標楷體" pitchFamily="65" charset="-120"/>
                <a:ea typeface="標楷體" pitchFamily="65" charset="-120"/>
              </a:rPr>
              <a:t>二氧化碳是導致地球氣溫上升的主因。</a:t>
            </a:r>
          </a:p>
        </p:txBody>
      </p:sp>
    </p:spTree>
    <p:extLst>
      <p:ext uri="{BB962C8B-B14F-4D97-AF65-F5344CB8AC3E}">
        <p14:creationId xmlns:p14="http://schemas.microsoft.com/office/powerpoint/2010/main" val="141059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2451">
                                            <p:txEl>
                                              <p:pRg st="0" end="0"/>
                                            </p:txEl>
                                          </p:spTgt>
                                        </p:tgtEl>
                                        <p:attrNameLst>
                                          <p:attrName>style.visibility</p:attrName>
                                        </p:attrNameLst>
                                      </p:cBhvr>
                                      <p:to>
                                        <p:strVal val="visible"/>
                                      </p:to>
                                    </p:set>
                                    <p:animEffect transition="in" filter="fade">
                                      <p:cBhvr>
                                        <p:cTn id="7" dur="500"/>
                                        <p:tgtEl>
                                          <p:spTgt spid="87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2451">
                                            <p:txEl>
                                              <p:pRg st="1" end="1"/>
                                            </p:txEl>
                                          </p:spTgt>
                                        </p:tgtEl>
                                        <p:attrNameLst>
                                          <p:attrName>style.visibility</p:attrName>
                                        </p:attrNameLst>
                                      </p:cBhvr>
                                      <p:to>
                                        <p:strVal val="visible"/>
                                      </p:to>
                                    </p:set>
                                    <p:animEffect transition="in" filter="fade">
                                      <p:cBhvr>
                                        <p:cTn id="12" dur="500"/>
                                        <p:tgtEl>
                                          <p:spTgt spid="872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2451">
                                            <p:txEl>
                                              <p:pRg st="2" end="2"/>
                                            </p:txEl>
                                          </p:spTgt>
                                        </p:tgtEl>
                                        <p:attrNameLst>
                                          <p:attrName>style.visibility</p:attrName>
                                        </p:attrNameLst>
                                      </p:cBhvr>
                                      <p:to>
                                        <p:strVal val="visible"/>
                                      </p:to>
                                    </p:set>
                                    <p:animEffect transition="in" filter="fade">
                                      <p:cBhvr>
                                        <p:cTn id="17" dur="500"/>
                                        <p:tgtEl>
                                          <p:spTgt spid="872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2451">
                                            <p:txEl>
                                              <p:pRg st="3" end="3"/>
                                            </p:txEl>
                                          </p:spTgt>
                                        </p:tgtEl>
                                        <p:attrNameLst>
                                          <p:attrName>style.visibility</p:attrName>
                                        </p:attrNameLst>
                                      </p:cBhvr>
                                      <p:to>
                                        <p:strVal val="visible"/>
                                      </p:to>
                                    </p:set>
                                    <p:animEffect transition="in" filter="fade">
                                      <p:cBhvr>
                                        <p:cTn id="22" dur="500"/>
                                        <p:tgtEl>
                                          <p:spTgt spid="8724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2451">
                                            <p:txEl>
                                              <p:pRg st="4" end="4"/>
                                            </p:txEl>
                                          </p:spTgt>
                                        </p:tgtEl>
                                        <p:attrNameLst>
                                          <p:attrName>style.visibility</p:attrName>
                                        </p:attrNameLst>
                                      </p:cBhvr>
                                      <p:to>
                                        <p:strVal val="visible"/>
                                      </p:to>
                                    </p:set>
                                    <p:animEffect transition="in" filter="fade">
                                      <p:cBhvr>
                                        <p:cTn id="27" dur="500"/>
                                        <p:tgtEl>
                                          <p:spTgt spid="8724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2451">
                                            <p:txEl>
                                              <p:pRg st="5" end="5"/>
                                            </p:txEl>
                                          </p:spTgt>
                                        </p:tgtEl>
                                        <p:attrNameLst>
                                          <p:attrName>style.visibility</p:attrName>
                                        </p:attrNameLst>
                                      </p:cBhvr>
                                      <p:to>
                                        <p:strVal val="visible"/>
                                      </p:to>
                                    </p:set>
                                    <p:animEffect transition="in" filter="fade">
                                      <p:cBhvr>
                                        <p:cTn id="32" dur="500"/>
                                        <p:tgtEl>
                                          <p:spTgt spid="8724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2451">
                                            <p:txEl>
                                              <p:pRg st="6" end="6"/>
                                            </p:txEl>
                                          </p:spTgt>
                                        </p:tgtEl>
                                        <p:attrNameLst>
                                          <p:attrName>style.visibility</p:attrName>
                                        </p:attrNameLst>
                                      </p:cBhvr>
                                      <p:to>
                                        <p:strVal val="visible"/>
                                      </p:to>
                                    </p:set>
                                    <p:animEffect transition="in" filter="fade">
                                      <p:cBhvr>
                                        <p:cTn id="37" dur="500"/>
                                        <p:tgtEl>
                                          <p:spTgt spid="872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899592" y="188640"/>
            <a:ext cx="7696200" cy="1143000"/>
          </a:xfrm>
        </p:spPr>
        <p:txBody>
          <a:bodyPr>
            <a:normAutofit fontScale="90000"/>
          </a:bodyPr>
          <a:lstStyle/>
          <a:p>
            <a:r>
              <a:rPr lang="zh-TW" altLang="en-US" b="1" dirty="0" smtClean="0">
                <a:ea typeface="標楷體" pitchFamily="65" charset="-120"/>
              </a:rPr>
              <a:t>問題</a:t>
            </a:r>
            <a:r>
              <a:rPr lang="en-US" altLang="zh-TW" b="1" dirty="0" smtClean="0">
                <a:ea typeface="標楷體" pitchFamily="65" charset="-120"/>
              </a:rPr>
              <a:t>3</a:t>
            </a:r>
            <a:r>
              <a:rPr lang="zh-TW" altLang="en-US" b="1" dirty="0" smtClean="0">
                <a:ea typeface="標楷體" pitchFamily="65" charset="-120"/>
              </a:rPr>
              <a:t>：</a:t>
            </a:r>
            <a:r>
              <a:rPr lang="zh-TW" altLang="en-US" b="1" dirty="0">
                <a:ea typeface="標楷體" pitchFamily="65" charset="-120"/>
              </a:rPr>
              <a:t>溫室效應計分規準</a:t>
            </a:r>
            <a:r>
              <a:rPr lang="en-US" altLang="zh-TW" b="1" baseline="30000" dirty="0">
                <a:ea typeface="標楷體" pitchFamily="65" charset="-120"/>
              </a:rPr>
              <a:t>4</a:t>
            </a:r>
            <a:r>
              <a:rPr lang="en-US" altLang="zh-TW" dirty="0"/>
              <a:t/>
            </a:r>
            <a:br>
              <a:rPr lang="en-US" altLang="zh-TW" dirty="0"/>
            </a:br>
            <a:r>
              <a:rPr lang="en-US" altLang="zh-TW" dirty="0"/>
              <a:t> </a:t>
            </a:r>
            <a:r>
              <a:rPr lang="en-US" altLang="zh-TW" b="1" i="1" dirty="0"/>
              <a:t>PS114Q03-01 02 11 12 99</a:t>
            </a:r>
          </a:p>
        </p:txBody>
      </p:sp>
      <p:sp>
        <p:nvSpPr>
          <p:cNvPr id="873475" name="Rectangle 3"/>
          <p:cNvSpPr>
            <a:spLocks noGrp="1" noChangeArrowheads="1"/>
          </p:cNvSpPr>
          <p:nvPr>
            <p:ph type="body" idx="1"/>
          </p:nvPr>
        </p:nvSpPr>
        <p:spPr>
          <a:xfrm>
            <a:off x="467544" y="1628800"/>
            <a:ext cx="8066856" cy="4535016"/>
          </a:xfrm>
        </p:spPr>
        <p:txBody>
          <a:bodyPr>
            <a:norm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其他</a:t>
            </a:r>
            <a:r>
              <a:rPr lang="zh-TW" altLang="en-US" sz="2800" dirty="0">
                <a:latin typeface="標楷體" pitchFamily="65" charset="-120"/>
                <a:ea typeface="標楷體" pitchFamily="65" charset="-120"/>
              </a:rPr>
              <a:t>答案。</a:t>
            </a:r>
          </a:p>
          <a:p>
            <a:pPr>
              <a:lnSpc>
                <a:spcPct val="80000"/>
              </a:lnSpc>
            </a:pPr>
            <a:r>
              <a:rPr lang="zh-TW" altLang="en-US" sz="2800" dirty="0">
                <a:latin typeface="標楷體" pitchFamily="65" charset="-120"/>
                <a:ea typeface="標楷體" pitchFamily="65" charset="-120"/>
              </a:rPr>
              <a:t>二氧化碳的排放量大幅增加，其上升幅度比地球帄均溫度的上升幅度為大。</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註：這個答案不正確，因為「兩者皆增加」並不是題目所要求的答案。正確答案必須指出</a:t>
            </a: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的排放量與氣溫的增加幅度。</a:t>
            </a:r>
            <a:r>
              <a:rPr lang="en-US" altLang="zh-TW" sz="2800" dirty="0">
                <a:latin typeface="標楷體" pitchFamily="65" charset="-120"/>
                <a:ea typeface="標楷體" pitchFamily="65" charset="-120"/>
              </a:rPr>
              <a:t>]</a:t>
            </a:r>
          </a:p>
          <a:p>
            <a:pPr>
              <a:lnSpc>
                <a:spcPct val="80000"/>
              </a:lnSpc>
            </a:pP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增加是由於地球大氣層的溫度上升。</a:t>
            </a:r>
          </a:p>
          <a:p>
            <a:pPr>
              <a:lnSpc>
                <a:spcPct val="80000"/>
              </a:lnSpc>
            </a:pPr>
            <a:r>
              <a:rPr lang="zh-TW" altLang="en-US" sz="2800" dirty="0">
                <a:latin typeface="標楷體" pitchFamily="65" charset="-120"/>
                <a:ea typeface="標楷體" pitchFamily="65" charset="-120"/>
              </a:rPr>
              <a:t>圖表所顯示的上升趨勢。</a:t>
            </a:r>
          </a:p>
          <a:p>
            <a:pPr>
              <a:lnSpc>
                <a:spcPct val="80000"/>
              </a:lnSpc>
            </a:pPr>
            <a:r>
              <a:rPr lang="zh-TW" altLang="en-US" sz="2800" dirty="0">
                <a:latin typeface="標楷體" pitchFamily="65" charset="-120"/>
                <a:ea typeface="標楷體" pitchFamily="65" charset="-120"/>
              </a:rPr>
              <a:t>有上升趨勢。</a:t>
            </a:r>
          </a:p>
          <a:p>
            <a:pPr>
              <a:lnSpc>
                <a:spcPct val="80000"/>
              </a:lnSpc>
              <a:buFont typeface="Wingdings" pitchFamily="2" charset="2"/>
              <a:buChar char="l"/>
            </a:pPr>
            <a:r>
              <a:rPr lang="zh-TW" altLang="en-US" sz="2800" b="1" dirty="0" smtClean="0">
                <a:latin typeface="標楷體" pitchFamily="65" charset="-120"/>
                <a:ea typeface="標楷體" pitchFamily="65" charset="-120"/>
              </a:rPr>
              <a:t>零分 </a:t>
            </a:r>
            <a:r>
              <a:rPr lang="zh-TW" altLang="en-US" sz="2800" dirty="0" smtClean="0">
                <a:latin typeface="標楷體" pitchFamily="65" charset="-120"/>
                <a:ea typeface="標楷體" pitchFamily="65" charset="-120"/>
              </a:rPr>
              <a:t>代號 </a:t>
            </a:r>
            <a:r>
              <a:rPr lang="en-US" altLang="zh-TW" sz="2800" dirty="0">
                <a:latin typeface="標楷體" pitchFamily="65" charset="-120"/>
                <a:ea typeface="標楷體" pitchFamily="65" charset="-120"/>
              </a:rPr>
              <a:t>99</a:t>
            </a:r>
            <a:r>
              <a:rPr lang="zh-TW" altLang="en-US" sz="2800" dirty="0">
                <a:latin typeface="標楷體" pitchFamily="65" charset="-120"/>
                <a:ea typeface="標楷體" pitchFamily="65" charset="-120"/>
              </a:rPr>
              <a:t>：沒有作答。</a:t>
            </a:r>
          </a:p>
        </p:txBody>
      </p:sp>
    </p:spTree>
    <p:extLst>
      <p:ext uri="{BB962C8B-B14F-4D97-AF65-F5344CB8AC3E}">
        <p14:creationId xmlns:p14="http://schemas.microsoft.com/office/powerpoint/2010/main" val="9652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3475">
                                            <p:txEl>
                                              <p:pRg st="0" end="0"/>
                                            </p:txEl>
                                          </p:spTgt>
                                        </p:tgtEl>
                                        <p:attrNameLst>
                                          <p:attrName>style.visibility</p:attrName>
                                        </p:attrNameLst>
                                      </p:cBhvr>
                                      <p:to>
                                        <p:strVal val="visible"/>
                                      </p:to>
                                    </p:set>
                                    <p:animEffect transition="in" filter="fade">
                                      <p:cBhvr>
                                        <p:cTn id="7" dur="500"/>
                                        <p:tgtEl>
                                          <p:spTgt spid="87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3475">
                                            <p:txEl>
                                              <p:pRg st="1" end="1"/>
                                            </p:txEl>
                                          </p:spTgt>
                                        </p:tgtEl>
                                        <p:attrNameLst>
                                          <p:attrName>style.visibility</p:attrName>
                                        </p:attrNameLst>
                                      </p:cBhvr>
                                      <p:to>
                                        <p:strVal val="visible"/>
                                      </p:to>
                                    </p:set>
                                    <p:animEffect transition="in" filter="fade">
                                      <p:cBhvr>
                                        <p:cTn id="12" dur="500"/>
                                        <p:tgtEl>
                                          <p:spTgt spid="87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3475">
                                            <p:txEl>
                                              <p:pRg st="2" end="2"/>
                                            </p:txEl>
                                          </p:spTgt>
                                        </p:tgtEl>
                                        <p:attrNameLst>
                                          <p:attrName>style.visibility</p:attrName>
                                        </p:attrNameLst>
                                      </p:cBhvr>
                                      <p:to>
                                        <p:strVal val="visible"/>
                                      </p:to>
                                    </p:set>
                                    <p:animEffect transition="in" filter="fade">
                                      <p:cBhvr>
                                        <p:cTn id="17" dur="500"/>
                                        <p:tgtEl>
                                          <p:spTgt spid="873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3475">
                                            <p:txEl>
                                              <p:pRg st="3" end="3"/>
                                            </p:txEl>
                                          </p:spTgt>
                                        </p:tgtEl>
                                        <p:attrNameLst>
                                          <p:attrName>style.visibility</p:attrName>
                                        </p:attrNameLst>
                                      </p:cBhvr>
                                      <p:to>
                                        <p:strVal val="visible"/>
                                      </p:to>
                                    </p:set>
                                    <p:animEffect transition="in" filter="fade">
                                      <p:cBhvr>
                                        <p:cTn id="22" dur="500"/>
                                        <p:tgtEl>
                                          <p:spTgt spid="873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3475">
                                            <p:txEl>
                                              <p:pRg st="4" end="4"/>
                                            </p:txEl>
                                          </p:spTgt>
                                        </p:tgtEl>
                                        <p:attrNameLst>
                                          <p:attrName>style.visibility</p:attrName>
                                        </p:attrNameLst>
                                      </p:cBhvr>
                                      <p:to>
                                        <p:strVal val="visible"/>
                                      </p:to>
                                    </p:set>
                                    <p:animEffect transition="in" filter="fade">
                                      <p:cBhvr>
                                        <p:cTn id="27" dur="500"/>
                                        <p:tgtEl>
                                          <p:spTgt spid="8734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3475">
                                            <p:txEl>
                                              <p:pRg st="5" end="5"/>
                                            </p:txEl>
                                          </p:spTgt>
                                        </p:tgtEl>
                                        <p:attrNameLst>
                                          <p:attrName>style.visibility</p:attrName>
                                        </p:attrNameLst>
                                      </p:cBhvr>
                                      <p:to>
                                        <p:strVal val="visible"/>
                                      </p:to>
                                    </p:set>
                                    <p:animEffect transition="in" filter="fade">
                                      <p:cBhvr>
                                        <p:cTn id="32" dur="500"/>
                                        <p:tgtEl>
                                          <p:spTgt spid="873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normAutofit/>
          </a:bodyPr>
          <a:lstStyle/>
          <a:p>
            <a:r>
              <a:rPr lang="zh-TW" altLang="en-US" b="1" dirty="0" smtClean="0">
                <a:ea typeface="標楷體" pitchFamily="65" charset="-120"/>
              </a:rPr>
              <a:t>問題</a:t>
            </a:r>
            <a:r>
              <a:rPr lang="en-US" altLang="zh-TW" b="1" dirty="0" smtClean="0">
                <a:ea typeface="標楷體" pitchFamily="65" charset="-120"/>
              </a:rPr>
              <a:t>4</a:t>
            </a:r>
            <a:r>
              <a:rPr lang="zh-TW" altLang="en-US" b="1" dirty="0" smtClean="0">
                <a:ea typeface="標楷體" pitchFamily="65" charset="-120"/>
              </a:rPr>
              <a:t>：溫室效應</a:t>
            </a:r>
            <a:endParaRPr lang="en-US" altLang="zh-TW" b="1" i="1" dirty="0"/>
          </a:p>
        </p:txBody>
      </p:sp>
      <p:sp>
        <p:nvSpPr>
          <p:cNvPr id="795651" name="Rectangle 3"/>
          <p:cNvSpPr>
            <a:spLocks noGrp="1" noChangeArrowheads="1"/>
          </p:cNvSpPr>
          <p:nvPr>
            <p:ph type="body" idx="1"/>
          </p:nvPr>
        </p:nvSpPr>
        <p:spPr>
          <a:xfrm>
            <a:off x="755576" y="1916832"/>
            <a:ext cx="7634808" cy="4114800"/>
          </a:xfrm>
        </p:spPr>
        <p:txBody>
          <a:bodyPr>
            <a:noAutofit/>
          </a:bodyPr>
          <a:lstStyle/>
          <a:p>
            <a:pPr>
              <a:lnSpc>
                <a:spcPct val="90000"/>
              </a:lnSpc>
            </a:pPr>
            <a:r>
              <a:rPr lang="zh-TW" altLang="en-US" sz="3200" dirty="0">
                <a:latin typeface="標楷體" pitchFamily="65" charset="-120"/>
                <a:ea typeface="標楷體" pitchFamily="65" charset="-120"/>
              </a:rPr>
              <a:t>小德的同學小妮卻不同意他的結論。她比較兩幅曲線圖，指出其中有些資料並不符合小德的結論。</a:t>
            </a:r>
          </a:p>
          <a:p>
            <a:pPr>
              <a:lnSpc>
                <a:spcPct val="90000"/>
              </a:lnSpc>
            </a:pPr>
            <a:r>
              <a:rPr lang="zh-TW" altLang="en-US" sz="3200" dirty="0">
                <a:latin typeface="標楷體" pitchFamily="65" charset="-120"/>
                <a:ea typeface="標楷體" pitchFamily="65" charset="-120"/>
              </a:rPr>
              <a:t>請從曲線圖中舉出一項不符合小德結論的資料，並解釋答案</a:t>
            </a:r>
            <a:r>
              <a:rPr lang="zh-TW" altLang="en-US" sz="3200" dirty="0" smtClean="0">
                <a:latin typeface="標楷體" pitchFamily="65" charset="-120"/>
                <a:ea typeface="標楷體" pitchFamily="65" charset="-120"/>
              </a:rPr>
              <a:t>。</a:t>
            </a:r>
            <a:endParaRPr lang="en-US"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342241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9" y="681038"/>
            <a:ext cx="8407187" cy="570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6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a:xfrm>
            <a:off x="683568" y="0"/>
            <a:ext cx="7696200" cy="1340768"/>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4</a:t>
            </a:r>
            <a:r>
              <a:rPr lang="zh-TW" altLang="en-US" b="1" dirty="0" smtClean="0">
                <a:ea typeface="標楷體" pitchFamily="65" charset="-120"/>
              </a:rPr>
              <a:t>：</a:t>
            </a:r>
            <a:r>
              <a:rPr lang="zh-TW" altLang="en-US" b="1" dirty="0">
                <a:ea typeface="標楷體" pitchFamily="65" charset="-120"/>
              </a:rPr>
              <a:t>溫室效應計分規準</a:t>
            </a:r>
            <a:r>
              <a:rPr lang="zh-TW" altLang="en-US" dirty="0"/>
              <a:t> </a:t>
            </a:r>
            <a:br>
              <a:rPr lang="zh-TW" altLang="en-US" dirty="0"/>
            </a:br>
            <a:r>
              <a:rPr lang="en-US" altLang="zh-TW" b="1" i="1" dirty="0"/>
              <a:t>S114Q04-0 1 2 9</a:t>
            </a:r>
          </a:p>
        </p:txBody>
      </p:sp>
      <p:sp>
        <p:nvSpPr>
          <p:cNvPr id="874499" name="Rectangle 3"/>
          <p:cNvSpPr>
            <a:spLocks noGrp="1" noChangeArrowheads="1"/>
          </p:cNvSpPr>
          <p:nvPr>
            <p:ph type="body" idx="1"/>
          </p:nvPr>
        </p:nvSpPr>
        <p:spPr>
          <a:xfrm>
            <a:off x="179512" y="1484784"/>
            <a:ext cx="8748464" cy="5373216"/>
          </a:xfrm>
        </p:spPr>
        <p:txBody>
          <a:bodyPr>
            <a:no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a:latin typeface="標楷體" pitchFamily="65" charset="-120"/>
                <a:ea typeface="標楷體" pitchFamily="65" charset="-120"/>
              </a:rPr>
              <a:t>2</a:t>
            </a:r>
            <a:r>
              <a:rPr lang="zh-TW" altLang="en-US" sz="2800" b="1" dirty="0" smtClean="0">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能夠</a:t>
            </a:r>
            <a:r>
              <a:rPr lang="zh-TW" altLang="en-US" sz="2800" dirty="0">
                <a:solidFill>
                  <a:schemeClr val="tx1"/>
                </a:solidFill>
                <a:latin typeface="標楷體" pitchFamily="65" charset="-120"/>
                <a:ea typeface="標楷體" pitchFamily="65" charset="-120"/>
              </a:rPr>
              <a:t>指出兩幅圖中，有哪一部分的曲線不是同時上升或下降，並作解釋</a:t>
            </a:r>
            <a:r>
              <a:rPr lang="zh-TW" altLang="en-US" sz="2800" dirty="0">
                <a:latin typeface="標楷體" pitchFamily="65" charset="-120"/>
                <a:ea typeface="標楷體" pitchFamily="65" charset="-120"/>
              </a:rPr>
              <a:t>。</a:t>
            </a:r>
          </a:p>
          <a:p>
            <a:pPr marL="514350" indent="-514350">
              <a:lnSpc>
                <a:spcPct val="80000"/>
              </a:lnSpc>
              <a:buFont typeface="+mj-lt"/>
              <a:buAutoNum type="arabicPeriod"/>
            </a:pPr>
            <a:r>
              <a:rPr lang="zh-TW" altLang="en-US" sz="2800" dirty="0">
                <a:latin typeface="標楷體" pitchFamily="65" charset="-120"/>
                <a:ea typeface="標楷體" pitchFamily="65" charset="-120"/>
              </a:rPr>
              <a:t>（約）在</a:t>
            </a:r>
            <a:r>
              <a:rPr lang="en-US" altLang="zh-TW" sz="2800" dirty="0">
                <a:latin typeface="標楷體" pitchFamily="65" charset="-120"/>
                <a:ea typeface="標楷體" pitchFamily="65" charset="-120"/>
              </a:rPr>
              <a:t>1900-1910 </a:t>
            </a:r>
            <a:r>
              <a:rPr lang="zh-TW" altLang="en-US" sz="2800" dirty="0">
                <a:latin typeface="標楷體" pitchFamily="65" charset="-120"/>
                <a:ea typeface="標楷體" pitchFamily="65" charset="-120"/>
              </a:rPr>
              <a:t>這段時期，</a:t>
            </a: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增加，但溫度則下降。</a:t>
            </a:r>
          </a:p>
          <a:p>
            <a:pPr marL="514350" indent="-514350">
              <a:lnSpc>
                <a:spcPct val="80000"/>
              </a:lnSpc>
              <a:buFont typeface="+mj-lt"/>
              <a:buAutoNum type="arabicPeriod"/>
            </a:pPr>
            <a:r>
              <a:rPr lang="en-US" altLang="zh-TW" sz="2800" dirty="0">
                <a:latin typeface="標楷體" pitchFamily="65" charset="-120"/>
                <a:ea typeface="標楷體" pitchFamily="65" charset="-120"/>
              </a:rPr>
              <a:t>1980-1983 </a:t>
            </a:r>
            <a:r>
              <a:rPr lang="zh-TW" altLang="en-US" sz="2800" dirty="0">
                <a:latin typeface="標楷體" pitchFamily="65" charset="-120"/>
                <a:ea typeface="標楷體" pitchFamily="65" charset="-120"/>
              </a:rPr>
              <a:t>這段期間，二氧化碳下降而溫度則上升。</a:t>
            </a:r>
          </a:p>
          <a:p>
            <a:pPr marL="514350" indent="-514350">
              <a:lnSpc>
                <a:spcPct val="80000"/>
              </a:lnSpc>
              <a:buFont typeface="+mj-lt"/>
              <a:buAutoNum type="arabicPeriod"/>
            </a:pPr>
            <a:r>
              <a:rPr lang="en-US" altLang="zh-TW" sz="2800" dirty="0">
                <a:latin typeface="標楷體" pitchFamily="65" charset="-120"/>
                <a:ea typeface="標楷體" pitchFamily="65" charset="-120"/>
              </a:rPr>
              <a:t>1800-1900 </a:t>
            </a:r>
            <a:r>
              <a:rPr lang="zh-TW" altLang="en-US" sz="2800" dirty="0">
                <a:latin typeface="標楷體" pitchFamily="65" charset="-120"/>
                <a:ea typeface="標楷體" pitchFamily="65" charset="-120"/>
              </a:rPr>
              <a:t>這段期間，溫度的變化不大，但第一幅圖則持續增加。</a:t>
            </a:r>
          </a:p>
          <a:p>
            <a:pPr marL="514350" indent="-514350">
              <a:lnSpc>
                <a:spcPct val="80000"/>
              </a:lnSpc>
              <a:buFont typeface="+mj-lt"/>
              <a:buAutoNum type="arabicPeriod"/>
            </a:pPr>
            <a:r>
              <a:rPr lang="en-US" altLang="zh-TW" sz="2800" dirty="0">
                <a:latin typeface="標楷體" pitchFamily="65" charset="-120"/>
                <a:ea typeface="標楷體" pitchFamily="65" charset="-120"/>
              </a:rPr>
              <a:t>1950-1980 </a:t>
            </a:r>
            <a:r>
              <a:rPr lang="zh-TW" altLang="en-US" sz="2800" dirty="0">
                <a:latin typeface="標楷體" pitchFamily="65" charset="-120"/>
                <a:ea typeface="標楷體" pitchFamily="65" charset="-120"/>
              </a:rPr>
              <a:t>這段期間，溫度沒有上升，而</a:t>
            </a: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卻不斷上升。</a:t>
            </a:r>
          </a:p>
          <a:p>
            <a:pPr marL="514350" indent="-514350">
              <a:lnSpc>
                <a:spcPct val="80000"/>
              </a:lnSpc>
              <a:buFont typeface="+mj-lt"/>
              <a:buAutoNum type="arabicPeriod"/>
            </a:pPr>
            <a:r>
              <a:rPr lang="zh-TW" altLang="en-US" sz="2800" dirty="0">
                <a:latin typeface="標楷體" pitchFamily="65" charset="-120"/>
                <a:ea typeface="標楷體" pitchFamily="65" charset="-120"/>
              </a:rPr>
              <a:t>由</a:t>
            </a:r>
            <a:r>
              <a:rPr lang="en-US" altLang="zh-TW" sz="2800" dirty="0">
                <a:latin typeface="標楷體" pitchFamily="65" charset="-120"/>
                <a:ea typeface="標楷體" pitchFamily="65" charset="-120"/>
              </a:rPr>
              <a:t>1940 </a:t>
            </a:r>
            <a:r>
              <a:rPr lang="zh-TW" altLang="en-US" sz="2800" dirty="0">
                <a:latin typeface="標楷體" pitchFamily="65" charset="-120"/>
                <a:ea typeface="標楷體" pitchFamily="65" charset="-120"/>
              </a:rPr>
              <a:t>年開始，至</a:t>
            </a:r>
            <a:r>
              <a:rPr lang="en-US" altLang="zh-TW" sz="2800" dirty="0">
                <a:latin typeface="標楷體" pitchFamily="65" charset="-120"/>
                <a:ea typeface="標楷體" pitchFamily="65" charset="-120"/>
              </a:rPr>
              <a:t>1975 </a:t>
            </a:r>
            <a:r>
              <a:rPr lang="zh-TW" altLang="en-US" sz="2800" dirty="0">
                <a:latin typeface="標楷體" pitchFamily="65" charset="-120"/>
                <a:ea typeface="標楷體" pitchFamily="65" charset="-120"/>
              </a:rPr>
              <a:t>年，溫度的變化不大，但二氧化碳則大幅增加。</a:t>
            </a:r>
          </a:p>
          <a:p>
            <a:pPr marL="514350" indent="-514350">
              <a:lnSpc>
                <a:spcPct val="80000"/>
              </a:lnSpc>
              <a:buFont typeface="+mj-lt"/>
              <a:buAutoNum type="arabicPeriod"/>
            </a:pPr>
            <a:r>
              <a:rPr lang="en-US" altLang="zh-TW" sz="2800" dirty="0">
                <a:latin typeface="標楷體" pitchFamily="65" charset="-120"/>
                <a:ea typeface="標楷體" pitchFamily="65" charset="-120"/>
              </a:rPr>
              <a:t>1940 </a:t>
            </a:r>
            <a:r>
              <a:rPr lang="zh-TW" altLang="en-US" sz="2800" dirty="0">
                <a:latin typeface="標楷體" pitchFamily="65" charset="-120"/>
                <a:ea typeface="標楷體" pitchFamily="65" charset="-120"/>
              </a:rPr>
              <a:t>年的氣溫比</a:t>
            </a:r>
            <a:r>
              <a:rPr lang="en-US" altLang="zh-TW" sz="2800" dirty="0">
                <a:latin typeface="標楷體" pitchFamily="65" charset="-120"/>
                <a:ea typeface="標楷體" pitchFamily="65" charset="-120"/>
              </a:rPr>
              <a:t>1920 </a:t>
            </a:r>
            <a:r>
              <a:rPr lang="zh-TW" altLang="en-US" sz="2800" dirty="0">
                <a:latin typeface="標楷體" pitchFamily="65" charset="-120"/>
                <a:ea typeface="標楷體" pitchFamily="65" charset="-120"/>
              </a:rPr>
              <a:t>年的高得多，但二氧化碳的排放則變化不大。</a:t>
            </a:r>
          </a:p>
        </p:txBody>
      </p:sp>
    </p:spTree>
    <p:extLst>
      <p:ext uri="{BB962C8B-B14F-4D97-AF65-F5344CB8AC3E}">
        <p14:creationId xmlns:p14="http://schemas.microsoft.com/office/powerpoint/2010/main" val="18697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animEffect transition="in" filter="fade">
                                      <p:cBhvr>
                                        <p:cTn id="7" dur="500"/>
                                        <p:tgtEl>
                                          <p:spTgt spid="87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4499">
                                            <p:txEl>
                                              <p:pRg st="1" end="1"/>
                                            </p:txEl>
                                          </p:spTgt>
                                        </p:tgtEl>
                                        <p:attrNameLst>
                                          <p:attrName>style.visibility</p:attrName>
                                        </p:attrNameLst>
                                      </p:cBhvr>
                                      <p:to>
                                        <p:strVal val="visible"/>
                                      </p:to>
                                    </p:set>
                                    <p:animEffect transition="in" filter="fade">
                                      <p:cBhvr>
                                        <p:cTn id="12" dur="500"/>
                                        <p:tgtEl>
                                          <p:spTgt spid="874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4499">
                                            <p:txEl>
                                              <p:pRg st="2" end="2"/>
                                            </p:txEl>
                                          </p:spTgt>
                                        </p:tgtEl>
                                        <p:attrNameLst>
                                          <p:attrName>style.visibility</p:attrName>
                                        </p:attrNameLst>
                                      </p:cBhvr>
                                      <p:to>
                                        <p:strVal val="visible"/>
                                      </p:to>
                                    </p:set>
                                    <p:animEffect transition="in" filter="fade">
                                      <p:cBhvr>
                                        <p:cTn id="17" dur="500"/>
                                        <p:tgtEl>
                                          <p:spTgt spid="874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4499">
                                            <p:txEl>
                                              <p:pRg st="3" end="3"/>
                                            </p:txEl>
                                          </p:spTgt>
                                        </p:tgtEl>
                                        <p:attrNameLst>
                                          <p:attrName>style.visibility</p:attrName>
                                        </p:attrNameLst>
                                      </p:cBhvr>
                                      <p:to>
                                        <p:strVal val="visible"/>
                                      </p:to>
                                    </p:set>
                                    <p:animEffect transition="in" filter="fade">
                                      <p:cBhvr>
                                        <p:cTn id="22" dur="500"/>
                                        <p:tgtEl>
                                          <p:spTgt spid="874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4499">
                                            <p:txEl>
                                              <p:pRg st="4" end="4"/>
                                            </p:txEl>
                                          </p:spTgt>
                                        </p:tgtEl>
                                        <p:attrNameLst>
                                          <p:attrName>style.visibility</p:attrName>
                                        </p:attrNameLst>
                                      </p:cBhvr>
                                      <p:to>
                                        <p:strVal val="visible"/>
                                      </p:to>
                                    </p:set>
                                    <p:animEffect transition="in" filter="fade">
                                      <p:cBhvr>
                                        <p:cTn id="27" dur="500"/>
                                        <p:tgtEl>
                                          <p:spTgt spid="874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4499">
                                            <p:txEl>
                                              <p:pRg st="5" end="5"/>
                                            </p:txEl>
                                          </p:spTgt>
                                        </p:tgtEl>
                                        <p:attrNameLst>
                                          <p:attrName>style.visibility</p:attrName>
                                        </p:attrNameLst>
                                      </p:cBhvr>
                                      <p:to>
                                        <p:strVal val="visible"/>
                                      </p:to>
                                    </p:set>
                                    <p:animEffect transition="in" filter="fade">
                                      <p:cBhvr>
                                        <p:cTn id="32" dur="500"/>
                                        <p:tgtEl>
                                          <p:spTgt spid="874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4499">
                                            <p:txEl>
                                              <p:pRg st="6" end="6"/>
                                            </p:txEl>
                                          </p:spTgt>
                                        </p:tgtEl>
                                        <p:attrNameLst>
                                          <p:attrName>style.visibility</p:attrName>
                                        </p:attrNameLst>
                                      </p:cBhvr>
                                      <p:to>
                                        <p:strVal val="visible"/>
                                      </p:to>
                                    </p:set>
                                    <p:animEffect transition="in" filter="fade">
                                      <p:cBhvr>
                                        <p:cTn id="37" dur="500"/>
                                        <p:tgtEl>
                                          <p:spTgt spid="874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827584" y="0"/>
            <a:ext cx="7696200" cy="1340768"/>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4</a:t>
            </a:r>
            <a:r>
              <a:rPr lang="zh-TW" altLang="en-US" b="1" dirty="0" smtClean="0">
                <a:ea typeface="標楷體" pitchFamily="65" charset="-120"/>
              </a:rPr>
              <a:t>：</a:t>
            </a:r>
            <a:r>
              <a:rPr lang="zh-TW" altLang="en-US" b="1" dirty="0">
                <a:ea typeface="標楷體" pitchFamily="65" charset="-120"/>
              </a:rPr>
              <a:t>溫室效應計分規準</a:t>
            </a:r>
            <a:r>
              <a:rPr lang="zh-TW" altLang="en-US" dirty="0"/>
              <a:t> </a:t>
            </a:r>
            <a:br>
              <a:rPr lang="zh-TW" altLang="en-US" dirty="0"/>
            </a:br>
            <a:r>
              <a:rPr lang="en-US" altLang="zh-TW" b="1" i="1" dirty="0"/>
              <a:t>S114Q04-0 1 2 9</a:t>
            </a:r>
          </a:p>
        </p:txBody>
      </p:sp>
      <p:sp>
        <p:nvSpPr>
          <p:cNvPr id="875523" name="Rectangle 3"/>
          <p:cNvSpPr>
            <a:spLocks noGrp="1" noChangeArrowheads="1"/>
          </p:cNvSpPr>
          <p:nvPr>
            <p:ph type="body" idx="1"/>
          </p:nvPr>
        </p:nvSpPr>
        <p:spPr>
          <a:xfrm>
            <a:off x="323528" y="1457400"/>
            <a:ext cx="8640960" cy="5400600"/>
          </a:xfrm>
        </p:spPr>
        <p:txBody>
          <a:bodyPr>
            <a:noAutofit/>
          </a:bodyPr>
          <a:lstStyle/>
          <a:p>
            <a:pPr>
              <a:lnSpc>
                <a:spcPct val="90000"/>
              </a:lnSpc>
              <a:buFont typeface="Wingdings" pitchFamily="2" charset="2"/>
              <a:buChar char="l"/>
            </a:pPr>
            <a:r>
              <a:rPr lang="zh-TW" altLang="en-US" sz="2800" b="1" dirty="0">
                <a:latin typeface="標楷體" pitchFamily="65" charset="-120"/>
                <a:ea typeface="標楷體" pitchFamily="65" charset="-120"/>
              </a:rPr>
              <a:t>部分</a:t>
            </a:r>
            <a:r>
              <a:rPr lang="zh-TW" altLang="en-US" sz="2800" b="1" dirty="0" smtClean="0">
                <a:latin typeface="標楷體" pitchFamily="65" charset="-120"/>
                <a:ea typeface="標楷體" pitchFamily="65" charset="-120"/>
              </a:rPr>
              <a:t>分數 代號 </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a:lnSpc>
                <a:spcPct val="90000"/>
              </a:lnSpc>
            </a:pPr>
            <a:r>
              <a:rPr lang="zh-TW" altLang="en-US" sz="2800" dirty="0" smtClean="0">
                <a:latin typeface="標楷體" pitchFamily="65" charset="-120"/>
                <a:ea typeface="標楷體" pitchFamily="65" charset="-120"/>
              </a:rPr>
              <a:t>指出</a:t>
            </a:r>
            <a:r>
              <a:rPr lang="zh-TW" altLang="en-US" sz="2800" dirty="0">
                <a:latin typeface="標楷體" pitchFamily="65" charset="-120"/>
                <a:ea typeface="標楷體" pitchFamily="65" charset="-120"/>
              </a:rPr>
              <a:t>了正確的時期，但沒有給予解釋。</a:t>
            </a:r>
          </a:p>
          <a:p>
            <a:pPr marL="514350" indent="-514350">
              <a:lnSpc>
                <a:spcPct val="90000"/>
              </a:lnSpc>
              <a:buFont typeface="+mj-lt"/>
              <a:buAutoNum type="arabicPeriod"/>
            </a:pPr>
            <a:r>
              <a:rPr lang="en-US" altLang="zh-TW" sz="2800" dirty="0" smtClean="0">
                <a:latin typeface="標楷體" pitchFamily="65" charset="-120"/>
                <a:ea typeface="標楷體" pitchFamily="65" charset="-120"/>
              </a:rPr>
              <a:t>1930–1933</a:t>
            </a:r>
          </a:p>
          <a:p>
            <a:pPr marL="514350" indent="-514350">
              <a:lnSpc>
                <a:spcPct val="90000"/>
              </a:lnSpc>
              <a:buFont typeface="+mj-lt"/>
              <a:buAutoNum type="arabicPeriod"/>
            </a:pPr>
            <a:r>
              <a:rPr lang="en-US" altLang="zh-TW" sz="2800" dirty="0" smtClean="0">
                <a:latin typeface="標楷體" pitchFamily="65" charset="-120"/>
                <a:ea typeface="標楷體" pitchFamily="65" charset="-120"/>
              </a:rPr>
              <a:t>1910</a:t>
            </a:r>
            <a:r>
              <a:rPr lang="zh-TW" altLang="en-US" sz="2800" dirty="0" smtClean="0">
                <a:latin typeface="標楷體" pitchFamily="65" charset="-120"/>
                <a:ea typeface="標楷體" pitchFamily="65" charset="-120"/>
              </a:rPr>
              <a:t>年</a:t>
            </a:r>
            <a:r>
              <a:rPr lang="zh-TW" altLang="en-US" sz="2800" dirty="0">
                <a:latin typeface="標楷體" pitchFamily="65" charset="-120"/>
                <a:ea typeface="標楷體" pitchFamily="65" charset="-120"/>
              </a:rPr>
              <a:t>之前</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lnSpc>
                <a:spcPct val="90000"/>
              </a:lnSpc>
            </a:pPr>
            <a:r>
              <a:rPr lang="zh-TW" altLang="en-US" sz="2800" dirty="0" smtClean="0">
                <a:latin typeface="標楷體" pitchFamily="65" charset="-120"/>
                <a:ea typeface="標楷體" pitchFamily="65" charset="-120"/>
              </a:rPr>
              <a:t>指出</a:t>
            </a:r>
            <a:r>
              <a:rPr lang="zh-TW" altLang="en-US" sz="2800" dirty="0">
                <a:latin typeface="標楷體" pitchFamily="65" charset="-120"/>
                <a:ea typeface="標楷體" pitchFamily="65" charset="-120"/>
              </a:rPr>
              <a:t>一個年份（而不是時期），並提供合理解釋。</a:t>
            </a:r>
          </a:p>
          <a:p>
            <a:pPr marL="514350" indent="-514350">
              <a:lnSpc>
                <a:spcPct val="90000"/>
              </a:lnSpc>
              <a:buFont typeface="+mj-lt"/>
              <a:buAutoNum type="arabicPeriod"/>
            </a:pPr>
            <a:r>
              <a:rPr lang="zh-TW" altLang="en-US" sz="2800" dirty="0">
                <a:latin typeface="標楷體" pitchFamily="65" charset="-120"/>
                <a:ea typeface="標楷體" pitchFamily="65" charset="-120"/>
              </a:rPr>
              <a:t>在</a:t>
            </a:r>
            <a:r>
              <a:rPr lang="en-US" altLang="zh-TW" sz="2800" dirty="0" smtClean="0">
                <a:latin typeface="標楷體" pitchFamily="65" charset="-120"/>
                <a:ea typeface="標楷體" pitchFamily="65" charset="-120"/>
              </a:rPr>
              <a:t>1980</a:t>
            </a:r>
            <a:r>
              <a:rPr lang="zh-TW" altLang="en-US" sz="2800" dirty="0" smtClean="0">
                <a:latin typeface="標楷體" pitchFamily="65" charset="-120"/>
                <a:ea typeface="標楷體" pitchFamily="65" charset="-120"/>
              </a:rPr>
              <a:t>年，</a:t>
            </a:r>
            <a:r>
              <a:rPr lang="zh-TW" altLang="en-US" sz="2800" dirty="0">
                <a:latin typeface="標楷體" pitchFamily="65" charset="-120"/>
                <a:ea typeface="標楷體" pitchFamily="65" charset="-120"/>
              </a:rPr>
              <a:t>排放量下降，溫度則仍然上升。</a:t>
            </a:r>
          </a:p>
          <a:p>
            <a:pPr>
              <a:lnSpc>
                <a:spcPct val="90000"/>
              </a:lnSpc>
            </a:pPr>
            <a:r>
              <a:rPr lang="zh-TW" altLang="en-US" sz="2800" dirty="0" smtClean="0">
                <a:latin typeface="標楷體" pitchFamily="65" charset="-120"/>
                <a:ea typeface="標楷體" pitchFamily="65" charset="-120"/>
              </a:rPr>
              <a:t>或 舉出</a:t>
            </a:r>
            <a:r>
              <a:rPr lang="zh-TW" altLang="en-US" sz="2800" dirty="0">
                <a:latin typeface="標楷體" pitchFamily="65" charset="-120"/>
                <a:ea typeface="標楷體" pitchFamily="65" charset="-120"/>
              </a:rPr>
              <a:t>了証據，証明小德的結論不是正確的，但卻寫錯了時期。（註：這錯誤必須有證據支持</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例：在圖中有一處清楚表示出一個正確答案，但在轉述資料時有錯。）</a:t>
            </a:r>
          </a:p>
          <a:p>
            <a:pPr marL="514350" indent="-514350">
              <a:lnSpc>
                <a:spcPct val="90000"/>
              </a:lnSpc>
              <a:buFont typeface="+mj-lt"/>
              <a:buAutoNum type="arabicPeriod"/>
            </a:pPr>
            <a:r>
              <a:rPr lang="zh-TW" altLang="en-US" sz="2800" dirty="0">
                <a:latin typeface="標楷體" pitchFamily="65" charset="-120"/>
                <a:ea typeface="標楷體" pitchFamily="65" charset="-120"/>
              </a:rPr>
              <a:t>在</a:t>
            </a:r>
            <a:r>
              <a:rPr lang="en-US" altLang="zh-TW" sz="2800" dirty="0">
                <a:latin typeface="標楷體" pitchFamily="65" charset="-120"/>
                <a:ea typeface="標楷體" pitchFamily="65" charset="-120"/>
              </a:rPr>
              <a:t>1950 </a:t>
            </a:r>
            <a:r>
              <a:rPr lang="zh-TW" altLang="en-US" sz="2800" dirty="0">
                <a:latin typeface="標楷體" pitchFamily="65" charset="-120"/>
                <a:ea typeface="標楷體" pitchFamily="65" charset="-120"/>
              </a:rPr>
              <a:t>年至</a:t>
            </a:r>
            <a:r>
              <a:rPr lang="en-US" altLang="zh-TW" sz="2800" dirty="0">
                <a:latin typeface="標楷體" pitchFamily="65" charset="-120"/>
                <a:ea typeface="標楷體" pitchFamily="65" charset="-120"/>
              </a:rPr>
              <a:t>1960 </a:t>
            </a:r>
            <a:r>
              <a:rPr lang="zh-TW" altLang="en-US" sz="2800" dirty="0">
                <a:latin typeface="標楷體" pitchFamily="65" charset="-120"/>
                <a:ea typeface="標楷體" pitchFamily="65" charset="-120"/>
              </a:rPr>
              <a:t>年期間，溫度下降，二氧化碳排放量卻上升。</a:t>
            </a:r>
          </a:p>
        </p:txBody>
      </p:sp>
    </p:spTree>
    <p:extLst>
      <p:ext uri="{BB962C8B-B14F-4D97-AF65-F5344CB8AC3E}">
        <p14:creationId xmlns:p14="http://schemas.microsoft.com/office/powerpoint/2010/main" val="2703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5523">
                                            <p:txEl>
                                              <p:pRg st="0" end="0"/>
                                            </p:txEl>
                                          </p:spTgt>
                                        </p:tgtEl>
                                        <p:attrNameLst>
                                          <p:attrName>style.visibility</p:attrName>
                                        </p:attrNameLst>
                                      </p:cBhvr>
                                      <p:to>
                                        <p:strVal val="visible"/>
                                      </p:to>
                                    </p:set>
                                    <p:animEffect transition="in" filter="fade">
                                      <p:cBhvr>
                                        <p:cTn id="7" dur="500"/>
                                        <p:tgtEl>
                                          <p:spTgt spid="875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5523">
                                            <p:txEl>
                                              <p:pRg st="1" end="1"/>
                                            </p:txEl>
                                          </p:spTgt>
                                        </p:tgtEl>
                                        <p:attrNameLst>
                                          <p:attrName>style.visibility</p:attrName>
                                        </p:attrNameLst>
                                      </p:cBhvr>
                                      <p:to>
                                        <p:strVal val="visible"/>
                                      </p:to>
                                    </p:set>
                                    <p:animEffect transition="in" filter="fade">
                                      <p:cBhvr>
                                        <p:cTn id="12" dur="500"/>
                                        <p:tgtEl>
                                          <p:spTgt spid="875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5523">
                                            <p:txEl>
                                              <p:pRg st="2" end="2"/>
                                            </p:txEl>
                                          </p:spTgt>
                                        </p:tgtEl>
                                        <p:attrNameLst>
                                          <p:attrName>style.visibility</p:attrName>
                                        </p:attrNameLst>
                                      </p:cBhvr>
                                      <p:to>
                                        <p:strVal val="visible"/>
                                      </p:to>
                                    </p:set>
                                    <p:animEffect transition="in" filter="fade">
                                      <p:cBhvr>
                                        <p:cTn id="17" dur="500"/>
                                        <p:tgtEl>
                                          <p:spTgt spid="875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5523">
                                            <p:txEl>
                                              <p:pRg st="3" end="3"/>
                                            </p:txEl>
                                          </p:spTgt>
                                        </p:tgtEl>
                                        <p:attrNameLst>
                                          <p:attrName>style.visibility</p:attrName>
                                        </p:attrNameLst>
                                      </p:cBhvr>
                                      <p:to>
                                        <p:strVal val="visible"/>
                                      </p:to>
                                    </p:set>
                                    <p:animEffect transition="in" filter="fade">
                                      <p:cBhvr>
                                        <p:cTn id="22" dur="500"/>
                                        <p:tgtEl>
                                          <p:spTgt spid="8755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5523">
                                            <p:txEl>
                                              <p:pRg st="4" end="4"/>
                                            </p:txEl>
                                          </p:spTgt>
                                        </p:tgtEl>
                                        <p:attrNameLst>
                                          <p:attrName>style.visibility</p:attrName>
                                        </p:attrNameLst>
                                      </p:cBhvr>
                                      <p:to>
                                        <p:strVal val="visible"/>
                                      </p:to>
                                    </p:set>
                                    <p:animEffect transition="in" filter="fade">
                                      <p:cBhvr>
                                        <p:cTn id="27" dur="500"/>
                                        <p:tgtEl>
                                          <p:spTgt spid="8755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5523">
                                            <p:txEl>
                                              <p:pRg st="5" end="5"/>
                                            </p:txEl>
                                          </p:spTgt>
                                        </p:tgtEl>
                                        <p:attrNameLst>
                                          <p:attrName>style.visibility</p:attrName>
                                        </p:attrNameLst>
                                      </p:cBhvr>
                                      <p:to>
                                        <p:strVal val="visible"/>
                                      </p:to>
                                    </p:set>
                                    <p:animEffect transition="in" filter="fade">
                                      <p:cBhvr>
                                        <p:cTn id="32" dur="500"/>
                                        <p:tgtEl>
                                          <p:spTgt spid="8755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5523">
                                            <p:txEl>
                                              <p:pRg st="6" end="6"/>
                                            </p:txEl>
                                          </p:spTgt>
                                        </p:tgtEl>
                                        <p:attrNameLst>
                                          <p:attrName>style.visibility</p:attrName>
                                        </p:attrNameLst>
                                      </p:cBhvr>
                                      <p:to>
                                        <p:strVal val="visible"/>
                                      </p:to>
                                    </p:set>
                                    <p:animEffect transition="in" filter="fade">
                                      <p:cBhvr>
                                        <p:cTn id="37" dur="500"/>
                                        <p:tgtEl>
                                          <p:spTgt spid="8755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5523">
                                            <p:txEl>
                                              <p:pRg st="7" end="7"/>
                                            </p:txEl>
                                          </p:spTgt>
                                        </p:tgtEl>
                                        <p:attrNameLst>
                                          <p:attrName>style.visibility</p:attrName>
                                        </p:attrNameLst>
                                      </p:cBhvr>
                                      <p:to>
                                        <p:strVal val="visible"/>
                                      </p:to>
                                    </p:set>
                                    <p:animEffect transition="in" filter="fade">
                                      <p:cBhvr>
                                        <p:cTn id="42" dur="500"/>
                                        <p:tgtEl>
                                          <p:spTgt spid="875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827584" y="332656"/>
            <a:ext cx="7696200" cy="1296144"/>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4</a:t>
            </a:r>
            <a:r>
              <a:rPr lang="zh-TW" altLang="en-US" b="1" dirty="0" smtClean="0">
                <a:ea typeface="標楷體" pitchFamily="65" charset="-120"/>
              </a:rPr>
              <a:t>：</a:t>
            </a:r>
            <a:r>
              <a:rPr lang="zh-TW" altLang="en-US" b="1" dirty="0">
                <a:ea typeface="標楷體" pitchFamily="65" charset="-120"/>
              </a:rPr>
              <a:t>溫室效應計分規準</a:t>
            </a:r>
            <a:r>
              <a:rPr lang="zh-TW" altLang="en-US" dirty="0"/>
              <a:t> </a:t>
            </a:r>
            <a:br>
              <a:rPr lang="zh-TW" altLang="en-US" dirty="0"/>
            </a:br>
            <a:r>
              <a:rPr lang="en-US" altLang="zh-TW" b="1" i="1" dirty="0"/>
              <a:t>S114Q04-0 1 2 9</a:t>
            </a:r>
          </a:p>
        </p:txBody>
      </p:sp>
      <p:sp>
        <p:nvSpPr>
          <p:cNvPr id="876547" name="Rectangle 3"/>
          <p:cNvSpPr>
            <a:spLocks noGrp="1" noChangeArrowheads="1"/>
          </p:cNvSpPr>
          <p:nvPr>
            <p:ph type="body" idx="1"/>
          </p:nvPr>
        </p:nvSpPr>
        <p:spPr>
          <a:xfrm>
            <a:off x="395536" y="1916832"/>
            <a:ext cx="8424936" cy="4176464"/>
          </a:xfrm>
        </p:spPr>
        <p:txBody>
          <a:bodyPr>
            <a:noAutofit/>
          </a:bodyPr>
          <a:lstStyle/>
          <a:p>
            <a:pPr>
              <a:lnSpc>
                <a:spcPct val="80000"/>
              </a:lnSpc>
              <a:buFont typeface="Wingdings" pitchFamily="2" charset="2"/>
              <a:buChar char="l"/>
            </a:pPr>
            <a:r>
              <a:rPr lang="zh-TW" altLang="en-US" sz="2800" b="1" dirty="0">
                <a:latin typeface="標楷體" pitchFamily="65" charset="-120"/>
                <a:ea typeface="標楷體" pitchFamily="65" charset="-120"/>
              </a:rPr>
              <a:t>部分分數 代號 </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a:t>
            </a:r>
            <a:r>
              <a:rPr lang="zh-TW" altLang="en-US" sz="2800" dirty="0">
                <a:latin typeface="標楷體" pitchFamily="65" charset="-120"/>
                <a:ea typeface="標楷體" pitchFamily="65" charset="-120"/>
              </a:rPr>
              <a:t>兩條曲線的不同之處，但沒有提及任何特定的</a:t>
            </a:r>
            <a:r>
              <a:rPr lang="zh-TW" altLang="en-US" sz="2800" dirty="0" smtClean="0">
                <a:latin typeface="標楷體" pitchFamily="65" charset="-120"/>
                <a:ea typeface="標楷體" pitchFamily="65" charset="-120"/>
              </a:rPr>
              <a:t>時期</a:t>
            </a:r>
            <a:r>
              <a:rPr lang="en-US" altLang="zh-TW"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a:p>
            <a:pPr marL="514350" indent="-514350">
              <a:lnSpc>
                <a:spcPct val="80000"/>
              </a:lnSpc>
              <a:buFont typeface="+mj-lt"/>
              <a:buAutoNum type="arabicPeriod"/>
            </a:pPr>
            <a:r>
              <a:rPr lang="zh-TW" altLang="en-US" sz="2800" dirty="0">
                <a:latin typeface="標楷體" pitchFamily="65" charset="-120"/>
                <a:ea typeface="標楷體" pitchFamily="65" charset="-120"/>
              </a:rPr>
              <a:t>在某些地方可以見到排放量下降，溫度上升</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開始</a:t>
            </a:r>
            <a:r>
              <a:rPr lang="zh-TW" altLang="en-US" sz="2800" dirty="0">
                <a:latin typeface="標楷體" pitchFamily="65" charset="-120"/>
                <a:ea typeface="標楷體" pitchFamily="65" charset="-120"/>
              </a:rPr>
              <a:t>的時候，二氧化碳的排放量少，但溫度卻高</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在</a:t>
            </a:r>
            <a:r>
              <a:rPr lang="zh-TW" altLang="en-US" sz="2800" dirty="0">
                <a:latin typeface="標楷體" pitchFamily="65" charset="-120"/>
                <a:ea typeface="標楷體" pitchFamily="65" charset="-120"/>
              </a:rPr>
              <a:t>圖一，可以見到有穩定的上升，但在圖二則見不到有上升，而是維持不變</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&lt;</a:t>
            </a:r>
            <a:r>
              <a:rPr lang="zh-TW" altLang="en-US" sz="2800" dirty="0" smtClean="0">
                <a:latin typeface="標楷體" pitchFamily="65" charset="-120"/>
                <a:ea typeface="標楷體" pitchFamily="65" charset="-120"/>
              </a:rPr>
              <a:t>註</a:t>
            </a:r>
            <a:r>
              <a:rPr lang="zh-TW" altLang="en-US" sz="2800" dirty="0">
                <a:latin typeface="標楷體" pitchFamily="65" charset="-120"/>
                <a:ea typeface="標楷體" pitchFamily="65" charset="-120"/>
              </a:rPr>
              <a:t>：「整體上」維持不變</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&gt;</a:t>
            </a: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因為</a:t>
            </a:r>
            <a:r>
              <a:rPr lang="zh-TW" altLang="en-US" sz="2800" dirty="0">
                <a:latin typeface="標楷體" pitchFamily="65" charset="-120"/>
                <a:ea typeface="標楷體" pitchFamily="65" charset="-120"/>
              </a:rPr>
              <a:t>開始時溫度仍高，但二氧化碳則很低</a:t>
            </a:r>
            <a:r>
              <a:rPr lang="zh-TW" altLang="en-US" sz="2800" dirty="0" smtClean="0">
                <a:latin typeface="標楷體" pitchFamily="65" charset="-120"/>
                <a:ea typeface="標楷體" pitchFamily="65" charset="-120"/>
              </a:rPr>
              <a:t>。</a:t>
            </a:r>
            <a:endParaRPr lang="en-US" altLang="zh-TW" sz="2800" i="1" dirty="0">
              <a:latin typeface="標楷體" pitchFamily="65" charset="-120"/>
              <a:ea typeface="標楷體" pitchFamily="65" charset="-120"/>
            </a:endParaRPr>
          </a:p>
        </p:txBody>
      </p:sp>
    </p:spTree>
    <p:extLst>
      <p:ext uri="{BB962C8B-B14F-4D97-AF65-F5344CB8AC3E}">
        <p14:creationId xmlns:p14="http://schemas.microsoft.com/office/powerpoint/2010/main" val="357770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Effect transition="in" filter="fade">
                                      <p:cBhvr>
                                        <p:cTn id="7" dur="500"/>
                                        <p:tgtEl>
                                          <p:spTgt spid="876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6547">
                                            <p:txEl>
                                              <p:pRg st="1" end="1"/>
                                            </p:txEl>
                                          </p:spTgt>
                                        </p:tgtEl>
                                        <p:attrNameLst>
                                          <p:attrName>style.visibility</p:attrName>
                                        </p:attrNameLst>
                                      </p:cBhvr>
                                      <p:to>
                                        <p:strVal val="visible"/>
                                      </p:to>
                                    </p:set>
                                    <p:animEffect transition="in" filter="fade">
                                      <p:cBhvr>
                                        <p:cTn id="12" dur="500"/>
                                        <p:tgtEl>
                                          <p:spTgt spid="876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6547">
                                            <p:txEl>
                                              <p:pRg st="2" end="2"/>
                                            </p:txEl>
                                          </p:spTgt>
                                        </p:tgtEl>
                                        <p:attrNameLst>
                                          <p:attrName>style.visibility</p:attrName>
                                        </p:attrNameLst>
                                      </p:cBhvr>
                                      <p:to>
                                        <p:strVal val="visible"/>
                                      </p:to>
                                    </p:set>
                                    <p:animEffect transition="in" filter="fade">
                                      <p:cBhvr>
                                        <p:cTn id="17" dur="500"/>
                                        <p:tgtEl>
                                          <p:spTgt spid="876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6547">
                                            <p:txEl>
                                              <p:pRg st="3" end="3"/>
                                            </p:txEl>
                                          </p:spTgt>
                                        </p:tgtEl>
                                        <p:attrNameLst>
                                          <p:attrName>style.visibility</p:attrName>
                                        </p:attrNameLst>
                                      </p:cBhvr>
                                      <p:to>
                                        <p:strVal val="visible"/>
                                      </p:to>
                                    </p:set>
                                    <p:animEffect transition="in" filter="fade">
                                      <p:cBhvr>
                                        <p:cTn id="22" dur="500"/>
                                        <p:tgtEl>
                                          <p:spTgt spid="876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6547">
                                            <p:txEl>
                                              <p:pRg st="4" end="4"/>
                                            </p:txEl>
                                          </p:spTgt>
                                        </p:tgtEl>
                                        <p:attrNameLst>
                                          <p:attrName>style.visibility</p:attrName>
                                        </p:attrNameLst>
                                      </p:cBhvr>
                                      <p:to>
                                        <p:strVal val="visible"/>
                                      </p:to>
                                    </p:set>
                                    <p:animEffect transition="in" filter="fade">
                                      <p:cBhvr>
                                        <p:cTn id="27" dur="500"/>
                                        <p:tgtEl>
                                          <p:spTgt spid="876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827584" y="260648"/>
            <a:ext cx="7696200" cy="1224136"/>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4</a:t>
            </a:r>
            <a:r>
              <a:rPr lang="zh-TW" altLang="en-US" b="1" dirty="0" smtClean="0">
                <a:ea typeface="標楷體" pitchFamily="65" charset="-120"/>
              </a:rPr>
              <a:t>：</a:t>
            </a:r>
            <a:r>
              <a:rPr lang="zh-TW" altLang="en-US" b="1" dirty="0">
                <a:ea typeface="標楷體" pitchFamily="65" charset="-120"/>
              </a:rPr>
              <a:t>溫室效應計分規準</a:t>
            </a:r>
            <a:r>
              <a:rPr lang="zh-TW" altLang="en-US" dirty="0"/>
              <a:t> </a:t>
            </a:r>
            <a:br>
              <a:rPr lang="zh-TW" altLang="en-US" dirty="0"/>
            </a:br>
            <a:r>
              <a:rPr lang="en-US" altLang="zh-TW" b="1" i="1" dirty="0"/>
              <a:t>S114Q04-0 1 2 9</a:t>
            </a:r>
          </a:p>
        </p:txBody>
      </p:sp>
      <p:sp>
        <p:nvSpPr>
          <p:cNvPr id="876547" name="Rectangle 3"/>
          <p:cNvSpPr>
            <a:spLocks noGrp="1" noChangeArrowheads="1"/>
          </p:cNvSpPr>
          <p:nvPr>
            <p:ph type="body" idx="1"/>
          </p:nvPr>
        </p:nvSpPr>
        <p:spPr>
          <a:xfrm>
            <a:off x="251520" y="1772816"/>
            <a:ext cx="8424936" cy="4464496"/>
          </a:xfrm>
        </p:spPr>
        <p:txBody>
          <a:bodyPr>
            <a:noAutofit/>
          </a:bodyPr>
          <a:lstStyle/>
          <a:p>
            <a:pPr>
              <a:lnSpc>
                <a:spcPct val="80000"/>
              </a:lnSpc>
              <a:buFont typeface="Wingdings" pitchFamily="2" charset="2"/>
              <a:buChar char="l"/>
            </a:pPr>
            <a:r>
              <a:rPr lang="zh-TW" altLang="en-US" sz="2800" b="1" dirty="0">
                <a:latin typeface="標楷體" pitchFamily="65" charset="-120"/>
                <a:ea typeface="標楷體" pitchFamily="65" charset="-120"/>
              </a:rPr>
              <a:t>部分分數 代號 </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a:lnSpc>
                <a:spcPct val="80000"/>
              </a:lnSpc>
            </a:pPr>
            <a:r>
              <a:rPr lang="zh-TW" altLang="en-US" sz="2800" dirty="0" smtClean="0">
                <a:latin typeface="標楷體" pitchFamily="65" charset="-120"/>
                <a:ea typeface="標楷體" pitchFamily="65" charset="-120"/>
              </a:rPr>
              <a:t>指出</a:t>
            </a:r>
            <a:r>
              <a:rPr lang="zh-TW" altLang="en-US" sz="2800" dirty="0">
                <a:latin typeface="標楷體" pitchFamily="65" charset="-120"/>
                <a:ea typeface="標楷體" pitchFamily="65" charset="-120"/>
              </a:rPr>
              <a:t>其中一幅圖的趨勢轉變</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大約</a:t>
            </a:r>
            <a:r>
              <a:rPr lang="zh-TW" altLang="en-US" sz="2800" dirty="0">
                <a:latin typeface="標楷體" pitchFamily="65" charset="-120"/>
                <a:ea typeface="標楷體" pitchFamily="65" charset="-120"/>
              </a:rPr>
              <a:t>在</a:t>
            </a:r>
            <a:r>
              <a:rPr lang="en-US" altLang="zh-TW" sz="2800" dirty="0">
                <a:latin typeface="標楷體" pitchFamily="65" charset="-120"/>
                <a:ea typeface="標楷體" pitchFamily="65" charset="-120"/>
              </a:rPr>
              <a:t>1910 </a:t>
            </a:r>
            <a:r>
              <a:rPr lang="zh-TW" altLang="en-US" sz="2800" dirty="0">
                <a:latin typeface="標楷體" pitchFamily="65" charset="-120"/>
                <a:ea typeface="標楷體" pitchFamily="65" charset="-120"/>
              </a:rPr>
              <a:t>年，可以見到溫度下降，然後開始上升，並維持了一段時間</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在</a:t>
            </a:r>
            <a:r>
              <a:rPr lang="zh-TW" altLang="en-US" sz="2800" dirty="0">
                <a:latin typeface="標楷體" pitchFamily="65" charset="-120"/>
                <a:ea typeface="標楷體" pitchFamily="65" charset="-120"/>
              </a:rPr>
              <a:t>圖二，可以見到剛在</a:t>
            </a:r>
            <a:r>
              <a:rPr lang="en-US" altLang="zh-TW" sz="2800" dirty="0">
                <a:latin typeface="標楷體" pitchFamily="65" charset="-120"/>
                <a:ea typeface="標楷體" pitchFamily="65" charset="-120"/>
              </a:rPr>
              <a:t>1910 </a:t>
            </a:r>
            <a:r>
              <a:rPr lang="zh-TW" altLang="en-US" sz="2800" dirty="0">
                <a:latin typeface="標楷體" pitchFamily="65" charset="-120"/>
                <a:ea typeface="標楷體" pitchFamily="65" charset="-120"/>
              </a:rPr>
              <a:t>年之前，地球溫度下降。</a:t>
            </a:r>
          </a:p>
          <a:p>
            <a:pPr>
              <a:lnSpc>
                <a:spcPct val="80000"/>
              </a:lnSpc>
            </a:pPr>
            <a:r>
              <a:rPr lang="zh-TW" altLang="en-US" sz="2800" dirty="0">
                <a:latin typeface="標楷體" pitchFamily="65" charset="-120"/>
                <a:ea typeface="標楷體" pitchFamily="65" charset="-120"/>
              </a:rPr>
              <a:t>指出了兩幅圖的分別，但未能清楚解釋</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在</a:t>
            </a:r>
            <a:r>
              <a:rPr lang="en-US" altLang="zh-TW" sz="2800" dirty="0">
                <a:latin typeface="標楷體" pitchFamily="65" charset="-120"/>
                <a:ea typeface="標楷體" pitchFamily="65" charset="-120"/>
              </a:rPr>
              <a:t>1940 </a:t>
            </a:r>
            <a:r>
              <a:rPr lang="zh-TW" altLang="en-US" sz="2800" dirty="0">
                <a:latin typeface="標楷體" pitchFamily="65" charset="-120"/>
                <a:ea typeface="標楷體" pitchFamily="65" charset="-120"/>
              </a:rPr>
              <a:t>年至</a:t>
            </a:r>
            <a:r>
              <a:rPr lang="en-US" altLang="zh-TW" sz="2800" dirty="0">
                <a:latin typeface="標楷體" pitchFamily="65" charset="-120"/>
                <a:ea typeface="標楷體" pitchFamily="65" charset="-120"/>
              </a:rPr>
              <a:t>1950 </a:t>
            </a:r>
            <a:r>
              <a:rPr lang="zh-TW" altLang="en-US" sz="2800" dirty="0">
                <a:latin typeface="標楷體" pitchFamily="65" charset="-120"/>
                <a:ea typeface="標楷體" pitchFamily="65" charset="-120"/>
              </a:rPr>
              <a:t>年期間，溫度很高，但二氧化碳卻非常低</a:t>
            </a:r>
            <a:r>
              <a:rPr lang="zh-TW" altLang="en-US" sz="2800" dirty="0" smtClean="0">
                <a:latin typeface="標楷體" pitchFamily="65" charset="-120"/>
                <a:ea typeface="標楷體" pitchFamily="65" charset="-120"/>
              </a:rPr>
              <a:t>。</a:t>
            </a:r>
            <a:r>
              <a:rPr lang="en-US" altLang="zh-TW" sz="2800" i="1" dirty="0">
                <a:latin typeface="標楷體" pitchFamily="65" charset="-120"/>
                <a:ea typeface="標楷體" pitchFamily="65" charset="-120"/>
              </a:rPr>
              <a:t>&lt;</a:t>
            </a:r>
            <a:r>
              <a:rPr lang="zh-TW" altLang="en-US" sz="2800" dirty="0" smtClean="0">
                <a:latin typeface="標楷體" pitchFamily="65" charset="-120"/>
                <a:ea typeface="標楷體" pitchFamily="65" charset="-120"/>
              </a:rPr>
              <a:t>註</a:t>
            </a:r>
            <a:r>
              <a:rPr lang="zh-TW" altLang="en-US" sz="2800" dirty="0">
                <a:latin typeface="標楷體" pitchFamily="65" charset="-120"/>
                <a:ea typeface="標楷體" pitchFamily="65" charset="-120"/>
              </a:rPr>
              <a:t>：這個解釋雖然差，但兩者的分別卻被清楚點出來了</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&gt;</a:t>
            </a:r>
            <a:endParaRPr lang="en-US" altLang="zh-TW" sz="2800" i="1" dirty="0">
              <a:latin typeface="標楷體" pitchFamily="65" charset="-120"/>
              <a:ea typeface="標楷體" pitchFamily="65" charset="-120"/>
            </a:endParaRPr>
          </a:p>
        </p:txBody>
      </p:sp>
    </p:spTree>
    <p:extLst>
      <p:ext uri="{BB962C8B-B14F-4D97-AF65-F5344CB8AC3E}">
        <p14:creationId xmlns:p14="http://schemas.microsoft.com/office/powerpoint/2010/main" val="156973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Effect transition="in" filter="fade">
                                      <p:cBhvr>
                                        <p:cTn id="7" dur="500"/>
                                        <p:tgtEl>
                                          <p:spTgt spid="876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6547">
                                            <p:txEl>
                                              <p:pRg st="1" end="1"/>
                                            </p:txEl>
                                          </p:spTgt>
                                        </p:tgtEl>
                                        <p:attrNameLst>
                                          <p:attrName>style.visibility</p:attrName>
                                        </p:attrNameLst>
                                      </p:cBhvr>
                                      <p:to>
                                        <p:strVal val="visible"/>
                                      </p:to>
                                    </p:set>
                                    <p:animEffect transition="in" filter="fade">
                                      <p:cBhvr>
                                        <p:cTn id="12" dur="500"/>
                                        <p:tgtEl>
                                          <p:spTgt spid="876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6547">
                                            <p:txEl>
                                              <p:pRg st="2" end="2"/>
                                            </p:txEl>
                                          </p:spTgt>
                                        </p:tgtEl>
                                        <p:attrNameLst>
                                          <p:attrName>style.visibility</p:attrName>
                                        </p:attrNameLst>
                                      </p:cBhvr>
                                      <p:to>
                                        <p:strVal val="visible"/>
                                      </p:to>
                                    </p:set>
                                    <p:animEffect transition="in" filter="fade">
                                      <p:cBhvr>
                                        <p:cTn id="17" dur="500"/>
                                        <p:tgtEl>
                                          <p:spTgt spid="876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6547">
                                            <p:txEl>
                                              <p:pRg st="3" end="3"/>
                                            </p:txEl>
                                          </p:spTgt>
                                        </p:tgtEl>
                                        <p:attrNameLst>
                                          <p:attrName>style.visibility</p:attrName>
                                        </p:attrNameLst>
                                      </p:cBhvr>
                                      <p:to>
                                        <p:strVal val="visible"/>
                                      </p:to>
                                    </p:set>
                                    <p:animEffect transition="in" filter="fade">
                                      <p:cBhvr>
                                        <p:cTn id="22" dur="500"/>
                                        <p:tgtEl>
                                          <p:spTgt spid="876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6547">
                                            <p:txEl>
                                              <p:pRg st="4" end="4"/>
                                            </p:txEl>
                                          </p:spTgt>
                                        </p:tgtEl>
                                        <p:attrNameLst>
                                          <p:attrName>style.visibility</p:attrName>
                                        </p:attrNameLst>
                                      </p:cBhvr>
                                      <p:to>
                                        <p:strVal val="visible"/>
                                      </p:to>
                                    </p:set>
                                    <p:animEffect transition="in" filter="fade">
                                      <p:cBhvr>
                                        <p:cTn id="27" dur="500"/>
                                        <p:tgtEl>
                                          <p:spTgt spid="876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6547">
                                            <p:txEl>
                                              <p:pRg st="5" end="5"/>
                                            </p:txEl>
                                          </p:spTgt>
                                        </p:tgtEl>
                                        <p:attrNameLst>
                                          <p:attrName>style.visibility</p:attrName>
                                        </p:attrNameLst>
                                      </p:cBhvr>
                                      <p:to>
                                        <p:strVal val="visible"/>
                                      </p:to>
                                    </p:set>
                                    <p:animEffect transition="in" filter="fade">
                                      <p:cBhvr>
                                        <p:cTn id="32" dur="500"/>
                                        <p:tgtEl>
                                          <p:spTgt spid="876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395536" y="0"/>
            <a:ext cx="8352928" cy="821113"/>
          </a:xfrm>
        </p:spPr>
        <p:txBody>
          <a:bodyPr>
            <a:normAutofit fontScale="90000"/>
          </a:bodyPr>
          <a:lstStyle/>
          <a:p>
            <a:r>
              <a:rPr lang="zh-TW" altLang="en-US" b="1" dirty="0" smtClean="0">
                <a:ea typeface="標楷體" pitchFamily="65" charset="-120"/>
              </a:rPr>
              <a:t>問題</a:t>
            </a:r>
            <a:r>
              <a:rPr lang="en-US" altLang="zh-TW" b="1" dirty="0" smtClean="0">
                <a:ea typeface="標楷體" pitchFamily="65" charset="-120"/>
              </a:rPr>
              <a:t>4</a:t>
            </a:r>
            <a:r>
              <a:rPr lang="zh-TW" altLang="en-US" b="1" dirty="0" smtClean="0">
                <a:ea typeface="標楷體" pitchFamily="65" charset="-120"/>
              </a:rPr>
              <a:t>：</a:t>
            </a:r>
            <a:r>
              <a:rPr lang="zh-TW" altLang="en-US" b="1" dirty="0">
                <a:ea typeface="標楷體" pitchFamily="65" charset="-120"/>
              </a:rPr>
              <a:t>溫室效應計分規</a:t>
            </a:r>
            <a:r>
              <a:rPr lang="zh-TW" altLang="en-US" b="1" dirty="0" smtClean="0">
                <a:ea typeface="標楷體" pitchFamily="65" charset="-120"/>
              </a:rPr>
              <a:t>準 </a:t>
            </a:r>
            <a:r>
              <a:rPr lang="en-US" altLang="zh-TW" b="1" i="1" dirty="0" smtClean="0"/>
              <a:t>S114Q04-0 </a:t>
            </a:r>
            <a:r>
              <a:rPr lang="en-US" altLang="zh-TW" b="1" i="1" dirty="0"/>
              <a:t>1 2 9</a:t>
            </a:r>
          </a:p>
        </p:txBody>
      </p:sp>
      <p:sp>
        <p:nvSpPr>
          <p:cNvPr id="877571" name="Rectangle 3"/>
          <p:cNvSpPr>
            <a:spLocks noGrp="1" noChangeArrowheads="1"/>
          </p:cNvSpPr>
          <p:nvPr>
            <p:ph type="body" idx="1"/>
          </p:nvPr>
        </p:nvSpPr>
        <p:spPr>
          <a:xfrm>
            <a:off x="323528" y="980728"/>
            <a:ext cx="8352928" cy="5733256"/>
          </a:xfrm>
        </p:spPr>
        <p:txBody>
          <a:bodyPr>
            <a:no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a:lnSpc>
                <a:spcPct val="80000"/>
              </a:lnSpc>
            </a:pPr>
            <a:r>
              <a:rPr lang="zh-TW" altLang="en-US" sz="2800" dirty="0" smtClean="0">
                <a:latin typeface="標楷體" pitchFamily="65" charset="-120"/>
                <a:ea typeface="標楷體" pitchFamily="65" charset="-120"/>
              </a:rPr>
              <a:t>僅僅</a:t>
            </a:r>
            <a:r>
              <a:rPr lang="zh-TW" altLang="en-US" sz="2800" dirty="0">
                <a:latin typeface="標楷體" pitchFamily="65" charset="-120"/>
                <a:ea typeface="標楷體" pitchFamily="65" charset="-120"/>
              </a:rPr>
              <a:t>就其中一條曲線的改變趨勢作出描述，而沒有把改變與兩幅圖連繫在一起。</a:t>
            </a:r>
          </a:p>
          <a:p>
            <a:pPr marL="457200" indent="-457200">
              <a:lnSpc>
                <a:spcPct val="80000"/>
              </a:lnSpc>
              <a:buFont typeface="+mj-lt"/>
              <a:buAutoNum type="arabicPeriod"/>
            </a:pPr>
            <a:r>
              <a:rPr lang="zh-TW" altLang="en-US" sz="2800" dirty="0">
                <a:latin typeface="標楷體" pitchFamily="65" charset="-120"/>
                <a:ea typeface="標楷體" pitchFamily="65" charset="-120"/>
              </a:rPr>
              <a:t>這條曲線首先上升，然後又下滑</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457200" indent="-457200">
              <a:lnSpc>
                <a:spcPct val="80000"/>
              </a:lnSpc>
              <a:buFont typeface="+mj-lt"/>
              <a:buAutoNum type="arabicPeriod"/>
            </a:pPr>
            <a:r>
              <a:rPr lang="zh-TW" altLang="en-US" sz="2800" dirty="0" smtClean="0">
                <a:latin typeface="標楷體" pitchFamily="65" charset="-120"/>
                <a:ea typeface="標楷體" pitchFamily="65" charset="-120"/>
              </a:rPr>
              <a:t>在</a:t>
            </a:r>
            <a:r>
              <a:rPr lang="en-US" altLang="zh-TW" sz="2800" dirty="0">
                <a:latin typeface="標楷體" pitchFamily="65" charset="-120"/>
                <a:ea typeface="標楷體" pitchFamily="65" charset="-120"/>
              </a:rPr>
              <a:t>1930 </a:t>
            </a:r>
            <a:r>
              <a:rPr lang="zh-TW" altLang="en-US" sz="2800" dirty="0">
                <a:latin typeface="標楷體" pitchFamily="65" charset="-120"/>
                <a:ea typeface="標楷體" pitchFamily="65" charset="-120"/>
              </a:rPr>
              <a:t>年，曲線向下滑。</a:t>
            </a:r>
          </a:p>
          <a:p>
            <a:pPr>
              <a:lnSpc>
                <a:spcPct val="80000"/>
              </a:lnSpc>
            </a:pPr>
            <a:r>
              <a:rPr lang="zh-TW" altLang="en-US" sz="2800" dirty="0">
                <a:latin typeface="標楷體" pitchFamily="65" charset="-120"/>
                <a:ea typeface="標楷體" pitchFamily="65" charset="-120"/>
              </a:rPr>
              <a:t>指出了一段時間（但表達不明確）或指出了一個年份，但沒有提供任何解釋</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457200" indent="-457200">
              <a:lnSpc>
                <a:spcPct val="80000"/>
              </a:lnSpc>
              <a:buFont typeface="+mj-lt"/>
              <a:buAutoNum type="arabicPeriod"/>
            </a:pPr>
            <a:r>
              <a:rPr lang="zh-TW" altLang="en-US" sz="2800" dirty="0" smtClean="0">
                <a:latin typeface="標楷體" pitchFamily="65" charset="-120"/>
                <a:ea typeface="標楷體" pitchFamily="65" charset="-120"/>
              </a:rPr>
              <a:t>中間</a:t>
            </a:r>
            <a:r>
              <a:rPr lang="zh-TW" altLang="en-US" sz="2800" dirty="0">
                <a:latin typeface="標楷體" pitchFamily="65" charset="-120"/>
                <a:ea typeface="標楷體" pitchFamily="65" charset="-120"/>
              </a:rPr>
              <a:t>部分</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457200" indent="-457200">
              <a:lnSpc>
                <a:spcPct val="80000"/>
              </a:lnSpc>
              <a:buFont typeface="+mj-lt"/>
              <a:buAutoNum type="arabicPeriod"/>
            </a:pPr>
            <a:r>
              <a:rPr lang="en-US" altLang="zh-TW" sz="2800" dirty="0" smtClean="0">
                <a:latin typeface="標楷體" pitchFamily="65" charset="-120"/>
                <a:ea typeface="標楷體" pitchFamily="65" charset="-120"/>
              </a:rPr>
              <a:t>1910 </a:t>
            </a:r>
            <a:r>
              <a:rPr lang="zh-TW" altLang="en-US" sz="2800" dirty="0">
                <a:latin typeface="標楷體" pitchFamily="65" charset="-120"/>
                <a:ea typeface="標楷體" pitchFamily="65" charset="-120"/>
              </a:rPr>
              <a:t>年。</a:t>
            </a:r>
          </a:p>
          <a:p>
            <a:pPr>
              <a:lnSpc>
                <a:spcPct val="80000"/>
              </a:lnSpc>
            </a:pPr>
            <a:r>
              <a:rPr lang="zh-TW" altLang="en-US" sz="2800" dirty="0">
                <a:latin typeface="標楷體" pitchFamily="65" charset="-120"/>
                <a:ea typeface="標楷體" pitchFamily="65" charset="-120"/>
              </a:rPr>
              <a:t>其他答案。</a:t>
            </a:r>
          </a:p>
          <a:p>
            <a:pPr marL="457200" indent="-457200">
              <a:lnSpc>
                <a:spcPct val="80000"/>
              </a:lnSpc>
              <a:buFont typeface="+mj-lt"/>
              <a:buAutoNum type="arabicPeriod"/>
            </a:pPr>
            <a:r>
              <a:rPr lang="en-US" altLang="zh-TW" sz="2800" dirty="0">
                <a:latin typeface="標楷體" pitchFamily="65" charset="-120"/>
                <a:ea typeface="標楷體" pitchFamily="65" charset="-120"/>
              </a:rPr>
              <a:t>1940 </a:t>
            </a:r>
            <a:r>
              <a:rPr lang="zh-TW" altLang="en-US" sz="2800" dirty="0">
                <a:latin typeface="標楷體" pitchFamily="65" charset="-120"/>
                <a:ea typeface="標楷體" pitchFamily="65" charset="-120"/>
              </a:rPr>
              <a:t>年，帄均溫度上升，但二氧化碳排放量沒有增加。</a:t>
            </a:r>
          </a:p>
          <a:p>
            <a:pPr marL="457200" indent="-457200">
              <a:lnSpc>
                <a:spcPct val="80000"/>
              </a:lnSpc>
              <a:buFont typeface="+mj-lt"/>
              <a:buAutoNum type="arabicPeriod"/>
            </a:pPr>
            <a:r>
              <a:rPr lang="en-US" altLang="zh-TW" sz="2800" dirty="0">
                <a:latin typeface="標楷體" pitchFamily="65" charset="-120"/>
                <a:ea typeface="標楷體" pitchFamily="65" charset="-120"/>
              </a:rPr>
              <a:t>1910 </a:t>
            </a:r>
            <a:r>
              <a:rPr lang="zh-TW" altLang="en-US" sz="2800" dirty="0">
                <a:latin typeface="標楷體" pitchFamily="65" charset="-120"/>
                <a:ea typeface="標楷體" pitchFamily="65" charset="-120"/>
              </a:rPr>
              <a:t>年左右，溫度上升，排放量卻沒有增加。</a:t>
            </a:r>
          </a:p>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9</a:t>
            </a:r>
            <a:r>
              <a:rPr lang="zh-TW" altLang="en-US" sz="2800" b="1" dirty="0">
                <a:latin typeface="標楷體" pitchFamily="65" charset="-120"/>
                <a:ea typeface="標楷體" pitchFamily="65" charset="-120"/>
              </a:rPr>
              <a:t>：沒有作答</a:t>
            </a:r>
          </a:p>
        </p:txBody>
      </p:sp>
    </p:spTree>
    <p:extLst>
      <p:ext uri="{BB962C8B-B14F-4D97-AF65-F5344CB8AC3E}">
        <p14:creationId xmlns:p14="http://schemas.microsoft.com/office/powerpoint/2010/main" val="31694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7571">
                                            <p:txEl>
                                              <p:pRg st="0" end="0"/>
                                            </p:txEl>
                                          </p:spTgt>
                                        </p:tgtEl>
                                        <p:attrNameLst>
                                          <p:attrName>style.visibility</p:attrName>
                                        </p:attrNameLst>
                                      </p:cBhvr>
                                      <p:to>
                                        <p:strVal val="visible"/>
                                      </p:to>
                                    </p:set>
                                    <p:animEffect transition="in" filter="fade">
                                      <p:cBhvr>
                                        <p:cTn id="7" dur="500"/>
                                        <p:tgtEl>
                                          <p:spTgt spid="877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7571">
                                            <p:txEl>
                                              <p:pRg st="1" end="1"/>
                                            </p:txEl>
                                          </p:spTgt>
                                        </p:tgtEl>
                                        <p:attrNameLst>
                                          <p:attrName>style.visibility</p:attrName>
                                        </p:attrNameLst>
                                      </p:cBhvr>
                                      <p:to>
                                        <p:strVal val="visible"/>
                                      </p:to>
                                    </p:set>
                                    <p:animEffect transition="in" filter="fade">
                                      <p:cBhvr>
                                        <p:cTn id="12" dur="500"/>
                                        <p:tgtEl>
                                          <p:spTgt spid="877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7571">
                                            <p:txEl>
                                              <p:pRg st="2" end="2"/>
                                            </p:txEl>
                                          </p:spTgt>
                                        </p:tgtEl>
                                        <p:attrNameLst>
                                          <p:attrName>style.visibility</p:attrName>
                                        </p:attrNameLst>
                                      </p:cBhvr>
                                      <p:to>
                                        <p:strVal val="visible"/>
                                      </p:to>
                                    </p:set>
                                    <p:animEffect transition="in" filter="fade">
                                      <p:cBhvr>
                                        <p:cTn id="17" dur="500"/>
                                        <p:tgtEl>
                                          <p:spTgt spid="877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7571">
                                            <p:txEl>
                                              <p:pRg st="3" end="3"/>
                                            </p:txEl>
                                          </p:spTgt>
                                        </p:tgtEl>
                                        <p:attrNameLst>
                                          <p:attrName>style.visibility</p:attrName>
                                        </p:attrNameLst>
                                      </p:cBhvr>
                                      <p:to>
                                        <p:strVal val="visible"/>
                                      </p:to>
                                    </p:set>
                                    <p:animEffect transition="in" filter="fade">
                                      <p:cBhvr>
                                        <p:cTn id="22" dur="500"/>
                                        <p:tgtEl>
                                          <p:spTgt spid="877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7571">
                                            <p:txEl>
                                              <p:pRg st="4" end="4"/>
                                            </p:txEl>
                                          </p:spTgt>
                                        </p:tgtEl>
                                        <p:attrNameLst>
                                          <p:attrName>style.visibility</p:attrName>
                                        </p:attrNameLst>
                                      </p:cBhvr>
                                      <p:to>
                                        <p:strVal val="visible"/>
                                      </p:to>
                                    </p:set>
                                    <p:animEffect transition="in" filter="fade">
                                      <p:cBhvr>
                                        <p:cTn id="27" dur="500"/>
                                        <p:tgtEl>
                                          <p:spTgt spid="8775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7571">
                                            <p:txEl>
                                              <p:pRg st="5" end="5"/>
                                            </p:txEl>
                                          </p:spTgt>
                                        </p:tgtEl>
                                        <p:attrNameLst>
                                          <p:attrName>style.visibility</p:attrName>
                                        </p:attrNameLst>
                                      </p:cBhvr>
                                      <p:to>
                                        <p:strVal val="visible"/>
                                      </p:to>
                                    </p:set>
                                    <p:animEffect transition="in" filter="fade">
                                      <p:cBhvr>
                                        <p:cTn id="32" dur="500"/>
                                        <p:tgtEl>
                                          <p:spTgt spid="8775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7571">
                                            <p:txEl>
                                              <p:pRg st="6" end="6"/>
                                            </p:txEl>
                                          </p:spTgt>
                                        </p:tgtEl>
                                        <p:attrNameLst>
                                          <p:attrName>style.visibility</p:attrName>
                                        </p:attrNameLst>
                                      </p:cBhvr>
                                      <p:to>
                                        <p:strVal val="visible"/>
                                      </p:to>
                                    </p:set>
                                    <p:animEffect transition="in" filter="fade">
                                      <p:cBhvr>
                                        <p:cTn id="37" dur="500"/>
                                        <p:tgtEl>
                                          <p:spTgt spid="8775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7571">
                                            <p:txEl>
                                              <p:pRg st="7" end="7"/>
                                            </p:txEl>
                                          </p:spTgt>
                                        </p:tgtEl>
                                        <p:attrNameLst>
                                          <p:attrName>style.visibility</p:attrName>
                                        </p:attrNameLst>
                                      </p:cBhvr>
                                      <p:to>
                                        <p:strVal val="visible"/>
                                      </p:to>
                                    </p:set>
                                    <p:animEffect transition="in" filter="fade">
                                      <p:cBhvr>
                                        <p:cTn id="42" dur="500"/>
                                        <p:tgtEl>
                                          <p:spTgt spid="8775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77571">
                                            <p:txEl>
                                              <p:pRg st="8" end="8"/>
                                            </p:txEl>
                                          </p:spTgt>
                                        </p:tgtEl>
                                        <p:attrNameLst>
                                          <p:attrName>style.visibility</p:attrName>
                                        </p:attrNameLst>
                                      </p:cBhvr>
                                      <p:to>
                                        <p:strVal val="visible"/>
                                      </p:to>
                                    </p:set>
                                    <p:animEffect transition="in" filter="fade">
                                      <p:cBhvr>
                                        <p:cTn id="47" dur="500"/>
                                        <p:tgtEl>
                                          <p:spTgt spid="8775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77571">
                                            <p:txEl>
                                              <p:pRg st="9" end="9"/>
                                            </p:txEl>
                                          </p:spTgt>
                                        </p:tgtEl>
                                        <p:attrNameLst>
                                          <p:attrName>style.visibility</p:attrName>
                                        </p:attrNameLst>
                                      </p:cBhvr>
                                      <p:to>
                                        <p:strVal val="visible"/>
                                      </p:to>
                                    </p:set>
                                    <p:animEffect transition="in" filter="fade">
                                      <p:cBhvr>
                                        <p:cTn id="52" dur="500"/>
                                        <p:tgtEl>
                                          <p:spTgt spid="8775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77571">
                                            <p:txEl>
                                              <p:pRg st="10" end="10"/>
                                            </p:txEl>
                                          </p:spTgt>
                                        </p:tgtEl>
                                        <p:attrNameLst>
                                          <p:attrName>style.visibility</p:attrName>
                                        </p:attrNameLst>
                                      </p:cBhvr>
                                      <p:to>
                                        <p:strVal val="visible"/>
                                      </p:to>
                                    </p:set>
                                    <p:animEffect transition="in" filter="fade">
                                      <p:cBhvr>
                                        <p:cTn id="57" dur="500"/>
                                        <p:tgtEl>
                                          <p:spTgt spid="8775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normAutofit/>
          </a:bodyPr>
          <a:lstStyle/>
          <a:p>
            <a:r>
              <a:rPr lang="zh-TW" altLang="en-US" sz="3800" b="1" dirty="0" smtClean="0">
                <a:ea typeface="標楷體" pitchFamily="65" charset="-120"/>
              </a:rPr>
              <a:t>問題</a:t>
            </a:r>
            <a:r>
              <a:rPr lang="en-US" altLang="zh-TW" sz="3800" b="1" dirty="0" smtClean="0">
                <a:ea typeface="標楷體" pitchFamily="65" charset="-120"/>
              </a:rPr>
              <a:t>5</a:t>
            </a:r>
            <a:r>
              <a:rPr lang="zh-TW" altLang="en-US" sz="3800" b="1" dirty="0" smtClean="0">
                <a:ea typeface="標楷體" pitchFamily="65" charset="-120"/>
              </a:rPr>
              <a:t>：溫室效應</a:t>
            </a:r>
            <a:endParaRPr lang="en-US" altLang="zh-TW" sz="3800" b="1" i="1" dirty="0"/>
          </a:p>
        </p:txBody>
      </p:sp>
      <p:sp>
        <p:nvSpPr>
          <p:cNvPr id="797699" name="Rectangle 3"/>
          <p:cNvSpPr>
            <a:spLocks noGrp="1" noChangeArrowheads="1"/>
          </p:cNvSpPr>
          <p:nvPr>
            <p:ph type="body" idx="1"/>
          </p:nvPr>
        </p:nvSpPr>
        <p:spPr>
          <a:xfrm>
            <a:off x="755576" y="1916832"/>
            <a:ext cx="7491412" cy="4114800"/>
          </a:xfrm>
        </p:spPr>
        <p:txBody>
          <a:bodyPr>
            <a:normAutofit/>
          </a:bodyPr>
          <a:lstStyle/>
          <a:p>
            <a:pPr>
              <a:lnSpc>
                <a:spcPct val="90000"/>
              </a:lnSpc>
            </a:pPr>
            <a:r>
              <a:rPr lang="zh-TW" altLang="en-US" sz="3200" dirty="0">
                <a:latin typeface="標楷體" pitchFamily="65" charset="-120"/>
                <a:ea typeface="標楷體" pitchFamily="65" charset="-120"/>
              </a:rPr>
              <a:t>小德堅持自己的結論，即地球平均溫度的升高，是由於二氧化碳排放的增加而引起的，但小妮則認為他的結論太草率。她說：「在接受這個結論之前，你必須確定在大氣層內其他會影響溫室效應的因素維持不變。」</a:t>
            </a:r>
          </a:p>
          <a:p>
            <a:pPr>
              <a:lnSpc>
                <a:spcPct val="90000"/>
              </a:lnSpc>
            </a:pPr>
            <a:r>
              <a:rPr lang="zh-TW" altLang="en-US" sz="3200" dirty="0">
                <a:latin typeface="標楷體" pitchFamily="65" charset="-120"/>
                <a:ea typeface="標楷體" pitchFamily="65" charset="-120"/>
              </a:rPr>
              <a:t>請寫出小妮所指的其中一個因素</a:t>
            </a:r>
            <a:r>
              <a:rPr lang="zh-TW" altLang="en-US" sz="3200" dirty="0" smtClean="0">
                <a:latin typeface="標楷體" pitchFamily="65" charset="-120"/>
                <a:ea typeface="標楷體" pitchFamily="65" charset="-120"/>
              </a:rPr>
              <a:t>。</a:t>
            </a:r>
            <a:endParaRPr lang="en-US" altLang="zh-TW" sz="2100" dirty="0"/>
          </a:p>
        </p:txBody>
      </p:sp>
    </p:spTree>
    <p:extLst>
      <p:ext uri="{BB962C8B-B14F-4D97-AF65-F5344CB8AC3E}">
        <p14:creationId xmlns:p14="http://schemas.microsoft.com/office/powerpoint/2010/main" val="29295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animEffect transition="in" filter="fade">
                                      <p:cBhvr>
                                        <p:cTn id="7" dur="500"/>
                                        <p:tgtEl>
                                          <p:spTgt spid="79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7699">
                                            <p:txEl>
                                              <p:pRg st="1" end="1"/>
                                            </p:txEl>
                                          </p:spTgt>
                                        </p:tgtEl>
                                        <p:attrNameLst>
                                          <p:attrName>style.visibility</p:attrName>
                                        </p:attrNameLst>
                                      </p:cBhvr>
                                      <p:to>
                                        <p:strVal val="visible"/>
                                      </p:to>
                                    </p:set>
                                    <p:animEffect transition="in" filter="fade">
                                      <p:cBhvr>
                                        <p:cTn id="12" dur="500"/>
                                        <p:tgtEl>
                                          <p:spTgt spid="79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xfrm>
            <a:off x="914400" y="332656"/>
            <a:ext cx="7696200" cy="1368152"/>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5</a:t>
            </a:r>
            <a:r>
              <a:rPr lang="zh-TW" altLang="en-US" b="1" dirty="0" smtClean="0">
                <a:ea typeface="標楷體" pitchFamily="65" charset="-120"/>
              </a:rPr>
              <a:t>：</a:t>
            </a:r>
            <a:r>
              <a:rPr lang="zh-TW" altLang="en-US" b="1" dirty="0">
                <a:ea typeface="標楷體" pitchFamily="65" charset="-120"/>
              </a:rPr>
              <a:t>溫室效應評分規準</a:t>
            </a:r>
            <a:br>
              <a:rPr lang="zh-TW" altLang="en-US" b="1" dirty="0">
                <a:ea typeface="標楷體" pitchFamily="65" charset="-120"/>
              </a:rPr>
            </a:br>
            <a:r>
              <a:rPr lang="en-US" altLang="zh-TW" b="1" i="1" dirty="0">
                <a:ea typeface="標楷體" pitchFamily="65" charset="-120"/>
              </a:rPr>
              <a:t>P</a:t>
            </a:r>
            <a:r>
              <a:rPr lang="en-US" altLang="zh-TW" b="1" i="1" dirty="0"/>
              <a:t>S114Q05-01 02 03 11 12 99</a:t>
            </a:r>
          </a:p>
        </p:txBody>
      </p:sp>
      <p:sp>
        <p:nvSpPr>
          <p:cNvPr id="878595" name="Rectangle 3"/>
          <p:cNvSpPr>
            <a:spLocks noGrp="1" noChangeArrowheads="1"/>
          </p:cNvSpPr>
          <p:nvPr>
            <p:ph type="body" idx="1"/>
          </p:nvPr>
        </p:nvSpPr>
        <p:spPr>
          <a:xfrm>
            <a:off x="827584" y="1916832"/>
            <a:ext cx="7491412" cy="4114800"/>
          </a:xfrm>
        </p:spPr>
        <p:txBody>
          <a:bodyPr>
            <a:norm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能夠</a:t>
            </a:r>
            <a:r>
              <a:rPr lang="zh-TW" altLang="en-US" sz="2800" dirty="0">
                <a:latin typeface="標楷體" pitchFamily="65" charset="-120"/>
                <a:ea typeface="標楷體" pitchFamily="65" charset="-120"/>
              </a:rPr>
              <a:t>寫出一個因素，該因素與太陽發出的能量或輻射有關。</a:t>
            </a:r>
          </a:p>
          <a:p>
            <a:pPr marL="514350" indent="-514350">
              <a:lnSpc>
                <a:spcPct val="80000"/>
              </a:lnSpc>
              <a:buFont typeface="+mj-lt"/>
              <a:buAutoNum type="arabicPeriod"/>
            </a:pPr>
            <a:r>
              <a:rPr lang="zh-TW" altLang="en-US" sz="2800" dirty="0">
                <a:latin typeface="標楷體" pitchFamily="65" charset="-120"/>
                <a:ea typeface="標楷體" pitchFamily="65" charset="-120"/>
              </a:rPr>
              <a:t>太陽發熱，又可能地球改變位置</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由</a:t>
            </a:r>
            <a:r>
              <a:rPr lang="zh-TW" altLang="en-US" sz="2800" dirty="0">
                <a:latin typeface="標楷體" pitchFamily="65" charset="-120"/>
                <a:ea typeface="標楷體" pitchFamily="65" charset="-120"/>
              </a:rPr>
              <a:t>地球反射回來的能量。</a:t>
            </a:r>
          </a:p>
        </p:txBody>
      </p:sp>
    </p:spTree>
    <p:extLst>
      <p:ext uri="{BB962C8B-B14F-4D97-AF65-F5344CB8AC3E}">
        <p14:creationId xmlns:p14="http://schemas.microsoft.com/office/powerpoint/2010/main" val="64296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8595">
                                            <p:txEl>
                                              <p:pRg st="0" end="0"/>
                                            </p:txEl>
                                          </p:spTgt>
                                        </p:tgtEl>
                                        <p:attrNameLst>
                                          <p:attrName>style.visibility</p:attrName>
                                        </p:attrNameLst>
                                      </p:cBhvr>
                                      <p:to>
                                        <p:strVal val="visible"/>
                                      </p:to>
                                    </p:set>
                                    <p:animEffect transition="in" filter="fade">
                                      <p:cBhvr>
                                        <p:cTn id="7" dur="500"/>
                                        <p:tgtEl>
                                          <p:spTgt spid="87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8595">
                                            <p:txEl>
                                              <p:pRg st="1" end="1"/>
                                            </p:txEl>
                                          </p:spTgt>
                                        </p:tgtEl>
                                        <p:attrNameLst>
                                          <p:attrName>style.visibility</p:attrName>
                                        </p:attrNameLst>
                                      </p:cBhvr>
                                      <p:to>
                                        <p:strVal val="visible"/>
                                      </p:to>
                                    </p:set>
                                    <p:animEffect transition="in" filter="fade">
                                      <p:cBhvr>
                                        <p:cTn id="12" dur="500"/>
                                        <p:tgtEl>
                                          <p:spTgt spid="878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8595">
                                            <p:txEl>
                                              <p:pRg st="2" end="2"/>
                                            </p:txEl>
                                          </p:spTgt>
                                        </p:tgtEl>
                                        <p:attrNameLst>
                                          <p:attrName>style.visibility</p:attrName>
                                        </p:attrNameLst>
                                      </p:cBhvr>
                                      <p:to>
                                        <p:strVal val="visible"/>
                                      </p:to>
                                    </p:set>
                                    <p:animEffect transition="in" filter="fade">
                                      <p:cBhvr>
                                        <p:cTn id="17" dur="500"/>
                                        <p:tgtEl>
                                          <p:spTgt spid="878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899592" y="0"/>
            <a:ext cx="7696200" cy="1268760"/>
          </a:xfrm>
        </p:spPr>
        <p:txBody>
          <a:bodyPr>
            <a:normAutofit/>
          </a:bodyPr>
          <a:lstStyle/>
          <a:p>
            <a:r>
              <a:rPr lang="zh-TW" altLang="en-US" b="1" dirty="0" smtClean="0">
                <a:ea typeface="標楷體" pitchFamily="65" charset="-120"/>
              </a:rPr>
              <a:t>問題</a:t>
            </a:r>
            <a:r>
              <a:rPr lang="en-US" altLang="zh-TW" b="1" dirty="0" smtClean="0">
                <a:ea typeface="標楷體" pitchFamily="65" charset="-120"/>
              </a:rPr>
              <a:t>5</a:t>
            </a:r>
            <a:r>
              <a:rPr lang="zh-TW" altLang="en-US" b="1" dirty="0" smtClean="0">
                <a:ea typeface="標楷體" pitchFamily="65" charset="-120"/>
              </a:rPr>
              <a:t>：</a:t>
            </a:r>
            <a:r>
              <a:rPr lang="zh-TW" altLang="en-US" b="1" dirty="0">
                <a:ea typeface="標楷體" pitchFamily="65" charset="-120"/>
              </a:rPr>
              <a:t>溫室效應評分規準</a:t>
            </a:r>
            <a:br>
              <a:rPr lang="zh-TW" altLang="en-US" b="1" dirty="0">
                <a:ea typeface="標楷體" pitchFamily="65" charset="-120"/>
              </a:rPr>
            </a:br>
            <a:r>
              <a:rPr lang="en-US" altLang="zh-TW" b="1" i="1" dirty="0">
                <a:ea typeface="標楷體" pitchFamily="65" charset="-120"/>
              </a:rPr>
              <a:t>P</a:t>
            </a:r>
            <a:r>
              <a:rPr lang="en-US" altLang="zh-TW" b="1" i="1" dirty="0"/>
              <a:t>S114Q05-01 02 03 11 12 99</a:t>
            </a:r>
          </a:p>
        </p:txBody>
      </p:sp>
      <p:sp>
        <p:nvSpPr>
          <p:cNvPr id="879619" name="Rectangle 3"/>
          <p:cNvSpPr>
            <a:spLocks noGrp="1" noChangeArrowheads="1"/>
          </p:cNvSpPr>
          <p:nvPr>
            <p:ph type="body" idx="1"/>
          </p:nvPr>
        </p:nvSpPr>
        <p:spPr>
          <a:xfrm>
            <a:off x="467544" y="1484784"/>
            <a:ext cx="8064896" cy="5112568"/>
          </a:xfrm>
        </p:spPr>
        <p:txBody>
          <a:bodyPr>
            <a:no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寫出</a:t>
            </a:r>
            <a:r>
              <a:rPr lang="zh-TW" altLang="en-US" sz="2800" dirty="0">
                <a:latin typeface="標楷體" pitchFamily="65" charset="-120"/>
                <a:ea typeface="標楷體" pitchFamily="65" charset="-120"/>
              </a:rPr>
              <a:t>一個自然成分，或污染物。</a:t>
            </a:r>
          </a:p>
          <a:p>
            <a:pPr marL="514350" indent="-514350">
              <a:lnSpc>
                <a:spcPct val="80000"/>
              </a:lnSpc>
              <a:buFont typeface="+mj-lt"/>
              <a:buAutoNum type="arabicPeriod"/>
            </a:pPr>
            <a:r>
              <a:rPr lang="zh-TW" altLang="en-US" sz="2800" dirty="0">
                <a:latin typeface="標楷體" pitchFamily="65" charset="-120"/>
                <a:ea typeface="標楷體" pitchFamily="65" charset="-120"/>
              </a:rPr>
              <a:t>空氣中的水蒸氣</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濕度</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雲。</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火山爆發</a:t>
            </a:r>
            <a:r>
              <a:rPr lang="zh-TW" altLang="en-US" sz="2800" dirty="0">
                <a:latin typeface="標楷體" pitchFamily="65" charset="-120"/>
                <a:ea typeface="標楷體" pitchFamily="65" charset="-120"/>
              </a:rPr>
              <a:t>活動</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大氣層</a:t>
            </a:r>
            <a:r>
              <a:rPr lang="zh-TW" altLang="en-US" sz="2800" dirty="0">
                <a:latin typeface="標楷體" pitchFamily="65" charset="-120"/>
                <a:ea typeface="標楷體" pitchFamily="65" charset="-120"/>
              </a:rPr>
              <a:t>污染情況（氣體、燃料、碳氫化合物、氧化氮、黑煙、廢氣等）</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廢氣</a:t>
            </a:r>
            <a:r>
              <a:rPr lang="zh-TW" altLang="en-US" sz="2800" dirty="0">
                <a:latin typeface="標楷體" pitchFamily="65" charset="-120"/>
                <a:ea typeface="標楷體" pitchFamily="65" charset="-120"/>
              </a:rPr>
              <a:t>的數量</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氟氯碳化物</a:t>
            </a:r>
            <a:r>
              <a:rPr lang="zh-TW" altLang="en-US" sz="2800" dirty="0">
                <a:latin typeface="標楷體" pitchFamily="65" charset="-120"/>
                <a:ea typeface="標楷體" pitchFamily="65" charset="-120"/>
              </a:rPr>
              <a:t>（</a:t>
            </a:r>
            <a:r>
              <a:rPr lang="en-US" altLang="zh-TW" sz="2800" dirty="0">
                <a:latin typeface="標楷體" pitchFamily="65" charset="-120"/>
                <a:ea typeface="標楷體" pitchFamily="65" charset="-120"/>
              </a:rPr>
              <a:t>CFC</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汽車</a:t>
            </a:r>
            <a:r>
              <a:rPr lang="zh-TW" altLang="en-US" sz="2800" dirty="0">
                <a:latin typeface="標楷體" pitchFamily="65" charset="-120"/>
                <a:ea typeface="標楷體" pitchFamily="65" charset="-120"/>
              </a:rPr>
              <a:t>數目</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lnSpc>
                <a:spcPct val="80000"/>
              </a:lnSpc>
              <a:buFont typeface="+mj-lt"/>
              <a:buAutoNum type="arabicPeriod"/>
            </a:pPr>
            <a:r>
              <a:rPr lang="zh-TW" altLang="en-US" sz="2800" dirty="0" smtClean="0">
                <a:latin typeface="標楷體" pitchFamily="65" charset="-120"/>
                <a:ea typeface="標楷體" pitchFamily="65" charset="-120"/>
              </a:rPr>
              <a:t>臭氧</a:t>
            </a:r>
            <a:r>
              <a:rPr lang="zh-TW" altLang="en-US" sz="2800" dirty="0">
                <a:latin typeface="標楷體" pitchFamily="65" charset="-120"/>
                <a:ea typeface="標楷體" pitchFamily="65" charset="-120"/>
              </a:rPr>
              <a:t>（作為空氣的一個成分）。 </a:t>
            </a:r>
            <a:r>
              <a:rPr lang="en-US" altLang="zh-TW" sz="2800" i="1" dirty="0">
                <a:solidFill>
                  <a:schemeClr val="accent6">
                    <a:lumMod val="60000"/>
                    <a:lumOff val="40000"/>
                  </a:schemeClr>
                </a:solidFill>
                <a:latin typeface="標楷體" pitchFamily="65" charset="-120"/>
                <a:ea typeface="標楷體" pitchFamily="65" charset="-120"/>
              </a:rPr>
              <a:t>&lt;</a:t>
            </a:r>
            <a:r>
              <a:rPr lang="zh-TW" altLang="en-US" sz="2800" dirty="0" smtClean="0">
                <a:solidFill>
                  <a:schemeClr val="accent6">
                    <a:lumMod val="60000"/>
                    <a:lumOff val="40000"/>
                  </a:schemeClr>
                </a:solidFill>
                <a:latin typeface="標楷體" pitchFamily="65" charset="-120"/>
                <a:ea typeface="標楷體" pitchFamily="65" charset="-120"/>
              </a:rPr>
              <a:t>註</a:t>
            </a:r>
            <a:r>
              <a:rPr lang="zh-TW" altLang="en-US" sz="2800" dirty="0">
                <a:solidFill>
                  <a:schemeClr val="accent6">
                    <a:lumMod val="60000"/>
                    <a:lumOff val="40000"/>
                  </a:schemeClr>
                </a:solidFill>
                <a:latin typeface="標楷體" pitchFamily="65" charset="-120"/>
                <a:ea typeface="標楷體" pitchFamily="65" charset="-120"/>
              </a:rPr>
              <a:t>：如學生填上臭氧層受破壞，請用代號</a:t>
            </a:r>
            <a:r>
              <a:rPr lang="en-US" altLang="zh-TW" sz="2800" i="1" dirty="0">
                <a:solidFill>
                  <a:schemeClr val="accent6">
                    <a:lumMod val="60000"/>
                    <a:lumOff val="40000"/>
                  </a:schemeClr>
                </a:solidFill>
                <a:latin typeface="標楷體" pitchFamily="65" charset="-120"/>
                <a:ea typeface="標楷體" pitchFamily="65" charset="-120"/>
              </a:rPr>
              <a:t>03</a:t>
            </a:r>
            <a:r>
              <a:rPr lang="zh-TW" altLang="en-US" sz="2800" dirty="0" smtClean="0">
                <a:solidFill>
                  <a:schemeClr val="accent6">
                    <a:lumMod val="60000"/>
                    <a:lumOff val="40000"/>
                  </a:schemeClr>
                </a:solidFill>
                <a:latin typeface="標楷體" pitchFamily="65" charset="-120"/>
                <a:ea typeface="標楷體" pitchFamily="65" charset="-120"/>
              </a:rPr>
              <a:t>。</a:t>
            </a:r>
            <a:r>
              <a:rPr lang="en-US" altLang="zh-TW" sz="2800" dirty="0" smtClean="0">
                <a:solidFill>
                  <a:schemeClr val="accent6">
                    <a:lumMod val="60000"/>
                    <a:lumOff val="40000"/>
                  </a:schemeClr>
                </a:solidFill>
                <a:latin typeface="標楷體" pitchFamily="65" charset="-120"/>
                <a:ea typeface="標楷體" pitchFamily="65" charset="-120"/>
              </a:rPr>
              <a:t>&gt;</a:t>
            </a:r>
            <a:endParaRPr lang="en-US" altLang="zh-TW" sz="2800" i="1" dirty="0">
              <a:solidFill>
                <a:schemeClr val="accent6">
                  <a:lumMod val="60000"/>
                  <a:lumOff val="40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1177956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xfrm>
            <a:off x="1043608" y="0"/>
            <a:ext cx="7696200" cy="1052736"/>
          </a:xfrm>
        </p:spPr>
        <p:txBody>
          <a:bodyPr>
            <a:normAutofit fontScale="90000"/>
          </a:bodyPr>
          <a:lstStyle/>
          <a:p>
            <a:r>
              <a:rPr lang="zh-TW" altLang="en-US" sz="3800" b="1" dirty="0" smtClean="0">
                <a:ea typeface="標楷體" pitchFamily="65" charset="-120"/>
              </a:rPr>
              <a:t>問題</a:t>
            </a:r>
            <a:r>
              <a:rPr lang="en-US" altLang="zh-TW" sz="3800" b="1" dirty="0" smtClean="0">
                <a:ea typeface="標楷體" pitchFamily="65" charset="-120"/>
              </a:rPr>
              <a:t>5</a:t>
            </a:r>
            <a:r>
              <a:rPr lang="zh-TW" altLang="en-US" sz="3800" b="1" dirty="0" smtClean="0">
                <a:ea typeface="標楷體" pitchFamily="65" charset="-120"/>
              </a:rPr>
              <a:t>：</a:t>
            </a:r>
            <a:r>
              <a:rPr lang="zh-TW" altLang="en-US" sz="3800" b="1" dirty="0">
                <a:ea typeface="標楷體" pitchFamily="65" charset="-120"/>
              </a:rPr>
              <a:t>溫室效應評分規準</a:t>
            </a:r>
            <a:br>
              <a:rPr lang="zh-TW" altLang="en-US" sz="3800" b="1" dirty="0">
                <a:ea typeface="標楷體" pitchFamily="65" charset="-120"/>
              </a:rPr>
            </a:br>
            <a:r>
              <a:rPr lang="en-US" altLang="zh-TW" sz="3800" b="1" i="1" dirty="0">
                <a:ea typeface="標楷體" pitchFamily="65" charset="-120"/>
              </a:rPr>
              <a:t>P</a:t>
            </a:r>
            <a:r>
              <a:rPr lang="en-US" altLang="zh-TW" sz="3800" b="1" i="1" dirty="0"/>
              <a:t>S114Q05-01 02 03 11 12 99</a:t>
            </a:r>
          </a:p>
        </p:txBody>
      </p:sp>
      <p:sp>
        <p:nvSpPr>
          <p:cNvPr id="880643" name="Rectangle 3"/>
          <p:cNvSpPr>
            <a:spLocks noGrp="1" noChangeArrowheads="1"/>
          </p:cNvSpPr>
          <p:nvPr>
            <p:ph type="body" idx="1"/>
          </p:nvPr>
        </p:nvSpPr>
        <p:spPr>
          <a:xfrm>
            <a:off x="395536" y="1124744"/>
            <a:ext cx="8352928" cy="5589240"/>
          </a:xfrm>
        </p:spPr>
        <p:txBody>
          <a:bodyPr>
            <a:noAutofit/>
          </a:bodyPr>
          <a:lstStyle/>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寫出</a:t>
            </a:r>
            <a:r>
              <a:rPr lang="zh-TW" altLang="en-US" sz="2800" dirty="0">
                <a:latin typeface="標楷體" pitchFamily="65" charset="-120"/>
                <a:ea typeface="標楷體" pitchFamily="65" charset="-120"/>
              </a:rPr>
              <a:t>影響二氧化碳濃度的因素。</a:t>
            </a:r>
          </a:p>
          <a:p>
            <a:pPr marL="514350" indent="-514350">
              <a:lnSpc>
                <a:spcPct val="80000"/>
              </a:lnSpc>
              <a:buFont typeface="+mj-lt"/>
              <a:buAutoNum type="arabicPeriod"/>
            </a:pPr>
            <a:r>
              <a:rPr lang="zh-TW" altLang="en-US" sz="2800" dirty="0">
                <a:latin typeface="標楷體" pitchFamily="65" charset="-120"/>
                <a:ea typeface="標楷體" pitchFamily="65" charset="-120"/>
              </a:rPr>
              <a:t>砍伐熱帶雨林。</a:t>
            </a:r>
          </a:p>
          <a:p>
            <a:pPr marL="514350" indent="-514350">
              <a:lnSpc>
                <a:spcPct val="80000"/>
              </a:lnSpc>
              <a:buFont typeface="+mj-lt"/>
              <a:buAutoNum type="arabicPeriod"/>
            </a:pPr>
            <a:r>
              <a:rPr lang="en-US" altLang="zh-TW" sz="2800" dirty="0">
                <a:latin typeface="標楷體" pitchFamily="65" charset="-120"/>
                <a:ea typeface="標楷體" pitchFamily="65" charset="-120"/>
              </a:rPr>
              <a:t>CO</a:t>
            </a:r>
            <a:r>
              <a:rPr lang="en-US" altLang="zh-TW" sz="2800" baseline="-25000" dirty="0">
                <a:latin typeface="標楷體" pitchFamily="65" charset="-120"/>
                <a:ea typeface="標楷體" pitchFamily="65" charset="-120"/>
              </a:rPr>
              <a:t>2</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的排放量。</a:t>
            </a:r>
          </a:p>
          <a:p>
            <a:pPr marL="514350" indent="-514350">
              <a:lnSpc>
                <a:spcPct val="80000"/>
              </a:lnSpc>
              <a:buFont typeface="+mj-lt"/>
              <a:buAutoNum type="arabicPeriod"/>
            </a:pPr>
            <a:r>
              <a:rPr lang="zh-TW" altLang="en-US" sz="2800" dirty="0">
                <a:latin typeface="標楷體" pitchFamily="65" charset="-120"/>
                <a:ea typeface="標楷體" pitchFamily="65" charset="-120"/>
              </a:rPr>
              <a:t>化石燃料。</a:t>
            </a:r>
          </a:p>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未</a:t>
            </a:r>
            <a:r>
              <a:rPr lang="zh-TW" altLang="en-US" sz="2800" dirty="0">
                <a:latin typeface="標楷體" pitchFamily="65" charset="-120"/>
                <a:ea typeface="標楷體" pitchFamily="65" charset="-120"/>
              </a:rPr>
              <a:t>夠明確或未夠具體的因素。</a:t>
            </a:r>
          </a:p>
          <a:p>
            <a:pPr marL="514350" indent="-514350">
              <a:lnSpc>
                <a:spcPct val="80000"/>
              </a:lnSpc>
              <a:buFont typeface="+mj-lt"/>
              <a:buAutoNum type="arabicPeriod"/>
            </a:pPr>
            <a:r>
              <a:rPr lang="zh-TW" altLang="en-US" sz="2800" dirty="0">
                <a:latin typeface="標楷體" pitchFamily="65" charset="-120"/>
                <a:ea typeface="標楷體" pitchFamily="65" charset="-120"/>
              </a:rPr>
              <a:t>肥料。</a:t>
            </a:r>
          </a:p>
          <a:p>
            <a:pPr marL="514350" indent="-514350">
              <a:lnSpc>
                <a:spcPct val="80000"/>
              </a:lnSpc>
              <a:buFont typeface="+mj-lt"/>
              <a:buAutoNum type="arabicPeriod"/>
            </a:pPr>
            <a:r>
              <a:rPr lang="zh-TW" altLang="en-US" sz="2800" dirty="0">
                <a:latin typeface="標楷體" pitchFamily="65" charset="-120"/>
                <a:ea typeface="標楷體" pitchFamily="65" charset="-120"/>
              </a:rPr>
              <a:t>農藥噴霧。</a:t>
            </a:r>
          </a:p>
          <a:p>
            <a:pPr marL="514350" indent="-514350">
              <a:lnSpc>
                <a:spcPct val="80000"/>
              </a:lnSpc>
              <a:buFont typeface="+mj-lt"/>
              <a:buAutoNum type="arabicPeriod"/>
            </a:pPr>
            <a:r>
              <a:rPr lang="zh-TW" altLang="en-US" sz="2800" dirty="0">
                <a:latin typeface="標楷體" pitchFamily="65" charset="-120"/>
                <a:ea typeface="標楷體" pitchFamily="65" charset="-120"/>
              </a:rPr>
              <a:t>天氣情況如何（如：下雨量、溫度）。</a:t>
            </a:r>
          </a:p>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03</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其他</a:t>
            </a:r>
            <a:r>
              <a:rPr lang="zh-TW" altLang="en-US" sz="2800" dirty="0">
                <a:latin typeface="標楷體" pitchFamily="65" charset="-120"/>
                <a:ea typeface="標楷體" pitchFamily="65" charset="-120"/>
              </a:rPr>
              <a:t>錯誤因素或其他答案。</a:t>
            </a:r>
          </a:p>
          <a:p>
            <a:pPr marL="514350" indent="-514350">
              <a:lnSpc>
                <a:spcPct val="80000"/>
              </a:lnSpc>
              <a:buFont typeface="+mj-lt"/>
              <a:buAutoNum type="arabicPeriod"/>
            </a:pPr>
            <a:r>
              <a:rPr lang="zh-TW" altLang="en-US" sz="2800" dirty="0">
                <a:latin typeface="標楷體" pitchFamily="65" charset="-120"/>
                <a:ea typeface="標楷體" pitchFamily="65" charset="-120"/>
              </a:rPr>
              <a:t>氧的含量。</a:t>
            </a:r>
          </a:p>
          <a:p>
            <a:pPr marL="514350" indent="-514350">
              <a:lnSpc>
                <a:spcPct val="80000"/>
              </a:lnSpc>
              <a:buFont typeface="+mj-lt"/>
              <a:buAutoNum type="arabicPeriod"/>
            </a:pPr>
            <a:r>
              <a:rPr lang="zh-TW" altLang="en-US" sz="2800" dirty="0">
                <a:latin typeface="標楷體" pitchFamily="65" charset="-120"/>
                <a:ea typeface="標楷體" pitchFamily="65" charset="-120"/>
              </a:rPr>
              <a:t>氮。</a:t>
            </a:r>
          </a:p>
          <a:p>
            <a:pPr marL="514350" indent="-514350">
              <a:lnSpc>
                <a:spcPct val="80000"/>
              </a:lnSpc>
              <a:buFont typeface="+mj-lt"/>
              <a:buAutoNum type="arabicPeriod"/>
            </a:pPr>
            <a:r>
              <a:rPr lang="zh-TW" altLang="en-US" sz="2800" dirty="0">
                <a:latin typeface="標楷體" pitchFamily="65" charset="-120"/>
                <a:ea typeface="標楷體" pitchFamily="65" charset="-120"/>
              </a:rPr>
              <a:t>臭氧層的洞越來越大。</a:t>
            </a:r>
          </a:p>
          <a:p>
            <a:pPr>
              <a:lnSpc>
                <a:spcPct val="8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99</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沒有</a:t>
            </a:r>
            <a:r>
              <a:rPr lang="zh-TW" altLang="en-US" sz="2800" dirty="0">
                <a:latin typeface="標楷體" pitchFamily="65" charset="-120"/>
                <a:ea typeface="標楷體" pitchFamily="65" charset="-120"/>
              </a:rPr>
              <a:t>作答</a:t>
            </a:r>
          </a:p>
        </p:txBody>
      </p:sp>
    </p:spTree>
    <p:extLst>
      <p:ext uri="{BB962C8B-B14F-4D97-AF65-F5344CB8AC3E}">
        <p14:creationId xmlns:p14="http://schemas.microsoft.com/office/powerpoint/2010/main" val="25922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animEffect transition="in" filter="fade">
                                      <p:cBhvr>
                                        <p:cTn id="7" dur="500"/>
                                        <p:tgtEl>
                                          <p:spTgt spid="88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43">
                                            <p:txEl>
                                              <p:pRg st="1" end="1"/>
                                            </p:txEl>
                                          </p:spTgt>
                                        </p:tgtEl>
                                        <p:attrNameLst>
                                          <p:attrName>style.visibility</p:attrName>
                                        </p:attrNameLst>
                                      </p:cBhvr>
                                      <p:to>
                                        <p:strVal val="visible"/>
                                      </p:to>
                                    </p:set>
                                    <p:animEffect transition="in" filter="fade">
                                      <p:cBhvr>
                                        <p:cTn id="12" dur="500"/>
                                        <p:tgtEl>
                                          <p:spTgt spid="88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43">
                                            <p:txEl>
                                              <p:pRg st="2" end="2"/>
                                            </p:txEl>
                                          </p:spTgt>
                                        </p:tgtEl>
                                        <p:attrNameLst>
                                          <p:attrName>style.visibility</p:attrName>
                                        </p:attrNameLst>
                                      </p:cBhvr>
                                      <p:to>
                                        <p:strVal val="visible"/>
                                      </p:to>
                                    </p:set>
                                    <p:animEffect transition="in" filter="fade">
                                      <p:cBhvr>
                                        <p:cTn id="17" dur="500"/>
                                        <p:tgtEl>
                                          <p:spTgt spid="880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43">
                                            <p:txEl>
                                              <p:pRg st="3" end="3"/>
                                            </p:txEl>
                                          </p:spTgt>
                                        </p:tgtEl>
                                        <p:attrNameLst>
                                          <p:attrName>style.visibility</p:attrName>
                                        </p:attrNameLst>
                                      </p:cBhvr>
                                      <p:to>
                                        <p:strVal val="visible"/>
                                      </p:to>
                                    </p:set>
                                    <p:animEffect transition="in" filter="fade">
                                      <p:cBhvr>
                                        <p:cTn id="22" dur="500"/>
                                        <p:tgtEl>
                                          <p:spTgt spid="880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43">
                                            <p:txEl>
                                              <p:pRg st="4" end="4"/>
                                            </p:txEl>
                                          </p:spTgt>
                                        </p:tgtEl>
                                        <p:attrNameLst>
                                          <p:attrName>style.visibility</p:attrName>
                                        </p:attrNameLst>
                                      </p:cBhvr>
                                      <p:to>
                                        <p:strVal val="visible"/>
                                      </p:to>
                                    </p:set>
                                    <p:animEffect transition="in" filter="fade">
                                      <p:cBhvr>
                                        <p:cTn id="27" dur="500"/>
                                        <p:tgtEl>
                                          <p:spTgt spid="880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0643">
                                            <p:txEl>
                                              <p:pRg st="5" end="5"/>
                                            </p:txEl>
                                          </p:spTgt>
                                        </p:tgtEl>
                                        <p:attrNameLst>
                                          <p:attrName>style.visibility</p:attrName>
                                        </p:attrNameLst>
                                      </p:cBhvr>
                                      <p:to>
                                        <p:strVal val="visible"/>
                                      </p:to>
                                    </p:set>
                                    <p:animEffect transition="in" filter="fade">
                                      <p:cBhvr>
                                        <p:cTn id="32" dur="500"/>
                                        <p:tgtEl>
                                          <p:spTgt spid="8806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0643">
                                            <p:txEl>
                                              <p:pRg st="6" end="6"/>
                                            </p:txEl>
                                          </p:spTgt>
                                        </p:tgtEl>
                                        <p:attrNameLst>
                                          <p:attrName>style.visibility</p:attrName>
                                        </p:attrNameLst>
                                      </p:cBhvr>
                                      <p:to>
                                        <p:strVal val="visible"/>
                                      </p:to>
                                    </p:set>
                                    <p:animEffect transition="in" filter="fade">
                                      <p:cBhvr>
                                        <p:cTn id="37" dur="500"/>
                                        <p:tgtEl>
                                          <p:spTgt spid="8806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0643">
                                            <p:txEl>
                                              <p:pRg st="7" end="7"/>
                                            </p:txEl>
                                          </p:spTgt>
                                        </p:tgtEl>
                                        <p:attrNameLst>
                                          <p:attrName>style.visibility</p:attrName>
                                        </p:attrNameLst>
                                      </p:cBhvr>
                                      <p:to>
                                        <p:strVal val="visible"/>
                                      </p:to>
                                    </p:set>
                                    <p:animEffect transition="in" filter="fade">
                                      <p:cBhvr>
                                        <p:cTn id="42" dur="500"/>
                                        <p:tgtEl>
                                          <p:spTgt spid="8806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0643">
                                            <p:txEl>
                                              <p:pRg st="8" end="8"/>
                                            </p:txEl>
                                          </p:spTgt>
                                        </p:tgtEl>
                                        <p:attrNameLst>
                                          <p:attrName>style.visibility</p:attrName>
                                        </p:attrNameLst>
                                      </p:cBhvr>
                                      <p:to>
                                        <p:strVal val="visible"/>
                                      </p:to>
                                    </p:set>
                                    <p:animEffect transition="in" filter="fade">
                                      <p:cBhvr>
                                        <p:cTn id="47" dur="500"/>
                                        <p:tgtEl>
                                          <p:spTgt spid="8806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0643">
                                            <p:txEl>
                                              <p:pRg st="9" end="9"/>
                                            </p:txEl>
                                          </p:spTgt>
                                        </p:tgtEl>
                                        <p:attrNameLst>
                                          <p:attrName>style.visibility</p:attrName>
                                        </p:attrNameLst>
                                      </p:cBhvr>
                                      <p:to>
                                        <p:strVal val="visible"/>
                                      </p:to>
                                    </p:set>
                                    <p:animEffect transition="in" filter="fade">
                                      <p:cBhvr>
                                        <p:cTn id="52" dur="500"/>
                                        <p:tgtEl>
                                          <p:spTgt spid="8806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80643">
                                            <p:txEl>
                                              <p:pRg st="10" end="10"/>
                                            </p:txEl>
                                          </p:spTgt>
                                        </p:tgtEl>
                                        <p:attrNameLst>
                                          <p:attrName>style.visibility</p:attrName>
                                        </p:attrNameLst>
                                      </p:cBhvr>
                                      <p:to>
                                        <p:strVal val="visible"/>
                                      </p:to>
                                    </p:set>
                                    <p:animEffect transition="in" filter="fade">
                                      <p:cBhvr>
                                        <p:cTn id="57" dur="500"/>
                                        <p:tgtEl>
                                          <p:spTgt spid="8806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80643">
                                            <p:txEl>
                                              <p:pRg st="11" end="11"/>
                                            </p:txEl>
                                          </p:spTgt>
                                        </p:tgtEl>
                                        <p:attrNameLst>
                                          <p:attrName>style.visibility</p:attrName>
                                        </p:attrNameLst>
                                      </p:cBhvr>
                                      <p:to>
                                        <p:strVal val="visible"/>
                                      </p:to>
                                    </p:set>
                                    <p:animEffect transition="in" filter="fade">
                                      <p:cBhvr>
                                        <p:cTn id="62" dur="500"/>
                                        <p:tgtEl>
                                          <p:spTgt spid="8806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80643">
                                            <p:txEl>
                                              <p:pRg st="12" end="12"/>
                                            </p:txEl>
                                          </p:spTgt>
                                        </p:tgtEl>
                                        <p:attrNameLst>
                                          <p:attrName>style.visibility</p:attrName>
                                        </p:attrNameLst>
                                      </p:cBhvr>
                                      <p:to>
                                        <p:strVal val="visible"/>
                                      </p:to>
                                    </p:set>
                                    <p:animEffect transition="in" filter="fade">
                                      <p:cBhvr>
                                        <p:cTn id="67" dur="500"/>
                                        <p:tgtEl>
                                          <p:spTgt spid="8806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a:xfrm>
            <a:off x="652463" y="1"/>
            <a:ext cx="7696200" cy="764704"/>
          </a:xfrm>
        </p:spPr>
        <p:txBody>
          <a:bodyPr/>
          <a:lstStyle/>
          <a:p>
            <a:r>
              <a:rPr lang="zh-TW" altLang="en-US" b="1" dirty="0" smtClean="0">
                <a:ea typeface="標楷體" pitchFamily="65" charset="-120"/>
              </a:rPr>
              <a:t>白晝（</a:t>
            </a:r>
            <a:r>
              <a:rPr lang="en-US" altLang="zh-TW" b="1" i="1" dirty="0">
                <a:ea typeface="標楷體" pitchFamily="65" charset="-120"/>
              </a:rPr>
              <a:t>PS129</a:t>
            </a:r>
            <a:r>
              <a:rPr lang="zh-TW" altLang="en-US" b="1" dirty="0">
                <a:ea typeface="標楷體" pitchFamily="65" charset="-12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 y="908720"/>
            <a:ext cx="78390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72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txBox="1">
            <a:spLocks/>
          </p:cNvSpPr>
          <p:nvPr/>
        </p:nvSpPr>
        <p:spPr>
          <a:xfrm>
            <a:off x="762000" y="764704"/>
            <a:ext cx="7626424" cy="5760640"/>
          </a:xfrm>
          <a:prstGeom prst="rect">
            <a:avLst/>
          </a:prstGeom>
        </p:spPr>
        <p:txBody>
          <a:bodyPr vert="horz">
            <a:normAutofit/>
          </a:bodyPr>
          <a:lstStyle>
            <a:extLst/>
          </a:lstStyle>
          <a:p>
            <a:pPr marL="457200" indent="-457200">
              <a:lnSpc>
                <a:spcPct val="90000"/>
              </a:lnSpc>
              <a:spcBef>
                <a:spcPct val="20000"/>
              </a:spcBef>
              <a:buFont typeface="Arial" pitchFamily="34" charset="0"/>
              <a:buChar char="•"/>
            </a:pPr>
            <a:r>
              <a:rPr kumimoji="1" lang="zh-TW" altLang="en-US" sz="3200" b="1" dirty="0">
                <a:ea typeface="標楷體" pitchFamily="65" charset="-120"/>
              </a:rPr>
              <a:t>每次評量會從數學、科學及閱讀三個領域中選定一個主要領域，賦予較多的重要性，另外二個次領域較未深入評量。</a:t>
            </a:r>
          </a:p>
          <a:p>
            <a:pPr marL="457200" indent="-457200">
              <a:lnSpc>
                <a:spcPct val="90000"/>
              </a:lnSpc>
              <a:spcBef>
                <a:spcPct val="20000"/>
              </a:spcBef>
              <a:buChar char="•"/>
            </a:pPr>
            <a:r>
              <a:rPr kumimoji="1" lang="en-US" altLang="zh-TW" sz="3200" b="1" dirty="0">
                <a:ea typeface="標楷體" pitchFamily="65" charset="-120"/>
              </a:rPr>
              <a:t>PISA 2000</a:t>
            </a:r>
            <a:r>
              <a:rPr kumimoji="1" lang="zh-TW" altLang="en-US" sz="3200" b="1" dirty="0">
                <a:ea typeface="標楷體" pitchFamily="65" charset="-120"/>
              </a:rPr>
              <a:t>的主要領域為閱讀，</a:t>
            </a:r>
            <a:r>
              <a:rPr kumimoji="1" lang="en-US" altLang="zh-TW" sz="3200" b="1" dirty="0">
                <a:ea typeface="標楷體" pitchFamily="65" charset="-120"/>
              </a:rPr>
              <a:t>2003</a:t>
            </a:r>
            <a:r>
              <a:rPr kumimoji="1" lang="zh-TW" altLang="en-US" sz="3200" b="1" dirty="0">
                <a:ea typeface="標楷體" pitchFamily="65" charset="-120"/>
              </a:rPr>
              <a:t>為數學，</a:t>
            </a:r>
            <a:r>
              <a:rPr kumimoji="1" lang="en-US" altLang="zh-TW" sz="3200" b="1" dirty="0">
                <a:ea typeface="標楷體" pitchFamily="65" charset="-120"/>
              </a:rPr>
              <a:t>2006</a:t>
            </a:r>
            <a:r>
              <a:rPr kumimoji="1" lang="zh-TW" altLang="en-US" sz="3200" b="1" dirty="0">
                <a:ea typeface="標楷體" pitchFamily="65" charset="-120"/>
              </a:rPr>
              <a:t>為科學，</a:t>
            </a:r>
            <a:r>
              <a:rPr kumimoji="1" lang="en-US" altLang="zh-TW" sz="3200" b="1" dirty="0">
                <a:ea typeface="標楷體" pitchFamily="65" charset="-120"/>
              </a:rPr>
              <a:t>2009</a:t>
            </a:r>
            <a:r>
              <a:rPr kumimoji="1" lang="zh-TW" altLang="en-US" sz="3200" b="1" dirty="0">
                <a:ea typeface="標楷體" pitchFamily="65" charset="-120"/>
              </a:rPr>
              <a:t>的主要領域又回到閱讀，</a:t>
            </a:r>
            <a:r>
              <a:rPr kumimoji="1" lang="en-US" altLang="zh-TW" sz="3200" b="1" dirty="0">
                <a:ea typeface="標楷體" pitchFamily="65" charset="-120"/>
              </a:rPr>
              <a:t>2012</a:t>
            </a:r>
            <a:r>
              <a:rPr kumimoji="1" lang="zh-TW" altLang="en-US" sz="3200" b="1" dirty="0">
                <a:ea typeface="標楷體" pitchFamily="65" charset="-120"/>
              </a:rPr>
              <a:t>年為數學，</a:t>
            </a:r>
            <a:r>
              <a:rPr kumimoji="1" lang="en-US" altLang="zh-TW" sz="3200" b="1" dirty="0">
                <a:ea typeface="標楷體" pitchFamily="65" charset="-120"/>
              </a:rPr>
              <a:t>2015</a:t>
            </a:r>
            <a:r>
              <a:rPr kumimoji="1" lang="zh-TW" altLang="en-US" sz="3200" b="1" dirty="0">
                <a:ea typeface="標楷體" pitchFamily="65" charset="-120"/>
              </a:rPr>
              <a:t>年的將為科學。</a:t>
            </a:r>
          </a:p>
          <a:p>
            <a:pPr marL="457200" indent="-457200">
              <a:lnSpc>
                <a:spcPct val="90000"/>
              </a:lnSpc>
              <a:spcBef>
                <a:spcPct val="20000"/>
              </a:spcBef>
              <a:buChar char="•"/>
            </a:pPr>
            <a:r>
              <a:rPr kumimoji="1" lang="en-US" altLang="zh-TW" sz="3200" b="1" dirty="0">
                <a:ea typeface="標楷體" pitchFamily="65" charset="-120"/>
              </a:rPr>
              <a:t>PISA 2000</a:t>
            </a:r>
            <a:r>
              <a:rPr kumimoji="1" lang="zh-TW" altLang="en-US" sz="3200" b="1" dirty="0">
                <a:ea typeface="標楷體" pitchFamily="65" charset="-120"/>
              </a:rPr>
              <a:t>、</a:t>
            </a:r>
            <a:r>
              <a:rPr kumimoji="1" lang="en-US" altLang="zh-TW" sz="3200" b="1" dirty="0">
                <a:ea typeface="標楷體" pitchFamily="65" charset="-120"/>
              </a:rPr>
              <a:t>2003</a:t>
            </a:r>
            <a:r>
              <a:rPr kumimoji="1" lang="zh-TW" altLang="en-US" sz="3200" b="1" dirty="0">
                <a:ea typeface="標楷體" pitchFamily="65" charset="-120"/>
              </a:rPr>
              <a:t>、</a:t>
            </a:r>
            <a:r>
              <a:rPr kumimoji="1" lang="en-US" altLang="zh-TW" sz="3200" b="1" dirty="0">
                <a:ea typeface="標楷體" pitchFamily="65" charset="-120"/>
              </a:rPr>
              <a:t>2006</a:t>
            </a:r>
            <a:r>
              <a:rPr kumimoji="1" lang="zh-TW" altLang="en-US" sz="3200" b="1" dirty="0">
                <a:ea typeface="標楷體" pitchFamily="65" charset="-120"/>
              </a:rPr>
              <a:t>、</a:t>
            </a:r>
            <a:r>
              <a:rPr kumimoji="1" lang="en-US" altLang="zh-TW" sz="3200" b="1" dirty="0">
                <a:ea typeface="標楷體" pitchFamily="65" charset="-120"/>
              </a:rPr>
              <a:t>2009</a:t>
            </a:r>
            <a:r>
              <a:rPr kumimoji="1" lang="zh-TW" altLang="en-US" sz="3200" b="1" dirty="0">
                <a:ea typeface="標楷體" pitchFamily="65" charset="-120"/>
              </a:rPr>
              <a:t>和</a:t>
            </a:r>
            <a:r>
              <a:rPr kumimoji="1" lang="en-US" altLang="zh-TW" sz="3200" b="1" dirty="0">
                <a:ea typeface="標楷體" pitchFamily="65" charset="-120"/>
              </a:rPr>
              <a:t>2012</a:t>
            </a:r>
            <a:r>
              <a:rPr kumimoji="1" lang="zh-TW" altLang="en-US" sz="3200" b="1" dirty="0">
                <a:ea typeface="標楷體" pitchFamily="65" charset="-120"/>
              </a:rPr>
              <a:t>的資料蒐集負責機構為澳洲教育研究委員會</a:t>
            </a:r>
            <a:r>
              <a:rPr kumimoji="1" lang="zh-TW" altLang="en-US" sz="1700" b="1" dirty="0">
                <a:ea typeface="標楷體" pitchFamily="65" charset="-120"/>
              </a:rPr>
              <a:t>（</a:t>
            </a:r>
            <a:r>
              <a:rPr kumimoji="1" lang="en-US" altLang="zh-TW" sz="1700" b="1" dirty="0">
                <a:ea typeface="標楷體" pitchFamily="65" charset="-120"/>
              </a:rPr>
              <a:t>Australian Council for Educational Research</a:t>
            </a:r>
            <a:r>
              <a:rPr kumimoji="1" lang="zh-TW" altLang="en-US" sz="1700" b="1" dirty="0">
                <a:ea typeface="標楷體" pitchFamily="65" charset="-120"/>
              </a:rPr>
              <a:t>，簡稱</a:t>
            </a:r>
            <a:r>
              <a:rPr kumimoji="1" lang="en-US" altLang="zh-TW" sz="1700" b="1" dirty="0">
                <a:ea typeface="標楷體" pitchFamily="65" charset="-120"/>
              </a:rPr>
              <a:t>ACER</a:t>
            </a:r>
            <a:r>
              <a:rPr kumimoji="1" lang="zh-TW" altLang="en-US" sz="1700" b="1" dirty="0">
                <a:ea typeface="標楷體" pitchFamily="65" charset="-120"/>
              </a:rPr>
              <a:t>）</a:t>
            </a:r>
            <a:r>
              <a:rPr kumimoji="1" lang="zh-TW" altLang="en-US" sz="3200" b="1" dirty="0">
                <a:ea typeface="標楷體" pitchFamily="65" charset="-120"/>
              </a:rPr>
              <a:t>主導的國際性組織，並由 </a:t>
            </a:r>
            <a:r>
              <a:rPr kumimoji="1" lang="en-US" altLang="zh-TW" b="1" dirty="0">
                <a:ea typeface="標楷體" pitchFamily="65" charset="-120"/>
              </a:rPr>
              <a:t>Ray Adams</a:t>
            </a:r>
            <a:r>
              <a:rPr kumimoji="1" lang="en-US" altLang="zh-TW" sz="3200" b="1" dirty="0">
                <a:ea typeface="標楷體" pitchFamily="65" charset="-120"/>
              </a:rPr>
              <a:t> </a:t>
            </a:r>
            <a:r>
              <a:rPr kumimoji="1" lang="zh-TW" altLang="en-US" sz="3200" b="1" dirty="0">
                <a:ea typeface="標楷體" pitchFamily="65" charset="-120"/>
              </a:rPr>
              <a:t>擔任此項國際計畫的主持人</a:t>
            </a:r>
            <a:r>
              <a:rPr kumimoji="1" lang="zh-TW" altLang="en-US" sz="3200" b="1" dirty="0" smtClean="0">
                <a:ea typeface="標楷體" pitchFamily="65" charset="-120"/>
              </a:rPr>
              <a:t>。</a:t>
            </a:r>
            <a:endParaRPr kumimoji="1" altLang="en-US" sz="3200" b="1" dirty="0">
              <a:solidFill>
                <a:prstClr val="white"/>
              </a:solidFill>
              <a:ea typeface="標楷體" pitchFamily="65" charset="-120"/>
            </a:endParaRPr>
          </a:p>
        </p:txBody>
      </p:sp>
    </p:spTree>
    <p:extLst>
      <p:ext uri="{BB962C8B-B14F-4D97-AF65-F5344CB8AC3E}">
        <p14:creationId xmlns:p14="http://schemas.microsoft.com/office/powerpoint/2010/main" val="1965948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r>
              <a:rPr lang="zh-TW" altLang="en-US" sz="3800" b="1" dirty="0" smtClean="0">
                <a:ea typeface="標楷體" pitchFamily="65" charset="-120"/>
              </a:rPr>
              <a:t>問題</a:t>
            </a:r>
            <a:r>
              <a:rPr lang="en-US" altLang="zh-TW" sz="3800" b="1" dirty="0">
                <a:ea typeface="標楷體" pitchFamily="65" charset="-120"/>
              </a:rPr>
              <a:t>2</a:t>
            </a:r>
            <a:r>
              <a:rPr lang="zh-TW" altLang="en-US" sz="3800" dirty="0" smtClean="0">
                <a:ea typeface="標楷體" pitchFamily="65" charset="-120"/>
              </a:rPr>
              <a:t>：</a:t>
            </a:r>
            <a:r>
              <a:rPr lang="zh-TW" altLang="en-US" sz="3800" b="1" dirty="0" smtClean="0">
                <a:ea typeface="標楷體" pitchFamily="65" charset="-120"/>
              </a:rPr>
              <a:t>白晝</a:t>
            </a:r>
            <a:endParaRPr lang="en-US" altLang="zh-TW" sz="2800" b="1" i="1" dirty="0"/>
          </a:p>
        </p:txBody>
      </p:sp>
      <p:sp>
        <p:nvSpPr>
          <p:cNvPr id="803843" name="Rectangle 3"/>
          <p:cNvSpPr>
            <a:spLocks noGrp="1" noChangeArrowheads="1"/>
          </p:cNvSpPr>
          <p:nvPr>
            <p:ph type="body" idx="1"/>
          </p:nvPr>
        </p:nvSpPr>
        <p:spPr>
          <a:xfrm>
            <a:off x="897294" y="1835150"/>
            <a:ext cx="7491412" cy="945778"/>
          </a:xfrm>
        </p:spPr>
        <p:txBody>
          <a:bodyPr/>
          <a:lstStyle/>
          <a:p>
            <a:r>
              <a:rPr lang="zh-TW" altLang="en-US" sz="2800" dirty="0">
                <a:latin typeface="標楷體" pitchFamily="65" charset="-120"/>
                <a:ea typeface="標楷體" pitchFamily="65" charset="-120"/>
              </a:rPr>
              <a:t>下圖呈現的是太陽光照射到地球上的情形。</a:t>
            </a:r>
          </a:p>
          <a:p>
            <a:endParaRPr lang="en-US" altLang="zh-TW"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32" y="2852936"/>
            <a:ext cx="79914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5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smtClean="0">
                <a:ea typeface="標楷體" pitchFamily="65" charset="-120"/>
              </a:rPr>
              <a:t>白晝</a:t>
            </a:r>
            <a:endParaRPr lang="en-US" altLang="zh-TW" sz="2800" b="1" i="1" dirty="0"/>
          </a:p>
        </p:txBody>
      </p:sp>
      <p:sp>
        <p:nvSpPr>
          <p:cNvPr id="834563" name="Rectangle 3"/>
          <p:cNvSpPr>
            <a:spLocks noGrp="1" noChangeArrowheads="1"/>
          </p:cNvSpPr>
          <p:nvPr>
            <p:ph type="body" idx="1"/>
          </p:nvPr>
        </p:nvSpPr>
        <p:spPr>
          <a:xfrm>
            <a:off x="899592" y="1916832"/>
            <a:ext cx="7491412" cy="4114800"/>
          </a:xfrm>
        </p:spPr>
        <p:txBody>
          <a:bodyPr/>
          <a:lstStyle/>
          <a:p>
            <a:r>
              <a:rPr lang="zh-TW" altLang="en-US" sz="2800" dirty="0">
                <a:latin typeface="標楷體" pitchFamily="65" charset="-120"/>
                <a:ea typeface="標楷體" pitchFamily="65" charset="-120"/>
              </a:rPr>
              <a:t>假設墨爾本今天的白晝最短，</a:t>
            </a:r>
          </a:p>
          <a:p>
            <a:r>
              <a:rPr lang="zh-TW" altLang="en-US" sz="2800" dirty="0">
                <a:latin typeface="標楷體" pitchFamily="65" charset="-120"/>
                <a:ea typeface="標楷體" pitchFamily="65" charset="-120"/>
              </a:rPr>
              <a:t>請在圖中畫出地軸、北半球、南半球和赤道，並標示出每一部位的名稱</a:t>
            </a:r>
            <a:r>
              <a:rPr lang="zh-TW" altLang="en-US" sz="2800" dirty="0" smtClean="0">
                <a:latin typeface="標楷體" pitchFamily="65" charset="-120"/>
                <a:ea typeface="標楷體" pitchFamily="65" charset="-120"/>
              </a:rPr>
              <a:t>。</a:t>
            </a:r>
            <a:endParaRPr lang="en-US" altLang="zh-TW" dirty="0"/>
          </a:p>
        </p:txBody>
      </p:sp>
    </p:spTree>
    <p:extLst>
      <p:ext uri="{BB962C8B-B14F-4D97-AF65-F5344CB8AC3E}">
        <p14:creationId xmlns:p14="http://schemas.microsoft.com/office/powerpoint/2010/main" val="32196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4563">
                                            <p:txEl>
                                              <p:pRg st="0" end="0"/>
                                            </p:txEl>
                                          </p:spTgt>
                                        </p:tgtEl>
                                        <p:attrNameLst>
                                          <p:attrName>style.visibility</p:attrName>
                                        </p:attrNameLst>
                                      </p:cBhvr>
                                      <p:to>
                                        <p:strVal val="visible"/>
                                      </p:to>
                                    </p:set>
                                    <p:animEffect transition="in" filter="fade">
                                      <p:cBhvr>
                                        <p:cTn id="7" dur="500"/>
                                        <p:tgtEl>
                                          <p:spTgt spid="834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4563">
                                            <p:txEl>
                                              <p:pRg st="1" end="1"/>
                                            </p:txEl>
                                          </p:spTgt>
                                        </p:tgtEl>
                                        <p:attrNameLst>
                                          <p:attrName>style.visibility</p:attrName>
                                        </p:attrNameLst>
                                      </p:cBhvr>
                                      <p:to>
                                        <p:strVal val="visible"/>
                                      </p:to>
                                    </p:set>
                                    <p:animEffect transition="in" filter="fade">
                                      <p:cBhvr>
                                        <p:cTn id="12" dur="500"/>
                                        <p:tgtEl>
                                          <p:spTgt spid="834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899592" y="116632"/>
            <a:ext cx="7696200" cy="1143000"/>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5" y="1412775"/>
            <a:ext cx="84677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571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1331640" y="9099"/>
            <a:ext cx="7010400" cy="1167135"/>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sp>
        <p:nvSpPr>
          <p:cNvPr id="885763" name="Rectangle 3"/>
          <p:cNvSpPr>
            <a:spLocks noGrp="1" noChangeArrowheads="1"/>
          </p:cNvSpPr>
          <p:nvPr>
            <p:ph type="body" idx="1"/>
          </p:nvPr>
        </p:nvSpPr>
        <p:spPr>
          <a:xfrm>
            <a:off x="395536" y="1346310"/>
            <a:ext cx="8352928" cy="2016224"/>
          </a:xfrm>
        </p:spPr>
        <p:txBody>
          <a:bodyPr/>
          <a:lstStyle/>
          <a:p>
            <a:pPr marL="0" indent="0">
              <a:buNone/>
            </a:pPr>
            <a:r>
              <a:rPr lang="en-US" altLang="zh-TW" sz="2800" b="1"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是否</a:t>
            </a:r>
            <a:r>
              <a:rPr lang="zh-TW" altLang="en-US" sz="2800" dirty="0">
                <a:latin typeface="標楷體" pitchFamily="65" charset="-120"/>
                <a:ea typeface="標楷體" pitchFamily="65" charset="-120"/>
              </a:rPr>
              <a:t>在圖上清楚標示出南北半球，或者只寫出</a:t>
            </a:r>
            <a:r>
              <a:rPr lang="zh-TW" altLang="en-US" sz="2800" dirty="0" smtClean="0">
                <a:latin typeface="標楷體" pitchFamily="65" charset="-120"/>
                <a:ea typeface="標楷體" pitchFamily="65" charset="-120"/>
              </a:rPr>
              <a:t>其中</a:t>
            </a:r>
            <a:r>
              <a:rPr lang="zh-TW" altLang="en-US" sz="2800" dirty="0">
                <a:latin typeface="標楷體" pitchFamily="65" charset="-120"/>
                <a:ea typeface="標楷體" pitchFamily="65" charset="-120"/>
              </a:rPr>
              <a:t>一個半球的名字（暗示著另一半球</a:t>
            </a:r>
            <a:r>
              <a:rPr lang="zh-TW" altLang="en-US" sz="2800" dirty="0" smtClean="0">
                <a:latin typeface="標楷體" pitchFamily="65" charset="-120"/>
                <a:ea typeface="標楷體" pitchFamily="65" charset="-120"/>
              </a:rPr>
              <a:t>的所在</a:t>
            </a:r>
            <a:r>
              <a:rPr lang="zh-TW" altLang="en-US" sz="2800" dirty="0">
                <a:latin typeface="標楷體" pitchFamily="65" charset="-120"/>
                <a:ea typeface="標楷體" pitchFamily="65" charset="-120"/>
              </a:rPr>
              <a:t>位置）。</a:t>
            </a:r>
          </a:p>
          <a:p>
            <a:pPr marL="0" indent="0">
              <a:buNone/>
            </a:pPr>
            <a:r>
              <a:rPr lang="en-US" altLang="zh-TW" sz="2800" dirty="0">
                <a:latin typeface="標楷體" pitchFamily="65" charset="-120"/>
                <a:ea typeface="標楷體" pitchFamily="65" charset="-120"/>
              </a:rPr>
              <a:t>3</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赤道</a:t>
            </a:r>
            <a:r>
              <a:rPr lang="zh-TW" altLang="en-US" sz="2800" dirty="0">
                <a:latin typeface="標楷體" pitchFamily="65" charset="-120"/>
                <a:ea typeface="標楷體" pitchFamily="65" charset="-120"/>
              </a:rPr>
              <a:t>應該畫成向太陽的方向傾斜，</a:t>
            </a:r>
            <a:r>
              <a:rPr lang="zh-TW" altLang="en-US" sz="2800">
                <a:latin typeface="標楷體" pitchFamily="65" charset="-120"/>
                <a:ea typeface="標楷體" pitchFamily="65" charset="-120"/>
              </a:rPr>
              <a:t>與</a:t>
            </a:r>
            <a:r>
              <a:rPr lang="zh-TW" altLang="en-US" sz="2800" smtClean="0">
                <a:latin typeface="標楷體" pitchFamily="65" charset="-120"/>
                <a:ea typeface="標楷體" pitchFamily="65" charset="-120"/>
              </a:rPr>
              <a:t>水平線</a:t>
            </a:r>
            <a:r>
              <a:rPr lang="zh-TW" altLang="en-US" sz="2800" dirty="0">
                <a:latin typeface="標楷體" pitchFamily="65" charset="-120"/>
                <a:ea typeface="標楷體" pitchFamily="65" charset="-120"/>
              </a:rPr>
              <a:t>之間的夾角介於</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之間，如下圖所示</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93" y="3284984"/>
            <a:ext cx="80010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67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5763">
                                            <p:txEl>
                                              <p:pRg st="0" end="0"/>
                                            </p:txEl>
                                          </p:spTgt>
                                        </p:tgtEl>
                                        <p:attrNameLst>
                                          <p:attrName>style.visibility</p:attrName>
                                        </p:attrNameLst>
                                      </p:cBhvr>
                                      <p:to>
                                        <p:strVal val="visible"/>
                                      </p:to>
                                    </p:set>
                                    <p:animEffect transition="in" filter="fade">
                                      <p:cBhvr>
                                        <p:cTn id="7" dur="500"/>
                                        <p:tgtEl>
                                          <p:spTgt spid="885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5763">
                                            <p:txEl>
                                              <p:pRg st="1" end="1"/>
                                            </p:txEl>
                                          </p:spTgt>
                                        </p:tgtEl>
                                        <p:attrNameLst>
                                          <p:attrName>style.visibility</p:attrName>
                                        </p:attrNameLst>
                                      </p:cBhvr>
                                      <p:to>
                                        <p:strVal val="visible"/>
                                      </p:to>
                                    </p:set>
                                    <p:animEffect transition="in" filter="fade">
                                      <p:cBhvr>
                                        <p:cTn id="12" dur="500"/>
                                        <p:tgtEl>
                                          <p:spTgt spid="885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971600" y="0"/>
            <a:ext cx="7696200" cy="1143000"/>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sp>
        <p:nvSpPr>
          <p:cNvPr id="890885" name="Rectangle 5"/>
          <p:cNvSpPr>
            <a:spLocks noGrp="1" noChangeArrowheads="1"/>
          </p:cNvSpPr>
          <p:nvPr>
            <p:ph type="body" sz="half" idx="1"/>
          </p:nvPr>
        </p:nvSpPr>
        <p:spPr>
          <a:xfrm>
            <a:off x="323528" y="1196752"/>
            <a:ext cx="8352928" cy="2448272"/>
          </a:xfrm>
        </p:spPr>
        <p:txBody>
          <a:bodyPr>
            <a:noAutofit/>
          </a:bodyPr>
          <a:lstStyle/>
          <a:p>
            <a:pPr>
              <a:buFont typeface="Wingdings" pitchFamily="2" charset="2"/>
              <a:buChar char="l"/>
            </a:pPr>
            <a:r>
              <a:rPr lang="zh-TW" altLang="en-US" b="1" dirty="0" smtClean="0">
                <a:latin typeface="標楷體" pitchFamily="65" charset="-120"/>
                <a:ea typeface="標楷體" pitchFamily="65" charset="-120"/>
              </a:rPr>
              <a:t>滿分 代號 </a:t>
            </a:r>
            <a:r>
              <a:rPr lang="en-US" altLang="zh-TW" b="1" dirty="0">
                <a:latin typeface="標楷體" pitchFamily="65" charset="-120"/>
                <a:ea typeface="標楷體" pitchFamily="65" charset="-120"/>
              </a:rPr>
              <a:t>21</a:t>
            </a:r>
            <a:r>
              <a:rPr lang="zh-TW" altLang="en-US" b="1"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將</a:t>
            </a:r>
            <a:r>
              <a:rPr lang="zh-TW" altLang="en-US" dirty="0">
                <a:latin typeface="標楷體" pitchFamily="65" charset="-120"/>
                <a:ea typeface="標楷體" pitchFamily="65" charset="-120"/>
              </a:rPr>
              <a:t>赤道畫成向太陽的方向傾斜，與水平線之間的夾角介於</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至 </a:t>
            </a:r>
            <a:r>
              <a:rPr lang="en-US" altLang="zh-TW" dirty="0">
                <a:latin typeface="標楷體" pitchFamily="65" charset="-120"/>
                <a:ea typeface="標楷體" pitchFamily="65" charset="-120"/>
              </a:rPr>
              <a:t>45°</a:t>
            </a:r>
            <a:r>
              <a:rPr lang="zh-TW" altLang="en-US" dirty="0">
                <a:latin typeface="標楷體" pitchFamily="65" charset="-120"/>
                <a:ea typeface="標楷體" pitchFamily="65" charset="-120"/>
              </a:rPr>
              <a:t>之間。同時，將地軸畫成向太陽方向傾斜，與垂直線之間的夾角介於</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至 </a:t>
            </a:r>
            <a:r>
              <a:rPr lang="en-US" altLang="zh-TW" dirty="0">
                <a:latin typeface="標楷體" pitchFamily="65" charset="-120"/>
                <a:ea typeface="標楷體" pitchFamily="65" charset="-120"/>
              </a:rPr>
              <a:t>45°</a:t>
            </a:r>
            <a:r>
              <a:rPr lang="zh-TW" altLang="en-US" dirty="0">
                <a:latin typeface="標楷體" pitchFamily="65" charset="-120"/>
                <a:ea typeface="標楷體" pitchFamily="65" charset="-120"/>
              </a:rPr>
              <a:t>之間。而且，必須正確標示出南北半球的所在或正確標示出其中一個半球的所在（暗示著另一半球的所在位置）。</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05250"/>
            <a:ext cx="48387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06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885">
                                            <p:txEl>
                                              <p:pRg st="0" end="0"/>
                                            </p:txEl>
                                          </p:spTgt>
                                        </p:tgtEl>
                                        <p:attrNameLst>
                                          <p:attrName>style.visibility</p:attrName>
                                        </p:attrNameLst>
                                      </p:cBhvr>
                                      <p:to>
                                        <p:strVal val="visible"/>
                                      </p:to>
                                    </p:set>
                                    <p:animEffect transition="in" filter="fade">
                                      <p:cBhvr>
                                        <p:cTn id="7" dur="500"/>
                                        <p:tgtEl>
                                          <p:spTgt spid="8908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1259632" y="0"/>
            <a:ext cx="7010400" cy="1165001"/>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sp>
        <p:nvSpPr>
          <p:cNvPr id="892934" name="Rectangle 6"/>
          <p:cNvSpPr>
            <a:spLocks noGrp="1" noChangeArrowheads="1"/>
          </p:cNvSpPr>
          <p:nvPr>
            <p:ph type="body" sz="half" idx="1"/>
          </p:nvPr>
        </p:nvSpPr>
        <p:spPr>
          <a:xfrm>
            <a:off x="490671" y="1340768"/>
            <a:ext cx="8058077" cy="2304256"/>
          </a:xfrm>
        </p:spPr>
        <p:txBody>
          <a:bodyPr>
            <a:noAutofit/>
          </a:bodyPr>
          <a:lstStyle/>
          <a:p>
            <a:pPr>
              <a:buFont typeface="Wingdings" pitchFamily="2" charset="2"/>
              <a:buChar char="l"/>
            </a:pPr>
            <a:r>
              <a:rPr lang="zh-TW" altLang="en-US" sz="2800" b="1" dirty="0">
                <a:latin typeface="標楷體" pitchFamily="65" charset="-120"/>
                <a:ea typeface="標楷體" pitchFamily="65" charset="-120"/>
              </a:rPr>
              <a:t>部分</a:t>
            </a:r>
            <a:r>
              <a:rPr lang="zh-TW" altLang="en-US" sz="2800" b="1" dirty="0" smtClean="0">
                <a:latin typeface="標楷體" pitchFamily="65" charset="-120"/>
                <a:ea typeface="標楷體" pitchFamily="65" charset="-120"/>
              </a:rPr>
              <a:t>分數 代號 </a:t>
            </a:r>
            <a:r>
              <a:rPr lang="en-US" altLang="zh-TW" sz="2800" b="1" dirty="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地軸</a:t>
            </a:r>
            <a:r>
              <a:rPr lang="zh-TW" altLang="en-US" sz="2800" dirty="0">
                <a:latin typeface="標楷體" pitchFamily="65" charset="-120"/>
                <a:ea typeface="標楷體" pitchFamily="65" charset="-120"/>
              </a:rPr>
              <a:t>傾斜角正確畫在</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之間，也正確標示出南北半球的所在（或正確標示出其中一個半球的所在，暗示著另一半球的所在位置）。但是赤道的傾斜角度沒有介於</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之間；或者根本沒有把赤道畫出來。</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20934"/>
            <a:ext cx="8280920" cy="287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7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2934">
                                            <p:txEl>
                                              <p:pRg st="0" end="0"/>
                                            </p:txEl>
                                          </p:spTgt>
                                        </p:tgtEl>
                                        <p:attrNameLst>
                                          <p:attrName>style.visibility</p:attrName>
                                        </p:attrNameLst>
                                      </p:cBhvr>
                                      <p:to>
                                        <p:strVal val="visible"/>
                                      </p:to>
                                    </p:set>
                                    <p:animEffect transition="in" filter="fade">
                                      <p:cBhvr>
                                        <p:cTn id="7" dur="500"/>
                                        <p:tgtEl>
                                          <p:spTgt spid="892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1111440" y="23167"/>
            <a:ext cx="7010400" cy="1266527"/>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sp>
        <p:nvSpPr>
          <p:cNvPr id="894979" name="Rectangle 3"/>
          <p:cNvSpPr>
            <a:spLocks noGrp="1" noChangeArrowheads="1"/>
          </p:cNvSpPr>
          <p:nvPr>
            <p:ph type="body" sz="half" idx="1"/>
          </p:nvPr>
        </p:nvSpPr>
        <p:spPr>
          <a:xfrm>
            <a:off x="539552" y="1484784"/>
            <a:ext cx="7850832" cy="2257400"/>
          </a:xfrm>
        </p:spPr>
        <p:txBody>
          <a:bodyPr>
            <a:normAutofit/>
          </a:bodyPr>
          <a:lstStyle/>
          <a:p>
            <a:pPr>
              <a:buFont typeface="Wingdings" pitchFamily="2" charset="2"/>
              <a:buChar char="l"/>
            </a:pPr>
            <a:r>
              <a:rPr lang="zh-TW" altLang="en-US" sz="2800" b="1" dirty="0">
                <a:latin typeface="標楷體" pitchFamily="65" charset="-120"/>
                <a:ea typeface="標楷體" pitchFamily="65" charset="-120"/>
              </a:rPr>
              <a:t>部分</a:t>
            </a:r>
            <a:r>
              <a:rPr lang="zh-TW" altLang="en-US" sz="2800" b="1" dirty="0" smtClean="0">
                <a:latin typeface="標楷體" pitchFamily="65" charset="-120"/>
                <a:ea typeface="標楷體" pitchFamily="65" charset="-120"/>
              </a:rPr>
              <a:t>分數 代號 </a:t>
            </a:r>
            <a:r>
              <a:rPr lang="en-US" altLang="zh-TW" sz="2800" b="1" dirty="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赤道</a:t>
            </a:r>
            <a:r>
              <a:rPr lang="zh-TW" altLang="en-US" sz="2800" dirty="0">
                <a:latin typeface="標楷體" pitchFamily="65" charset="-120"/>
                <a:ea typeface="標楷體" pitchFamily="65" charset="-120"/>
              </a:rPr>
              <a:t>傾斜角正確畫在</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之間，也正確標示出南北半球的所在（或正確標示出其中一個半球的所在，暗示著另一半球的所在位置）。但是地軸的傾斜角度沒有介於</a:t>
            </a:r>
            <a:r>
              <a:rPr lang="en-US" altLang="zh-TW" sz="2800" dirty="0">
                <a:latin typeface="標楷體" pitchFamily="65" charset="-120"/>
                <a:ea typeface="標楷體" pitchFamily="65" charset="-120"/>
              </a:rPr>
              <a:t>10°</a:t>
            </a:r>
            <a:r>
              <a:rPr lang="zh-TW" altLang="en-US" sz="2800" dirty="0">
                <a:latin typeface="標楷體" pitchFamily="65" charset="-120"/>
                <a:ea typeface="標楷體" pitchFamily="65" charset="-120"/>
              </a:rPr>
              <a:t>至 </a:t>
            </a:r>
            <a:r>
              <a:rPr lang="en-US" altLang="zh-TW" sz="2800" dirty="0">
                <a:latin typeface="標楷體" pitchFamily="65" charset="-120"/>
                <a:ea typeface="標楷體" pitchFamily="65" charset="-120"/>
              </a:rPr>
              <a:t>45°</a:t>
            </a:r>
            <a:r>
              <a:rPr lang="zh-TW" altLang="en-US" sz="2800" dirty="0">
                <a:latin typeface="標楷體" pitchFamily="65" charset="-120"/>
                <a:ea typeface="標楷體" pitchFamily="65" charset="-120"/>
              </a:rPr>
              <a:t>之間；或者根本沒有把地軸畫出來。</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8154176" cy="273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1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4979">
                                            <p:txEl>
                                              <p:pRg st="0" end="0"/>
                                            </p:txEl>
                                          </p:spTgt>
                                        </p:tgtEl>
                                        <p:attrNameLst>
                                          <p:attrName>style.visibility</p:attrName>
                                        </p:attrNameLst>
                                      </p:cBhvr>
                                      <p:to>
                                        <p:strVal val="visible"/>
                                      </p:to>
                                    </p:set>
                                    <p:animEffect transition="in" filter="fade">
                                      <p:cBhvr>
                                        <p:cTn id="7" dur="500"/>
                                        <p:tgtEl>
                                          <p:spTgt spid="894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1475656" y="0"/>
            <a:ext cx="7010400" cy="1527175"/>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sp>
        <p:nvSpPr>
          <p:cNvPr id="896003" name="Rectangle 3"/>
          <p:cNvSpPr>
            <a:spLocks noGrp="1" noChangeArrowheads="1"/>
          </p:cNvSpPr>
          <p:nvPr>
            <p:ph type="body" sz="half" idx="1"/>
          </p:nvPr>
        </p:nvSpPr>
        <p:spPr>
          <a:xfrm>
            <a:off x="827584" y="1772816"/>
            <a:ext cx="7706816" cy="2113384"/>
          </a:xfrm>
        </p:spPr>
        <p:txBody>
          <a:bodyPr/>
          <a:lstStyle/>
          <a:p>
            <a:pPr>
              <a:lnSpc>
                <a:spcPct val="90000"/>
              </a:lnSpc>
              <a:buFont typeface="Wingdings" pitchFamily="2" charset="2"/>
              <a:buChar char="l"/>
            </a:pPr>
            <a:r>
              <a:rPr lang="zh-TW" altLang="en-US" sz="2500" b="1" dirty="0">
                <a:latin typeface="標楷體" pitchFamily="65" charset="-120"/>
                <a:ea typeface="標楷體" pitchFamily="65" charset="-120"/>
              </a:rPr>
              <a:t>部分</a:t>
            </a:r>
            <a:r>
              <a:rPr lang="zh-TW" altLang="en-US" sz="2500" b="1" dirty="0" smtClean="0">
                <a:latin typeface="標楷體" pitchFamily="65" charset="-120"/>
                <a:ea typeface="標楷體" pitchFamily="65" charset="-120"/>
              </a:rPr>
              <a:t>分數 </a:t>
            </a:r>
            <a:r>
              <a:rPr lang="zh-TW" altLang="en-US" sz="2600" b="1" dirty="0" smtClean="0">
                <a:latin typeface="標楷體" pitchFamily="65" charset="-120"/>
                <a:ea typeface="標楷體" pitchFamily="65" charset="-120"/>
              </a:rPr>
              <a:t>代號 </a:t>
            </a:r>
            <a:r>
              <a:rPr lang="en-US" altLang="zh-TW" sz="2600" b="1" dirty="0">
                <a:latin typeface="標楷體" pitchFamily="65" charset="-120"/>
                <a:ea typeface="標楷體" pitchFamily="65" charset="-120"/>
              </a:rPr>
              <a:t>13</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赤道</a:t>
            </a:r>
            <a:r>
              <a:rPr lang="zh-TW" altLang="en-US" sz="2600" dirty="0">
                <a:latin typeface="標楷體" pitchFamily="65" charset="-120"/>
                <a:ea typeface="標楷體" pitchFamily="65" charset="-120"/>
              </a:rPr>
              <a:t>傾斜角正確畫在</a:t>
            </a:r>
            <a:r>
              <a:rPr lang="en-US" altLang="zh-TW" sz="2600" dirty="0">
                <a:latin typeface="標楷體" pitchFamily="65" charset="-120"/>
                <a:ea typeface="標楷體" pitchFamily="65" charset="-120"/>
              </a:rPr>
              <a:t>10°</a:t>
            </a:r>
            <a:r>
              <a:rPr lang="zh-TW" altLang="en-US" sz="2600" dirty="0">
                <a:latin typeface="標楷體" pitchFamily="65" charset="-120"/>
                <a:ea typeface="標楷體" pitchFamily="65" charset="-120"/>
              </a:rPr>
              <a:t>至 </a:t>
            </a:r>
            <a:r>
              <a:rPr lang="en-US" altLang="zh-TW" sz="2600" dirty="0">
                <a:latin typeface="標楷體" pitchFamily="65" charset="-120"/>
                <a:ea typeface="標楷體" pitchFamily="65" charset="-120"/>
              </a:rPr>
              <a:t>45°</a:t>
            </a:r>
            <a:r>
              <a:rPr lang="zh-TW" altLang="en-US" sz="2600" dirty="0">
                <a:latin typeface="標楷體" pitchFamily="65" charset="-120"/>
                <a:ea typeface="標楷體" pitchFamily="65" charset="-120"/>
              </a:rPr>
              <a:t>之間；地軸傾斜角也正確畫在</a:t>
            </a:r>
            <a:r>
              <a:rPr lang="en-US" altLang="zh-TW" sz="2600" dirty="0">
                <a:latin typeface="標楷體" pitchFamily="65" charset="-120"/>
                <a:ea typeface="標楷體" pitchFamily="65" charset="-120"/>
              </a:rPr>
              <a:t>10°</a:t>
            </a:r>
            <a:r>
              <a:rPr lang="zh-TW" altLang="en-US" sz="2600" dirty="0">
                <a:latin typeface="標楷體" pitchFamily="65" charset="-120"/>
                <a:ea typeface="標楷體" pitchFamily="65" charset="-120"/>
              </a:rPr>
              <a:t>至 </a:t>
            </a:r>
            <a:r>
              <a:rPr lang="en-US" altLang="zh-TW" sz="2600" dirty="0">
                <a:latin typeface="標楷體" pitchFamily="65" charset="-120"/>
                <a:ea typeface="標楷體" pitchFamily="65" charset="-120"/>
              </a:rPr>
              <a:t>45°</a:t>
            </a:r>
            <a:r>
              <a:rPr lang="zh-TW" altLang="en-US" sz="2600" dirty="0">
                <a:latin typeface="標楷體" pitchFamily="65" charset="-120"/>
                <a:ea typeface="標楷體" pitchFamily="65" charset="-120"/>
              </a:rPr>
              <a:t>之間，但是沒有正確標示南北半球的所在（或是寫錯其中一個半球的所在，或者根本沒有標示出南北半球）。</a:t>
            </a:r>
            <a:endParaRPr lang="zh-TW" altLang="en-US" sz="2500" dirty="0">
              <a:latin typeface="標楷體" pitchFamily="65" charset="-120"/>
              <a:ea typeface="標楷體" pitchFamily="65" charset="-12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72083"/>
            <a:ext cx="2647119" cy="33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6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6003">
                                            <p:txEl>
                                              <p:pRg st="0" end="0"/>
                                            </p:txEl>
                                          </p:spTgt>
                                        </p:tgtEl>
                                        <p:attrNameLst>
                                          <p:attrName>style.visibility</p:attrName>
                                        </p:attrNameLst>
                                      </p:cBhvr>
                                      <p:to>
                                        <p:strVal val="visible"/>
                                      </p:to>
                                    </p:set>
                                    <p:animEffect transition="in" filter="fade">
                                      <p:cBhvr>
                                        <p:cTn id="7" dur="500"/>
                                        <p:tgtEl>
                                          <p:spTgt spid="896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sz="quarter"/>
          </p:nvPr>
        </p:nvSpPr>
        <p:spPr>
          <a:xfrm>
            <a:off x="1331640" y="404661"/>
            <a:ext cx="7010400" cy="1194519"/>
          </a:xfrm>
        </p:spPr>
        <p:txBody>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4" y="1844824"/>
            <a:ext cx="9144000" cy="32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4" y="2348880"/>
            <a:ext cx="9143999" cy="303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0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sz="quarter"/>
          </p:nvPr>
        </p:nvSpPr>
        <p:spPr>
          <a:xfrm>
            <a:off x="1234678" y="27418"/>
            <a:ext cx="7010400" cy="1078260"/>
          </a:xfrm>
        </p:spPr>
        <p:txBody>
          <a:bodyPr>
            <a:normAutofit fontScale="90000"/>
          </a:bodyPr>
          <a:lstStyle/>
          <a:p>
            <a:r>
              <a:rPr lang="zh-TW" altLang="en-US" sz="3800" b="1" dirty="0" smtClean="0">
                <a:ea typeface="標楷體" pitchFamily="65" charset="-120"/>
              </a:rPr>
              <a:t>問題</a:t>
            </a:r>
            <a:r>
              <a:rPr lang="en-US" altLang="zh-TW" sz="3800" b="1" dirty="0" smtClean="0">
                <a:ea typeface="標楷體" pitchFamily="65" charset="-120"/>
              </a:rPr>
              <a:t>2</a:t>
            </a:r>
            <a:r>
              <a:rPr lang="zh-TW" altLang="en-US" sz="3800" dirty="0" smtClean="0">
                <a:ea typeface="標楷體" pitchFamily="65" charset="-120"/>
              </a:rPr>
              <a:t>：</a:t>
            </a:r>
            <a:r>
              <a:rPr lang="zh-TW" altLang="en-US" sz="3800" b="1" dirty="0">
                <a:ea typeface="標楷體" pitchFamily="65" charset="-120"/>
              </a:rPr>
              <a:t>白晝評分規準</a:t>
            </a:r>
            <a:r>
              <a:rPr lang="zh-TW" altLang="en-US" sz="3800" dirty="0"/>
              <a:t/>
            </a:r>
            <a:br>
              <a:rPr lang="zh-TW" altLang="en-US" sz="3800" dirty="0"/>
            </a:br>
            <a:r>
              <a:rPr lang="en-US" altLang="zh-TW" sz="2800" b="1" i="1" dirty="0"/>
              <a:t>PS129Q02 - 01 02 03 04 11 12 13 21 99</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85850"/>
            <a:ext cx="724852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圓角矩形 3"/>
          <p:cNvSpPr/>
          <p:nvPr/>
        </p:nvSpPr>
        <p:spPr>
          <a:xfrm>
            <a:off x="971600" y="3501008"/>
            <a:ext cx="6120680" cy="2808312"/>
          </a:xfrm>
          <a:prstGeom prst="roundRect">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971600" y="6453336"/>
            <a:ext cx="2592288" cy="404664"/>
          </a:xfrm>
          <a:prstGeom prst="roundRect">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63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endParaRPr altLang="en-US" sz="2800">
              <a:solidFill>
                <a:prstClr val="white"/>
              </a:solidFill>
              <a:ea typeface="微軟正黑體"/>
            </a:endParaRPr>
          </a:p>
        </p:txBody>
      </p:sp>
      <p:sp>
        <p:nvSpPr>
          <p:cNvPr id="28" name="Rectangle 6"/>
          <p:cNvSpPr>
            <a:spLocks noGrp="1"/>
          </p:cNvSpPr>
          <p:nvPr>
            <p:ph type="title"/>
          </p:nvPr>
        </p:nvSpPr>
        <p:spPr>
          <a:xfrm>
            <a:off x="838200" y="332656"/>
            <a:ext cx="7696200" cy="1143000"/>
          </a:xfrm>
        </p:spPr>
        <p:txBody>
          <a:bodyPr>
            <a:normAutofit/>
          </a:bodyPr>
          <a:lstStyle>
            <a:extLst/>
          </a:lstStyle>
          <a:p>
            <a:r>
              <a:rPr lang="en-US" altLang="zh-TW" sz="4000" b="1" dirty="0">
                <a:ea typeface="標楷體" pitchFamily="65" charset="-120"/>
              </a:rPr>
              <a:t>PISA</a:t>
            </a:r>
            <a:r>
              <a:rPr lang="zh-TW" altLang="en-US" sz="4000" b="1" dirty="0">
                <a:ea typeface="標楷體" pitchFamily="65" charset="-120"/>
              </a:rPr>
              <a:t>評量</a:t>
            </a:r>
            <a:r>
              <a:rPr lang="zh-TW" altLang="en-US" sz="4000" b="1" dirty="0" smtClean="0">
                <a:ea typeface="標楷體" pitchFamily="65" charset="-120"/>
              </a:rPr>
              <a:t>什麼</a:t>
            </a:r>
            <a:r>
              <a:rPr lang="en-US" altLang="zh-TW" sz="4000" b="1" dirty="0" smtClean="0">
                <a:ea typeface="標楷體" pitchFamily="65" charset="-120"/>
              </a:rPr>
              <a:t>?</a:t>
            </a:r>
            <a:endParaRPr lang="zh-TW" sz="4000" dirty="0"/>
          </a:p>
        </p:txBody>
      </p:sp>
      <p:sp>
        <p:nvSpPr>
          <p:cNvPr id="17" name="Rectangle 8"/>
          <p:cNvSpPr>
            <a:spLocks noGrp="1"/>
          </p:cNvSpPr>
          <p:nvPr>
            <p:ph idx="1"/>
          </p:nvPr>
        </p:nvSpPr>
        <p:spPr>
          <a:xfrm>
            <a:off x="914400" y="1590020"/>
            <a:ext cx="7467600" cy="4719300"/>
          </a:xfrm>
        </p:spPr>
        <p:txBody>
          <a:bodyPr>
            <a:noAutofit/>
          </a:bodyPr>
          <a:lstStyle>
            <a:extLst/>
          </a:lstStyle>
          <a:p>
            <a:r>
              <a:rPr lang="en-US" altLang="zh-TW" sz="3200" b="1" dirty="0">
                <a:ea typeface="標楷體" pitchFamily="65" charset="-120"/>
              </a:rPr>
              <a:t>PISA</a:t>
            </a:r>
            <a:r>
              <a:rPr lang="zh-TW" altLang="en-US" sz="3200" b="1" dirty="0">
                <a:ea typeface="標楷體" pitchFamily="65" charset="-120"/>
              </a:rPr>
              <a:t>是一項以年齡為導向的調查研究，採取</a:t>
            </a:r>
            <a:r>
              <a:rPr lang="zh-TW" altLang="en-US" sz="3200" b="1" u="sng" dirty="0">
                <a:ea typeface="標楷體" pitchFamily="65" charset="-120"/>
              </a:rPr>
              <a:t>素養（</a:t>
            </a:r>
            <a:r>
              <a:rPr lang="en-US" altLang="zh-TW" sz="3200" b="1" u="sng" dirty="0">
                <a:ea typeface="標楷體" pitchFamily="65" charset="-120"/>
              </a:rPr>
              <a:t>literacy</a:t>
            </a:r>
            <a:r>
              <a:rPr lang="zh-TW" altLang="en-US" sz="3200" b="1" u="sng" dirty="0">
                <a:ea typeface="標楷體" pitchFamily="65" charset="-120"/>
              </a:rPr>
              <a:t>）</a:t>
            </a:r>
            <a:r>
              <a:rPr lang="zh-TW" altLang="en-US" sz="3200" b="1" dirty="0">
                <a:ea typeface="標楷體" pitchFamily="65" charset="-120"/>
              </a:rPr>
              <a:t>的觀點設計測驗，測驗的內容主要分為三個領域：閱讀素養、數學素養及科學素養。</a:t>
            </a:r>
          </a:p>
          <a:p>
            <a:r>
              <a:rPr lang="zh-TW" altLang="en-US" sz="3200" b="1" dirty="0">
                <a:ea typeface="標楷體" pitchFamily="65" charset="-120"/>
              </a:rPr>
              <a:t>重點在於評估接近完成基礎教育的十五歲學生，是否能將在校習得的知識與技能</a:t>
            </a:r>
            <a:r>
              <a:rPr lang="zh-TW" altLang="en-US" sz="3200" b="1" u="sng" dirty="0">
                <a:ea typeface="標楷體" pitchFamily="65" charset="-120"/>
              </a:rPr>
              <a:t>應用於</a:t>
            </a:r>
            <a:r>
              <a:rPr lang="zh-TW" altLang="en-US" sz="3200" b="1" dirty="0">
                <a:ea typeface="標楷體" pitchFamily="65" charset="-120"/>
              </a:rPr>
              <a:t>進入社會後所面臨的各種情境及挑戰</a:t>
            </a:r>
            <a:r>
              <a:rPr lang="zh-TW" altLang="en-US" sz="3200" b="1" dirty="0" smtClean="0">
                <a:ea typeface="標楷體" pitchFamily="65" charset="-120"/>
              </a:rPr>
              <a:t>。</a:t>
            </a:r>
            <a:endParaRPr lang="zh-TW" altLang="en-US" sz="3200" b="1" dirty="0">
              <a:ea typeface="標楷體" pitchFamily="65" charset="-120"/>
            </a:endParaRPr>
          </a:p>
        </p:txBody>
      </p:sp>
    </p:spTree>
    <p:extLst>
      <p:ext uri="{BB962C8B-B14F-4D97-AF65-F5344CB8AC3E}">
        <p14:creationId xmlns:p14="http://schemas.microsoft.com/office/powerpoint/2010/main" val="40670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899592" y="116632"/>
            <a:ext cx="7696200" cy="1143000"/>
          </a:xfrm>
        </p:spPr>
        <p:txBody>
          <a:bodyPr>
            <a:normAutofit/>
          </a:bodyPr>
          <a:lstStyle/>
          <a:p>
            <a:r>
              <a:rPr lang="zh-TW" altLang="en-US" b="1" dirty="0">
                <a:ea typeface="標楷體" pitchFamily="65" charset="-120"/>
              </a:rPr>
              <a:t>星光</a:t>
            </a:r>
            <a:r>
              <a:rPr lang="en-US" altLang="zh-TW" b="1" dirty="0">
                <a:ea typeface="標楷體" pitchFamily="65" charset="-120"/>
              </a:rPr>
              <a:t>(PS441)</a:t>
            </a:r>
          </a:p>
        </p:txBody>
      </p:sp>
      <p:sp>
        <p:nvSpPr>
          <p:cNvPr id="834563" name="Rectangle 3"/>
          <p:cNvSpPr>
            <a:spLocks noGrp="1" noChangeArrowheads="1"/>
          </p:cNvSpPr>
          <p:nvPr>
            <p:ph type="body" idx="1"/>
          </p:nvPr>
        </p:nvSpPr>
        <p:spPr>
          <a:xfrm>
            <a:off x="683568" y="1700808"/>
            <a:ext cx="7707436" cy="4330824"/>
          </a:xfrm>
        </p:spPr>
        <p:txBody>
          <a:bodyPr>
            <a:normAutofit/>
          </a:bodyPr>
          <a:lstStyle/>
          <a:p>
            <a:r>
              <a:rPr lang="zh-TW" altLang="en-US" sz="3200" u="sng" dirty="0">
                <a:latin typeface="標楷體" pitchFamily="65" charset="-120"/>
                <a:ea typeface="標楷體" pitchFamily="65" charset="-120"/>
              </a:rPr>
              <a:t>小華</a:t>
            </a:r>
            <a:r>
              <a:rPr lang="zh-TW" altLang="en-US" sz="3200" dirty="0">
                <a:latin typeface="標楷體" pitchFamily="65" charset="-120"/>
                <a:ea typeface="標楷體" pitchFamily="65" charset="-120"/>
              </a:rPr>
              <a:t>喜歡看星星。然而，因為他住在大城市裡，所以在晚上他並不能很清楚地觀察到星星。</a:t>
            </a:r>
          </a:p>
          <a:p>
            <a:r>
              <a:rPr lang="zh-TW" altLang="en-US" sz="3200" dirty="0">
                <a:latin typeface="標楷體" pitchFamily="65" charset="-120"/>
                <a:ea typeface="標楷體" pitchFamily="65" charset="-120"/>
              </a:rPr>
              <a:t>去年，</a:t>
            </a:r>
            <a:r>
              <a:rPr lang="zh-TW" altLang="en-US" sz="3200" u="sng" dirty="0">
                <a:latin typeface="標楷體" pitchFamily="65" charset="-120"/>
                <a:ea typeface="標楷體" pitchFamily="65" charset="-120"/>
              </a:rPr>
              <a:t>小華</a:t>
            </a:r>
            <a:r>
              <a:rPr lang="zh-TW" altLang="en-US" sz="3200" dirty="0">
                <a:latin typeface="標楷體" pitchFamily="65" charset="-120"/>
                <a:ea typeface="標楷體" pitchFamily="65" charset="-120"/>
              </a:rPr>
              <a:t>到鄉下遊覽，並登上一座山，在那裡他觀察到許多在城市裡看不到的星星</a:t>
            </a:r>
            <a:r>
              <a:rPr lang="zh-TW" altLang="en-US" sz="3200" dirty="0" smtClean="0">
                <a:latin typeface="標楷體" pitchFamily="65" charset="-120"/>
                <a:ea typeface="標楷體" pitchFamily="65" charset="-120"/>
              </a:rPr>
              <a:t>。</a:t>
            </a:r>
            <a:endParaRPr lang="en-US"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13029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4563">
                                            <p:txEl>
                                              <p:pRg st="0" end="0"/>
                                            </p:txEl>
                                          </p:spTgt>
                                        </p:tgtEl>
                                        <p:attrNameLst>
                                          <p:attrName>style.visibility</p:attrName>
                                        </p:attrNameLst>
                                      </p:cBhvr>
                                      <p:to>
                                        <p:strVal val="visible"/>
                                      </p:to>
                                    </p:set>
                                    <p:animEffect transition="in" filter="fade">
                                      <p:cBhvr>
                                        <p:cTn id="7" dur="500"/>
                                        <p:tgtEl>
                                          <p:spTgt spid="834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4563">
                                            <p:txEl>
                                              <p:pRg st="1" end="1"/>
                                            </p:txEl>
                                          </p:spTgt>
                                        </p:tgtEl>
                                        <p:attrNameLst>
                                          <p:attrName>style.visibility</p:attrName>
                                        </p:attrNameLst>
                                      </p:cBhvr>
                                      <p:to>
                                        <p:strVal val="visible"/>
                                      </p:to>
                                    </p:set>
                                    <p:animEffect transition="in" filter="fade">
                                      <p:cBhvr>
                                        <p:cTn id="12" dur="500"/>
                                        <p:tgtEl>
                                          <p:spTgt spid="834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628800"/>
            <a:ext cx="7992888" cy="4536504"/>
          </a:xfrm>
        </p:spPr>
        <p:txBody>
          <a:bodyPr>
            <a:noAutofit/>
          </a:bodyPr>
          <a:lstStyle/>
          <a:p>
            <a:pPr>
              <a:buFont typeface="Wingdings" pitchFamily="2" charset="2"/>
              <a:buChar char="l"/>
            </a:pPr>
            <a:r>
              <a:rPr lang="zh-TW" altLang="en-US" sz="3200" dirty="0" smtClean="0">
                <a:latin typeface="標楷體" pitchFamily="65" charset="-120"/>
                <a:ea typeface="標楷體" pitchFamily="65" charset="-120"/>
              </a:rPr>
              <a:t>相</a:t>
            </a:r>
            <a:r>
              <a:rPr lang="zh-TW" altLang="en-US" sz="3200" dirty="0">
                <a:latin typeface="標楷體" pitchFamily="65" charset="-120"/>
                <a:ea typeface="標楷體" pitchFamily="65" charset="-120"/>
              </a:rPr>
              <a:t>較於大部分人所居住的城市，為什麼在鄉間可以觀察到更多的星星？ </a:t>
            </a:r>
          </a:p>
          <a:p>
            <a:pPr marL="0" indent="0">
              <a:buNone/>
            </a:pPr>
            <a:r>
              <a:rPr lang="en-US" altLang="zh-TW" sz="2800" dirty="0">
                <a:latin typeface="標楷體" pitchFamily="65" charset="-120"/>
                <a:ea typeface="標楷體" pitchFamily="65" charset="-120"/>
              </a:rPr>
              <a:t>A </a:t>
            </a:r>
            <a:r>
              <a:rPr lang="zh-TW" altLang="en-US" sz="2800" dirty="0">
                <a:latin typeface="標楷體" pitchFamily="65" charset="-120"/>
                <a:ea typeface="標楷體" pitchFamily="65" charset="-120"/>
              </a:rPr>
              <a:t>月亮在城市裡比較亮，阻擋了來自許多星星的光線。</a:t>
            </a:r>
          </a:p>
          <a:p>
            <a:pPr marL="0" indent="0">
              <a:buNone/>
            </a:pPr>
            <a:r>
              <a:rPr lang="en-US" altLang="zh-TW" sz="2800" dirty="0">
                <a:latin typeface="標楷體" pitchFamily="65" charset="-120"/>
                <a:ea typeface="標楷體" pitchFamily="65" charset="-120"/>
              </a:rPr>
              <a:t>B </a:t>
            </a:r>
            <a:r>
              <a:rPr lang="zh-TW" altLang="en-US" sz="2800" dirty="0">
                <a:latin typeface="標楷體" pitchFamily="65" charset="-120"/>
                <a:ea typeface="標楷體" pitchFamily="65" charset="-120"/>
              </a:rPr>
              <a:t>鄉下空氣比城市空氣有較多的塵埃來反射光線。</a:t>
            </a:r>
          </a:p>
          <a:p>
            <a:pPr marL="0" indent="0">
              <a:buNone/>
            </a:pPr>
            <a:r>
              <a:rPr lang="en-US" altLang="zh-TW" sz="2800" dirty="0">
                <a:latin typeface="標楷體" pitchFamily="65" charset="-120"/>
                <a:ea typeface="標楷體" pitchFamily="65" charset="-120"/>
              </a:rPr>
              <a:t>C </a:t>
            </a:r>
            <a:r>
              <a:rPr lang="zh-TW" altLang="en-US" sz="2800" dirty="0">
                <a:latin typeface="標楷體" pitchFamily="65" charset="-120"/>
                <a:ea typeface="標楷體" pitchFamily="65" charset="-120"/>
              </a:rPr>
              <a:t>城市燈光的亮度使人難以看到許多星星。</a:t>
            </a:r>
          </a:p>
          <a:p>
            <a:pPr marL="0" indent="0">
              <a:buNone/>
            </a:pPr>
            <a:r>
              <a:rPr lang="en-US" altLang="zh-TW" sz="2800" dirty="0">
                <a:latin typeface="標楷體" pitchFamily="65" charset="-120"/>
                <a:ea typeface="標楷體" pitchFamily="65" charset="-120"/>
              </a:rPr>
              <a:t>D </a:t>
            </a:r>
            <a:r>
              <a:rPr lang="zh-TW" altLang="en-US" sz="2800" dirty="0">
                <a:latin typeface="標楷體" pitchFamily="65" charset="-120"/>
                <a:ea typeface="標楷體" pitchFamily="65" charset="-120"/>
              </a:rPr>
              <a:t>由於汽車、機器和住家所排放出來的熱氣，城市裡的空氣比較溫暖</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3" name="標題 2"/>
          <p:cNvSpPr>
            <a:spLocks noGrp="1"/>
          </p:cNvSpPr>
          <p:nvPr>
            <p:ph type="title"/>
          </p:nvPr>
        </p:nvSpPr>
        <p:spPr>
          <a:xfrm>
            <a:off x="611560" y="548680"/>
            <a:ext cx="7696200" cy="882352"/>
          </a:xfrm>
        </p:spPr>
        <p:txBody>
          <a:bodyPr>
            <a:normAutofit/>
          </a:bodyPr>
          <a:lstStyle/>
          <a:p>
            <a:r>
              <a:rPr lang="zh-TW" altLang="en-US" b="1" dirty="0" smtClean="0">
                <a:latin typeface="標楷體" pitchFamily="65" charset="-120"/>
                <a:ea typeface="標楷體" pitchFamily="65" charset="-120"/>
              </a:rPr>
              <a:t>問題</a:t>
            </a:r>
            <a:r>
              <a:rPr lang="en-US" altLang="zh-TW" b="1" dirty="0">
                <a:latin typeface="標楷體" pitchFamily="65" charset="-120"/>
                <a:ea typeface="標楷體" pitchFamily="65" charset="-120"/>
              </a:rPr>
              <a:t>1</a:t>
            </a:r>
            <a:r>
              <a:rPr lang="zh-TW" altLang="en-US" b="1" dirty="0" smtClean="0">
                <a:latin typeface="標楷體" pitchFamily="65" charset="-120"/>
                <a:ea typeface="標楷體" pitchFamily="65" charset="-120"/>
              </a:rPr>
              <a:t>：星光</a:t>
            </a:r>
            <a:endParaRPr lang="zh-TW" altLang="en-US" dirty="0"/>
          </a:p>
        </p:txBody>
      </p:sp>
    </p:spTree>
    <p:extLst>
      <p:ext uri="{BB962C8B-B14F-4D97-AF65-F5344CB8AC3E}">
        <p14:creationId xmlns:p14="http://schemas.microsoft.com/office/powerpoint/2010/main" val="333860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988840"/>
            <a:ext cx="7848872" cy="3384376"/>
          </a:xfrm>
        </p:spPr>
        <p:txBody>
          <a:bodyPr>
            <a:noAutofit/>
          </a:bodyPr>
          <a:lstStyle/>
          <a:p>
            <a:pPr>
              <a:buFont typeface="Wingdings" pitchFamily="2" charset="2"/>
              <a:buChar char="l"/>
            </a:pPr>
            <a:r>
              <a:rPr lang="zh-TW" altLang="en-US" sz="2800" b="1" dirty="0" smtClean="0">
                <a:latin typeface="標楷體" pitchFamily="65" charset="-120"/>
                <a:ea typeface="標楷體" pitchFamily="65" charset="-120"/>
              </a:rPr>
              <a:t>滿分 代號</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C</a:t>
            </a:r>
            <a:r>
              <a:rPr lang="zh-TW" altLang="en-US" sz="2800" dirty="0" smtClean="0">
                <a:latin typeface="標楷體" pitchFamily="65" charset="-120"/>
                <a:ea typeface="標楷體" pitchFamily="65" charset="-120"/>
              </a:rPr>
              <a:t> 城市</a:t>
            </a:r>
            <a:r>
              <a:rPr lang="zh-TW" altLang="en-US" sz="2800" dirty="0">
                <a:latin typeface="標楷體" pitchFamily="65" charset="-120"/>
                <a:ea typeface="標楷體" pitchFamily="65" charset="-120"/>
              </a:rPr>
              <a:t>燈光的亮度使人難以看到許多星星。</a:t>
            </a:r>
          </a:p>
          <a:p>
            <a:pPr>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a:latin typeface="標楷體" pitchFamily="65" charset="-120"/>
                <a:ea typeface="標楷體" pitchFamily="65" charset="-120"/>
              </a:rPr>
              <a:t>0</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其他答案</a:t>
            </a:r>
          </a:p>
          <a:p>
            <a:pPr>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a:latin typeface="標楷體" pitchFamily="65" charset="-120"/>
                <a:ea typeface="標楷體" pitchFamily="65" charset="-120"/>
              </a:rPr>
              <a:t>9</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沒有作答</a:t>
            </a:r>
          </a:p>
        </p:txBody>
      </p:sp>
      <p:sp>
        <p:nvSpPr>
          <p:cNvPr id="3" name="標題 2"/>
          <p:cNvSpPr>
            <a:spLocks noGrp="1"/>
          </p:cNvSpPr>
          <p:nvPr>
            <p:ph type="title"/>
          </p:nvPr>
        </p:nvSpPr>
        <p:spPr>
          <a:xfrm>
            <a:off x="827584" y="404664"/>
            <a:ext cx="7696200" cy="1242392"/>
          </a:xfrm>
        </p:spPr>
        <p:txBody>
          <a:bodyPr>
            <a:normAutofit/>
          </a:bodyPr>
          <a:lstStyle/>
          <a:p>
            <a:r>
              <a:rPr lang="zh-TW" altLang="en-US" b="1" dirty="0" smtClean="0">
                <a:latin typeface="標楷體" pitchFamily="65" charset="-120"/>
                <a:ea typeface="標楷體" pitchFamily="65" charset="-120"/>
              </a:rPr>
              <a:t>星光 問題</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 計分</a:t>
            </a:r>
            <a:endParaRPr lang="zh-TW" altLang="en-US" dirty="0"/>
          </a:p>
        </p:txBody>
      </p:sp>
    </p:spTree>
    <p:extLst>
      <p:ext uri="{BB962C8B-B14F-4D97-AF65-F5344CB8AC3E}">
        <p14:creationId xmlns:p14="http://schemas.microsoft.com/office/powerpoint/2010/main" val="23489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755576" y="1916832"/>
            <a:ext cx="7467600" cy="4221163"/>
          </a:xfrm>
        </p:spPr>
        <p:txBody>
          <a:bodyPr>
            <a:normAutofit/>
          </a:bodyPr>
          <a:lstStyle/>
          <a:p>
            <a:r>
              <a:rPr lang="zh-TW" altLang="en-US" sz="2800" dirty="0">
                <a:latin typeface="標楷體" pitchFamily="65" charset="-120"/>
                <a:ea typeface="標楷體" pitchFamily="65" charset="-120"/>
              </a:rPr>
              <a:t>為了觀察低亮度的星星，</a:t>
            </a:r>
            <a:r>
              <a:rPr lang="zh-TW" altLang="en-US" sz="2800" u="sng" dirty="0">
                <a:latin typeface="標楷體" pitchFamily="65" charset="-120"/>
                <a:ea typeface="標楷體" pitchFamily="65" charset="-120"/>
              </a:rPr>
              <a:t>小華</a:t>
            </a:r>
            <a:r>
              <a:rPr lang="zh-TW" altLang="en-US" sz="2800" dirty="0">
                <a:latin typeface="標楷體" pitchFamily="65" charset="-120"/>
                <a:ea typeface="標楷體" pitchFamily="65" charset="-120"/>
              </a:rPr>
              <a:t>使用高倍數透鏡的天文望遠鏡。 </a:t>
            </a:r>
          </a:p>
          <a:p>
            <a:r>
              <a:rPr lang="zh-TW" altLang="en-US" sz="3200" dirty="0">
                <a:latin typeface="標楷體" pitchFamily="65" charset="-120"/>
                <a:ea typeface="標楷體" pitchFamily="65" charset="-120"/>
              </a:rPr>
              <a:t>為什麽使用高倍數透鏡的天文望遠鏡，有可能讓人們觀察到低亮度的星星</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A </a:t>
            </a:r>
            <a:r>
              <a:rPr lang="zh-TW" altLang="en-US" sz="2800" dirty="0">
                <a:latin typeface="標楷體" pitchFamily="65" charset="-120"/>
                <a:ea typeface="標楷體" pitchFamily="65" charset="-120"/>
              </a:rPr>
              <a:t>透鏡越大，收集到的光越多。</a:t>
            </a:r>
          </a:p>
          <a:p>
            <a:pPr marL="0" indent="0">
              <a:buNone/>
            </a:pPr>
            <a:r>
              <a:rPr lang="en-US" altLang="zh-TW" sz="2800" dirty="0">
                <a:latin typeface="標楷體" pitchFamily="65" charset="-120"/>
                <a:ea typeface="標楷體" pitchFamily="65" charset="-120"/>
              </a:rPr>
              <a:t>B </a:t>
            </a:r>
            <a:r>
              <a:rPr lang="zh-TW" altLang="en-US" sz="2800" dirty="0">
                <a:latin typeface="標楷體" pitchFamily="65" charset="-120"/>
                <a:ea typeface="標楷體" pitchFamily="65" charset="-120"/>
              </a:rPr>
              <a:t>透鏡越大，放大的倍率越大。</a:t>
            </a:r>
          </a:p>
          <a:p>
            <a:pPr marL="0" indent="0">
              <a:buNone/>
            </a:pPr>
            <a:r>
              <a:rPr lang="en-US" altLang="zh-TW" sz="2800" dirty="0">
                <a:latin typeface="標楷體" pitchFamily="65" charset="-120"/>
                <a:ea typeface="標楷體" pitchFamily="65" charset="-120"/>
              </a:rPr>
              <a:t>C </a:t>
            </a:r>
            <a:r>
              <a:rPr lang="zh-TW" altLang="en-US" sz="2800" dirty="0">
                <a:latin typeface="標楷體" pitchFamily="65" charset="-120"/>
                <a:ea typeface="標楷體" pitchFamily="65" charset="-120"/>
              </a:rPr>
              <a:t>透鏡越大，可看到的天空越廣闊。</a:t>
            </a:r>
          </a:p>
          <a:p>
            <a:pPr marL="0" indent="0">
              <a:buNone/>
            </a:pPr>
            <a:r>
              <a:rPr lang="en-US" altLang="zh-TW" sz="2800" dirty="0">
                <a:latin typeface="標楷體" pitchFamily="65" charset="-120"/>
                <a:ea typeface="標楷體" pitchFamily="65" charset="-120"/>
              </a:rPr>
              <a:t>D </a:t>
            </a:r>
            <a:r>
              <a:rPr lang="zh-TW" altLang="en-US" sz="2800" dirty="0">
                <a:latin typeface="標楷體" pitchFamily="65" charset="-120"/>
                <a:ea typeface="標楷體" pitchFamily="65" charset="-120"/>
              </a:rPr>
              <a:t>透鏡越大，越能偵測到星星的暗黑物質。</a:t>
            </a:r>
            <a:r>
              <a:rPr lang="zh-TW" altLang="en-US" sz="2800" dirty="0" smtClean="0">
                <a:latin typeface="標楷體" pitchFamily="65" charset="-120"/>
                <a:ea typeface="標楷體" pitchFamily="65" charset="-120"/>
              </a:rPr>
              <a:t> </a:t>
            </a:r>
            <a:endParaRPr lang="zh-TW" altLang="en-US" sz="2800" dirty="0">
              <a:latin typeface="標楷體" pitchFamily="65" charset="-120"/>
              <a:ea typeface="標楷體" pitchFamily="65" charset="-120"/>
            </a:endParaRPr>
          </a:p>
        </p:txBody>
      </p:sp>
      <p:sp>
        <p:nvSpPr>
          <p:cNvPr id="3" name="標題 2"/>
          <p:cNvSpPr>
            <a:spLocks noGrp="1"/>
          </p:cNvSpPr>
          <p:nvPr>
            <p:ph type="title"/>
          </p:nvPr>
        </p:nvSpPr>
        <p:spPr/>
        <p:txBody>
          <a:bodyPr>
            <a:normAutofit/>
          </a:bodyPr>
          <a:lstStyle/>
          <a:p>
            <a:r>
              <a:rPr lang="zh-TW" altLang="en-US" b="1" dirty="0" smtClean="0">
                <a:latin typeface="標楷體" pitchFamily="65" charset="-120"/>
                <a:ea typeface="標楷體" pitchFamily="65" charset="-120"/>
              </a:rPr>
              <a:t>星光 問題 </a:t>
            </a:r>
            <a:r>
              <a:rPr lang="en-US" altLang="zh-TW" b="1" dirty="0" smtClean="0">
                <a:latin typeface="標楷體" pitchFamily="65" charset="-120"/>
                <a:ea typeface="標楷體" pitchFamily="65" charset="-120"/>
              </a:rPr>
              <a:t>2</a:t>
            </a:r>
            <a:endParaRPr lang="zh-TW" altLang="en-US" b="1" dirty="0"/>
          </a:p>
        </p:txBody>
      </p:sp>
    </p:spTree>
    <p:extLst>
      <p:ext uri="{BB962C8B-B14F-4D97-AF65-F5344CB8AC3E}">
        <p14:creationId xmlns:p14="http://schemas.microsoft.com/office/powerpoint/2010/main" val="14323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normAutofit/>
          </a:bodyPr>
          <a:lstStyle/>
          <a:p>
            <a:pPr>
              <a:buFont typeface="Wingdings" pitchFamily="2" charset="2"/>
              <a:buChar char="l"/>
            </a:pPr>
            <a:r>
              <a:rPr lang="zh-TW" altLang="en-US" sz="2800" b="1" dirty="0">
                <a:latin typeface="標楷體" pitchFamily="65" charset="-120"/>
                <a:ea typeface="標楷體" pitchFamily="65" charset="-120"/>
              </a:rPr>
              <a:t>滿分 </a:t>
            </a:r>
            <a:r>
              <a:rPr lang="zh-TW" altLang="en-US" sz="2800" b="1" dirty="0" smtClean="0">
                <a:latin typeface="標楷體" pitchFamily="65" charset="-120"/>
                <a:ea typeface="標楷體" pitchFamily="65" charset="-120"/>
              </a:rPr>
              <a:t>代號</a:t>
            </a:r>
            <a:r>
              <a:rPr lang="en-US" altLang="zh-TW" sz="2800" b="1" dirty="0" smtClean="0">
                <a:latin typeface="標楷體" pitchFamily="65" charset="-120"/>
                <a:ea typeface="標楷體" pitchFamily="65" charset="-120"/>
              </a:rPr>
              <a:t>1</a:t>
            </a:r>
            <a:r>
              <a:rPr lang="zh-TW" altLang="en-US" sz="2800" b="1"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A </a:t>
            </a:r>
            <a:r>
              <a:rPr lang="zh-TW" altLang="en-US" sz="2800" dirty="0">
                <a:latin typeface="標楷體" pitchFamily="65" charset="-120"/>
                <a:ea typeface="標楷體" pitchFamily="65" charset="-120"/>
              </a:rPr>
              <a:t>透鏡越大，收集到的光越多。</a:t>
            </a:r>
          </a:p>
          <a:p>
            <a:pPr>
              <a:buFont typeface="Wingdings" pitchFamily="2" charset="2"/>
              <a:buChar char="l"/>
            </a:pPr>
            <a:r>
              <a:rPr lang="zh-TW" altLang="en-US" sz="2800" b="1" dirty="0">
                <a:latin typeface="標楷體" pitchFamily="65" charset="-120"/>
                <a:ea typeface="標楷體" pitchFamily="65" charset="-120"/>
              </a:rPr>
              <a:t>零分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0</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其他答案</a:t>
            </a:r>
          </a:p>
          <a:p>
            <a:r>
              <a:rPr lang="zh-TW" altLang="en-US" sz="2800" b="1" dirty="0" smtClean="0">
                <a:latin typeface="標楷體" pitchFamily="65" charset="-120"/>
                <a:ea typeface="標楷體" pitchFamily="65" charset="-120"/>
              </a:rPr>
              <a:t>零分 代號</a:t>
            </a:r>
            <a:r>
              <a:rPr lang="en-US" altLang="zh-TW" sz="2800" b="1" dirty="0">
                <a:latin typeface="標楷體" pitchFamily="65" charset="-120"/>
                <a:ea typeface="標楷體" pitchFamily="65" charset="-120"/>
              </a:rPr>
              <a:t>9</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沒有作答 </a:t>
            </a:r>
          </a:p>
        </p:txBody>
      </p:sp>
      <p:sp>
        <p:nvSpPr>
          <p:cNvPr id="3" name="標題 2"/>
          <p:cNvSpPr>
            <a:spLocks noGrp="1"/>
          </p:cNvSpPr>
          <p:nvPr>
            <p:ph type="title"/>
          </p:nvPr>
        </p:nvSpPr>
        <p:spPr/>
        <p:txBody>
          <a:bodyPr/>
          <a:lstStyle/>
          <a:p>
            <a:r>
              <a:rPr lang="zh-TW" altLang="en-US" b="1" dirty="0">
                <a:latin typeface="標楷體" pitchFamily="65" charset="-120"/>
                <a:ea typeface="標楷體" pitchFamily="65" charset="-120"/>
              </a:rPr>
              <a:t>星光 </a:t>
            </a:r>
            <a:r>
              <a:rPr lang="zh-TW" altLang="en-US" b="1" dirty="0" smtClean="0">
                <a:latin typeface="標楷體" pitchFamily="65" charset="-120"/>
                <a:ea typeface="標楷體" pitchFamily="65" charset="-120"/>
              </a:rPr>
              <a:t>問題</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 計分</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378782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700808"/>
            <a:ext cx="7770440" cy="4425355"/>
          </a:xfrm>
        </p:spPr>
        <p:txBody>
          <a:bodyPr>
            <a:normAutofit/>
          </a:bodyPr>
          <a:lstStyle/>
          <a:p>
            <a:r>
              <a:rPr lang="en-US" altLang="zh-TW" sz="2800" dirty="0" smtClean="0">
                <a:latin typeface="標楷體" pitchFamily="65" charset="-120"/>
                <a:ea typeface="標楷體" pitchFamily="65" charset="-120"/>
              </a:rPr>
              <a:t>2004</a:t>
            </a:r>
            <a:r>
              <a:rPr lang="zh-TW" altLang="en-US"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8</a:t>
            </a:r>
            <a:r>
              <a:rPr lang="zh-TW" altLang="en-US" sz="2800" dirty="0" smtClean="0">
                <a:latin typeface="標楷體" pitchFamily="65" charset="-120"/>
                <a:ea typeface="標楷體" pitchFamily="65" charset="-120"/>
              </a:rPr>
              <a:t>日</a:t>
            </a:r>
            <a:r>
              <a:rPr lang="zh-TW" altLang="en-US" sz="2800" dirty="0">
                <a:latin typeface="標楷體" pitchFamily="65" charset="-120"/>
                <a:ea typeface="標楷體" pitchFamily="65" charset="-120"/>
              </a:rPr>
              <a:t>，在地球上很多地方都可以觀看到行星金星通過太陽的前方， 這就是所謂的金星「凌日」</a:t>
            </a:r>
            <a:r>
              <a:rPr lang="zh-TW" altLang="en-US" sz="2800" dirty="0">
                <a:solidFill>
                  <a:schemeClr val="accent6">
                    <a:lumMod val="60000"/>
                    <a:lumOff val="40000"/>
                  </a:schemeClr>
                </a:solidFill>
                <a:latin typeface="標楷體" pitchFamily="65" charset="-120"/>
                <a:ea typeface="標楷體" pitchFamily="65" charset="-120"/>
              </a:rPr>
              <a:t>（譯者註：「凌」有跨越或經過的意思）</a:t>
            </a:r>
            <a:r>
              <a:rPr lang="zh-TW" altLang="en-US" sz="2800" dirty="0">
                <a:latin typeface="標楷體" pitchFamily="65" charset="-120"/>
                <a:ea typeface="標楷體" pitchFamily="65" charset="-120"/>
              </a:rPr>
              <a:t>。這個現象會發生在金星運行到太陽和地球之間時，前一次的金星凌日出現在</a:t>
            </a:r>
            <a:r>
              <a:rPr lang="en-US" altLang="zh-TW" sz="2800" dirty="0" smtClean="0">
                <a:latin typeface="標楷體" pitchFamily="65" charset="-120"/>
                <a:ea typeface="標楷體" pitchFamily="65" charset="-120"/>
              </a:rPr>
              <a:t>1882</a:t>
            </a:r>
            <a:r>
              <a:rPr lang="zh-TW" altLang="en-US" sz="2800" dirty="0" smtClean="0">
                <a:latin typeface="標楷體" pitchFamily="65" charset="-120"/>
                <a:ea typeface="標楷體" pitchFamily="65" charset="-120"/>
              </a:rPr>
              <a:t>年</a:t>
            </a:r>
            <a:r>
              <a:rPr lang="zh-TW" altLang="en-US" sz="2800" dirty="0">
                <a:latin typeface="標楷體" pitchFamily="65" charset="-120"/>
                <a:ea typeface="標楷體" pitchFamily="65" charset="-120"/>
              </a:rPr>
              <a:t>，而下一次將發生在</a:t>
            </a:r>
            <a:r>
              <a:rPr lang="en-US" altLang="zh-TW" sz="2800" dirty="0" smtClean="0">
                <a:latin typeface="標楷體" pitchFamily="65" charset="-120"/>
                <a:ea typeface="標楷體" pitchFamily="65" charset="-120"/>
              </a:rPr>
              <a:t>2012</a:t>
            </a:r>
            <a:r>
              <a:rPr lang="zh-TW" altLang="en-US" sz="2800" dirty="0" smtClean="0">
                <a:latin typeface="標楷體" pitchFamily="65" charset="-120"/>
                <a:ea typeface="標楷體" pitchFamily="65" charset="-120"/>
              </a:rPr>
              <a:t>年</a:t>
            </a:r>
            <a:r>
              <a:rPr lang="zh-TW" altLang="en-US" sz="2800" dirty="0">
                <a:latin typeface="標楷體" pitchFamily="65" charset="-120"/>
                <a:ea typeface="標楷體" pitchFamily="65" charset="-120"/>
              </a:rPr>
              <a:t>。</a:t>
            </a:r>
          </a:p>
          <a:p>
            <a:r>
              <a:rPr lang="zh-TW" altLang="en-US" sz="2800" dirty="0">
                <a:latin typeface="標楷體" pitchFamily="65" charset="-120"/>
                <a:ea typeface="標楷體" pitchFamily="65" charset="-120"/>
              </a:rPr>
              <a:t>以下</a:t>
            </a:r>
            <a:r>
              <a:rPr lang="zh-TW" altLang="en-US" sz="2800" dirty="0" smtClean="0">
                <a:latin typeface="標楷體" pitchFamily="65" charset="-120"/>
                <a:ea typeface="標楷體" pitchFamily="65" charset="-120"/>
              </a:rPr>
              <a:t>是</a:t>
            </a:r>
            <a:r>
              <a:rPr lang="en-US" altLang="zh-TW" sz="2800" dirty="0" smtClean="0">
                <a:latin typeface="標楷體" pitchFamily="65" charset="-120"/>
                <a:ea typeface="標楷體" pitchFamily="65" charset="-120"/>
              </a:rPr>
              <a:t>2004</a:t>
            </a:r>
            <a:r>
              <a:rPr lang="zh-TW" altLang="en-US" sz="2800" dirty="0">
                <a:latin typeface="標楷體" pitchFamily="65" charset="-120"/>
                <a:ea typeface="標楷體" pitchFamily="65" charset="-120"/>
              </a:rPr>
              <a:t>年金星凌日的圖片。望遠鏡對著太陽，而影像投射在白色卡紙上。</a:t>
            </a:r>
          </a:p>
        </p:txBody>
      </p:sp>
      <p:sp>
        <p:nvSpPr>
          <p:cNvPr id="3" name="標題 2"/>
          <p:cNvSpPr>
            <a:spLocks noGrp="1"/>
          </p:cNvSpPr>
          <p:nvPr>
            <p:ph type="title"/>
          </p:nvPr>
        </p:nvSpPr>
        <p:spPr>
          <a:xfrm>
            <a:off x="827584" y="0"/>
            <a:ext cx="7696200" cy="1143000"/>
          </a:xfrm>
        </p:spPr>
        <p:txBody>
          <a:bodyPr/>
          <a:lstStyle/>
          <a:p>
            <a:r>
              <a:rPr lang="zh-TW" altLang="en-US" b="1" dirty="0" smtClean="0">
                <a:latin typeface="標楷體" pitchFamily="65" charset="-120"/>
                <a:ea typeface="標楷體" pitchFamily="65" charset="-120"/>
              </a:rPr>
              <a:t>金星</a:t>
            </a:r>
            <a:r>
              <a:rPr lang="zh-TW" altLang="en-US" b="1" dirty="0">
                <a:latin typeface="標楷體" pitchFamily="65" charset="-120"/>
                <a:ea typeface="標楷體" pitchFamily="65" charset="-120"/>
              </a:rPr>
              <a:t>凌</a:t>
            </a:r>
            <a:r>
              <a:rPr lang="zh-TW" altLang="en-US" b="1" dirty="0" smtClean="0">
                <a:latin typeface="標楷體" pitchFamily="65" charset="-120"/>
                <a:ea typeface="標楷體" pitchFamily="65" charset="-120"/>
              </a:rPr>
              <a:t>日</a:t>
            </a:r>
            <a:r>
              <a:rPr lang="en-US" altLang="zh-TW" b="1" dirty="0">
                <a:ea typeface="標楷體" pitchFamily="65" charset="-120"/>
              </a:rPr>
              <a:t>(</a:t>
            </a:r>
            <a:r>
              <a:rPr lang="en-US" altLang="zh-TW" b="1" dirty="0" smtClean="0"/>
              <a:t>S507)</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580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37354"/>
            <a:ext cx="6552728" cy="490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678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3200" dirty="0">
                <a:latin typeface="標楷體" pitchFamily="65" charset="-120"/>
                <a:ea typeface="標楷體" pitchFamily="65" charset="-120"/>
              </a:rPr>
              <a:t>為什麼要在白色卡紙投射影像來觀察凌日，而不是透過望遠鏡直接看？ </a:t>
            </a:r>
          </a:p>
          <a:p>
            <a:pPr marL="0" indent="0">
              <a:buNone/>
            </a:pPr>
            <a:r>
              <a:rPr lang="en-US" altLang="zh-TW" sz="3200" dirty="0">
                <a:latin typeface="標楷體" pitchFamily="65" charset="-120"/>
                <a:ea typeface="標楷體" pitchFamily="65" charset="-120"/>
              </a:rPr>
              <a:t>A </a:t>
            </a:r>
            <a:r>
              <a:rPr lang="zh-TW" altLang="en-US" sz="3200" dirty="0">
                <a:latin typeface="標楷體" pitchFamily="65" charset="-120"/>
                <a:ea typeface="標楷體" pitchFamily="65" charset="-120"/>
              </a:rPr>
              <a:t>太陽的光太明亮以致於金星無法顯現。 </a:t>
            </a:r>
          </a:p>
          <a:p>
            <a:pPr marL="0" indent="0">
              <a:buNone/>
            </a:pPr>
            <a:r>
              <a:rPr lang="en-US" altLang="zh-TW" sz="3200" dirty="0">
                <a:latin typeface="標楷體" pitchFamily="65" charset="-120"/>
                <a:ea typeface="標楷體" pitchFamily="65" charset="-120"/>
              </a:rPr>
              <a:t>B </a:t>
            </a:r>
            <a:r>
              <a:rPr lang="zh-TW" altLang="en-US" sz="3200" dirty="0">
                <a:latin typeface="標楷體" pitchFamily="65" charset="-120"/>
                <a:ea typeface="標楷體" pitchFamily="65" charset="-120"/>
              </a:rPr>
              <a:t>太陽大得足以不需放大就能看見。</a:t>
            </a:r>
          </a:p>
          <a:p>
            <a:pPr marL="0" indent="0">
              <a:buNone/>
            </a:pPr>
            <a:r>
              <a:rPr lang="en-US" altLang="zh-TW" sz="3200" dirty="0">
                <a:latin typeface="標楷體" pitchFamily="65" charset="-120"/>
                <a:ea typeface="標楷體" pitchFamily="65" charset="-120"/>
              </a:rPr>
              <a:t>C </a:t>
            </a:r>
            <a:r>
              <a:rPr lang="zh-TW" altLang="en-US" sz="3200" dirty="0">
                <a:latin typeface="標楷體" pitchFamily="65" charset="-120"/>
                <a:ea typeface="標楷體" pitchFamily="65" charset="-120"/>
              </a:rPr>
              <a:t>透過望遠鏡觀看太陽可能會傷害眼睛。</a:t>
            </a:r>
          </a:p>
          <a:p>
            <a:pPr marL="0" indent="0">
              <a:buNone/>
            </a:pPr>
            <a:r>
              <a:rPr lang="en-US" altLang="zh-TW" sz="3200" dirty="0">
                <a:latin typeface="標楷體" pitchFamily="65" charset="-120"/>
                <a:ea typeface="標楷體" pitchFamily="65" charset="-120"/>
              </a:rPr>
              <a:t>D </a:t>
            </a:r>
            <a:r>
              <a:rPr lang="zh-TW" altLang="en-US" sz="3200" dirty="0">
                <a:latin typeface="標楷體" pitchFamily="65" charset="-120"/>
                <a:ea typeface="標楷體" pitchFamily="65" charset="-120"/>
              </a:rPr>
              <a:t>影像需要投射在卡紙上才會小一點。</a:t>
            </a:r>
          </a:p>
          <a:p>
            <a:endParaRPr lang="zh-TW" altLang="en-US" sz="2800" dirty="0">
              <a:latin typeface="標楷體" pitchFamily="65" charset="-120"/>
              <a:ea typeface="標楷體" pitchFamily="65" charset="-120"/>
            </a:endParaRPr>
          </a:p>
        </p:txBody>
      </p:sp>
      <p:sp>
        <p:nvSpPr>
          <p:cNvPr id="3" name="標題 2"/>
          <p:cNvSpPr>
            <a:spLocks noGrp="1"/>
          </p:cNvSpPr>
          <p:nvPr>
            <p:ph type="title"/>
          </p:nvPr>
        </p:nvSpPr>
        <p:spPr/>
        <p:txBody>
          <a:bodyPr/>
          <a:lstStyle/>
          <a:p>
            <a:r>
              <a:rPr lang="zh-TW" altLang="en-US" b="1" dirty="0">
                <a:latin typeface="標楷體" pitchFamily="65" charset="-120"/>
                <a:ea typeface="標楷體" pitchFamily="65" charset="-120"/>
              </a:rPr>
              <a:t>問題 </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：金星凌</a:t>
            </a:r>
            <a:r>
              <a:rPr lang="zh-TW" altLang="en-US" b="1" dirty="0" smtClean="0">
                <a:latin typeface="標楷體" pitchFamily="65" charset="-120"/>
                <a:ea typeface="標楷體" pitchFamily="65" charset="-120"/>
              </a:rPr>
              <a:t>日</a:t>
            </a:r>
            <a:endParaRPr lang="zh-TW" altLang="en-US" dirty="0"/>
          </a:p>
        </p:txBody>
      </p:sp>
    </p:spTree>
    <p:extLst>
      <p:ext uri="{BB962C8B-B14F-4D97-AF65-F5344CB8AC3E}">
        <p14:creationId xmlns:p14="http://schemas.microsoft.com/office/powerpoint/2010/main" val="2079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14400" y="1905001"/>
            <a:ext cx="7467600" cy="2316088"/>
          </a:xfrm>
        </p:spPr>
        <p:txBody>
          <a:bodyPr>
            <a:normAutofit/>
          </a:bodyPr>
          <a:lstStyle/>
          <a:p>
            <a:pPr>
              <a:buFont typeface="Wingdings" pitchFamily="2" charset="2"/>
              <a:buChar char="l"/>
            </a:pPr>
            <a:r>
              <a:rPr lang="zh-TW" altLang="en-US" sz="2800" b="1" dirty="0">
                <a:latin typeface="標楷體" pitchFamily="65" charset="-120"/>
                <a:ea typeface="標楷體" pitchFamily="65" charset="-120"/>
              </a:rPr>
              <a:t>滿分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C </a:t>
            </a:r>
            <a:r>
              <a:rPr lang="zh-TW" altLang="en-US" sz="2800" dirty="0">
                <a:latin typeface="標楷體" pitchFamily="65" charset="-120"/>
                <a:ea typeface="標楷體" pitchFamily="65" charset="-120"/>
              </a:rPr>
              <a:t>透過望遠鏡觀看太陽可能會傷害眼睛。</a:t>
            </a:r>
          </a:p>
          <a:p>
            <a:pPr>
              <a:buFont typeface="Wingdings" pitchFamily="2" charset="2"/>
              <a:buChar char="l"/>
            </a:pPr>
            <a:r>
              <a:rPr lang="zh-TW" altLang="en-US" sz="2800" b="1" dirty="0" smtClean="0">
                <a:latin typeface="標楷體" pitchFamily="65" charset="-120"/>
                <a:ea typeface="標楷體" pitchFamily="65" charset="-120"/>
              </a:rPr>
              <a:t>零分 </a:t>
            </a:r>
            <a:r>
              <a:rPr lang="zh-TW" altLang="en-US" sz="2800" dirty="0" smtClean="0">
                <a:latin typeface="標楷體" pitchFamily="65" charset="-120"/>
                <a:ea typeface="標楷體" pitchFamily="65" charset="-120"/>
              </a:rPr>
              <a:t>代號</a:t>
            </a:r>
            <a:r>
              <a:rPr lang="en-US" altLang="zh-TW" sz="2800" dirty="0">
                <a:latin typeface="標楷體" pitchFamily="65" charset="-120"/>
                <a:ea typeface="標楷體" pitchFamily="65" charset="-120"/>
              </a:rPr>
              <a:t>0</a:t>
            </a:r>
            <a:r>
              <a:rPr lang="zh-TW" altLang="en-US" sz="2800" dirty="0">
                <a:latin typeface="標楷體" pitchFamily="65" charset="-120"/>
                <a:ea typeface="標楷體" pitchFamily="65" charset="-120"/>
              </a:rPr>
              <a:t>：其他答案</a:t>
            </a:r>
          </a:p>
          <a:p>
            <a:pPr>
              <a:buFont typeface="Wingdings" pitchFamily="2" charset="2"/>
              <a:buChar char="l"/>
            </a:pPr>
            <a:r>
              <a:rPr lang="zh-TW" altLang="en-US" sz="2800" b="1" dirty="0" smtClean="0">
                <a:latin typeface="標楷體" pitchFamily="65" charset="-120"/>
                <a:ea typeface="標楷體" pitchFamily="65" charset="-120"/>
              </a:rPr>
              <a:t>零分 </a:t>
            </a:r>
            <a:r>
              <a:rPr lang="zh-TW" altLang="en-US" sz="2800" dirty="0" smtClean="0">
                <a:latin typeface="標楷體" pitchFamily="65" charset="-120"/>
                <a:ea typeface="標楷體" pitchFamily="65" charset="-120"/>
              </a:rPr>
              <a:t>代號 </a:t>
            </a:r>
            <a:r>
              <a:rPr lang="en-US" altLang="zh-TW" sz="2800" dirty="0">
                <a:latin typeface="標楷體" pitchFamily="65" charset="-120"/>
                <a:ea typeface="標楷體" pitchFamily="65" charset="-120"/>
              </a:rPr>
              <a:t>9</a:t>
            </a:r>
            <a:r>
              <a:rPr lang="zh-TW" altLang="en-US" sz="2800" dirty="0">
                <a:latin typeface="標楷體" pitchFamily="65" charset="-120"/>
                <a:ea typeface="標楷體" pitchFamily="65" charset="-120"/>
              </a:rPr>
              <a:t>：沒有作答</a:t>
            </a:r>
          </a:p>
        </p:txBody>
      </p:sp>
      <p:sp>
        <p:nvSpPr>
          <p:cNvPr id="3" name="標題 2"/>
          <p:cNvSpPr>
            <a:spLocks noGrp="1"/>
          </p:cNvSpPr>
          <p:nvPr>
            <p:ph type="title"/>
          </p:nvPr>
        </p:nvSpPr>
        <p:spPr/>
        <p:txBody>
          <a:bodyPr/>
          <a:lstStyle/>
          <a:p>
            <a:r>
              <a:rPr lang="zh-TW" altLang="en-US" b="1" dirty="0">
                <a:latin typeface="標楷體" pitchFamily="65" charset="-120"/>
                <a:ea typeface="標楷體" pitchFamily="65" charset="-120"/>
              </a:rPr>
              <a:t>金星凌日 問題 </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 計分</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20019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3200" dirty="0" smtClean="0">
                <a:latin typeface="標楷體" pitchFamily="65" charset="-120"/>
                <a:ea typeface="標楷體" pitchFamily="65" charset="-120"/>
              </a:rPr>
              <a:t>當</a:t>
            </a:r>
            <a:r>
              <a:rPr lang="zh-TW" altLang="en-US" sz="3200" dirty="0">
                <a:latin typeface="標楷體" pitchFamily="65" charset="-120"/>
                <a:ea typeface="標楷體" pitchFamily="65" charset="-120"/>
              </a:rPr>
              <a:t>從地球上觀看時，會看到下列哪一行星在特定時間發生凌日橫越太陽表面的現象？ </a:t>
            </a:r>
          </a:p>
          <a:p>
            <a:pPr marL="0" indent="0">
              <a:buNone/>
            </a:pPr>
            <a:r>
              <a:rPr lang="en-US" altLang="zh-TW" sz="3200" dirty="0">
                <a:latin typeface="標楷體" pitchFamily="65" charset="-120"/>
                <a:ea typeface="標楷體" pitchFamily="65" charset="-120"/>
              </a:rPr>
              <a:t>A </a:t>
            </a:r>
            <a:r>
              <a:rPr lang="zh-TW" altLang="en-US" sz="3200" dirty="0">
                <a:latin typeface="標楷體" pitchFamily="65" charset="-120"/>
                <a:ea typeface="標楷體" pitchFamily="65" charset="-120"/>
              </a:rPr>
              <a:t>水星 </a:t>
            </a:r>
          </a:p>
          <a:p>
            <a:pPr marL="0" indent="0">
              <a:buNone/>
            </a:pPr>
            <a:r>
              <a:rPr lang="en-US" altLang="zh-TW" sz="3200" dirty="0">
                <a:latin typeface="標楷體" pitchFamily="65" charset="-120"/>
                <a:ea typeface="標楷體" pitchFamily="65" charset="-120"/>
              </a:rPr>
              <a:t>B </a:t>
            </a:r>
            <a:r>
              <a:rPr lang="zh-TW" altLang="en-US" sz="3200" dirty="0">
                <a:latin typeface="標楷體" pitchFamily="65" charset="-120"/>
                <a:ea typeface="標楷體" pitchFamily="65" charset="-120"/>
              </a:rPr>
              <a:t>火星 </a:t>
            </a:r>
          </a:p>
          <a:p>
            <a:pPr marL="0" indent="0">
              <a:buNone/>
            </a:pPr>
            <a:r>
              <a:rPr lang="en-US" altLang="zh-TW" sz="3200" dirty="0">
                <a:latin typeface="標楷體" pitchFamily="65" charset="-120"/>
                <a:ea typeface="標楷體" pitchFamily="65" charset="-120"/>
              </a:rPr>
              <a:t>C </a:t>
            </a:r>
            <a:r>
              <a:rPr lang="zh-TW" altLang="en-US" sz="3200" dirty="0">
                <a:latin typeface="標楷體" pitchFamily="65" charset="-120"/>
                <a:ea typeface="標楷體" pitchFamily="65" charset="-120"/>
              </a:rPr>
              <a:t>木星 </a:t>
            </a:r>
          </a:p>
          <a:p>
            <a:pPr marL="0" indent="0">
              <a:buNone/>
            </a:pPr>
            <a:r>
              <a:rPr lang="en-US" altLang="zh-TW" sz="3200" dirty="0">
                <a:latin typeface="標楷體" pitchFamily="65" charset="-120"/>
                <a:ea typeface="標楷體" pitchFamily="65" charset="-120"/>
              </a:rPr>
              <a:t>D </a:t>
            </a:r>
            <a:r>
              <a:rPr lang="zh-TW" altLang="en-US" sz="3200" dirty="0">
                <a:latin typeface="標楷體" pitchFamily="65" charset="-120"/>
                <a:ea typeface="標楷體" pitchFamily="65" charset="-120"/>
              </a:rPr>
              <a:t>土星 </a:t>
            </a:r>
          </a:p>
          <a:p>
            <a:endParaRPr lang="zh-TW" altLang="en-US" sz="2800" dirty="0">
              <a:latin typeface="標楷體" pitchFamily="65" charset="-120"/>
              <a:ea typeface="標楷體" pitchFamily="65" charset="-120"/>
            </a:endParaRPr>
          </a:p>
        </p:txBody>
      </p:sp>
      <p:sp>
        <p:nvSpPr>
          <p:cNvPr id="3" name="標題 2"/>
          <p:cNvSpPr>
            <a:spLocks noGrp="1"/>
          </p:cNvSpPr>
          <p:nvPr>
            <p:ph type="title"/>
          </p:nvPr>
        </p:nvSpPr>
        <p:spPr/>
        <p:txBody>
          <a:bodyPr>
            <a:normAutofit/>
          </a:bodyPr>
          <a:lstStyle/>
          <a:p>
            <a:r>
              <a:rPr lang="zh-TW" altLang="en-US" dirty="0">
                <a:latin typeface="標楷體" pitchFamily="65" charset="-120"/>
                <a:ea typeface="標楷體" pitchFamily="65" charset="-120"/>
              </a:rPr>
              <a:t>問題</a:t>
            </a:r>
            <a:r>
              <a:rPr lang="en-US" altLang="zh-TW" b="1" dirty="0">
                <a:latin typeface="標楷體" pitchFamily="65" charset="-120"/>
                <a:ea typeface="標楷體" pitchFamily="65" charset="-120"/>
              </a:rPr>
              <a:t>2</a:t>
            </a:r>
            <a:r>
              <a:rPr lang="zh-TW" altLang="en-US" dirty="0">
                <a:latin typeface="標楷體" pitchFamily="65" charset="-120"/>
                <a:ea typeface="標楷體" pitchFamily="65" charset="-120"/>
              </a:rPr>
              <a:t>：金星凌日</a:t>
            </a:r>
            <a:r>
              <a:rPr lang="en-US" altLang="zh-TW" b="1" i="1" dirty="0" smtClean="0"/>
              <a:t>S507Q02</a:t>
            </a:r>
            <a:endParaRPr lang="zh-TW" altLang="en-US" dirty="0"/>
          </a:p>
        </p:txBody>
      </p:sp>
    </p:spTree>
    <p:extLst>
      <p:ext uri="{BB962C8B-B14F-4D97-AF65-F5344CB8AC3E}">
        <p14:creationId xmlns:p14="http://schemas.microsoft.com/office/powerpoint/2010/main" val="849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endParaRPr altLang="en-US" sz="2800">
              <a:solidFill>
                <a:prstClr val="white"/>
              </a:solidFill>
              <a:ea typeface="微軟正黑體"/>
            </a:endParaRPr>
          </a:p>
        </p:txBody>
      </p:sp>
      <p:sp>
        <p:nvSpPr>
          <p:cNvPr id="28" name="Rectangle 6"/>
          <p:cNvSpPr>
            <a:spLocks noGrp="1"/>
          </p:cNvSpPr>
          <p:nvPr>
            <p:ph type="title"/>
          </p:nvPr>
        </p:nvSpPr>
        <p:spPr>
          <a:xfrm>
            <a:off x="838200" y="0"/>
            <a:ext cx="7696200" cy="1143000"/>
          </a:xfrm>
        </p:spPr>
        <p:txBody>
          <a:bodyPr>
            <a:normAutofit/>
          </a:bodyPr>
          <a:lstStyle>
            <a:extLst/>
          </a:lstStyle>
          <a:p>
            <a:r>
              <a:rPr lang="en-US" altLang="zh-TW" sz="4000" b="1" dirty="0">
                <a:ea typeface="標楷體" pitchFamily="65" charset="-120"/>
              </a:rPr>
              <a:t>PISA</a:t>
            </a:r>
            <a:r>
              <a:rPr lang="zh-TW" altLang="en-US" sz="4000" b="1" dirty="0">
                <a:ea typeface="標楷體" pitchFamily="65" charset="-120"/>
              </a:rPr>
              <a:t>評量</a:t>
            </a:r>
            <a:r>
              <a:rPr lang="zh-TW" altLang="en-US" sz="4000" b="1" dirty="0" smtClean="0">
                <a:ea typeface="標楷體" pitchFamily="65" charset="-120"/>
              </a:rPr>
              <a:t>什麼</a:t>
            </a:r>
            <a:r>
              <a:rPr lang="en-US" altLang="zh-TW" sz="4000" b="1" dirty="0" smtClean="0">
                <a:ea typeface="標楷體" pitchFamily="65" charset="-120"/>
              </a:rPr>
              <a:t>?</a:t>
            </a:r>
            <a:endParaRPr lang="zh-TW" sz="4000" dirty="0"/>
          </a:p>
        </p:txBody>
      </p:sp>
      <p:sp>
        <p:nvSpPr>
          <p:cNvPr id="17" name="Rectangle 8"/>
          <p:cNvSpPr>
            <a:spLocks noGrp="1"/>
          </p:cNvSpPr>
          <p:nvPr>
            <p:ph idx="1"/>
          </p:nvPr>
        </p:nvSpPr>
        <p:spPr>
          <a:xfrm>
            <a:off x="797957" y="1328410"/>
            <a:ext cx="7632848" cy="5328592"/>
          </a:xfrm>
        </p:spPr>
        <p:txBody>
          <a:bodyPr>
            <a:noAutofit/>
          </a:bodyPr>
          <a:lstStyle>
            <a:extLst/>
          </a:lstStyle>
          <a:p>
            <a:pPr>
              <a:lnSpc>
                <a:spcPct val="90000"/>
              </a:lnSpc>
            </a:pPr>
            <a:r>
              <a:rPr lang="zh-TW" altLang="en-US" sz="3200" b="1" dirty="0">
                <a:ea typeface="標楷體" pitchFamily="65" charset="-120"/>
              </a:rPr>
              <a:t>換句話說，</a:t>
            </a:r>
            <a:r>
              <a:rPr lang="en-US" altLang="zh-TW" sz="3200" b="1" dirty="0">
                <a:ea typeface="標楷體" pitchFamily="65" charset="-120"/>
              </a:rPr>
              <a:t>PISA</a:t>
            </a:r>
            <a:r>
              <a:rPr lang="zh-TW" altLang="en-US" sz="3200" b="1" dirty="0">
                <a:ea typeface="標楷體" pitchFamily="65" charset="-120"/>
              </a:rPr>
              <a:t>所評估的是，學生對於</a:t>
            </a:r>
            <a:r>
              <a:rPr lang="zh-TW" altLang="en-US" sz="3200" b="1" u="sng" dirty="0">
                <a:ea typeface="標楷體" pitchFamily="65" charset="-120"/>
              </a:rPr>
              <a:t>日常生活中</a:t>
            </a:r>
            <a:r>
              <a:rPr lang="zh-TW" altLang="en-US" sz="3200" b="1" dirty="0">
                <a:ea typeface="標楷體" pitchFamily="65" charset="-120"/>
              </a:rPr>
              <a:t>可能接觸到的各種文書資料，運用其閱讀能力所能達到的理解和詮釋的程度</a:t>
            </a:r>
            <a:r>
              <a:rPr lang="zh-TW" altLang="en-US" sz="3200" b="1" dirty="0" smtClean="0">
                <a:ea typeface="標楷體" pitchFamily="65" charset="-120"/>
              </a:rPr>
              <a:t>；</a:t>
            </a:r>
            <a:endParaRPr lang="en-US" altLang="zh-TW" sz="3200" b="1" dirty="0" smtClean="0">
              <a:ea typeface="標楷體" pitchFamily="65" charset="-120"/>
            </a:endParaRPr>
          </a:p>
          <a:p>
            <a:pPr>
              <a:lnSpc>
                <a:spcPct val="90000"/>
              </a:lnSpc>
            </a:pPr>
            <a:r>
              <a:rPr lang="zh-TW" altLang="en-US" sz="3200" b="1" dirty="0" smtClean="0">
                <a:ea typeface="標楷體" pitchFamily="65" charset="-120"/>
              </a:rPr>
              <a:t>運用</a:t>
            </a:r>
            <a:r>
              <a:rPr lang="zh-TW" altLang="en-US" sz="3200" b="1" dirty="0">
                <a:ea typeface="標楷體" pitchFamily="65" charset="-120"/>
              </a:rPr>
              <a:t>數學知識和技能去解決數學相關的難題及挑戰所能達到的程度</a:t>
            </a:r>
            <a:r>
              <a:rPr lang="zh-TW" altLang="en-US" sz="3200" b="1" dirty="0" smtClean="0">
                <a:ea typeface="標楷體" pitchFamily="65" charset="-120"/>
              </a:rPr>
              <a:t>；</a:t>
            </a:r>
            <a:endParaRPr lang="en-US" altLang="zh-TW" sz="3200" b="1" dirty="0" smtClean="0">
              <a:ea typeface="標楷體" pitchFamily="65" charset="-120"/>
            </a:endParaRPr>
          </a:p>
          <a:p>
            <a:pPr>
              <a:lnSpc>
                <a:spcPct val="90000"/>
              </a:lnSpc>
            </a:pPr>
            <a:r>
              <a:rPr lang="zh-TW" altLang="en-US" sz="3200" b="1" dirty="0" smtClean="0">
                <a:ea typeface="標楷體" pitchFamily="65" charset="-120"/>
              </a:rPr>
              <a:t>以及</a:t>
            </a:r>
            <a:r>
              <a:rPr lang="zh-TW" altLang="en-US" sz="3200" b="1" dirty="0">
                <a:ea typeface="標楷體" pitchFamily="65" charset="-120"/>
              </a:rPr>
              <a:t>運用科學知識和技能去</a:t>
            </a:r>
            <a:r>
              <a:rPr lang="zh-TW" altLang="en-US" sz="3200" b="1" u="sng" dirty="0">
                <a:ea typeface="標楷體" pitchFamily="65" charset="-120"/>
              </a:rPr>
              <a:t>了解、解釋和解決</a:t>
            </a:r>
            <a:r>
              <a:rPr lang="zh-TW" altLang="en-US" sz="3200" b="1" dirty="0">
                <a:ea typeface="標楷體" pitchFamily="65" charset="-120"/>
              </a:rPr>
              <a:t>各種科學情境及挑戰所能達到的程度。</a:t>
            </a:r>
          </a:p>
          <a:p>
            <a:pPr>
              <a:lnSpc>
                <a:spcPct val="90000"/>
              </a:lnSpc>
            </a:pPr>
            <a:r>
              <a:rPr lang="zh-TW" altLang="en-US" sz="3200" b="1" dirty="0">
                <a:ea typeface="標楷體" pitchFamily="65" charset="-120"/>
              </a:rPr>
              <a:t>這三種素養不僅是學校課程的核心，也是成人社會所需具備的重要知能。 </a:t>
            </a:r>
          </a:p>
        </p:txBody>
      </p:sp>
    </p:spTree>
    <p:extLst>
      <p:ext uri="{BB962C8B-B14F-4D97-AF65-F5344CB8AC3E}">
        <p14:creationId xmlns:p14="http://schemas.microsoft.com/office/powerpoint/2010/main" val="14436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800" dirty="0" smtClean="0">
                <a:latin typeface="標楷體" pitchFamily="65" charset="-120"/>
                <a:ea typeface="標楷體" pitchFamily="65" charset="-120"/>
              </a:rPr>
              <a:t>下列</a:t>
            </a:r>
            <a:r>
              <a:rPr lang="zh-TW" altLang="en-US" sz="2800" dirty="0">
                <a:latin typeface="標楷體" pitchFamily="65" charset="-120"/>
                <a:ea typeface="標楷體" pitchFamily="65" charset="-120"/>
              </a:rPr>
              <a:t>陳述中有幾個字詞被劃上底線。</a:t>
            </a:r>
          </a:p>
          <a:p>
            <a:r>
              <a:rPr lang="zh-TW" altLang="en-US" sz="2800" u="sng" dirty="0" smtClean="0">
                <a:latin typeface="標楷體" pitchFamily="65" charset="-120"/>
                <a:ea typeface="標楷體" pitchFamily="65" charset="-120"/>
              </a:rPr>
              <a:t>天文學家預測</a:t>
            </a:r>
            <a:r>
              <a:rPr lang="zh-TW" altLang="en-US" sz="2800" dirty="0">
                <a:latin typeface="標楷體" pitchFamily="65" charset="-120"/>
                <a:ea typeface="標楷體" pitchFamily="65" charset="-120"/>
              </a:rPr>
              <a:t>，稍後在本</a:t>
            </a:r>
            <a:r>
              <a:rPr lang="zh-TW" altLang="en-US" sz="2800" u="sng" dirty="0">
                <a:latin typeface="標楷體" pitchFamily="65" charset="-120"/>
                <a:ea typeface="標楷體" pitchFamily="65" charset="-120"/>
              </a:rPr>
              <a:t>世紀</a:t>
            </a:r>
            <a:r>
              <a:rPr lang="zh-TW" altLang="en-US" sz="2800" dirty="0">
                <a:latin typeface="標楷體" pitchFamily="65" charset="-120"/>
                <a:ea typeface="標楷體" pitchFamily="65" charset="-120"/>
              </a:rPr>
              <a:t>將可從</a:t>
            </a:r>
            <a:r>
              <a:rPr lang="zh-TW" altLang="en-US" sz="2800" u="sng" dirty="0">
                <a:latin typeface="標楷體" pitchFamily="65" charset="-120"/>
                <a:ea typeface="標楷體" pitchFamily="65" charset="-120"/>
              </a:rPr>
              <a:t>海王星</a:t>
            </a:r>
            <a:r>
              <a:rPr lang="zh-TW" altLang="en-US" sz="2800" dirty="0">
                <a:latin typeface="標楷體" pitchFamily="65" charset="-120"/>
                <a:ea typeface="標楷體" pitchFamily="65" charset="-120"/>
              </a:rPr>
              <a:t>看見</a:t>
            </a:r>
            <a:r>
              <a:rPr lang="zh-TW" altLang="en-US" sz="2800" u="sng" dirty="0">
                <a:latin typeface="標楷體" pitchFamily="65" charset="-120"/>
                <a:ea typeface="標楷體" pitchFamily="65" charset="-120"/>
              </a:rPr>
              <a:t>土星凌日</a:t>
            </a:r>
            <a:r>
              <a:rPr lang="zh-TW" altLang="en-US" sz="2800" dirty="0">
                <a:latin typeface="標楷體" pitchFamily="65" charset="-120"/>
                <a:ea typeface="標楷體" pitchFamily="65" charset="-120"/>
              </a:rPr>
              <a:t>，即橫越</a:t>
            </a:r>
            <a:r>
              <a:rPr lang="zh-TW" altLang="en-US" sz="2800" u="sng" dirty="0">
                <a:latin typeface="標楷體" pitchFamily="65" charset="-120"/>
                <a:ea typeface="標楷體" pitchFamily="65" charset="-120"/>
              </a:rPr>
              <a:t>太陽</a:t>
            </a:r>
            <a:r>
              <a:rPr lang="zh-TW" altLang="en-US" sz="2800" dirty="0">
                <a:latin typeface="標楷體" pitchFamily="65" charset="-120"/>
                <a:ea typeface="標楷體" pitchFamily="65" charset="-120"/>
              </a:rPr>
              <a:t>表面。 </a:t>
            </a:r>
          </a:p>
          <a:p>
            <a:r>
              <a:rPr lang="zh-TW" altLang="en-US" sz="3200" dirty="0">
                <a:latin typeface="標楷體" pitchFamily="65" charset="-120"/>
                <a:ea typeface="標楷體" pitchFamily="65" charset="-120"/>
              </a:rPr>
              <a:t>在網際網路或圖書館尋找何時可能發生這種凌日時，哪三個劃有底線的字詞最為有用？ </a:t>
            </a:r>
          </a:p>
        </p:txBody>
      </p:sp>
      <p:sp>
        <p:nvSpPr>
          <p:cNvPr id="3" name="標題 2"/>
          <p:cNvSpPr>
            <a:spLocks noGrp="1"/>
          </p:cNvSpPr>
          <p:nvPr>
            <p:ph type="title"/>
          </p:nvPr>
        </p:nvSpPr>
        <p:spPr/>
        <p:txBody>
          <a:bodyPr>
            <a:normAutofit/>
          </a:bodyPr>
          <a:lstStyle/>
          <a:p>
            <a:r>
              <a:rPr lang="zh-TW" altLang="en-US" dirty="0">
                <a:latin typeface="標楷體" pitchFamily="65" charset="-120"/>
                <a:ea typeface="標楷體" pitchFamily="65" charset="-120"/>
              </a:rPr>
              <a:t>問題 </a:t>
            </a:r>
            <a:r>
              <a:rPr lang="en-US" altLang="zh-TW" b="1" dirty="0">
                <a:latin typeface="標楷體" pitchFamily="65" charset="-120"/>
                <a:ea typeface="標楷體" pitchFamily="65" charset="-120"/>
              </a:rPr>
              <a:t>4</a:t>
            </a:r>
            <a:r>
              <a:rPr lang="zh-TW" altLang="en-US" dirty="0">
                <a:latin typeface="標楷體" pitchFamily="65" charset="-120"/>
                <a:ea typeface="標楷體" pitchFamily="65" charset="-120"/>
              </a:rPr>
              <a:t>：金星凌</a:t>
            </a:r>
            <a:r>
              <a:rPr lang="zh-TW" altLang="en-US" dirty="0" smtClean="0">
                <a:latin typeface="標楷體" pitchFamily="65" charset="-120"/>
                <a:ea typeface="標楷體" pitchFamily="65" charset="-120"/>
              </a:rPr>
              <a:t>日</a:t>
            </a:r>
            <a:endParaRPr lang="zh-TW" altLang="en-US" dirty="0"/>
          </a:p>
        </p:txBody>
      </p:sp>
    </p:spTree>
    <p:extLst>
      <p:ext uri="{BB962C8B-B14F-4D97-AF65-F5344CB8AC3E}">
        <p14:creationId xmlns:p14="http://schemas.microsoft.com/office/powerpoint/2010/main" val="12682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Autofit/>
          </a:bodyPr>
          <a:lstStyle/>
          <a:p>
            <a:pPr>
              <a:buFont typeface="Wingdings" pitchFamily="2" charset="2"/>
              <a:buChar char="l"/>
            </a:pPr>
            <a:r>
              <a:rPr lang="zh-TW" altLang="en-US" sz="2800" b="1" dirty="0">
                <a:latin typeface="標楷體" pitchFamily="65" charset="-120"/>
                <a:ea typeface="標楷體" pitchFamily="65" charset="-120"/>
              </a:rPr>
              <a:t>滿分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答案</a:t>
            </a:r>
            <a:r>
              <a:rPr lang="zh-TW" altLang="en-US" sz="2800" dirty="0">
                <a:latin typeface="標楷體" pitchFamily="65" charset="-120"/>
                <a:ea typeface="標楷體" pitchFamily="65" charset="-120"/>
              </a:rPr>
              <a:t>限定提及凌日／土星／海王星。</a:t>
            </a:r>
          </a:p>
          <a:p>
            <a:pPr marL="457200" indent="-457200">
              <a:buFont typeface="+mj-lt"/>
              <a:buAutoNum type="arabicPeriod"/>
            </a:pPr>
            <a:r>
              <a:rPr lang="en-US" altLang="zh-TW"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土星／海王星／凌</a:t>
            </a:r>
            <a:r>
              <a:rPr lang="zh-TW" altLang="en-US" sz="2800" dirty="0" smtClean="0">
                <a:latin typeface="標楷體" pitchFamily="65" charset="-120"/>
                <a:ea typeface="標楷體" pitchFamily="65" charset="-120"/>
              </a:rPr>
              <a:t>日</a:t>
            </a:r>
            <a:endParaRPr lang="zh-TW" altLang="en-US" sz="2800" dirty="0">
              <a:latin typeface="標楷體" pitchFamily="65" charset="-120"/>
              <a:ea typeface="標楷體" pitchFamily="65" charset="-120"/>
            </a:endParaRPr>
          </a:p>
          <a:p>
            <a:pPr>
              <a:buFont typeface="Wingdings" pitchFamily="2" charset="2"/>
              <a:buChar char="l"/>
            </a:pPr>
            <a:r>
              <a:rPr lang="zh-TW" altLang="en-US" sz="2800" b="1" dirty="0">
                <a:latin typeface="標楷體" pitchFamily="65" charset="-120"/>
                <a:ea typeface="標楷體" pitchFamily="65" charset="-120"/>
              </a:rPr>
              <a:t>零分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0</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其他答案，例如</a:t>
            </a:r>
            <a:r>
              <a:rPr lang="zh-TW" altLang="en-US" sz="2800" dirty="0">
                <a:latin typeface="標楷體" pitchFamily="65" charset="-120"/>
                <a:ea typeface="標楷體" pitchFamily="65" charset="-120"/>
              </a:rPr>
              <a:t>包括了四個字詞。</a:t>
            </a:r>
          </a:p>
          <a:p>
            <a:pPr marL="457200" indent="-457200">
              <a:buFont typeface="+mj-lt"/>
              <a:buAutoNum type="arabicPeriod"/>
            </a:pPr>
            <a:r>
              <a:rPr lang="en-US" altLang="zh-TW"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凌日／土星／太陽／海王星</a:t>
            </a:r>
          </a:p>
          <a:p>
            <a:pPr marL="457200" indent="-457200">
              <a:buFont typeface="+mj-lt"/>
              <a:buAutoNum type="arabicPeriod"/>
            </a:pPr>
            <a:r>
              <a:rPr lang="en-US" altLang="zh-TW"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天文學家／凌日／土星／</a:t>
            </a:r>
            <a:r>
              <a:rPr lang="zh-TW" altLang="en-US" sz="2800" dirty="0" smtClean="0">
                <a:latin typeface="標楷體" pitchFamily="65" charset="-120"/>
                <a:ea typeface="標楷體" pitchFamily="65" charset="-120"/>
              </a:rPr>
              <a:t>海王星</a:t>
            </a:r>
            <a:endParaRPr lang="zh-TW" altLang="en-US" sz="2800" dirty="0">
              <a:latin typeface="標楷體" pitchFamily="65" charset="-120"/>
              <a:ea typeface="標楷體" pitchFamily="65" charset="-120"/>
            </a:endParaRPr>
          </a:p>
          <a:p>
            <a:pPr>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a:latin typeface="標楷體" pitchFamily="65" charset="-120"/>
                <a:ea typeface="標楷體" pitchFamily="65" charset="-120"/>
              </a:rPr>
              <a:t>9</a:t>
            </a:r>
            <a:r>
              <a:rPr lang="zh-TW" altLang="en-US" sz="2800" b="1"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沒有</a:t>
            </a:r>
            <a:r>
              <a:rPr lang="zh-TW" altLang="en-US" sz="2800" dirty="0">
                <a:latin typeface="標楷體" pitchFamily="65" charset="-120"/>
                <a:ea typeface="標楷體" pitchFamily="65" charset="-120"/>
              </a:rPr>
              <a:t>作答</a:t>
            </a:r>
          </a:p>
        </p:txBody>
      </p:sp>
      <p:sp>
        <p:nvSpPr>
          <p:cNvPr id="3" name="標題 2"/>
          <p:cNvSpPr>
            <a:spLocks noGrp="1"/>
          </p:cNvSpPr>
          <p:nvPr>
            <p:ph type="title"/>
          </p:nvPr>
        </p:nvSpPr>
        <p:spPr>
          <a:xfrm>
            <a:off x="914400" y="116632"/>
            <a:ext cx="7696200" cy="1483568"/>
          </a:xfrm>
        </p:spPr>
        <p:txBody>
          <a:bodyPr>
            <a:normAutofit/>
          </a:bodyPr>
          <a:lstStyle/>
          <a:p>
            <a:r>
              <a:rPr lang="zh-TW" altLang="en-US" dirty="0">
                <a:latin typeface="標楷體" pitchFamily="65" charset="-120"/>
                <a:ea typeface="標楷體" pitchFamily="65" charset="-120"/>
              </a:rPr>
              <a:t>金星凌日問題 </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計分</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b="1" i="1" dirty="0"/>
              <a:t>S507Q04 – 019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100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2484" y="1628800"/>
            <a:ext cx="7920880" cy="4221163"/>
          </a:xfrm>
        </p:spPr>
        <p:txBody>
          <a:bodyPr>
            <a:normAutofit/>
          </a:bodyPr>
          <a:lstStyle/>
          <a:p>
            <a:r>
              <a:rPr lang="zh-TW" altLang="en-US" sz="2800" dirty="0">
                <a:latin typeface="標楷體" pitchFamily="65" charset="-120"/>
                <a:ea typeface="標楷體" pitchFamily="65" charset="-120"/>
              </a:rPr>
              <a:t>許多人認為風力應該取代燃油與煤礦做為發電的能源</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圖片</a:t>
            </a:r>
            <a:r>
              <a:rPr lang="zh-TW" altLang="en-US" sz="2800" dirty="0">
                <a:latin typeface="標楷體" pitchFamily="65" charset="-120"/>
                <a:ea typeface="標楷體" pitchFamily="65" charset="-120"/>
              </a:rPr>
              <a:t>中的結構物是藉由風力轉動葉片的風車</a:t>
            </a:r>
            <a:r>
              <a:rPr lang="zh-TW" altLang="en-US" sz="2800" dirty="0" smtClean="0">
                <a:latin typeface="標楷體" pitchFamily="65" charset="-120"/>
                <a:ea typeface="標楷體" pitchFamily="65" charset="-120"/>
              </a:rPr>
              <a:t>。這些</a:t>
            </a:r>
            <a:r>
              <a:rPr lang="zh-TW" altLang="en-US" sz="2800" dirty="0">
                <a:latin typeface="標楷體" pitchFamily="65" charset="-120"/>
                <a:ea typeface="標楷體" pitchFamily="65" charset="-120"/>
              </a:rPr>
              <a:t>轉動讓風車推動的發電機產生電能。</a:t>
            </a:r>
          </a:p>
        </p:txBody>
      </p:sp>
      <p:sp>
        <p:nvSpPr>
          <p:cNvPr id="3" name="標題 2"/>
          <p:cNvSpPr>
            <a:spLocks noGrp="1"/>
          </p:cNvSpPr>
          <p:nvPr>
            <p:ph type="title"/>
          </p:nvPr>
        </p:nvSpPr>
        <p:spPr>
          <a:xfrm>
            <a:off x="899592" y="116632"/>
            <a:ext cx="7696200" cy="1143000"/>
          </a:xfrm>
        </p:spPr>
        <p:txBody>
          <a:bodyPr>
            <a:normAutofit/>
          </a:bodyPr>
          <a:lstStyle/>
          <a:p>
            <a:r>
              <a:rPr lang="zh-TW" altLang="en-US" dirty="0">
                <a:latin typeface="標楷體" pitchFamily="65" charset="-120"/>
                <a:ea typeface="標楷體" pitchFamily="65" charset="-120"/>
              </a:rPr>
              <a:t>風力</a:t>
            </a:r>
            <a:r>
              <a:rPr lang="zh-TW" altLang="en-US" dirty="0" smtClean="0">
                <a:latin typeface="標楷體" pitchFamily="65" charset="-120"/>
                <a:ea typeface="標楷體" pitchFamily="65" charset="-120"/>
              </a:rPr>
              <a:t>電場</a:t>
            </a:r>
            <a:r>
              <a:rPr lang="en-US" altLang="zh-TW" dirty="0" smtClean="0"/>
              <a:t>(</a:t>
            </a:r>
            <a:r>
              <a:rPr lang="en-US" altLang="zh-TW" b="1" dirty="0" smtClean="0"/>
              <a:t>S529)</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75" y="3861048"/>
            <a:ext cx="81819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0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916832"/>
            <a:ext cx="7467600" cy="4221163"/>
          </a:xfrm>
        </p:spPr>
        <p:txBody>
          <a:bodyPr>
            <a:noAutofit/>
          </a:bodyPr>
          <a:lstStyle/>
          <a:p>
            <a:r>
              <a:rPr lang="zh-TW" altLang="en-US" sz="3200" dirty="0">
                <a:latin typeface="標楷體" pitchFamily="65" charset="-120"/>
                <a:ea typeface="標楷體" pitchFamily="65" charset="-120"/>
              </a:rPr>
              <a:t>與使用石化燃料如煤礦和石油等發電相比，請描述風力發電特有的一項優點與缺點。</a:t>
            </a:r>
          </a:p>
          <a:p>
            <a:r>
              <a:rPr lang="zh-TW" altLang="en-US" sz="3200" dirty="0" smtClean="0">
                <a:latin typeface="標楷體" pitchFamily="65" charset="-120"/>
                <a:ea typeface="標楷體" pitchFamily="65" charset="-120"/>
              </a:rPr>
              <a:t>優點：</a:t>
            </a:r>
            <a:endParaRPr lang="en-US" altLang="zh-TW" sz="3200" dirty="0" smtClean="0">
              <a:latin typeface="標楷體" pitchFamily="65" charset="-120"/>
              <a:ea typeface="標楷體" pitchFamily="65" charset="-120"/>
            </a:endParaRPr>
          </a:p>
          <a:p>
            <a:pPr marL="0" indent="0">
              <a:buNone/>
            </a:pP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缺點</a:t>
            </a:r>
            <a:r>
              <a:rPr lang="zh-TW" altLang="en-US" sz="3200" dirty="0">
                <a:latin typeface="標楷體" pitchFamily="65" charset="-120"/>
                <a:ea typeface="標楷體" pitchFamily="65" charset="-120"/>
              </a:rPr>
              <a:t>： </a:t>
            </a:r>
          </a:p>
        </p:txBody>
      </p:sp>
      <p:sp>
        <p:nvSpPr>
          <p:cNvPr id="3" name="標題 2"/>
          <p:cNvSpPr>
            <a:spLocks noGrp="1"/>
          </p:cNvSpPr>
          <p:nvPr>
            <p:ph type="title"/>
          </p:nvPr>
        </p:nvSpPr>
        <p:spPr/>
        <p:txBody>
          <a:bodyPr/>
          <a:lstStyle/>
          <a:p>
            <a:r>
              <a:rPr lang="zh-TW" altLang="en-US" dirty="0">
                <a:latin typeface="標楷體" pitchFamily="65" charset="-120"/>
                <a:ea typeface="標楷體" pitchFamily="65" charset="-120"/>
              </a:rPr>
              <a:t>問題 </a:t>
            </a:r>
            <a:r>
              <a:rPr lang="en-US" altLang="zh-TW" b="1" dirty="0">
                <a:latin typeface="標楷體" pitchFamily="65" charset="-120"/>
                <a:ea typeface="標楷體" pitchFamily="65" charset="-120"/>
              </a:rPr>
              <a:t>4</a:t>
            </a:r>
            <a:r>
              <a:rPr lang="zh-TW" altLang="en-US" dirty="0">
                <a:latin typeface="標楷體" pitchFamily="65" charset="-120"/>
                <a:ea typeface="標楷體" pitchFamily="65" charset="-120"/>
              </a:rPr>
              <a:t>：風力</a:t>
            </a:r>
            <a:r>
              <a:rPr lang="zh-TW" altLang="en-US" dirty="0" smtClean="0">
                <a:latin typeface="標楷體" pitchFamily="65" charset="-120"/>
                <a:ea typeface="標楷體" pitchFamily="65" charset="-120"/>
              </a:rPr>
              <a:t>電場</a:t>
            </a:r>
            <a:endParaRPr lang="zh-TW" altLang="en-US" dirty="0"/>
          </a:p>
        </p:txBody>
      </p:sp>
    </p:spTree>
    <p:extLst>
      <p:ext uri="{BB962C8B-B14F-4D97-AF65-F5344CB8AC3E}">
        <p14:creationId xmlns:p14="http://schemas.microsoft.com/office/powerpoint/2010/main" val="23037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916832"/>
            <a:ext cx="7467600" cy="4221163"/>
          </a:xfrm>
        </p:spPr>
        <p:txBody>
          <a:bodyPr>
            <a:normAutofit/>
          </a:bodyPr>
          <a:lstStyle/>
          <a:p>
            <a:pPr>
              <a:buFont typeface="Wingdings" pitchFamily="2" charset="2"/>
              <a:buChar char="l"/>
            </a:pPr>
            <a:r>
              <a:rPr lang="zh-TW" altLang="en-US" sz="2800" b="1" dirty="0">
                <a:latin typeface="標楷體" pitchFamily="65" charset="-120"/>
                <a:ea typeface="標楷體" pitchFamily="65" charset="-120"/>
              </a:rPr>
              <a:t>滿分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描述</a:t>
            </a:r>
            <a:r>
              <a:rPr lang="zh-TW" altLang="en-US" sz="2800" dirty="0">
                <a:latin typeface="標楷體" pitchFamily="65" charset="-120"/>
                <a:ea typeface="標楷體" pitchFamily="65" charset="-120"/>
              </a:rPr>
              <a:t>了一項</a:t>
            </a:r>
            <a:r>
              <a:rPr lang="zh-TW" altLang="en-US" sz="2800" b="1" dirty="0">
                <a:latin typeface="標楷體" pitchFamily="65" charset="-120"/>
                <a:ea typeface="標楷體" pitchFamily="65" charset="-120"/>
              </a:rPr>
              <a:t>具體</a:t>
            </a:r>
            <a:r>
              <a:rPr lang="zh-TW" altLang="en-US" sz="2800" dirty="0">
                <a:latin typeface="標楷體" pitchFamily="65" charset="-120"/>
                <a:ea typeface="標楷體" pitchFamily="65" charset="-120"/>
              </a:rPr>
              <a:t>優點和一項</a:t>
            </a:r>
            <a:r>
              <a:rPr lang="zh-TW" altLang="en-US" sz="2800" b="1" dirty="0">
                <a:latin typeface="標楷體" pitchFamily="65" charset="-120"/>
                <a:ea typeface="標楷體" pitchFamily="65" charset="-120"/>
              </a:rPr>
              <a:t>具體</a:t>
            </a:r>
            <a:r>
              <a:rPr lang="zh-TW" altLang="en-US" sz="2800" dirty="0">
                <a:latin typeface="標楷體" pitchFamily="65" charset="-120"/>
                <a:ea typeface="標楷體" pitchFamily="65" charset="-120"/>
              </a:rPr>
              <a:t>缺點。</a:t>
            </a:r>
          </a:p>
          <a:p>
            <a:r>
              <a:rPr lang="zh-TW" altLang="en-US" sz="2800" dirty="0">
                <a:solidFill>
                  <a:schemeClr val="accent6">
                    <a:lumMod val="60000"/>
                    <a:lumOff val="40000"/>
                  </a:schemeClr>
                </a:solidFill>
                <a:latin typeface="標楷體" pitchFamily="65" charset="-120"/>
                <a:ea typeface="標楷體" pitchFamily="65" charset="-120"/>
              </a:rPr>
              <a:t>計分評述：隨著考慮面向之不同，風力發電的成本可能是優點，也是缺點。（如：建造或營運費用）。因此，不管是優點或缺點，只提到「成本」而無其他解釋的答案並不充分，不足以得分。</a:t>
            </a:r>
          </a:p>
        </p:txBody>
      </p:sp>
      <p:sp>
        <p:nvSpPr>
          <p:cNvPr id="3" name="標題 2"/>
          <p:cNvSpPr>
            <a:spLocks noGrp="1"/>
          </p:cNvSpPr>
          <p:nvPr>
            <p:ph type="title"/>
          </p:nvPr>
        </p:nvSpPr>
        <p:spPr>
          <a:xfrm>
            <a:off x="914400" y="188640"/>
            <a:ext cx="7696200" cy="1411560"/>
          </a:xfrm>
        </p:spPr>
        <p:txBody>
          <a:bodyPr>
            <a:normAutofit/>
          </a:bodyPr>
          <a:lstStyle/>
          <a:p>
            <a:r>
              <a:rPr lang="zh-TW" altLang="en-US" b="1" dirty="0" smtClean="0">
                <a:latin typeface="標楷體" pitchFamily="65" charset="-120"/>
                <a:ea typeface="標楷體" pitchFamily="65" charset="-120"/>
              </a:rPr>
              <a:t>問題</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 風力電場 計分規準</a:t>
            </a:r>
            <a:r>
              <a:rPr lang="en-US" altLang="zh-TW" b="1" dirty="0" smtClean="0"/>
              <a:t/>
            </a:r>
            <a:br>
              <a:rPr lang="en-US" altLang="zh-TW" b="1" dirty="0" smtClean="0"/>
            </a:br>
            <a:r>
              <a:rPr lang="en-US" altLang="zh-TW" b="1" i="1" dirty="0"/>
              <a:t>S529Q04 –0129</a:t>
            </a:r>
            <a:endParaRPr lang="zh-TW" altLang="en-US" b="1" dirty="0"/>
          </a:p>
        </p:txBody>
      </p:sp>
    </p:spTree>
    <p:extLst>
      <p:ext uri="{BB962C8B-B14F-4D97-AF65-F5344CB8AC3E}">
        <p14:creationId xmlns:p14="http://schemas.microsoft.com/office/powerpoint/2010/main" val="8824610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700808"/>
            <a:ext cx="8136904" cy="4680520"/>
          </a:xfrm>
        </p:spPr>
        <p:txBody>
          <a:bodyPr>
            <a:normAutofit/>
          </a:bodyPr>
          <a:lstStyle/>
          <a:p>
            <a:pPr>
              <a:buFont typeface="Wingdings" pitchFamily="2" charset="2"/>
              <a:buChar char="l"/>
            </a:pP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優點</a:t>
            </a:r>
            <a:r>
              <a:rPr lang="en-US" altLang="zh-TW" sz="2800" b="1" dirty="0">
                <a:latin typeface="標楷體" pitchFamily="65" charset="-120"/>
                <a:ea typeface="標楷體" pitchFamily="65" charset="-120"/>
              </a:rPr>
              <a:t>] </a:t>
            </a:r>
          </a:p>
          <a:p>
            <a:pPr marL="514350" indent="-514350">
              <a:buFont typeface="+mj-lt"/>
              <a:buAutoNum type="arabicPeriod"/>
            </a:pPr>
            <a:r>
              <a:rPr lang="zh-TW" altLang="en-US" sz="2800" dirty="0" smtClean="0">
                <a:latin typeface="標楷體" pitchFamily="65" charset="-120"/>
                <a:ea typeface="標楷體" pitchFamily="65" charset="-120"/>
              </a:rPr>
              <a:t>不會</a:t>
            </a:r>
            <a:r>
              <a:rPr lang="zh-TW" altLang="en-US" sz="2800" dirty="0">
                <a:latin typeface="標楷體" pitchFamily="65" charset="-120"/>
                <a:ea typeface="標楷體" pitchFamily="65" charset="-120"/>
              </a:rPr>
              <a:t>排放二氧化碳（</a:t>
            </a:r>
            <a:r>
              <a:rPr lang="en-US" altLang="zh-TW" sz="2800" dirty="0">
                <a:latin typeface="標楷體" pitchFamily="65" charset="-120"/>
                <a:ea typeface="標楷體" pitchFamily="65" charset="-120"/>
              </a:rPr>
              <a:t>CO2</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不會</a:t>
            </a:r>
            <a:r>
              <a:rPr lang="zh-TW" altLang="en-US" sz="2800" dirty="0">
                <a:latin typeface="標楷體" pitchFamily="65" charset="-120"/>
                <a:ea typeface="標楷體" pitchFamily="65" charset="-120"/>
              </a:rPr>
              <a:t>消耗石化燃料</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風</a:t>
            </a:r>
            <a:r>
              <a:rPr lang="zh-TW" altLang="en-US" sz="2800" dirty="0">
                <a:latin typeface="標楷體" pitchFamily="65" charset="-120"/>
                <a:ea typeface="標楷體" pitchFamily="65" charset="-120"/>
              </a:rPr>
              <a:t>的資源不會用盡</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風力</a:t>
            </a:r>
            <a:r>
              <a:rPr lang="zh-TW" altLang="en-US" sz="2800" dirty="0">
                <a:latin typeface="標楷體" pitchFamily="65" charset="-120"/>
                <a:ea typeface="標楷體" pitchFamily="65" charset="-120"/>
              </a:rPr>
              <a:t>發電機建成之後，生產電力的成本很便宜</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不會</a:t>
            </a:r>
            <a:r>
              <a:rPr lang="zh-TW" altLang="en-US" sz="2800" dirty="0">
                <a:latin typeface="標楷體" pitchFamily="65" charset="-120"/>
                <a:ea typeface="標楷體" pitchFamily="65" charset="-120"/>
              </a:rPr>
              <a:t>排出廢棄物和</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或有毒物質</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使用</a:t>
            </a:r>
            <a:r>
              <a:rPr lang="zh-TW" altLang="en-US" sz="2800" dirty="0">
                <a:latin typeface="標楷體" pitchFamily="65" charset="-120"/>
                <a:ea typeface="標楷體" pitchFamily="65" charset="-120"/>
              </a:rPr>
              <a:t>自然資源或乾淨能源</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對</a:t>
            </a:r>
            <a:r>
              <a:rPr lang="zh-TW" altLang="en-US" sz="2800" dirty="0">
                <a:latin typeface="標楷體" pitchFamily="65" charset="-120"/>
                <a:ea typeface="標楷體" pitchFamily="65" charset="-120"/>
              </a:rPr>
              <a:t>環境較友善，可持續很長的時間</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5" name="標題 2"/>
          <p:cNvSpPr>
            <a:spLocks noGrp="1"/>
          </p:cNvSpPr>
          <p:nvPr>
            <p:ph type="title"/>
          </p:nvPr>
        </p:nvSpPr>
        <p:spPr>
          <a:xfrm>
            <a:off x="914400" y="188640"/>
            <a:ext cx="7696200" cy="1411560"/>
          </a:xfrm>
        </p:spPr>
        <p:txBody>
          <a:bodyPr>
            <a:normAutofit/>
          </a:bodyPr>
          <a:lstStyle/>
          <a:p>
            <a:r>
              <a:rPr lang="zh-TW" altLang="en-US" b="1" dirty="0" smtClean="0">
                <a:latin typeface="標楷體" pitchFamily="65" charset="-120"/>
                <a:ea typeface="標楷體" pitchFamily="65" charset="-120"/>
              </a:rPr>
              <a:t>問題</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 風力電場 計分規準</a:t>
            </a:r>
            <a:r>
              <a:rPr lang="en-US" altLang="zh-TW" b="1" dirty="0" smtClean="0"/>
              <a:t/>
            </a:r>
            <a:br>
              <a:rPr lang="en-US" altLang="zh-TW" b="1" dirty="0" smtClean="0"/>
            </a:br>
            <a:r>
              <a:rPr lang="en-US" altLang="zh-TW" b="1" i="1" dirty="0"/>
              <a:t>S529Q04 –0129</a:t>
            </a:r>
            <a:endParaRPr lang="zh-TW" altLang="en-US" b="1" dirty="0"/>
          </a:p>
        </p:txBody>
      </p:sp>
    </p:spTree>
    <p:extLst>
      <p:ext uri="{BB962C8B-B14F-4D97-AF65-F5344CB8AC3E}">
        <p14:creationId xmlns:p14="http://schemas.microsoft.com/office/powerpoint/2010/main" val="173745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567601"/>
            <a:ext cx="7467600" cy="5256584"/>
          </a:xfrm>
        </p:spPr>
        <p:txBody>
          <a:bodyPr>
            <a:normAutofit/>
          </a:bodyPr>
          <a:lstStyle/>
          <a:p>
            <a:pPr>
              <a:buFont typeface="Wingdings" pitchFamily="2" charset="2"/>
              <a:buChar char="l"/>
            </a:pPr>
            <a:r>
              <a:rPr lang="en-US" altLang="zh-TW"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缺點</a:t>
            </a:r>
            <a:r>
              <a:rPr lang="en-US" altLang="zh-TW" sz="2800" b="1" dirty="0">
                <a:latin typeface="標楷體" pitchFamily="65" charset="-120"/>
                <a:ea typeface="標楷體" pitchFamily="65" charset="-120"/>
              </a:rPr>
              <a:t>] </a:t>
            </a:r>
          </a:p>
          <a:p>
            <a:pPr marL="514350" indent="-514350">
              <a:buFont typeface="+mj-lt"/>
              <a:buAutoNum type="arabicPeriod"/>
            </a:pPr>
            <a:r>
              <a:rPr lang="zh-TW" altLang="en-US" sz="2800" dirty="0" smtClean="0">
                <a:latin typeface="標楷體" pitchFamily="65" charset="-120"/>
                <a:ea typeface="標楷體" pitchFamily="65" charset="-120"/>
              </a:rPr>
              <a:t>視</a:t>
            </a:r>
            <a:r>
              <a:rPr lang="zh-TW" altLang="en-US" sz="2800" dirty="0">
                <a:latin typeface="標楷體" pitchFamily="65" charset="-120"/>
                <a:ea typeface="標楷體" pitchFamily="65" charset="-120"/>
              </a:rPr>
              <a:t>需要而發電是不可能的（因為不可能掌握風速）</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適合</a:t>
            </a:r>
            <a:r>
              <a:rPr lang="zh-TW" altLang="en-US" sz="2800" dirty="0">
                <a:latin typeface="標楷體" pitchFamily="65" charset="-120"/>
                <a:ea typeface="標楷體" pitchFamily="65" charset="-120"/>
              </a:rPr>
              <a:t>設立風車的地點有限</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風車</a:t>
            </a:r>
            <a:r>
              <a:rPr lang="zh-TW" altLang="en-US" sz="2800" dirty="0">
                <a:latin typeface="標楷體" pitchFamily="65" charset="-120"/>
                <a:ea typeface="標楷體" pitchFamily="65" charset="-120"/>
              </a:rPr>
              <a:t>受強風吹襲時可能遭到破壞</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單一</a:t>
            </a:r>
            <a:r>
              <a:rPr lang="zh-TW" altLang="en-US" sz="2800" dirty="0">
                <a:latin typeface="標楷體" pitchFamily="65" charset="-120"/>
                <a:ea typeface="標楷體" pitchFamily="65" charset="-120"/>
              </a:rPr>
              <a:t>座風車所能生產的電量相對較少</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在</a:t>
            </a:r>
            <a:r>
              <a:rPr lang="zh-TW" altLang="en-US" sz="2800" dirty="0">
                <a:latin typeface="標楷體" pitchFamily="65" charset="-120"/>
                <a:ea typeface="標楷體" pitchFamily="65" charset="-120"/>
              </a:rPr>
              <a:t>某些情況下會產生噪音汚染</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有時</a:t>
            </a:r>
            <a:r>
              <a:rPr lang="zh-TW" altLang="en-US" sz="2800" dirty="0">
                <a:latin typeface="標楷體" pitchFamily="65" charset="-120"/>
                <a:ea typeface="標楷體" pitchFamily="65" charset="-120"/>
              </a:rPr>
              <a:t>當鳥類撞到旋翼時會死亡</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改變</a:t>
            </a:r>
            <a:r>
              <a:rPr lang="zh-TW" altLang="en-US" sz="2800" dirty="0">
                <a:latin typeface="標楷體" pitchFamily="65" charset="-120"/>
                <a:ea typeface="標楷體" pitchFamily="65" charset="-120"/>
              </a:rPr>
              <a:t>自然景觀</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&lt;</a:t>
            </a:r>
            <a:r>
              <a:rPr lang="zh-TW" altLang="en-US" sz="2800" dirty="0" smtClean="0">
                <a:latin typeface="標楷體" pitchFamily="65" charset="-120"/>
                <a:ea typeface="標楷體" pitchFamily="65" charset="-120"/>
              </a:rPr>
              <a:t>視覺汙染</a:t>
            </a:r>
            <a:r>
              <a:rPr lang="en-US" altLang="zh-TW" sz="2800" dirty="0" smtClean="0">
                <a:latin typeface="標楷體" pitchFamily="65" charset="-120"/>
                <a:ea typeface="標楷體" pitchFamily="65" charset="-120"/>
              </a:rPr>
              <a:t>&gt;</a:t>
            </a:r>
            <a:endParaRPr lang="en-US" altLang="zh-TW" sz="2800" i="1" dirty="0" smtClean="0">
              <a:latin typeface="標楷體" pitchFamily="65" charset="-120"/>
              <a:ea typeface="標楷體" pitchFamily="65" charset="-120"/>
            </a:endParaRPr>
          </a:p>
          <a:p>
            <a:pPr marL="514350" indent="-514350">
              <a:buFont typeface="+mj-lt"/>
              <a:buAutoNum type="arabicPeriod"/>
            </a:pPr>
            <a:r>
              <a:rPr lang="zh-TW" altLang="en-US" sz="2800" dirty="0" smtClean="0">
                <a:latin typeface="標楷體" pitchFamily="65" charset="-120"/>
                <a:ea typeface="標楷體" pitchFamily="65" charset="-120"/>
              </a:rPr>
              <a:t>建造</a:t>
            </a:r>
            <a:r>
              <a:rPr lang="zh-TW" altLang="en-US" sz="2800" dirty="0">
                <a:latin typeface="標楷體" pitchFamily="65" charset="-120"/>
                <a:ea typeface="標楷體" pitchFamily="65" charset="-120"/>
              </a:rPr>
              <a:t>費用昂貴。</a:t>
            </a:r>
          </a:p>
          <a:p>
            <a:endParaRPr lang="zh-TW" altLang="en-US" dirty="0"/>
          </a:p>
        </p:txBody>
      </p:sp>
      <p:sp>
        <p:nvSpPr>
          <p:cNvPr id="3" name="標題 2"/>
          <p:cNvSpPr>
            <a:spLocks noGrp="1"/>
          </p:cNvSpPr>
          <p:nvPr>
            <p:ph type="title"/>
          </p:nvPr>
        </p:nvSpPr>
        <p:spPr>
          <a:xfrm>
            <a:off x="755576" y="116632"/>
            <a:ext cx="7696200" cy="1411560"/>
          </a:xfrm>
        </p:spPr>
        <p:txBody>
          <a:bodyPr>
            <a:normAutofit/>
          </a:bodyPr>
          <a:lstStyle/>
          <a:p>
            <a:r>
              <a:rPr lang="zh-TW" altLang="en-US" b="1" dirty="0" smtClean="0">
                <a:latin typeface="標楷體" pitchFamily="65" charset="-120"/>
                <a:ea typeface="標楷體" pitchFamily="65" charset="-120"/>
              </a:rPr>
              <a:t>問題</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 風力電場 計分規準</a:t>
            </a:r>
            <a:r>
              <a:rPr lang="en-US" altLang="zh-TW" b="1" dirty="0" smtClean="0"/>
              <a:t/>
            </a:r>
            <a:br>
              <a:rPr lang="en-US" altLang="zh-TW" b="1" dirty="0" smtClean="0"/>
            </a:br>
            <a:r>
              <a:rPr lang="en-US" altLang="zh-TW" b="1" i="1" dirty="0"/>
              <a:t>S529Q04 –0129</a:t>
            </a:r>
            <a:endParaRPr lang="zh-TW" altLang="en-US" b="1" dirty="0"/>
          </a:p>
        </p:txBody>
      </p:sp>
    </p:spTree>
    <p:extLst>
      <p:ext uri="{BB962C8B-B14F-4D97-AF65-F5344CB8AC3E}">
        <p14:creationId xmlns:p14="http://schemas.microsoft.com/office/powerpoint/2010/main" val="7761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988840"/>
            <a:ext cx="7770440" cy="2448272"/>
          </a:xfrm>
        </p:spPr>
        <p:txBody>
          <a:bodyPr>
            <a:noAutofit/>
          </a:bodyPr>
          <a:lstStyle/>
          <a:p>
            <a:pPr>
              <a:buFont typeface="Wingdings" pitchFamily="2" charset="2"/>
              <a:buChar char="l"/>
            </a:pPr>
            <a:r>
              <a:rPr lang="zh-TW" altLang="en-US" sz="2800" b="1" dirty="0">
                <a:latin typeface="標楷體" pitchFamily="65" charset="-120"/>
                <a:ea typeface="標楷體" pitchFamily="65" charset="-120"/>
              </a:rPr>
              <a:t>部分分數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只</a:t>
            </a:r>
            <a:r>
              <a:rPr lang="zh-TW" altLang="en-US" sz="2800" dirty="0">
                <a:latin typeface="標楷體" pitchFamily="65" charset="-120"/>
                <a:ea typeface="標楷體" pitchFamily="65" charset="-120"/>
              </a:rPr>
              <a:t>描述一個優點或只舉出一個缺點（優缺點的舉例參看滿分情況），</a:t>
            </a:r>
            <a:r>
              <a:rPr lang="zh-TW" altLang="en-US" sz="2800" b="1" dirty="0">
                <a:latin typeface="標楷體" pitchFamily="65" charset="-120"/>
                <a:ea typeface="標楷體" pitchFamily="65" charset="-120"/>
              </a:rPr>
              <a:t>未同時</a:t>
            </a:r>
            <a:r>
              <a:rPr lang="zh-TW" altLang="en-US" sz="2800" dirty="0">
                <a:latin typeface="標楷體" pitchFamily="65" charset="-120"/>
                <a:ea typeface="標楷體" pitchFamily="65" charset="-120"/>
              </a:rPr>
              <a:t>一起指出優缺點</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4" name="標題 2"/>
          <p:cNvSpPr>
            <a:spLocks noGrp="1"/>
          </p:cNvSpPr>
          <p:nvPr>
            <p:ph type="title"/>
          </p:nvPr>
        </p:nvSpPr>
        <p:spPr>
          <a:xfrm>
            <a:off x="899592" y="332656"/>
            <a:ext cx="7696200" cy="1411560"/>
          </a:xfrm>
        </p:spPr>
        <p:txBody>
          <a:bodyPr>
            <a:normAutofit/>
          </a:bodyPr>
          <a:lstStyle/>
          <a:p>
            <a:r>
              <a:rPr lang="zh-TW" altLang="en-US" b="1" dirty="0" smtClean="0">
                <a:latin typeface="標楷體" pitchFamily="65" charset="-120"/>
                <a:ea typeface="標楷體" pitchFamily="65" charset="-120"/>
              </a:rPr>
              <a:t>問題</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 風力電場 計分規準</a:t>
            </a:r>
            <a:r>
              <a:rPr lang="en-US" altLang="zh-TW" b="1" dirty="0" smtClean="0"/>
              <a:t/>
            </a:r>
            <a:br>
              <a:rPr lang="en-US" altLang="zh-TW" b="1" dirty="0" smtClean="0"/>
            </a:br>
            <a:r>
              <a:rPr lang="en-US" altLang="zh-TW" b="1" i="1" dirty="0"/>
              <a:t>S529Q04 –0129</a:t>
            </a:r>
            <a:endParaRPr lang="zh-TW" altLang="en-US" b="1" dirty="0"/>
          </a:p>
        </p:txBody>
      </p:sp>
    </p:spTree>
    <p:extLst>
      <p:ext uri="{BB962C8B-B14F-4D97-AF65-F5344CB8AC3E}">
        <p14:creationId xmlns:p14="http://schemas.microsoft.com/office/powerpoint/2010/main" val="23597616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503189"/>
            <a:ext cx="7770440" cy="5094163"/>
          </a:xfrm>
        </p:spPr>
        <p:txBody>
          <a:bodyPr>
            <a:noAutofit/>
          </a:bodyPr>
          <a:lstStyle/>
          <a:p>
            <a:pPr>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a:latin typeface="標楷體" pitchFamily="65" charset="-120"/>
                <a:ea typeface="標楷體" pitchFamily="65" charset="-120"/>
              </a:rPr>
              <a:t>0</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沒有</a:t>
            </a:r>
            <a:r>
              <a:rPr lang="zh-TW" altLang="en-US" sz="2800" dirty="0">
                <a:latin typeface="標楷體" pitchFamily="65" charset="-120"/>
                <a:ea typeface="標楷體" pitchFamily="65" charset="-120"/>
              </a:rPr>
              <a:t>描述任何正確的優點或缺點。底下是不能接受的優缺點作答範例</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457200" indent="-457200">
              <a:buFont typeface="+mj-lt"/>
              <a:buAutoNum type="arabicPeriod"/>
            </a:pPr>
            <a:r>
              <a:rPr lang="zh-TW" altLang="en-US" sz="2800" dirty="0" smtClean="0">
                <a:latin typeface="標楷體" pitchFamily="65" charset="-120"/>
                <a:ea typeface="標楷體" pitchFamily="65" charset="-120"/>
              </a:rPr>
              <a:t>對</a:t>
            </a:r>
            <a:r>
              <a:rPr lang="zh-TW" altLang="en-US" sz="2800" dirty="0">
                <a:latin typeface="標楷體" pitchFamily="65" charset="-120"/>
                <a:ea typeface="標楷體" pitchFamily="65" charset="-120"/>
              </a:rPr>
              <a:t>環境或大自然有利</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&lt;</a:t>
            </a:r>
            <a:r>
              <a:rPr lang="zh-TW" altLang="en-US" sz="2800" dirty="0" smtClean="0">
                <a:latin typeface="標楷體" pitchFamily="65" charset="-120"/>
                <a:ea typeface="標楷體" pitchFamily="65" charset="-120"/>
              </a:rPr>
              <a:t>這</a:t>
            </a:r>
            <a:r>
              <a:rPr lang="zh-TW" altLang="en-US" sz="2800" dirty="0">
                <a:latin typeface="標楷體" pitchFamily="65" charset="-120"/>
                <a:ea typeface="標楷體" pitchFamily="65" charset="-120"/>
              </a:rPr>
              <a:t>答案僅僅是一般性的價值</a:t>
            </a:r>
            <a:r>
              <a:rPr lang="zh-TW" altLang="en-US" sz="2800" dirty="0" smtClean="0">
                <a:latin typeface="標楷體" pitchFamily="65" charset="-120"/>
                <a:ea typeface="標楷體" pitchFamily="65" charset="-120"/>
              </a:rPr>
              <a:t>陳述</a:t>
            </a:r>
            <a:r>
              <a:rPr lang="en-US" altLang="zh-TW" sz="2800" dirty="0" smtClean="0">
                <a:latin typeface="標楷體" pitchFamily="65" charset="-120"/>
                <a:ea typeface="標楷體" pitchFamily="65" charset="-120"/>
              </a:rPr>
              <a:t>&gt;</a:t>
            </a:r>
          </a:p>
          <a:p>
            <a:pPr marL="457200" indent="-457200">
              <a:buFont typeface="+mj-lt"/>
              <a:buAutoNum type="arabicPeriod"/>
            </a:pPr>
            <a:r>
              <a:rPr lang="zh-TW" altLang="en-US" sz="2800" dirty="0" smtClean="0">
                <a:latin typeface="標楷體" pitchFamily="65" charset="-120"/>
                <a:ea typeface="標楷體" pitchFamily="65" charset="-120"/>
              </a:rPr>
              <a:t>對</a:t>
            </a:r>
            <a:r>
              <a:rPr lang="zh-TW" altLang="en-US" sz="2800" dirty="0">
                <a:latin typeface="標楷體" pitchFamily="65" charset="-120"/>
                <a:ea typeface="標楷體" pitchFamily="65" charset="-120"/>
              </a:rPr>
              <a:t>環境或大自然有害</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457200" indent="-457200">
              <a:buFont typeface="+mj-lt"/>
              <a:buAutoNum type="arabicPeriod"/>
            </a:pPr>
            <a:r>
              <a:rPr lang="zh-TW" altLang="en-US" sz="2800" dirty="0" smtClean="0">
                <a:latin typeface="標楷體" pitchFamily="65" charset="-120"/>
                <a:ea typeface="標楷體" pitchFamily="65" charset="-120"/>
              </a:rPr>
              <a:t>興建</a:t>
            </a:r>
            <a:r>
              <a:rPr lang="zh-TW" altLang="en-US" sz="2800" dirty="0">
                <a:latin typeface="標楷體" pitchFamily="65" charset="-120"/>
                <a:ea typeface="標楷體" pitchFamily="65" charset="-120"/>
              </a:rPr>
              <a:t>風力發電廠比石化發電廠便宜</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&lt;</a:t>
            </a:r>
            <a:r>
              <a:rPr lang="zh-TW" altLang="en-US" sz="2800" dirty="0" smtClean="0">
                <a:latin typeface="標楷體" pitchFamily="65" charset="-120"/>
                <a:ea typeface="標楷體" pitchFamily="65" charset="-120"/>
              </a:rPr>
              <a:t>這</a:t>
            </a:r>
            <a:r>
              <a:rPr lang="zh-TW" altLang="en-US" sz="2800" dirty="0">
                <a:latin typeface="標楷體" pitchFamily="65" charset="-120"/>
                <a:ea typeface="標楷體" pitchFamily="65" charset="-120"/>
              </a:rPr>
              <a:t>項陳述忽略了如果要產生跟一間石化電廠</a:t>
            </a:r>
            <a:r>
              <a:rPr lang="zh-TW" altLang="en-US" sz="2800" dirty="0" smtClean="0">
                <a:latin typeface="標楷體" pitchFamily="65" charset="-120"/>
                <a:ea typeface="標楷體" pitchFamily="65" charset="-120"/>
              </a:rPr>
              <a:t>相同</a:t>
            </a:r>
            <a:r>
              <a:rPr lang="zh-TW" altLang="en-US" sz="2800" dirty="0">
                <a:latin typeface="標楷體" pitchFamily="65" charset="-120"/>
                <a:ea typeface="標楷體" pitchFamily="65" charset="-120"/>
              </a:rPr>
              <a:t>的電量，則需要許多間風力發電廠的</a:t>
            </a:r>
            <a:r>
              <a:rPr lang="zh-TW" altLang="en-US" sz="2800" dirty="0" smtClean="0">
                <a:latin typeface="標楷體" pitchFamily="65" charset="-120"/>
                <a:ea typeface="標楷體" pitchFamily="65" charset="-120"/>
              </a:rPr>
              <a:t>事實</a:t>
            </a:r>
            <a:r>
              <a:rPr lang="en-US" altLang="zh-TW" sz="2800" dirty="0" smtClean="0">
                <a:latin typeface="標楷體" pitchFamily="65" charset="-120"/>
                <a:ea typeface="標楷體" pitchFamily="65" charset="-120"/>
              </a:rPr>
              <a:t>&gt;</a:t>
            </a:r>
            <a:r>
              <a:rPr lang="en-US" altLang="zh-TW" sz="2800" i="1" dirty="0" smtClean="0">
                <a:latin typeface="標楷體" pitchFamily="65" charset="-120"/>
                <a:ea typeface="標楷體" pitchFamily="65" charset="-120"/>
              </a:rPr>
              <a:t> </a:t>
            </a:r>
          </a:p>
          <a:p>
            <a:pPr marL="457200" indent="-457200">
              <a:buFont typeface="+mj-lt"/>
              <a:buAutoNum type="arabicPeriod"/>
            </a:pPr>
            <a:r>
              <a:rPr lang="zh-TW" altLang="en-US" sz="2800" dirty="0" smtClean="0">
                <a:latin typeface="標楷體" pitchFamily="65" charset="-120"/>
                <a:ea typeface="標楷體" pitchFamily="65" charset="-120"/>
              </a:rPr>
              <a:t>不會</a:t>
            </a:r>
            <a:r>
              <a:rPr lang="zh-TW" altLang="en-US" sz="2800" dirty="0">
                <a:latin typeface="標楷體" pitchFamily="65" charset="-120"/>
                <a:ea typeface="標楷體" pitchFamily="65" charset="-120"/>
              </a:rPr>
              <a:t>花費很多錢</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a:p>
            <a:pPr>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a:latin typeface="標楷體" pitchFamily="65" charset="-120"/>
                <a:ea typeface="標楷體" pitchFamily="65" charset="-120"/>
              </a:rPr>
              <a:t>9</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沒有作答</a:t>
            </a:r>
          </a:p>
        </p:txBody>
      </p:sp>
      <p:sp>
        <p:nvSpPr>
          <p:cNvPr id="4" name="標題 2"/>
          <p:cNvSpPr>
            <a:spLocks noGrp="1"/>
          </p:cNvSpPr>
          <p:nvPr>
            <p:ph type="title"/>
          </p:nvPr>
        </p:nvSpPr>
        <p:spPr>
          <a:xfrm>
            <a:off x="899592" y="20074"/>
            <a:ext cx="7696200" cy="1244664"/>
          </a:xfrm>
        </p:spPr>
        <p:txBody>
          <a:bodyPr>
            <a:normAutofit/>
          </a:bodyPr>
          <a:lstStyle/>
          <a:p>
            <a:r>
              <a:rPr lang="zh-TW" altLang="en-US" b="1" dirty="0" smtClean="0">
                <a:latin typeface="標楷體" pitchFamily="65" charset="-120"/>
                <a:ea typeface="標楷體" pitchFamily="65" charset="-120"/>
              </a:rPr>
              <a:t>問題</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 風力電場 計分規準</a:t>
            </a:r>
            <a:r>
              <a:rPr lang="en-US" altLang="zh-TW" b="1" dirty="0" smtClean="0"/>
              <a:t/>
            </a:r>
            <a:br>
              <a:rPr lang="en-US" altLang="zh-TW" b="1" dirty="0" smtClean="0"/>
            </a:br>
            <a:r>
              <a:rPr lang="en-US" altLang="zh-TW" b="1" i="1" dirty="0"/>
              <a:t>S529Q04 –0129</a:t>
            </a:r>
            <a:endParaRPr lang="zh-TW" altLang="en-US" b="1" dirty="0"/>
          </a:p>
        </p:txBody>
      </p:sp>
    </p:spTree>
    <p:extLst>
      <p:ext uri="{BB962C8B-B14F-4D97-AF65-F5344CB8AC3E}">
        <p14:creationId xmlns:p14="http://schemas.microsoft.com/office/powerpoint/2010/main" val="337264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0769" y="1412776"/>
            <a:ext cx="7467600" cy="1512168"/>
          </a:xfrm>
        </p:spPr>
        <p:txBody>
          <a:bodyPr>
            <a:normAutofit/>
          </a:bodyPr>
          <a:lstStyle/>
          <a:p>
            <a:r>
              <a:rPr lang="zh-TW" altLang="en-US" sz="2800" dirty="0">
                <a:latin typeface="標楷體" pitchFamily="65" charset="-120"/>
                <a:ea typeface="標楷體" pitchFamily="65" charset="-120"/>
              </a:rPr>
              <a:t>在有特殊裝備的手術室執行的大型外科手術，對於許多疾病的治療是必要的。</a:t>
            </a:r>
          </a:p>
        </p:txBody>
      </p:sp>
      <p:sp>
        <p:nvSpPr>
          <p:cNvPr id="3" name="標題 2"/>
          <p:cNvSpPr>
            <a:spLocks noGrp="1"/>
          </p:cNvSpPr>
          <p:nvPr>
            <p:ph type="title"/>
          </p:nvPr>
        </p:nvSpPr>
        <p:spPr>
          <a:xfrm>
            <a:off x="790575" y="0"/>
            <a:ext cx="7696200" cy="1143000"/>
          </a:xfrm>
        </p:spPr>
        <p:txBody>
          <a:bodyPr>
            <a:normAutofit/>
          </a:bodyPr>
          <a:lstStyle/>
          <a:p>
            <a:r>
              <a:rPr lang="zh-TW" altLang="en-US" dirty="0">
                <a:latin typeface="標楷體" pitchFamily="65" charset="-120"/>
                <a:ea typeface="標楷體" pitchFamily="65" charset="-120"/>
              </a:rPr>
              <a:t>大型</a:t>
            </a:r>
            <a:r>
              <a:rPr lang="zh-TW" altLang="en-US" dirty="0" smtClean="0">
                <a:latin typeface="標楷體" pitchFamily="65" charset="-120"/>
                <a:ea typeface="標楷體" pitchFamily="65" charset="-120"/>
              </a:rPr>
              <a:t>外科手術</a:t>
            </a:r>
            <a:r>
              <a:rPr lang="en-US" altLang="zh-TW" dirty="0" smtClean="0"/>
              <a:t>(</a:t>
            </a:r>
            <a:r>
              <a:rPr lang="en-US" altLang="zh-TW" b="1" dirty="0" smtClean="0"/>
              <a:t>S526)</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64901"/>
            <a:ext cx="3528392" cy="428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046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09613"/>
            <a:ext cx="8509964" cy="574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132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14400" y="1905001"/>
            <a:ext cx="7467600" cy="1379984"/>
          </a:xfrm>
        </p:spPr>
        <p:txBody>
          <a:bodyPr>
            <a:normAutofit/>
          </a:bodyPr>
          <a:lstStyle/>
          <a:p>
            <a:r>
              <a:rPr lang="zh-TW" altLang="en-US" sz="3200" dirty="0">
                <a:latin typeface="標楷體" pitchFamily="65" charset="-120"/>
                <a:ea typeface="標楷體" pitchFamily="65" charset="-120"/>
              </a:rPr>
              <a:t>請解釋為什麼手術室內所使用的外科手術器具是經過消毒殺菌的？</a:t>
            </a:r>
          </a:p>
        </p:txBody>
      </p:sp>
      <p:sp>
        <p:nvSpPr>
          <p:cNvPr id="3" name="標題 2"/>
          <p:cNvSpPr>
            <a:spLocks noGrp="1"/>
          </p:cNvSpPr>
          <p:nvPr>
            <p:ph type="title"/>
          </p:nvPr>
        </p:nvSpPr>
        <p:spPr/>
        <p:txBody>
          <a:bodyPr/>
          <a:lstStyle/>
          <a:p>
            <a:r>
              <a:rPr lang="zh-TW" altLang="en-US" dirty="0" smtClean="0">
                <a:latin typeface="標楷體" pitchFamily="65" charset="-120"/>
                <a:ea typeface="標楷體" pitchFamily="65" charset="-120"/>
              </a:rPr>
              <a:t>問題</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大型外科手術</a:t>
            </a:r>
          </a:p>
        </p:txBody>
      </p:sp>
    </p:spTree>
    <p:extLst>
      <p:ext uri="{BB962C8B-B14F-4D97-AF65-F5344CB8AC3E}">
        <p14:creationId xmlns:p14="http://schemas.microsoft.com/office/powerpoint/2010/main" val="8226079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buFont typeface="Wingdings" pitchFamily="2" charset="2"/>
              <a:buChar char="l"/>
            </a:pPr>
            <a:r>
              <a:rPr lang="zh-TW" altLang="en-US" sz="2800" b="1" dirty="0">
                <a:latin typeface="標楷體" pitchFamily="65" charset="-120"/>
                <a:ea typeface="標楷體" pitchFamily="65" charset="-120"/>
              </a:rPr>
              <a:t>滿分 </a:t>
            </a:r>
            <a:r>
              <a:rPr lang="zh-TW" altLang="en-US" sz="2800" b="1" dirty="0" smtClean="0">
                <a:latin typeface="標楷體" pitchFamily="65" charset="-120"/>
                <a:ea typeface="標楷體" pitchFamily="65" charset="-120"/>
              </a:rPr>
              <a:t>代號</a:t>
            </a:r>
            <a:r>
              <a:rPr lang="en-US" altLang="zh-TW" sz="2800" b="1" dirty="0" smtClean="0">
                <a:latin typeface="標楷體" pitchFamily="65" charset="-120"/>
                <a:ea typeface="標楷體" pitchFamily="65" charset="-120"/>
              </a:rPr>
              <a:t>21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學生</a:t>
            </a:r>
            <a:r>
              <a:rPr lang="zh-TW" altLang="en-US" sz="2800" dirty="0">
                <a:latin typeface="標楷體" pitchFamily="65" charset="-120"/>
                <a:ea typeface="標楷體" pitchFamily="65" charset="-120"/>
              </a:rPr>
              <a:t>提到有需要確保手術器具上沒有細菌，以及阻止疾病的傳播。</a:t>
            </a:r>
          </a:p>
          <a:p>
            <a:pPr marL="457200" indent="-457200">
              <a:buFont typeface="+mj-lt"/>
              <a:buAutoNum type="arabicPeriod"/>
            </a:pPr>
            <a:r>
              <a:rPr lang="zh-TW" altLang="en-US" sz="2800" dirty="0" smtClean="0">
                <a:latin typeface="標楷體" pitchFamily="65" charset="-120"/>
                <a:ea typeface="標楷體" pitchFamily="65" charset="-120"/>
              </a:rPr>
              <a:t>為了</a:t>
            </a:r>
            <a:r>
              <a:rPr lang="zh-TW" altLang="en-US" sz="2800" dirty="0">
                <a:latin typeface="標楷體" pitchFamily="65" charset="-120"/>
                <a:ea typeface="標楷體" pitchFamily="65" charset="-120"/>
              </a:rPr>
              <a:t>防止細菌進入病人身體而將病人感染。</a:t>
            </a:r>
          </a:p>
          <a:p>
            <a:pPr marL="457200" indent="-457200">
              <a:buFont typeface="+mj-lt"/>
              <a:buAutoNum type="arabicPeriod"/>
            </a:pPr>
            <a:r>
              <a:rPr lang="zh-TW" altLang="en-US" sz="2800" dirty="0" smtClean="0">
                <a:latin typeface="標楷體" pitchFamily="65" charset="-120"/>
                <a:ea typeface="標楷體" pitchFamily="65" charset="-120"/>
              </a:rPr>
              <a:t>這樣</a:t>
            </a:r>
            <a:r>
              <a:rPr lang="zh-TW" altLang="en-US" sz="2800" dirty="0">
                <a:latin typeface="標楷體" pitchFamily="65" charset="-120"/>
                <a:ea typeface="標楷體" pitchFamily="65" charset="-120"/>
              </a:rPr>
              <a:t>在另一個進入手術的人身上就不會有病菌。</a:t>
            </a:r>
          </a:p>
        </p:txBody>
      </p:sp>
      <p:sp>
        <p:nvSpPr>
          <p:cNvPr id="3" name="標題 2"/>
          <p:cNvSpPr>
            <a:spLocks noGrp="1"/>
          </p:cNvSpPr>
          <p:nvPr>
            <p:ph type="title"/>
          </p:nvPr>
        </p:nvSpPr>
        <p:spPr>
          <a:xfrm>
            <a:off x="914400" y="188640"/>
            <a:ext cx="7696200" cy="1411560"/>
          </a:xfrm>
        </p:spPr>
        <p:txBody>
          <a:bodyPr>
            <a:normAutofit/>
          </a:bodyPr>
          <a:lstStyle/>
          <a:p>
            <a:r>
              <a:rPr lang="zh-TW" altLang="en-US" dirty="0">
                <a:latin typeface="標楷體" pitchFamily="65" charset="-120"/>
                <a:ea typeface="標楷體" pitchFamily="65" charset="-120"/>
              </a:rPr>
              <a:t>大型外科手術問題 </a:t>
            </a:r>
            <a:r>
              <a:rPr lang="en-US" altLang="zh-TW" b="1"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計分規準</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pt-BR" altLang="zh-TW" b="1" i="1" dirty="0"/>
              <a:t>S526Q02 – 01 11 12 21 99</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49634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988840"/>
            <a:ext cx="7626424" cy="4536504"/>
          </a:xfrm>
        </p:spPr>
        <p:txBody>
          <a:bodyPr>
            <a:normAutofit/>
          </a:bodyPr>
          <a:lstStyle/>
          <a:p>
            <a:pPr>
              <a:buFont typeface="Wingdings" pitchFamily="2" charset="2"/>
              <a:buChar char="l"/>
            </a:pPr>
            <a:r>
              <a:rPr lang="zh-TW" altLang="en-US" sz="2800" b="1" dirty="0">
                <a:latin typeface="標楷體" pitchFamily="65" charset="-120"/>
                <a:ea typeface="標楷體" pitchFamily="65" charset="-120"/>
              </a:rPr>
              <a:t>部分分數 </a:t>
            </a:r>
            <a:r>
              <a:rPr lang="zh-TW" altLang="en-US" sz="2800" b="1" dirty="0" smtClean="0">
                <a:latin typeface="標楷體" pitchFamily="65" charset="-120"/>
                <a:ea typeface="標楷體" pitchFamily="65" charset="-120"/>
              </a:rPr>
              <a:t>代號</a:t>
            </a:r>
            <a:r>
              <a:rPr lang="en-US" altLang="zh-TW" sz="2800" b="1" dirty="0" smtClean="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學生</a:t>
            </a:r>
            <a:r>
              <a:rPr lang="zh-TW" altLang="en-US" sz="2800" dirty="0">
                <a:latin typeface="標楷體" pitchFamily="65" charset="-120"/>
                <a:ea typeface="標楷體" pitchFamily="65" charset="-120"/>
              </a:rPr>
              <a:t>提到需要確保手術器具上沒有細菌，但沒有提及阻止疾病的傳播。</a:t>
            </a:r>
          </a:p>
          <a:p>
            <a:pPr marL="514350" indent="-514350">
              <a:buFont typeface="+mj-lt"/>
              <a:buAutoNum type="arabicPeriod"/>
            </a:pPr>
            <a:r>
              <a:rPr lang="zh-TW" altLang="en-US" sz="2800" dirty="0" smtClean="0">
                <a:latin typeface="標楷體" pitchFamily="65" charset="-120"/>
                <a:ea typeface="標楷體" pitchFamily="65" charset="-120"/>
              </a:rPr>
              <a:t>為了</a:t>
            </a:r>
            <a:r>
              <a:rPr lang="zh-TW" altLang="en-US" sz="2800" dirty="0">
                <a:latin typeface="標楷體" pitchFamily="65" charset="-120"/>
                <a:ea typeface="標楷體" pitchFamily="65" charset="-120"/>
              </a:rPr>
              <a:t>殺死手術器具上的病菌。</a:t>
            </a:r>
          </a:p>
          <a:p>
            <a:pPr>
              <a:buFont typeface="Wingdings" pitchFamily="2" charset="2"/>
              <a:buChar char="l"/>
            </a:pPr>
            <a:r>
              <a:rPr lang="zh-TW" altLang="en-US" sz="2800" b="1" dirty="0">
                <a:latin typeface="標楷體" pitchFamily="65" charset="-120"/>
                <a:ea typeface="標楷體" pitchFamily="65" charset="-120"/>
              </a:rPr>
              <a:t>部分分數 </a:t>
            </a:r>
            <a:r>
              <a:rPr lang="zh-TW" altLang="en-US" sz="2800" b="1" dirty="0" smtClean="0">
                <a:latin typeface="標楷體" pitchFamily="65" charset="-120"/>
                <a:ea typeface="標楷體" pitchFamily="65" charset="-120"/>
              </a:rPr>
              <a:t>代號</a:t>
            </a:r>
            <a:r>
              <a:rPr lang="en-US" altLang="zh-TW" sz="2800" b="1" dirty="0" smtClean="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學生</a:t>
            </a:r>
            <a:r>
              <a:rPr lang="zh-TW" altLang="en-US" sz="2800" dirty="0">
                <a:latin typeface="標楷體" pitchFamily="65" charset="-120"/>
                <a:ea typeface="標楷體" pitchFamily="65" charset="-120"/>
              </a:rPr>
              <a:t>提到阻止疾病的傳播，但沒有指出需要確保手術器具上沒有細菌。</a:t>
            </a:r>
          </a:p>
          <a:p>
            <a:pPr marL="514350" indent="-514350">
              <a:buFont typeface="+mj-lt"/>
              <a:buAutoNum type="arabicPeriod"/>
            </a:pPr>
            <a:r>
              <a:rPr lang="zh-TW" altLang="en-US" sz="2800" dirty="0" smtClean="0">
                <a:latin typeface="標楷體" pitchFamily="65" charset="-120"/>
                <a:ea typeface="標楷體" pitchFamily="65" charset="-120"/>
              </a:rPr>
              <a:t>因此</a:t>
            </a:r>
            <a:r>
              <a:rPr lang="zh-TW" altLang="en-US" sz="2800" dirty="0">
                <a:latin typeface="標楷體" pitchFamily="65" charset="-120"/>
                <a:ea typeface="標楷體" pitchFamily="65" charset="-120"/>
              </a:rPr>
              <a:t>病人不會受到感染。</a:t>
            </a:r>
          </a:p>
          <a:p>
            <a:pPr marL="514350" indent="-514350">
              <a:buFont typeface="+mj-lt"/>
              <a:buAutoNum type="arabicPeriod"/>
            </a:pPr>
            <a:r>
              <a:rPr lang="zh-TW" altLang="en-US" sz="2800" dirty="0" smtClean="0">
                <a:latin typeface="標楷體" pitchFamily="65" charset="-120"/>
                <a:ea typeface="標楷體" pitchFamily="65" charset="-120"/>
              </a:rPr>
              <a:t>為了</a:t>
            </a:r>
            <a:r>
              <a:rPr lang="zh-TW" altLang="en-US" sz="2800" dirty="0">
                <a:latin typeface="標楷體" pitchFamily="65" charset="-120"/>
                <a:ea typeface="標楷體" pitchFamily="65" charset="-120"/>
              </a:rPr>
              <a:t>避免任何疾病的傳播。</a:t>
            </a:r>
          </a:p>
        </p:txBody>
      </p:sp>
      <p:sp>
        <p:nvSpPr>
          <p:cNvPr id="3" name="標題 2"/>
          <p:cNvSpPr>
            <a:spLocks noGrp="1"/>
          </p:cNvSpPr>
          <p:nvPr>
            <p:ph type="title"/>
          </p:nvPr>
        </p:nvSpPr>
        <p:spPr>
          <a:xfrm>
            <a:off x="914400" y="188640"/>
            <a:ext cx="7696200" cy="1411560"/>
          </a:xfrm>
        </p:spPr>
        <p:txBody>
          <a:bodyPr>
            <a:normAutofit/>
          </a:bodyPr>
          <a:lstStyle/>
          <a:p>
            <a:r>
              <a:rPr lang="zh-TW" altLang="en-US" dirty="0">
                <a:latin typeface="標楷體" pitchFamily="65" charset="-120"/>
                <a:ea typeface="標楷體" pitchFamily="65" charset="-120"/>
              </a:rPr>
              <a:t>大型外科手術問題 </a:t>
            </a:r>
            <a:r>
              <a:rPr lang="en-US" altLang="zh-TW" b="1"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計分規準</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pt-BR" altLang="zh-TW" b="1" i="1" dirty="0"/>
              <a:t>S526Q02 – 01 11 12 21 99</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5588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988840"/>
            <a:ext cx="7467600" cy="4221163"/>
          </a:xfrm>
        </p:spPr>
        <p:txBody>
          <a:bodyPr>
            <a:normAutofit/>
          </a:bodyPr>
          <a:lstStyle/>
          <a:p>
            <a:pPr>
              <a:buFont typeface="Wingdings" pitchFamily="2" charset="2"/>
              <a:buChar char="l"/>
            </a:pPr>
            <a:r>
              <a:rPr lang="zh-TW" altLang="en-US" sz="2800" b="1" dirty="0">
                <a:latin typeface="標楷體" pitchFamily="65" charset="-120"/>
                <a:ea typeface="標楷體" pitchFamily="65" charset="-120"/>
              </a:rPr>
              <a:t>零分 </a:t>
            </a:r>
            <a:r>
              <a:rPr lang="zh-TW" altLang="en-US" sz="2800" b="1" dirty="0" smtClean="0">
                <a:latin typeface="標楷體" pitchFamily="65" charset="-120"/>
                <a:ea typeface="標楷體" pitchFamily="65" charset="-120"/>
              </a:rPr>
              <a:t>代號</a:t>
            </a:r>
            <a:r>
              <a:rPr lang="en-US" altLang="zh-TW" sz="2800" b="1" dirty="0">
                <a:latin typeface="標楷體" pitchFamily="65" charset="-120"/>
                <a:ea typeface="標楷體" pitchFamily="65" charset="-120"/>
              </a:rPr>
              <a:t>0</a:t>
            </a:r>
            <a:r>
              <a:rPr lang="zh-TW" altLang="en-US" sz="2800" dirty="0" smtClean="0">
                <a:latin typeface="標楷體" pitchFamily="65" charset="-120"/>
                <a:ea typeface="標楷體" pitchFamily="65" charset="-120"/>
              </a:rPr>
              <a:t>：其他</a:t>
            </a:r>
            <a:r>
              <a:rPr lang="zh-TW" altLang="en-US" sz="2800" dirty="0">
                <a:latin typeface="標楷體" pitchFamily="65" charset="-120"/>
                <a:ea typeface="標楷體" pitchFamily="65" charset="-120"/>
              </a:rPr>
              <a:t>答案</a:t>
            </a:r>
          </a:p>
          <a:p>
            <a:pPr marL="457200" indent="-457200">
              <a:buFont typeface="+mj-lt"/>
              <a:buAutoNum type="arabicPeriod"/>
            </a:pPr>
            <a:r>
              <a:rPr lang="zh-TW" altLang="en-US" sz="2800" dirty="0" smtClean="0">
                <a:latin typeface="標楷體" pitchFamily="65" charset="-120"/>
                <a:ea typeface="標楷體" pitchFamily="65" charset="-120"/>
              </a:rPr>
              <a:t>保持</a:t>
            </a:r>
            <a:r>
              <a:rPr lang="zh-TW" altLang="en-US" sz="2800" dirty="0">
                <a:latin typeface="標楷體" pitchFamily="65" charset="-120"/>
                <a:ea typeface="標楷體" pitchFamily="65" charset="-120"/>
              </a:rPr>
              <a:t>手術器具清潔。</a:t>
            </a:r>
          </a:p>
          <a:p>
            <a:pPr marL="457200" indent="-457200">
              <a:buFont typeface="+mj-lt"/>
              <a:buAutoNum type="arabicPeriod"/>
            </a:pPr>
            <a:r>
              <a:rPr lang="zh-TW" altLang="en-US" sz="2800" dirty="0" smtClean="0">
                <a:latin typeface="標楷體" pitchFamily="65" charset="-120"/>
                <a:ea typeface="標楷體" pitchFamily="65" charset="-120"/>
              </a:rPr>
              <a:t>因為</a:t>
            </a:r>
            <a:r>
              <a:rPr lang="zh-TW" altLang="en-US" sz="2800" dirty="0">
                <a:latin typeface="標楷體" pitchFamily="65" charset="-120"/>
                <a:ea typeface="標楷體" pitchFamily="65" charset="-120"/>
              </a:rPr>
              <a:t>病人手術時是很脆弱的。</a:t>
            </a:r>
          </a:p>
          <a:p>
            <a:pPr>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a:latin typeface="標楷體" pitchFamily="65" charset="-120"/>
                <a:ea typeface="標楷體" pitchFamily="65" charset="-120"/>
              </a:rPr>
              <a:t>9</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沒有作答</a:t>
            </a:r>
          </a:p>
        </p:txBody>
      </p:sp>
      <p:sp>
        <p:nvSpPr>
          <p:cNvPr id="3" name="標題 2"/>
          <p:cNvSpPr>
            <a:spLocks noGrp="1"/>
          </p:cNvSpPr>
          <p:nvPr>
            <p:ph type="title"/>
          </p:nvPr>
        </p:nvSpPr>
        <p:spPr>
          <a:xfrm>
            <a:off x="755576" y="404664"/>
            <a:ext cx="7696200" cy="1315616"/>
          </a:xfrm>
        </p:spPr>
        <p:txBody>
          <a:bodyPr>
            <a:normAutofit/>
          </a:bodyPr>
          <a:lstStyle/>
          <a:p>
            <a:r>
              <a:rPr lang="zh-TW" altLang="en-US" dirty="0">
                <a:latin typeface="標楷體" pitchFamily="65" charset="-120"/>
                <a:ea typeface="標楷體" pitchFamily="65" charset="-120"/>
              </a:rPr>
              <a:t>大型外科手術問題 </a:t>
            </a:r>
            <a:r>
              <a:rPr lang="en-US" altLang="zh-TW" b="1" dirty="0">
                <a:latin typeface="標楷體" pitchFamily="65" charset="-120"/>
                <a:ea typeface="標楷體" pitchFamily="65" charset="-120"/>
              </a:rPr>
              <a:t>2 </a:t>
            </a:r>
            <a:r>
              <a:rPr lang="zh-TW" altLang="en-US" dirty="0">
                <a:latin typeface="標楷體" pitchFamily="65" charset="-120"/>
                <a:ea typeface="標楷體" pitchFamily="65" charset="-120"/>
              </a:rPr>
              <a:t>計分規準</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pt-BR" altLang="zh-TW" b="1" i="1" dirty="0"/>
              <a:t>S526Q02 – 01 11 12 21 99</a:t>
            </a:r>
            <a:endParaRPr lang="zh-TW" altLang="en-US" dirty="0"/>
          </a:p>
        </p:txBody>
      </p:sp>
    </p:spTree>
    <p:extLst>
      <p:ext uri="{BB962C8B-B14F-4D97-AF65-F5344CB8AC3E}">
        <p14:creationId xmlns:p14="http://schemas.microsoft.com/office/powerpoint/2010/main" val="26479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zh-TW" altLang="en-US" b="1" dirty="0" smtClean="0">
                <a:ea typeface="標楷體" pitchFamily="65" charset="-120"/>
              </a:rPr>
              <a:t>賽邁爾維斯日記（</a:t>
            </a:r>
            <a:r>
              <a:rPr lang="en-US" altLang="zh-TW" b="1" dirty="0" smtClean="0">
                <a:ea typeface="標楷體" pitchFamily="65" charset="-120"/>
              </a:rPr>
              <a:t>PS195</a:t>
            </a:r>
            <a:r>
              <a:rPr lang="zh-TW" altLang="en-US" b="1" dirty="0" smtClean="0">
                <a:ea typeface="標楷體" pitchFamily="65" charset="-120"/>
              </a:rPr>
              <a:t>）</a:t>
            </a:r>
          </a:p>
        </p:txBody>
      </p:sp>
      <p:sp>
        <p:nvSpPr>
          <p:cNvPr id="81923" name="Rectangle 3"/>
          <p:cNvSpPr>
            <a:spLocks noGrp="1" noChangeArrowheads="1"/>
          </p:cNvSpPr>
          <p:nvPr>
            <p:ph type="body" idx="1"/>
          </p:nvPr>
        </p:nvSpPr>
        <p:spPr>
          <a:xfrm>
            <a:off x="1043608" y="1916832"/>
            <a:ext cx="7418387" cy="4114800"/>
          </a:xfrm>
        </p:spPr>
        <p:txBody>
          <a:bodyPr>
            <a:normAutofit/>
          </a:bodyPr>
          <a:lstStyle/>
          <a:p>
            <a:pPr eaLnBrk="1" hangingPunct="1">
              <a:buFont typeface="Wingdings" pitchFamily="2" charset="2"/>
              <a:buChar char="l"/>
            </a:pPr>
            <a:r>
              <a:rPr lang="zh-TW" altLang="en-US" sz="2800" dirty="0" smtClean="0">
                <a:latin typeface="標楷體" pitchFamily="65" charset="-120"/>
                <a:ea typeface="標楷體" pitchFamily="65" charset="-120"/>
              </a:rPr>
              <a:t>賽邁爾維斯日記（一）</a:t>
            </a:r>
          </a:p>
          <a:p>
            <a:pPr eaLnBrk="1" hangingPunct="1">
              <a:buFont typeface="Wingdings" pitchFamily="2" charset="2"/>
              <a:buNone/>
            </a:pP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1846 </a:t>
            </a:r>
            <a:r>
              <a:rPr lang="zh-TW" altLang="en-US" sz="2800" dirty="0" smtClean="0">
                <a:latin typeface="標楷體" pitchFamily="65" charset="-120"/>
                <a:ea typeface="標楷體" pitchFamily="65" charset="-120"/>
              </a:rPr>
              <a:t>年 </a:t>
            </a:r>
            <a:r>
              <a:rPr lang="en-US" altLang="zh-TW" sz="2800" dirty="0" smtClean="0">
                <a:latin typeface="標楷體" pitchFamily="65" charset="-120"/>
                <a:ea typeface="標楷體" pitchFamily="65" charset="-120"/>
              </a:rPr>
              <a:t>7 </a:t>
            </a:r>
            <a:r>
              <a:rPr lang="zh-TW" altLang="en-US" sz="2800" dirty="0" smtClean="0">
                <a:latin typeface="標楷體" pitchFamily="65" charset="-120"/>
                <a:ea typeface="標楷體" pitchFamily="65" charset="-120"/>
              </a:rPr>
              <a:t>月。下星期我便要到維也納總醫院婦產科第一病房當醫生。那裡的病人死亡率實在高得可怕。在這個月內，</a:t>
            </a:r>
            <a:r>
              <a:rPr lang="en-US" altLang="zh-TW" sz="2800" dirty="0" smtClean="0">
                <a:latin typeface="標楷體" pitchFamily="65" charset="-120"/>
                <a:ea typeface="標楷體" pitchFamily="65" charset="-120"/>
              </a:rPr>
              <a:t>208 </a:t>
            </a:r>
            <a:r>
              <a:rPr lang="zh-TW" altLang="en-US" sz="2800" dirty="0" smtClean="0">
                <a:latin typeface="標楷體" pitchFamily="65" charset="-120"/>
                <a:ea typeface="標楷體" pitchFamily="65" charset="-120"/>
              </a:rPr>
              <a:t>名產婦中，竟有 </a:t>
            </a:r>
            <a:r>
              <a:rPr lang="en-US" altLang="zh-TW" sz="2800" dirty="0" smtClean="0">
                <a:latin typeface="標楷體" pitchFamily="65" charset="-120"/>
                <a:ea typeface="標楷體" pitchFamily="65" charset="-120"/>
              </a:rPr>
              <a:t>36 </a:t>
            </a:r>
            <a:r>
              <a:rPr lang="zh-TW" altLang="en-US" sz="2800" dirty="0" smtClean="0">
                <a:latin typeface="標楷體" pitchFamily="65" charset="-120"/>
                <a:ea typeface="標楷體" pitchFamily="65" charset="-120"/>
              </a:rPr>
              <a:t>名死亡，而全部都死於產褥熱。生孩子就像得到第一級肺炎那樣危險。」</a:t>
            </a:r>
          </a:p>
        </p:txBody>
      </p:sp>
    </p:spTree>
    <p:extLst>
      <p:ext uri="{BB962C8B-B14F-4D97-AF65-F5344CB8AC3E}">
        <p14:creationId xmlns:p14="http://schemas.microsoft.com/office/powerpoint/2010/main" val="1499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fade">
                                      <p:cBhvr>
                                        <p:cTn id="12" dur="5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zh-TW" altLang="en-US" b="1" smtClean="0">
                <a:ea typeface="標楷體" pitchFamily="65" charset="-120"/>
              </a:rPr>
              <a:t>賽邁爾維斯日記（</a:t>
            </a:r>
            <a:r>
              <a:rPr lang="en-US" altLang="zh-TW" b="1" smtClean="0">
                <a:ea typeface="標楷體" pitchFamily="65" charset="-120"/>
              </a:rPr>
              <a:t>PS195</a:t>
            </a:r>
            <a:r>
              <a:rPr lang="zh-TW" altLang="en-US" b="1" smtClean="0">
                <a:ea typeface="標楷體" pitchFamily="65" charset="-120"/>
              </a:rPr>
              <a:t>）</a:t>
            </a:r>
          </a:p>
        </p:txBody>
      </p:sp>
      <p:sp>
        <p:nvSpPr>
          <p:cNvPr id="82947" name="Rectangle 3"/>
          <p:cNvSpPr>
            <a:spLocks noGrp="1" noChangeArrowheads="1"/>
          </p:cNvSpPr>
          <p:nvPr>
            <p:ph type="body" idx="1"/>
          </p:nvPr>
        </p:nvSpPr>
        <p:spPr>
          <a:xfrm>
            <a:off x="971601" y="1905000"/>
            <a:ext cx="7272808" cy="4114800"/>
          </a:xfrm>
        </p:spPr>
        <p:txBody>
          <a:bodyPr>
            <a:normAutofit/>
          </a:bodyPr>
          <a:lstStyle/>
          <a:p>
            <a:pPr eaLnBrk="1" hangingPunct="1"/>
            <a:r>
              <a:rPr lang="zh-TW" altLang="en-US" sz="2800" dirty="0" smtClean="0">
                <a:latin typeface="標楷體" pitchFamily="65" charset="-120"/>
                <a:ea typeface="標楷體" pitchFamily="65" charset="-120"/>
              </a:rPr>
              <a:t>這幾行選自賽邁爾維斯（</a:t>
            </a:r>
            <a:r>
              <a:rPr lang="en-US" altLang="zh-TW" sz="2800" dirty="0" smtClean="0">
                <a:latin typeface="標楷體" pitchFamily="65" charset="-120"/>
                <a:ea typeface="標楷體" pitchFamily="65" charset="-120"/>
              </a:rPr>
              <a:t>1818-1865</a:t>
            </a:r>
            <a:r>
              <a:rPr lang="zh-TW" altLang="en-US" sz="2800" dirty="0" smtClean="0">
                <a:latin typeface="標楷體" pitchFamily="65" charset="-120"/>
                <a:ea typeface="標楷體" pitchFamily="65" charset="-120"/>
              </a:rPr>
              <a:t>）的日記，描述了導致很多婦女產後死亡的傳染病</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產褥熱的可怕影響。折線圖呈現了賽邁爾維斯所搜集到的產褥熱病人死亡數量，分別來自於第一和第二病房。</a:t>
            </a:r>
          </a:p>
        </p:txBody>
      </p:sp>
    </p:spTree>
    <p:extLst>
      <p:ext uri="{BB962C8B-B14F-4D97-AF65-F5344CB8AC3E}">
        <p14:creationId xmlns:p14="http://schemas.microsoft.com/office/powerpoint/2010/main" val="38983285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99592" y="188640"/>
            <a:ext cx="7696200" cy="1143000"/>
          </a:xfrm>
        </p:spPr>
        <p:txBody>
          <a:bodyPr/>
          <a:lstStyle/>
          <a:p>
            <a:pPr eaLnBrk="1" hangingPunct="1"/>
            <a:r>
              <a:rPr lang="zh-TW" altLang="en-US" b="1" dirty="0" smtClean="0">
                <a:ea typeface="標楷體" pitchFamily="65" charset="-120"/>
              </a:rPr>
              <a:t>賽邁爾維斯日記（</a:t>
            </a:r>
            <a:r>
              <a:rPr lang="en-US" altLang="zh-TW" b="1" dirty="0" smtClean="0">
                <a:ea typeface="標楷體" pitchFamily="65" charset="-120"/>
              </a:rPr>
              <a:t>PS195</a:t>
            </a:r>
            <a:r>
              <a:rPr lang="zh-TW" altLang="en-US" b="1" dirty="0" smtClean="0">
                <a:ea typeface="標楷體" pitchFamily="65" charset="-12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556792"/>
            <a:ext cx="50482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544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71600" y="188640"/>
            <a:ext cx="7696200" cy="1143000"/>
          </a:xfrm>
        </p:spPr>
        <p:txBody>
          <a:bodyPr/>
          <a:lstStyle/>
          <a:p>
            <a:pPr eaLnBrk="1" hangingPunct="1"/>
            <a:r>
              <a:rPr lang="zh-TW" altLang="en-US" b="1" dirty="0" smtClean="0">
                <a:ea typeface="標楷體" pitchFamily="65" charset="-120"/>
              </a:rPr>
              <a:t>賽邁爾維斯日記（</a:t>
            </a:r>
            <a:r>
              <a:rPr lang="en-US" altLang="zh-TW" b="1" dirty="0" smtClean="0">
                <a:ea typeface="標楷體" pitchFamily="65" charset="-120"/>
              </a:rPr>
              <a:t>PS195</a:t>
            </a:r>
            <a:r>
              <a:rPr lang="zh-TW" altLang="en-US" b="1" dirty="0" smtClean="0">
                <a:ea typeface="標楷體" pitchFamily="65" charset="-120"/>
              </a:rPr>
              <a:t>）</a:t>
            </a:r>
          </a:p>
        </p:txBody>
      </p:sp>
      <p:sp>
        <p:nvSpPr>
          <p:cNvPr id="84995" name="Rectangle 3"/>
          <p:cNvSpPr>
            <a:spLocks noGrp="1" noChangeArrowheads="1"/>
          </p:cNvSpPr>
          <p:nvPr>
            <p:ph type="body" idx="1"/>
          </p:nvPr>
        </p:nvSpPr>
        <p:spPr>
          <a:xfrm>
            <a:off x="827584" y="1844824"/>
            <a:ext cx="7418387" cy="4114800"/>
          </a:xfrm>
        </p:spPr>
        <p:txBody>
          <a:bodyPr>
            <a:normAutofit/>
          </a:bodyPr>
          <a:lstStyle/>
          <a:p>
            <a:pPr eaLnBrk="1" hangingPunct="1">
              <a:buFont typeface="Wingdings" pitchFamily="2" charset="2"/>
              <a:buChar char="l"/>
            </a:pPr>
            <a:r>
              <a:rPr lang="zh-TW" altLang="en-US" sz="2800" dirty="0" smtClean="0">
                <a:latin typeface="標楷體" pitchFamily="65" charset="-120"/>
                <a:ea typeface="標楷體" pitchFamily="65" charset="-120"/>
              </a:rPr>
              <a:t>包括賽邁爾維斯在內，很多內科醫生都不知道產褥熱的真正病因。日記又寫著：</a:t>
            </a:r>
          </a:p>
          <a:p>
            <a:pPr eaLnBrk="1" hangingPunct="1"/>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1846 </a:t>
            </a:r>
            <a:r>
              <a:rPr lang="zh-TW" altLang="en-US" sz="2800" dirty="0" smtClean="0">
                <a:latin typeface="標楷體" pitchFamily="65" charset="-120"/>
                <a:ea typeface="標楷體" pitchFamily="65" charset="-120"/>
              </a:rPr>
              <a:t>年 </a:t>
            </a:r>
            <a:r>
              <a:rPr lang="en-US" altLang="zh-TW" sz="2800" dirty="0" smtClean="0">
                <a:latin typeface="標楷體" pitchFamily="65" charset="-120"/>
                <a:ea typeface="標楷體" pitchFamily="65" charset="-120"/>
              </a:rPr>
              <a:t>12 </a:t>
            </a:r>
            <a:r>
              <a:rPr lang="zh-TW" altLang="en-US" sz="2800" dirty="0" smtClean="0">
                <a:latin typeface="標楷體" pitchFamily="65" charset="-120"/>
                <a:ea typeface="標楷體" pitchFamily="65" charset="-120"/>
              </a:rPr>
              <a:t>月。為什麼這麼多順利生產的產婦，產後死於這疾病？數個世紀以來的科學研究告訴我們，她們都是死於一種看不見的傳染病，原因可能是空氣的變化或外太空的影響或地球本身的活動，如地震。」</a:t>
            </a:r>
          </a:p>
        </p:txBody>
      </p:sp>
    </p:spTree>
    <p:extLst>
      <p:ext uri="{BB962C8B-B14F-4D97-AF65-F5344CB8AC3E}">
        <p14:creationId xmlns:p14="http://schemas.microsoft.com/office/powerpoint/2010/main" val="27256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zh-TW" altLang="en-US" b="1" smtClean="0">
                <a:ea typeface="標楷體" pitchFamily="65" charset="-120"/>
              </a:rPr>
              <a:t>賽邁爾維斯日記（</a:t>
            </a:r>
            <a:r>
              <a:rPr lang="en-US" altLang="zh-TW" b="1" smtClean="0">
                <a:ea typeface="標楷體" pitchFamily="65" charset="-120"/>
              </a:rPr>
              <a:t>PS195</a:t>
            </a:r>
            <a:r>
              <a:rPr lang="zh-TW" altLang="en-US" b="1" smtClean="0">
                <a:ea typeface="標楷體" pitchFamily="65" charset="-120"/>
              </a:rPr>
              <a:t>）</a:t>
            </a:r>
          </a:p>
        </p:txBody>
      </p:sp>
      <p:sp>
        <p:nvSpPr>
          <p:cNvPr id="86019" name="Rectangle 3"/>
          <p:cNvSpPr>
            <a:spLocks noGrp="1" noChangeArrowheads="1"/>
          </p:cNvSpPr>
          <p:nvPr>
            <p:ph type="body" idx="1"/>
          </p:nvPr>
        </p:nvSpPr>
        <p:spPr>
          <a:xfrm>
            <a:off x="827584" y="1916832"/>
            <a:ext cx="7490395" cy="4608512"/>
          </a:xfrm>
        </p:spPr>
        <p:txBody>
          <a:bodyPr>
            <a:normAutofit lnSpcReduction="10000"/>
          </a:bodyPr>
          <a:lstStyle/>
          <a:p>
            <a:pPr eaLnBrk="1" hangingPunct="1"/>
            <a:r>
              <a:rPr lang="zh-TW" altLang="en-US" sz="2800" dirty="0" smtClean="0">
                <a:latin typeface="標楷體" pitchFamily="65" charset="-120"/>
                <a:ea typeface="標楷體" pitchFamily="65" charset="-120"/>
              </a:rPr>
              <a:t>時至今日，很少人會相信外太空影響或地震是這疾病的可能起因，但是在賽邁爾維斯生活的年代，很多人，即使是科學家都會相信這樣的說法！</a:t>
            </a:r>
            <a:endParaRPr lang="en-US" altLang="zh-TW" sz="2800" dirty="0" smtClean="0">
              <a:latin typeface="標楷體" pitchFamily="65" charset="-120"/>
              <a:ea typeface="標楷體" pitchFamily="65" charset="-120"/>
            </a:endParaRPr>
          </a:p>
          <a:p>
            <a:pPr eaLnBrk="1" hangingPunct="1"/>
            <a:r>
              <a:rPr lang="zh-TW" altLang="en-US" sz="2800" dirty="0" smtClean="0">
                <a:latin typeface="標楷體" pitchFamily="65" charset="-120"/>
                <a:ea typeface="標楷體" pitchFamily="65" charset="-120"/>
              </a:rPr>
              <a:t>我們現在已知道這疾病的起因是與衛生條件有關。</a:t>
            </a:r>
            <a:endParaRPr lang="en-US" altLang="zh-TW" sz="2800" dirty="0" smtClean="0">
              <a:latin typeface="標楷體" pitchFamily="65" charset="-120"/>
              <a:ea typeface="標楷體" pitchFamily="65" charset="-120"/>
            </a:endParaRPr>
          </a:p>
          <a:p>
            <a:pPr eaLnBrk="1" hangingPunct="1"/>
            <a:r>
              <a:rPr lang="zh-TW" altLang="en-US" sz="2800" dirty="0" smtClean="0">
                <a:latin typeface="標楷體" pitchFamily="65" charset="-120"/>
                <a:ea typeface="標楷體" pitchFamily="65" charset="-120"/>
              </a:rPr>
              <a:t>賽邁爾維斯知道外太空的影響或地震不大可能是這疾病的起因。</a:t>
            </a:r>
            <a:endParaRPr lang="en-US" altLang="zh-TW" sz="2800" dirty="0" smtClean="0">
              <a:latin typeface="標楷體" pitchFamily="65" charset="-120"/>
              <a:ea typeface="標楷體" pitchFamily="65" charset="-120"/>
            </a:endParaRPr>
          </a:p>
          <a:p>
            <a:pPr eaLnBrk="1" hangingPunct="1"/>
            <a:r>
              <a:rPr lang="zh-TW" altLang="en-US" sz="2800" dirty="0" smtClean="0">
                <a:latin typeface="標楷體" pitchFamily="65" charset="-120"/>
                <a:ea typeface="標楷體" pitchFamily="65" charset="-120"/>
              </a:rPr>
              <a:t>他根據所搜集到的資料，嘗試去說服他的同事（見圖解）。</a:t>
            </a:r>
          </a:p>
        </p:txBody>
      </p:sp>
    </p:spTree>
    <p:extLst>
      <p:ext uri="{BB962C8B-B14F-4D97-AF65-F5344CB8AC3E}">
        <p14:creationId xmlns:p14="http://schemas.microsoft.com/office/powerpoint/2010/main" val="9074132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15616" y="188640"/>
            <a:ext cx="7224713" cy="879103"/>
          </a:xfrm>
        </p:spPr>
        <p:txBody>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2</a:t>
            </a:r>
            <a:r>
              <a:rPr lang="zh-TW" altLang="en-US" sz="3800" b="1" dirty="0" smtClean="0">
                <a:ea typeface="標楷體" pitchFamily="65" charset="-120"/>
              </a:rPr>
              <a:t>：賽邁爾維斯日記</a:t>
            </a:r>
            <a:endParaRPr lang="en-US" altLang="zh-TW" sz="3000" b="1" i="1" dirty="0" smtClean="0"/>
          </a:p>
        </p:txBody>
      </p:sp>
      <p:sp>
        <p:nvSpPr>
          <p:cNvPr id="87043" name="Rectangle 3"/>
          <p:cNvSpPr>
            <a:spLocks noGrp="1" noChangeArrowheads="1"/>
          </p:cNvSpPr>
          <p:nvPr>
            <p:ph type="body" idx="1"/>
          </p:nvPr>
        </p:nvSpPr>
        <p:spPr>
          <a:xfrm>
            <a:off x="826517" y="1340768"/>
            <a:ext cx="7346950" cy="4114800"/>
          </a:xfrm>
        </p:spPr>
        <p:txBody>
          <a:bodyPr>
            <a:normAutofit/>
          </a:bodyPr>
          <a:lstStyle/>
          <a:p>
            <a:pPr eaLnBrk="1" hangingPunct="1"/>
            <a:r>
              <a:rPr lang="zh-TW" altLang="en-US" sz="3200" dirty="0" smtClean="0">
                <a:latin typeface="標楷體" pitchFamily="65" charset="-120"/>
                <a:ea typeface="標楷體" pitchFamily="65" charset="-120"/>
              </a:rPr>
              <a:t>假設你是賽邁爾維斯，請根據賽邁爾維斯所收集的資料，提出一個理由，說明為什麼地震不大可能是產褥熱的病因。</a:t>
            </a:r>
            <a:endParaRPr lang="en-US" altLang="zh-TW" sz="32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756" y="2996950"/>
            <a:ext cx="4104456" cy="371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92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962" name="Picture 2" descr="2006 臺灣結果1"/>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96631" y="1395943"/>
            <a:ext cx="4338638" cy="4608513"/>
          </a:xfrm>
          <a:prstGeom prst="rect">
            <a:avLst/>
          </a:prstGeom>
          <a:noFill/>
          <a:extLst>
            <a:ext uri="{909E8E84-426E-40DD-AFC4-6F175D3DCCD1}">
              <a14:hiddenFill xmlns:a14="http://schemas.microsoft.com/office/drawing/2010/main">
                <a:solidFill>
                  <a:srgbClr val="FFFFFF"/>
                </a:solidFill>
              </a14:hiddenFill>
            </a:ext>
          </a:extLst>
        </p:spPr>
      </p:pic>
      <p:pic>
        <p:nvPicPr>
          <p:cNvPr id="680963" name="Picture 3" descr="2006 臺灣結果2"/>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571999" y="1988840"/>
            <a:ext cx="4405313" cy="4679950"/>
          </a:xfrm>
          <a:prstGeom prst="rect">
            <a:avLst/>
          </a:prstGeom>
          <a:noFill/>
          <a:extLst>
            <a:ext uri="{909E8E84-426E-40DD-AFC4-6F175D3DCCD1}">
              <a14:hiddenFill xmlns:a14="http://schemas.microsoft.com/office/drawing/2010/main">
                <a:solidFill>
                  <a:srgbClr val="FFFFFF"/>
                </a:solidFill>
              </a14:hiddenFill>
            </a:ext>
          </a:extLst>
        </p:spPr>
      </p:pic>
      <p:sp>
        <p:nvSpPr>
          <p:cNvPr id="5123" name="副標題 2"/>
          <p:cNvSpPr>
            <a:spLocks/>
          </p:cNvSpPr>
          <p:nvPr/>
        </p:nvSpPr>
        <p:spPr bwMode="auto">
          <a:xfrm>
            <a:off x="1981200" y="401956"/>
            <a:ext cx="5638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0000"/>
              <a:buFont typeface="Wingdings" pitchFamily="2" charset="2"/>
              <a:buNone/>
            </a:pPr>
            <a:r>
              <a:rPr lang="en-US" altLang="zh-TW" sz="4300" b="1" dirty="0"/>
              <a:t>PISA 2006</a:t>
            </a:r>
            <a:r>
              <a:rPr lang="zh-TW" altLang="en-US" sz="4300" b="1" dirty="0"/>
              <a:t>國際比較</a:t>
            </a:r>
          </a:p>
        </p:txBody>
      </p:sp>
      <p:pic>
        <p:nvPicPr>
          <p:cNvPr id="5" name="Picture 2" descr="2006 臺灣結果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7261" y="1752850"/>
            <a:ext cx="4321175"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3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blinds(horizontal)">
                                      <p:cBhvr>
                                        <p:cTn id="7" dur="500"/>
                                        <p:tgtEl>
                                          <p:spTgt spid="680962"/>
                                        </p:tgtEl>
                                      </p:cBhvr>
                                    </p:animEffect>
                                  </p:childTnLst>
                                  <p:subTnLst>
                                    <p:set>
                                      <p:cBhvr override="childStyle">
                                        <p:cTn dur="1" fill="hold" display="0" masterRel="nextClick" afterEffect="1"/>
                                        <p:tgtEl>
                                          <p:spTgt spid="68096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0963"/>
                                        </p:tgtEl>
                                        <p:attrNameLst>
                                          <p:attrName>style.visibility</p:attrName>
                                        </p:attrNameLst>
                                      </p:cBhvr>
                                      <p:to>
                                        <p:strVal val="visible"/>
                                      </p:to>
                                    </p:set>
                                    <p:animEffect transition="in" filter="blinds(horizontal)">
                                      <p:cBhvr>
                                        <p:cTn id="12" dur="500"/>
                                        <p:tgtEl>
                                          <p:spTgt spid="680963"/>
                                        </p:tgtEl>
                                      </p:cBhvr>
                                    </p:animEffect>
                                  </p:childTnLst>
                                  <p:subTnLst>
                                    <p:set>
                                      <p:cBhvr override="childStyle">
                                        <p:cTn dur="1" fill="hold" display="0" masterRel="nextClick" afterEffect="1"/>
                                        <p:tgtEl>
                                          <p:spTgt spid="68096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43608" y="116632"/>
            <a:ext cx="7224713" cy="1527175"/>
          </a:xfrm>
        </p:spPr>
        <p:txBody>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2</a:t>
            </a:r>
            <a:r>
              <a:rPr lang="zh-TW" altLang="en-US" sz="3800" b="1" dirty="0" smtClean="0">
                <a:ea typeface="標楷體" pitchFamily="65" charset="-120"/>
              </a:rPr>
              <a:t>：</a:t>
            </a:r>
            <a:r>
              <a:rPr lang="zh-TW" altLang="en-US" sz="3400" b="1" dirty="0" smtClean="0">
                <a:ea typeface="標楷體" pitchFamily="65" charset="-120"/>
              </a:rPr>
              <a:t>賽邁爾維斯日記評分規準</a:t>
            </a:r>
            <a:r>
              <a:rPr lang="zh-TW" altLang="en-US" sz="3800" dirty="0" smtClean="0"/>
              <a:t> </a:t>
            </a:r>
            <a:r>
              <a:rPr lang="en-US" altLang="zh-TW" sz="3000" b="1" i="1" dirty="0" smtClean="0"/>
              <a:t>PS195Q02- 01 02 03 04 11 12 13 21 99</a:t>
            </a:r>
          </a:p>
        </p:txBody>
      </p:sp>
      <p:sp>
        <p:nvSpPr>
          <p:cNvPr id="88067" name="Rectangle 3"/>
          <p:cNvSpPr>
            <a:spLocks noGrp="1" noChangeArrowheads="1"/>
          </p:cNvSpPr>
          <p:nvPr>
            <p:ph type="body" idx="1"/>
          </p:nvPr>
        </p:nvSpPr>
        <p:spPr>
          <a:xfrm>
            <a:off x="611560" y="1916832"/>
            <a:ext cx="7922840" cy="4174976"/>
          </a:xfrm>
        </p:spPr>
        <p:txBody>
          <a:bodyPr>
            <a:noAutofit/>
          </a:bodyPr>
          <a:lstStyle/>
          <a:p>
            <a:pPr eaLnBrk="1" hangingPunct="1">
              <a:lnSpc>
                <a:spcPct val="80000"/>
              </a:lnSpc>
              <a:buFont typeface="Wingdings" pitchFamily="2" charset="2"/>
              <a:buChar char="l"/>
            </a:pPr>
            <a:r>
              <a:rPr lang="zh-TW" altLang="en-US" sz="2800" b="1" dirty="0" smtClean="0">
                <a:latin typeface="標楷體" pitchFamily="65" charset="-120"/>
                <a:ea typeface="標楷體" pitchFamily="65" charset="-120"/>
              </a:rPr>
              <a:t>滿分 代號</a:t>
            </a:r>
            <a:r>
              <a:rPr lang="en-US" altLang="zh-TW" sz="2800" b="1" dirty="0" smtClean="0">
                <a:latin typeface="標楷體" pitchFamily="65" charset="-120"/>
                <a:ea typeface="標楷體" pitchFamily="65" charset="-120"/>
              </a:rPr>
              <a:t>21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指出兩個病房病人死亡數字的差距（每</a:t>
            </a:r>
            <a:r>
              <a:rPr lang="en-US" altLang="zh-TW" sz="2800" dirty="0" smtClean="0">
                <a:latin typeface="標楷體" pitchFamily="65" charset="-120"/>
                <a:ea typeface="標楷體" pitchFamily="65" charset="-120"/>
              </a:rPr>
              <a:t>100 </a:t>
            </a:r>
            <a:r>
              <a:rPr lang="zh-TW" altLang="en-US" sz="2800" dirty="0" smtClean="0">
                <a:latin typeface="標楷體" pitchFamily="65" charset="-120"/>
                <a:ea typeface="標楷體" pitchFamily="65" charset="-120"/>
              </a:rPr>
              <a:t>次生產中）。</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由於第一病房的婦女的死亡數字較第二病房為高，這就表示，產褥熱與地震無關。</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第二病房的死亡人數較第一病房為低。如果發生地震，兩個病房的死亡數字應該一樣。</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由於第二病房的死亡人數沒有第一病房那麼高，產褥熱的出現可能與第一病房的情況有關。</a:t>
            </a:r>
          </a:p>
          <a:p>
            <a:pPr marL="457200" indent="-457200" eaLnBrk="1" hangingPunct="1">
              <a:lnSpc>
                <a:spcPct val="80000"/>
              </a:lnSpc>
              <a:buFont typeface="+mj-lt"/>
              <a:buAutoNum type="arabicPeriod"/>
            </a:pPr>
            <a:r>
              <a:rPr lang="zh-TW" altLang="en-US" sz="2800" dirty="0" smtClean="0">
                <a:latin typeface="標楷體" pitchFamily="65" charset="-120"/>
                <a:ea typeface="標楷體" pitchFamily="65" charset="-120"/>
              </a:rPr>
              <a:t>地震不可能導致產褥熱，因為兩個病房的死亡人數差距甚大。</a:t>
            </a:r>
          </a:p>
        </p:txBody>
      </p:sp>
    </p:spTree>
    <p:extLst>
      <p:ext uri="{BB962C8B-B14F-4D97-AF65-F5344CB8AC3E}">
        <p14:creationId xmlns:p14="http://schemas.microsoft.com/office/powerpoint/2010/main" val="304401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fade">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fade">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fade">
                                      <p:cBhvr>
                                        <p:cTn id="27"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1560" y="0"/>
            <a:ext cx="7992888" cy="1194519"/>
          </a:xfrm>
        </p:spPr>
        <p:txBody>
          <a:bodyPr>
            <a:noAutofit/>
          </a:bodyPr>
          <a:lstStyle/>
          <a:p>
            <a:pPr eaLnBrk="1" hangingPunct="1"/>
            <a:r>
              <a:rPr lang="zh-TW" altLang="en-US" sz="3200" b="1" dirty="0" smtClean="0">
                <a:ea typeface="標楷體" pitchFamily="65" charset="-120"/>
              </a:rPr>
              <a:t>問題</a:t>
            </a:r>
            <a:r>
              <a:rPr lang="en-US" altLang="zh-TW" sz="3200" b="1" dirty="0" smtClean="0">
                <a:ea typeface="標楷體" pitchFamily="65" charset="-120"/>
              </a:rPr>
              <a:t>2</a:t>
            </a:r>
            <a:r>
              <a:rPr lang="zh-TW" altLang="en-US" sz="3200" b="1" dirty="0" smtClean="0">
                <a:ea typeface="標楷體" pitchFamily="65" charset="-120"/>
              </a:rPr>
              <a:t>：賽邁爾維斯日記評分規準</a:t>
            </a:r>
            <a:r>
              <a:rPr lang="zh-TW" altLang="en-US" sz="3200" dirty="0" smtClean="0"/>
              <a:t> </a:t>
            </a:r>
            <a:r>
              <a:rPr lang="en-US" altLang="zh-TW" sz="3200" b="1" i="1" dirty="0" smtClean="0"/>
              <a:t>PS195Q02- 01 02 03 04 11 12 13 21 99</a:t>
            </a:r>
          </a:p>
        </p:txBody>
      </p:sp>
      <p:sp>
        <p:nvSpPr>
          <p:cNvPr id="89091" name="Rectangle 3"/>
          <p:cNvSpPr>
            <a:spLocks noGrp="1" noChangeArrowheads="1"/>
          </p:cNvSpPr>
          <p:nvPr>
            <p:ph type="body" idx="1"/>
          </p:nvPr>
        </p:nvSpPr>
        <p:spPr>
          <a:xfrm>
            <a:off x="395536" y="1340768"/>
            <a:ext cx="8210872" cy="5328592"/>
          </a:xfrm>
        </p:spPr>
        <p:txBody>
          <a:bodyPr>
            <a:noAutofit/>
          </a:bodyPr>
          <a:lstStyle/>
          <a:p>
            <a:pPr eaLnBrk="1" hangingPunct="1">
              <a:lnSpc>
                <a:spcPct val="80000"/>
              </a:lnSpc>
              <a:buFont typeface="Wingdings" pitchFamily="2" charset="2"/>
              <a:buChar char="l"/>
            </a:pPr>
            <a:r>
              <a:rPr lang="zh-TW" altLang="en-US" sz="2800" b="1" dirty="0" smtClean="0">
                <a:latin typeface="標楷體" pitchFamily="65" charset="-120"/>
                <a:ea typeface="標楷體" pitchFamily="65" charset="-120"/>
              </a:rPr>
              <a:t>部份分數 代號</a:t>
            </a:r>
            <a:r>
              <a:rPr lang="en-US" altLang="zh-TW" sz="2800" b="1" dirty="0" smtClean="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指出地震不是經常發生的事實。</a:t>
            </a:r>
          </a:p>
          <a:p>
            <a:pPr marL="457200" indent="-457200" eaLnBrk="1" hangingPunct="1">
              <a:lnSpc>
                <a:spcPct val="80000"/>
              </a:lnSpc>
              <a:buFont typeface="+mj-lt"/>
              <a:buAutoNum type="arabicPeriod"/>
            </a:pPr>
            <a:r>
              <a:rPr lang="zh-TW" altLang="en-US" sz="2400" dirty="0" smtClean="0">
                <a:latin typeface="標楷體" pitchFamily="65" charset="-120"/>
                <a:ea typeface="標楷體" pitchFamily="65" charset="-120"/>
              </a:rPr>
              <a:t>產褥熱不可能由地震所造成，因為地震並不是經常發生的。</a:t>
            </a:r>
          </a:p>
          <a:p>
            <a:pPr>
              <a:lnSpc>
                <a:spcPct val="80000"/>
              </a:lnSpc>
              <a:buFont typeface="Wingdings" pitchFamily="2" charset="2"/>
              <a:buChar char="l"/>
            </a:pPr>
            <a:r>
              <a:rPr lang="zh-TW" altLang="en-US" sz="2800" b="1" dirty="0">
                <a:latin typeface="標楷體" pitchFamily="65" charset="-120"/>
                <a:ea typeface="標楷體" pitchFamily="65" charset="-120"/>
              </a:rPr>
              <a:t>部份</a:t>
            </a:r>
            <a:r>
              <a:rPr lang="zh-TW" altLang="en-US" sz="2800" b="1" dirty="0" smtClean="0">
                <a:latin typeface="標楷體" pitchFamily="65" charset="-120"/>
                <a:ea typeface="標楷體" pitchFamily="65" charset="-120"/>
              </a:rPr>
              <a:t>分數 代號</a:t>
            </a:r>
            <a:r>
              <a:rPr lang="en-US" altLang="zh-TW" sz="2800" b="1" dirty="0" smtClean="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指出地震亦會影響病房以外的人。</a:t>
            </a:r>
          </a:p>
          <a:p>
            <a:pPr marL="514350" indent="-514350" eaLnBrk="1" hangingPunct="1">
              <a:lnSpc>
                <a:spcPct val="80000"/>
              </a:lnSpc>
              <a:buFont typeface="+mj-lt"/>
              <a:buAutoNum type="arabicPeriod"/>
            </a:pPr>
            <a:r>
              <a:rPr lang="zh-TW" altLang="en-US" sz="2400" dirty="0" smtClean="0">
                <a:latin typeface="標楷體" pitchFamily="65" charset="-120"/>
                <a:ea typeface="標楷體" pitchFamily="65" charset="-120"/>
              </a:rPr>
              <a:t>假如地震真的會引發產褥熱，那麼醫院以外的婦女也應該患上同一病症。</a:t>
            </a:r>
          </a:p>
          <a:p>
            <a:pPr marL="514350" indent="-514350" eaLnBrk="1" hangingPunct="1">
              <a:lnSpc>
                <a:spcPct val="80000"/>
              </a:lnSpc>
              <a:buFont typeface="+mj-lt"/>
              <a:buAutoNum type="arabicPeriod"/>
            </a:pPr>
            <a:r>
              <a:rPr lang="zh-TW" altLang="en-US" sz="2400" dirty="0" smtClean="0">
                <a:latin typeface="標楷體" pitchFamily="65" charset="-120"/>
                <a:ea typeface="標楷體" pitchFamily="65" charset="-120"/>
              </a:rPr>
              <a:t>假如地震真的會引發產褥熱，那麼每當地震發生，全球的人也都會染上這種病（不應只是那兩個病房的病人）。</a:t>
            </a:r>
          </a:p>
          <a:p>
            <a:pPr>
              <a:lnSpc>
                <a:spcPct val="80000"/>
              </a:lnSpc>
              <a:buFont typeface="Wingdings" pitchFamily="2" charset="2"/>
              <a:buChar char="l"/>
            </a:pPr>
            <a:r>
              <a:rPr lang="zh-TW" altLang="en-US" sz="2800" b="1" dirty="0">
                <a:latin typeface="標楷體" pitchFamily="65" charset="-120"/>
                <a:ea typeface="標楷體" pitchFamily="65" charset="-120"/>
              </a:rPr>
              <a:t>部份</a:t>
            </a:r>
            <a:r>
              <a:rPr lang="zh-TW" altLang="en-US" sz="2800" b="1" dirty="0" smtClean="0">
                <a:latin typeface="標楷體" pitchFamily="65" charset="-120"/>
                <a:ea typeface="標楷體" pitchFamily="65" charset="-120"/>
              </a:rPr>
              <a:t>分數 代號</a:t>
            </a:r>
            <a:r>
              <a:rPr lang="en-US" altLang="zh-TW" sz="2800" b="1" dirty="0" smtClean="0">
                <a:latin typeface="標楷體" pitchFamily="65" charset="-120"/>
                <a:ea typeface="標楷體" pitchFamily="65" charset="-120"/>
              </a:rPr>
              <a:t>13</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指出當地震發生，男人沒有患上產褥熱。</a:t>
            </a:r>
          </a:p>
          <a:p>
            <a:pPr marL="457200" indent="-457200" eaLnBrk="1" hangingPunct="1">
              <a:lnSpc>
                <a:spcPct val="80000"/>
              </a:lnSpc>
              <a:buFont typeface="+mj-lt"/>
              <a:buAutoNum type="arabicPeriod"/>
            </a:pPr>
            <a:r>
              <a:rPr lang="zh-TW" altLang="en-US" sz="2400" dirty="0" smtClean="0">
                <a:latin typeface="標楷體" pitchFamily="65" charset="-120"/>
                <a:ea typeface="標楷體" pitchFamily="65" charset="-120"/>
              </a:rPr>
              <a:t>如果地震發生時，醫院內有男性，而他沒有患上產褥熱，那麼地震便不可能是造成該病的原因。</a:t>
            </a:r>
          </a:p>
          <a:p>
            <a:pPr marL="457200" indent="-457200" eaLnBrk="1" hangingPunct="1">
              <a:lnSpc>
                <a:spcPct val="80000"/>
              </a:lnSpc>
              <a:buFont typeface="+mj-lt"/>
              <a:buAutoNum type="arabicPeriod"/>
            </a:pPr>
            <a:r>
              <a:rPr lang="zh-TW" altLang="en-US" sz="2400" dirty="0" smtClean="0">
                <a:latin typeface="標楷體" pitchFamily="65" charset="-120"/>
                <a:ea typeface="標楷體" pitchFamily="65" charset="-120"/>
              </a:rPr>
              <a:t>因為只有女性才患上該病症，但男性卻不會。</a:t>
            </a:r>
          </a:p>
        </p:txBody>
      </p:sp>
    </p:spTree>
    <p:extLst>
      <p:ext uri="{BB962C8B-B14F-4D97-AF65-F5344CB8AC3E}">
        <p14:creationId xmlns:p14="http://schemas.microsoft.com/office/powerpoint/2010/main" val="36551658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71600" y="188640"/>
            <a:ext cx="7224713" cy="1268237"/>
          </a:xfrm>
        </p:spPr>
        <p:txBody>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2</a:t>
            </a:r>
            <a:r>
              <a:rPr lang="zh-TW" altLang="en-US" sz="3800" b="1" dirty="0" smtClean="0">
                <a:ea typeface="標楷體" pitchFamily="65" charset="-120"/>
              </a:rPr>
              <a:t>：</a:t>
            </a:r>
            <a:r>
              <a:rPr lang="zh-TW" altLang="en-US" sz="3400" b="1" dirty="0" smtClean="0">
                <a:ea typeface="標楷體" pitchFamily="65" charset="-120"/>
              </a:rPr>
              <a:t>賽邁爾維斯日記評分規準</a:t>
            </a:r>
            <a:r>
              <a:rPr lang="zh-TW" altLang="en-US" sz="3800" dirty="0" smtClean="0"/>
              <a:t> </a:t>
            </a:r>
            <a:r>
              <a:rPr lang="en-US" altLang="zh-TW" sz="3000" b="1" i="1" dirty="0" smtClean="0"/>
              <a:t>PS195Q02- 01 02 03 04 11 12 13 21 99</a:t>
            </a:r>
          </a:p>
        </p:txBody>
      </p:sp>
      <p:sp>
        <p:nvSpPr>
          <p:cNvPr id="90115" name="Rectangle 3"/>
          <p:cNvSpPr>
            <a:spLocks noGrp="1" noChangeArrowheads="1"/>
          </p:cNvSpPr>
          <p:nvPr>
            <p:ph type="body" idx="1"/>
          </p:nvPr>
        </p:nvSpPr>
        <p:spPr>
          <a:xfrm>
            <a:off x="251520" y="1628800"/>
            <a:ext cx="8568952" cy="5013176"/>
          </a:xfrm>
        </p:spPr>
        <p:txBody>
          <a:bodyPr>
            <a:noAutofit/>
          </a:bodyPr>
          <a:lstStyle/>
          <a:p>
            <a:pPr eaLnBrk="1" hangingPunct="1">
              <a:lnSpc>
                <a:spcPct val="9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只指出地震不可能引發產褥熱。</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地震不可能會讓人生病。</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小小的震動不會造成危險。</a:t>
            </a:r>
          </a:p>
          <a:p>
            <a:pPr>
              <a:lnSpc>
                <a:spcPct val="9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只指出產褥熱是由其它原因所造成（這些原因可能對，可能錯）。</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地震不會造成毒氣洩漏。地震是由板塊摺疊及斷裂所造成。</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總之地震不可能造成產褥熱，這只是迷信的想法。</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地震對婦女懷孕沒有任何影響。造成產褥熱的原因與醫生不夠專業有關。</a:t>
            </a:r>
          </a:p>
        </p:txBody>
      </p:sp>
    </p:spTree>
    <p:extLst>
      <p:ext uri="{BB962C8B-B14F-4D97-AF65-F5344CB8AC3E}">
        <p14:creationId xmlns:p14="http://schemas.microsoft.com/office/powerpoint/2010/main" val="11491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fade">
                                      <p:cBhvr>
                                        <p:cTn id="22" dur="500"/>
                                        <p:tgtEl>
                                          <p:spTgt spid="90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fade">
                                      <p:cBhvr>
                                        <p:cTn id="27" dur="500"/>
                                        <p:tgtEl>
                                          <p:spTgt spid="90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Effect transition="in" filter="fade">
                                      <p:cBhvr>
                                        <p:cTn id="32" dur="500"/>
                                        <p:tgtEl>
                                          <p:spTgt spid="901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5">
                                            <p:txEl>
                                              <p:pRg st="6" end="6"/>
                                            </p:txEl>
                                          </p:spTgt>
                                        </p:tgtEl>
                                        <p:attrNameLst>
                                          <p:attrName>style.visibility</p:attrName>
                                        </p:attrNameLst>
                                      </p:cBhvr>
                                      <p:to>
                                        <p:strVal val="visible"/>
                                      </p:to>
                                    </p:set>
                                    <p:animEffect transition="in" filter="fade">
                                      <p:cBhvr>
                                        <p:cTn id="37"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71600" y="0"/>
            <a:ext cx="7224713" cy="1097715"/>
          </a:xfrm>
        </p:spPr>
        <p:txBody>
          <a:bodyPr>
            <a:normAutofit fontScale="90000"/>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2</a:t>
            </a:r>
            <a:r>
              <a:rPr lang="zh-TW" altLang="en-US" sz="3800" b="1" dirty="0" smtClean="0">
                <a:ea typeface="標楷體" pitchFamily="65" charset="-120"/>
              </a:rPr>
              <a:t>：</a:t>
            </a:r>
            <a:r>
              <a:rPr lang="zh-TW" altLang="en-US" sz="3400" b="1" dirty="0" smtClean="0">
                <a:ea typeface="標楷體" pitchFamily="65" charset="-120"/>
              </a:rPr>
              <a:t>賽邁爾維斯日記評分規準</a:t>
            </a:r>
            <a:r>
              <a:rPr lang="zh-TW" altLang="en-US" sz="3800" dirty="0" smtClean="0"/>
              <a:t> </a:t>
            </a:r>
            <a:r>
              <a:rPr lang="en-US" altLang="zh-TW" sz="3000" b="1" i="1" dirty="0" smtClean="0"/>
              <a:t>PS195Q02- 01 02 03 04 11 12 13 21 99</a:t>
            </a:r>
          </a:p>
        </p:txBody>
      </p:sp>
      <p:sp>
        <p:nvSpPr>
          <p:cNvPr id="91139" name="Rectangle 3"/>
          <p:cNvSpPr>
            <a:spLocks noGrp="1" noChangeArrowheads="1"/>
          </p:cNvSpPr>
          <p:nvPr>
            <p:ph type="body" idx="1"/>
          </p:nvPr>
        </p:nvSpPr>
        <p:spPr>
          <a:xfrm>
            <a:off x="251520" y="1340768"/>
            <a:ext cx="8568952" cy="5400600"/>
          </a:xfrm>
        </p:spPr>
        <p:txBody>
          <a:bodyPr>
            <a:noAutofit/>
          </a:bodyPr>
          <a:lstStyle/>
          <a:p>
            <a:pPr>
              <a:lnSpc>
                <a:spcPct val="90000"/>
              </a:lnSpc>
              <a:buFont typeface="Wingdings" pitchFamily="2" charset="2"/>
              <a:buChar char="l"/>
            </a:pPr>
            <a:r>
              <a:rPr lang="zh-TW" altLang="en-US" sz="2600" b="1" dirty="0">
                <a:latin typeface="標楷體" pitchFamily="65" charset="-120"/>
                <a:ea typeface="標楷體" pitchFamily="65" charset="-120"/>
              </a:rPr>
              <a:t>零分 </a:t>
            </a:r>
            <a:r>
              <a:rPr lang="zh-TW" altLang="en-US" sz="2600" b="1" dirty="0" smtClean="0">
                <a:latin typeface="標楷體" pitchFamily="65" charset="-120"/>
                <a:ea typeface="標楷體" pitchFamily="65" charset="-120"/>
              </a:rPr>
              <a:t>代號</a:t>
            </a:r>
            <a:r>
              <a:rPr lang="en-US" altLang="zh-TW" sz="2600" b="1" dirty="0" smtClean="0">
                <a:latin typeface="標楷體" pitchFamily="65" charset="-120"/>
                <a:ea typeface="標楷體" pitchFamily="65" charset="-120"/>
              </a:rPr>
              <a:t>03</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由代號</a:t>
            </a:r>
            <a:r>
              <a:rPr lang="en-US" altLang="zh-TW" sz="2600" dirty="0" smtClean="0">
                <a:latin typeface="標楷體" pitchFamily="65" charset="-120"/>
                <a:ea typeface="標楷體" pitchFamily="65" charset="-120"/>
              </a:rPr>
              <a:t>01</a:t>
            </a:r>
            <a:r>
              <a:rPr lang="zh-TW" altLang="en-US" sz="2600" dirty="0" smtClean="0">
                <a:latin typeface="標楷體" pitchFamily="65" charset="-120"/>
                <a:ea typeface="標楷體" pitchFamily="65" charset="-120"/>
              </a:rPr>
              <a:t>及代號</a:t>
            </a:r>
            <a:r>
              <a:rPr lang="en-US" altLang="zh-TW" sz="2600" dirty="0" smtClean="0">
                <a:latin typeface="標楷體" pitchFamily="65" charset="-120"/>
                <a:ea typeface="標楷體" pitchFamily="65" charset="-120"/>
              </a:rPr>
              <a:t>02</a:t>
            </a:r>
            <a:r>
              <a:rPr lang="zh-TW" altLang="en-US" sz="2600" dirty="0" smtClean="0">
                <a:latin typeface="標楷體" pitchFamily="65" charset="-120"/>
                <a:ea typeface="標楷體" pitchFamily="65" charset="-120"/>
              </a:rPr>
              <a:t>混合而成的答案。</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產褥熱不可能是地震造成的，因為很多婦女在分娩時全無問題，卻在分娩後死亡。科學家告訴我們，這些母親是因為受到一種肉眼看不見的流行性病毒侵襲而致死的。</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是因為受到細菌感染，與地震無關。</a:t>
            </a:r>
          </a:p>
          <a:p>
            <a:pPr>
              <a:lnSpc>
                <a:spcPct val="90000"/>
              </a:lnSpc>
              <a:buFont typeface="Wingdings" pitchFamily="2" charset="2"/>
              <a:buChar char="l"/>
            </a:pPr>
            <a:r>
              <a:rPr lang="zh-TW" altLang="en-US" sz="2600" b="1" dirty="0">
                <a:latin typeface="標楷體" pitchFamily="65" charset="-120"/>
                <a:ea typeface="標楷體" pitchFamily="65" charset="-120"/>
              </a:rPr>
              <a:t>零分 代號 </a:t>
            </a:r>
            <a:r>
              <a:rPr lang="en-US" altLang="zh-TW" sz="2600" b="1" dirty="0" smtClean="0">
                <a:latin typeface="標楷體" pitchFamily="65" charset="-120"/>
                <a:ea typeface="標楷體" pitchFamily="65" charset="-120"/>
              </a:rPr>
              <a:t>04</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其他答案</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我想這是由於一次大地震的強烈震動所造成的。</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在</a:t>
            </a:r>
            <a:r>
              <a:rPr lang="en-US" altLang="zh-TW" sz="2600" dirty="0" smtClean="0">
                <a:latin typeface="標楷體" pitchFamily="65" charset="-120"/>
                <a:ea typeface="標楷體" pitchFamily="65" charset="-120"/>
              </a:rPr>
              <a:t>1843 </a:t>
            </a:r>
            <a:r>
              <a:rPr lang="zh-TW" altLang="en-US" sz="2600" dirty="0" smtClean="0">
                <a:latin typeface="標楷體" pitchFamily="65" charset="-120"/>
                <a:ea typeface="標楷體" pitchFamily="65" charset="-120"/>
              </a:rPr>
              <a:t>年，第一病房的死亡人數下降了很多，而第二病房的死亡人數卻沒有大幅度下降。</a:t>
            </a:r>
          </a:p>
          <a:p>
            <a:pPr marL="514350" indent="-514350" eaLnBrk="1" hangingPunct="1">
              <a:lnSpc>
                <a:spcPct val="90000"/>
              </a:lnSpc>
              <a:buFont typeface="+mj-lt"/>
              <a:buAutoNum type="arabicPeriod"/>
            </a:pPr>
            <a:r>
              <a:rPr lang="zh-TW" altLang="en-US" sz="2600" dirty="0" smtClean="0">
                <a:latin typeface="標楷體" pitchFamily="65" charset="-120"/>
                <a:ea typeface="標楷體" pitchFamily="65" charset="-120"/>
              </a:rPr>
              <a:t>醫院附近根本沒有發生地震，但病人卻始終染病。</a:t>
            </a:r>
            <a:r>
              <a:rPr lang="en-US" altLang="zh-TW" sz="2600" dirty="0" smtClean="0">
                <a:solidFill>
                  <a:schemeClr val="accent6">
                    <a:lumMod val="60000"/>
                    <a:lumOff val="40000"/>
                  </a:schemeClr>
                </a:solidFill>
                <a:latin typeface="標楷體" pitchFamily="65" charset="-120"/>
                <a:ea typeface="標楷體" pitchFamily="65" charset="-120"/>
              </a:rPr>
              <a:t>&lt;</a:t>
            </a:r>
            <a:r>
              <a:rPr lang="zh-TW" altLang="en-US" sz="2600" dirty="0" smtClean="0">
                <a:solidFill>
                  <a:schemeClr val="accent6">
                    <a:lumMod val="60000"/>
                    <a:lumOff val="40000"/>
                  </a:schemeClr>
                </a:solidFill>
                <a:latin typeface="標楷體" pitchFamily="65" charset="-120"/>
                <a:ea typeface="標楷體" pitchFamily="65" charset="-120"/>
              </a:rPr>
              <a:t>「沒有發生地震」只是一個假設，而這假設並不正確</a:t>
            </a:r>
            <a:r>
              <a:rPr lang="en-US" altLang="zh-TW" sz="2600" dirty="0" smtClean="0">
                <a:solidFill>
                  <a:schemeClr val="accent6">
                    <a:lumMod val="60000"/>
                    <a:lumOff val="40000"/>
                  </a:schemeClr>
                </a:solidFill>
                <a:latin typeface="標楷體" pitchFamily="65" charset="-120"/>
                <a:ea typeface="標楷體" pitchFamily="65" charset="-120"/>
              </a:rPr>
              <a:t>&gt;</a:t>
            </a:r>
            <a:endParaRPr lang="en-US" altLang="zh-TW" sz="2600" i="1" dirty="0" smtClean="0">
              <a:solidFill>
                <a:schemeClr val="accent6">
                  <a:lumMod val="60000"/>
                  <a:lumOff val="40000"/>
                </a:schemeClr>
              </a:solidFill>
              <a:latin typeface="標楷體" pitchFamily="65" charset="-120"/>
              <a:ea typeface="標楷體" pitchFamily="65" charset="-120"/>
            </a:endParaRPr>
          </a:p>
          <a:p>
            <a:pPr>
              <a:lnSpc>
                <a:spcPct val="90000"/>
              </a:lnSpc>
              <a:buFont typeface="Wingdings" pitchFamily="2" charset="2"/>
              <a:buChar char="l"/>
            </a:pPr>
            <a:r>
              <a:rPr lang="zh-TW" altLang="en-US" sz="2600" b="1" dirty="0" smtClean="0">
                <a:latin typeface="標楷體" pitchFamily="65" charset="-120"/>
                <a:ea typeface="標楷體" pitchFamily="65" charset="-120"/>
              </a:rPr>
              <a:t>零分 代號 </a:t>
            </a:r>
            <a:r>
              <a:rPr lang="en-US" altLang="zh-TW" sz="2600" b="1" dirty="0" smtClean="0">
                <a:latin typeface="標楷體" pitchFamily="65" charset="-120"/>
                <a:ea typeface="標楷體" pitchFamily="65" charset="-120"/>
              </a:rPr>
              <a:t>99</a:t>
            </a:r>
            <a:r>
              <a:rPr lang="zh-TW" altLang="en-US" sz="2600" b="1"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沒有作答</a:t>
            </a:r>
          </a:p>
        </p:txBody>
      </p:sp>
    </p:spTree>
    <p:extLst>
      <p:ext uri="{BB962C8B-B14F-4D97-AF65-F5344CB8AC3E}">
        <p14:creationId xmlns:p14="http://schemas.microsoft.com/office/powerpoint/2010/main" val="32439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fade">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fade">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fade">
                                      <p:cBhvr>
                                        <p:cTn id="27" dur="500"/>
                                        <p:tgtEl>
                                          <p:spTgt spid="91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1139">
                                            <p:txEl>
                                              <p:pRg st="5" end="5"/>
                                            </p:txEl>
                                          </p:spTgt>
                                        </p:tgtEl>
                                        <p:attrNameLst>
                                          <p:attrName>style.visibility</p:attrName>
                                        </p:attrNameLst>
                                      </p:cBhvr>
                                      <p:to>
                                        <p:strVal val="visible"/>
                                      </p:to>
                                    </p:set>
                                    <p:animEffect transition="in" filter="fade">
                                      <p:cBhvr>
                                        <p:cTn id="32" dur="500"/>
                                        <p:tgtEl>
                                          <p:spTgt spid="91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Effect transition="in" filter="fade">
                                      <p:cBhvr>
                                        <p:cTn id="37" dur="500"/>
                                        <p:tgtEl>
                                          <p:spTgt spid="91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1139">
                                            <p:txEl>
                                              <p:pRg st="7" end="7"/>
                                            </p:txEl>
                                          </p:spTgt>
                                        </p:tgtEl>
                                        <p:attrNameLst>
                                          <p:attrName>style.visibility</p:attrName>
                                        </p:attrNameLst>
                                      </p:cBhvr>
                                      <p:to>
                                        <p:strVal val="visible"/>
                                      </p:to>
                                    </p:set>
                                    <p:animEffect transition="in" filter="fade">
                                      <p:cBhvr>
                                        <p:cTn id="42" dur="500"/>
                                        <p:tgtEl>
                                          <p:spTgt spid="91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55576" y="188640"/>
            <a:ext cx="7634287" cy="952971"/>
          </a:xfrm>
        </p:spPr>
        <p:txBody>
          <a:bodyPr/>
          <a:lstStyle/>
          <a:p>
            <a:pPr eaLnBrk="1" hangingPunct="1"/>
            <a:r>
              <a:rPr lang="zh-TW" altLang="en-US" sz="3800" b="1" dirty="0" smtClean="0">
                <a:ea typeface="標楷體" pitchFamily="65" charset="-120"/>
              </a:rPr>
              <a:t>賽邁爾維斯日記（二）（</a:t>
            </a:r>
            <a:r>
              <a:rPr lang="en-US" altLang="zh-TW" sz="3800" b="1" dirty="0" smtClean="0">
                <a:ea typeface="標楷體" pitchFamily="65" charset="-120"/>
              </a:rPr>
              <a:t>PS195</a:t>
            </a:r>
            <a:r>
              <a:rPr lang="zh-TW" altLang="en-US" sz="3800" b="1" dirty="0" smtClean="0">
                <a:ea typeface="標楷體" pitchFamily="65" charset="-120"/>
              </a:rPr>
              <a:t>）</a:t>
            </a:r>
          </a:p>
        </p:txBody>
      </p:sp>
      <p:sp>
        <p:nvSpPr>
          <p:cNvPr id="92163" name="Rectangle 3"/>
          <p:cNvSpPr>
            <a:spLocks noGrp="1" noChangeArrowheads="1"/>
          </p:cNvSpPr>
          <p:nvPr>
            <p:ph type="body" idx="1"/>
          </p:nvPr>
        </p:nvSpPr>
        <p:spPr>
          <a:xfrm>
            <a:off x="539552" y="1268760"/>
            <a:ext cx="7922840" cy="5472608"/>
          </a:xfrm>
        </p:spPr>
        <p:txBody>
          <a:bodyPr>
            <a:noAutofit/>
          </a:bodyPr>
          <a:lstStyle/>
          <a:p>
            <a:pPr eaLnBrk="1" hangingPunct="1">
              <a:lnSpc>
                <a:spcPct val="90000"/>
              </a:lnSpc>
            </a:pPr>
            <a:r>
              <a:rPr lang="zh-TW" altLang="en-US" sz="2800" dirty="0" smtClean="0">
                <a:latin typeface="標楷體" pitchFamily="65" charset="-120"/>
                <a:ea typeface="標楷體" pitchFamily="65" charset="-120"/>
              </a:rPr>
              <a:t>醫院裡有部分的研究是解剖，就是將屍體剖開找出死因。</a:t>
            </a:r>
            <a:endParaRPr lang="en-US" altLang="zh-TW" sz="2800" dirty="0" smtClean="0">
              <a:latin typeface="標楷體" pitchFamily="65" charset="-120"/>
              <a:ea typeface="標楷體" pitchFamily="65" charset="-120"/>
            </a:endParaRPr>
          </a:p>
          <a:p>
            <a:pPr eaLnBrk="1" hangingPunct="1">
              <a:lnSpc>
                <a:spcPct val="90000"/>
              </a:lnSpc>
            </a:pPr>
            <a:r>
              <a:rPr lang="zh-TW" altLang="en-US" sz="2800" dirty="0" smtClean="0">
                <a:latin typeface="標楷體" pitchFamily="65" charset="-120"/>
                <a:ea typeface="標楷體" pitchFamily="65" charset="-120"/>
              </a:rPr>
              <a:t>根據賽邁爾維斯的報告，在第一病房工作的學生通常會參與前一天去世產婦的解剖，然後再檢查剛生產完的產婦。</a:t>
            </a:r>
            <a:endParaRPr lang="en-US" altLang="zh-TW" sz="2800" dirty="0" smtClean="0">
              <a:latin typeface="標楷體" pitchFamily="65" charset="-120"/>
              <a:ea typeface="標楷體" pitchFamily="65" charset="-120"/>
            </a:endParaRPr>
          </a:p>
          <a:p>
            <a:pPr eaLnBrk="1" hangingPunct="1">
              <a:lnSpc>
                <a:spcPct val="90000"/>
              </a:lnSpc>
            </a:pPr>
            <a:r>
              <a:rPr lang="zh-TW" altLang="en-US" sz="2800" dirty="0" smtClean="0">
                <a:latin typeface="標楷體" pitchFamily="65" charset="-120"/>
                <a:ea typeface="標楷體" pitchFamily="65" charset="-120"/>
              </a:rPr>
              <a:t>參與解剖後他們並不太注意清潔自己，有的學生甚至以留在自己身上的氣味而感到自豪，證明他們在停屍房是多麼努力的工作！</a:t>
            </a:r>
          </a:p>
          <a:p>
            <a:pPr eaLnBrk="1" hangingPunct="1">
              <a:lnSpc>
                <a:spcPct val="90000"/>
              </a:lnSpc>
            </a:pPr>
            <a:r>
              <a:rPr lang="zh-TW" altLang="en-US" sz="2800" dirty="0" smtClean="0">
                <a:latin typeface="標楷體" pitchFamily="65" charset="-120"/>
                <a:ea typeface="標楷體" pitchFamily="65" charset="-120"/>
              </a:rPr>
              <a:t>賽邁爾維斯有一個朋友在這樣的解剖過程中割傷自己而死亡。</a:t>
            </a:r>
            <a:endParaRPr lang="en-US" altLang="zh-TW" sz="2800" dirty="0" smtClean="0">
              <a:latin typeface="標楷體" pitchFamily="65" charset="-120"/>
              <a:ea typeface="標楷體" pitchFamily="65" charset="-120"/>
            </a:endParaRPr>
          </a:p>
          <a:p>
            <a:pPr eaLnBrk="1" hangingPunct="1">
              <a:lnSpc>
                <a:spcPct val="90000"/>
              </a:lnSpc>
            </a:pPr>
            <a:r>
              <a:rPr lang="zh-TW" altLang="en-US" sz="2800" dirty="0" smtClean="0">
                <a:latin typeface="標楷體" pitchFamily="65" charset="-120"/>
                <a:ea typeface="標楷體" pitchFamily="65" charset="-120"/>
              </a:rPr>
              <a:t>賽邁爾維斯解剖他的屍體時，發現症狀與患產褥熱導致死亡的產婦相同。於是，賽邁爾維斯又有了新的想法。</a:t>
            </a:r>
          </a:p>
        </p:txBody>
      </p:sp>
    </p:spTree>
    <p:extLst>
      <p:ext uri="{BB962C8B-B14F-4D97-AF65-F5344CB8AC3E}">
        <p14:creationId xmlns:p14="http://schemas.microsoft.com/office/powerpoint/2010/main" val="26737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fad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fade">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fade">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fade">
                                      <p:cBhvr>
                                        <p:cTn id="27"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99592" y="188640"/>
            <a:ext cx="7696200" cy="1143000"/>
          </a:xfrm>
        </p:spPr>
        <p:txBody>
          <a:bodyPr>
            <a:normAutofit/>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5</a:t>
            </a:r>
            <a:r>
              <a:rPr lang="zh-TW" altLang="en-US" sz="3800" b="1" dirty="0" smtClean="0">
                <a:ea typeface="標楷體" pitchFamily="65" charset="-120"/>
              </a:rPr>
              <a:t>： 賽邁爾維斯</a:t>
            </a:r>
            <a:r>
              <a:rPr lang="zh-TW" altLang="en-US" sz="3800" dirty="0" smtClean="0">
                <a:ea typeface="標楷體" pitchFamily="65" charset="-120"/>
              </a:rPr>
              <a:t>日記</a:t>
            </a:r>
            <a:endParaRPr lang="en-US" altLang="zh-TW" sz="3200" i="1" dirty="0" smtClean="0"/>
          </a:p>
        </p:txBody>
      </p:sp>
      <p:sp>
        <p:nvSpPr>
          <p:cNvPr id="93187" name="Rectangle 3"/>
          <p:cNvSpPr>
            <a:spLocks noGrp="1" noChangeArrowheads="1"/>
          </p:cNvSpPr>
          <p:nvPr>
            <p:ph type="body" idx="1"/>
          </p:nvPr>
        </p:nvSpPr>
        <p:spPr>
          <a:xfrm>
            <a:off x="611560" y="1484784"/>
            <a:ext cx="7706816" cy="4546129"/>
          </a:xfrm>
        </p:spPr>
        <p:txBody>
          <a:bodyPr>
            <a:normAutofit/>
          </a:bodyPr>
          <a:lstStyle/>
          <a:p>
            <a:pPr>
              <a:lnSpc>
                <a:spcPct val="90000"/>
              </a:lnSpc>
            </a:pPr>
            <a:r>
              <a:rPr lang="zh-TW" altLang="en-US" sz="2800" dirty="0">
                <a:latin typeface="標楷體" pitchFamily="65" charset="-120"/>
                <a:ea typeface="標楷體" pitchFamily="65" charset="-120"/>
              </a:rPr>
              <a:t>賽邁爾維斯最終成功地減少了由產褥熱引起的死亡數，但時至今日，產褥熱仍然是一種難以消除的疾病</a:t>
            </a:r>
            <a:r>
              <a:rPr lang="zh-TW" altLang="en-US" sz="2800" dirty="0" smtClean="0">
                <a:latin typeface="標楷體" pitchFamily="65" charset="-120"/>
                <a:ea typeface="標楷體" pitchFamily="65" charset="-120"/>
              </a:rPr>
              <a:t>。難以</a:t>
            </a:r>
            <a:r>
              <a:rPr lang="zh-TW" altLang="en-US" sz="2800" dirty="0">
                <a:latin typeface="標楷體" pitchFamily="65" charset="-120"/>
                <a:ea typeface="標楷體" pitchFamily="65" charset="-120"/>
              </a:rPr>
              <a:t>醫治的產褥熱仍是醫院要面對的問題</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lnSpc>
                <a:spcPct val="90000"/>
              </a:lnSpc>
            </a:pPr>
            <a:r>
              <a:rPr lang="zh-TW" altLang="en-US" sz="2800" dirty="0" smtClean="0">
                <a:latin typeface="標楷體" pitchFamily="65" charset="-120"/>
                <a:ea typeface="標楷體" pitchFamily="65" charset="-120"/>
              </a:rPr>
              <a:t>現在</a:t>
            </a:r>
            <a:r>
              <a:rPr lang="zh-TW" altLang="en-US" sz="2800" dirty="0">
                <a:latin typeface="標楷體" pitchFamily="65" charset="-120"/>
                <a:ea typeface="標楷體" pitchFamily="65" charset="-120"/>
              </a:rPr>
              <a:t>，醫院訂立了很多規範程序來控制這個問題，其中一項是用高溫清洗床單。</a:t>
            </a:r>
          </a:p>
          <a:p>
            <a:pPr>
              <a:lnSpc>
                <a:spcPct val="90000"/>
              </a:lnSpc>
            </a:pPr>
            <a:r>
              <a:rPr lang="zh-TW" altLang="en-US" sz="2800" dirty="0">
                <a:latin typeface="標楷體" pitchFamily="65" charset="-120"/>
                <a:ea typeface="標楷體" pitchFamily="65" charset="-120"/>
              </a:rPr>
              <a:t>解釋為什麼（在清洗床單時）高溫可以幫助降低病人染病的機會</a:t>
            </a:r>
            <a:r>
              <a:rPr lang="zh-TW" altLang="en-US" sz="2800" dirty="0" smtClean="0">
                <a:latin typeface="標楷體" pitchFamily="65" charset="-120"/>
                <a:ea typeface="標楷體" pitchFamily="65" charset="-120"/>
              </a:rPr>
              <a:t>？</a:t>
            </a:r>
            <a:endParaRPr lang="en-US" altLang="zh-TW" sz="2500" b="1" dirty="0" smtClean="0"/>
          </a:p>
        </p:txBody>
      </p:sp>
    </p:spTree>
    <p:extLst>
      <p:ext uri="{BB962C8B-B14F-4D97-AF65-F5344CB8AC3E}">
        <p14:creationId xmlns:p14="http://schemas.microsoft.com/office/powerpoint/2010/main" val="31018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fade">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fade">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827584" y="30803"/>
            <a:ext cx="7696200" cy="1198984"/>
          </a:xfrm>
        </p:spPr>
        <p:txBody>
          <a:bodyPr>
            <a:normAutofit/>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5</a:t>
            </a:r>
            <a:r>
              <a:rPr lang="zh-TW" altLang="en-US" sz="3800" b="1" dirty="0" smtClean="0">
                <a:ea typeface="標楷體" pitchFamily="65" charset="-120"/>
              </a:rPr>
              <a:t>：</a:t>
            </a:r>
            <a:r>
              <a:rPr lang="zh-TW" altLang="en-US" sz="3200" b="1" dirty="0" smtClean="0">
                <a:ea typeface="標楷體" pitchFamily="65" charset="-120"/>
              </a:rPr>
              <a:t>賽邁爾維斯日記 評分規準</a:t>
            </a:r>
            <a:r>
              <a:rPr lang="zh-TW" altLang="en-US" sz="3800" dirty="0" smtClean="0"/>
              <a:t> </a:t>
            </a:r>
            <a:r>
              <a:rPr lang="en-US" altLang="zh-TW" sz="3200" b="1" i="1" dirty="0" smtClean="0"/>
              <a:t>PS195Q05- 01 02 11 12 13 14 15 99</a:t>
            </a:r>
          </a:p>
        </p:txBody>
      </p:sp>
      <p:sp>
        <p:nvSpPr>
          <p:cNvPr id="94211" name="Rectangle 3"/>
          <p:cNvSpPr>
            <a:spLocks noGrp="1" noChangeArrowheads="1"/>
          </p:cNvSpPr>
          <p:nvPr>
            <p:ph type="body" idx="1"/>
          </p:nvPr>
        </p:nvSpPr>
        <p:spPr>
          <a:xfrm>
            <a:off x="611560" y="1412776"/>
            <a:ext cx="7992888" cy="5112568"/>
          </a:xfrm>
        </p:spPr>
        <p:txBody>
          <a:bodyPr>
            <a:noAutofit/>
          </a:bodyPr>
          <a:lstStyle/>
          <a:p>
            <a:pPr eaLnBrk="1" hangingPunct="1">
              <a:lnSpc>
                <a:spcPct val="9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指出高溫能殺死細菌。</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因為高熱可殺死細菌。</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細菌不能抵擋高溫。</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高溫可以把細菌燒死。</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高溫可以把細菌煮死。</a:t>
            </a:r>
            <a:r>
              <a:rPr lang="en-US" altLang="zh-TW" sz="2800" dirty="0" smtClean="0">
                <a:solidFill>
                  <a:schemeClr val="accent6">
                    <a:lumMod val="60000"/>
                    <a:lumOff val="40000"/>
                  </a:schemeClr>
                </a:solidFill>
                <a:latin typeface="標楷體" pitchFamily="65" charset="-120"/>
                <a:ea typeface="標楷體" pitchFamily="65" charset="-120"/>
              </a:rPr>
              <a:t>&lt;</a:t>
            </a:r>
            <a:r>
              <a:rPr lang="zh-TW" altLang="en-US" sz="2800" dirty="0" smtClean="0">
                <a:solidFill>
                  <a:schemeClr val="accent6">
                    <a:lumMod val="60000"/>
                    <a:lumOff val="40000"/>
                  </a:schemeClr>
                </a:solidFill>
                <a:latin typeface="標楷體" pitchFamily="65" charset="-120"/>
                <a:ea typeface="標楷體" pitchFamily="65" charset="-120"/>
              </a:rPr>
              <a:t>雖然從科學角度看，「燒死」與「煮死」 並不正確，但最後兩個答案仍算正確</a:t>
            </a:r>
            <a:r>
              <a:rPr lang="en-US" altLang="zh-TW" sz="2800" dirty="0" smtClean="0">
                <a:solidFill>
                  <a:schemeClr val="accent6">
                    <a:lumMod val="60000"/>
                    <a:lumOff val="40000"/>
                  </a:schemeClr>
                </a:solidFill>
                <a:latin typeface="標楷體" pitchFamily="65" charset="-120"/>
                <a:ea typeface="標楷體" pitchFamily="65" charset="-120"/>
              </a:rPr>
              <a:t>&gt;</a:t>
            </a:r>
            <a:endParaRPr lang="en-US" altLang="zh-TW" sz="2800" i="1" dirty="0" smtClean="0">
              <a:solidFill>
                <a:schemeClr val="accent6">
                  <a:lumMod val="60000"/>
                  <a:lumOff val="40000"/>
                </a:schemeClr>
              </a:solidFill>
              <a:latin typeface="標楷體" pitchFamily="65" charset="-120"/>
              <a:ea typeface="標楷體" pitchFamily="65" charset="-120"/>
            </a:endParaRPr>
          </a:p>
          <a:p>
            <a:pPr>
              <a:lnSpc>
                <a:spcPct val="90000"/>
              </a:lnSpc>
              <a:buFont typeface="Wingdings" pitchFamily="2" charset="2"/>
              <a:buChar char="l"/>
            </a:pPr>
            <a:r>
              <a:rPr lang="zh-TW" altLang="en-US" sz="2800" b="1" dirty="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12</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指出高溫能殺死微生物、病菌或病毒。</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因為高溫可殺死引起疾病的微生物。</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因為太熱了，病菌不能生存。</a:t>
            </a:r>
          </a:p>
        </p:txBody>
      </p:sp>
    </p:spTree>
    <p:extLst>
      <p:ext uri="{BB962C8B-B14F-4D97-AF65-F5344CB8AC3E}">
        <p14:creationId xmlns:p14="http://schemas.microsoft.com/office/powerpoint/2010/main" val="380204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fade">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fade">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fade">
                                      <p:cBhvr>
                                        <p:cTn id="22" dur="500"/>
                                        <p:tgtEl>
                                          <p:spTgt spid="94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fade">
                                      <p:cBhvr>
                                        <p:cTn id="27" dur="500"/>
                                        <p:tgtEl>
                                          <p:spTgt spid="94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211">
                                            <p:txEl>
                                              <p:pRg st="5" end="5"/>
                                            </p:txEl>
                                          </p:spTgt>
                                        </p:tgtEl>
                                        <p:attrNameLst>
                                          <p:attrName>style.visibility</p:attrName>
                                        </p:attrNameLst>
                                      </p:cBhvr>
                                      <p:to>
                                        <p:strVal val="visible"/>
                                      </p:to>
                                    </p:set>
                                    <p:animEffect transition="in" filter="fade">
                                      <p:cBhvr>
                                        <p:cTn id="32" dur="500"/>
                                        <p:tgtEl>
                                          <p:spTgt spid="94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211">
                                            <p:txEl>
                                              <p:pRg st="6" end="6"/>
                                            </p:txEl>
                                          </p:spTgt>
                                        </p:tgtEl>
                                        <p:attrNameLst>
                                          <p:attrName>style.visibility</p:attrName>
                                        </p:attrNameLst>
                                      </p:cBhvr>
                                      <p:to>
                                        <p:strVal val="visible"/>
                                      </p:to>
                                    </p:set>
                                    <p:animEffect transition="in" filter="fade">
                                      <p:cBhvr>
                                        <p:cTn id="37" dur="500"/>
                                        <p:tgtEl>
                                          <p:spTgt spid="94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4211">
                                            <p:txEl>
                                              <p:pRg st="7" end="7"/>
                                            </p:txEl>
                                          </p:spTgt>
                                        </p:tgtEl>
                                        <p:attrNameLst>
                                          <p:attrName>style.visibility</p:attrName>
                                        </p:attrNameLst>
                                      </p:cBhvr>
                                      <p:to>
                                        <p:strVal val="visible"/>
                                      </p:to>
                                    </p:set>
                                    <p:animEffect transition="in" filter="fade">
                                      <p:cBhvr>
                                        <p:cTn id="42" dur="500"/>
                                        <p:tgtEl>
                                          <p:spTgt spid="94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99592" y="116632"/>
            <a:ext cx="7696200" cy="1195536"/>
          </a:xfrm>
        </p:spPr>
        <p:txBody>
          <a:bodyPr>
            <a:normAutofit/>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5</a:t>
            </a:r>
            <a:r>
              <a:rPr lang="zh-TW" altLang="en-US" sz="3800" b="1" dirty="0" smtClean="0">
                <a:ea typeface="標楷體" pitchFamily="65" charset="-120"/>
              </a:rPr>
              <a:t>：</a:t>
            </a:r>
            <a:r>
              <a:rPr lang="zh-TW" altLang="en-US" sz="3200" b="1" dirty="0" smtClean="0">
                <a:ea typeface="標楷體" pitchFamily="65" charset="-120"/>
              </a:rPr>
              <a:t>賽邁爾維斯日記 評分規準</a:t>
            </a:r>
            <a:r>
              <a:rPr lang="zh-TW" altLang="en-US" sz="3800" dirty="0" smtClean="0"/>
              <a:t> </a:t>
            </a:r>
            <a:r>
              <a:rPr lang="en-US" altLang="zh-TW" sz="3200" b="1" i="1" dirty="0" smtClean="0"/>
              <a:t>PS195Q05- 01 02 11 12 13 14 15 99</a:t>
            </a:r>
          </a:p>
        </p:txBody>
      </p:sp>
      <p:sp>
        <p:nvSpPr>
          <p:cNvPr id="95235" name="Rectangle 3"/>
          <p:cNvSpPr>
            <a:spLocks noGrp="1" noChangeArrowheads="1"/>
          </p:cNvSpPr>
          <p:nvPr>
            <p:ph type="body" idx="1"/>
          </p:nvPr>
        </p:nvSpPr>
        <p:spPr>
          <a:xfrm>
            <a:off x="683568" y="1556792"/>
            <a:ext cx="7778824" cy="4618137"/>
          </a:xfrm>
        </p:spPr>
        <p:txBody>
          <a:bodyPr>
            <a:normAutofit/>
          </a:bodyPr>
          <a:lstStyle/>
          <a:p>
            <a:pPr eaLnBrk="1" hangingPunct="1">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13</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指出高熱能去除（而非殺死）細菌。</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細菌被去除了。</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細菌數目會減少。</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高溫可以洗走細菌。</a:t>
            </a:r>
          </a:p>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14</a:t>
            </a:r>
            <a:r>
              <a:rPr lang="zh-TW" altLang="en-US" sz="2800" dirty="0" smtClean="0">
                <a:latin typeface="標楷體" pitchFamily="65" charset="-120"/>
                <a:ea typeface="標楷體" pitchFamily="65" charset="-120"/>
              </a:rPr>
              <a:t>：指出高溫可以去除（而非殺死）微生物，病菌或病毒。</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因為人體上不再有病菌。</a:t>
            </a:r>
          </a:p>
          <a:p>
            <a:pPr>
              <a:lnSpc>
                <a:spcPct val="80000"/>
              </a:lnSpc>
              <a:buFont typeface="Wingdings" pitchFamily="2" charset="2"/>
              <a:buChar char="l"/>
            </a:pPr>
            <a:r>
              <a:rPr lang="zh-TW" altLang="en-US" sz="2800" b="1" dirty="0" smtClean="0">
                <a:latin typeface="標楷體" pitchFamily="65" charset="-120"/>
                <a:ea typeface="標楷體" pitchFamily="65" charset="-120"/>
              </a:rPr>
              <a:t>滿分 代號 </a:t>
            </a:r>
            <a:r>
              <a:rPr lang="en-US" altLang="zh-TW" sz="2800" b="1" dirty="0" smtClean="0">
                <a:latin typeface="標楷體" pitchFamily="65" charset="-120"/>
                <a:ea typeface="標楷體" pitchFamily="65" charset="-120"/>
              </a:rPr>
              <a:t>15</a:t>
            </a:r>
            <a:r>
              <a:rPr lang="zh-TW" altLang="en-US" sz="2800" dirty="0" smtClean="0">
                <a:latin typeface="標楷體" pitchFamily="65" charset="-120"/>
                <a:ea typeface="標楷體" pitchFamily="65" charset="-120"/>
              </a:rPr>
              <a:t>：指出高溫可以消毒床單。</a:t>
            </a:r>
          </a:p>
          <a:p>
            <a:pPr marL="514350" indent="-514350" eaLnBrk="1" hangingPunct="1">
              <a:lnSpc>
                <a:spcPct val="80000"/>
              </a:lnSpc>
              <a:buFont typeface="+mj-lt"/>
              <a:buAutoNum type="arabicPeriod"/>
            </a:pPr>
            <a:r>
              <a:rPr lang="zh-TW" altLang="en-US" sz="2800" dirty="0" smtClean="0">
                <a:latin typeface="標楷體" pitchFamily="65" charset="-120"/>
                <a:ea typeface="標楷體" pitchFamily="65" charset="-120"/>
              </a:rPr>
              <a:t>高溫可以將床單消毒。</a:t>
            </a:r>
          </a:p>
        </p:txBody>
      </p:sp>
    </p:spTree>
    <p:extLst>
      <p:ext uri="{BB962C8B-B14F-4D97-AF65-F5344CB8AC3E}">
        <p14:creationId xmlns:p14="http://schemas.microsoft.com/office/powerpoint/2010/main" val="14279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235">
                                            <p:txEl>
                                              <p:pRg st="6" end="6"/>
                                            </p:txEl>
                                          </p:spTgt>
                                        </p:tgtEl>
                                        <p:attrNameLst>
                                          <p:attrName>style.visibility</p:attrName>
                                        </p:attrNameLst>
                                      </p:cBhvr>
                                      <p:to>
                                        <p:strVal val="visible"/>
                                      </p:to>
                                    </p:set>
                                    <p:animEffect transition="in" filter="fade">
                                      <p:cBhvr>
                                        <p:cTn id="37" dur="500"/>
                                        <p:tgtEl>
                                          <p:spTgt spid="952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5235">
                                            <p:txEl>
                                              <p:pRg st="7" end="7"/>
                                            </p:txEl>
                                          </p:spTgt>
                                        </p:tgtEl>
                                        <p:attrNameLst>
                                          <p:attrName>style.visibility</p:attrName>
                                        </p:attrNameLst>
                                      </p:cBhvr>
                                      <p:to>
                                        <p:strVal val="visible"/>
                                      </p:to>
                                    </p:set>
                                    <p:animEffect transition="in" filter="fade">
                                      <p:cBhvr>
                                        <p:cTn id="42" dur="500"/>
                                        <p:tgtEl>
                                          <p:spTgt spid="952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914400" y="188640"/>
            <a:ext cx="7696200" cy="1411560"/>
          </a:xfrm>
        </p:spPr>
        <p:txBody>
          <a:bodyPr>
            <a:normAutofit/>
          </a:bodyPr>
          <a:lstStyle/>
          <a:p>
            <a:pPr eaLnBrk="1" hangingPunct="1"/>
            <a:r>
              <a:rPr lang="zh-TW" altLang="en-US" sz="3800" b="1" dirty="0" smtClean="0">
                <a:ea typeface="標楷體" pitchFamily="65" charset="-120"/>
              </a:rPr>
              <a:t>問題</a:t>
            </a:r>
            <a:r>
              <a:rPr lang="en-US" altLang="zh-TW" sz="3800" b="1" dirty="0" smtClean="0">
                <a:ea typeface="標楷體" pitchFamily="65" charset="-120"/>
              </a:rPr>
              <a:t>5</a:t>
            </a:r>
            <a:r>
              <a:rPr lang="zh-TW" altLang="en-US" sz="3800" b="1" dirty="0" smtClean="0">
                <a:ea typeface="標楷體" pitchFamily="65" charset="-120"/>
              </a:rPr>
              <a:t>：</a:t>
            </a:r>
            <a:r>
              <a:rPr lang="zh-TW" altLang="en-US" sz="3200" b="1" dirty="0" smtClean="0">
                <a:ea typeface="標楷體" pitchFamily="65" charset="-120"/>
              </a:rPr>
              <a:t>賽邁爾維斯日記評分規準</a:t>
            </a:r>
            <a:r>
              <a:rPr lang="zh-TW" altLang="en-US" sz="3800" dirty="0" smtClean="0"/>
              <a:t> </a:t>
            </a:r>
            <a:r>
              <a:rPr lang="en-US" altLang="zh-TW" sz="3200" b="1" i="1" dirty="0" smtClean="0"/>
              <a:t>PS195Q05- 01 02 11 12 13 14 15 99</a:t>
            </a:r>
          </a:p>
        </p:txBody>
      </p:sp>
      <p:sp>
        <p:nvSpPr>
          <p:cNvPr id="96259" name="Rectangle 3"/>
          <p:cNvSpPr>
            <a:spLocks noGrp="1" noChangeArrowheads="1"/>
          </p:cNvSpPr>
          <p:nvPr>
            <p:ph type="body" idx="1"/>
          </p:nvPr>
        </p:nvSpPr>
        <p:spPr>
          <a:xfrm>
            <a:off x="971600" y="1844824"/>
            <a:ext cx="7562800" cy="4186089"/>
          </a:xfrm>
        </p:spPr>
        <p:txBody>
          <a:bodyPr>
            <a:noAutofit/>
          </a:bodyPr>
          <a:lstStyle/>
          <a:p>
            <a:pPr eaLnBrk="1" hangingPunct="1">
              <a:lnSpc>
                <a:spcPct val="90000"/>
              </a:lnSpc>
              <a:buFont typeface="Wingdings" pitchFamily="2" charset="2"/>
              <a:buChar char="l"/>
            </a:pPr>
            <a:r>
              <a:rPr lang="zh-TW" altLang="en-US" sz="2800" b="1" dirty="0" smtClean="0">
                <a:latin typeface="標楷體" pitchFamily="65" charset="-120"/>
                <a:ea typeface="標楷體" pitchFamily="65" charset="-120"/>
              </a:rPr>
              <a:t>零分 代號</a:t>
            </a:r>
            <a:r>
              <a:rPr lang="en-US" altLang="zh-TW" sz="2800" b="1" dirty="0" smtClean="0">
                <a:latin typeface="標楷體" pitchFamily="65" charset="-120"/>
                <a:ea typeface="標楷體" pitchFamily="65" charset="-120"/>
              </a:rPr>
              <a:t>01</a:t>
            </a:r>
            <a:r>
              <a:rPr lang="zh-TW" altLang="en-US"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指出疾病被殺死。</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因為熱 水的高溫殺死床單上所有的疾病。</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高熱殺死床單上大部分的發熱病，使染病的機會減少。</a:t>
            </a:r>
          </a:p>
          <a:p>
            <a:pPr>
              <a:lnSpc>
                <a:spcPct val="90000"/>
              </a:lnSpc>
              <a:buFont typeface="Wingdings" pitchFamily="2" charset="2"/>
              <a:buChar char="l"/>
            </a:pPr>
            <a:r>
              <a:rPr lang="zh-TW" altLang="en-US" sz="2800" dirty="0" smtClean="0">
                <a:latin typeface="標楷體" pitchFamily="65" charset="-120"/>
                <a:ea typeface="標楷體" pitchFamily="65" charset="-120"/>
              </a:rPr>
              <a:t>零分 代號</a:t>
            </a:r>
            <a:r>
              <a:rPr lang="en-US" altLang="zh-TW" sz="2800" dirty="0" smtClean="0">
                <a:latin typeface="標楷體" pitchFamily="65" charset="-120"/>
                <a:ea typeface="標楷體" pitchFamily="65" charset="-120"/>
              </a:rPr>
              <a:t>02</a:t>
            </a:r>
            <a:r>
              <a:rPr lang="zh-TW" altLang="en-US" sz="2800" dirty="0" smtClean="0">
                <a:latin typeface="標楷體" pitchFamily="65" charset="-120"/>
                <a:ea typeface="標楷體" pitchFamily="65" charset="-120"/>
              </a:rPr>
              <a:t>：其他答案</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即使天氣寒冷，他們也不會生病。</a:t>
            </a:r>
          </a:p>
          <a:p>
            <a:pPr marL="514350" indent="-514350" eaLnBrk="1" hangingPunct="1">
              <a:lnSpc>
                <a:spcPct val="90000"/>
              </a:lnSpc>
              <a:buFont typeface="+mj-lt"/>
              <a:buAutoNum type="arabicPeriod"/>
            </a:pPr>
            <a:r>
              <a:rPr lang="zh-TW" altLang="en-US" sz="2800" dirty="0" smtClean="0">
                <a:latin typeface="標楷體" pitchFamily="65" charset="-120"/>
                <a:ea typeface="標楷體" pitchFamily="65" charset="-120"/>
              </a:rPr>
              <a:t>嗯，當你洗東西時，病菌會被洗走。</a:t>
            </a:r>
          </a:p>
          <a:p>
            <a:pPr>
              <a:lnSpc>
                <a:spcPct val="90000"/>
              </a:lnSpc>
              <a:buFont typeface="Wingdings" pitchFamily="2" charset="2"/>
              <a:buChar char="l"/>
            </a:pPr>
            <a:r>
              <a:rPr lang="zh-TW" altLang="en-US" sz="2800" b="1" dirty="0" smtClean="0">
                <a:latin typeface="標楷體" pitchFamily="65" charset="-120"/>
                <a:ea typeface="標楷體" pitchFamily="65" charset="-120"/>
              </a:rPr>
              <a:t>零分 代號 </a:t>
            </a:r>
            <a:r>
              <a:rPr lang="en-US" altLang="zh-TW" sz="2800" b="1" dirty="0" smtClean="0">
                <a:latin typeface="標楷體" pitchFamily="65" charset="-120"/>
                <a:ea typeface="標楷體" pitchFamily="65" charset="-120"/>
              </a:rPr>
              <a:t>99</a:t>
            </a:r>
            <a:r>
              <a:rPr lang="zh-TW" altLang="en-US" sz="2800" dirty="0" smtClean="0">
                <a:latin typeface="標楷體" pitchFamily="65" charset="-120"/>
                <a:ea typeface="標楷體" pitchFamily="65" charset="-120"/>
              </a:rPr>
              <a:t>：沒有作答</a:t>
            </a:r>
          </a:p>
        </p:txBody>
      </p:sp>
    </p:spTree>
    <p:extLst>
      <p:ext uri="{BB962C8B-B14F-4D97-AF65-F5344CB8AC3E}">
        <p14:creationId xmlns:p14="http://schemas.microsoft.com/office/powerpoint/2010/main" val="4242922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47664" y="332656"/>
            <a:ext cx="7344816" cy="3886200"/>
          </a:xfrm>
        </p:spPr>
        <p:txBody>
          <a:bodyPr/>
          <a:lstStyle/>
          <a:p>
            <a:r>
              <a:rPr lang="zh-TW" altLang="en-US" dirty="0" smtClean="0"/>
              <a:t>台灣學生表現</a:t>
            </a:r>
            <a:r>
              <a:rPr lang="en-US" altLang="zh-TW" dirty="0" smtClean="0"/>
              <a:t/>
            </a:r>
            <a:br>
              <a:rPr lang="en-US" altLang="zh-TW" dirty="0" smtClean="0"/>
            </a:br>
            <a:r>
              <a:rPr lang="zh-TW" altLang="en-US" dirty="0" smtClean="0"/>
              <a:t>不佳原因探討</a:t>
            </a:r>
            <a:endParaRPr lang="zh-TW" altLang="en-US" dirty="0"/>
          </a:p>
        </p:txBody>
      </p:sp>
    </p:spTree>
    <p:extLst>
      <p:ext uri="{BB962C8B-B14F-4D97-AF65-F5344CB8AC3E}">
        <p14:creationId xmlns:p14="http://schemas.microsoft.com/office/powerpoint/2010/main" val="2452306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測驗集">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QuizShow</Template>
  <TotalTime>0</TotalTime>
  <Words>9656</Words>
  <Application>Microsoft Office PowerPoint</Application>
  <PresentationFormat>如螢幕大小 (4:3)</PresentationFormat>
  <Paragraphs>745</Paragraphs>
  <Slides>133</Slides>
  <Notes>63</Notes>
  <HiddenSlides>0</HiddenSlides>
  <MMClips>0</MMClips>
  <ScaleCrop>false</ScaleCrop>
  <HeadingPairs>
    <vt:vector size="4" baseType="variant">
      <vt:variant>
        <vt:lpstr>佈景主題</vt:lpstr>
      </vt:variant>
      <vt:variant>
        <vt:i4>1</vt:i4>
      </vt:variant>
      <vt:variant>
        <vt:lpstr>投影片標題</vt:lpstr>
      </vt:variant>
      <vt:variant>
        <vt:i4>133</vt:i4>
      </vt:variant>
    </vt:vector>
  </HeadingPairs>
  <TitlesOfParts>
    <vt:vector size="134" baseType="lpstr">
      <vt:lpstr>測驗集</vt:lpstr>
      <vt:lpstr>從PISA測驗看學生的三力</vt:lpstr>
      <vt:lpstr>關於PISA</vt:lpstr>
      <vt:lpstr>PowerPoint 簡報</vt:lpstr>
      <vt:lpstr>PowerPoint 簡報</vt:lpstr>
      <vt:lpstr>PowerPoint 簡報</vt:lpstr>
      <vt:lpstr>PISA評量什麼?</vt:lpstr>
      <vt:lpstr>PISA評量什麼?</vt:lpstr>
      <vt:lpstr>PowerPoint 簡報</vt:lpstr>
      <vt:lpstr>PowerPoint 簡報</vt:lpstr>
      <vt:lpstr>PISA 2000, 2003的科學素養</vt:lpstr>
      <vt:lpstr>PISA 2006-2012的科學素養</vt:lpstr>
      <vt:lpstr>PISA 2015的科學素養</vt:lpstr>
      <vt:lpstr>要素一：試題情境 </vt:lpstr>
      <vt:lpstr>PISA 2015 科學評量「情境」的內涵 </vt:lpstr>
      <vt:lpstr>PowerPoint 簡報</vt:lpstr>
      <vt:lpstr>要素二：科學能力</vt:lpstr>
      <vt:lpstr>能力一：解釋科學現象 </vt:lpstr>
      <vt:lpstr>能力二：理解科學探究 </vt:lpstr>
      <vt:lpstr>能力三：詮釋科學證據 </vt:lpstr>
      <vt:lpstr>要素三：科學知識 </vt:lpstr>
      <vt:lpstr>（一）內容知識</vt:lpstr>
      <vt:lpstr>物質系統</vt:lpstr>
      <vt:lpstr>生命系統</vt:lpstr>
      <vt:lpstr>地球與太空系統</vt:lpstr>
      <vt:lpstr>（二）程序知識</vt:lpstr>
      <vt:lpstr>程序知識包含</vt:lpstr>
      <vt:lpstr>（三）認識論知識</vt:lpstr>
      <vt:lpstr>認識論知識包括1</vt:lpstr>
      <vt:lpstr>認識論知識包括2</vt:lpstr>
      <vt:lpstr> PISA試題 閱讀及計分規準</vt:lpstr>
      <vt:lpstr>溫室效應（PS114）…運用科學證據的能力</vt:lpstr>
      <vt:lpstr>溫室效應（PS114）</vt:lpstr>
      <vt:lpstr>PowerPoint 簡報</vt:lpstr>
      <vt:lpstr>問題3：溫室效應</vt:lpstr>
      <vt:lpstr>問題3：溫室效應 計分規準  PS114Q03-01 02 11 12 99</vt:lpstr>
      <vt:lpstr>問題3：溫室效應計分規準  PS114Q03-01 02 11 12 99</vt:lpstr>
      <vt:lpstr>問題3：溫室效應計分規準3  PS114Q03-01 02 11 12 99</vt:lpstr>
      <vt:lpstr>問題3：溫室效應計分規準4  PS114Q03-01 02 11 12 99</vt:lpstr>
      <vt:lpstr>問題4：溫室效應</vt:lpstr>
      <vt:lpstr>問題4：溫室效應計分規準  S114Q04-0 1 2 9</vt:lpstr>
      <vt:lpstr>問題4：溫室效應計分規準  S114Q04-0 1 2 9</vt:lpstr>
      <vt:lpstr>問題4：溫室效應計分規準  S114Q04-0 1 2 9</vt:lpstr>
      <vt:lpstr>問題4：溫室效應計分規準  S114Q04-0 1 2 9</vt:lpstr>
      <vt:lpstr>問題4：溫室效應計分規準 S114Q04-0 1 2 9</vt:lpstr>
      <vt:lpstr>問題5：溫室效應</vt:lpstr>
      <vt:lpstr>問題5：溫室效應評分規準 PS114Q05-01 02 03 11 12 99</vt:lpstr>
      <vt:lpstr>問題5：溫室效應評分規準 PS114Q05-01 02 03 11 12 99</vt:lpstr>
      <vt:lpstr>問題5：溫室效應評分規準 PS114Q05-01 02 03 11 12 99</vt:lpstr>
      <vt:lpstr>白晝（PS129）</vt:lpstr>
      <vt:lpstr>問題2：白晝</vt:lpstr>
      <vt:lpstr>問題2：白晝</vt:lpstr>
      <vt:lpstr>問題2：白晝評分規準 PS129Q02 - 01 02 03 04 11 12 13 21 99</vt:lpstr>
      <vt:lpstr>問題2：白晝評分規準 PS129Q02 - 01 02 03 04 11 12 13 21 99</vt:lpstr>
      <vt:lpstr>問題2：白晝評分規準 PS129Q02 - 01 02 03 04 11 12 13 21 99</vt:lpstr>
      <vt:lpstr>問題2：白晝評分規準 PS129Q02 - 01 02 03 04 11 12 13 21 99</vt:lpstr>
      <vt:lpstr>問題2：白晝評分規準 PS129Q02 - 01 02 03 04 11 12 13 21 99</vt:lpstr>
      <vt:lpstr>問題2：白晝評分規準 PS129Q02 - 01 02 03 04 11 12 13 21 99</vt:lpstr>
      <vt:lpstr>問題2：白晝評分規準 PS129Q02 - 01 02 03 04 11 12 13 21 99</vt:lpstr>
      <vt:lpstr>問題2：白晝評分規準 PS129Q02 - 01 02 03 04 11 12 13 21 99</vt:lpstr>
      <vt:lpstr>星光(PS441)</vt:lpstr>
      <vt:lpstr>問題1：星光</vt:lpstr>
      <vt:lpstr>星光 問題1 計分</vt:lpstr>
      <vt:lpstr>星光 問題 2</vt:lpstr>
      <vt:lpstr>星光 問題2 計分</vt:lpstr>
      <vt:lpstr>金星凌日(S507)</vt:lpstr>
      <vt:lpstr>PowerPoint 簡報</vt:lpstr>
      <vt:lpstr>問題 1：金星凌日</vt:lpstr>
      <vt:lpstr>金星凌日 問題 1 計分</vt:lpstr>
      <vt:lpstr>問題2：金星凌日S507Q02</vt:lpstr>
      <vt:lpstr>問題 4：金星凌日</vt:lpstr>
      <vt:lpstr>金星凌日問題 4 計分 S507Q04 – 019 </vt:lpstr>
      <vt:lpstr>風力電場(S529)</vt:lpstr>
      <vt:lpstr>問題 4：風力電場</vt:lpstr>
      <vt:lpstr>問題4: 風力電場 計分規準 S529Q04 –0129</vt:lpstr>
      <vt:lpstr>問題4: 風力電場 計分規準 S529Q04 –0129</vt:lpstr>
      <vt:lpstr>問題4: 風力電場 計分規準 S529Q04 –0129</vt:lpstr>
      <vt:lpstr>問題4: 風力電場 計分規準 S529Q04 –0129</vt:lpstr>
      <vt:lpstr>問題4: 風力電場 計分規準 S529Q04 –0129</vt:lpstr>
      <vt:lpstr>大型外科手術(S526)</vt:lpstr>
      <vt:lpstr>問題2：大型外科手術</vt:lpstr>
      <vt:lpstr>大型外科手術問題 2 計分規準 S526Q02 – 01 11 12 21 99</vt:lpstr>
      <vt:lpstr>大型外科手術問題 2 計分規準 S526Q02 – 01 11 12 21 99</vt:lpstr>
      <vt:lpstr>大型外科手術問題 2 計分規準 S526Q02 – 01 11 12 21 99</vt:lpstr>
      <vt:lpstr>賽邁爾維斯日記（PS195）</vt:lpstr>
      <vt:lpstr>賽邁爾維斯日記（PS195）</vt:lpstr>
      <vt:lpstr>賽邁爾維斯日記（PS195）</vt:lpstr>
      <vt:lpstr>賽邁爾維斯日記（PS195）</vt:lpstr>
      <vt:lpstr>賽邁爾維斯日記（PS195）</vt:lpstr>
      <vt:lpstr>問題2：賽邁爾維斯日記</vt:lpstr>
      <vt:lpstr>問題2：賽邁爾維斯日記評分規準 PS195Q02- 01 02 03 04 11 12 13 21 99</vt:lpstr>
      <vt:lpstr>問題2：賽邁爾維斯日記評分規準 PS195Q02- 01 02 03 04 11 12 13 21 99</vt:lpstr>
      <vt:lpstr>問題2：賽邁爾維斯日記評分規準 PS195Q02- 01 02 03 04 11 12 13 21 99</vt:lpstr>
      <vt:lpstr>問題2：賽邁爾維斯日記評分規準 PS195Q02- 01 02 03 04 11 12 13 21 99</vt:lpstr>
      <vt:lpstr>賽邁爾維斯日記（二）（PS195）</vt:lpstr>
      <vt:lpstr>問題5： 賽邁爾維斯日記</vt:lpstr>
      <vt:lpstr>問題5：賽邁爾維斯日記 評分規準 PS195Q05- 01 02 11 12 13 14 15 99</vt:lpstr>
      <vt:lpstr>問題5：賽邁爾維斯日記 評分規準 PS195Q05- 01 02 11 12 13 14 15 99</vt:lpstr>
      <vt:lpstr>問題5：賽邁爾維斯日記評分規準 PS195Q05- 01 02 11 12 13 14 15 99</vt:lpstr>
      <vt:lpstr>台灣學生表現 不佳原因探討</vt:lpstr>
      <vt:lpstr>PowerPoint 簡報</vt:lpstr>
      <vt:lpstr>PowerPoint 簡報</vt:lpstr>
      <vt:lpstr>PISA試題 計分練習</vt:lpstr>
      <vt:lpstr>問題S195Q02:賽邁爾維斯日記 S195Q02-01 02 03 04 11 12 13 21 99</vt:lpstr>
      <vt:lpstr>問題S195Q02 ：賽邁爾維斯日記評分規準 PS195Q02- 01 02 03 04 11 12 13 21 99</vt:lpstr>
      <vt:lpstr>問題S195Q02 ：賽邁爾維斯日記評分規準 PS195Q02- 01 02 03 04 11 12 13 21 99</vt:lpstr>
      <vt:lpstr>問題S195Q02 ：賽邁爾維斯日記評分規準 PS195Q02- 01 02 03 04 11 12 13 21 99</vt:lpstr>
      <vt:lpstr>問題S195Q02 ：賽邁爾維斯日記評分規準 PS195Q02- 01 02 03 04 11 12 13 21 99</vt:lpstr>
      <vt:lpstr>學生作答反應</vt:lpstr>
      <vt:lpstr>學生作答反應</vt:lpstr>
      <vt:lpstr>學生作答反應</vt:lpstr>
      <vt:lpstr>問題S195Q05：賽邁爾維斯日記</vt:lpstr>
      <vt:lpstr>問題PS195Q05：賽邁爾維斯日記 評分規準 PS195Q05- 01 02 11 12 13 14 15 99</vt:lpstr>
      <vt:lpstr>問題PS195Q05：賽邁爾維斯日記 評分規準 PS195Q05- 01 02 11 12 13 14 15 99</vt:lpstr>
      <vt:lpstr>問題PS195Q05：賽邁爾維斯日記 評分規準 PS195Q05- 01 02 11 12 13 14 15 99</vt:lpstr>
      <vt:lpstr>學生作答反應</vt:lpstr>
      <vt:lpstr>學生作答反應</vt:lpstr>
      <vt:lpstr>溫室效應（PS114）…運用科學證據的能力</vt:lpstr>
      <vt:lpstr>溫室效應（PS114）</vt:lpstr>
      <vt:lpstr>PowerPoint 簡報</vt:lpstr>
      <vt:lpstr>問題3：溫室效應</vt:lpstr>
      <vt:lpstr>問題3：溫室效應 計分規準  PS114Q03-01 02 11 12 99</vt:lpstr>
      <vt:lpstr>問題3：溫室效應計分規準  PS114Q03-01 02 11 12 99</vt:lpstr>
      <vt:lpstr>問題3：溫室效應計分規準3  PS114Q03-01 02 11 12 99</vt:lpstr>
      <vt:lpstr>問題3：溫室效應計分規準4  PS114Q03-01 02 11 12 99</vt:lpstr>
      <vt:lpstr>學生作答反應</vt:lpstr>
      <vt:lpstr>學生作答反應</vt:lpstr>
      <vt:lpstr>問題S129Q02：白晝</vt:lpstr>
      <vt:lpstr>問題PS129Q02 ：白晝評分規準 PS129Q02 - 01 02 03 04 11 12 13 21 99</vt:lpstr>
      <vt:lpstr>問題PS129Q02 ：白晝評分規準 PS129Q02 - 01 02 03 04 11 12 13 21 99</vt:lpstr>
      <vt:lpstr>問題PS129Q02 ：白晝評分規準 PS129Q02 - 01 02 03 04 11 12 13 21 99</vt:lpstr>
      <vt:lpstr>問題PS129Q02 ：白晝評分規準 PS129Q02 - 01 02 03 04 11 12 13 21 99</vt:lpstr>
      <vt:lpstr>問題PS129Q02 ：白晝評分規準 PS129Q02 - 01 02 03 04 11 12 13 21 99</vt:lpstr>
      <vt:lpstr>問題PS129Q02 ：白晝評分規準 PS129Q02 - 01 02 03 04 11 12 13 21 99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2012-08-24T04:31:23Z</dcterms:created>
  <dcterms:modified xsi:type="dcterms:W3CDTF">2013-12-09T11:27:09Z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1028</vt:i4>
  </property>
  <property fmtid="{D5CDD505-2E9C-101B-9397-08002B2CF9AE}" pid="3" name="_Version">
    <vt:lpwstr>12.0.4518</vt:lpwstr>
  </property>
</Properties>
</file>