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58" r:id="rId5"/>
    <p:sldId id="263" r:id="rId6"/>
    <p:sldId id="259" r:id="rId7"/>
    <p:sldId id="264" r:id="rId8"/>
    <p:sldId id="267" r:id="rId9"/>
    <p:sldId id="270" r:id="rId10"/>
    <p:sldId id="268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3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6E56-ABA9-47BA-AF77-FC2F79E71330}" type="datetimeFigureOut">
              <a:rPr lang="zh-TW" altLang="en-US" smtClean="0"/>
              <a:t>2015/2/2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68E-6572-404D-BEAA-2934289E76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6E56-ABA9-47BA-AF77-FC2F79E71330}" type="datetimeFigureOut">
              <a:rPr lang="zh-TW" altLang="en-US" smtClean="0"/>
              <a:t>2015/2/2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68E-6572-404D-BEAA-2934289E76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6E56-ABA9-47BA-AF77-FC2F79E71330}" type="datetimeFigureOut">
              <a:rPr lang="zh-TW" altLang="en-US" smtClean="0"/>
              <a:t>2015/2/2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68E-6572-404D-BEAA-2934289E76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6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FC7960-A8C9-41A9-A2BF-30C0CB73ACB0}" type="datetimeFigureOut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2015/2/2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ED4D50-D1FE-4B80-99AF-1F779E0B8C18}" type="slidenum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7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1533-D96A-4544-A94A-6807701AD915}" type="datetimeFigureOut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2015/2/2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9496-1C98-4347-BD33-B70A8DA0BCCA}" type="slidenum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30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FB5C2E-787D-4917-A87E-BFFE7D54F1F6}" type="datetimeFigureOut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2015/2/2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89E4A9-678B-4B0D-9CC0-0ABA15BB0DB7}" type="slidenum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87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4483-C98D-4118-ADED-FA7957155C2B}" type="datetimeFigureOut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2015/2/2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E7084-7706-4AB3-A592-F0FEBDC9CF6D}" type="slidenum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9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132D74-32BC-4F27-99A9-534FEE6B4EA3}" type="datetimeFigureOut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2015/2/2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17BEDA-2811-49A1-AEDF-E30700924806}" type="slidenum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15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1A20F-5D77-4E56-A5A9-465806E7416F}" type="datetimeFigureOut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2015/2/2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F81E3-BCF6-45F3-A34F-5E7368792CCC}" type="slidenum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49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C666EB-A43B-448B-8545-9E0DCE78F2BB}" type="datetimeFigureOut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2015/2/2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5F384F-764C-4F43-901F-4CD8BF586FE1}" type="slidenum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81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A5E748-00FF-444A-A4F1-7A6F5271A58E}" type="datetimeFigureOut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2015/2/2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005838-89A3-4BD6-9780-D2F66819625B}" type="slidenum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79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6E56-ABA9-47BA-AF77-FC2F79E71330}" type="datetimeFigureOut">
              <a:rPr lang="zh-TW" altLang="en-US" smtClean="0"/>
              <a:t>2015/2/2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68E-6572-404D-BEAA-2934289E76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B83D68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ea typeface="新細明體" charset="-120"/>
            </a:endParaRPr>
          </a:p>
        </p:txBody>
      </p:sp>
      <p:sp>
        <p:nvSpPr>
          <p:cNvPr id="6" name="流程圖: 程序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流程圖: 程序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8DAC4D-62EA-403B-8448-0A7607D6E171}" type="datetimeFigureOut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2015/2/2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4D3EED-190B-45C8-B8C0-37519DB29C78}" type="slidenum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29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8250D-DFEB-4FE7-B45C-4CD0224A949C}" type="datetimeFigureOut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2015/2/2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26B60-3898-4022-AC68-CB90AC557068}" type="slidenum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61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DB12F-59F0-460C-BDBC-777B54409DF1}" type="datetimeFigureOut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2015/2/2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98D19-00DE-4AC6-8D7B-A8ACD2012F9C}" type="slidenum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52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260975" y="1447800"/>
            <a:ext cx="3673475" cy="23241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260975" y="3924300"/>
            <a:ext cx="3673475" cy="23241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3BE907-1E64-4A41-B680-F7BBF2E4C3BD}" type="datetimeFigureOut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2015/2/2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DFBD0A-62FF-4D4B-8062-8D5716BB8E77}" type="slidenum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6E56-ABA9-47BA-AF77-FC2F79E71330}" type="datetimeFigureOut">
              <a:rPr lang="zh-TW" altLang="en-US" smtClean="0"/>
              <a:t>2015/2/2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68E-6572-404D-BEAA-2934289E76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6E56-ABA9-47BA-AF77-FC2F79E71330}" type="datetimeFigureOut">
              <a:rPr lang="zh-TW" altLang="en-US" smtClean="0"/>
              <a:t>2015/2/2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68E-6572-404D-BEAA-2934289E76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6E56-ABA9-47BA-AF77-FC2F79E71330}" type="datetimeFigureOut">
              <a:rPr lang="zh-TW" altLang="en-US" smtClean="0"/>
              <a:t>2015/2/2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68E-6572-404D-BEAA-2934289E76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6E56-ABA9-47BA-AF77-FC2F79E71330}" type="datetimeFigureOut">
              <a:rPr lang="zh-TW" altLang="en-US" smtClean="0"/>
              <a:t>2015/2/2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68E-6572-404D-BEAA-2934289E76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6E56-ABA9-47BA-AF77-FC2F79E71330}" type="datetimeFigureOut">
              <a:rPr lang="zh-TW" altLang="en-US" smtClean="0"/>
              <a:t>2015/2/2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68E-6572-404D-BEAA-2934289E76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6E56-ABA9-47BA-AF77-FC2F79E71330}" type="datetimeFigureOut">
              <a:rPr lang="zh-TW" altLang="en-US" smtClean="0"/>
              <a:t>2015/2/2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68E-6572-404D-BEAA-2934289E76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6E56-ABA9-47BA-AF77-FC2F79E71330}" type="datetimeFigureOut">
              <a:rPr lang="zh-TW" altLang="en-US" smtClean="0"/>
              <a:t>2015/2/2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BA568E-6572-404D-BEAA-2934289E76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866E56-ABA9-47BA-AF77-FC2F79E71330}" type="datetimeFigureOut">
              <a:rPr lang="zh-TW" altLang="en-US" smtClean="0"/>
              <a:t>2015/2/2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BA568E-6572-404D-BEAA-2934289E760B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33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B0D877F0-E23B-4A57-B5A1-2753207CF9CB}" type="datetimeFigureOut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2015/2/2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5CA7609B-36E6-410A-B775-AF25B16ABB02}" type="slidenum">
              <a:rPr lang="zh-TW" altLang="en-US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8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C22EA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Gill Sans MT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Gill Sans MT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Gill Sans MT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Gill Sans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Gill Sans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Gill Sans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Gill Sans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Gill Sans MT" pitchFamily="34" charset="0"/>
          <a:ea typeface="微軟正黑體" pitchFamily="34" charset="-12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2008GT/&#26657;&#26377;&#35997;&#22810;&#33452;.ppt" TargetMode="External"/><Relationship Id="rId2" Type="http://schemas.openxmlformats.org/officeDocument/2006/relationships/hyperlink" Target="&#25506;&#31350;&#24335;&#25945;&#23416;&#32396;&#38598;&#25033;&#29992;.pp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0840;&#32879;&#24291;&#21578;/YouTube%20-%20&#20840;&#32879;&#27927;&#39662;&#31934;.mpeg" TargetMode="External"/><Relationship Id="rId7" Type="http://schemas.openxmlformats.org/officeDocument/2006/relationships/hyperlink" Target="&#20840;&#32879;&#24291;&#21578;/&#20840;&#32879;&#31859;&#26524;&#35722;&#22240;&#23567;&#32771;&#23416;&#32722;&#21934;.doc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&#20840;&#32879;&#24291;&#21578;/YouTube%20-%202007%20-%20&#20840;&#32879;&#31859;&#26524;&#31687;.mpeg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2008GT/&#26657;&#26377;&#35997;&#22810;&#33452;.ppt" TargetMode="External"/><Relationship Id="rId2" Type="http://schemas.openxmlformats.org/officeDocument/2006/relationships/hyperlink" Target="&#25506;&#31350;&#24335;&#25945;&#23416;&#32396;&#38598;&#25033;&#29992;.pp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&#32722;&#20316;&#35373;&#35336;&#23526;&#39511;Part1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&#32722;&#20316;&#35373;&#35336;&#23526;&#39511;Part2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探究</a:t>
            </a:r>
            <a:r>
              <a:rPr lang="zh-TW" altLang="en-US" dirty="0"/>
              <a:t>教學示範與經驗分享</a:t>
            </a:r>
            <a:br>
              <a:rPr lang="zh-TW" altLang="en-US" dirty="0"/>
            </a:br>
            <a:r>
              <a:rPr lang="zh-TW" altLang="en-US" dirty="0" smtClean="0"/>
              <a:t>～</a:t>
            </a:r>
            <a:r>
              <a:rPr lang="zh-TW" altLang="en-US" dirty="0" smtClean="0">
                <a:solidFill>
                  <a:srgbClr val="FF0000"/>
                </a:solidFill>
              </a:rPr>
              <a:t>看廣告學探</a:t>
            </a:r>
            <a:r>
              <a:rPr lang="zh-TW" altLang="en-US" dirty="0">
                <a:solidFill>
                  <a:srgbClr val="FF0000"/>
                </a:solidFill>
              </a:rPr>
              <a:t>究</a:t>
            </a:r>
            <a:r>
              <a:rPr lang="zh-TW" altLang="en-US" sz="3100" dirty="0">
                <a:solidFill>
                  <a:srgbClr val="FF0000"/>
                </a:solidFill>
              </a:rPr>
              <a:t/>
            </a:r>
            <a:br>
              <a:rPr lang="zh-TW" altLang="en-US" sz="3100" dirty="0">
                <a:solidFill>
                  <a:srgbClr val="FF0000"/>
                </a:solidFill>
              </a:rPr>
            </a:br>
            <a:endParaRPr lang="zh-TW" altLang="en-US" sz="3100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文府國小</a:t>
            </a:r>
            <a:endParaRPr lang="en-US" altLang="zh-TW" dirty="0" smtClean="0"/>
          </a:p>
          <a:p>
            <a:pPr algn="ctr"/>
            <a:r>
              <a:rPr lang="zh-TW" altLang="en-US" dirty="0"/>
              <a:t>莊婷</a:t>
            </a:r>
            <a:r>
              <a:rPr lang="zh-TW" altLang="en-US" dirty="0" smtClean="0"/>
              <a:t>媜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103.01.21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15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912768" cy="6858000"/>
          </a:xfrm>
        </p:spPr>
      </p:pic>
    </p:spTree>
    <p:extLst>
      <p:ext uri="{BB962C8B-B14F-4D97-AF65-F5344CB8AC3E}">
        <p14:creationId xmlns:p14="http://schemas.microsoft.com/office/powerpoint/2010/main" val="36268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6408712" cy="6647112"/>
          </a:xfrm>
        </p:spPr>
      </p:pic>
    </p:spTree>
    <p:extLst>
      <p:ext uri="{BB962C8B-B14F-4D97-AF65-F5344CB8AC3E}">
        <p14:creationId xmlns:p14="http://schemas.microsoft.com/office/powerpoint/2010/main" val="35127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探究式教學分享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小小的改變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化學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熱的傳播與保溫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完整的過程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地球科學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hlinkClick r:id="rId2" action="ppaction://hlinkpres?slideindex=1&amp;slidetitle="/>
              </a:rPr>
              <a:t>大地的奧秘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進一步探討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物理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hlinkClick r:id="rId3" action="ppaction://hlinkpres?slideindex=1&amp;slidetitle="/>
              </a:rPr>
              <a:t>聲音與樂器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6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337223" cy="187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關於探究式教學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~</a:t>
            </a:r>
            <a:b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先讓學生學好基本功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468880"/>
            <a:ext cx="8229600" cy="4389120"/>
          </a:xfrm>
        </p:spPr>
        <p:txBody>
          <a:bodyPr/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看見現象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問題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),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缺乏解決的思緒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先有設計實驗的概念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~</a:t>
            </a: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何謂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變因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latin typeface="新細明體"/>
              <a:ea typeface="新細明體"/>
            </a:endParaRPr>
          </a:p>
          <a:p>
            <a:endParaRPr lang="en-US" altLang="zh-TW" dirty="0" smtClean="0">
              <a:latin typeface="新細明體"/>
              <a:ea typeface="新細明體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10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“變因”這抽象名詞要怎麼教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869160"/>
            <a:ext cx="1709286" cy="1709286"/>
          </a:xfrm>
        </p:spPr>
      </p:pic>
      <p:pic>
        <p:nvPicPr>
          <p:cNvPr id="6" name="圖片 3" descr="全聯先~2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36" y="4122951"/>
            <a:ext cx="198913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5" descr="imagesCA9M2VRH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055" y="4122951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71600" y="2060848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請全聯先生教自然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評量：檢驗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輸出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』≠『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輸入</a:t>
            </a:r>
            <a:r>
              <a:rPr lang="en-US" altLang="zh-TW" sz="3200" dirty="0" smtClean="0">
                <a:latin typeface="新細明體"/>
                <a:ea typeface="新細明體"/>
              </a:rPr>
              <a:t>』(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7" action="ppaction://hlinkfile"/>
              </a:rPr>
              <a:t>學習單</a:t>
            </a:r>
            <a:r>
              <a:rPr lang="en-US" altLang="zh-TW" sz="3200" dirty="0" smtClean="0">
                <a:latin typeface="新細明體"/>
                <a:ea typeface="新細明體"/>
              </a:rPr>
              <a:t>)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再請全聯先生上一節課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真的會了嗎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89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effectLst/>
              </a:rPr>
              <a:t>學生的答案</a:t>
            </a:r>
          </a:p>
        </p:txBody>
      </p:sp>
      <p:pic>
        <p:nvPicPr>
          <p:cNvPr id="34822" name="Picture 6" descr="DSC0126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844675"/>
            <a:ext cx="3673475" cy="2755900"/>
          </a:xfrm>
        </p:spPr>
      </p:pic>
      <p:pic>
        <p:nvPicPr>
          <p:cNvPr id="34823" name="Picture 7" descr="DSC0126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981075"/>
            <a:ext cx="5400675" cy="4049713"/>
          </a:xfrm>
        </p:spPr>
      </p:pic>
      <p:pic>
        <p:nvPicPr>
          <p:cNvPr id="34829" name="Picture 13" descr="DSC0127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1571625"/>
            <a:ext cx="6235700" cy="4676775"/>
          </a:xfrm>
        </p:spPr>
      </p:pic>
      <p:pic>
        <p:nvPicPr>
          <p:cNvPr id="1026" name="Picture 2" descr="F:\照片\101聲音教學\變因學習單\DSC012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367390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3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探究式教學分享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小小的改變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化學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熱的傳播與保溫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完整的過程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地球科學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hlinkClick r:id="rId2" action="ppaction://hlinkpres?slideindex=1&amp;slidetitle="/>
              </a:rPr>
              <a:t>大地的奧秘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進一步探討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物理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hlinkClick r:id="rId3" action="ppaction://hlinkpres?slideindex=1&amp;slidetitle="/>
              </a:rPr>
              <a:t>聲音與樂器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99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128791" cy="6858000"/>
          </a:xfrm>
        </p:spPr>
      </p:pic>
    </p:spTree>
    <p:extLst>
      <p:ext uri="{BB962C8B-B14F-4D97-AF65-F5344CB8AC3E}">
        <p14:creationId xmlns:p14="http://schemas.microsoft.com/office/powerpoint/2010/main" val="25014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16632"/>
            <a:ext cx="7704421" cy="6741368"/>
          </a:xfrm>
        </p:spPr>
      </p:pic>
    </p:spTree>
    <p:extLst>
      <p:ext uri="{BB962C8B-B14F-4D97-AF65-F5344CB8AC3E}">
        <p14:creationId xmlns:p14="http://schemas.microsoft.com/office/powerpoint/2010/main" val="30547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720" y="1197373"/>
            <a:ext cx="8208600" cy="5832648"/>
          </a:xfrm>
        </p:spPr>
      </p:pic>
    </p:spTree>
    <p:extLst>
      <p:ext uri="{BB962C8B-B14F-4D97-AF65-F5344CB8AC3E}">
        <p14:creationId xmlns:p14="http://schemas.microsoft.com/office/powerpoint/2010/main" val="373593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100" dirty="0" smtClean="0">
                <a:solidFill>
                  <a:srgbClr val="FF0000"/>
                </a:solidFill>
              </a:rPr>
              <a:t>比較</a:t>
            </a:r>
            <a:r>
              <a:rPr lang="zh-TW" altLang="en-US" dirty="0" smtClean="0">
                <a:solidFill>
                  <a:schemeClr val="accent3"/>
                </a:solidFill>
              </a:rPr>
              <a:t>課本習作</a:t>
            </a:r>
            <a:r>
              <a:rPr lang="zh-TW" altLang="en-US" sz="2800" dirty="0" smtClean="0">
                <a:solidFill>
                  <a:srgbClr val="FF0000"/>
                </a:solidFill>
              </a:rPr>
              <a:t>與</a:t>
            </a:r>
            <a:r>
              <a:rPr lang="zh-TW" altLang="en-US" dirty="0" smtClean="0">
                <a:solidFill>
                  <a:schemeClr val="accent3"/>
                </a:solidFill>
              </a:rPr>
              <a:t>學習單</a:t>
            </a:r>
            <a:r>
              <a:rPr lang="zh-TW" altLang="en-US" sz="2800" dirty="0" smtClean="0">
                <a:solidFill>
                  <a:srgbClr val="FF0000"/>
                </a:solidFill>
              </a:rPr>
              <a:t>的差異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思考的順序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考慮學生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程度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問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法很重要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想一想，如何比較不同材質容器的保溫效果？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想一想，如何比較不同材質容器</a:t>
            </a:r>
            <a:r>
              <a:rPr lang="zh-TW" alt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的兩個杯子，哪個保溫效果比較好？</a:t>
            </a:r>
          </a:p>
        </p:txBody>
      </p:sp>
      <p:pic>
        <p:nvPicPr>
          <p:cNvPr id="512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526" y="2564904"/>
            <a:ext cx="9715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51" y="5805264"/>
            <a:ext cx="9239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69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流線">
  <a:themeElements>
    <a:clrScheme name="高階主管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夏至">
  <a:themeElements>
    <a:clrScheme name="夏至 5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FFFFFF"/>
      </a:accent3>
      <a:accent4>
        <a:srgbClr val="000000"/>
      </a:accent4>
      <a:accent5>
        <a:srgbClr val="D8AFB9"/>
      </a:accent5>
      <a:accent6>
        <a:srgbClr val="9B5CA9"/>
      </a:accent6>
      <a:hlink>
        <a:srgbClr val="CF49A9"/>
      </a:hlink>
      <a:folHlink>
        <a:srgbClr val="DCEE32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>
    <a:extraClrScheme>
      <a:clrScheme name="夏至 1">
        <a:dk1>
          <a:srgbClr val="000000"/>
        </a:dk1>
        <a:lt1>
          <a:srgbClr val="FFFFFF"/>
        </a:lt1>
        <a:dk2>
          <a:srgbClr val="B13F9A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FFFFFF"/>
        </a:accent3>
        <a:accent4>
          <a:srgbClr val="000000"/>
        </a:accent4>
        <a:accent5>
          <a:srgbClr val="D8AFB9"/>
        </a:accent5>
        <a:accent6>
          <a:srgbClr val="9B5CA9"/>
        </a:accent6>
        <a:hlink>
          <a:srgbClr val="FFDE66"/>
        </a:hlink>
        <a:folHlink>
          <a:srgbClr val="D490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夏至 2">
        <a:dk1>
          <a:srgbClr val="000000"/>
        </a:dk1>
        <a:lt1>
          <a:srgbClr val="FFFFFF"/>
        </a:lt1>
        <a:dk2>
          <a:srgbClr val="B13F9A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FFFFFF"/>
        </a:accent3>
        <a:accent4>
          <a:srgbClr val="000000"/>
        </a:accent4>
        <a:accent5>
          <a:srgbClr val="D8AFB9"/>
        </a:accent5>
        <a:accent6>
          <a:srgbClr val="9B5CA9"/>
        </a:accent6>
        <a:hlink>
          <a:srgbClr val="FFDE66"/>
        </a:hlink>
        <a:folHlink>
          <a:srgbClr val="FB81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夏至 3">
        <a:dk1>
          <a:srgbClr val="000000"/>
        </a:dk1>
        <a:lt1>
          <a:srgbClr val="FFFFFF"/>
        </a:lt1>
        <a:dk2>
          <a:srgbClr val="B13F9A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FFFFFF"/>
        </a:accent3>
        <a:accent4>
          <a:srgbClr val="000000"/>
        </a:accent4>
        <a:accent5>
          <a:srgbClr val="D8AFB9"/>
        </a:accent5>
        <a:accent6>
          <a:srgbClr val="9B5CA9"/>
        </a:accent6>
        <a:hlink>
          <a:srgbClr val="FFDE66"/>
        </a:hlink>
        <a:folHlink>
          <a:srgbClr val="F94A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夏至 4">
        <a:dk1>
          <a:srgbClr val="000000"/>
        </a:dk1>
        <a:lt1>
          <a:srgbClr val="FFFFFF"/>
        </a:lt1>
        <a:dk2>
          <a:srgbClr val="B13F9A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FFFFFF"/>
        </a:accent3>
        <a:accent4>
          <a:srgbClr val="000000"/>
        </a:accent4>
        <a:accent5>
          <a:srgbClr val="D8AFB9"/>
        </a:accent5>
        <a:accent6>
          <a:srgbClr val="9B5CA9"/>
        </a:accent6>
        <a:hlink>
          <a:srgbClr val="FFDE66"/>
        </a:hlink>
        <a:folHlink>
          <a:srgbClr val="E040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夏至 5">
        <a:dk1>
          <a:srgbClr val="000000"/>
        </a:dk1>
        <a:lt1>
          <a:srgbClr val="FFFFFF"/>
        </a:lt1>
        <a:dk2>
          <a:srgbClr val="B13F9A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FFFFFF"/>
        </a:accent3>
        <a:accent4>
          <a:srgbClr val="000000"/>
        </a:accent4>
        <a:accent5>
          <a:srgbClr val="D8AFB9"/>
        </a:accent5>
        <a:accent6>
          <a:srgbClr val="9B5CA9"/>
        </a:accent6>
        <a:hlink>
          <a:srgbClr val="CF49A9"/>
        </a:hlink>
        <a:folHlink>
          <a:srgbClr val="DCEE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華麗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華麗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華麗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華麗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5.xml><?xml version="1.0" encoding="utf-8"?>
<a:themeOverride xmlns:a="http://schemas.openxmlformats.org/drawingml/2006/main">
  <a:clrScheme name="華麗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6.xml><?xml version="1.0" encoding="utf-8"?>
<a:themeOverride xmlns:a="http://schemas.openxmlformats.org/drawingml/2006/main">
  <a:clrScheme name="華麗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1078</TotalTime>
  <Words>199</Words>
  <Application>Microsoft Office PowerPoint</Application>
  <PresentationFormat>如螢幕大小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23" baseType="lpstr">
      <vt:lpstr>微軟正黑體</vt:lpstr>
      <vt:lpstr>新細明體</vt:lpstr>
      <vt:lpstr>標楷體</vt:lpstr>
      <vt:lpstr>Arial</vt:lpstr>
      <vt:lpstr>Calibri</vt:lpstr>
      <vt:lpstr>Constantia</vt:lpstr>
      <vt:lpstr>Gill Sans MT</vt:lpstr>
      <vt:lpstr>Verdana</vt:lpstr>
      <vt:lpstr>Wingdings 2</vt:lpstr>
      <vt:lpstr>流線</vt:lpstr>
      <vt:lpstr>夏至</vt:lpstr>
      <vt:lpstr>   探究教學示範與經驗分享 ～看廣告學探究 </vt:lpstr>
      <vt:lpstr>關於探究式教學~ 先讓學生學好基本功~</vt:lpstr>
      <vt:lpstr>“變因”這抽象名詞要怎麼教?</vt:lpstr>
      <vt:lpstr>學生的答案</vt:lpstr>
      <vt:lpstr>探究式教學分享</vt:lpstr>
      <vt:lpstr>PowerPoint 簡報</vt:lpstr>
      <vt:lpstr>PowerPoint 簡報</vt:lpstr>
      <vt:lpstr>PowerPoint 簡報</vt:lpstr>
      <vt:lpstr>比較課本習作與學習單的差異</vt:lpstr>
      <vt:lpstr>PowerPoint 簡報</vt:lpstr>
      <vt:lpstr>PowerPoint 簡報</vt:lpstr>
      <vt:lpstr>探究式教學分享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探究教學示範與經驗分享 ～如何設計實驗part1</dc:title>
  <dc:creator>juno</dc:creator>
  <cp:lastModifiedBy>new1</cp:lastModifiedBy>
  <cp:revision>28</cp:revision>
  <dcterms:created xsi:type="dcterms:W3CDTF">2012-08-19T01:53:18Z</dcterms:created>
  <dcterms:modified xsi:type="dcterms:W3CDTF">2015-02-02T14:15:24Z</dcterms:modified>
</cp:coreProperties>
</file>