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sldIdLst>
    <p:sldId id="256" r:id="rId2"/>
    <p:sldId id="261" r:id="rId3"/>
    <p:sldId id="257" r:id="rId4"/>
    <p:sldId id="258" r:id="rId5"/>
    <p:sldId id="264" r:id="rId6"/>
    <p:sldId id="259" r:id="rId7"/>
    <p:sldId id="262" r:id="rId8"/>
    <p:sldId id="263" r:id="rId9"/>
    <p:sldId id="260" r:id="rId10"/>
    <p:sldId id="276" r:id="rId11"/>
    <p:sldId id="265" r:id="rId12"/>
    <p:sldId id="266" r:id="rId13"/>
    <p:sldId id="267" r:id="rId14"/>
    <p:sldId id="268" r:id="rId15"/>
    <p:sldId id="275" r:id="rId16"/>
    <p:sldId id="269" r:id="rId17"/>
    <p:sldId id="270" r:id="rId18"/>
    <p:sldId id="271" r:id="rId19"/>
    <p:sldId id="272" r:id="rId20"/>
    <p:sldId id="277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999AD5-30FE-4A19-9934-4152B51FB3E8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0FE46-083E-4385-B49A-5FB7F9C413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132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 txBox="1">
            <a:spLocks noGrp="1" noChangeArrowheads="1"/>
          </p:cNvSpPr>
          <p:nvPr/>
        </p:nvSpPr>
        <p:spPr bwMode="auto">
          <a:xfrm>
            <a:off x="3884613" y="8685706"/>
            <a:ext cx="2971800" cy="45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 eaLnBrk="1" hangingPunct="1"/>
            <a:fld id="{0E604261-88A3-4C6A-AEC7-4474249FA5C6}" type="slidenum">
              <a:rPr lang="zh-TW" altLang="en-US" sz="1200" b="0"/>
              <a:pPr algn="r" eaLnBrk="1" hangingPunct="1"/>
              <a:t>3</a:t>
            </a:fld>
            <a:endParaRPr lang="en-US" altLang="zh-TW" sz="1200" b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A5F6E30B-CBAF-478C-A74B-C21437071C00}" type="slidenum">
              <a:rPr lang="en-US" altLang="zh-TW" b="0" smtClean="0"/>
              <a:pPr eaLnBrk="1" hangingPunct="1"/>
              <a:t>9</a:t>
            </a:fld>
            <a:endParaRPr lang="en-US" altLang="zh-TW" b="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smtClean="0">
                <a:latin typeface="Arial" pitchFamily="34" charset="0"/>
              </a:rPr>
              <a:t>92</a:t>
            </a:r>
            <a:r>
              <a:rPr lang="zh-TW" altLang="en-US" smtClean="0">
                <a:latin typeface="Arial" pitchFamily="34" charset="0"/>
              </a:rPr>
              <a:t>課綱僅有能力指標的部分，但在</a:t>
            </a:r>
            <a:r>
              <a:rPr lang="en-US" altLang="zh-TW" smtClean="0">
                <a:latin typeface="Arial" pitchFamily="34" charset="0"/>
              </a:rPr>
              <a:t>97</a:t>
            </a:r>
            <a:r>
              <a:rPr lang="zh-TW" altLang="en-US" smtClean="0">
                <a:latin typeface="Arial" pitchFamily="34" charset="0"/>
              </a:rPr>
              <a:t>微調課綱的部分增加了參考細目和補充說明，讓大家更易瞭解綜合活動的精神與架構，由主題軸</a:t>
            </a:r>
            <a:r>
              <a:rPr lang="zh-TW" altLang="en-US" smtClean="0">
                <a:latin typeface="Arial" pitchFamily="34" charset="0"/>
                <a:sym typeface="Wingdings" pitchFamily="2" charset="2"/>
              </a:rPr>
              <a:t>核心素養能力指標參考細目</a:t>
            </a:r>
            <a:r>
              <a:rPr lang="zh-TW" altLang="en-US" smtClean="0">
                <a:latin typeface="Arial" pitchFamily="34" charset="0"/>
              </a:rPr>
              <a:t>補充說明</a:t>
            </a:r>
            <a:r>
              <a:rPr lang="en-US" altLang="zh-TW" smtClean="0">
                <a:latin typeface="Arial" pitchFamily="34" charset="0"/>
              </a:rPr>
              <a:t>(</a:t>
            </a:r>
            <a:r>
              <a:rPr lang="zh-TW" altLang="en-US" smtClean="0">
                <a:latin typeface="Arial" pitchFamily="34" charset="0"/>
              </a:rPr>
              <a:t>視各地各校可以改變</a:t>
            </a:r>
            <a:r>
              <a:rPr lang="en-US" altLang="zh-TW" smtClean="0">
                <a:latin typeface="Arial" pitchFamily="34" charset="0"/>
              </a:rPr>
              <a:t>)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B6CAB5A4-D909-42A9-A661-2E59C1007BCF}" type="slidenum">
              <a:rPr lang="en-US" altLang="zh-TW" smtClean="0"/>
              <a:pPr eaLnBrk="1" hangingPunct="1"/>
              <a:t>15</a:t>
            </a:fld>
            <a:endParaRPr lang="en-US" altLang="zh-TW" smtClean="0"/>
          </a:p>
        </p:txBody>
      </p:sp>
      <p:sp>
        <p:nvSpPr>
          <p:cNvPr id="101379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80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zh-TW" smtClean="0"/>
          </a:p>
        </p:txBody>
      </p:sp>
      <p:sp>
        <p:nvSpPr>
          <p:cNvPr id="101381" name="投影片編號版面配置區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r" eaLnBrk="1" hangingPunct="1"/>
            <a:fld id="{60A7FD60-55A1-496C-A978-838007AD0842}" type="slidenum">
              <a:rPr lang="en-US" altLang="zh-TW" sz="1200"/>
              <a:pPr algn="r" eaLnBrk="1" hangingPunct="1"/>
              <a:t>15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383C8-CC3D-4EB1-8DF3-90FF422E65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583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47F8A3-78AD-4397-96F4-77F93CB45EEF}" type="datetimeFigureOut">
              <a:rPr lang="zh-TW" altLang="en-US" smtClean="0"/>
              <a:t>2014/10/02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5AC42D-033E-4D46-BC0F-9E96359138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slide" Target="slide8.xml"/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Relationship Id="rId6" Type="http://schemas.openxmlformats.org/officeDocument/2006/relationships/slide" Target="slide11.xml"/><Relationship Id="rId5" Type="http://schemas.openxmlformats.org/officeDocument/2006/relationships/slide" Target="slide7.xml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office.fhjh.tn.edu.tw/teach/synthetic/teach_plan/&#33258;&#35413;&#34920;/&#35506;&#31243;&#23567;&#32068;&#33258;&#35413;&#34920;.docG" TargetMode="Externa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fhjh.tn.edu.tw/teach/synthetic/teach_plan/&#33258;&#35413;&#34920;/&#23526;&#26045;&#25104;&#25928;&#35413;&#20272;&#33287;&#32147;&#39511;&#22238;&#39243;&#34920;.doc" TargetMode="Externa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36</a:t>
            </a:r>
            <a:r>
              <a:rPr lang="zh-TW" altLang="en-US" dirty="0" smtClean="0"/>
              <a:t>小時關鍵能力</a:t>
            </a:r>
            <a:r>
              <a:rPr lang="en-US" altLang="zh-TW" dirty="0" smtClean="0"/>
              <a:t>&amp;</a:t>
            </a:r>
            <a:br>
              <a:rPr lang="en-US" altLang="zh-TW" dirty="0" smtClean="0"/>
            </a:br>
            <a:r>
              <a:rPr lang="en-US" altLang="zh-TW" dirty="0" smtClean="0"/>
              <a:t>                        </a:t>
            </a:r>
            <a:r>
              <a:rPr lang="zh-TW" altLang="en-US" dirty="0" smtClean="0"/>
              <a:t>提升課程計畫審查備課能力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綜合活動學習領域國教輔導團</a:t>
            </a:r>
            <a:endParaRPr lang="en-US" altLang="zh-TW" dirty="0" smtClean="0"/>
          </a:p>
          <a:p>
            <a:r>
              <a:rPr lang="zh-TW" altLang="en-US" dirty="0" smtClean="0"/>
              <a:t>安平國中  黃麗凰教師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148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24580" name="Picture 9" descr="米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396" y="2535765"/>
            <a:ext cx="2577716" cy="3544360"/>
          </a:xfrm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4691" y="404664"/>
            <a:ext cx="6450013" cy="1800225"/>
            <a:chOff x="1202" y="255"/>
            <a:chExt cx="4063" cy="499"/>
          </a:xfrm>
        </p:grpSpPr>
        <p:grpSp>
          <p:nvGrpSpPr>
            <p:cNvPr id="24582" name="Group 5"/>
            <p:cNvGrpSpPr>
              <a:grpSpLocks/>
            </p:cNvGrpSpPr>
            <p:nvPr/>
          </p:nvGrpSpPr>
          <p:grpSpPr bwMode="auto">
            <a:xfrm>
              <a:off x="1202" y="255"/>
              <a:ext cx="4063" cy="499"/>
              <a:chOff x="1973" y="391"/>
              <a:chExt cx="2404" cy="395"/>
            </a:xfrm>
          </p:grpSpPr>
          <p:sp>
            <p:nvSpPr>
              <p:cNvPr id="24584" name="AutoShape 6"/>
              <p:cNvSpPr>
                <a:spLocks noChangeArrowheads="1"/>
              </p:cNvSpPr>
              <p:nvPr/>
            </p:nvSpPr>
            <p:spPr bwMode="auto">
              <a:xfrm>
                <a:off x="1973" y="391"/>
                <a:ext cx="2404" cy="395"/>
              </a:xfrm>
              <a:prstGeom prst="roundRect">
                <a:avLst>
                  <a:gd name="adj" fmla="val 50000"/>
                </a:avLst>
              </a:prstGeom>
              <a:solidFill>
                <a:srgbClr val="9933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24585" name="AutoShape 7"/>
              <p:cNvSpPr>
                <a:spLocks noChangeArrowheads="1"/>
              </p:cNvSpPr>
              <p:nvPr/>
            </p:nvSpPr>
            <p:spPr bwMode="auto">
              <a:xfrm>
                <a:off x="2113" y="414"/>
                <a:ext cx="2125" cy="349"/>
              </a:xfrm>
              <a:prstGeom prst="roundRect">
                <a:avLst>
                  <a:gd name="adj" fmla="val 50000"/>
                </a:avLst>
              </a:prstGeom>
              <a:solidFill>
                <a:srgbClr val="FF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/>
                <a:endParaRPr lang="zh-TW" altLang="en-US" b="0">
                  <a:ea typeface="標楷體" pitchFamily="65" charset="-120"/>
                </a:endParaRPr>
              </a:p>
            </p:txBody>
          </p:sp>
        </p:grpSp>
        <p:sp>
          <p:nvSpPr>
            <p:cNvPr id="24583" name="Rectangle 2"/>
            <p:cNvSpPr>
              <a:spLocks noChangeArrowheads="1"/>
            </p:cNvSpPr>
            <p:nvPr/>
          </p:nvSpPr>
          <p:spPr bwMode="auto">
            <a:xfrm>
              <a:off x="1459" y="255"/>
              <a:ext cx="3508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algn="ctr"/>
              <a:r>
                <a:rPr lang="zh-TW" altLang="en-US" sz="4000" dirty="0" smtClean="0">
                  <a:solidFill>
                    <a:schemeClr val="tx2"/>
                  </a:solidFill>
                  <a:latin typeface="Garamond" pitchFamily="18" charset="0"/>
                  <a:ea typeface="標楷體" pitchFamily="65" charset="-120"/>
                </a:rPr>
                <a:t>課展規劃與發展</a:t>
              </a:r>
              <a:endParaRPr lang="zh-TW" altLang="en-US" sz="4000" dirty="0">
                <a:solidFill>
                  <a:schemeClr val="tx2"/>
                </a:solidFill>
                <a:latin typeface="Garamond" pitchFamily="18" charset="0"/>
                <a:ea typeface="標楷體" pitchFamily="65" charset="-120"/>
              </a:endParaRPr>
            </a:p>
          </p:txBody>
        </p:sp>
      </p:grpSp>
      <p:pic>
        <p:nvPicPr>
          <p:cNvPr id="24581" name="Picture 10" descr="BAE01017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24" y="6190704"/>
            <a:ext cx="7675191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584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3775"/>
          </a:xfrm>
        </p:spPr>
        <p:txBody>
          <a:bodyPr/>
          <a:lstStyle/>
          <a:p>
            <a:r>
              <a:rPr lang="zh-TW" altLang="en-US" smtClean="0">
                <a:latin typeface="Franklin Gothic Book" pitchFamily="34" charset="0"/>
                <a:ea typeface="微軟正黑體" pitchFamily="34" charset="-120"/>
              </a:rPr>
              <a:t>課程規劃的必要性</a:t>
            </a:r>
            <a:r>
              <a:rPr lang="en-US" altLang="zh-TW" smtClean="0">
                <a:latin typeface="Franklin Gothic Book" pitchFamily="34" charset="0"/>
                <a:ea typeface="微軟正黑體" pitchFamily="34" charset="-120"/>
              </a:rPr>
              <a:t>1</a:t>
            </a:r>
          </a:p>
        </p:txBody>
      </p:sp>
      <p:sp>
        <p:nvSpPr>
          <p:cNvPr id="187395" name="Rectangle 3"/>
          <p:cNvSpPr>
            <a:spLocks noGrp="1"/>
          </p:cNvSpPr>
          <p:nvPr>
            <p:ph type="body" idx="2"/>
          </p:nvPr>
        </p:nvSpPr>
        <p:spPr>
          <a:xfrm>
            <a:off x="179388" y="1196975"/>
            <a:ext cx="8507412" cy="4822825"/>
          </a:xfrm>
        </p:spPr>
        <p:txBody>
          <a:bodyPr/>
          <a:lstStyle/>
          <a:p>
            <a:pPr marL="342900" indent="-342900"/>
            <a:r>
              <a:rPr lang="zh-TW" altLang="en-US" sz="3200" b="1" dirty="0" smtClean="0">
                <a:latin typeface="Perpetua" pitchFamily="18" charset="0"/>
                <a:ea typeface="新細明體" pitchFamily="18" charset="-120"/>
              </a:rPr>
              <a:t>教材</a:t>
            </a:r>
          </a:p>
          <a:p>
            <a:pPr marL="742950" lvl="1" indent="-285750"/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課本薄薄一本，</a:t>
            </a:r>
            <a:r>
              <a:rPr lang="zh-TW" altLang="en-US" sz="2800" b="1" dirty="0" smtClean="0">
                <a:solidFill>
                  <a:srgbClr val="CC3300"/>
                </a:solidFill>
                <a:latin typeface="Perpetua" pitchFamily="18" charset="0"/>
                <a:ea typeface="新細明體" pitchFamily="18" charset="-120"/>
              </a:rPr>
              <a:t>節數足夠嗎？</a:t>
            </a:r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需要老師充實</a:t>
            </a:r>
          </a:p>
          <a:p>
            <a:pPr marL="742950" lvl="1" indent="-285750"/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課本薄薄一本，</a:t>
            </a:r>
            <a:r>
              <a:rPr lang="zh-TW" altLang="en-US" sz="2800" b="1" dirty="0" smtClean="0">
                <a:solidFill>
                  <a:srgbClr val="CC3300"/>
                </a:solidFill>
                <a:latin typeface="Perpetua" pitchFamily="18" charset="0"/>
                <a:ea typeface="新細明體" pitchFamily="18" charset="-120"/>
              </a:rPr>
              <a:t>都適應每一間嗎？</a:t>
            </a:r>
          </a:p>
          <a:p>
            <a:pPr marL="1143000" lvl="2"/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草根化及在地化、符應城鄉差距、學校特色</a:t>
            </a:r>
          </a:p>
          <a:p>
            <a:pPr marL="1143000" lvl="2"/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抽換課程</a:t>
            </a:r>
            <a:r>
              <a:rPr lang="en-US" altLang="zh-TW" sz="2800" b="1" dirty="0" smtClean="0">
                <a:latin typeface="Perpetua" pitchFamily="18" charset="0"/>
                <a:ea typeface="新細明體" pitchFamily="18" charset="-120"/>
              </a:rPr>
              <a:t>,</a:t>
            </a:r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不抽換能力</a:t>
            </a:r>
          </a:p>
          <a:p>
            <a:pPr marL="342900" indent="-342900"/>
            <a:r>
              <a:rPr lang="zh-TW" altLang="en-US" sz="3200" b="1" dirty="0" smtClean="0">
                <a:latin typeface="Perpetua" pitchFamily="18" charset="0"/>
                <a:ea typeface="新細明體" pitchFamily="18" charset="-120"/>
              </a:rPr>
              <a:t>學習成效與評量</a:t>
            </a:r>
          </a:p>
          <a:p>
            <a:pPr marL="742950" lvl="1" indent="-285750"/>
            <a:r>
              <a:rPr lang="zh-TW" altLang="en-US" sz="2800" b="1" dirty="0" smtClean="0">
                <a:solidFill>
                  <a:srgbClr val="CC3300"/>
                </a:solidFill>
                <a:latin typeface="Perpetua" pitchFamily="18" charset="0"/>
                <a:ea typeface="新細明體" pitchFamily="18" charset="-120"/>
              </a:rPr>
              <a:t>免試升學</a:t>
            </a:r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後，綜合活動領域需計分</a:t>
            </a:r>
            <a:r>
              <a:rPr lang="en-US" altLang="zh-TW" sz="2800" b="1" dirty="0" smtClean="0">
                <a:latin typeface="Perpetua" pitchFamily="18" charset="0"/>
                <a:ea typeface="新細明體" pitchFamily="18" charset="-120"/>
              </a:rPr>
              <a:t>,</a:t>
            </a:r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各班老師的課程與評分需更客觀</a:t>
            </a:r>
          </a:p>
          <a:p>
            <a:pPr marL="742950" lvl="1" indent="-285750"/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各自教學三年下來，</a:t>
            </a:r>
            <a:r>
              <a:rPr lang="zh-TW" altLang="en-US" sz="2800" b="1" dirty="0" smtClean="0">
                <a:solidFill>
                  <a:srgbClr val="CC3300"/>
                </a:solidFill>
                <a:latin typeface="Perpetua" pitchFamily="18" charset="0"/>
                <a:ea typeface="新細明體" pitchFamily="18" charset="-120"/>
              </a:rPr>
              <a:t>學生的能力差異</a:t>
            </a:r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？</a:t>
            </a:r>
            <a:r>
              <a:rPr lang="en-US" altLang="zh-TW" sz="2800" b="1" dirty="0" smtClean="0">
                <a:latin typeface="Perpetua" pitchFamily="18" charset="0"/>
                <a:ea typeface="新細明體" pitchFamily="18" charset="-120"/>
              </a:rPr>
              <a:t>(22</a:t>
            </a:r>
            <a:r>
              <a:rPr lang="zh-TW" altLang="en-US" sz="2800" b="1" dirty="0" smtClean="0">
                <a:latin typeface="Perpetua" pitchFamily="18" charset="0"/>
                <a:ea typeface="新細明體" pitchFamily="18" charset="-120"/>
              </a:rPr>
              <a:t>條分配</a:t>
            </a:r>
            <a:r>
              <a:rPr lang="en-US" altLang="zh-TW" sz="2800" b="1" dirty="0" smtClean="0">
                <a:latin typeface="Perpetua" pitchFamily="18" charset="0"/>
                <a:ea typeface="新細明體" pitchFamily="18" charset="-120"/>
              </a:rPr>
              <a:t>)</a:t>
            </a:r>
            <a:endParaRPr lang="zh-TW" altLang="en-US" sz="2800" b="1" dirty="0" smtClean="0">
              <a:latin typeface="Perpetua" pitchFamily="18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684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3775"/>
          </a:xfrm>
        </p:spPr>
        <p:txBody>
          <a:bodyPr/>
          <a:lstStyle/>
          <a:p>
            <a:r>
              <a:rPr lang="zh-TW" altLang="en-US" smtClean="0">
                <a:latin typeface="Franklin Gothic Book" pitchFamily="34" charset="0"/>
                <a:ea typeface="微軟正黑體" pitchFamily="34" charset="-120"/>
              </a:rPr>
              <a:t>課程規劃的必要性</a:t>
            </a:r>
            <a:r>
              <a:rPr lang="en-US" altLang="zh-TW" smtClean="0">
                <a:latin typeface="Franklin Gothic Book" pitchFamily="34" charset="0"/>
                <a:ea typeface="微軟正黑體" pitchFamily="34" charset="-120"/>
              </a:rPr>
              <a:t>2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2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marL="342900" indent="-342900"/>
            <a:r>
              <a:rPr lang="zh-TW" altLang="en-US" sz="3200" b="1" smtClean="0">
                <a:latin typeface="Perpetua" pitchFamily="18" charset="0"/>
                <a:ea typeface="新細明體" pitchFamily="18" charset="-120"/>
              </a:rPr>
              <a:t>行政支援與其他跨領域的統整</a:t>
            </a:r>
          </a:p>
          <a:p>
            <a:pPr marL="742950" lvl="1" indent="-285750"/>
            <a:r>
              <a:rPr lang="zh-TW" altLang="en-US" sz="2800" b="1" smtClean="0">
                <a:solidFill>
                  <a:srgbClr val="CC3300"/>
                </a:solidFill>
                <a:latin typeface="Perpetua" pitchFamily="18" charset="0"/>
                <a:ea typeface="新細明體" pitchFamily="18" charset="-120"/>
              </a:rPr>
              <a:t>有規畫，行政支援教學</a:t>
            </a:r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；沒規畫，行政領導教學</a:t>
            </a:r>
            <a:endParaRPr lang="en-US" altLang="zh-TW" b="1" smtClean="0">
              <a:latin typeface="Perpetua" pitchFamily="18" charset="0"/>
              <a:ea typeface="新細明體" pitchFamily="18" charset="-120"/>
            </a:endParaRPr>
          </a:p>
          <a:p>
            <a:pPr marL="742950" lvl="1" indent="-285750"/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臨時提出課程實施，會因學校資源有限，</a:t>
            </a:r>
            <a:r>
              <a:rPr lang="zh-TW" altLang="en-US" sz="2800" b="1" smtClean="0">
                <a:solidFill>
                  <a:srgbClr val="CC3300"/>
                </a:solidFill>
                <a:latin typeface="Perpetua" pitchFamily="18" charset="0"/>
                <a:ea typeface="新細明體" pitchFamily="18" charset="-120"/>
              </a:rPr>
              <a:t>場地、經費</a:t>
            </a:r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可能無法得到即時回應。</a:t>
            </a:r>
            <a:endParaRPr lang="en-US" altLang="zh-TW" sz="2800" b="1" smtClean="0">
              <a:latin typeface="Perpetua" pitchFamily="18" charset="0"/>
              <a:ea typeface="新細明體" pitchFamily="18" charset="-120"/>
            </a:endParaRPr>
          </a:p>
          <a:p>
            <a:pPr marL="742950" lvl="1" indent="-285750"/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事先做好課程規畫，可了解可行與否並修正</a:t>
            </a:r>
            <a:endParaRPr lang="en-US" altLang="zh-TW" sz="2800" b="1" smtClean="0">
              <a:latin typeface="Perpetua" pitchFamily="18" charset="0"/>
              <a:ea typeface="新細明體" pitchFamily="18" charset="-120"/>
            </a:endParaRPr>
          </a:p>
          <a:p>
            <a:pPr marL="742950" lvl="1" indent="-285750"/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綜合活動重視重體驗、省思及實踐，相關知識可能已在其他領域實施，故需與其他領域配合，於開學前做好課程規畫</a:t>
            </a:r>
          </a:p>
        </p:txBody>
      </p:sp>
    </p:spTree>
    <p:extLst>
      <p:ext uri="{BB962C8B-B14F-4D97-AF65-F5344CB8AC3E}">
        <p14:creationId xmlns:p14="http://schemas.microsoft.com/office/powerpoint/2010/main" val="91587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76275"/>
          </a:xfrm>
        </p:spPr>
        <p:txBody>
          <a:bodyPr/>
          <a:lstStyle/>
          <a:p>
            <a:r>
              <a:rPr lang="zh-TW" altLang="en-US" sz="3600" smtClean="0">
                <a:latin typeface="Franklin Gothic Book" pitchFamily="34" charset="0"/>
                <a:ea typeface="微軟正黑體" pitchFamily="34" charset="-120"/>
              </a:rPr>
              <a:t>課程規劃與發展的理念與實施 </a:t>
            </a:r>
            <a:r>
              <a:rPr lang="zh-TW" altLang="en-US" sz="2800" smtClean="0">
                <a:latin typeface="Franklin Gothic Book" pitchFamily="34" charset="0"/>
                <a:ea typeface="微軟正黑體" pitchFamily="34" charset="-120"/>
              </a:rPr>
              <a:t>流程圖</a:t>
            </a:r>
          </a:p>
        </p:txBody>
      </p:sp>
      <p:grpSp>
        <p:nvGrpSpPr>
          <p:cNvPr id="33795" name="Group 4"/>
          <p:cNvGrpSpPr>
            <a:grpSpLocks/>
          </p:cNvGrpSpPr>
          <p:nvPr/>
        </p:nvGrpSpPr>
        <p:grpSpPr bwMode="auto">
          <a:xfrm>
            <a:off x="900113" y="1125538"/>
            <a:ext cx="7632700" cy="5473700"/>
            <a:chOff x="975" y="572"/>
            <a:chExt cx="3992" cy="3448"/>
          </a:xfrm>
        </p:grpSpPr>
        <p:sp>
          <p:nvSpPr>
            <p:cNvPr id="33797" name="Rectangle 5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516" y="2678"/>
              <a:ext cx="770" cy="1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algn="ctr" eaLnBrk="1" hangingPunct="1"/>
              <a:r>
                <a:rPr lang="zh-TW" altLang="en-US" sz="1600" b="1">
                  <a:latin typeface="Times New Roman" pitchFamily="18" charset="0"/>
                </a:rPr>
                <a:t>課程實施</a:t>
              </a:r>
              <a:endParaRPr lang="zh-TW" altLang="en-US" sz="1600" b="1"/>
            </a:p>
          </p:txBody>
        </p:sp>
        <p:grpSp>
          <p:nvGrpSpPr>
            <p:cNvPr id="33798" name="Group 6"/>
            <p:cNvGrpSpPr>
              <a:grpSpLocks/>
            </p:cNvGrpSpPr>
            <p:nvPr/>
          </p:nvGrpSpPr>
          <p:grpSpPr bwMode="auto">
            <a:xfrm>
              <a:off x="975" y="572"/>
              <a:ext cx="3992" cy="3448"/>
              <a:chOff x="975" y="572"/>
              <a:chExt cx="3992" cy="3448"/>
            </a:xfrm>
          </p:grpSpPr>
          <p:sp>
            <p:nvSpPr>
              <p:cNvPr id="33799" name="Rectangle 7">
                <a:hlinkClick r:id="rId3" action="ppaction://hlinksldjump"/>
              </p:cNvPr>
              <p:cNvSpPr>
                <a:spLocks noChangeArrowheads="1"/>
              </p:cNvSpPr>
              <p:nvPr/>
            </p:nvSpPr>
            <p:spPr bwMode="auto">
              <a:xfrm>
                <a:off x="2516" y="572"/>
                <a:ext cx="770" cy="18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 sz="1600" b="1">
                    <a:latin typeface="Times New Roman" pitchFamily="18" charset="0"/>
                  </a:rPr>
                  <a:t>課程規劃</a:t>
                </a:r>
                <a:endParaRPr lang="zh-TW" altLang="en-US" sz="1600" b="1"/>
              </a:p>
            </p:txBody>
          </p:sp>
          <p:sp>
            <p:nvSpPr>
              <p:cNvPr id="33800" name="Rectangle 8">
                <a:hlinkClick r:id="rId4" action="ppaction://hlinksldjump"/>
              </p:cNvPr>
              <p:cNvSpPr>
                <a:spLocks noChangeArrowheads="1"/>
              </p:cNvSpPr>
              <p:nvPr/>
            </p:nvSpPr>
            <p:spPr bwMode="auto">
              <a:xfrm>
                <a:off x="2516" y="987"/>
                <a:ext cx="770" cy="18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 sz="1600" b="1">
                    <a:latin typeface="Times New Roman" pitchFamily="18" charset="0"/>
                  </a:rPr>
                  <a:t>課程設計</a:t>
                </a:r>
                <a:endParaRPr lang="zh-TW" altLang="en-US" sz="1600" b="1"/>
              </a:p>
            </p:txBody>
          </p:sp>
          <p:sp>
            <p:nvSpPr>
              <p:cNvPr id="33801" name="Rectangle 9">
                <a:hlinkClick r:id="rId5" action="ppaction://hlinksldjump"/>
              </p:cNvPr>
              <p:cNvSpPr>
                <a:spLocks noChangeArrowheads="1"/>
              </p:cNvSpPr>
              <p:nvPr/>
            </p:nvSpPr>
            <p:spPr bwMode="auto">
              <a:xfrm>
                <a:off x="2516" y="1409"/>
                <a:ext cx="770" cy="18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 sz="1600" b="1">
                    <a:latin typeface="Times New Roman" pitchFamily="18" charset="0"/>
                  </a:rPr>
                  <a:t>課程編製</a:t>
                </a:r>
                <a:r>
                  <a:rPr lang="en-US" altLang="zh-TW" sz="1400" b="1">
                    <a:latin typeface="Times New Roman" pitchFamily="18" charset="0"/>
                  </a:rPr>
                  <a:t>(</a:t>
                </a:r>
                <a:r>
                  <a:rPr lang="zh-TW" altLang="en-US" sz="1400" b="1">
                    <a:latin typeface="Times New Roman" pitchFamily="18" charset="0"/>
                  </a:rPr>
                  <a:t>撰寫</a:t>
                </a:r>
                <a:r>
                  <a:rPr lang="en-US" altLang="zh-TW" sz="1400" b="1">
                    <a:latin typeface="Times New Roman" pitchFamily="18" charset="0"/>
                  </a:rPr>
                  <a:t>)</a:t>
                </a:r>
                <a:endParaRPr lang="en-US" altLang="zh-TW" sz="1400" b="1"/>
              </a:p>
            </p:txBody>
          </p:sp>
          <p:sp>
            <p:nvSpPr>
              <p:cNvPr id="33802" name="Rectangle 10">
                <a:hlinkClick r:id="rId6" action="ppaction://hlinksldjump"/>
              </p:cNvPr>
              <p:cNvSpPr>
                <a:spLocks noChangeArrowheads="1"/>
              </p:cNvSpPr>
              <p:nvPr/>
            </p:nvSpPr>
            <p:spPr bwMode="auto">
              <a:xfrm>
                <a:off x="2516" y="3100"/>
                <a:ext cx="770" cy="18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 sz="1600" b="1">
                    <a:latin typeface="Times New Roman" pitchFamily="18" charset="0"/>
                  </a:rPr>
                  <a:t>課程評鑑</a:t>
                </a:r>
                <a:endParaRPr lang="zh-TW" altLang="en-US" sz="1600" b="1"/>
              </a:p>
            </p:txBody>
          </p:sp>
          <p:sp>
            <p:nvSpPr>
              <p:cNvPr id="33803" name="Rectangle 11">
                <a:hlinkClick r:id="rId7" action="ppaction://hlinksldjump"/>
              </p:cNvPr>
              <p:cNvSpPr>
                <a:spLocks noChangeArrowheads="1"/>
              </p:cNvSpPr>
              <p:nvPr/>
            </p:nvSpPr>
            <p:spPr bwMode="auto">
              <a:xfrm>
                <a:off x="2516" y="1831"/>
                <a:ext cx="770" cy="18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 sz="1600" b="1">
                    <a:latin typeface="Times New Roman" pitchFamily="18" charset="0"/>
                  </a:rPr>
                  <a:t>課程實驗</a:t>
                </a:r>
                <a:endParaRPr lang="zh-TW" altLang="en-US" sz="1600" b="1"/>
              </a:p>
            </p:txBody>
          </p:sp>
          <p:sp>
            <p:nvSpPr>
              <p:cNvPr id="33804" name="Rectangle 12"/>
              <p:cNvSpPr>
                <a:spLocks noChangeArrowheads="1"/>
              </p:cNvSpPr>
              <p:nvPr/>
            </p:nvSpPr>
            <p:spPr bwMode="auto">
              <a:xfrm>
                <a:off x="975" y="3522"/>
                <a:ext cx="1261" cy="498"/>
              </a:xfrm>
              <a:prstGeom prst="rect">
                <a:avLst/>
              </a:prstGeom>
              <a:solidFill>
                <a:srgbClr val="FFFFFF"/>
              </a:solidFill>
              <a:ln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33805" name="Rectangle 13"/>
              <p:cNvSpPr>
                <a:spLocks noChangeArrowheads="1"/>
              </p:cNvSpPr>
              <p:nvPr/>
            </p:nvSpPr>
            <p:spPr bwMode="auto">
              <a:xfrm>
                <a:off x="3706" y="3533"/>
                <a:ext cx="1261" cy="487"/>
              </a:xfrm>
              <a:prstGeom prst="rect">
                <a:avLst/>
              </a:prstGeom>
              <a:solidFill>
                <a:srgbClr val="FFFFFF"/>
              </a:solidFill>
              <a:ln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33806" name="Rectangle 14"/>
              <p:cNvSpPr>
                <a:spLocks noChangeArrowheads="1"/>
              </p:cNvSpPr>
              <p:nvPr/>
            </p:nvSpPr>
            <p:spPr bwMode="auto">
              <a:xfrm>
                <a:off x="975" y="3663"/>
                <a:ext cx="560" cy="261"/>
              </a:xfrm>
              <a:prstGeom prst="rect">
                <a:avLst/>
              </a:prstGeom>
              <a:solidFill>
                <a:srgbClr val="FFFFFF"/>
              </a:solidFill>
              <a:ln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lnSpc>
                    <a:spcPct val="72000"/>
                  </a:lnSpc>
                </a:pPr>
                <a:r>
                  <a:rPr lang="zh-TW" altLang="en-US" sz="1200" b="1">
                    <a:latin typeface="Times New Roman" pitchFamily="18" charset="0"/>
                  </a:rPr>
                  <a:t>課程改革</a:t>
                </a:r>
                <a:endParaRPr lang="zh-TW" altLang="en-US" sz="1200" b="1"/>
              </a:p>
            </p:txBody>
          </p:sp>
          <p:sp>
            <p:nvSpPr>
              <p:cNvPr id="33807" name="Rectangle 15"/>
              <p:cNvSpPr>
                <a:spLocks noChangeArrowheads="1"/>
              </p:cNvSpPr>
              <p:nvPr/>
            </p:nvSpPr>
            <p:spPr bwMode="auto">
              <a:xfrm>
                <a:off x="1565" y="3663"/>
                <a:ext cx="531" cy="261"/>
              </a:xfrm>
              <a:prstGeom prst="rect">
                <a:avLst/>
              </a:prstGeom>
              <a:solidFill>
                <a:srgbClr val="FFFFFF"/>
              </a:solidFill>
              <a:ln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lnSpc>
                    <a:spcPct val="72000"/>
                  </a:lnSpc>
                </a:pPr>
                <a:r>
                  <a:rPr lang="zh-TW" altLang="en-US" sz="1200" b="1">
                    <a:latin typeface="Times New Roman" pitchFamily="18" charset="0"/>
                  </a:rPr>
                  <a:t>課程修訂</a:t>
                </a:r>
                <a:endParaRPr lang="zh-TW" altLang="en-US" sz="1200" b="1"/>
              </a:p>
            </p:txBody>
          </p:sp>
          <p:sp>
            <p:nvSpPr>
              <p:cNvPr id="33808" name="Rectangle 16"/>
              <p:cNvSpPr>
                <a:spLocks noChangeArrowheads="1"/>
              </p:cNvSpPr>
              <p:nvPr/>
            </p:nvSpPr>
            <p:spPr bwMode="auto">
              <a:xfrm>
                <a:off x="4407" y="3611"/>
                <a:ext cx="514" cy="308"/>
              </a:xfrm>
              <a:prstGeom prst="rect">
                <a:avLst/>
              </a:prstGeom>
              <a:solidFill>
                <a:srgbClr val="FFFFFF"/>
              </a:solidFill>
              <a:ln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lnSpc>
                    <a:spcPct val="72000"/>
                  </a:lnSpc>
                </a:pPr>
                <a:r>
                  <a:rPr lang="zh-TW" altLang="en-US" sz="1200" b="1">
                    <a:latin typeface="Times New Roman" pitchFamily="18" charset="0"/>
                  </a:rPr>
                  <a:t>課程創新</a:t>
                </a:r>
                <a:endParaRPr lang="zh-TW" altLang="en-US" sz="1200" b="1"/>
              </a:p>
            </p:txBody>
          </p:sp>
          <p:sp>
            <p:nvSpPr>
              <p:cNvPr id="33809" name="Rectangle 17"/>
              <p:cNvSpPr>
                <a:spLocks noChangeArrowheads="1"/>
              </p:cNvSpPr>
              <p:nvPr/>
            </p:nvSpPr>
            <p:spPr bwMode="auto">
              <a:xfrm>
                <a:off x="3846" y="3611"/>
                <a:ext cx="531" cy="313"/>
              </a:xfrm>
              <a:prstGeom prst="rect">
                <a:avLst/>
              </a:prstGeom>
              <a:solidFill>
                <a:srgbClr val="FFFFFF"/>
              </a:solidFill>
              <a:ln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lnSpc>
                    <a:spcPct val="72000"/>
                  </a:lnSpc>
                </a:pPr>
                <a:r>
                  <a:rPr lang="zh-TW" altLang="en-US" sz="1200" b="1">
                    <a:latin typeface="Times New Roman" pitchFamily="18" charset="0"/>
                  </a:rPr>
                  <a:t>課程維續</a:t>
                </a:r>
                <a:endParaRPr lang="zh-TW" altLang="en-US" sz="1200" b="1"/>
              </a:p>
            </p:txBody>
          </p:sp>
          <p:sp>
            <p:nvSpPr>
              <p:cNvPr id="33810" name="Line 18"/>
              <p:cNvSpPr>
                <a:spLocks noChangeShapeType="1"/>
              </p:cNvSpPr>
              <p:nvPr/>
            </p:nvSpPr>
            <p:spPr bwMode="auto">
              <a:xfrm>
                <a:off x="2866" y="785"/>
                <a:ext cx="1" cy="1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11" name="Line 19"/>
              <p:cNvSpPr>
                <a:spLocks noChangeShapeType="1"/>
              </p:cNvSpPr>
              <p:nvPr/>
            </p:nvSpPr>
            <p:spPr bwMode="auto">
              <a:xfrm>
                <a:off x="2866" y="1207"/>
                <a:ext cx="1" cy="1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12" name="Line 20"/>
              <p:cNvSpPr>
                <a:spLocks noChangeShapeType="1"/>
              </p:cNvSpPr>
              <p:nvPr/>
            </p:nvSpPr>
            <p:spPr bwMode="auto">
              <a:xfrm>
                <a:off x="2866" y="1629"/>
                <a:ext cx="1" cy="1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13" name="Line 21"/>
              <p:cNvSpPr>
                <a:spLocks noChangeShapeType="1"/>
              </p:cNvSpPr>
              <p:nvPr/>
            </p:nvSpPr>
            <p:spPr bwMode="auto">
              <a:xfrm>
                <a:off x="2866" y="2458"/>
                <a:ext cx="1" cy="1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14" name="Line 22"/>
              <p:cNvSpPr>
                <a:spLocks noChangeShapeType="1"/>
              </p:cNvSpPr>
              <p:nvPr/>
            </p:nvSpPr>
            <p:spPr bwMode="auto">
              <a:xfrm>
                <a:off x="2866" y="2880"/>
                <a:ext cx="1" cy="1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15" name="Line 23"/>
              <p:cNvSpPr>
                <a:spLocks noChangeShapeType="1"/>
              </p:cNvSpPr>
              <p:nvPr/>
            </p:nvSpPr>
            <p:spPr bwMode="auto">
              <a:xfrm>
                <a:off x="3286" y="2333"/>
                <a:ext cx="49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16" name="Line 24"/>
              <p:cNvSpPr>
                <a:spLocks noChangeShapeType="1"/>
              </p:cNvSpPr>
              <p:nvPr/>
            </p:nvSpPr>
            <p:spPr bwMode="auto">
              <a:xfrm flipV="1">
                <a:off x="3776" y="1066"/>
                <a:ext cx="1" cy="126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17" name="Line 25"/>
              <p:cNvSpPr>
                <a:spLocks noChangeShapeType="1"/>
              </p:cNvSpPr>
              <p:nvPr/>
            </p:nvSpPr>
            <p:spPr bwMode="auto">
              <a:xfrm flipH="1">
                <a:off x="3286" y="1066"/>
                <a:ext cx="49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18" name="Line 26"/>
              <p:cNvSpPr>
                <a:spLocks noChangeShapeType="1"/>
              </p:cNvSpPr>
              <p:nvPr/>
            </p:nvSpPr>
            <p:spPr bwMode="auto">
              <a:xfrm flipH="1">
                <a:off x="3286" y="1488"/>
                <a:ext cx="49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19" name="Line 27"/>
              <p:cNvSpPr>
                <a:spLocks noChangeShapeType="1"/>
              </p:cNvSpPr>
              <p:nvPr/>
            </p:nvSpPr>
            <p:spPr bwMode="auto">
              <a:xfrm flipH="1">
                <a:off x="3286" y="1910"/>
                <a:ext cx="49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0" name="Line 28"/>
              <p:cNvSpPr>
                <a:spLocks noChangeShapeType="1"/>
              </p:cNvSpPr>
              <p:nvPr/>
            </p:nvSpPr>
            <p:spPr bwMode="auto">
              <a:xfrm flipV="1">
                <a:off x="1465" y="644"/>
                <a:ext cx="1" cy="290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1" name="Line 29"/>
              <p:cNvSpPr>
                <a:spLocks noChangeShapeType="1"/>
              </p:cNvSpPr>
              <p:nvPr/>
            </p:nvSpPr>
            <p:spPr bwMode="auto">
              <a:xfrm>
                <a:off x="1465" y="644"/>
                <a:ext cx="105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2" name="Line 30"/>
              <p:cNvSpPr>
                <a:spLocks noChangeShapeType="1"/>
              </p:cNvSpPr>
              <p:nvPr/>
            </p:nvSpPr>
            <p:spPr bwMode="auto">
              <a:xfrm flipV="1">
                <a:off x="1885" y="1066"/>
                <a:ext cx="1" cy="24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3" name="Line 31"/>
              <p:cNvSpPr>
                <a:spLocks noChangeShapeType="1"/>
              </p:cNvSpPr>
              <p:nvPr/>
            </p:nvSpPr>
            <p:spPr bwMode="auto">
              <a:xfrm>
                <a:off x="1885" y="1066"/>
                <a:ext cx="63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4" name="Line 32"/>
              <p:cNvSpPr>
                <a:spLocks noChangeShapeType="1"/>
              </p:cNvSpPr>
              <p:nvPr/>
            </p:nvSpPr>
            <p:spPr bwMode="auto">
              <a:xfrm>
                <a:off x="1885" y="1488"/>
                <a:ext cx="63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5" name="Line 33"/>
              <p:cNvSpPr>
                <a:spLocks noChangeShapeType="1"/>
              </p:cNvSpPr>
              <p:nvPr/>
            </p:nvSpPr>
            <p:spPr bwMode="auto">
              <a:xfrm>
                <a:off x="1885" y="1910"/>
                <a:ext cx="63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6" name="Line 34"/>
              <p:cNvSpPr>
                <a:spLocks noChangeShapeType="1"/>
              </p:cNvSpPr>
              <p:nvPr/>
            </p:nvSpPr>
            <p:spPr bwMode="auto">
              <a:xfrm>
                <a:off x="1885" y="2755"/>
                <a:ext cx="63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7" name="Line 35"/>
              <p:cNvSpPr>
                <a:spLocks noChangeShapeType="1"/>
              </p:cNvSpPr>
              <p:nvPr/>
            </p:nvSpPr>
            <p:spPr bwMode="auto">
              <a:xfrm>
                <a:off x="1885" y="3177"/>
                <a:ext cx="63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8" name="Line 36"/>
              <p:cNvSpPr>
                <a:spLocks noChangeShapeType="1"/>
              </p:cNvSpPr>
              <p:nvPr/>
            </p:nvSpPr>
            <p:spPr bwMode="auto">
              <a:xfrm flipV="1">
                <a:off x="4057" y="2755"/>
                <a:ext cx="1" cy="79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9" name="Line 37"/>
              <p:cNvSpPr>
                <a:spLocks noChangeShapeType="1"/>
              </p:cNvSpPr>
              <p:nvPr/>
            </p:nvSpPr>
            <p:spPr bwMode="auto">
              <a:xfrm flipH="1">
                <a:off x="3286" y="2755"/>
                <a:ext cx="77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30" name="Line 38"/>
              <p:cNvSpPr>
                <a:spLocks noChangeShapeType="1"/>
              </p:cNvSpPr>
              <p:nvPr/>
            </p:nvSpPr>
            <p:spPr bwMode="auto">
              <a:xfrm flipV="1">
                <a:off x="4477" y="644"/>
                <a:ext cx="1" cy="290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31" name="Line 39"/>
              <p:cNvSpPr>
                <a:spLocks noChangeShapeType="1"/>
              </p:cNvSpPr>
              <p:nvPr/>
            </p:nvSpPr>
            <p:spPr bwMode="auto">
              <a:xfrm flipH="1">
                <a:off x="3286" y="644"/>
                <a:ext cx="119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32" name="Line 40"/>
              <p:cNvSpPr>
                <a:spLocks noChangeShapeType="1"/>
              </p:cNvSpPr>
              <p:nvPr/>
            </p:nvSpPr>
            <p:spPr bwMode="auto">
              <a:xfrm>
                <a:off x="2866" y="3318"/>
                <a:ext cx="1" cy="1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33" name="Line 41"/>
              <p:cNvSpPr>
                <a:spLocks noChangeShapeType="1"/>
              </p:cNvSpPr>
              <p:nvPr/>
            </p:nvSpPr>
            <p:spPr bwMode="auto">
              <a:xfrm flipH="1">
                <a:off x="2236" y="3758"/>
                <a:ext cx="21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34" name="Line 42"/>
              <p:cNvSpPr>
                <a:spLocks noChangeShapeType="1"/>
              </p:cNvSpPr>
              <p:nvPr/>
            </p:nvSpPr>
            <p:spPr bwMode="auto">
              <a:xfrm>
                <a:off x="3496" y="3758"/>
                <a:ext cx="21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35" name="Line 43"/>
              <p:cNvSpPr>
                <a:spLocks noChangeShapeType="1"/>
              </p:cNvSpPr>
              <p:nvPr/>
            </p:nvSpPr>
            <p:spPr bwMode="auto">
              <a:xfrm>
                <a:off x="2866" y="2051"/>
                <a:ext cx="1" cy="1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36" name="AutoShape 44"/>
              <p:cNvSpPr>
                <a:spLocks noChangeArrowheads="1"/>
              </p:cNvSpPr>
              <p:nvPr/>
            </p:nvSpPr>
            <p:spPr bwMode="auto">
              <a:xfrm>
                <a:off x="2376" y="3546"/>
                <a:ext cx="1155" cy="339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lnSpc>
                    <a:spcPct val="72000"/>
                  </a:lnSpc>
                </a:pPr>
                <a:r>
                  <a:rPr lang="zh-TW" altLang="en-US" sz="1400" b="1">
                    <a:latin typeface="標楷體" pitchFamily="65" charset="-120"/>
                    <a:ea typeface="標楷體" pitchFamily="65" charset="-120"/>
                  </a:rPr>
                  <a:t>目標是</a:t>
                </a:r>
              </a:p>
              <a:p>
                <a:pPr algn="ctr" eaLnBrk="1" hangingPunct="1">
                  <a:lnSpc>
                    <a:spcPct val="72000"/>
                  </a:lnSpc>
                </a:pPr>
                <a:r>
                  <a:rPr lang="zh-TW" altLang="en-US" sz="1400" b="1">
                    <a:latin typeface="標楷體" pitchFamily="65" charset="-120"/>
                    <a:ea typeface="標楷體" pitchFamily="65" charset="-120"/>
                  </a:rPr>
                  <a:t>否達成</a:t>
                </a:r>
                <a:endParaRPr lang="zh-TW" altLang="en-US" sz="1400" b="1"/>
              </a:p>
            </p:txBody>
          </p:sp>
          <p:sp>
            <p:nvSpPr>
              <p:cNvPr id="33837" name="AutoShape 45"/>
              <p:cNvSpPr>
                <a:spLocks noChangeArrowheads="1"/>
              </p:cNvSpPr>
              <p:nvPr/>
            </p:nvSpPr>
            <p:spPr bwMode="auto">
              <a:xfrm>
                <a:off x="2271" y="2191"/>
                <a:ext cx="1155" cy="249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lnSpc>
                    <a:spcPct val="72000"/>
                  </a:lnSpc>
                </a:pPr>
                <a:r>
                  <a:rPr lang="zh-TW" altLang="en-US" sz="1400" b="1">
                    <a:latin typeface="標楷體" pitchFamily="65" charset="-120"/>
                    <a:ea typeface="標楷體" pitchFamily="65" charset="-120"/>
                  </a:rPr>
                  <a:t>是否可行</a:t>
                </a:r>
                <a:endParaRPr lang="zh-TW" altLang="en-US" sz="1400" b="1"/>
              </a:p>
            </p:txBody>
          </p:sp>
        </p:grpSp>
      </p:grp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470275" y="6453188"/>
            <a:ext cx="247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r>
              <a:rPr lang="zh-TW" altLang="en-US" b="1">
                <a:solidFill>
                  <a:srgbClr val="CC00CC"/>
                </a:solidFill>
                <a:ea typeface="文鼎海報體" pitchFamily="49" charset="-120"/>
              </a:rPr>
              <a:t>資料來源：彭薏芬老師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713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3775"/>
          </a:xfrm>
        </p:spPr>
        <p:txBody>
          <a:bodyPr>
            <a:normAutofit fontScale="90000"/>
          </a:bodyPr>
          <a:lstStyle/>
          <a:p>
            <a:r>
              <a:rPr lang="zh-TW" altLang="en-US" sz="3600" b="1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課程規劃實例分享 </a:t>
            </a:r>
            <a:br>
              <a:rPr lang="zh-TW" altLang="en-US" sz="3600" b="1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2400" b="1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400" b="1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課程規劃歷程</a:t>
            </a:r>
            <a:r>
              <a:rPr lang="en-US" altLang="zh-TW" sz="2400" b="1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-</a:t>
            </a:r>
            <a:endParaRPr lang="zh-TW" altLang="en-US" sz="2400" b="1" smtClean="0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539750" y="1570038"/>
            <a:ext cx="1657350" cy="588962"/>
          </a:xfrm>
          <a:prstGeom prst="rect">
            <a:avLst/>
          </a:prstGeom>
          <a:solidFill>
            <a:srgbClr val="00CCFF">
              <a:alpha val="50195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3200">
                <a:ea typeface="標楷體" pitchFamily="65" charset="-120"/>
              </a:rPr>
              <a:t>課發會</a:t>
            </a:r>
          </a:p>
        </p:txBody>
      </p:sp>
      <p:sp>
        <p:nvSpPr>
          <p:cNvPr id="94215" name="AutoShape 7"/>
          <p:cNvSpPr>
            <a:spLocks noChangeArrowheads="1"/>
          </p:cNvSpPr>
          <p:nvPr/>
        </p:nvSpPr>
        <p:spPr bwMode="auto">
          <a:xfrm>
            <a:off x="4356100" y="1712913"/>
            <a:ext cx="287338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3366FF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2484438" y="1570038"/>
            <a:ext cx="1873250" cy="588962"/>
          </a:xfrm>
          <a:prstGeom prst="rect">
            <a:avLst/>
          </a:prstGeom>
          <a:solidFill>
            <a:srgbClr val="00CCFF">
              <a:alpha val="50195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3200">
                <a:ea typeface="標楷體" pitchFamily="65" charset="-120"/>
              </a:rPr>
              <a:t>領域會議</a:t>
            </a:r>
          </a:p>
        </p:txBody>
      </p:sp>
      <p:sp>
        <p:nvSpPr>
          <p:cNvPr id="94217" name="AutoShape 9"/>
          <p:cNvSpPr>
            <a:spLocks noChangeArrowheads="1"/>
          </p:cNvSpPr>
          <p:nvPr/>
        </p:nvSpPr>
        <p:spPr bwMode="auto">
          <a:xfrm>
            <a:off x="2197100" y="1712913"/>
            <a:ext cx="287338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3366FF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4218" name="Text Box 10"/>
          <p:cNvSpPr txBox="1">
            <a:spLocks noChangeArrowheads="1"/>
          </p:cNvSpPr>
          <p:nvPr/>
        </p:nvSpPr>
        <p:spPr bwMode="auto">
          <a:xfrm>
            <a:off x="4714875" y="1570038"/>
            <a:ext cx="1873250" cy="588962"/>
          </a:xfrm>
          <a:prstGeom prst="rect">
            <a:avLst/>
          </a:prstGeom>
          <a:solidFill>
            <a:srgbClr val="00CCFF">
              <a:alpha val="50195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3200">
                <a:ea typeface="標楷體" pitchFamily="65" charset="-120"/>
              </a:rPr>
              <a:t>進行規劃</a:t>
            </a:r>
          </a:p>
        </p:txBody>
      </p:sp>
      <p:sp>
        <p:nvSpPr>
          <p:cNvPr id="94219" name="Text Box 11"/>
          <p:cNvSpPr txBox="1">
            <a:spLocks noChangeArrowheads="1"/>
          </p:cNvSpPr>
          <p:nvPr/>
        </p:nvSpPr>
        <p:spPr bwMode="auto">
          <a:xfrm>
            <a:off x="6946900" y="1557338"/>
            <a:ext cx="1657350" cy="588962"/>
          </a:xfrm>
          <a:prstGeom prst="rect">
            <a:avLst/>
          </a:prstGeom>
          <a:solidFill>
            <a:srgbClr val="00CCFF">
              <a:alpha val="50195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3200">
                <a:ea typeface="標楷體" pitchFamily="65" charset="-120"/>
              </a:rPr>
              <a:t>課發會</a:t>
            </a:r>
          </a:p>
        </p:txBody>
      </p:sp>
      <p:sp>
        <p:nvSpPr>
          <p:cNvPr id="94220" name="AutoShape 12"/>
          <p:cNvSpPr>
            <a:spLocks noChangeArrowheads="1"/>
          </p:cNvSpPr>
          <p:nvPr/>
        </p:nvSpPr>
        <p:spPr bwMode="auto">
          <a:xfrm>
            <a:off x="6589713" y="1712913"/>
            <a:ext cx="287337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3366FF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4221" name="Text Box 13"/>
          <p:cNvSpPr txBox="1">
            <a:spLocks noChangeArrowheads="1"/>
          </p:cNvSpPr>
          <p:nvPr/>
        </p:nvSpPr>
        <p:spPr bwMode="auto">
          <a:xfrm>
            <a:off x="395288" y="2362200"/>
            <a:ext cx="1800225" cy="2651125"/>
          </a:xfrm>
          <a:prstGeom prst="rect">
            <a:avLst/>
          </a:prstGeom>
          <a:solidFill>
            <a:srgbClr val="CCFFFF">
              <a:alpha val="50195"/>
            </a:srgbClr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400" b="1" u="sng">
                <a:solidFill>
                  <a:srgbClr val="000099"/>
                </a:solidFill>
                <a:ea typeface="標楷體" pitchFamily="65" charset="-120"/>
              </a:rPr>
              <a:t>任務交付</a:t>
            </a:r>
          </a:p>
          <a:p>
            <a:pPr algn="ctr" eaLnBrk="1" hangingPunct="1">
              <a:spcBef>
                <a:spcPct val="50000"/>
              </a:spcBef>
            </a:pPr>
            <a:r>
              <a:rPr lang="zh-TW" altLang="en-US" sz="2400">
                <a:solidFill>
                  <a:srgbClr val="000099"/>
                </a:solidFill>
                <a:ea typeface="標楷體" pitchFamily="65" charset="-120"/>
              </a:rPr>
              <a:t>提出綜合活動領域需配合的議題、學校行事</a:t>
            </a:r>
            <a:r>
              <a:rPr lang="en-US" altLang="zh-TW" sz="240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…</a:t>
            </a:r>
            <a:endParaRPr lang="en-US" altLang="zh-TW" sz="240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2339975" y="2362200"/>
            <a:ext cx="2089150" cy="2651125"/>
          </a:xfrm>
          <a:prstGeom prst="rect">
            <a:avLst/>
          </a:prstGeom>
          <a:solidFill>
            <a:srgbClr val="CCFFFF">
              <a:alpha val="50195"/>
            </a:srgbClr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400" b="1" u="sng">
                <a:solidFill>
                  <a:srgbClr val="000099"/>
                </a:solidFill>
                <a:ea typeface="標楷體" pitchFamily="65" charset="-120"/>
              </a:rPr>
              <a:t>任務討論</a:t>
            </a:r>
          </a:p>
          <a:p>
            <a:pPr eaLnBrk="1" hangingPunct="1">
              <a:spcBef>
                <a:spcPct val="50000"/>
              </a:spcBef>
            </a:pPr>
            <a:r>
              <a:rPr lang="zh-TW" altLang="en-US" sz="2400">
                <a:solidFill>
                  <a:srgbClr val="000099"/>
                </a:solidFill>
                <a:ea typeface="標楷體" pitchFamily="65" charset="-120"/>
              </a:rPr>
              <a:t>針對課發會交付之需配合項目進行討論。</a:t>
            </a:r>
          </a:p>
          <a:p>
            <a:pPr eaLnBrk="1" hangingPunct="1">
              <a:spcBef>
                <a:spcPct val="20000"/>
              </a:spcBef>
            </a:pPr>
            <a:r>
              <a:rPr lang="zh-TW" altLang="en-US" sz="2400">
                <a:solidFill>
                  <a:srgbClr val="000099"/>
                </a:solidFill>
                <a:ea typeface="標楷體" pitchFamily="65" charset="-120"/>
              </a:rPr>
              <a:t>找到適當的能力指標或單元</a:t>
            </a:r>
            <a:endParaRPr lang="en-US" altLang="zh-TW" sz="240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4572000" y="2362200"/>
            <a:ext cx="2160588" cy="3598863"/>
          </a:xfrm>
          <a:prstGeom prst="rect">
            <a:avLst/>
          </a:prstGeom>
          <a:solidFill>
            <a:srgbClr val="CCFFFF">
              <a:alpha val="50195"/>
            </a:srgbClr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400" b="1" u="sng">
                <a:solidFill>
                  <a:srgbClr val="000099"/>
                </a:solidFill>
                <a:ea typeface="標楷體" pitchFamily="65" charset="-120"/>
              </a:rPr>
              <a:t>進行規劃</a:t>
            </a:r>
          </a:p>
          <a:p>
            <a:pPr eaLnBrk="1" hangingPunct="1">
              <a:spcBef>
                <a:spcPct val="50000"/>
              </a:spcBef>
            </a:pPr>
            <a:r>
              <a:rPr lang="zh-TW" altLang="en-US" sz="2400">
                <a:solidFill>
                  <a:srgbClr val="000099"/>
                </a:solidFill>
                <a:ea typeface="標楷體" pitchFamily="65" charset="-120"/>
              </a:rPr>
              <a:t>使用教科書的學校檢視教科書是否符合學校需求，有沒有要換的單元</a:t>
            </a:r>
          </a:p>
          <a:p>
            <a:pPr eaLnBrk="1" hangingPunct="1">
              <a:spcBef>
                <a:spcPct val="20000"/>
              </a:spcBef>
            </a:pPr>
            <a:r>
              <a:rPr lang="zh-TW" altLang="en-US" sz="2400">
                <a:solidFill>
                  <a:srgbClr val="000099"/>
                </a:solidFill>
                <a:ea typeface="標楷體" pitchFamily="65" charset="-120"/>
              </a:rPr>
              <a:t>自編的學校留意是否兼顧各能力指標</a:t>
            </a:r>
            <a:endParaRPr lang="en-US" altLang="zh-TW" sz="240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94224" name="Text Box 16"/>
          <p:cNvSpPr txBox="1">
            <a:spLocks noChangeArrowheads="1"/>
          </p:cNvSpPr>
          <p:nvPr/>
        </p:nvSpPr>
        <p:spPr bwMode="auto">
          <a:xfrm>
            <a:off x="6877050" y="2349500"/>
            <a:ext cx="1798638" cy="2592388"/>
          </a:xfrm>
          <a:prstGeom prst="rect">
            <a:avLst/>
          </a:prstGeom>
          <a:solidFill>
            <a:srgbClr val="CCFFFF">
              <a:alpha val="50195"/>
            </a:srgbClr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400" b="1" u="sng">
                <a:solidFill>
                  <a:srgbClr val="000099"/>
                </a:solidFill>
                <a:ea typeface="標楷體" pitchFamily="65" charset="-120"/>
              </a:rPr>
              <a:t>通過課程</a:t>
            </a:r>
          </a:p>
          <a:p>
            <a:pPr eaLnBrk="1" hangingPunct="1">
              <a:spcBef>
                <a:spcPct val="50000"/>
              </a:spcBef>
            </a:pPr>
            <a:r>
              <a:rPr lang="zh-TW" altLang="en-US" sz="2400">
                <a:solidFill>
                  <a:srgbClr val="000099"/>
                </a:solidFill>
                <a:ea typeface="標楷體" pitchFamily="65" charset="-120"/>
              </a:rPr>
              <a:t>檢視綜合活動領域小組提出之課程規劃是否恰當</a:t>
            </a:r>
            <a:endParaRPr lang="en-US" altLang="zh-TW" sz="2400">
              <a:solidFill>
                <a:srgbClr val="000099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944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" grpId="0" animBg="1"/>
      <p:bldP spid="94215" grpId="0" animBg="1"/>
      <p:bldP spid="94216" grpId="0" animBg="1"/>
      <p:bldP spid="94217" grpId="0" animBg="1"/>
      <p:bldP spid="94218" grpId="0" animBg="1"/>
      <p:bldP spid="94219" grpId="0" animBg="1"/>
      <p:bldP spid="94220" grpId="0" animBg="1"/>
      <p:bldP spid="94221" grpId="0" animBg="1"/>
      <p:bldP spid="94222" grpId="0" animBg="1"/>
      <p:bldP spid="94223" grpId="0" animBg="1"/>
      <p:bldP spid="942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標題 1"/>
          <p:cNvSpPr>
            <a:spLocks noGrp="1"/>
          </p:cNvSpPr>
          <p:nvPr>
            <p:ph type="title" idx="4294967295"/>
          </p:nvPr>
        </p:nvSpPr>
        <p:spPr>
          <a:xfrm>
            <a:off x="914400" y="285750"/>
            <a:ext cx="8229600" cy="1143000"/>
          </a:xfrm>
          <a:solidFill>
            <a:srgbClr val="FFFF66"/>
          </a:solidFill>
        </p:spPr>
        <p:txBody>
          <a:bodyPr/>
          <a:lstStyle/>
          <a:p>
            <a:pPr eaLnBrk="1" hangingPunct="1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課程規劃的架構與流程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4000500" y="1500188"/>
            <a:ext cx="4857750" cy="6048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200" dirty="0" smtClean="0">
                <a:solidFill>
                  <a:srgbClr val="FF3300"/>
                </a:solidFill>
                <a:latin typeface="標楷體" pitchFamily="65" charset="-120"/>
                <a:ea typeface="標楷體" pitchFamily="65" charset="-120"/>
              </a:rPr>
              <a:t>課程主題與教學內容討論</a:t>
            </a:r>
          </a:p>
        </p:txBody>
      </p:sp>
      <p:sp>
        <p:nvSpPr>
          <p:cNvPr id="7" name="向下箭號 6"/>
          <p:cNvSpPr/>
          <p:nvPr/>
        </p:nvSpPr>
        <p:spPr>
          <a:xfrm>
            <a:off x="6143625" y="2143125"/>
            <a:ext cx="500063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9" name="向下箭號 8"/>
          <p:cNvSpPr/>
          <p:nvPr/>
        </p:nvSpPr>
        <p:spPr>
          <a:xfrm>
            <a:off x="6215063" y="3857625"/>
            <a:ext cx="500062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5651500" y="4292600"/>
            <a:ext cx="3143250" cy="6048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/>
              <a:t>調整原課程安排</a:t>
            </a:r>
          </a:p>
        </p:txBody>
      </p:sp>
      <p:sp>
        <p:nvSpPr>
          <p:cNvPr id="11" name="向下箭號 10"/>
          <p:cNvSpPr/>
          <p:nvPr/>
        </p:nvSpPr>
        <p:spPr>
          <a:xfrm>
            <a:off x="6215063" y="5000625"/>
            <a:ext cx="500062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5292725" y="5516563"/>
            <a:ext cx="3571875" cy="1092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/>
              <a:t>本學期課程進度與</a:t>
            </a:r>
            <a:endParaRPr kumimoji="0" lang="en-US" altLang="zh-TW" sz="32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/>
              <a:t>內容確定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323850" y="5445125"/>
            <a:ext cx="2786063" cy="1092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/>
              <a:t>撰寫教學進度</a:t>
            </a:r>
            <a:endParaRPr kumimoji="0" lang="en-US" altLang="zh-TW" sz="32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/>
              <a:t>與內容</a:t>
            </a:r>
          </a:p>
        </p:txBody>
      </p:sp>
      <p:sp>
        <p:nvSpPr>
          <p:cNvPr id="15" name="向下箭號 14"/>
          <p:cNvSpPr/>
          <p:nvPr/>
        </p:nvSpPr>
        <p:spPr>
          <a:xfrm rot="5400000">
            <a:off x="3821906" y="5750719"/>
            <a:ext cx="500063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6" name="文字方塊 15"/>
          <p:cNvSpPr txBox="1"/>
          <p:nvPr/>
        </p:nvSpPr>
        <p:spPr>
          <a:xfrm>
            <a:off x="250825" y="4365625"/>
            <a:ext cx="2786063" cy="6048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/>
              <a:t>正式實施課程</a:t>
            </a:r>
          </a:p>
        </p:txBody>
      </p:sp>
      <p:sp>
        <p:nvSpPr>
          <p:cNvPr id="17" name="向下箭號 16"/>
          <p:cNvSpPr/>
          <p:nvPr/>
        </p:nvSpPr>
        <p:spPr>
          <a:xfrm rot="10800000">
            <a:off x="1714500" y="3786188"/>
            <a:ext cx="500063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8" name="文字方塊 17"/>
          <p:cNvSpPr txBox="1">
            <a:spLocks noChangeArrowheads="1"/>
          </p:cNvSpPr>
          <p:nvPr/>
        </p:nvSpPr>
        <p:spPr bwMode="auto">
          <a:xfrm>
            <a:off x="250825" y="2565400"/>
            <a:ext cx="2786063" cy="1123950"/>
          </a:xfrm>
          <a:prstGeom prst="rect">
            <a:avLst/>
          </a:prstGeom>
          <a:solidFill>
            <a:schemeClr val="bg1"/>
          </a:solidFill>
          <a:ln w="57150" algn="ctr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solidFill>
                  <a:schemeClr val="dk1"/>
                </a:solidFill>
                <a:latin typeface="+mn-lt"/>
                <a:ea typeface="+mn-ea"/>
              </a:rPr>
              <a:t>評鑑</a:t>
            </a:r>
            <a:r>
              <a:rPr kumimoji="0" lang="en-US" altLang="zh-TW" sz="3200" dirty="0">
                <a:latin typeface="+mn-ea"/>
                <a:ea typeface="+mn-ea"/>
              </a:rPr>
              <a:t>(</a:t>
            </a:r>
            <a:r>
              <a:rPr kumimoji="0" lang="zh-TW" altLang="en-US" sz="3200" dirty="0">
                <a:latin typeface="+mn-ea"/>
                <a:ea typeface="+mn-ea"/>
              </a:rPr>
              <a:t>課程計畫及能力指標</a:t>
            </a:r>
            <a:r>
              <a:rPr kumimoji="0" lang="en-US" altLang="zh-TW" sz="3200" dirty="0">
                <a:latin typeface="+mn-ea"/>
                <a:ea typeface="+mn-ea"/>
              </a:rPr>
              <a:t>)</a:t>
            </a:r>
            <a:endParaRPr kumimoji="0" lang="zh-TW" altLang="en-US" sz="3200" dirty="0">
              <a:latin typeface="+mn-ea"/>
              <a:ea typeface="+mn-ea"/>
            </a:endParaRPr>
          </a:p>
        </p:txBody>
      </p:sp>
      <p:sp>
        <p:nvSpPr>
          <p:cNvPr id="77838" name="向下箭號 18"/>
          <p:cNvSpPr>
            <a:spLocks noChangeArrowheads="1"/>
          </p:cNvSpPr>
          <p:nvPr/>
        </p:nvSpPr>
        <p:spPr bwMode="auto">
          <a:xfrm rot="10800000">
            <a:off x="1643063" y="2143125"/>
            <a:ext cx="500062" cy="42862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rot="10800000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endParaRPr kumimoji="0" lang="zh-TW" altLang="en-US">
              <a:solidFill>
                <a:srgbClr val="FFFFFF"/>
              </a:solidFill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1000125" y="1500188"/>
            <a:ext cx="1714500" cy="6048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/>
              <a:t>修正</a:t>
            </a:r>
            <a:endParaRPr kumimoji="0" lang="zh-TW" altLang="en-US" sz="3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向下箭號 20"/>
          <p:cNvSpPr/>
          <p:nvPr/>
        </p:nvSpPr>
        <p:spPr>
          <a:xfrm rot="10800000">
            <a:off x="1714500" y="4929188"/>
            <a:ext cx="500063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77841" name="向下箭號 21"/>
          <p:cNvSpPr>
            <a:spLocks noChangeArrowheads="1"/>
          </p:cNvSpPr>
          <p:nvPr/>
        </p:nvSpPr>
        <p:spPr bwMode="auto">
          <a:xfrm rot="-5400000">
            <a:off x="3096420" y="1520031"/>
            <a:ext cx="500062" cy="42862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vert="eaVert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endParaRPr kumimoji="0" lang="zh-TW" altLang="en-US">
              <a:solidFill>
                <a:srgbClr val="FFFFFF"/>
              </a:solidFill>
            </a:endParaRPr>
          </a:p>
        </p:txBody>
      </p:sp>
      <p:sp>
        <p:nvSpPr>
          <p:cNvPr id="347155" name="AutoShape 19"/>
          <p:cNvSpPr>
            <a:spLocks noChangeArrowheads="1"/>
          </p:cNvSpPr>
          <p:nvPr/>
        </p:nvSpPr>
        <p:spPr bwMode="auto">
          <a:xfrm>
            <a:off x="2484438" y="2852738"/>
            <a:ext cx="4103687" cy="1871662"/>
          </a:xfrm>
          <a:prstGeom prst="cloudCallout">
            <a:avLst>
              <a:gd name="adj1" fmla="val -4236"/>
              <a:gd name="adj2" fmla="val 9715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800" b="1">
                <a:solidFill>
                  <a:srgbClr val="0000FF"/>
                </a:solidFill>
              </a:rPr>
              <a:t>想一想</a:t>
            </a:r>
          </a:p>
          <a:p>
            <a:pPr algn="ctr" eaLnBrk="1" hangingPunct="1"/>
            <a:r>
              <a:rPr kumimoji="0" lang="zh-TW" altLang="en-US" sz="2800" b="1">
                <a:solidFill>
                  <a:srgbClr val="0000FF"/>
                </a:solidFill>
              </a:rPr>
              <a:t>一個人或少數人</a:t>
            </a:r>
          </a:p>
          <a:p>
            <a:pPr algn="ctr" eaLnBrk="1" hangingPunct="1"/>
            <a:r>
              <a:rPr kumimoji="0" lang="zh-TW" altLang="en-US" sz="2800" b="1">
                <a:solidFill>
                  <a:srgbClr val="0000FF"/>
                </a:solidFill>
              </a:rPr>
              <a:t>要從那邊開始</a:t>
            </a:r>
            <a:r>
              <a:rPr kumimoji="0" lang="en-US" altLang="zh-TW" sz="28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79877" name="文字方塊 7"/>
          <p:cNvSpPr txBox="1">
            <a:spLocks noChangeArrowheads="1"/>
          </p:cNvSpPr>
          <p:nvPr/>
        </p:nvSpPr>
        <p:spPr bwMode="auto">
          <a:xfrm>
            <a:off x="5643563" y="2636838"/>
            <a:ext cx="3500437" cy="1123950"/>
          </a:xfrm>
          <a:prstGeom prst="rect">
            <a:avLst/>
          </a:prstGeom>
          <a:solidFill>
            <a:schemeClr val="bg1"/>
          </a:solidFill>
          <a:ln w="57150" algn="ctr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3200">
                <a:solidFill>
                  <a:srgbClr val="000000"/>
                </a:solidFill>
              </a:rPr>
              <a:t>配合學校行事活動</a:t>
            </a:r>
            <a:endParaRPr kumimoji="0" lang="en-US" altLang="zh-TW" sz="3200">
              <a:solidFill>
                <a:srgbClr val="000000"/>
              </a:solidFill>
            </a:endParaRPr>
          </a:p>
          <a:p>
            <a:pPr algn="ctr" eaLnBrk="1" hangingPunct="1"/>
            <a:r>
              <a:rPr kumimoji="0" lang="zh-TW" altLang="en-US" sz="3200">
                <a:solidFill>
                  <a:srgbClr val="000000"/>
                </a:solidFill>
              </a:rPr>
              <a:t>與議題融入</a:t>
            </a:r>
          </a:p>
        </p:txBody>
      </p:sp>
    </p:spTree>
    <p:extLst>
      <p:ext uri="{BB962C8B-B14F-4D97-AF65-F5344CB8AC3E}">
        <p14:creationId xmlns:p14="http://schemas.microsoft.com/office/powerpoint/2010/main" val="252200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4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2" grpId="0" animBg="1"/>
      <p:bldP spid="14" grpId="0" animBg="1"/>
      <p:bldP spid="16" grpId="0" animBg="1"/>
      <p:bldP spid="18" grpId="0" animBg="1"/>
      <p:bldP spid="20" grpId="0" animBg="1"/>
      <p:bldP spid="347155" grpId="0" animBg="1"/>
      <p:bldP spid="7987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3775"/>
          </a:xfrm>
        </p:spPr>
        <p:txBody>
          <a:bodyPr/>
          <a:lstStyle/>
          <a:p>
            <a:r>
              <a:rPr lang="zh-TW" altLang="en-US" b="1" smtClean="0">
                <a:latin typeface="Franklin Gothic Book" pitchFamily="34" charset="0"/>
                <a:ea typeface="微軟正黑體" pitchFamily="34" charset="-120"/>
              </a:rPr>
              <a:t>國中課程計劃，可解決</a:t>
            </a:r>
            <a:r>
              <a:rPr lang="en-US" altLang="zh-TW" b="1" smtClean="0">
                <a:latin typeface="Franklin Gothic Book" pitchFamily="34" charset="0"/>
                <a:ea typeface="微軟正黑體" pitchFamily="34" charset="-120"/>
              </a:rPr>
              <a:t>…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2"/>
          </p:nvPr>
        </p:nvSpPr>
        <p:spPr>
          <a:xfrm>
            <a:off x="446088" y="1600200"/>
            <a:ext cx="8229600" cy="4525963"/>
          </a:xfrm>
        </p:spPr>
        <p:txBody>
          <a:bodyPr/>
          <a:lstStyle/>
          <a:p>
            <a:pPr marL="342900" indent="-342900"/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辛苦走過一年，發展屬於自己國中的課程計劃，然後再透過每次的課程小組會議來進行專業的對話，並於期末進行評鑑，相信這樣的課程會更加完善與精緻。</a:t>
            </a:r>
          </a:p>
          <a:p>
            <a:pPr marL="342900" indent="-342900"/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彈性時間的安排</a:t>
            </a:r>
          </a:p>
          <a:p>
            <a:pPr marL="742950" lvl="1" indent="-285750"/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預留</a:t>
            </a:r>
            <a:r>
              <a:rPr lang="en-US" altLang="zh-TW" sz="2800" b="1" smtClean="0">
                <a:latin typeface="Perpetua" pitchFamily="18" charset="0"/>
                <a:ea typeface="新細明體" pitchFamily="18" charset="-120"/>
              </a:rPr>
              <a:t>5~15</a:t>
            </a:r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節供教師彈性運用</a:t>
            </a:r>
          </a:p>
          <a:p>
            <a:pPr marL="742950" lvl="1" indent="-285750"/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每主題間可以留</a:t>
            </a:r>
            <a:r>
              <a:rPr lang="en-US" altLang="zh-TW" sz="2800" b="1" smtClean="0">
                <a:latin typeface="Perpetua" pitchFamily="18" charset="0"/>
                <a:ea typeface="新細明體" pitchFamily="18" charset="-120"/>
              </a:rPr>
              <a:t>1-2</a:t>
            </a:r>
            <a:r>
              <a:rPr lang="zh-TW" altLang="en-US" sz="2800" b="1" smtClean="0">
                <a:latin typeface="Perpetua" pitchFamily="18" charset="0"/>
                <a:ea typeface="新細明體" pitchFamily="18" charset="-120"/>
              </a:rPr>
              <a:t>節數，以利處理學生之臨時狀況</a:t>
            </a:r>
          </a:p>
        </p:txBody>
      </p:sp>
    </p:spTree>
    <p:extLst>
      <p:ext uri="{BB962C8B-B14F-4D97-AF65-F5344CB8AC3E}">
        <p14:creationId xmlns:p14="http://schemas.microsoft.com/office/powerpoint/2010/main" val="412754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3775"/>
          </a:xfrm>
        </p:spPr>
        <p:txBody>
          <a:bodyPr/>
          <a:lstStyle/>
          <a:p>
            <a:r>
              <a:rPr lang="zh-TW" altLang="en-US" sz="4400" b="1" smtClean="0">
                <a:latin typeface="Franklin Gothic Book" pitchFamily="34" charset="0"/>
                <a:ea typeface="微軟正黑體" pitchFamily="34" charset="-120"/>
                <a:hlinkClick r:id="rId2"/>
              </a:rPr>
              <a:t>課程計畫實施後小組自評表</a:t>
            </a:r>
            <a:r>
              <a:rPr lang="en-US" altLang="zh-TW" sz="4400" b="1" smtClean="0">
                <a:latin typeface="Franklin Gothic Book" pitchFamily="34" charset="0"/>
                <a:ea typeface="微軟正黑體" pitchFamily="34" charset="-120"/>
              </a:rPr>
              <a:t>-1</a:t>
            </a:r>
          </a:p>
        </p:txBody>
      </p:sp>
      <p:pic>
        <p:nvPicPr>
          <p:cNvPr id="59395" name="Picture 3" descr="自評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75"/>
            <a:ext cx="9144000" cy="51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05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3775"/>
          </a:xfrm>
        </p:spPr>
        <p:txBody>
          <a:bodyPr/>
          <a:lstStyle/>
          <a:p>
            <a:r>
              <a:rPr lang="zh-TW" altLang="en-US" sz="3600" b="1" smtClean="0">
                <a:latin typeface="Franklin Gothic Book" pitchFamily="34" charset="0"/>
                <a:ea typeface="微軟正黑體" pitchFamily="34" charset="-120"/>
                <a:hlinkClick r:id="rId2"/>
              </a:rPr>
              <a:t>課程實施成效評估與經驗回饋表</a:t>
            </a:r>
            <a:r>
              <a:rPr lang="en-US" altLang="zh-TW" sz="3600" b="1" smtClean="0">
                <a:latin typeface="Franklin Gothic Book" pitchFamily="34" charset="0"/>
                <a:ea typeface="微軟正黑體" pitchFamily="34" charset="-120"/>
              </a:rPr>
              <a:t>-2</a:t>
            </a:r>
            <a:endParaRPr lang="en-US" altLang="zh-TW" sz="3200" smtClean="0">
              <a:latin typeface="Franklin Gothic Book" pitchFamily="34" charset="0"/>
              <a:ea typeface="微軟正黑體" pitchFamily="34" charset="-120"/>
            </a:endParaRPr>
          </a:p>
        </p:txBody>
      </p:sp>
      <p:sp>
        <p:nvSpPr>
          <p:cNvPr id="69635" name="Rectangle 3"/>
          <p:cNvSpPr>
            <a:spLocks noGrp="1"/>
          </p:cNvSpPr>
          <p:nvPr>
            <p:ph type="body" idx="2"/>
          </p:nvPr>
        </p:nvSpPr>
        <p:spPr>
          <a:xfrm>
            <a:off x="323850" y="1600200"/>
            <a:ext cx="8686800" cy="4525963"/>
          </a:xfrm>
        </p:spPr>
        <p:txBody>
          <a:bodyPr/>
          <a:lstStyle/>
          <a:p>
            <a:pPr marL="342900" indent="-342900"/>
            <a:r>
              <a:rPr lang="zh-TW" altLang="en-US" b="1" smtClean="0"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本學期哪些教學活動的實施成效不錯？有助於提昇學生哪些基本能力？</a:t>
            </a:r>
          </a:p>
          <a:p>
            <a:pPr marL="342900" indent="-342900"/>
            <a:r>
              <a:rPr lang="zh-TW" altLang="en-US" b="1" u="sng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例如</a:t>
            </a:r>
            <a:r>
              <a:rPr lang="en-US" altLang="zh-TW" b="1" u="sng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:</a:t>
            </a:r>
            <a:r>
              <a:rPr lang="zh-TW" altLang="en-US" b="1" u="sng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幸運織帶</a:t>
            </a:r>
          </a:p>
          <a:p>
            <a:pPr marL="342900" indent="-342900"/>
            <a:r>
              <a:rPr lang="zh-TW" altLang="en-US" b="1" u="sng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緣由</a:t>
            </a:r>
            <a:r>
              <a:rPr lang="en-US" altLang="zh-TW" b="1" u="sng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:</a:t>
            </a:r>
            <a:r>
              <a:rPr lang="zh-TW" altLang="en-US" b="1" u="sng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鼓勵學生做好事、說好話，心想事成。</a:t>
            </a:r>
          </a:p>
          <a:p>
            <a:pPr marL="892175" lvl="2" indent="-342900">
              <a:spcBef>
                <a:spcPts val="1800"/>
              </a:spcBef>
            </a:pPr>
            <a:r>
              <a:rPr lang="zh-TW" altLang="en-US" sz="2800" b="1" smtClean="0">
                <a:solidFill>
                  <a:srgbClr val="0066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  <a:sym typeface="Wingdings 2" pitchFamily="18" charset="2"/>
              </a:rPr>
              <a:t></a:t>
            </a:r>
            <a:r>
              <a:rPr lang="zh-TW" altLang="en-US" sz="2800" b="1" smtClean="0">
                <a:solidFill>
                  <a:srgbClr val="0066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欣賞、表現、審美及創作能力</a:t>
            </a:r>
          </a:p>
          <a:p>
            <a:pPr marL="892175" lvl="2" indent="-342900">
              <a:spcBef>
                <a:spcPts val="1800"/>
              </a:spcBef>
            </a:pPr>
            <a:r>
              <a:rPr lang="zh-TW" altLang="en-US" sz="2800" b="1" smtClean="0">
                <a:solidFill>
                  <a:srgbClr val="0066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  <a:sym typeface="Wingdings 2" pitchFamily="18" charset="2"/>
              </a:rPr>
              <a:t></a:t>
            </a:r>
            <a:r>
              <a:rPr lang="zh-TW" altLang="en-US" sz="2800" b="1" smtClean="0">
                <a:solidFill>
                  <a:srgbClr val="0066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規劃、組織與實踐的知能      </a:t>
            </a:r>
            <a:endParaRPr lang="en-US" altLang="zh-TW" sz="2800" b="1" smtClean="0">
              <a:solidFill>
                <a:srgbClr val="006600"/>
              </a:solidFill>
              <a:latin typeface="Perpetua" pitchFamily="18" charset="0"/>
              <a:ea typeface="新細明體" pitchFamily="18" charset="-120"/>
              <a:cs typeface="Times New Roman" pitchFamily="18" charset="0"/>
            </a:endParaRPr>
          </a:p>
          <a:p>
            <a:pPr marL="892175" lvl="2" indent="-342900">
              <a:spcBef>
                <a:spcPts val="1800"/>
              </a:spcBef>
            </a:pPr>
            <a:r>
              <a:rPr lang="zh-TW" altLang="en-US" sz="2800" b="1" smtClean="0">
                <a:solidFill>
                  <a:srgbClr val="0066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  <a:sym typeface="Wingdings 2" pitchFamily="18" charset="2"/>
              </a:rPr>
              <a:t></a:t>
            </a:r>
            <a:r>
              <a:rPr lang="zh-TW" altLang="en-US" sz="2800" b="1" smtClean="0">
                <a:solidFill>
                  <a:srgbClr val="0066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獨立思考與解決問題的能力</a:t>
            </a:r>
          </a:p>
        </p:txBody>
      </p:sp>
    </p:spTree>
    <p:extLst>
      <p:ext uri="{BB962C8B-B14F-4D97-AF65-F5344CB8AC3E}">
        <p14:creationId xmlns:p14="http://schemas.microsoft.com/office/powerpoint/2010/main" val="166991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3775"/>
          </a:xfrm>
        </p:spPr>
        <p:txBody>
          <a:bodyPr/>
          <a:lstStyle/>
          <a:p>
            <a:r>
              <a:rPr lang="zh-TW" altLang="en-US" b="1" smtClean="0">
                <a:latin typeface="Franklin Gothic Book" pitchFamily="34" charset="0"/>
                <a:ea typeface="微軟正黑體" pitchFamily="34" charset="-120"/>
              </a:rPr>
              <a:t>評量計畫</a:t>
            </a:r>
          </a:p>
        </p:txBody>
      </p:sp>
      <p:sp>
        <p:nvSpPr>
          <p:cNvPr id="71683" name="Rectangle 3"/>
          <p:cNvSpPr>
            <a:spLocks noGrp="1"/>
          </p:cNvSpPr>
          <p:nvPr>
            <p:ph type="body" idx="2"/>
          </p:nvPr>
        </p:nvSpPr>
        <p:spPr>
          <a:xfrm>
            <a:off x="914400" y="1557338"/>
            <a:ext cx="7772400" cy="4462462"/>
          </a:xfrm>
        </p:spPr>
        <p:txBody>
          <a:bodyPr/>
          <a:lstStyle/>
          <a:p>
            <a:pPr marL="342900" indent="-342900"/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每次定期考完成</a:t>
            </a:r>
            <a:r>
              <a:rPr lang="zh-TW" altLang="en-US" sz="3200" b="1" u="sng" dirty="0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兩種</a:t>
            </a:r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成績</a:t>
            </a:r>
            <a:r>
              <a:rPr lang="en-US" altLang="zh-TW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:</a:t>
            </a:r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平時與定期。</a:t>
            </a:r>
            <a:b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</a:br>
            <a:r>
              <a:rPr lang="en-US" altLang="zh-TW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不限定項目</a:t>
            </a:r>
            <a:r>
              <a:rPr lang="zh-TW" altLang="en-US" sz="3200" b="1" dirty="0" smtClean="0"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，由老師自己決定</a:t>
            </a:r>
            <a:r>
              <a:rPr lang="en-US" altLang="zh-TW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)</a:t>
            </a:r>
          </a:p>
          <a:p>
            <a:pPr marL="342900" indent="-342900"/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基本分</a:t>
            </a:r>
            <a:r>
              <a:rPr lang="en-US" altLang="zh-TW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:</a:t>
            </a:r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在教室學習，即給予</a:t>
            </a:r>
            <a:r>
              <a:rPr lang="en-US" altLang="zh-TW" sz="3200" b="1" dirty="0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??</a:t>
            </a:r>
            <a:r>
              <a:rPr lang="zh-TW" altLang="en-US" sz="3200" b="1" dirty="0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分</a:t>
            </a:r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。</a:t>
            </a:r>
            <a:b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</a:br>
            <a:r>
              <a:rPr lang="en-US" altLang="zh-TW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要達成共識</a:t>
            </a:r>
            <a:r>
              <a:rPr lang="en-US" altLang="zh-TW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)</a:t>
            </a:r>
          </a:p>
          <a:p>
            <a:pPr marL="342900" indent="-342900"/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多元評量方式</a:t>
            </a:r>
            <a:r>
              <a:rPr lang="en-US" altLang="zh-TW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:</a:t>
            </a:r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課堂參與、個別口頭報告、小組報告、實作、填寫</a:t>
            </a:r>
            <a:r>
              <a:rPr lang="zh-TW" altLang="en-US" sz="3200" b="1" dirty="0" smtClean="0">
                <a:solidFill>
                  <a:srgbClr val="800000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學習單</a:t>
            </a:r>
            <a:r>
              <a:rPr lang="zh-TW" altLang="en-US" sz="3200" b="1" dirty="0" smtClean="0">
                <a:solidFill>
                  <a:srgbClr val="003366"/>
                </a:solidFill>
                <a:latin typeface="Perpetua" pitchFamily="18" charset="0"/>
                <a:ea typeface="新細明體" pitchFamily="18" charset="-120"/>
                <a:cs typeface="Times New Roman" pitchFamily="18" charset="0"/>
              </a:rPr>
              <a:t>、角色扮演、辯論會、小組競賽等等。</a:t>
            </a:r>
          </a:p>
          <a:p>
            <a:pPr marL="342900" indent="-342900"/>
            <a:endParaRPr lang="zh-TW" altLang="en-US" sz="3200" b="1" dirty="0" smtClean="0">
              <a:solidFill>
                <a:srgbClr val="003366"/>
              </a:solidFill>
              <a:latin typeface="Perpetua" pitchFamily="18" charset="0"/>
              <a:ea typeface="新細明體" pitchFamily="18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56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24580" name="Picture 9" descr="米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962" y="2636912"/>
            <a:ext cx="2433700" cy="3346338"/>
          </a:xfrm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70806" y="404664"/>
            <a:ext cx="6450013" cy="1800225"/>
            <a:chOff x="1202" y="255"/>
            <a:chExt cx="4063" cy="499"/>
          </a:xfrm>
        </p:grpSpPr>
        <p:grpSp>
          <p:nvGrpSpPr>
            <p:cNvPr id="24582" name="Group 5"/>
            <p:cNvGrpSpPr>
              <a:grpSpLocks/>
            </p:cNvGrpSpPr>
            <p:nvPr/>
          </p:nvGrpSpPr>
          <p:grpSpPr bwMode="auto">
            <a:xfrm>
              <a:off x="1202" y="255"/>
              <a:ext cx="4063" cy="499"/>
              <a:chOff x="1973" y="391"/>
              <a:chExt cx="2404" cy="395"/>
            </a:xfrm>
          </p:grpSpPr>
          <p:sp>
            <p:nvSpPr>
              <p:cNvPr id="24584" name="AutoShape 6"/>
              <p:cNvSpPr>
                <a:spLocks noChangeArrowheads="1"/>
              </p:cNvSpPr>
              <p:nvPr/>
            </p:nvSpPr>
            <p:spPr bwMode="auto">
              <a:xfrm>
                <a:off x="1973" y="391"/>
                <a:ext cx="2404" cy="395"/>
              </a:xfrm>
              <a:prstGeom prst="roundRect">
                <a:avLst>
                  <a:gd name="adj" fmla="val 50000"/>
                </a:avLst>
              </a:prstGeom>
              <a:solidFill>
                <a:srgbClr val="9933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24585" name="AutoShape 7"/>
              <p:cNvSpPr>
                <a:spLocks noChangeArrowheads="1"/>
              </p:cNvSpPr>
              <p:nvPr/>
            </p:nvSpPr>
            <p:spPr bwMode="auto">
              <a:xfrm>
                <a:off x="2113" y="414"/>
                <a:ext cx="2125" cy="349"/>
              </a:xfrm>
              <a:prstGeom prst="roundRect">
                <a:avLst>
                  <a:gd name="adj" fmla="val 50000"/>
                </a:avLst>
              </a:prstGeom>
              <a:solidFill>
                <a:srgbClr val="FF9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/>
                <a:endParaRPr lang="zh-TW" altLang="en-US" b="0">
                  <a:ea typeface="標楷體" pitchFamily="65" charset="-120"/>
                </a:endParaRPr>
              </a:p>
            </p:txBody>
          </p:sp>
        </p:grpSp>
        <p:sp>
          <p:nvSpPr>
            <p:cNvPr id="24583" name="Rectangle 2"/>
            <p:cNvSpPr>
              <a:spLocks noChangeArrowheads="1"/>
            </p:cNvSpPr>
            <p:nvPr/>
          </p:nvSpPr>
          <p:spPr bwMode="auto">
            <a:xfrm>
              <a:off x="1459" y="255"/>
              <a:ext cx="3508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algn="ctr"/>
              <a:r>
                <a:rPr lang="zh-TW" altLang="en-US" sz="4000">
                  <a:solidFill>
                    <a:schemeClr val="tx2"/>
                  </a:solidFill>
                  <a:latin typeface="Garamond" pitchFamily="18" charset="0"/>
                  <a:ea typeface="標楷體" pitchFamily="65" charset="-120"/>
                </a:rPr>
                <a:t>能力指標的解讀與轉化</a:t>
              </a:r>
            </a:p>
          </p:txBody>
        </p:sp>
      </p:grpSp>
      <p:pic>
        <p:nvPicPr>
          <p:cNvPr id="24581" name="Picture 10" descr="BAE01017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885" y="6242052"/>
            <a:ext cx="68405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120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提醒再提醒</a:t>
            </a:r>
            <a:endParaRPr lang="en-US" altLang="zh-TW" dirty="0" smtClean="0"/>
          </a:p>
          <a:p>
            <a:r>
              <a:rPr lang="zh-TW" altLang="en-US" dirty="0" smtClean="0"/>
              <a:t>落實會更專業</a:t>
            </a:r>
            <a:r>
              <a:rPr lang="en-US" altLang="zh-TW" smtClean="0"/>
              <a:t>---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72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8064500" cy="1152525"/>
          </a:xfrm>
        </p:spPr>
        <p:txBody>
          <a:bodyPr anchor="ctr"/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綜合活動領域綱要修訂後之基本理念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4063" y="1844675"/>
            <a:ext cx="8389937" cy="3600450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n-US" altLang="zh-TW" sz="31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100" smtClean="0">
                <a:latin typeface="標楷體" pitchFamily="65" charset="-120"/>
                <a:ea typeface="標楷體" pitchFamily="65" charset="-120"/>
              </a:rPr>
              <a:t>善用</a:t>
            </a:r>
            <a:r>
              <a:rPr lang="zh-TW" altLang="en-US" sz="3100" smtClean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知識統整</a:t>
            </a:r>
            <a:r>
              <a:rPr lang="zh-TW" altLang="en-US" sz="3100" smtClean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sz="3100" smtClean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協同教學</a:t>
            </a:r>
            <a:r>
              <a:rPr lang="en-US" altLang="zh-TW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綜合</a:t>
            </a:r>
            <a:r>
              <a:rPr lang="en-US" altLang="zh-TW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900" smtClean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n-US" altLang="zh-TW" sz="31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100" smtClean="0">
                <a:latin typeface="標楷體" pitchFamily="65" charset="-120"/>
                <a:ea typeface="標楷體" pitchFamily="65" charset="-120"/>
              </a:rPr>
              <a:t>學習者透過</a:t>
            </a:r>
            <a:r>
              <a:rPr lang="zh-TW" altLang="en-US" sz="310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體驗、省思與實踐</a:t>
            </a:r>
            <a:r>
              <a:rPr lang="en-US" altLang="zh-TW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行知行</a:t>
            </a:r>
            <a:r>
              <a:rPr lang="en-US" altLang="zh-TW" sz="190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100" smtClean="0">
                <a:latin typeface="標楷體" pitchFamily="65" charset="-120"/>
                <a:ea typeface="標楷體" pitchFamily="65" charset="-120"/>
              </a:rPr>
              <a:t>的心智與行為運作活動</a:t>
            </a:r>
            <a:r>
              <a:rPr lang="en-US" altLang="zh-TW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活動</a:t>
            </a:r>
            <a:r>
              <a:rPr lang="en-US" altLang="zh-TW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0" indent="0">
              <a:lnSpc>
                <a:spcPct val="11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n-US" altLang="zh-TW" sz="31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100" smtClean="0">
                <a:latin typeface="標楷體" pitchFamily="65" charset="-120"/>
                <a:ea typeface="標楷體" pitchFamily="65" charset="-120"/>
              </a:rPr>
              <a:t>建構內化意義與涵養利他情懷，提升學習者</a:t>
            </a:r>
            <a:r>
              <a:rPr lang="zh-TW" altLang="en-US" sz="310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自我發展、生活經營、社會參與、保護自我與環境</a:t>
            </a:r>
            <a:r>
              <a:rPr lang="en-US" altLang="zh-TW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四主題軸</a:t>
            </a:r>
            <a:r>
              <a:rPr lang="en-US" altLang="zh-TW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10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31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生活實踐能力</a:t>
            </a:r>
            <a:r>
              <a:rPr lang="en-US" altLang="zh-TW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宣示總目標</a:t>
            </a:r>
            <a:r>
              <a:rPr lang="en-US" altLang="zh-TW" sz="190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100" smtClean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68313" y="3573463"/>
            <a:ext cx="8424862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</a:tabLs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tabLst>
                <a:tab pos="0" algn="l"/>
              </a:tabLs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tabLst>
                <a:tab pos="0" algn="l"/>
              </a:tabLs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tabLst>
                <a:tab pos="0" algn="l"/>
              </a:tabLs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tabLst>
                <a:tab pos="0" algn="l"/>
              </a:tabLs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zh-TW" altLang="zh-TW" sz="2600" b="0"/>
              <a:t>。</a:t>
            </a:r>
            <a:endParaRPr lang="zh-TW" altLang="en-US" sz="2600" b="0"/>
          </a:p>
        </p:txBody>
      </p:sp>
      <p:pic>
        <p:nvPicPr>
          <p:cNvPr id="120837" name="Picture 6" descr="米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4868863"/>
            <a:ext cx="1236663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07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/>
      <p:bldP spid="9219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米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075" y="4221163"/>
            <a:ext cx="181292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419475" y="1268413"/>
            <a:ext cx="2305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altLang="zh-TW" sz="4700" dirty="0">
                <a:solidFill>
                  <a:schemeClr val="accent2"/>
                </a:solidFill>
              </a:rPr>
              <a:t>1</a:t>
            </a:r>
            <a:r>
              <a:rPr lang="en-US" altLang="zh-TW" sz="4700" dirty="0">
                <a:solidFill>
                  <a:srgbClr val="FF6600"/>
                </a:solidFill>
              </a:rPr>
              <a:t>4</a:t>
            </a:r>
            <a:r>
              <a:rPr lang="en-US" altLang="zh-TW" sz="4700" dirty="0">
                <a:solidFill>
                  <a:srgbClr val="000099"/>
                </a:solidFill>
              </a:rPr>
              <a:t>12</a:t>
            </a:r>
            <a:r>
              <a:rPr lang="en-US" altLang="zh-TW" sz="4700" dirty="0">
                <a:solidFill>
                  <a:srgbClr val="FF33CC"/>
                </a:solidFill>
              </a:rPr>
              <a:t>69</a:t>
            </a:r>
          </a:p>
        </p:txBody>
      </p:sp>
      <p:sp>
        <p:nvSpPr>
          <p:cNvPr id="115721" name="Text Box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835150" y="260350"/>
            <a:ext cx="5616575" cy="865188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4200" b="0" dirty="0">
                <a:solidFill>
                  <a:srgbClr val="FF0000"/>
                </a:solidFill>
                <a:latin typeface="Garamond" pitchFamily="18" charset="0"/>
                <a:ea typeface="標楷體" pitchFamily="65" charset="-120"/>
              </a:rPr>
              <a:t>綜合活動的終極密碼</a:t>
            </a:r>
            <a:endParaRPr lang="zh-TW" altLang="en-US" sz="4200" b="0" dirty="0">
              <a:solidFill>
                <a:srgbClr val="FF0000"/>
              </a:solidFill>
              <a:latin typeface="Garamond" pitchFamily="18" charset="0"/>
              <a:ea typeface="標楷體" pitchFamily="65" charset="-120"/>
              <a:hlinkClick r:id="rId3" action="ppaction://hlinksldjump"/>
            </a:endParaRP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4068763" y="2060575"/>
            <a:ext cx="935037" cy="6477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zh-TW" b="0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492500" y="2781300"/>
            <a:ext cx="719138" cy="2936875"/>
            <a:chOff x="1066" y="1933"/>
            <a:chExt cx="453" cy="1850"/>
          </a:xfrm>
        </p:grpSpPr>
        <p:sp>
          <p:nvSpPr>
            <p:cNvPr id="15376" name="Text Box 4"/>
            <p:cNvSpPr txBox="1">
              <a:spLocks noChangeArrowheads="1"/>
            </p:cNvSpPr>
            <p:nvPr/>
          </p:nvSpPr>
          <p:spPr bwMode="auto">
            <a:xfrm>
              <a:off x="1111" y="1933"/>
              <a:ext cx="36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4400">
                  <a:solidFill>
                    <a:srgbClr val="FF6600"/>
                  </a:solidFill>
                </a:rPr>
                <a:t>4</a:t>
              </a:r>
            </a:p>
          </p:txBody>
        </p:sp>
        <p:sp>
          <p:nvSpPr>
            <p:cNvPr id="15377" name="Text Box 7"/>
            <p:cNvSpPr txBox="1">
              <a:spLocks noChangeArrowheads="1"/>
            </p:cNvSpPr>
            <p:nvPr/>
          </p:nvSpPr>
          <p:spPr bwMode="auto">
            <a:xfrm>
              <a:off x="1066" y="2341"/>
              <a:ext cx="453" cy="1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3600">
                  <a:solidFill>
                    <a:srgbClr val="FF6600"/>
                  </a:solidFill>
                  <a:ea typeface="標楷體" pitchFamily="65" charset="-120"/>
                </a:rPr>
                <a:t>大主題軸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268538" y="2781300"/>
            <a:ext cx="574675" cy="2430463"/>
            <a:chOff x="431" y="1952"/>
            <a:chExt cx="362" cy="1531"/>
          </a:xfrm>
        </p:grpSpPr>
        <p:sp>
          <p:nvSpPr>
            <p:cNvPr id="15374" name="Text Box 6"/>
            <p:cNvSpPr txBox="1">
              <a:spLocks noChangeArrowheads="1"/>
            </p:cNvSpPr>
            <p:nvPr/>
          </p:nvSpPr>
          <p:spPr bwMode="auto">
            <a:xfrm>
              <a:off x="431" y="2387"/>
              <a:ext cx="317" cy="1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3600">
                  <a:solidFill>
                    <a:schemeClr val="accent2"/>
                  </a:solidFill>
                  <a:ea typeface="標楷體" pitchFamily="65" charset="-120"/>
                </a:rPr>
                <a:t>總目標</a:t>
              </a:r>
            </a:p>
          </p:txBody>
        </p:sp>
        <p:sp>
          <p:nvSpPr>
            <p:cNvPr id="15375" name="Text Box 4"/>
            <p:cNvSpPr txBox="1">
              <a:spLocks noChangeArrowheads="1"/>
            </p:cNvSpPr>
            <p:nvPr/>
          </p:nvSpPr>
          <p:spPr bwMode="auto">
            <a:xfrm>
              <a:off x="431" y="1952"/>
              <a:ext cx="36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4400">
                  <a:solidFill>
                    <a:schemeClr val="accent2"/>
                  </a:solidFill>
                </a:rPr>
                <a:t>1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4643438" y="2781300"/>
            <a:ext cx="1008062" cy="3486150"/>
            <a:chOff x="1746" y="1933"/>
            <a:chExt cx="635" cy="2196"/>
          </a:xfrm>
        </p:grpSpPr>
        <p:sp>
          <p:nvSpPr>
            <p:cNvPr id="15372" name="Text Box 8"/>
            <p:cNvSpPr txBox="1">
              <a:spLocks noChangeArrowheads="1"/>
            </p:cNvSpPr>
            <p:nvPr/>
          </p:nvSpPr>
          <p:spPr bwMode="auto">
            <a:xfrm>
              <a:off x="1838" y="2341"/>
              <a:ext cx="543" cy="1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zh-TW" altLang="en-US" sz="3600">
                  <a:solidFill>
                    <a:srgbClr val="000099"/>
                  </a:solidFill>
                  <a:latin typeface="標楷體" pitchFamily="65" charset="-120"/>
                  <a:ea typeface="標楷體" pitchFamily="65" charset="-120"/>
                </a:rPr>
                <a:t>項核心素養</a:t>
              </a:r>
              <a:r>
                <a:rPr lang="zh-TW" altLang="en-US" sz="3600">
                  <a:solidFill>
                    <a:srgbClr val="FF0066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</a:p>
          </p:txBody>
        </p:sp>
        <p:sp>
          <p:nvSpPr>
            <p:cNvPr id="15373" name="Text Box 4"/>
            <p:cNvSpPr txBox="1">
              <a:spLocks noChangeArrowheads="1"/>
            </p:cNvSpPr>
            <p:nvPr/>
          </p:nvSpPr>
          <p:spPr bwMode="auto">
            <a:xfrm>
              <a:off x="1746" y="1933"/>
              <a:ext cx="59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4400">
                  <a:solidFill>
                    <a:srgbClr val="000099"/>
                  </a:solidFill>
                </a:rPr>
                <a:t>12</a:t>
              </a: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083300" y="2781300"/>
            <a:ext cx="936625" cy="3486150"/>
            <a:chOff x="2789" y="1933"/>
            <a:chExt cx="590" cy="2196"/>
          </a:xfrm>
        </p:grpSpPr>
        <p:sp>
          <p:nvSpPr>
            <p:cNvPr id="15370" name="Text Box 9"/>
            <p:cNvSpPr txBox="1">
              <a:spLocks noChangeArrowheads="1"/>
            </p:cNvSpPr>
            <p:nvPr/>
          </p:nvSpPr>
          <p:spPr bwMode="auto">
            <a:xfrm>
              <a:off x="2835" y="2341"/>
              <a:ext cx="453" cy="1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3600" dirty="0">
                  <a:solidFill>
                    <a:srgbClr val="FF33CC"/>
                  </a:solidFill>
                  <a:ea typeface="標楷體" pitchFamily="65" charset="-120"/>
                </a:rPr>
                <a:t>項能力指標</a:t>
              </a:r>
            </a:p>
          </p:txBody>
        </p:sp>
        <p:sp>
          <p:nvSpPr>
            <p:cNvPr id="15371" name="Text Box 4"/>
            <p:cNvSpPr txBox="1">
              <a:spLocks noChangeArrowheads="1"/>
            </p:cNvSpPr>
            <p:nvPr/>
          </p:nvSpPr>
          <p:spPr bwMode="auto">
            <a:xfrm>
              <a:off x="2789" y="1933"/>
              <a:ext cx="59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4400">
                  <a:solidFill>
                    <a:srgbClr val="FF33CC"/>
                  </a:solidFill>
                </a:rPr>
                <a:t>69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960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  <p:bldP spid="115721" grpId="0" animBg="1"/>
      <p:bldP spid="61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000" b="1" smtClean="0">
                <a:solidFill>
                  <a:srgbClr val="003300"/>
                </a:solidFill>
                <a:latin typeface="標楷體" pitchFamily="65" charset="-120"/>
                <a:ea typeface="標楷體" pitchFamily="65" charset="-120"/>
              </a:rPr>
              <a:t>教學實例與能力指標的結合</a:t>
            </a:r>
            <a:r>
              <a:rPr lang="en-US" altLang="zh-TW" sz="3300" b="1" smtClean="0">
                <a:solidFill>
                  <a:srgbClr val="003300"/>
                </a:solidFill>
                <a:latin typeface="標楷體" pitchFamily="65" charset="-120"/>
                <a:ea typeface="標楷體" pitchFamily="65" charset="-120"/>
              </a:rPr>
              <a:t>1</a:t>
            </a:r>
          </a:p>
        </p:txBody>
      </p:sp>
      <p:sp>
        <p:nvSpPr>
          <p:cNvPr id="28675" name="Text Box 160"/>
          <p:cNvSpPr txBox="1">
            <a:spLocks noChangeArrowheads="1"/>
          </p:cNvSpPr>
          <p:nvPr/>
        </p:nvSpPr>
        <p:spPr bwMode="auto">
          <a:xfrm>
            <a:off x="7092950" y="981075"/>
            <a:ext cx="172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b="0"/>
          </a:p>
        </p:txBody>
      </p:sp>
      <p:graphicFrame>
        <p:nvGraphicFramePr>
          <p:cNvPr id="23631" name="Group 79"/>
          <p:cNvGraphicFramePr>
            <a:graphicFrameLocks noGrp="1"/>
          </p:cNvGraphicFramePr>
          <p:nvPr/>
        </p:nvGraphicFramePr>
        <p:xfrm>
          <a:off x="611188" y="1268413"/>
          <a:ext cx="8064500" cy="5184777"/>
        </p:xfrm>
        <a:graphic>
          <a:graphicData uri="http://schemas.openxmlformats.org/drawingml/2006/table">
            <a:tbl>
              <a:tblPr/>
              <a:tblGrid>
                <a:gridCol w="909637"/>
                <a:gridCol w="1824038"/>
                <a:gridCol w="1755775"/>
                <a:gridCol w="1822450"/>
                <a:gridCol w="1752600"/>
              </a:tblGrid>
              <a:tr h="452438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綜合活動學習領域之內涵架構</a:t>
                      </a:r>
                      <a:endParaRPr kumimoji="1" lang="zh-TW" alt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11175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課程</a:t>
                      </a: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總目標：培養學生具備生活實踐能力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chemeClr val="bg1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1763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華康海報體W9" pitchFamily="81" charset="-120"/>
                          <a:ea typeface="標楷體" pitchFamily="65" charset="-120"/>
                          <a:cs typeface="Times New Roman" pitchFamily="18" charset="0"/>
                        </a:rPr>
                        <a:t>四大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華康海報體W9" pitchFamily="81" charset="-120"/>
                          <a:ea typeface="標楷體" pitchFamily="65" charset="-120"/>
                          <a:cs typeface="Times New Roman" pitchFamily="18" charset="0"/>
                        </a:rPr>
                        <a:t>主題軸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CCFF99"/>
                        </a:gs>
                        <a:gs pos="50000">
                          <a:schemeClr val="bg1"/>
                        </a:gs>
                        <a:gs pos="100000">
                          <a:srgbClr val="CCFF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自我發展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CCFF99"/>
                        </a:gs>
                        <a:gs pos="50000">
                          <a:schemeClr val="bg1"/>
                        </a:gs>
                        <a:gs pos="100000">
                          <a:srgbClr val="CCFF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生活經營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CCFF99"/>
                        </a:gs>
                        <a:gs pos="50000">
                          <a:schemeClr val="bg1"/>
                        </a:gs>
                        <a:gs pos="100000">
                          <a:srgbClr val="CCFF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社會參與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CCFF99"/>
                        </a:gs>
                        <a:gs pos="50000">
                          <a:schemeClr val="bg1"/>
                        </a:gs>
                        <a:gs pos="100000">
                          <a:srgbClr val="CCFF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保護自我與環境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CCFF99"/>
                        </a:gs>
                        <a:gs pos="50000">
                          <a:schemeClr val="bg1"/>
                        </a:gs>
                        <a:gs pos="100000">
                          <a:srgbClr val="CCFF99"/>
                        </a:gs>
                      </a:gsLst>
                      <a:lin ang="5400000" scaled="1"/>
                    </a:gradFill>
                  </a:tcPr>
                </a:tc>
              </a:tr>
              <a:tr h="987425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十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二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核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心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素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養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自我探索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生活管理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人際互動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危機辨識與處理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</a:tr>
              <a:tr h="9858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自我管理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生活適應與創新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社會關懷與服務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戶外生活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1" lang="zh-TW" alt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</a:tr>
              <a:tr h="107156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尊重生命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資源運用與開發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尊重多元文化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環境保護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AD2D2"/>
                        </a:gs>
                        <a:gs pos="50000">
                          <a:schemeClr val="bg1"/>
                        </a:gs>
                        <a:gs pos="100000">
                          <a:srgbClr val="FAD2D2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8353" name="Rectangle 161"/>
          <p:cNvSpPr>
            <a:spLocks noChangeArrowheads="1"/>
          </p:cNvSpPr>
          <p:nvPr/>
        </p:nvSpPr>
        <p:spPr bwMode="auto">
          <a:xfrm>
            <a:off x="7019925" y="3500438"/>
            <a:ext cx="1584325" cy="7921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zh-TW" altLang="en-US" sz="2400" dirty="0">
                <a:ea typeface="標楷體" pitchFamily="65" charset="-120"/>
              </a:rPr>
              <a:t>危機辨識與</a:t>
            </a:r>
          </a:p>
          <a:p>
            <a:pPr algn="ctr" eaLnBrk="1" hangingPunct="1"/>
            <a:r>
              <a:rPr lang="zh-TW" altLang="en-US" sz="2400" dirty="0">
                <a:ea typeface="標楷體" pitchFamily="65" charset="-120"/>
              </a:rPr>
              <a:t>處理</a:t>
            </a:r>
          </a:p>
        </p:txBody>
      </p:sp>
      <p:sp>
        <p:nvSpPr>
          <p:cNvPr id="8354" name="Rectangle 162"/>
          <p:cNvSpPr>
            <a:spLocks noChangeArrowheads="1"/>
          </p:cNvSpPr>
          <p:nvPr/>
        </p:nvSpPr>
        <p:spPr bwMode="auto">
          <a:xfrm>
            <a:off x="1476375" y="3429000"/>
            <a:ext cx="7199313" cy="30241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zh-TW" sz="2400">
                <a:solidFill>
                  <a:srgbClr val="000099"/>
                </a:solidFill>
                <a:ea typeface="標楷體" pitchFamily="65" charset="-120"/>
              </a:rPr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248923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3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8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8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1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ctr"/>
          <a:lstStyle/>
          <a:p>
            <a:pPr eaLnBrk="1" hangingPunct="1"/>
            <a:r>
              <a:rPr lang="zh-TW" altLang="en-US" sz="5700" b="1" smtClean="0">
                <a:latin typeface="標楷體" pitchFamily="65" charset="-120"/>
                <a:ea typeface="標楷體" pitchFamily="65" charset="-120"/>
              </a:rPr>
              <a:t>新舊能力指標數比較</a:t>
            </a:r>
          </a:p>
        </p:txBody>
      </p:sp>
      <p:graphicFrame>
        <p:nvGraphicFramePr>
          <p:cNvPr id="8294" name="Group 10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10369445"/>
              </p:ext>
            </p:extLst>
          </p:nvPr>
        </p:nvGraphicFramePr>
        <p:xfrm>
          <a:off x="396626" y="1584472"/>
          <a:ext cx="8351838" cy="4868864"/>
        </p:xfrm>
        <a:graphic>
          <a:graphicData uri="http://schemas.openxmlformats.org/drawingml/2006/table">
            <a:tbl>
              <a:tblPr/>
              <a:tblGrid>
                <a:gridCol w="835025"/>
                <a:gridCol w="835025"/>
                <a:gridCol w="741363"/>
                <a:gridCol w="930275"/>
                <a:gridCol w="835025"/>
                <a:gridCol w="833437"/>
                <a:gridCol w="836613"/>
                <a:gridCol w="835025"/>
                <a:gridCol w="835025"/>
                <a:gridCol w="835025"/>
              </a:tblGrid>
              <a:tr h="446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1" lang="zh-TW" altLang="zh-TW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第一學習階段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第二學習階段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第三學習階段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第四學習階段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比較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1" lang="zh-TW" altLang="zh-TW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73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第一主題軸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+3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第二主題軸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+6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</a:tr>
              <a:tr h="619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第三主題軸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+5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第四主題軸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+4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BCBDA"/>
                    </a:solidFill>
                  </a:tcPr>
                </a:tc>
              </a:tr>
              <a:tr h="576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新舊比較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+18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增加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+4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+2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+2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+10</a:t>
                      </a:r>
                      <a:endParaRPr kumimoji="1" lang="en-US" altLang="zh-TW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國小</a:t>
                      </a:r>
                      <a:r>
                        <a:rPr kumimoji="1" lang="en-US" altLang="zh-TW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47</a:t>
                      </a:r>
                      <a:r>
                        <a:rPr kumimoji="1" lang="zh-TW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國中</a:t>
                      </a:r>
                      <a:r>
                        <a:rPr kumimoji="1" lang="en-US" altLang="zh-TW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22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新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itchFamily="34" charset="0"/>
                          <a:ea typeface="新細明體" pitchFamily="18" charset="-12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82" name="Oval 119"/>
          <p:cNvSpPr>
            <a:spLocks noChangeArrowheads="1"/>
          </p:cNvSpPr>
          <p:nvPr/>
        </p:nvSpPr>
        <p:spPr bwMode="auto">
          <a:xfrm>
            <a:off x="6227464" y="5660603"/>
            <a:ext cx="1512888" cy="720725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endParaRPr kumimoji="0" lang="zh-TW" altLang="zh-TW" b="0"/>
          </a:p>
        </p:txBody>
      </p:sp>
      <p:sp>
        <p:nvSpPr>
          <p:cNvPr id="16484" name="Oval 118"/>
          <p:cNvSpPr>
            <a:spLocks noChangeArrowheads="1"/>
          </p:cNvSpPr>
          <p:nvPr/>
        </p:nvSpPr>
        <p:spPr bwMode="auto">
          <a:xfrm>
            <a:off x="7093223" y="4941540"/>
            <a:ext cx="719137" cy="6477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zh-TW" altLang="zh-TW" b="0"/>
          </a:p>
        </p:txBody>
      </p:sp>
    </p:spTree>
    <p:extLst>
      <p:ext uri="{BB962C8B-B14F-4D97-AF65-F5344CB8AC3E}">
        <p14:creationId xmlns:p14="http://schemas.microsoft.com/office/powerpoint/2010/main" val="361845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>
                <a:ea typeface="標楷體" pitchFamily="65" charset="-120"/>
              </a:rPr>
              <a:t>能力指標怎麼看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type="tbl" idx="1"/>
          </p:nvPr>
        </p:nvGraphicFramePr>
        <p:xfrm>
          <a:off x="468313" y="1268413"/>
          <a:ext cx="8229600" cy="4530726"/>
        </p:xfrm>
        <a:graphic>
          <a:graphicData uri="http://schemas.openxmlformats.org/drawingml/2006/table">
            <a:tbl>
              <a:tblPr/>
              <a:tblGrid>
                <a:gridCol w="2622550"/>
                <a:gridCol w="3057525"/>
                <a:gridCol w="2549525"/>
              </a:tblGrid>
              <a:tr h="1208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7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7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7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</a:tr>
              <a:tr h="1208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zh-TW" altLang="en-US" sz="5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主題軸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zh-TW" altLang="en-US" sz="5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階段編號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zh-TW" altLang="en-US" sz="5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流水號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  <a:tr h="21145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1.</a:t>
                      </a: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自我發展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2.</a:t>
                      </a: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生活經營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3.</a:t>
                      </a: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社會參與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4.</a:t>
                      </a: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保護自我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與環境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1.</a:t>
                      </a: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小一至二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2.</a:t>
                      </a: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小三至四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3.</a:t>
                      </a: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小五至六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</a:t>
                      </a:r>
                      <a:r>
                        <a:rPr kumimoji="1" lang="en-US" altLang="zh-TW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4.</a:t>
                      </a:r>
                      <a:r>
                        <a:rPr kumimoji="1" lang="zh-TW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國中一至三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6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kumimoji="1" sz="22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1" lang="zh-TW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</a:tbl>
          </a:graphicData>
        </a:graphic>
      </p:graphicFrame>
      <p:pic>
        <p:nvPicPr>
          <p:cNvPr id="25621" name="Picture 21" descr="米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4508500"/>
            <a:ext cx="1236662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46" name="Rectangle 22"/>
          <p:cNvSpPr>
            <a:spLocks noChangeArrowheads="1"/>
          </p:cNvSpPr>
          <p:nvPr/>
        </p:nvSpPr>
        <p:spPr bwMode="auto">
          <a:xfrm>
            <a:off x="468313" y="2492375"/>
            <a:ext cx="2592387" cy="331311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29047" name="Rectangle 23"/>
          <p:cNvSpPr>
            <a:spLocks noChangeArrowheads="1"/>
          </p:cNvSpPr>
          <p:nvPr/>
        </p:nvSpPr>
        <p:spPr bwMode="auto">
          <a:xfrm>
            <a:off x="3132138" y="2492375"/>
            <a:ext cx="2952750" cy="331311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29048" name="Rectangle 24"/>
          <p:cNvSpPr>
            <a:spLocks noChangeArrowheads="1"/>
          </p:cNvSpPr>
          <p:nvPr/>
        </p:nvSpPr>
        <p:spPr bwMode="auto">
          <a:xfrm>
            <a:off x="6156325" y="2492375"/>
            <a:ext cx="2519363" cy="331311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1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9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290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29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46" grpId="0" animBg="1"/>
      <p:bldP spid="129047" grpId="0" animBg="1"/>
      <p:bldP spid="1290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68314" y="765175"/>
            <a:ext cx="8281988" cy="1439863"/>
            <a:chOff x="385" y="572"/>
            <a:chExt cx="5217" cy="907"/>
          </a:xfrm>
        </p:grpSpPr>
        <p:sp>
          <p:nvSpPr>
            <p:cNvPr id="26640" name="AutoShape 3"/>
            <p:cNvSpPr>
              <a:spLocks noChangeArrowheads="1"/>
            </p:cNvSpPr>
            <p:nvPr/>
          </p:nvSpPr>
          <p:spPr bwMode="auto">
            <a:xfrm rot="5400000">
              <a:off x="884" y="73"/>
              <a:ext cx="907" cy="1905"/>
            </a:xfrm>
            <a:prstGeom prst="homePlate">
              <a:avLst>
                <a:gd name="adj" fmla="val 25000"/>
              </a:avLst>
            </a:prstGeom>
            <a:solidFill>
              <a:srgbClr val="F7C1C1"/>
            </a:solidFill>
            <a:ln w="9525" algn="ctr">
              <a:solidFill>
                <a:srgbClr val="993366"/>
              </a:solidFill>
              <a:miter lim="800000"/>
              <a:headEnd/>
              <a:tailEnd/>
            </a:ln>
          </p:spPr>
          <p:txBody>
            <a:bodyPr rot="10800000" vert="eaVert" lIns="90000" anchor="ctr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algn="ctr" eaLnBrk="1" hangingPunct="1"/>
              <a:r>
                <a:rPr lang="zh-TW" altLang="en-US" sz="3200" dirty="0" smtClean="0">
                  <a:latin typeface="標楷體" pitchFamily="65" charset="-120"/>
                  <a:ea typeface="標楷體" pitchFamily="65" charset="-120"/>
                </a:rPr>
                <a:t>尋找能力指標</a:t>
              </a:r>
            </a:p>
            <a:p>
              <a:pPr algn="ctr" eaLnBrk="1" hangingPunct="1"/>
              <a:r>
                <a:rPr lang="zh-TW" altLang="en-US" sz="3200" dirty="0" smtClean="0">
                  <a:latin typeface="標楷體" pitchFamily="65" charset="-120"/>
                  <a:ea typeface="標楷體" pitchFamily="65" charset="-120"/>
                </a:rPr>
                <a:t>核心</a:t>
              </a:r>
              <a:r>
                <a:rPr lang="zh-TW" altLang="en-US" sz="3000" dirty="0" smtClean="0">
                  <a:ea typeface="標楷體" pitchFamily="65" charset="-120"/>
                </a:rPr>
                <a:t>概念</a:t>
              </a:r>
              <a:endParaRPr lang="ja-JP" altLang="en-US" sz="3000" dirty="0">
                <a:ea typeface="標楷體" pitchFamily="65" charset="-120"/>
              </a:endParaRPr>
            </a:p>
          </p:txBody>
        </p:sp>
        <p:sp>
          <p:nvSpPr>
            <p:cNvPr id="26641" name="AutoShape 4"/>
            <p:cNvSpPr>
              <a:spLocks noChangeArrowheads="1"/>
            </p:cNvSpPr>
            <p:nvPr/>
          </p:nvSpPr>
          <p:spPr bwMode="auto">
            <a:xfrm>
              <a:off x="2562" y="572"/>
              <a:ext cx="3040" cy="545"/>
            </a:xfrm>
            <a:prstGeom prst="roundRect">
              <a:avLst>
                <a:gd name="adj" fmla="val 16667"/>
              </a:avLst>
            </a:prstGeom>
            <a:solidFill>
              <a:srgbClr val="FAD2D2"/>
            </a:solidFill>
            <a:ln w="38100" algn="ctr">
              <a:solidFill>
                <a:srgbClr val="993366"/>
              </a:solidFill>
              <a:round/>
              <a:headEnd/>
              <a:tailEnd/>
            </a:ln>
          </p:spPr>
          <p:txBody>
            <a:bodyPr lIns="90000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zh-TW" altLang="en-US" sz="2800" dirty="0">
                  <a:latin typeface="標楷體" pitchFamily="65" charset="-120"/>
                  <a:ea typeface="標楷體" pitchFamily="65" charset="-120"/>
                </a:rPr>
                <a:t>動詞、名詞</a:t>
              </a:r>
              <a:endParaRPr lang="ja-JP" altLang="en-US" sz="2800" dirty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6642" name="Line 5"/>
            <p:cNvSpPr>
              <a:spLocks noChangeShapeType="1"/>
            </p:cNvSpPr>
            <p:nvPr/>
          </p:nvSpPr>
          <p:spPr bwMode="auto">
            <a:xfrm flipH="1">
              <a:off x="2290" y="890"/>
              <a:ext cx="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vert="eaVert" wrap="none" lIns="360000"/>
            <a:lstStyle/>
            <a:p>
              <a:endParaRPr lang="zh-TW" altLang="en-US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68313" y="1773238"/>
            <a:ext cx="8281987" cy="2519362"/>
            <a:chOff x="295" y="1117"/>
            <a:chExt cx="5217" cy="1587"/>
          </a:xfrm>
        </p:grpSpPr>
        <p:sp>
          <p:nvSpPr>
            <p:cNvPr id="26635" name="AutoShape 7"/>
            <p:cNvSpPr>
              <a:spLocks noChangeArrowheads="1"/>
            </p:cNvSpPr>
            <p:nvPr/>
          </p:nvSpPr>
          <p:spPr bwMode="auto">
            <a:xfrm>
              <a:off x="2472" y="1888"/>
              <a:ext cx="3040" cy="681"/>
            </a:xfrm>
            <a:prstGeom prst="roundRect">
              <a:avLst>
                <a:gd name="adj" fmla="val 16667"/>
              </a:avLst>
            </a:prstGeom>
            <a:solidFill>
              <a:srgbClr val="F4A2A2"/>
            </a:solidFill>
            <a:ln w="38100" algn="ctr">
              <a:solidFill>
                <a:srgbClr val="993366"/>
              </a:solidFill>
              <a:round/>
              <a:headEnd/>
              <a:tailEnd/>
            </a:ln>
          </p:spPr>
          <p:txBody>
            <a:bodyPr lIns="90000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latin typeface="標楷體" pitchFamily="65" charset="-120"/>
                  <a:ea typeface="標楷體" pitchFamily="65" charset="-120"/>
                </a:rPr>
                <a:t>評析動詞層次</a:t>
              </a:r>
              <a:r>
                <a:rPr lang="en-US" altLang="zh-TW" sz="2800">
                  <a:latin typeface="標楷體" pitchFamily="65" charset="-120"/>
                  <a:ea typeface="標楷體" pitchFamily="65" charset="-120"/>
                </a:rPr>
                <a:t>--</a:t>
              </a:r>
              <a:r>
                <a:rPr lang="zh-TW" altLang="en-US" sz="2800">
                  <a:latin typeface="標楷體" pitchFamily="65" charset="-120"/>
                  <a:ea typeface="標楷體" pitchFamily="65" charset="-120"/>
                </a:rPr>
                <a:t>記憶、了解</a:t>
              </a:r>
            </a:p>
            <a:p>
              <a:pPr eaLnBrk="1" hangingPunct="1"/>
              <a:r>
                <a:rPr lang="zh-TW" altLang="en-US" sz="2800">
                  <a:latin typeface="標楷體" pitchFamily="65" charset="-120"/>
                  <a:ea typeface="標楷體" pitchFamily="65" charset="-120"/>
                </a:rPr>
                <a:t>、應用、分析、評鑑、創造</a:t>
              </a:r>
              <a:endParaRPr lang="ja-JP" altLang="en-US" sz="280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6636" name="AutoShape 8"/>
            <p:cNvSpPr>
              <a:spLocks noChangeArrowheads="1"/>
            </p:cNvSpPr>
            <p:nvPr/>
          </p:nvSpPr>
          <p:spPr bwMode="auto">
            <a:xfrm rot="5400000">
              <a:off x="522" y="1025"/>
              <a:ext cx="1452" cy="1905"/>
            </a:xfrm>
            <a:prstGeom prst="homePlate">
              <a:avLst>
                <a:gd name="adj" fmla="val 25000"/>
              </a:avLst>
            </a:prstGeom>
            <a:solidFill>
              <a:srgbClr val="F4A2A2"/>
            </a:solidFill>
            <a:ln w="9525" algn="ctr">
              <a:solidFill>
                <a:srgbClr val="993366"/>
              </a:solidFill>
              <a:miter lim="800000"/>
              <a:headEnd/>
              <a:tailEnd/>
            </a:ln>
          </p:spPr>
          <p:txBody>
            <a:bodyPr rot="10800000" vert="eaVert" lIns="90000" anchor="ctr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algn="ctr" eaLnBrk="1" hangingPunct="1"/>
              <a:r>
                <a:rPr lang="zh-TW" altLang="en-US" sz="3200" dirty="0">
                  <a:latin typeface="標楷體" pitchFamily="65" charset="-120"/>
                  <a:ea typeface="標楷體" pitchFamily="65" charset="-120"/>
                </a:rPr>
                <a:t>深度擴展或剖析能力指標</a:t>
              </a:r>
            </a:p>
            <a:p>
              <a:pPr algn="ctr" eaLnBrk="1" hangingPunct="1"/>
              <a:r>
                <a:rPr lang="zh-TW" altLang="en-US" sz="3200" dirty="0">
                  <a:latin typeface="標楷體" pitchFamily="65" charset="-120"/>
                  <a:ea typeface="標楷體" pitchFamily="65" charset="-120"/>
                </a:rPr>
                <a:t>核心概念</a:t>
              </a:r>
              <a:r>
                <a:rPr lang="en-US" altLang="zh-TW" sz="3200" dirty="0">
                  <a:latin typeface="標楷體" pitchFamily="65" charset="-120"/>
                  <a:ea typeface="標楷體" pitchFamily="65" charset="-120"/>
                </a:rPr>
                <a:t>(</a:t>
              </a:r>
              <a:r>
                <a:rPr lang="zh-TW" altLang="en-US" sz="3200" dirty="0">
                  <a:latin typeface="標楷體" pitchFamily="65" charset="-120"/>
                  <a:ea typeface="標楷體" pitchFamily="65" charset="-120"/>
                </a:rPr>
                <a:t>動詞</a:t>
              </a:r>
              <a:r>
                <a:rPr lang="en-US" altLang="zh-TW" sz="3200" dirty="0">
                  <a:latin typeface="標楷體" pitchFamily="65" charset="-120"/>
                  <a:ea typeface="標楷體" pitchFamily="65" charset="-120"/>
                </a:rPr>
                <a:t>)</a:t>
              </a:r>
            </a:p>
          </p:txBody>
        </p:sp>
        <p:sp>
          <p:nvSpPr>
            <p:cNvPr id="26637" name="AutoShape 9"/>
            <p:cNvSpPr>
              <a:spLocks noChangeArrowheads="1"/>
            </p:cNvSpPr>
            <p:nvPr/>
          </p:nvSpPr>
          <p:spPr bwMode="auto">
            <a:xfrm>
              <a:off x="2472" y="1117"/>
              <a:ext cx="3040" cy="681"/>
            </a:xfrm>
            <a:prstGeom prst="roundRect">
              <a:avLst>
                <a:gd name="adj" fmla="val 16667"/>
              </a:avLst>
            </a:prstGeom>
            <a:solidFill>
              <a:srgbClr val="F4A2A2"/>
            </a:solidFill>
            <a:ln w="38100" algn="ctr">
              <a:solidFill>
                <a:srgbClr val="993366"/>
              </a:solidFill>
              <a:round/>
              <a:headEnd/>
              <a:tailEnd/>
            </a:ln>
          </p:spPr>
          <p:txBody>
            <a:bodyPr lIns="90000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zh-TW" altLang="en-US" sz="2800" dirty="0">
                  <a:latin typeface="標楷體" pitchFamily="65" charset="-120"/>
                  <a:ea typeface="標楷體" pitchFamily="65" charset="-120"/>
                </a:rPr>
                <a:t>剖析動詞</a:t>
              </a:r>
              <a:r>
                <a:rPr lang="en-US" altLang="zh-TW" sz="2800" dirty="0">
                  <a:latin typeface="標楷體" pitchFamily="65" charset="-120"/>
                  <a:ea typeface="標楷體" pitchFamily="65" charset="-120"/>
                </a:rPr>
                <a:t>---</a:t>
              </a:r>
              <a:r>
                <a:rPr lang="zh-TW" altLang="en-US" sz="2800" dirty="0">
                  <a:latin typeface="標楷體" pitchFamily="65" charset="-120"/>
                  <a:ea typeface="標楷體" pitchFamily="65" charset="-120"/>
                </a:rPr>
                <a:t>達成動詞的學習策略或教學策略</a:t>
              </a:r>
            </a:p>
          </p:txBody>
        </p:sp>
        <p:sp>
          <p:nvSpPr>
            <p:cNvPr id="26638" name="Line 10"/>
            <p:cNvSpPr>
              <a:spLocks noChangeShapeType="1"/>
            </p:cNvSpPr>
            <p:nvPr/>
          </p:nvSpPr>
          <p:spPr bwMode="auto">
            <a:xfrm rot="19963566" flipH="1">
              <a:off x="2167" y="1668"/>
              <a:ext cx="317" cy="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vert="eaVert" wrap="none" lIns="360000"/>
            <a:lstStyle/>
            <a:p>
              <a:endParaRPr lang="zh-TW" altLang="en-US"/>
            </a:p>
          </p:txBody>
        </p:sp>
        <p:sp>
          <p:nvSpPr>
            <p:cNvPr id="26639" name="Line 11"/>
            <p:cNvSpPr>
              <a:spLocks noChangeShapeType="1"/>
            </p:cNvSpPr>
            <p:nvPr/>
          </p:nvSpPr>
          <p:spPr bwMode="auto">
            <a:xfrm rot="2840941" flipH="1">
              <a:off x="2156" y="2065"/>
              <a:ext cx="362" cy="4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vert="eaVert" wrap="none" lIns="360000"/>
            <a:lstStyle/>
            <a:p>
              <a:endParaRPr lang="zh-TW" altLang="en-US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68313" y="3932238"/>
            <a:ext cx="8281987" cy="2736850"/>
            <a:chOff x="295" y="2477"/>
            <a:chExt cx="5217" cy="1724"/>
          </a:xfrm>
        </p:grpSpPr>
        <p:sp>
          <p:nvSpPr>
            <p:cNvPr id="26630" name="AutoShape 13"/>
            <p:cNvSpPr>
              <a:spLocks noChangeArrowheads="1"/>
            </p:cNvSpPr>
            <p:nvPr/>
          </p:nvSpPr>
          <p:spPr bwMode="auto">
            <a:xfrm>
              <a:off x="2472" y="2704"/>
              <a:ext cx="3040" cy="681"/>
            </a:xfrm>
            <a:prstGeom prst="roundRect">
              <a:avLst>
                <a:gd name="adj" fmla="val 16667"/>
              </a:avLst>
            </a:prstGeom>
            <a:solidFill>
              <a:srgbClr val="BE4E69"/>
            </a:solidFill>
            <a:ln w="38100" algn="ctr">
              <a:solidFill>
                <a:srgbClr val="993366"/>
              </a:solidFill>
              <a:round/>
              <a:headEnd/>
              <a:tailEnd/>
            </a:ln>
          </p:spPr>
          <p:txBody>
            <a:bodyPr lIns="90000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latin typeface="標楷體" pitchFamily="65" charset="-120"/>
                  <a:ea typeface="標楷體" pitchFamily="65" charset="-120"/>
                </a:rPr>
                <a:t>剖析名詞</a:t>
              </a:r>
              <a:r>
                <a:rPr lang="en-US" altLang="zh-TW" sz="2800">
                  <a:latin typeface="標楷體" pitchFamily="65" charset="-120"/>
                  <a:ea typeface="標楷體" pitchFamily="65" charset="-120"/>
                </a:rPr>
                <a:t>--</a:t>
              </a:r>
              <a:r>
                <a:rPr lang="zh-TW" altLang="en-US" sz="2800">
                  <a:latin typeface="標楷體" pitchFamily="65" charset="-120"/>
                  <a:ea typeface="標楷體" pitchFamily="65" charset="-120"/>
                </a:rPr>
                <a:t>剖析名詞的學習內涵</a:t>
              </a:r>
              <a:r>
                <a:rPr lang="en-US" altLang="zh-TW" sz="2800">
                  <a:latin typeface="標楷體" pitchFamily="65" charset="-120"/>
                  <a:ea typeface="標楷體" pitchFamily="65" charset="-120"/>
                </a:rPr>
                <a:t>(</a:t>
              </a:r>
              <a:r>
                <a:rPr lang="zh-TW" altLang="en-US" sz="2800">
                  <a:latin typeface="標楷體" pitchFamily="65" charset="-120"/>
                  <a:ea typeface="標楷體" pitchFamily="65" charset="-120"/>
                </a:rPr>
                <a:t>意義與內涵</a:t>
              </a:r>
              <a:r>
                <a:rPr lang="en-US" altLang="zh-TW" sz="2800">
                  <a:latin typeface="標楷體" pitchFamily="65" charset="-120"/>
                  <a:ea typeface="標楷體" pitchFamily="65" charset="-120"/>
                </a:rPr>
                <a:t>)</a:t>
              </a:r>
              <a:endParaRPr lang="ja-JP" altLang="en-US" sz="280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6631" name="AutoShape 14"/>
            <p:cNvSpPr>
              <a:spLocks noChangeArrowheads="1"/>
            </p:cNvSpPr>
            <p:nvPr/>
          </p:nvSpPr>
          <p:spPr bwMode="auto">
            <a:xfrm rot="5400000">
              <a:off x="522" y="2250"/>
              <a:ext cx="1452" cy="1905"/>
            </a:xfrm>
            <a:prstGeom prst="homePlate">
              <a:avLst>
                <a:gd name="adj" fmla="val 25000"/>
              </a:avLst>
            </a:prstGeom>
            <a:solidFill>
              <a:srgbClr val="BE4E69"/>
            </a:solidFill>
            <a:ln w="9525" algn="ctr">
              <a:solidFill>
                <a:srgbClr val="993366"/>
              </a:solidFill>
              <a:miter lim="800000"/>
              <a:headEnd/>
              <a:tailEnd/>
            </a:ln>
          </p:spPr>
          <p:txBody>
            <a:bodyPr rot="10800000" vert="eaVert" lIns="90000" anchor="ctr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algn="ctr" eaLnBrk="1" hangingPunct="1"/>
              <a:r>
                <a:rPr lang="zh-TW" altLang="en-US" sz="3200" dirty="0">
                  <a:latin typeface="標楷體" pitchFamily="65" charset="-120"/>
                  <a:ea typeface="標楷體" pitchFamily="65" charset="-120"/>
                </a:rPr>
                <a:t>深度擴展或剖析能力指標</a:t>
              </a:r>
            </a:p>
            <a:p>
              <a:pPr algn="ctr" eaLnBrk="1" hangingPunct="1"/>
              <a:r>
                <a:rPr lang="zh-TW" altLang="en-US" sz="3200" dirty="0">
                  <a:latin typeface="標楷體" pitchFamily="65" charset="-120"/>
                  <a:ea typeface="標楷體" pitchFamily="65" charset="-120"/>
                </a:rPr>
                <a:t>核心概念</a:t>
              </a:r>
              <a:r>
                <a:rPr lang="en-US" altLang="zh-TW" sz="3200" dirty="0">
                  <a:latin typeface="標楷體" pitchFamily="65" charset="-120"/>
                  <a:ea typeface="標楷體" pitchFamily="65" charset="-120"/>
                </a:rPr>
                <a:t>(</a:t>
              </a:r>
              <a:r>
                <a:rPr lang="zh-TW" altLang="en-US" sz="3200" dirty="0">
                  <a:latin typeface="標楷體" pitchFamily="65" charset="-120"/>
                  <a:ea typeface="標楷體" pitchFamily="65" charset="-120"/>
                </a:rPr>
                <a:t>名詞</a:t>
              </a:r>
              <a:r>
                <a:rPr lang="en-US" altLang="zh-TW" sz="3200" dirty="0">
                  <a:latin typeface="標楷體" pitchFamily="65" charset="-120"/>
                  <a:ea typeface="標楷體" pitchFamily="65" charset="-120"/>
                </a:rPr>
                <a:t>)</a:t>
              </a:r>
              <a:endParaRPr lang="ja-JP" altLang="en-US" sz="3200" dirty="0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6632" name="AutoShape 15"/>
            <p:cNvSpPr>
              <a:spLocks noChangeArrowheads="1"/>
            </p:cNvSpPr>
            <p:nvPr/>
          </p:nvSpPr>
          <p:spPr bwMode="auto">
            <a:xfrm>
              <a:off x="2472" y="3520"/>
              <a:ext cx="3040" cy="681"/>
            </a:xfrm>
            <a:prstGeom prst="roundRect">
              <a:avLst>
                <a:gd name="adj" fmla="val 16667"/>
              </a:avLst>
            </a:prstGeom>
            <a:solidFill>
              <a:srgbClr val="BE4E69"/>
            </a:solidFill>
            <a:ln w="38100" algn="ctr">
              <a:solidFill>
                <a:srgbClr val="993366"/>
              </a:solidFill>
              <a:round/>
              <a:headEnd/>
              <a:tailEnd/>
            </a:ln>
          </p:spPr>
          <p:txBody>
            <a:bodyPr lIns="90000"/>
            <a:lstStyle>
              <a:lvl1pPr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latin typeface="標楷體" pitchFamily="65" charset="-120"/>
                  <a:ea typeface="標楷體" pitchFamily="65" charset="-120"/>
                </a:rPr>
                <a:t>評析名詞類別：事實、概念</a:t>
              </a:r>
            </a:p>
            <a:p>
              <a:pPr eaLnBrk="1" hangingPunct="1"/>
              <a:r>
                <a:rPr lang="zh-TW" altLang="en-US" sz="2800">
                  <a:latin typeface="標楷體" pitchFamily="65" charset="-120"/>
                  <a:ea typeface="標楷體" pitchFamily="65" charset="-120"/>
                </a:rPr>
                <a:t>、程序、後設認知。</a:t>
              </a:r>
            </a:p>
          </p:txBody>
        </p:sp>
        <p:sp>
          <p:nvSpPr>
            <p:cNvPr id="26633" name="Line 16"/>
            <p:cNvSpPr>
              <a:spLocks noChangeShapeType="1"/>
            </p:cNvSpPr>
            <p:nvPr/>
          </p:nvSpPr>
          <p:spPr bwMode="auto">
            <a:xfrm rot="19963566" flipH="1">
              <a:off x="2157" y="3123"/>
              <a:ext cx="363" cy="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vert="eaVert" wrap="none" lIns="360000"/>
            <a:lstStyle/>
            <a:p>
              <a:endParaRPr lang="zh-TW" altLang="en-US"/>
            </a:p>
          </p:txBody>
        </p:sp>
        <p:sp>
          <p:nvSpPr>
            <p:cNvPr id="26634" name="Line 17"/>
            <p:cNvSpPr>
              <a:spLocks noChangeShapeType="1"/>
            </p:cNvSpPr>
            <p:nvPr/>
          </p:nvSpPr>
          <p:spPr bwMode="auto">
            <a:xfrm rot="2429286" flipH="1" flipV="1">
              <a:off x="2125" y="3433"/>
              <a:ext cx="403" cy="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vert="eaVert" wrap="none" lIns="360000"/>
            <a:lstStyle/>
            <a:p>
              <a:endParaRPr lang="zh-TW" altLang="en-US"/>
            </a:p>
          </p:txBody>
        </p:sp>
      </p:grpSp>
      <p:sp>
        <p:nvSpPr>
          <p:cNvPr id="136210" name="Rectangle 18"/>
          <p:cNvSpPr>
            <a:spLocks noChangeArrowheads="1"/>
          </p:cNvSpPr>
          <p:nvPr/>
        </p:nvSpPr>
        <p:spPr bwMode="auto">
          <a:xfrm>
            <a:off x="34925" y="17463"/>
            <a:ext cx="4824413" cy="57943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3200">
                <a:solidFill>
                  <a:srgbClr val="FF0000"/>
                </a:solidFill>
                <a:ea typeface="標楷體" pitchFamily="65" charset="-120"/>
              </a:rPr>
              <a:t>能力指標解讀轉化三部曲</a:t>
            </a:r>
          </a:p>
        </p:txBody>
      </p:sp>
    </p:spTree>
    <p:extLst>
      <p:ext uri="{BB962C8B-B14F-4D97-AF65-F5344CB8AC3E}">
        <p14:creationId xmlns:p14="http://schemas.microsoft.com/office/powerpoint/2010/main" val="324016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379538"/>
            <a:ext cx="7920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ctr"/>
          <a:lstStyle/>
          <a:p>
            <a:pPr eaLnBrk="1" hangingPunct="1"/>
            <a:r>
              <a:rPr kumimoji="0" lang="zh-TW" altLang="en-US" sz="3800" b="1" smtClean="0">
                <a:solidFill>
                  <a:schemeClr val="tx1"/>
                </a:solidFill>
                <a:ea typeface="標楷體" pitchFamily="65" charset="-120"/>
              </a:rPr>
              <a:t>分段能力指標參考細目與補充說明</a:t>
            </a:r>
          </a:p>
        </p:txBody>
      </p:sp>
      <p:pic>
        <p:nvPicPr>
          <p:cNvPr id="1741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916113"/>
            <a:ext cx="80645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Oval 6"/>
          <p:cNvSpPr>
            <a:spLocks noChangeArrowheads="1"/>
          </p:cNvSpPr>
          <p:nvPr/>
        </p:nvSpPr>
        <p:spPr bwMode="auto">
          <a:xfrm>
            <a:off x="3059113" y="1270000"/>
            <a:ext cx="1584325" cy="719138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zh-TW" altLang="zh-TW" b="0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6299200" y="1270000"/>
            <a:ext cx="1584325" cy="719138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zh-TW" altLang="zh-TW" b="0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1763713" y="2205038"/>
            <a:ext cx="1008062" cy="2808287"/>
          </a:xfrm>
          <a:prstGeom prst="rect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52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</TotalTime>
  <Words>1118</Words>
  <Application>Microsoft Office PowerPoint</Application>
  <PresentationFormat>如螢幕大小 (4:3)</PresentationFormat>
  <Paragraphs>237</Paragraphs>
  <Slides>20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旅程</vt:lpstr>
      <vt:lpstr>36小時關鍵能力&amp;                         提升課程計畫審查備課能力</vt:lpstr>
      <vt:lpstr>PowerPoint 簡報</vt:lpstr>
      <vt:lpstr>綜合活動領域綱要修訂後之基本理念</vt:lpstr>
      <vt:lpstr>PowerPoint 簡報</vt:lpstr>
      <vt:lpstr>教學實例與能力指標的結合1</vt:lpstr>
      <vt:lpstr>新舊能力指標數比較</vt:lpstr>
      <vt:lpstr>能力指標怎麼看</vt:lpstr>
      <vt:lpstr>PowerPoint 簡報</vt:lpstr>
      <vt:lpstr>分段能力指標參考細目與補充說明</vt:lpstr>
      <vt:lpstr>PowerPoint 簡報</vt:lpstr>
      <vt:lpstr>課程規劃的必要性1</vt:lpstr>
      <vt:lpstr>課程規劃的必要性2</vt:lpstr>
      <vt:lpstr>課程規劃與發展的理念與實施 流程圖</vt:lpstr>
      <vt:lpstr>課程規劃實例分享  -課程規劃歷程-</vt:lpstr>
      <vt:lpstr>課程規劃的架構與流程</vt:lpstr>
      <vt:lpstr>國中課程計劃，可解決…</vt:lpstr>
      <vt:lpstr>課程計畫實施後小組自評表-1</vt:lpstr>
      <vt:lpstr>課程實施成效評估與經驗回饋表-2</vt:lpstr>
      <vt:lpstr>評量計畫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麗凰</dc:creator>
  <cp:lastModifiedBy>user</cp:lastModifiedBy>
  <cp:revision>4</cp:revision>
  <dcterms:created xsi:type="dcterms:W3CDTF">2014-09-30T02:48:25Z</dcterms:created>
  <dcterms:modified xsi:type="dcterms:W3CDTF">2014-10-02T03:54:17Z</dcterms:modified>
</cp:coreProperties>
</file>