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02"/>
  </p:notesMasterIdLst>
  <p:sldIdLst>
    <p:sldId id="256" r:id="rId4"/>
    <p:sldId id="399" r:id="rId5"/>
    <p:sldId id="402" r:id="rId6"/>
    <p:sldId id="403" r:id="rId7"/>
    <p:sldId id="258" r:id="rId8"/>
    <p:sldId id="257" r:id="rId9"/>
    <p:sldId id="404" r:id="rId10"/>
    <p:sldId id="259" r:id="rId11"/>
    <p:sldId id="260" r:id="rId12"/>
    <p:sldId id="263" r:id="rId13"/>
    <p:sldId id="264" r:id="rId14"/>
    <p:sldId id="268" r:id="rId15"/>
    <p:sldId id="266" r:id="rId16"/>
    <p:sldId id="267" r:id="rId17"/>
    <p:sldId id="269" r:id="rId18"/>
    <p:sldId id="270" r:id="rId19"/>
    <p:sldId id="272" r:id="rId20"/>
    <p:sldId id="273" r:id="rId21"/>
    <p:sldId id="274" r:id="rId22"/>
    <p:sldId id="271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5" r:id="rId71"/>
    <p:sldId id="326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45" r:id="rId80"/>
    <p:sldId id="346" r:id="rId81"/>
    <p:sldId id="357" r:id="rId82"/>
    <p:sldId id="396" r:id="rId83"/>
    <p:sldId id="358" r:id="rId84"/>
    <p:sldId id="359" r:id="rId85"/>
    <p:sldId id="360" r:id="rId86"/>
    <p:sldId id="362" r:id="rId87"/>
    <p:sldId id="363" r:id="rId88"/>
    <p:sldId id="364" r:id="rId89"/>
    <p:sldId id="365" r:id="rId90"/>
    <p:sldId id="366" r:id="rId91"/>
    <p:sldId id="368" r:id="rId92"/>
    <p:sldId id="369" r:id="rId93"/>
    <p:sldId id="370" r:id="rId94"/>
    <p:sldId id="371" r:id="rId95"/>
    <p:sldId id="379" r:id="rId96"/>
    <p:sldId id="392" r:id="rId97"/>
    <p:sldId id="393" r:id="rId98"/>
    <p:sldId id="382" r:id="rId99"/>
    <p:sldId id="384" r:id="rId100"/>
    <p:sldId id="385" r:id="rId10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1E8F9-6847-4376-87F4-A409CCEBD55D}" type="doc">
      <dgm:prSet loTypeId="urn:microsoft.com/office/officeart/2005/8/layout/cycle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45DD7787-097A-4950-85AF-F62FA4513122}">
      <dgm:prSet phldrT="[文字]"/>
      <dgm:spPr/>
      <dgm:t>
        <a:bodyPr/>
        <a:lstStyle/>
        <a:p>
          <a:r>
            <a:rPr lang="zh-TW" altLang="en-US" dirty="0" smtClean="0"/>
            <a:t>體驗</a:t>
          </a:r>
          <a:endParaRPr lang="zh-TW" altLang="en-US" dirty="0"/>
        </a:p>
      </dgm:t>
    </dgm:pt>
    <dgm:pt modelId="{44CA3A81-86E6-4887-A307-04BCA3685BA0}" type="parTrans" cxnId="{BD798A5C-A6FE-4885-A22E-CACA3AF1E8E6}">
      <dgm:prSet/>
      <dgm:spPr/>
      <dgm:t>
        <a:bodyPr/>
        <a:lstStyle/>
        <a:p>
          <a:endParaRPr lang="zh-TW" altLang="en-US"/>
        </a:p>
      </dgm:t>
    </dgm:pt>
    <dgm:pt modelId="{ED98F360-D514-466D-9A44-7BE7306EA51C}" type="sibTrans" cxnId="{BD798A5C-A6FE-4885-A22E-CACA3AF1E8E6}">
      <dgm:prSet/>
      <dgm:spPr/>
      <dgm:t>
        <a:bodyPr/>
        <a:lstStyle/>
        <a:p>
          <a:endParaRPr lang="zh-TW" altLang="en-US"/>
        </a:p>
      </dgm:t>
    </dgm:pt>
    <dgm:pt modelId="{AE7E95AA-EB24-46F0-AA50-5E0AFBB09BC2}">
      <dgm:prSet phldrT="[文字]"/>
      <dgm:spPr/>
      <dgm:t>
        <a:bodyPr/>
        <a:lstStyle/>
        <a:p>
          <a:r>
            <a:rPr lang="zh-TW" altLang="en-US" dirty="0" smtClean="0"/>
            <a:t>省思</a:t>
          </a:r>
          <a:endParaRPr lang="zh-TW" altLang="en-US" dirty="0"/>
        </a:p>
      </dgm:t>
    </dgm:pt>
    <dgm:pt modelId="{A4EDB1DB-2B55-4576-A8BC-14E444AF8893}" type="parTrans" cxnId="{435173E3-98C4-4E61-BC68-03C1B93EC708}">
      <dgm:prSet/>
      <dgm:spPr/>
      <dgm:t>
        <a:bodyPr/>
        <a:lstStyle/>
        <a:p>
          <a:endParaRPr lang="zh-TW" altLang="en-US"/>
        </a:p>
      </dgm:t>
    </dgm:pt>
    <dgm:pt modelId="{44B803A8-E5A9-4391-80D0-33925485AE59}" type="sibTrans" cxnId="{435173E3-98C4-4E61-BC68-03C1B93EC708}">
      <dgm:prSet/>
      <dgm:spPr/>
      <dgm:t>
        <a:bodyPr/>
        <a:lstStyle/>
        <a:p>
          <a:endParaRPr lang="zh-TW" altLang="en-US"/>
        </a:p>
      </dgm:t>
    </dgm:pt>
    <dgm:pt modelId="{172CD1CC-451B-4FA2-A6B0-90745667D11B}">
      <dgm:prSet phldrT="[文字]"/>
      <dgm:spPr/>
      <dgm:t>
        <a:bodyPr/>
        <a:lstStyle/>
        <a:p>
          <a:r>
            <a:rPr lang="zh-TW" altLang="en-US" dirty="0" smtClean="0"/>
            <a:t>實踐</a:t>
          </a:r>
          <a:endParaRPr lang="zh-TW" altLang="en-US" dirty="0"/>
        </a:p>
      </dgm:t>
    </dgm:pt>
    <dgm:pt modelId="{08D03E13-E871-4D2E-8798-802FBD47E11F}" type="parTrans" cxnId="{B98861A2-A2F7-4E21-BC7A-9352B2CEE2C3}">
      <dgm:prSet/>
      <dgm:spPr/>
      <dgm:t>
        <a:bodyPr/>
        <a:lstStyle/>
        <a:p>
          <a:endParaRPr lang="zh-TW" altLang="en-US"/>
        </a:p>
      </dgm:t>
    </dgm:pt>
    <dgm:pt modelId="{10A15629-5551-4132-9E55-D7B69A08534E}" type="sibTrans" cxnId="{B98861A2-A2F7-4E21-BC7A-9352B2CEE2C3}">
      <dgm:prSet/>
      <dgm:spPr/>
      <dgm:t>
        <a:bodyPr/>
        <a:lstStyle/>
        <a:p>
          <a:endParaRPr lang="zh-TW" altLang="en-US"/>
        </a:p>
      </dgm:t>
    </dgm:pt>
    <dgm:pt modelId="{52C535A0-45FA-4F12-959D-602CF77A850B}" type="pres">
      <dgm:prSet presAssocID="{AA81E8F9-6847-4376-87F4-A409CCEBD5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16FB053-2142-45BB-9426-68A7C409E4E9}" type="pres">
      <dgm:prSet presAssocID="{45DD7787-097A-4950-85AF-F62FA45131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D5F90B-C418-423C-A4C2-505CE38895F5}" type="pres">
      <dgm:prSet presAssocID="{45DD7787-097A-4950-85AF-F62FA4513122}" presName="spNode" presStyleCnt="0"/>
      <dgm:spPr/>
    </dgm:pt>
    <dgm:pt modelId="{921B7DCA-62DD-406F-B3CB-C52C7F696EDC}" type="pres">
      <dgm:prSet presAssocID="{ED98F360-D514-466D-9A44-7BE7306EA51C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A952226C-531D-4BAE-BB8F-1141F6CD42C0}" type="pres">
      <dgm:prSet presAssocID="{AE7E95AA-EB24-46F0-AA50-5E0AFBB09B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2900A0-0130-4F19-8C41-46C58C825DE6}" type="pres">
      <dgm:prSet presAssocID="{AE7E95AA-EB24-46F0-AA50-5E0AFBB09BC2}" presName="spNode" presStyleCnt="0"/>
      <dgm:spPr/>
    </dgm:pt>
    <dgm:pt modelId="{E5584654-919A-4F45-8DE5-8258ECC4EB0A}" type="pres">
      <dgm:prSet presAssocID="{44B803A8-E5A9-4391-80D0-33925485AE59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7E8E0267-984A-4750-B14B-8FDA92468B5D}" type="pres">
      <dgm:prSet presAssocID="{172CD1CC-451B-4FA2-A6B0-90745667D11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EF6F0D-FFE1-4813-A1A5-C02B6B582D83}" type="pres">
      <dgm:prSet presAssocID="{172CD1CC-451B-4FA2-A6B0-90745667D11B}" presName="spNode" presStyleCnt="0"/>
      <dgm:spPr/>
    </dgm:pt>
    <dgm:pt modelId="{0D037563-FAF7-41FF-A5B0-0F51F4FA3078}" type="pres">
      <dgm:prSet presAssocID="{10A15629-5551-4132-9E55-D7B69A08534E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A01214DB-C249-40DF-9A2A-FB5B79939F3A}" type="presOf" srcId="{AA81E8F9-6847-4376-87F4-A409CCEBD55D}" destId="{52C535A0-45FA-4F12-959D-602CF77A850B}" srcOrd="0" destOrd="0" presId="urn:microsoft.com/office/officeart/2005/8/layout/cycle6"/>
    <dgm:cxn modelId="{B98861A2-A2F7-4E21-BC7A-9352B2CEE2C3}" srcId="{AA81E8F9-6847-4376-87F4-A409CCEBD55D}" destId="{172CD1CC-451B-4FA2-A6B0-90745667D11B}" srcOrd="2" destOrd="0" parTransId="{08D03E13-E871-4D2E-8798-802FBD47E11F}" sibTransId="{10A15629-5551-4132-9E55-D7B69A08534E}"/>
    <dgm:cxn modelId="{BD798A5C-A6FE-4885-A22E-CACA3AF1E8E6}" srcId="{AA81E8F9-6847-4376-87F4-A409CCEBD55D}" destId="{45DD7787-097A-4950-85AF-F62FA4513122}" srcOrd="0" destOrd="0" parTransId="{44CA3A81-86E6-4887-A307-04BCA3685BA0}" sibTransId="{ED98F360-D514-466D-9A44-7BE7306EA51C}"/>
    <dgm:cxn modelId="{435173E3-98C4-4E61-BC68-03C1B93EC708}" srcId="{AA81E8F9-6847-4376-87F4-A409CCEBD55D}" destId="{AE7E95AA-EB24-46F0-AA50-5E0AFBB09BC2}" srcOrd="1" destOrd="0" parTransId="{A4EDB1DB-2B55-4576-A8BC-14E444AF8893}" sibTransId="{44B803A8-E5A9-4391-80D0-33925485AE59}"/>
    <dgm:cxn modelId="{7F32B27E-F30B-4E5D-BD1E-0B4EEE833271}" type="presOf" srcId="{AE7E95AA-EB24-46F0-AA50-5E0AFBB09BC2}" destId="{A952226C-531D-4BAE-BB8F-1141F6CD42C0}" srcOrd="0" destOrd="0" presId="urn:microsoft.com/office/officeart/2005/8/layout/cycle6"/>
    <dgm:cxn modelId="{A8F52D37-0862-4B4A-BA96-F6EB12AD8A1A}" type="presOf" srcId="{172CD1CC-451B-4FA2-A6B0-90745667D11B}" destId="{7E8E0267-984A-4750-B14B-8FDA92468B5D}" srcOrd="0" destOrd="0" presId="urn:microsoft.com/office/officeart/2005/8/layout/cycle6"/>
    <dgm:cxn modelId="{8640B40D-1F3A-4968-B4A2-6D9EF173D832}" type="presOf" srcId="{10A15629-5551-4132-9E55-D7B69A08534E}" destId="{0D037563-FAF7-41FF-A5B0-0F51F4FA3078}" srcOrd="0" destOrd="0" presId="urn:microsoft.com/office/officeart/2005/8/layout/cycle6"/>
    <dgm:cxn modelId="{C3B9A18D-069D-4D38-AB53-E4960573835E}" type="presOf" srcId="{ED98F360-D514-466D-9A44-7BE7306EA51C}" destId="{921B7DCA-62DD-406F-B3CB-C52C7F696EDC}" srcOrd="0" destOrd="0" presId="urn:microsoft.com/office/officeart/2005/8/layout/cycle6"/>
    <dgm:cxn modelId="{EB70A2F4-2C28-4278-8A8A-4FD91663E835}" type="presOf" srcId="{44B803A8-E5A9-4391-80D0-33925485AE59}" destId="{E5584654-919A-4F45-8DE5-8258ECC4EB0A}" srcOrd="0" destOrd="0" presId="urn:microsoft.com/office/officeart/2005/8/layout/cycle6"/>
    <dgm:cxn modelId="{8BF7F2FF-F939-4B49-8889-63DC6940D343}" type="presOf" srcId="{45DD7787-097A-4950-85AF-F62FA4513122}" destId="{316FB053-2142-45BB-9426-68A7C409E4E9}" srcOrd="0" destOrd="0" presId="urn:microsoft.com/office/officeart/2005/8/layout/cycle6"/>
    <dgm:cxn modelId="{226F182C-C140-4800-9025-DC0FF338C83E}" type="presParOf" srcId="{52C535A0-45FA-4F12-959D-602CF77A850B}" destId="{316FB053-2142-45BB-9426-68A7C409E4E9}" srcOrd="0" destOrd="0" presId="urn:microsoft.com/office/officeart/2005/8/layout/cycle6"/>
    <dgm:cxn modelId="{12DC7B3F-3818-47AC-B8CD-0F927F5FC3D4}" type="presParOf" srcId="{52C535A0-45FA-4F12-959D-602CF77A850B}" destId="{02D5F90B-C418-423C-A4C2-505CE38895F5}" srcOrd="1" destOrd="0" presId="urn:microsoft.com/office/officeart/2005/8/layout/cycle6"/>
    <dgm:cxn modelId="{F1721F36-72D2-4A9F-9BD5-D1C8C6CCFCC5}" type="presParOf" srcId="{52C535A0-45FA-4F12-959D-602CF77A850B}" destId="{921B7DCA-62DD-406F-B3CB-C52C7F696EDC}" srcOrd="2" destOrd="0" presId="urn:microsoft.com/office/officeart/2005/8/layout/cycle6"/>
    <dgm:cxn modelId="{F7EFE3CE-3C84-4395-83DC-0646B9AB045B}" type="presParOf" srcId="{52C535A0-45FA-4F12-959D-602CF77A850B}" destId="{A952226C-531D-4BAE-BB8F-1141F6CD42C0}" srcOrd="3" destOrd="0" presId="urn:microsoft.com/office/officeart/2005/8/layout/cycle6"/>
    <dgm:cxn modelId="{BAC588FE-149F-4EEB-948A-5A741BD3656E}" type="presParOf" srcId="{52C535A0-45FA-4F12-959D-602CF77A850B}" destId="{ED2900A0-0130-4F19-8C41-46C58C825DE6}" srcOrd="4" destOrd="0" presId="urn:microsoft.com/office/officeart/2005/8/layout/cycle6"/>
    <dgm:cxn modelId="{5A90AF0B-A843-4531-AF9D-E76299B6109A}" type="presParOf" srcId="{52C535A0-45FA-4F12-959D-602CF77A850B}" destId="{E5584654-919A-4F45-8DE5-8258ECC4EB0A}" srcOrd="5" destOrd="0" presId="urn:microsoft.com/office/officeart/2005/8/layout/cycle6"/>
    <dgm:cxn modelId="{A37DA35E-5883-4A44-ABC3-34D2B75AA806}" type="presParOf" srcId="{52C535A0-45FA-4F12-959D-602CF77A850B}" destId="{7E8E0267-984A-4750-B14B-8FDA92468B5D}" srcOrd="6" destOrd="0" presId="urn:microsoft.com/office/officeart/2005/8/layout/cycle6"/>
    <dgm:cxn modelId="{5907F73E-8261-45E7-B12D-CDC45A234C5F}" type="presParOf" srcId="{52C535A0-45FA-4F12-959D-602CF77A850B}" destId="{A8EF6F0D-FFE1-4813-A1A5-C02B6B582D83}" srcOrd="7" destOrd="0" presId="urn:microsoft.com/office/officeart/2005/8/layout/cycle6"/>
    <dgm:cxn modelId="{6E8E1F26-1376-4BF4-8E48-7F1C371DBE99}" type="presParOf" srcId="{52C535A0-45FA-4F12-959D-602CF77A850B}" destId="{0D037563-FAF7-41FF-A5B0-0F51F4FA307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3C245-4EF6-4A32-B55D-EDC8EC6D984F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E69DC3B3-C780-426C-87BE-DE5A15B07070}">
      <dgm:prSet phldrT="[文字]" custT="1"/>
      <dgm:spPr/>
      <dgm:t>
        <a:bodyPr/>
        <a:lstStyle/>
        <a:p>
          <a:r>
            <a:rPr lang="zh-TW" altLang="en-US" sz="2800" b="1" dirty="0" smtClean="0"/>
            <a:t>教學原則的掌握</a:t>
          </a:r>
          <a:endParaRPr lang="zh-TW" altLang="en-US" sz="2800" b="1" dirty="0"/>
        </a:p>
      </dgm:t>
    </dgm:pt>
    <dgm:pt modelId="{7C8BE94E-B0DA-4D2C-99B1-D0E2B1A728F9}" type="parTrans" cxnId="{8E7E8835-BDE4-4487-814D-0A76A5562D4E}">
      <dgm:prSet/>
      <dgm:spPr/>
      <dgm:t>
        <a:bodyPr/>
        <a:lstStyle/>
        <a:p>
          <a:endParaRPr lang="zh-TW" altLang="en-US"/>
        </a:p>
      </dgm:t>
    </dgm:pt>
    <dgm:pt modelId="{A1EC170D-D7F1-4DD4-8201-7687B7D86FD5}" type="sibTrans" cxnId="{8E7E8835-BDE4-4487-814D-0A76A5562D4E}">
      <dgm:prSet/>
      <dgm:spPr/>
      <dgm:t>
        <a:bodyPr/>
        <a:lstStyle/>
        <a:p>
          <a:endParaRPr lang="zh-TW" altLang="en-US"/>
        </a:p>
      </dgm:t>
    </dgm:pt>
    <dgm:pt modelId="{907778D1-B05E-4E5E-8B05-0AA7ED5E04B6}">
      <dgm:prSet phldrT="[文字]"/>
      <dgm:spPr/>
      <dgm:t>
        <a:bodyPr/>
        <a:lstStyle/>
        <a:p>
          <a:r>
            <a:rPr lang="zh-TW" altLang="en-US" b="1" dirty="0" smtClean="0"/>
            <a:t>善用多元教學策略</a:t>
          </a:r>
          <a:endParaRPr lang="zh-TW" altLang="en-US" b="1" dirty="0"/>
        </a:p>
      </dgm:t>
    </dgm:pt>
    <dgm:pt modelId="{2F177FAE-102C-445E-961D-1A0053CF5E45}" type="parTrans" cxnId="{26E2862E-9FBC-41FB-B06B-6355BC5861DE}">
      <dgm:prSet/>
      <dgm:spPr/>
      <dgm:t>
        <a:bodyPr/>
        <a:lstStyle/>
        <a:p>
          <a:endParaRPr lang="zh-TW" altLang="en-US"/>
        </a:p>
      </dgm:t>
    </dgm:pt>
    <dgm:pt modelId="{163D6D52-99D9-4A76-AA5A-4CA628FE50BF}" type="sibTrans" cxnId="{26E2862E-9FBC-41FB-B06B-6355BC5861DE}">
      <dgm:prSet/>
      <dgm:spPr/>
      <dgm:t>
        <a:bodyPr/>
        <a:lstStyle/>
        <a:p>
          <a:endParaRPr lang="zh-TW" altLang="en-US"/>
        </a:p>
      </dgm:t>
    </dgm:pt>
    <dgm:pt modelId="{511DDDC7-F9B8-4744-9DE4-9CA6DDA771FA}">
      <dgm:prSet phldrT="[文字]"/>
      <dgm:spPr/>
      <dgm:t>
        <a:bodyPr/>
        <a:lstStyle/>
        <a:p>
          <a:r>
            <a:rPr lang="zh-TW" altLang="en-US" b="1" dirty="0" smtClean="0"/>
            <a:t>結合學校行事活動</a:t>
          </a:r>
          <a:endParaRPr lang="zh-TW" altLang="en-US" b="1" dirty="0"/>
        </a:p>
      </dgm:t>
    </dgm:pt>
    <dgm:pt modelId="{19A422C5-3ABC-4D38-BE23-767C14716006}" type="parTrans" cxnId="{B70B70B6-123D-41D3-A38B-6AA2340653AC}">
      <dgm:prSet/>
      <dgm:spPr/>
      <dgm:t>
        <a:bodyPr/>
        <a:lstStyle/>
        <a:p>
          <a:endParaRPr lang="zh-TW" altLang="en-US"/>
        </a:p>
      </dgm:t>
    </dgm:pt>
    <dgm:pt modelId="{D7BF7F6A-A1A0-4AC6-BB2F-B4A7956C6905}" type="sibTrans" cxnId="{B70B70B6-123D-41D3-A38B-6AA2340653AC}">
      <dgm:prSet/>
      <dgm:spPr/>
      <dgm:t>
        <a:bodyPr/>
        <a:lstStyle/>
        <a:p>
          <a:endParaRPr lang="zh-TW" altLang="en-US"/>
        </a:p>
      </dgm:t>
    </dgm:pt>
    <dgm:pt modelId="{2050BDC1-8585-4B94-818C-DB82DCB96412}">
      <dgm:prSet phldrT="[文字]"/>
      <dgm:spPr/>
      <dgm:t>
        <a:bodyPr/>
        <a:lstStyle/>
        <a:p>
          <a:r>
            <a:rPr lang="zh-TW" altLang="en-US" b="1" dirty="0" smtClean="0"/>
            <a:t>建構內化意義</a:t>
          </a:r>
          <a:endParaRPr lang="zh-TW" altLang="en-US" b="1" dirty="0"/>
        </a:p>
      </dgm:t>
    </dgm:pt>
    <dgm:pt modelId="{AA41C63A-829F-45C0-B48B-0B5A9368E9EA}" type="parTrans" cxnId="{1708C4D3-F8BD-4CF1-ADCB-AE6FF3873230}">
      <dgm:prSet/>
      <dgm:spPr/>
      <dgm:t>
        <a:bodyPr/>
        <a:lstStyle/>
        <a:p>
          <a:endParaRPr lang="zh-TW" altLang="en-US"/>
        </a:p>
      </dgm:t>
    </dgm:pt>
    <dgm:pt modelId="{1E70B608-72BF-4EA8-B742-E0AEDACFAF76}" type="sibTrans" cxnId="{1708C4D3-F8BD-4CF1-ADCB-AE6FF3873230}">
      <dgm:prSet/>
      <dgm:spPr/>
      <dgm:t>
        <a:bodyPr/>
        <a:lstStyle/>
        <a:p>
          <a:endParaRPr lang="zh-TW" altLang="en-US"/>
        </a:p>
      </dgm:t>
    </dgm:pt>
    <dgm:pt modelId="{2870D0FC-8073-4064-B7FC-6F62CB01D290}">
      <dgm:prSet phldrT="[文字]"/>
      <dgm:spPr/>
      <dgm:t>
        <a:bodyPr/>
        <a:lstStyle/>
        <a:p>
          <a:r>
            <a:rPr lang="zh-TW" altLang="en-US" b="1" dirty="0" smtClean="0"/>
            <a:t>強調生活實踐</a:t>
          </a:r>
          <a:endParaRPr lang="zh-TW" altLang="en-US" b="1" dirty="0"/>
        </a:p>
      </dgm:t>
    </dgm:pt>
    <dgm:pt modelId="{A40892BD-0A19-46EA-AA48-241FC383E9ED}" type="parTrans" cxnId="{B9631D91-AB0F-452D-98A8-39EFDA3ED618}">
      <dgm:prSet/>
      <dgm:spPr/>
      <dgm:t>
        <a:bodyPr/>
        <a:lstStyle/>
        <a:p>
          <a:endParaRPr lang="zh-TW" altLang="en-US"/>
        </a:p>
      </dgm:t>
    </dgm:pt>
    <dgm:pt modelId="{BC50A651-F083-4D61-9A19-22EE821D55B7}" type="sibTrans" cxnId="{B9631D91-AB0F-452D-98A8-39EFDA3ED618}">
      <dgm:prSet/>
      <dgm:spPr/>
      <dgm:t>
        <a:bodyPr/>
        <a:lstStyle/>
        <a:p>
          <a:endParaRPr lang="zh-TW" altLang="en-US"/>
        </a:p>
      </dgm:t>
    </dgm:pt>
    <dgm:pt modelId="{EBE505FA-2A79-46BF-9F51-8B57FC47EBB1}">
      <dgm:prSet phldrT="[文字]"/>
      <dgm:spPr/>
      <dgm:t>
        <a:bodyPr/>
        <a:lstStyle/>
        <a:p>
          <a:r>
            <a:rPr lang="zh-TW" altLang="en-US" b="1" dirty="0" smtClean="0"/>
            <a:t>著重省思分享</a:t>
          </a:r>
          <a:endParaRPr lang="zh-TW" altLang="en-US" b="1" dirty="0"/>
        </a:p>
      </dgm:t>
    </dgm:pt>
    <dgm:pt modelId="{4BA4A6E5-F0EC-45E9-ADC4-5CBC03D43F16}" type="parTrans" cxnId="{175C6DF9-9AE5-4608-8D58-CBC5BC63A9B7}">
      <dgm:prSet/>
      <dgm:spPr/>
      <dgm:t>
        <a:bodyPr/>
        <a:lstStyle/>
        <a:p>
          <a:endParaRPr lang="zh-TW" altLang="en-US"/>
        </a:p>
      </dgm:t>
    </dgm:pt>
    <dgm:pt modelId="{A1B78AB6-6FC8-4ED7-B988-ADA1477BF594}" type="sibTrans" cxnId="{175C6DF9-9AE5-4608-8D58-CBC5BC63A9B7}">
      <dgm:prSet/>
      <dgm:spPr/>
      <dgm:t>
        <a:bodyPr/>
        <a:lstStyle/>
        <a:p>
          <a:endParaRPr lang="zh-TW" altLang="en-US"/>
        </a:p>
      </dgm:t>
    </dgm:pt>
    <dgm:pt modelId="{9076C992-78FF-4647-AFA1-67C949C9CCDE}">
      <dgm:prSet phldrT="[文字]"/>
      <dgm:spPr/>
      <dgm:t>
        <a:bodyPr/>
        <a:lstStyle/>
        <a:p>
          <a:r>
            <a:rPr lang="zh-TW" altLang="en-US" b="1" dirty="0" smtClean="0"/>
            <a:t>強化體驗學習</a:t>
          </a:r>
          <a:endParaRPr lang="zh-TW" altLang="en-US" b="1" dirty="0"/>
        </a:p>
      </dgm:t>
    </dgm:pt>
    <dgm:pt modelId="{348C6CE1-6FC6-4717-946B-AC616F871471}" type="parTrans" cxnId="{8D76333E-16AD-4648-BEBE-BBF4D0F1303F}">
      <dgm:prSet/>
      <dgm:spPr/>
      <dgm:t>
        <a:bodyPr/>
        <a:lstStyle/>
        <a:p>
          <a:endParaRPr lang="zh-TW" altLang="en-US"/>
        </a:p>
      </dgm:t>
    </dgm:pt>
    <dgm:pt modelId="{F3307AB7-C70D-4C06-8468-063865D62575}" type="sibTrans" cxnId="{8D76333E-16AD-4648-BEBE-BBF4D0F1303F}">
      <dgm:prSet/>
      <dgm:spPr/>
      <dgm:t>
        <a:bodyPr/>
        <a:lstStyle/>
        <a:p>
          <a:endParaRPr lang="zh-TW" altLang="en-US"/>
        </a:p>
      </dgm:t>
    </dgm:pt>
    <dgm:pt modelId="{9E235598-93D3-4476-BE99-E44EF2C0E440}">
      <dgm:prSet phldrT="[文字]"/>
      <dgm:spPr/>
      <dgm:t>
        <a:bodyPr/>
        <a:lstStyle/>
        <a:p>
          <a:r>
            <a:rPr lang="zh-TW" altLang="en-US" b="1" dirty="0" smtClean="0"/>
            <a:t>學習者為中心</a:t>
          </a:r>
          <a:endParaRPr lang="zh-TW" altLang="en-US" b="1" dirty="0"/>
        </a:p>
      </dgm:t>
    </dgm:pt>
    <dgm:pt modelId="{AE3B38D7-89F6-4905-9349-F91B78CDB74E}" type="parTrans" cxnId="{BCA9EC1B-1930-45B0-8227-D4B70E058F95}">
      <dgm:prSet/>
      <dgm:spPr/>
      <dgm:t>
        <a:bodyPr/>
        <a:lstStyle/>
        <a:p>
          <a:endParaRPr lang="zh-TW" altLang="en-US"/>
        </a:p>
      </dgm:t>
    </dgm:pt>
    <dgm:pt modelId="{17FD62D2-52EB-4E79-A582-A0117B648477}" type="sibTrans" cxnId="{BCA9EC1B-1930-45B0-8227-D4B70E058F95}">
      <dgm:prSet/>
      <dgm:spPr/>
      <dgm:t>
        <a:bodyPr/>
        <a:lstStyle/>
        <a:p>
          <a:endParaRPr lang="zh-TW" altLang="en-US"/>
        </a:p>
      </dgm:t>
    </dgm:pt>
    <dgm:pt modelId="{CC1F786B-D052-4DBD-AA06-6E9D3431A220}">
      <dgm:prSet phldrT="[文字]"/>
      <dgm:spPr/>
      <dgm:t>
        <a:bodyPr/>
        <a:lstStyle/>
        <a:p>
          <a:r>
            <a:rPr lang="zh-TW" altLang="en-US" b="1" dirty="0" smtClean="0"/>
            <a:t>落實領域教學</a:t>
          </a:r>
          <a:endParaRPr lang="zh-TW" altLang="en-US" b="1" dirty="0"/>
        </a:p>
      </dgm:t>
    </dgm:pt>
    <dgm:pt modelId="{1389FCFE-11B1-4E93-A97B-C7889064E71A}" type="sibTrans" cxnId="{B21E5759-ADAE-439A-89EB-D3CD1866854D}">
      <dgm:prSet/>
      <dgm:spPr/>
      <dgm:t>
        <a:bodyPr/>
        <a:lstStyle/>
        <a:p>
          <a:endParaRPr lang="zh-TW" altLang="en-US"/>
        </a:p>
      </dgm:t>
    </dgm:pt>
    <dgm:pt modelId="{30739F4F-9E31-453B-A7C8-4E8FEDCF0BB1}" type="parTrans" cxnId="{B21E5759-ADAE-439A-89EB-D3CD1866854D}">
      <dgm:prSet/>
      <dgm:spPr/>
      <dgm:t>
        <a:bodyPr/>
        <a:lstStyle/>
        <a:p>
          <a:endParaRPr lang="zh-TW" altLang="en-US"/>
        </a:p>
      </dgm:t>
    </dgm:pt>
    <dgm:pt modelId="{0694CCC2-139A-4BCF-9D6E-D4DBE89DE285}" type="pres">
      <dgm:prSet presAssocID="{B593C245-4EF6-4A32-B55D-EDC8EC6D98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06D420B-418E-47F5-AB28-8096A61C9B47}" type="pres">
      <dgm:prSet presAssocID="{E69DC3B3-C780-426C-87BE-DE5A15B07070}" presName="centerShape" presStyleLbl="node0" presStyleIdx="0" presStyleCnt="1" custScaleX="125843"/>
      <dgm:spPr/>
      <dgm:t>
        <a:bodyPr/>
        <a:lstStyle/>
        <a:p>
          <a:endParaRPr lang="zh-TW" altLang="en-US"/>
        </a:p>
      </dgm:t>
    </dgm:pt>
    <dgm:pt modelId="{9ABEAEF5-D92B-4453-912B-09916BF7E1C1}" type="pres">
      <dgm:prSet presAssocID="{2F177FAE-102C-445E-961D-1A0053CF5E45}" presName="parTrans" presStyleLbl="sibTrans2D1" presStyleIdx="0" presStyleCnt="8"/>
      <dgm:spPr/>
      <dgm:t>
        <a:bodyPr/>
        <a:lstStyle/>
        <a:p>
          <a:endParaRPr lang="zh-TW" altLang="en-US"/>
        </a:p>
      </dgm:t>
    </dgm:pt>
    <dgm:pt modelId="{F6C6FB84-D429-4820-8CB8-3A7D04ADDD2E}" type="pres">
      <dgm:prSet presAssocID="{2F177FAE-102C-445E-961D-1A0053CF5E45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46CA7F75-83AE-4F4A-AF57-6E0650DBE336}" type="pres">
      <dgm:prSet presAssocID="{907778D1-B05E-4E5E-8B05-0AA7ED5E04B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E56359-0113-42CC-AB89-B493BED4BC7E}" type="pres">
      <dgm:prSet presAssocID="{19A422C5-3ABC-4D38-BE23-767C14716006}" presName="parTrans" presStyleLbl="sibTrans2D1" presStyleIdx="1" presStyleCnt="8"/>
      <dgm:spPr/>
      <dgm:t>
        <a:bodyPr/>
        <a:lstStyle/>
        <a:p>
          <a:endParaRPr lang="zh-TW" altLang="en-US"/>
        </a:p>
      </dgm:t>
    </dgm:pt>
    <dgm:pt modelId="{F911676B-32BB-43D6-B55A-966667033437}" type="pres">
      <dgm:prSet presAssocID="{19A422C5-3ABC-4D38-BE23-767C14716006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57E24041-F82B-496D-83A0-B9105439A093}" type="pres">
      <dgm:prSet presAssocID="{511DDDC7-F9B8-4744-9DE4-9CA6DDA771F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F4235-792D-45EC-81C2-4493FF6743B1}" type="pres">
      <dgm:prSet presAssocID="{30739F4F-9E31-453B-A7C8-4E8FEDCF0BB1}" presName="parTrans" presStyleLbl="sibTrans2D1" presStyleIdx="2" presStyleCnt="8"/>
      <dgm:spPr/>
      <dgm:t>
        <a:bodyPr/>
        <a:lstStyle/>
        <a:p>
          <a:endParaRPr lang="zh-TW" altLang="en-US"/>
        </a:p>
      </dgm:t>
    </dgm:pt>
    <dgm:pt modelId="{7FCAA8C2-1106-4203-96A6-15345EC6B3B8}" type="pres">
      <dgm:prSet presAssocID="{30739F4F-9E31-453B-A7C8-4E8FEDCF0BB1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AE2EF33B-756E-4F35-9419-F9552B5AE737}" type="pres">
      <dgm:prSet presAssocID="{CC1F786B-D052-4DBD-AA06-6E9D3431A22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188182-911F-4529-9B8B-054BEE18BB1A}" type="pres">
      <dgm:prSet presAssocID="{AA41C63A-829F-45C0-B48B-0B5A9368E9EA}" presName="parTrans" presStyleLbl="sibTrans2D1" presStyleIdx="3" presStyleCnt="8"/>
      <dgm:spPr/>
      <dgm:t>
        <a:bodyPr/>
        <a:lstStyle/>
        <a:p>
          <a:endParaRPr lang="zh-TW" altLang="en-US"/>
        </a:p>
      </dgm:t>
    </dgm:pt>
    <dgm:pt modelId="{1CED18DC-9FCA-4F63-9051-37D25B371296}" type="pres">
      <dgm:prSet presAssocID="{AA41C63A-829F-45C0-B48B-0B5A9368E9EA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B4C6CE88-4FF8-483B-A982-D6461F996D66}" type="pres">
      <dgm:prSet presAssocID="{2050BDC1-8585-4B94-818C-DB82DCB9641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7AC936-F1EB-42AD-9320-AEFF40843540}" type="pres">
      <dgm:prSet presAssocID="{A40892BD-0A19-46EA-AA48-241FC383E9ED}" presName="parTrans" presStyleLbl="sibTrans2D1" presStyleIdx="4" presStyleCnt="8"/>
      <dgm:spPr/>
      <dgm:t>
        <a:bodyPr/>
        <a:lstStyle/>
        <a:p>
          <a:endParaRPr lang="zh-TW" altLang="en-US"/>
        </a:p>
      </dgm:t>
    </dgm:pt>
    <dgm:pt modelId="{42FBFB2B-F4B9-46B4-A80B-13EAB4133136}" type="pres">
      <dgm:prSet presAssocID="{A40892BD-0A19-46EA-AA48-241FC383E9ED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B2F92895-A32A-4DCF-9537-B4826D173672}" type="pres">
      <dgm:prSet presAssocID="{2870D0FC-8073-4064-B7FC-6F62CB01D29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8DFA36-DC2E-48A8-867E-28476CBEE96E}" type="pres">
      <dgm:prSet presAssocID="{4BA4A6E5-F0EC-45E9-ADC4-5CBC03D43F16}" presName="parTrans" presStyleLbl="sibTrans2D1" presStyleIdx="5" presStyleCnt="8"/>
      <dgm:spPr/>
      <dgm:t>
        <a:bodyPr/>
        <a:lstStyle/>
        <a:p>
          <a:endParaRPr lang="zh-TW" altLang="en-US"/>
        </a:p>
      </dgm:t>
    </dgm:pt>
    <dgm:pt modelId="{81F2BD03-49C8-46BC-923D-9FC58BA84863}" type="pres">
      <dgm:prSet presAssocID="{4BA4A6E5-F0EC-45E9-ADC4-5CBC03D43F16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7C9C6E6B-D381-4246-83B0-32DD8E6A0BDC}" type="pres">
      <dgm:prSet presAssocID="{EBE505FA-2A79-46BF-9F51-8B57FC47EBB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C1206C-E143-4D01-AA2E-0BEB2D8D787C}" type="pres">
      <dgm:prSet presAssocID="{348C6CE1-6FC6-4717-946B-AC616F871471}" presName="parTrans" presStyleLbl="sibTrans2D1" presStyleIdx="6" presStyleCnt="8"/>
      <dgm:spPr/>
      <dgm:t>
        <a:bodyPr/>
        <a:lstStyle/>
        <a:p>
          <a:endParaRPr lang="zh-TW" altLang="en-US"/>
        </a:p>
      </dgm:t>
    </dgm:pt>
    <dgm:pt modelId="{72F94F35-7DE8-4CC6-B6A9-A229C67F675E}" type="pres">
      <dgm:prSet presAssocID="{348C6CE1-6FC6-4717-946B-AC616F871471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0ADB06AF-C973-44EA-8404-4DF9BB798E44}" type="pres">
      <dgm:prSet presAssocID="{9076C992-78FF-4647-AFA1-67C949C9CCD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13ABB2-9C16-4D7D-8379-04502C943532}" type="pres">
      <dgm:prSet presAssocID="{AE3B38D7-89F6-4905-9349-F91B78CDB74E}" presName="parTrans" presStyleLbl="sibTrans2D1" presStyleIdx="7" presStyleCnt="8"/>
      <dgm:spPr/>
      <dgm:t>
        <a:bodyPr/>
        <a:lstStyle/>
        <a:p>
          <a:endParaRPr lang="zh-TW" altLang="en-US"/>
        </a:p>
      </dgm:t>
    </dgm:pt>
    <dgm:pt modelId="{D4810D3F-EEF0-4D2B-B282-4F16AACA3670}" type="pres">
      <dgm:prSet presAssocID="{AE3B38D7-89F6-4905-9349-F91B78CDB74E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F0C7E754-C490-47BE-88C8-BD3A4036FADC}" type="pres">
      <dgm:prSet presAssocID="{9E235598-93D3-4476-BE99-E44EF2C0E44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145B6C-7088-4FA6-B51D-D1A1C7AF64A1}" type="presOf" srcId="{2F177FAE-102C-445E-961D-1A0053CF5E45}" destId="{F6C6FB84-D429-4820-8CB8-3A7D04ADDD2E}" srcOrd="1" destOrd="0" presId="urn:microsoft.com/office/officeart/2005/8/layout/radial5"/>
    <dgm:cxn modelId="{3A15C05C-2E42-4E26-A9AA-66BE489EB364}" type="presOf" srcId="{AA41C63A-829F-45C0-B48B-0B5A9368E9EA}" destId="{1CED18DC-9FCA-4F63-9051-37D25B371296}" srcOrd="1" destOrd="0" presId="urn:microsoft.com/office/officeart/2005/8/layout/radial5"/>
    <dgm:cxn modelId="{06AFA099-15DA-4A53-8926-23719E0E8392}" type="presOf" srcId="{30739F4F-9E31-453B-A7C8-4E8FEDCF0BB1}" destId="{4FDF4235-792D-45EC-81C2-4493FF6743B1}" srcOrd="0" destOrd="0" presId="urn:microsoft.com/office/officeart/2005/8/layout/radial5"/>
    <dgm:cxn modelId="{BCA9EC1B-1930-45B0-8227-D4B70E058F95}" srcId="{E69DC3B3-C780-426C-87BE-DE5A15B07070}" destId="{9E235598-93D3-4476-BE99-E44EF2C0E440}" srcOrd="7" destOrd="0" parTransId="{AE3B38D7-89F6-4905-9349-F91B78CDB74E}" sibTransId="{17FD62D2-52EB-4E79-A582-A0117B648477}"/>
    <dgm:cxn modelId="{B70B70B6-123D-41D3-A38B-6AA2340653AC}" srcId="{E69DC3B3-C780-426C-87BE-DE5A15B07070}" destId="{511DDDC7-F9B8-4744-9DE4-9CA6DDA771FA}" srcOrd="1" destOrd="0" parTransId="{19A422C5-3ABC-4D38-BE23-767C14716006}" sibTransId="{D7BF7F6A-A1A0-4AC6-BB2F-B4A7956C6905}"/>
    <dgm:cxn modelId="{8FD67A5E-1A66-41A7-9B7B-6A7D6C042900}" type="presOf" srcId="{2050BDC1-8585-4B94-818C-DB82DCB96412}" destId="{B4C6CE88-4FF8-483B-A982-D6461F996D66}" srcOrd="0" destOrd="0" presId="urn:microsoft.com/office/officeart/2005/8/layout/radial5"/>
    <dgm:cxn modelId="{62275A2F-5715-4923-BA8D-D01DD99614F0}" type="presOf" srcId="{19A422C5-3ABC-4D38-BE23-767C14716006}" destId="{C2E56359-0113-42CC-AB89-B493BED4BC7E}" srcOrd="0" destOrd="0" presId="urn:microsoft.com/office/officeart/2005/8/layout/radial5"/>
    <dgm:cxn modelId="{FE8E7331-42CB-4D4E-9215-0A0D19E14016}" type="presOf" srcId="{348C6CE1-6FC6-4717-946B-AC616F871471}" destId="{ADC1206C-E143-4D01-AA2E-0BEB2D8D787C}" srcOrd="0" destOrd="0" presId="urn:microsoft.com/office/officeart/2005/8/layout/radial5"/>
    <dgm:cxn modelId="{1781B337-FDF7-4742-9B63-7B0C4A0FAD10}" type="presOf" srcId="{19A422C5-3ABC-4D38-BE23-767C14716006}" destId="{F911676B-32BB-43D6-B55A-966667033437}" srcOrd="1" destOrd="0" presId="urn:microsoft.com/office/officeart/2005/8/layout/radial5"/>
    <dgm:cxn modelId="{96DDBAAA-F822-4782-8828-00A60293471F}" type="presOf" srcId="{9E235598-93D3-4476-BE99-E44EF2C0E440}" destId="{F0C7E754-C490-47BE-88C8-BD3A4036FADC}" srcOrd="0" destOrd="0" presId="urn:microsoft.com/office/officeart/2005/8/layout/radial5"/>
    <dgm:cxn modelId="{8D76333E-16AD-4648-BEBE-BBF4D0F1303F}" srcId="{E69DC3B3-C780-426C-87BE-DE5A15B07070}" destId="{9076C992-78FF-4647-AFA1-67C949C9CCDE}" srcOrd="6" destOrd="0" parTransId="{348C6CE1-6FC6-4717-946B-AC616F871471}" sibTransId="{F3307AB7-C70D-4C06-8468-063865D62575}"/>
    <dgm:cxn modelId="{1708C4D3-F8BD-4CF1-ADCB-AE6FF3873230}" srcId="{E69DC3B3-C780-426C-87BE-DE5A15B07070}" destId="{2050BDC1-8585-4B94-818C-DB82DCB96412}" srcOrd="3" destOrd="0" parTransId="{AA41C63A-829F-45C0-B48B-0B5A9368E9EA}" sibTransId="{1E70B608-72BF-4EA8-B742-E0AEDACFAF76}"/>
    <dgm:cxn modelId="{FEAFA0F9-E226-4DBB-AA7A-C88B72BC8F73}" type="presOf" srcId="{30739F4F-9E31-453B-A7C8-4E8FEDCF0BB1}" destId="{7FCAA8C2-1106-4203-96A6-15345EC6B3B8}" srcOrd="1" destOrd="0" presId="urn:microsoft.com/office/officeart/2005/8/layout/radial5"/>
    <dgm:cxn modelId="{3E3DA31C-D08C-4247-84B1-F1E7012E4C6C}" type="presOf" srcId="{4BA4A6E5-F0EC-45E9-ADC4-5CBC03D43F16}" destId="{438DFA36-DC2E-48A8-867E-28476CBEE96E}" srcOrd="0" destOrd="0" presId="urn:microsoft.com/office/officeart/2005/8/layout/radial5"/>
    <dgm:cxn modelId="{CF56290C-2ECB-42EE-B3BE-103BC401776A}" type="presOf" srcId="{A40892BD-0A19-46EA-AA48-241FC383E9ED}" destId="{877AC936-F1EB-42AD-9320-AEFF40843540}" srcOrd="0" destOrd="0" presId="urn:microsoft.com/office/officeart/2005/8/layout/radial5"/>
    <dgm:cxn modelId="{6EFE14B9-9A81-4118-80F8-5BD23083D2E9}" type="presOf" srcId="{AE3B38D7-89F6-4905-9349-F91B78CDB74E}" destId="{E513ABB2-9C16-4D7D-8379-04502C943532}" srcOrd="0" destOrd="0" presId="urn:microsoft.com/office/officeart/2005/8/layout/radial5"/>
    <dgm:cxn modelId="{13C28FE0-F84A-40A5-B9CF-B63CFD42EE40}" type="presOf" srcId="{2870D0FC-8073-4064-B7FC-6F62CB01D290}" destId="{B2F92895-A32A-4DCF-9537-B4826D173672}" srcOrd="0" destOrd="0" presId="urn:microsoft.com/office/officeart/2005/8/layout/radial5"/>
    <dgm:cxn modelId="{3D80FBE8-1F6E-4152-BBFF-CCEB311B0D52}" type="presOf" srcId="{511DDDC7-F9B8-4744-9DE4-9CA6DDA771FA}" destId="{57E24041-F82B-496D-83A0-B9105439A093}" srcOrd="0" destOrd="0" presId="urn:microsoft.com/office/officeart/2005/8/layout/radial5"/>
    <dgm:cxn modelId="{B9631D91-AB0F-452D-98A8-39EFDA3ED618}" srcId="{E69DC3B3-C780-426C-87BE-DE5A15B07070}" destId="{2870D0FC-8073-4064-B7FC-6F62CB01D290}" srcOrd="4" destOrd="0" parTransId="{A40892BD-0A19-46EA-AA48-241FC383E9ED}" sibTransId="{BC50A651-F083-4D61-9A19-22EE821D55B7}"/>
    <dgm:cxn modelId="{5FB1EF9E-1C22-4FDD-A9C3-C3E95B38E861}" type="presOf" srcId="{CC1F786B-D052-4DBD-AA06-6E9D3431A220}" destId="{AE2EF33B-756E-4F35-9419-F9552B5AE737}" srcOrd="0" destOrd="0" presId="urn:microsoft.com/office/officeart/2005/8/layout/radial5"/>
    <dgm:cxn modelId="{0B38F444-842E-4152-8019-A440CB43278C}" type="presOf" srcId="{907778D1-B05E-4E5E-8B05-0AA7ED5E04B6}" destId="{46CA7F75-83AE-4F4A-AF57-6E0650DBE336}" srcOrd="0" destOrd="0" presId="urn:microsoft.com/office/officeart/2005/8/layout/radial5"/>
    <dgm:cxn modelId="{7C4EDED1-7DC5-48EA-9B52-81D9BE3BDA17}" type="presOf" srcId="{2F177FAE-102C-445E-961D-1A0053CF5E45}" destId="{9ABEAEF5-D92B-4453-912B-09916BF7E1C1}" srcOrd="0" destOrd="0" presId="urn:microsoft.com/office/officeart/2005/8/layout/radial5"/>
    <dgm:cxn modelId="{BA21F8F3-AABA-4A70-A5C4-036B256B3294}" type="presOf" srcId="{9076C992-78FF-4647-AFA1-67C949C9CCDE}" destId="{0ADB06AF-C973-44EA-8404-4DF9BB798E44}" srcOrd="0" destOrd="0" presId="urn:microsoft.com/office/officeart/2005/8/layout/radial5"/>
    <dgm:cxn modelId="{D5CE06C8-8855-4CFE-98E1-766B31EB8FCC}" type="presOf" srcId="{A40892BD-0A19-46EA-AA48-241FC383E9ED}" destId="{42FBFB2B-F4B9-46B4-A80B-13EAB4133136}" srcOrd="1" destOrd="0" presId="urn:microsoft.com/office/officeart/2005/8/layout/radial5"/>
    <dgm:cxn modelId="{B21E5759-ADAE-439A-89EB-D3CD1866854D}" srcId="{E69DC3B3-C780-426C-87BE-DE5A15B07070}" destId="{CC1F786B-D052-4DBD-AA06-6E9D3431A220}" srcOrd="2" destOrd="0" parTransId="{30739F4F-9E31-453B-A7C8-4E8FEDCF0BB1}" sibTransId="{1389FCFE-11B1-4E93-A97B-C7889064E71A}"/>
    <dgm:cxn modelId="{53058BF3-7E7E-44EA-BB84-019DE8077970}" type="presOf" srcId="{EBE505FA-2A79-46BF-9F51-8B57FC47EBB1}" destId="{7C9C6E6B-D381-4246-83B0-32DD8E6A0BDC}" srcOrd="0" destOrd="0" presId="urn:microsoft.com/office/officeart/2005/8/layout/radial5"/>
    <dgm:cxn modelId="{175C6DF9-9AE5-4608-8D58-CBC5BC63A9B7}" srcId="{E69DC3B3-C780-426C-87BE-DE5A15B07070}" destId="{EBE505FA-2A79-46BF-9F51-8B57FC47EBB1}" srcOrd="5" destOrd="0" parTransId="{4BA4A6E5-F0EC-45E9-ADC4-5CBC03D43F16}" sibTransId="{A1B78AB6-6FC8-4ED7-B988-ADA1477BF594}"/>
    <dgm:cxn modelId="{E360B000-99FB-48CB-BC90-4BD6E3FE4E8C}" type="presOf" srcId="{E69DC3B3-C780-426C-87BE-DE5A15B07070}" destId="{D06D420B-418E-47F5-AB28-8096A61C9B47}" srcOrd="0" destOrd="0" presId="urn:microsoft.com/office/officeart/2005/8/layout/radial5"/>
    <dgm:cxn modelId="{26E2862E-9FBC-41FB-B06B-6355BC5861DE}" srcId="{E69DC3B3-C780-426C-87BE-DE5A15B07070}" destId="{907778D1-B05E-4E5E-8B05-0AA7ED5E04B6}" srcOrd="0" destOrd="0" parTransId="{2F177FAE-102C-445E-961D-1A0053CF5E45}" sibTransId="{163D6D52-99D9-4A76-AA5A-4CA628FE50BF}"/>
    <dgm:cxn modelId="{BDF62B42-EDB9-44A8-B1FC-F6E936D6E5B5}" type="presOf" srcId="{348C6CE1-6FC6-4717-946B-AC616F871471}" destId="{72F94F35-7DE8-4CC6-B6A9-A229C67F675E}" srcOrd="1" destOrd="0" presId="urn:microsoft.com/office/officeart/2005/8/layout/radial5"/>
    <dgm:cxn modelId="{F149DB67-C8AB-44CD-B5FA-07D256F7A9B8}" type="presOf" srcId="{B593C245-4EF6-4A32-B55D-EDC8EC6D984F}" destId="{0694CCC2-139A-4BCF-9D6E-D4DBE89DE285}" srcOrd="0" destOrd="0" presId="urn:microsoft.com/office/officeart/2005/8/layout/radial5"/>
    <dgm:cxn modelId="{6020E619-FB54-466E-9D3F-A4C72F19035A}" type="presOf" srcId="{AA41C63A-829F-45C0-B48B-0B5A9368E9EA}" destId="{5F188182-911F-4529-9B8B-054BEE18BB1A}" srcOrd="0" destOrd="0" presId="urn:microsoft.com/office/officeart/2005/8/layout/radial5"/>
    <dgm:cxn modelId="{8019FBEA-2102-46CB-958F-7C79CA46CEE0}" type="presOf" srcId="{4BA4A6E5-F0EC-45E9-ADC4-5CBC03D43F16}" destId="{81F2BD03-49C8-46BC-923D-9FC58BA84863}" srcOrd="1" destOrd="0" presId="urn:microsoft.com/office/officeart/2005/8/layout/radial5"/>
    <dgm:cxn modelId="{F8C66BBE-64D2-4595-BA18-A30F7871F104}" type="presOf" srcId="{AE3B38D7-89F6-4905-9349-F91B78CDB74E}" destId="{D4810D3F-EEF0-4D2B-B282-4F16AACA3670}" srcOrd="1" destOrd="0" presId="urn:microsoft.com/office/officeart/2005/8/layout/radial5"/>
    <dgm:cxn modelId="{8E7E8835-BDE4-4487-814D-0A76A5562D4E}" srcId="{B593C245-4EF6-4A32-B55D-EDC8EC6D984F}" destId="{E69DC3B3-C780-426C-87BE-DE5A15B07070}" srcOrd="0" destOrd="0" parTransId="{7C8BE94E-B0DA-4D2C-99B1-D0E2B1A728F9}" sibTransId="{A1EC170D-D7F1-4DD4-8201-7687B7D86FD5}"/>
    <dgm:cxn modelId="{FE6D4E08-1308-45DD-BEBD-8BD29A9ED81D}" type="presParOf" srcId="{0694CCC2-139A-4BCF-9D6E-D4DBE89DE285}" destId="{D06D420B-418E-47F5-AB28-8096A61C9B47}" srcOrd="0" destOrd="0" presId="urn:microsoft.com/office/officeart/2005/8/layout/radial5"/>
    <dgm:cxn modelId="{F6DCEC15-75FE-41BD-8807-A33D83937F6A}" type="presParOf" srcId="{0694CCC2-139A-4BCF-9D6E-D4DBE89DE285}" destId="{9ABEAEF5-D92B-4453-912B-09916BF7E1C1}" srcOrd="1" destOrd="0" presId="urn:microsoft.com/office/officeart/2005/8/layout/radial5"/>
    <dgm:cxn modelId="{9A2564CF-E184-46D4-B2E4-06F4C861EACD}" type="presParOf" srcId="{9ABEAEF5-D92B-4453-912B-09916BF7E1C1}" destId="{F6C6FB84-D429-4820-8CB8-3A7D04ADDD2E}" srcOrd="0" destOrd="0" presId="urn:microsoft.com/office/officeart/2005/8/layout/radial5"/>
    <dgm:cxn modelId="{4C282295-5AC8-495B-9195-B7127790105A}" type="presParOf" srcId="{0694CCC2-139A-4BCF-9D6E-D4DBE89DE285}" destId="{46CA7F75-83AE-4F4A-AF57-6E0650DBE336}" srcOrd="2" destOrd="0" presId="urn:microsoft.com/office/officeart/2005/8/layout/radial5"/>
    <dgm:cxn modelId="{93732180-A7FE-471C-A0A3-B0A602E73D63}" type="presParOf" srcId="{0694CCC2-139A-4BCF-9D6E-D4DBE89DE285}" destId="{C2E56359-0113-42CC-AB89-B493BED4BC7E}" srcOrd="3" destOrd="0" presId="urn:microsoft.com/office/officeart/2005/8/layout/radial5"/>
    <dgm:cxn modelId="{DC980FE0-B08C-45FD-BA76-D7ACDAE9FDDC}" type="presParOf" srcId="{C2E56359-0113-42CC-AB89-B493BED4BC7E}" destId="{F911676B-32BB-43D6-B55A-966667033437}" srcOrd="0" destOrd="0" presId="urn:microsoft.com/office/officeart/2005/8/layout/radial5"/>
    <dgm:cxn modelId="{071D9AD3-5E75-4C8F-9EC0-4D830823FFA0}" type="presParOf" srcId="{0694CCC2-139A-4BCF-9D6E-D4DBE89DE285}" destId="{57E24041-F82B-496D-83A0-B9105439A093}" srcOrd="4" destOrd="0" presId="urn:microsoft.com/office/officeart/2005/8/layout/radial5"/>
    <dgm:cxn modelId="{D28AA7CF-F00A-4F96-904A-F348868D5BE6}" type="presParOf" srcId="{0694CCC2-139A-4BCF-9D6E-D4DBE89DE285}" destId="{4FDF4235-792D-45EC-81C2-4493FF6743B1}" srcOrd="5" destOrd="0" presId="urn:microsoft.com/office/officeart/2005/8/layout/radial5"/>
    <dgm:cxn modelId="{44B5DD9A-636A-41D9-A97A-59C0E9E91ED1}" type="presParOf" srcId="{4FDF4235-792D-45EC-81C2-4493FF6743B1}" destId="{7FCAA8C2-1106-4203-96A6-15345EC6B3B8}" srcOrd="0" destOrd="0" presId="urn:microsoft.com/office/officeart/2005/8/layout/radial5"/>
    <dgm:cxn modelId="{0CC8955D-60B5-4FB1-86FE-C7A8562362BA}" type="presParOf" srcId="{0694CCC2-139A-4BCF-9D6E-D4DBE89DE285}" destId="{AE2EF33B-756E-4F35-9419-F9552B5AE737}" srcOrd="6" destOrd="0" presId="urn:microsoft.com/office/officeart/2005/8/layout/radial5"/>
    <dgm:cxn modelId="{AEE680DA-B142-4FE2-8426-93481F8028BC}" type="presParOf" srcId="{0694CCC2-139A-4BCF-9D6E-D4DBE89DE285}" destId="{5F188182-911F-4529-9B8B-054BEE18BB1A}" srcOrd="7" destOrd="0" presId="urn:microsoft.com/office/officeart/2005/8/layout/radial5"/>
    <dgm:cxn modelId="{C8AB9C40-C440-47DF-94A9-D5C68CDC07ED}" type="presParOf" srcId="{5F188182-911F-4529-9B8B-054BEE18BB1A}" destId="{1CED18DC-9FCA-4F63-9051-37D25B371296}" srcOrd="0" destOrd="0" presId="urn:microsoft.com/office/officeart/2005/8/layout/radial5"/>
    <dgm:cxn modelId="{5D1B1BC3-E8F6-426D-9B3C-488DA44C496C}" type="presParOf" srcId="{0694CCC2-139A-4BCF-9D6E-D4DBE89DE285}" destId="{B4C6CE88-4FF8-483B-A982-D6461F996D66}" srcOrd="8" destOrd="0" presId="urn:microsoft.com/office/officeart/2005/8/layout/radial5"/>
    <dgm:cxn modelId="{33020B2B-4969-4D16-854D-8A05D751DBE0}" type="presParOf" srcId="{0694CCC2-139A-4BCF-9D6E-D4DBE89DE285}" destId="{877AC936-F1EB-42AD-9320-AEFF40843540}" srcOrd="9" destOrd="0" presId="urn:microsoft.com/office/officeart/2005/8/layout/radial5"/>
    <dgm:cxn modelId="{C482EF85-7173-4931-BDCA-FFF644A4E778}" type="presParOf" srcId="{877AC936-F1EB-42AD-9320-AEFF40843540}" destId="{42FBFB2B-F4B9-46B4-A80B-13EAB4133136}" srcOrd="0" destOrd="0" presId="urn:microsoft.com/office/officeart/2005/8/layout/radial5"/>
    <dgm:cxn modelId="{8C49340E-2F2A-4129-B850-2E9CAF3CD283}" type="presParOf" srcId="{0694CCC2-139A-4BCF-9D6E-D4DBE89DE285}" destId="{B2F92895-A32A-4DCF-9537-B4826D173672}" srcOrd="10" destOrd="0" presId="urn:microsoft.com/office/officeart/2005/8/layout/radial5"/>
    <dgm:cxn modelId="{D7357105-CC6F-446B-8ED3-946DC99B598D}" type="presParOf" srcId="{0694CCC2-139A-4BCF-9D6E-D4DBE89DE285}" destId="{438DFA36-DC2E-48A8-867E-28476CBEE96E}" srcOrd="11" destOrd="0" presId="urn:microsoft.com/office/officeart/2005/8/layout/radial5"/>
    <dgm:cxn modelId="{98FE340D-3967-4A0D-B59D-10DB8B5791E9}" type="presParOf" srcId="{438DFA36-DC2E-48A8-867E-28476CBEE96E}" destId="{81F2BD03-49C8-46BC-923D-9FC58BA84863}" srcOrd="0" destOrd="0" presId="urn:microsoft.com/office/officeart/2005/8/layout/radial5"/>
    <dgm:cxn modelId="{C25009A6-7A65-4B37-B4DE-E8A4B4866EE9}" type="presParOf" srcId="{0694CCC2-139A-4BCF-9D6E-D4DBE89DE285}" destId="{7C9C6E6B-D381-4246-83B0-32DD8E6A0BDC}" srcOrd="12" destOrd="0" presId="urn:microsoft.com/office/officeart/2005/8/layout/radial5"/>
    <dgm:cxn modelId="{DBBA54EA-9BDB-4160-9D82-B9723190AA89}" type="presParOf" srcId="{0694CCC2-139A-4BCF-9D6E-D4DBE89DE285}" destId="{ADC1206C-E143-4D01-AA2E-0BEB2D8D787C}" srcOrd="13" destOrd="0" presId="urn:microsoft.com/office/officeart/2005/8/layout/radial5"/>
    <dgm:cxn modelId="{0DA3B53D-156E-4742-A5E9-2EE46ABB886F}" type="presParOf" srcId="{ADC1206C-E143-4D01-AA2E-0BEB2D8D787C}" destId="{72F94F35-7DE8-4CC6-B6A9-A229C67F675E}" srcOrd="0" destOrd="0" presId="urn:microsoft.com/office/officeart/2005/8/layout/radial5"/>
    <dgm:cxn modelId="{EAA6478A-000E-4820-BA7C-B95D1DACD06F}" type="presParOf" srcId="{0694CCC2-139A-4BCF-9D6E-D4DBE89DE285}" destId="{0ADB06AF-C973-44EA-8404-4DF9BB798E44}" srcOrd="14" destOrd="0" presId="urn:microsoft.com/office/officeart/2005/8/layout/radial5"/>
    <dgm:cxn modelId="{B1C47ADF-27F9-4F05-89AC-0FEADD6825BF}" type="presParOf" srcId="{0694CCC2-139A-4BCF-9D6E-D4DBE89DE285}" destId="{E513ABB2-9C16-4D7D-8379-04502C943532}" srcOrd="15" destOrd="0" presId="urn:microsoft.com/office/officeart/2005/8/layout/radial5"/>
    <dgm:cxn modelId="{BA3DB9BE-3BF1-4308-B5D0-8E09A44750EA}" type="presParOf" srcId="{E513ABB2-9C16-4D7D-8379-04502C943532}" destId="{D4810D3F-EEF0-4D2B-B282-4F16AACA3670}" srcOrd="0" destOrd="0" presId="urn:microsoft.com/office/officeart/2005/8/layout/radial5"/>
    <dgm:cxn modelId="{289BF0CC-3002-4C06-A076-917793896EE6}" type="presParOf" srcId="{0694CCC2-139A-4BCF-9D6E-D4DBE89DE285}" destId="{F0C7E754-C490-47BE-88C8-BD3A4036FAD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8011E-B72F-49A3-9645-AA3D0991A752}" type="doc">
      <dgm:prSet loTypeId="urn:microsoft.com/office/officeart/2005/8/layout/list1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0C6338D9-A597-4931-BFA9-04BCEC3AF66E}">
      <dgm:prSet phldrT="[文字]" custT="1"/>
      <dgm:spPr/>
      <dgm:t>
        <a:bodyPr/>
        <a:lstStyle/>
        <a:p>
          <a:r>
            <a:rPr lang="zh-TW" altLang="en-US" sz="2800" b="1" dirty="0" smtClean="0"/>
            <a:t>具有相當的人格特質</a:t>
          </a:r>
          <a:endParaRPr lang="zh-TW" altLang="en-US" sz="2800" b="1" dirty="0"/>
        </a:p>
      </dgm:t>
    </dgm:pt>
    <dgm:pt modelId="{CF229709-42A9-4EDC-8D8C-39D3F1007825}" type="parTrans" cxnId="{FDAB5E1A-6568-4D55-8B78-F2EC219B722B}">
      <dgm:prSet/>
      <dgm:spPr/>
      <dgm:t>
        <a:bodyPr/>
        <a:lstStyle/>
        <a:p>
          <a:endParaRPr lang="zh-TW" altLang="en-US"/>
        </a:p>
      </dgm:t>
    </dgm:pt>
    <dgm:pt modelId="{114A22C6-15C2-445B-903A-8EB68FB3F0D0}" type="sibTrans" cxnId="{FDAB5E1A-6568-4D55-8B78-F2EC219B722B}">
      <dgm:prSet/>
      <dgm:spPr/>
      <dgm:t>
        <a:bodyPr/>
        <a:lstStyle/>
        <a:p>
          <a:endParaRPr lang="zh-TW" altLang="en-US"/>
        </a:p>
      </dgm:t>
    </dgm:pt>
    <dgm:pt modelId="{220A8839-477C-407C-B9A5-B1256B9E7526}">
      <dgm:prSet phldrT="[文字]" custT="1"/>
      <dgm:spPr/>
      <dgm:t>
        <a:bodyPr/>
        <a:lstStyle/>
        <a:p>
          <a:r>
            <a:rPr lang="zh-TW" altLang="en-US" sz="2800" b="1" dirty="0" smtClean="0"/>
            <a:t>能有效運用教學方法</a:t>
          </a:r>
          <a:endParaRPr lang="zh-TW" altLang="en-US" sz="2800" b="1" dirty="0"/>
        </a:p>
      </dgm:t>
    </dgm:pt>
    <dgm:pt modelId="{BD2E4A79-930D-4FCB-95FB-2D5F8B37405F}" type="parTrans" cxnId="{50D11548-7344-4833-BEA5-5DF404718BBE}">
      <dgm:prSet/>
      <dgm:spPr/>
      <dgm:t>
        <a:bodyPr/>
        <a:lstStyle/>
        <a:p>
          <a:endParaRPr lang="zh-TW" altLang="en-US"/>
        </a:p>
      </dgm:t>
    </dgm:pt>
    <dgm:pt modelId="{8FD0D851-08F2-4E64-B297-36DB8133EBBA}" type="sibTrans" cxnId="{50D11548-7344-4833-BEA5-5DF404718BBE}">
      <dgm:prSet/>
      <dgm:spPr/>
      <dgm:t>
        <a:bodyPr/>
        <a:lstStyle/>
        <a:p>
          <a:endParaRPr lang="zh-TW" altLang="en-US"/>
        </a:p>
      </dgm:t>
    </dgm:pt>
    <dgm:pt modelId="{F4B62EED-FFC8-4634-ACD8-6C7C108ADA07}">
      <dgm:prSet phldrT="[文字]" custT="1"/>
      <dgm:spPr/>
      <dgm:t>
        <a:bodyPr/>
        <a:lstStyle/>
        <a:p>
          <a:r>
            <a:rPr lang="zh-TW" altLang="en-US" sz="2800" b="1" dirty="0" smtClean="0"/>
            <a:t>能營造良好的班級氣氛</a:t>
          </a:r>
          <a:endParaRPr lang="zh-TW" altLang="en-US" sz="2800" b="1" dirty="0"/>
        </a:p>
      </dgm:t>
    </dgm:pt>
    <dgm:pt modelId="{961977DE-A111-44D5-A9BC-1225EFCB4496}" type="parTrans" cxnId="{5B45F04D-AE5B-4AE1-AAE2-2B788028C4E2}">
      <dgm:prSet/>
      <dgm:spPr/>
      <dgm:t>
        <a:bodyPr/>
        <a:lstStyle/>
        <a:p>
          <a:endParaRPr lang="zh-TW" altLang="en-US"/>
        </a:p>
      </dgm:t>
    </dgm:pt>
    <dgm:pt modelId="{78BED8B8-9EE7-4A2D-A4CE-5ED6C52934F9}" type="sibTrans" cxnId="{5B45F04D-AE5B-4AE1-AAE2-2B788028C4E2}">
      <dgm:prSet/>
      <dgm:spPr/>
      <dgm:t>
        <a:bodyPr/>
        <a:lstStyle/>
        <a:p>
          <a:endParaRPr lang="zh-TW" altLang="en-US"/>
        </a:p>
      </dgm:t>
    </dgm:pt>
    <dgm:pt modelId="{BF7B6021-CE6A-4717-8374-DA16BD3C37A6}">
      <dgm:prSet phldrT="[文字]" custT="1"/>
      <dgm:spPr/>
      <dgm:t>
        <a:bodyPr/>
        <a:lstStyle/>
        <a:p>
          <a:r>
            <a:rPr lang="zh-TW" altLang="en-US" sz="2800" b="1" dirty="0" smtClean="0"/>
            <a:t>精熟各種教學能力和教學技巧</a:t>
          </a:r>
          <a:endParaRPr lang="zh-TW" altLang="en-US" sz="2800" b="1" dirty="0"/>
        </a:p>
      </dgm:t>
    </dgm:pt>
    <dgm:pt modelId="{23D817CB-08C9-4AA2-968B-8FAA4314048D}" type="parTrans" cxnId="{C8EF9413-E8E6-4FE9-AA9C-FAB2CCCCC758}">
      <dgm:prSet/>
      <dgm:spPr/>
      <dgm:t>
        <a:bodyPr/>
        <a:lstStyle/>
        <a:p>
          <a:endParaRPr lang="zh-TW" altLang="en-US"/>
        </a:p>
      </dgm:t>
    </dgm:pt>
    <dgm:pt modelId="{C67D6D58-079E-4CAA-B770-23F4675C3918}" type="sibTrans" cxnId="{C8EF9413-E8E6-4FE9-AA9C-FAB2CCCCC758}">
      <dgm:prSet/>
      <dgm:spPr/>
      <dgm:t>
        <a:bodyPr/>
        <a:lstStyle/>
        <a:p>
          <a:endParaRPr lang="zh-TW" altLang="en-US"/>
        </a:p>
      </dgm:t>
    </dgm:pt>
    <dgm:pt modelId="{93478BE7-0E78-4B5C-B6FE-76026F9B5755}">
      <dgm:prSet phldrT="[文字]" custT="1"/>
      <dgm:spPr/>
      <dgm:t>
        <a:bodyPr/>
        <a:lstStyle/>
        <a:p>
          <a:r>
            <a:rPr lang="zh-TW" altLang="en-US" sz="2800" b="1" dirty="0" smtClean="0"/>
            <a:t>了解運用各種教學能力與技巧的重要時機</a:t>
          </a:r>
          <a:endParaRPr lang="zh-TW" altLang="en-US" sz="2800" b="1" dirty="0"/>
        </a:p>
      </dgm:t>
    </dgm:pt>
    <dgm:pt modelId="{755258C1-4B99-4216-8977-4AEB4B901059}" type="parTrans" cxnId="{4FB4B184-3FE1-403E-A2C3-FB3AAB93112C}">
      <dgm:prSet/>
      <dgm:spPr/>
      <dgm:t>
        <a:bodyPr/>
        <a:lstStyle/>
        <a:p>
          <a:endParaRPr lang="zh-TW" altLang="en-US"/>
        </a:p>
      </dgm:t>
    </dgm:pt>
    <dgm:pt modelId="{E3E584D4-60B5-45F2-97D8-1F17ED47B2A5}" type="sibTrans" cxnId="{4FB4B184-3FE1-403E-A2C3-FB3AAB93112C}">
      <dgm:prSet/>
      <dgm:spPr/>
      <dgm:t>
        <a:bodyPr/>
        <a:lstStyle/>
        <a:p>
          <a:endParaRPr lang="zh-TW" altLang="en-US"/>
        </a:p>
      </dgm:t>
    </dgm:pt>
    <dgm:pt modelId="{FC7C4B3D-ABD0-4DAE-AE49-7D05D9BEF660}" type="pres">
      <dgm:prSet presAssocID="{B588011E-B72F-49A3-9645-AA3D0991A7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DAE63E-BAD8-4F12-9126-5088FBA21760}" type="pres">
      <dgm:prSet presAssocID="{0C6338D9-A597-4931-BFA9-04BCEC3AF66E}" presName="parentLin" presStyleCnt="0"/>
      <dgm:spPr/>
      <dgm:t>
        <a:bodyPr/>
        <a:lstStyle/>
        <a:p>
          <a:endParaRPr lang="zh-TW" altLang="en-US"/>
        </a:p>
      </dgm:t>
    </dgm:pt>
    <dgm:pt modelId="{26CC8CB1-7DBA-46E5-9E3C-9CB5894BC0DC}" type="pres">
      <dgm:prSet presAssocID="{0C6338D9-A597-4931-BFA9-04BCEC3AF66E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C3CDC8C9-22DD-42FA-934B-91BB0AE6608E}" type="pres">
      <dgm:prSet presAssocID="{0C6338D9-A597-4931-BFA9-04BCEC3AF66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9EFE21-6556-40B3-9FD8-43621A521AE4}" type="pres">
      <dgm:prSet presAssocID="{0C6338D9-A597-4931-BFA9-04BCEC3AF66E}" presName="negativeSpace" presStyleCnt="0"/>
      <dgm:spPr/>
      <dgm:t>
        <a:bodyPr/>
        <a:lstStyle/>
        <a:p>
          <a:endParaRPr lang="zh-TW" altLang="en-US"/>
        </a:p>
      </dgm:t>
    </dgm:pt>
    <dgm:pt modelId="{D06EA99C-D60F-4AE2-8D1A-4C58C268FB38}" type="pres">
      <dgm:prSet presAssocID="{0C6338D9-A597-4931-BFA9-04BCEC3AF66E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2D60A8-CA93-4204-BAE8-129004359E5F}" type="pres">
      <dgm:prSet presAssocID="{114A22C6-15C2-445B-903A-8EB68FB3F0D0}" presName="spaceBetweenRectangles" presStyleCnt="0"/>
      <dgm:spPr/>
      <dgm:t>
        <a:bodyPr/>
        <a:lstStyle/>
        <a:p>
          <a:endParaRPr lang="zh-TW" altLang="en-US"/>
        </a:p>
      </dgm:t>
    </dgm:pt>
    <dgm:pt modelId="{5DD8F02E-95B6-4574-BCF6-E77FA5125C9F}" type="pres">
      <dgm:prSet presAssocID="{220A8839-477C-407C-B9A5-B1256B9E7526}" presName="parentLin" presStyleCnt="0"/>
      <dgm:spPr/>
      <dgm:t>
        <a:bodyPr/>
        <a:lstStyle/>
        <a:p>
          <a:endParaRPr lang="zh-TW" altLang="en-US"/>
        </a:p>
      </dgm:t>
    </dgm:pt>
    <dgm:pt modelId="{CF8498AE-06A4-44EB-BF2A-9FB336E0875B}" type="pres">
      <dgm:prSet presAssocID="{220A8839-477C-407C-B9A5-B1256B9E7526}" presName="parentLeftMargin" presStyleLbl="node1" presStyleIdx="0" presStyleCnt="5"/>
      <dgm:spPr/>
      <dgm:t>
        <a:bodyPr/>
        <a:lstStyle/>
        <a:p>
          <a:endParaRPr lang="zh-TW" altLang="en-US"/>
        </a:p>
      </dgm:t>
    </dgm:pt>
    <dgm:pt modelId="{6FB41650-7230-4612-B024-9E4DE2A318AF}" type="pres">
      <dgm:prSet presAssocID="{220A8839-477C-407C-B9A5-B1256B9E752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9AF8F6-D6A6-47B6-BF6C-D46B8B7388CD}" type="pres">
      <dgm:prSet presAssocID="{220A8839-477C-407C-B9A5-B1256B9E7526}" presName="negativeSpace" presStyleCnt="0"/>
      <dgm:spPr/>
      <dgm:t>
        <a:bodyPr/>
        <a:lstStyle/>
        <a:p>
          <a:endParaRPr lang="zh-TW" altLang="en-US"/>
        </a:p>
      </dgm:t>
    </dgm:pt>
    <dgm:pt modelId="{39B6C995-14CA-4B5D-B4BE-261AF2254461}" type="pres">
      <dgm:prSet presAssocID="{220A8839-477C-407C-B9A5-B1256B9E752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8A0174-E0B0-4EDB-92C7-5845AB7C0E90}" type="pres">
      <dgm:prSet presAssocID="{8FD0D851-08F2-4E64-B297-36DB8133EBBA}" presName="spaceBetweenRectangles" presStyleCnt="0"/>
      <dgm:spPr/>
      <dgm:t>
        <a:bodyPr/>
        <a:lstStyle/>
        <a:p>
          <a:endParaRPr lang="zh-TW" altLang="en-US"/>
        </a:p>
      </dgm:t>
    </dgm:pt>
    <dgm:pt modelId="{E119D06F-2AD2-4D62-92B7-B7A28D6AA69A}" type="pres">
      <dgm:prSet presAssocID="{F4B62EED-FFC8-4634-ACD8-6C7C108ADA07}" presName="parentLin" presStyleCnt="0"/>
      <dgm:spPr/>
      <dgm:t>
        <a:bodyPr/>
        <a:lstStyle/>
        <a:p>
          <a:endParaRPr lang="zh-TW" altLang="en-US"/>
        </a:p>
      </dgm:t>
    </dgm:pt>
    <dgm:pt modelId="{ABDD799B-20F9-4774-92A0-1984CEDEFB50}" type="pres">
      <dgm:prSet presAssocID="{F4B62EED-FFC8-4634-ACD8-6C7C108ADA07}" presName="parentLeftMargin" presStyleLbl="node1" presStyleIdx="1" presStyleCnt="5"/>
      <dgm:spPr/>
      <dgm:t>
        <a:bodyPr/>
        <a:lstStyle/>
        <a:p>
          <a:endParaRPr lang="zh-TW" altLang="en-US"/>
        </a:p>
      </dgm:t>
    </dgm:pt>
    <dgm:pt modelId="{B4B32D16-8250-464C-9328-098175274EED}" type="pres">
      <dgm:prSet presAssocID="{F4B62EED-FFC8-4634-ACD8-6C7C108ADA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E0CEF-74DB-4DD8-A97D-11ABF9E8ACAE}" type="pres">
      <dgm:prSet presAssocID="{F4B62EED-FFC8-4634-ACD8-6C7C108ADA07}" presName="negativeSpace" presStyleCnt="0"/>
      <dgm:spPr/>
      <dgm:t>
        <a:bodyPr/>
        <a:lstStyle/>
        <a:p>
          <a:endParaRPr lang="zh-TW" altLang="en-US"/>
        </a:p>
      </dgm:t>
    </dgm:pt>
    <dgm:pt modelId="{77AA119D-ED74-4AD4-B1EE-EE0E03880EFB}" type="pres">
      <dgm:prSet presAssocID="{F4B62EED-FFC8-4634-ACD8-6C7C108ADA07}" presName="childText" presStyleLbl="conFgAcc1" presStyleIdx="2" presStyleCnt="5" custLinFactNeighborY="97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736803-D796-4ECF-9931-83281FEDF516}" type="pres">
      <dgm:prSet presAssocID="{78BED8B8-9EE7-4A2D-A4CE-5ED6C52934F9}" presName="spaceBetweenRectangles" presStyleCnt="0"/>
      <dgm:spPr/>
      <dgm:t>
        <a:bodyPr/>
        <a:lstStyle/>
        <a:p>
          <a:endParaRPr lang="zh-TW" altLang="en-US"/>
        </a:p>
      </dgm:t>
    </dgm:pt>
    <dgm:pt modelId="{9A28C937-6340-4F2E-88C7-793D4D39FDD8}" type="pres">
      <dgm:prSet presAssocID="{BF7B6021-CE6A-4717-8374-DA16BD3C37A6}" presName="parentLin" presStyleCnt="0"/>
      <dgm:spPr/>
      <dgm:t>
        <a:bodyPr/>
        <a:lstStyle/>
        <a:p>
          <a:endParaRPr lang="zh-TW" altLang="en-US"/>
        </a:p>
      </dgm:t>
    </dgm:pt>
    <dgm:pt modelId="{6E925E28-E544-411C-AF89-2BF081594F97}" type="pres">
      <dgm:prSet presAssocID="{BF7B6021-CE6A-4717-8374-DA16BD3C37A6}" presName="parentLeftMargin" presStyleLbl="node1" presStyleIdx="2" presStyleCnt="5"/>
      <dgm:spPr/>
      <dgm:t>
        <a:bodyPr/>
        <a:lstStyle/>
        <a:p>
          <a:endParaRPr lang="zh-TW" altLang="en-US"/>
        </a:p>
      </dgm:t>
    </dgm:pt>
    <dgm:pt modelId="{4001E75E-A9AE-4CFD-B7B8-A74932CFC516}" type="pres">
      <dgm:prSet presAssocID="{BF7B6021-CE6A-4717-8374-DA16BD3C37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FA20CC-68C5-46F0-A37F-6CF69E0DB478}" type="pres">
      <dgm:prSet presAssocID="{BF7B6021-CE6A-4717-8374-DA16BD3C37A6}" presName="negativeSpace" presStyleCnt="0"/>
      <dgm:spPr/>
      <dgm:t>
        <a:bodyPr/>
        <a:lstStyle/>
        <a:p>
          <a:endParaRPr lang="zh-TW" altLang="en-US"/>
        </a:p>
      </dgm:t>
    </dgm:pt>
    <dgm:pt modelId="{3677D1DE-A640-47BE-B04E-EB523AF8790C}" type="pres">
      <dgm:prSet presAssocID="{BF7B6021-CE6A-4717-8374-DA16BD3C37A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B76BDC-C4E7-453D-98B3-60B456EA98F2}" type="pres">
      <dgm:prSet presAssocID="{C67D6D58-079E-4CAA-B770-23F4675C3918}" presName="spaceBetweenRectangles" presStyleCnt="0"/>
      <dgm:spPr/>
      <dgm:t>
        <a:bodyPr/>
        <a:lstStyle/>
        <a:p>
          <a:endParaRPr lang="zh-TW" altLang="en-US"/>
        </a:p>
      </dgm:t>
    </dgm:pt>
    <dgm:pt modelId="{2368AC30-E513-483C-8876-682B23D86885}" type="pres">
      <dgm:prSet presAssocID="{93478BE7-0E78-4B5C-B6FE-76026F9B5755}" presName="parentLin" presStyleCnt="0"/>
      <dgm:spPr/>
      <dgm:t>
        <a:bodyPr/>
        <a:lstStyle/>
        <a:p>
          <a:endParaRPr lang="zh-TW" altLang="en-US"/>
        </a:p>
      </dgm:t>
    </dgm:pt>
    <dgm:pt modelId="{51474E91-AFD7-48AB-B2A2-216404E6D16B}" type="pres">
      <dgm:prSet presAssocID="{93478BE7-0E78-4B5C-B6FE-76026F9B5755}" presName="parentLeftMargin" presStyleLbl="node1" presStyleIdx="3" presStyleCnt="5"/>
      <dgm:spPr/>
      <dgm:t>
        <a:bodyPr/>
        <a:lstStyle/>
        <a:p>
          <a:endParaRPr lang="zh-TW" altLang="en-US"/>
        </a:p>
      </dgm:t>
    </dgm:pt>
    <dgm:pt modelId="{DDC343D1-C98D-46ED-B447-2B5124F63270}" type="pres">
      <dgm:prSet presAssocID="{93478BE7-0E78-4B5C-B6FE-76026F9B5755}" presName="parentText" presStyleLbl="node1" presStyleIdx="4" presStyleCnt="5" custScaleX="1242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42AE2E-4420-4B6F-86A9-FF04E343BD78}" type="pres">
      <dgm:prSet presAssocID="{93478BE7-0E78-4B5C-B6FE-76026F9B5755}" presName="negativeSpace" presStyleCnt="0"/>
      <dgm:spPr/>
      <dgm:t>
        <a:bodyPr/>
        <a:lstStyle/>
        <a:p>
          <a:endParaRPr lang="zh-TW" altLang="en-US"/>
        </a:p>
      </dgm:t>
    </dgm:pt>
    <dgm:pt modelId="{2B55DABD-90C4-494B-A14A-B05C4FA836F3}" type="pres">
      <dgm:prSet presAssocID="{93478BE7-0E78-4B5C-B6FE-76026F9B575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371640-132A-42AD-A8C1-C46EE3BCB845}" type="presOf" srcId="{93478BE7-0E78-4B5C-B6FE-76026F9B5755}" destId="{51474E91-AFD7-48AB-B2A2-216404E6D16B}" srcOrd="0" destOrd="0" presId="urn:microsoft.com/office/officeart/2005/8/layout/list1"/>
    <dgm:cxn modelId="{4B2416C1-448A-431D-9C74-9702C307A482}" type="presOf" srcId="{BF7B6021-CE6A-4717-8374-DA16BD3C37A6}" destId="{6E925E28-E544-411C-AF89-2BF081594F97}" srcOrd="0" destOrd="0" presId="urn:microsoft.com/office/officeart/2005/8/layout/list1"/>
    <dgm:cxn modelId="{C90A8243-281E-436C-84D7-0F93BA238332}" type="presOf" srcId="{0C6338D9-A597-4931-BFA9-04BCEC3AF66E}" destId="{C3CDC8C9-22DD-42FA-934B-91BB0AE6608E}" srcOrd="1" destOrd="0" presId="urn:microsoft.com/office/officeart/2005/8/layout/list1"/>
    <dgm:cxn modelId="{5B45F04D-AE5B-4AE1-AAE2-2B788028C4E2}" srcId="{B588011E-B72F-49A3-9645-AA3D0991A752}" destId="{F4B62EED-FFC8-4634-ACD8-6C7C108ADA07}" srcOrd="2" destOrd="0" parTransId="{961977DE-A111-44D5-A9BC-1225EFCB4496}" sibTransId="{78BED8B8-9EE7-4A2D-A4CE-5ED6C52934F9}"/>
    <dgm:cxn modelId="{4FB4B184-3FE1-403E-A2C3-FB3AAB93112C}" srcId="{B588011E-B72F-49A3-9645-AA3D0991A752}" destId="{93478BE7-0E78-4B5C-B6FE-76026F9B5755}" srcOrd="4" destOrd="0" parTransId="{755258C1-4B99-4216-8977-4AEB4B901059}" sibTransId="{E3E584D4-60B5-45F2-97D8-1F17ED47B2A5}"/>
    <dgm:cxn modelId="{F60723BE-79C2-496B-A0BE-4B596285936D}" type="presOf" srcId="{0C6338D9-A597-4931-BFA9-04BCEC3AF66E}" destId="{26CC8CB1-7DBA-46E5-9E3C-9CB5894BC0DC}" srcOrd="0" destOrd="0" presId="urn:microsoft.com/office/officeart/2005/8/layout/list1"/>
    <dgm:cxn modelId="{6C02866A-6584-4D3C-B08C-2FF8DC6E39B2}" type="presOf" srcId="{220A8839-477C-407C-B9A5-B1256B9E7526}" destId="{CF8498AE-06A4-44EB-BF2A-9FB336E0875B}" srcOrd="0" destOrd="0" presId="urn:microsoft.com/office/officeart/2005/8/layout/list1"/>
    <dgm:cxn modelId="{FDAB5E1A-6568-4D55-8B78-F2EC219B722B}" srcId="{B588011E-B72F-49A3-9645-AA3D0991A752}" destId="{0C6338D9-A597-4931-BFA9-04BCEC3AF66E}" srcOrd="0" destOrd="0" parTransId="{CF229709-42A9-4EDC-8D8C-39D3F1007825}" sibTransId="{114A22C6-15C2-445B-903A-8EB68FB3F0D0}"/>
    <dgm:cxn modelId="{51648C48-F66D-4B0C-B35D-C89C3FBE672B}" type="presOf" srcId="{220A8839-477C-407C-B9A5-B1256B9E7526}" destId="{6FB41650-7230-4612-B024-9E4DE2A318AF}" srcOrd="1" destOrd="0" presId="urn:microsoft.com/office/officeart/2005/8/layout/list1"/>
    <dgm:cxn modelId="{8D69CB74-583C-4873-8B5E-9D9BE5487326}" type="presOf" srcId="{BF7B6021-CE6A-4717-8374-DA16BD3C37A6}" destId="{4001E75E-A9AE-4CFD-B7B8-A74932CFC516}" srcOrd="1" destOrd="0" presId="urn:microsoft.com/office/officeart/2005/8/layout/list1"/>
    <dgm:cxn modelId="{C8EF9413-E8E6-4FE9-AA9C-FAB2CCCCC758}" srcId="{B588011E-B72F-49A3-9645-AA3D0991A752}" destId="{BF7B6021-CE6A-4717-8374-DA16BD3C37A6}" srcOrd="3" destOrd="0" parTransId="{23D817CB-08C9-4AA2-968B-8FAA4314048D}" sibTransId="{C67D6D58-079E-4CAA-B770-23F4675C3918}"/>
    <dgm:cxn modelId="{84CA6FB0-EF93-4AFA-B158-CC3B646C2956}" type="presOf" srcId="{F4B62EED-FFC8-4634-ACD8-6C7C108ADA07}" destId="{B4B32D16-8250-464C-9328-098175274EED}" srcOrd="1" destOrd="0" presId="urn:microsoft.com/office/officeart/2005/8/layout/list1"/>
    <dgm:cxn modelId="{8ABA18DE-C9E5-40B2-8E9E-F82330CCF019}" type="presOf" srcId="{93478BE7-0E78-4B5C-B6FE-76026F9B5755}" destId="{DDC343D1-C98D-46ED-B447-2B5124F63270}" srcOrd="1" destOrd="0" presId="urn:microsoft.com/office/officeart/2005/8/layout/list1"/>
    <dgm:cxn modelId="{F9596297-B6B2-4BAD-9F72-8C4FA4FCCA04}" type="presOf" srcId="{B588011E-B72F-49A3-9645-AA3D0991A752}" destId="{FC7C4B3D-ABD0-4DAE-AE49-7D05D9BEF660}" srcOrd="0" destOrd="0" presId="urn:microsoft.com/office/officeart/2005/8/layout/list1"/>
    <dgm:cxn modelId="{50D11548-7344-4833-BEA5-5DF404718BBE}" srcId="{B588011E-B72F-49A3-9645-AA3D0991A752}" destId="{220A8839-477C-407C-B9A5-B1256B9E7526}" srcOrd="1" destOrd="0" parTransId="{BD2E4A79-930D-4FCB-95FB-2D5F8B37405F}" sibTransId="{8FD0D851-08F2-4E64-B297-36DB8133EBBA}"/>
    <dgm:cxn modelId="{4594C80A-1F9F-41B7-AB06-F295AF15E9F8}" type="presOf" srcId="{F4B62EED-FFC8-4634-ACD8-6C7C108ADA07}" destId="{ABDD799B-20F9-4774-92A0-1984CEDEFB50}" srcOrd="0" destOrd="0" presId="urn:microsoft.com/office/officeart/2005/8/layout/list1"/>
    <dgm:cxn modelId="{F681A494-EE70-4460-B74F-B816E3281F17}" type="presParOf" srcId="{FC7C4B3D-ABD0-4DAE-AE49-7D05D9BEF660}" destId="{82DAE63E-BAD8-4F12-9126-5088FBA21760}" srcOrd="0" destOrd="0" presId="urn:microsoft.com/office/officeart/2005/8/layout/list1"/>
    <dgm:cxn modelId="{0CEEEC17-14C8-4DEC-84B4-6418CA1D0D3E}" type="presParOf" srcId="{82DAE63E-BAD8-4F12-9126-5088FBA21760}" destId="{26CC8CB1-7DBA-46E5-9E3C-9CB5894BC0DC}" srcOrd="0" destOrd="0" presId="urn:microsoft.com/office/officeart/2005/8/layout/list1"/>
    <dgm:cxn modelId="{B824B309-D5F8-4A99-A9D6-DA562FCE6499}" type="presParOf" srcId="{82DAE63E-BAD8-4F12-9126-5088FBA21760}" destId="{C3CDC8C9-22DD-42FA-934B-91BB0AE6608E}" srcOrd="1" destOrd="0" presId="urn:microsoft.com/office/officeart/2005/8/layout/list1"/>
    <dgm:cxn modelId="{17D83F3C-8F4D-4076-AED6-DE9457655924}" type="presParOf" srcId="{FC7C4B3D-ABD0-4DAE-AE49-7D05D9BEF660}" destId="{459EFE21-6556-40B3-9FD8-43621A521AE4}" srcOrd="1" destOrd="0" presId="urn:microsoft.com/office/officeart/2005/8/layout/list1"/>
    <dgm:cxn modelId="{F1C50706-587F-41CF-91C4-C19F590E12BD}" type="presParOf" srcId="{FC7C4B3D-ABD0-4DAE-AE49-7D05D9BEF660}" destId="{D06EA99C-D60F-4AE2-8D1A-4C58C268FB38}" srcOrd="2" destOrd="0" presId="urn:microsoft.com/office/officeart/2005/8/layout/list1"/>
    <dgm:cxn modelId="{20A5EC18-1C92-4827-A0E2-A3D8FEE54FB1}" type="presParOf" srcId="{FC7C4B3D-ABD0-4DAE-AE49-7D05D9BEF660}" destId="{FD2D60A8-CA93-4204-BAE8-129004359E5F}" srcOrd="3" destOrd="0" presId="urn:microsoft.com/office/officeart/2005/8/layout/list1"/>
    <dgm:cxn modelId="{A6ABC0EE-C952-4D7B-98C3-362E724549C6}" type="presParOf" srcId="{FC7C4B3D-ABD0-4DAE-AE49-7D05D9BEF660}" destId="{5DD8F02E-95B6-4574-BCF6-E77FA5125C9F}" srcOrd="4" destOrd="0" presId="urn:microsoft.com/office/officeart/2005/8/layout/list1"/>
    <dgm:cxn modelId="{81D2691B-40AC-421C-BBFE-0CD8349C7789}" type="presParOf" srcId="{5DD8F02E-95B6-4574-BCF6-E77FA5125C9F}" destId="{CF8498AE-06A4-44EB-BF2A-9FB336E0875B}" srcOrd="0" destOrd="0" presId="urn:microsoft.com/office/officeart/2005/8/layout/list1"/>
    <dgm:cxn modelId="{3E2083EF-1FF0-4AE7-B9D2-8D420E32FF63}" type="presParOf" srcId="{5DD8F02E-95B6-4574-BCF6-E77FA5125C9F}" destId="{6FB41650-7230-4612-B024-9E4DE2A318AF}" srcOrd="1" destOrd="0" presId="urn:microsoft.com/office/officeart/2005/8/layout/list1"/>
    <dgm:cxn modelId="{F0661B8A-BF6E-4FCB-98CD-81B5B4680CCC}" type="presParOf" srcId="{FC7C4B3D-ABD0-4DAE-AE49-7D05D9BEF660}" destId="{3D9AF8F6-D6A6-47B6-BF6C-D46B8B7388CD}" srcOrd="5" destOrd="0" presId="urn:microsoft.com/office/officeart/2005/8/layout/list1"/>
    <dgm:cxn modelId="{84F095E5-9D7D-4194-A677-ABF719B7EEB9}" type="presParOf" srcId="{FC7C4B3D-ABD0-4DAE-AE49-7D05D9BEF660}" destId="{39B6C995-14CA-4B5D-B4BE-261AF2254461}" srcOrd="6" destOrd="0" presId="urn:microsoft.com/office/officeart/2005/8/layout/list1"/>
    <dgm:cxn modelId="{41D29636-4733-472F-821D-F46E79599CC7}" type="presParOf" srcId="{FC7C4B3D-ABD0-4DAE-AE49-7D05D9BEF660}" destId="{688A0174-E0B0-4EDB-92C7-5845AB7C0E90}" srcOrd="7" destOrd="0" presId="urn:microsoft.com/office/officeart/2005/8/layout/list1"/>
    <dgm:cxn modelId="{2D162387-94C8-4E85-8D4B-05D47570AC68}" type="presParOf" srcId="{FC7C4B3D-ABD0-4DAE-AE49-7D05D9BEF660}" destId="{E119D06F-2AD2-4D62-92B7-B7A28D6AA69A}" srcOrd="8" destOrd="0" presId="urn:microsoft.com/office/officeart/2005/8/layout/list1"/>
    <dgm:cxn modelId="{9381E045-99F9-454E-9614-E444FCD1453D}" type="presParOf" srcId="{E119D06F-2AD2-4D62-92B7-B7A28D6AA69A}" destId="{ABDD799B-20F9-4774-92A0-1984CEDEFB50}" srcOrd="0" destOrd="0" presId="urn:microsoft.com/office/officeart/2005/8/layout/list1"/>
    <dgm:cxn modelId="{A9D61684-6D91-4B05-A3D9-2F2C1B78CC81}" type="presParOf" srcId="{E119D06F-2AD2-4D62-92B7-B7A28D6AA69A}" destId="{B4B32D16-8250-464C-9328-098175274EED}" srcOrd="1" destOrd="0" presId="urn:microsoft.com/office/officeart/2005/8/layout/list1"/>
    <dgm:cxn modelId="{013A6854-6772-45DC-ACE2-F11E91B3439A}" type="presParOf" srcId="{FC7C4B3D-ABD0-4DAE-AE49-7D05D9BEF660}" destId="{5B2E0CEF-74DB-4DD8-A97D-11ABF9E8ACAE}" srcOrd="9" destOrd="0" presId="urn:microsoft.com/office/officeart/2005/8/layout/list1"/>
    <dgm:cxn modelId="{3B660AD7-E358-42B8-A6ED-6FEE9745E737}" type="presParOf" srcId="{FC7C4B3D-ABD0-4DAE-AE49-7D05D9BEF660}" destId="{77AA119D-ED74-4AD4-B1EE-EE0E03880EFB}" srcOrd="10" destOrd="0" presId="urn:microsoft.com/office/officeart/2005/8/layout/list1"/>
    <dgm:cxn modelId="{A30DB24C-A39B-4645-85EF-B40D9CBE0F66}" type="presParOf" srcId="{FC7C4B3D-ABD0-4DAE-AE49-7D05D9BEF660}" destId="{24736803-D796-4ECF-9931-83281FEDF516}" srcOrd="11" destOrd="0" presId="urn:microsoft.com/office/officeart/2005/8/layout/list1"/>
    <dgm:cxn modelId="{AB2A09B2-B4E9-43E6-B406-AB782F068A70}" type="presParOf" srcId="{FC7C4B3D-ABD0-4DAE-AE49-7D05D9BEF660}" destId="{9A28C937-6340-4F2E-88C7-793D4D39FDD8}" srcOrd="12" destOrd="0" presId="urn:microsoft.com/office/officeart/2005/8/layout/list1"/>
    <dgm:cxn modelId="{BDCB01B2-9F33-4924-8BCF-1B1FF97D3035}" type="presParOf" srcId="{9A28C937-6340-4F2E-88C7-793D4D39FDD8}" destId="{6E925E28-E544-411C-AF89-2BF081594F97}" srcOrd="0" destOrd="0" presId="urn:microsoft.com/office/officeart/2005/8/layout/list1"/>
    <dgm:cxn modelId="{530EF245-4195-497E-960E-8520A6B15E35}" type="presParOf" srcId="{9A28C937-6340-4F2E-88C7-793D4D39FDD8}" destId="{4001E75E-A9AE-4CFD-B7B8-A74932CFC516}" srcOrd="1" destOrd="0" presId="urn:microsoft.com/office/officeart/2005/8/layout/list1"/>
    <dgm:cxn modelId="{829AADDB-5573-4595-8EF2-C24595CA64A5}" type="presParOf" srcId="{FC7C4B3D-ABD0-4DAE-AE49-7D05D9BEF660}" destId="{DEFA20CC-68C5-46F0-A37F-6CF69E0DB478}" srcOrd="13" destOrd="0" presId="urn:microsoft.com/office/officeart/2005/8/layout/list1"/>
    <dgm:cxn modelId="{9463D1BB-EAC6-4497-A786-4DE3542236AE}" type="presParOf" srcId="{FC7C4B3D-ABD0-4DAE-AE49-7D05D9BEF660}" destId="{3677D1DE-A640-47BE-B04E-EB523AF8790C}" srcOrd="14" destOrd="0" presId="urn:microsoft.com/office/officeart/2005/8/layout/list1"/>
    <dgm:cxn modelId="{654818B9-9BCD-4250-8EBE-23090CC7FB38}" type="presParOf" srcId="{FC7C4B3D-ABD0-4DAE-AE49-7D05D9BEF660}" destId="{32B76BDC-C4E7-453D-98B3-60B456EA98F2}" srcOrd="15" destOrd="0" presId="urn:microsoft.com/office/officeart/2005/8/layout/list1"/>
    <dgm:cxn modelId="{1951A84E-8270-4355-B6A8-261734E13ADD}" type="presParOf" srcId="{FC7C4B3D-ABD0-4DAE-AE49-7D05D9BEF660}" destId="{2368AC30-E513-483C-8876-682B23D86885}" srcOrd="16" destOrd="0" presId="urn:microsoft.com/office/officeart/2005/8/layout/list1"/>
    <dgm:cxn modelId="{66F0E1FA-2D32-4EBE-B64F-D86477F7B06D}" type="presParOf" srcId="{2368AC30-E513-483C-8876-682B23D86885}" destId="{51474E91-AFD7-48AB-B2A2-216404E6D16B}" srcOrd="0" destOrd="0" presId="urn:microsoft.com/office/officeart/2005/8/layout/list1"/>
    <dgm:cxn modelId="{2A186A30-5876-4344-B7AC-047D097F12EB}" type="presParOf" srcId="{2368AC30-E513-483C-8876-682B23D86885}" destId="{DDC343D1-C98D-46ED-B447-2B5124F63270}" srcOrd="1" destOrd="0" presId="urn:microsoft.com/office/officeart/2005/8/layout/list1"/>
    <dgm:cxn modelId="{EE5A4A7B-F12E-4D2B-AA7D-420C0381E447}" type="presParOf" srcId="{FC7C4B3D-ABD0-4DAE-AE49-7D05D9BEF660}" destId="{4142AE2E-4420-4B6F-86A9-FF04E343BD78}" srcOrd="17" destOrd="0" presId="urn:microsoft.com/office/officeart/2005/8/layout/list1"/>
    <dgm:cxn modelId="{07A034EE-4F4A-4C5B-BBA4-A044AFAF05D4}" type="presParOf" srcId="{FC7C4B3D-ABD0-4DAE-AE49-7D05D9BEF660}" destId="{2B55DABD-90C4-494B-A14A-B05C4FA836F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C791EE-2E72-4CD1-B042-1431813BAEA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58D6AD9-7A16-4996-8482-974039873C0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TW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tencil" pitchFamily="82" charset="0"/>
              <a:ea typeface="新細明體" pitchFamily="18" charset="-120"/>
            </a:rPr>
            <a:t>What </a:t>
          </a:r>
        </a:p>
      </dgm:t>
    </dgm:pt>
    <dgm:pt modelId="{0D7D81FF-5AFF-4B36-A5C5-5EE9DD4B3BB1}" type="parTrans" cxnId="{834CED20-81AF-4355-9722-ED544E872E48}">
      <dgm:prSet/>
      <dgm:spPr/>
      <dgm:t>
        <a:bodyPr/>
        <a:lstStyle/>
        <a:p>
          <a:endParaRPr lang="zh-TW" altLang="en-US"/>
        </a:p>
      </dgm:t>
    </dgm:pt>
    <dgm:pt modelId="{8B83763D-A71B-4E0A-88C9-7E5C782696A3}" type="sibTrans" cxnId="{834CED20-81AF-4355-9722-ED544E872E48}">
      <dgm:prSet/>
      <dgm:spPr/>
      <dgm:t>
        <a:bodyPr/>
        <a:lstStyle/>
        <a:p>
          <a:endParaRPr lang="zh-TW" altLang="en-US"/>
        </a:p>
      </dgm:t>
    </dgm:pt>
    <dgm:pt modelId="{B9406869-1197-426D-ABC8-6FA88D76377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zh-TW" b="0" i="0" u="none" strike="noStrike" cap="none" normalizeH="0" baseline="0" dirty="0" smtClean="0">
            <a:ln>
              <a:noFill/>
            </a:ln>
            <a:solidFill>
              <a:srgbClr val="66FFFF"/>
            </a:solidFill>
            <a:effectLst/>
            <a:latin typeface="Stencil" pitchFamily="82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TW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tencil" pitchFamily="82" charset="0"/>
              <a:ea typeface="新細明體" pitchFamily="18" charset="-120"/>
            </a:rPr>
            <a:t>So What</a:t>
          </a:r>
        </a:p>
      </dgm:t>
    </dgm:pt>
    <dgm:pt modelId="{07AF96C6-90EA-4982-9942-85EEBD72CC3F}" type="parTrans" cxnId="{55D6FAD4-95FA-41B8-824E-C899F41B2875}">
      <dgm:prSet/>
      <dgm:spPr/>
      <dgm:t>
        <a:bodyPr/>
        <a:lstStyle/>
        <a:p>
          <a:endParaRPr lang="zh-TW" altLang="en-US"/>
        </a:p>
      </dgm:t>
    </dgm:pt>
    <dgm:pt modelId="{26E4330A-02F5-46BF-8AA4-B452C89786B9}" type="sibTrans" cxnId="{55D6FAD4-95FA-41B8-824E-C899F41B2875}">
      <dgm:prSet/>
      <dgm:spPr/>
      <dgm:t>
        <a:bodyPr/>
        <a:lstStyle/>
        <a:p>
          <a:endParaRPr lang="zh-TW" altLang="en-US"/>
        </a:p>
      </dgm:t>
    </dgm:pt>
    <dgm:pt modelId="{BF9D1B4A-0E0A-401B-988A-A5276058FE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TW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tencil" pitchFamily="82" charset="0"/>
              <a:ea typeface="新細明體" pitchFamily="18" charset="-120"/>
            </a:rPr>
            <a:t>Now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TW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tencil" pitchFamily="82" charset="0"/>
              <a:ea typeface="新細明體" pitchFamily="18" charset="-120"/>
            </a:rPr>
            <a:t> What</a:t>
          </a:r>
        </a:p>
      </dgm:t>
    </dgm:pt>
    <dgm:pt modelId="{95E8AE76-FA5E-435B-B823-38EF1122871F}" type="parTrans" cxnId="{24DBD8A4-6C26-441F-B3B1-F462B6A2C9A9}">
      <dgm:prSet/>
      <dgm:spPr/>
      <dgm:t>
        <a:bodyPr/>
        <a:lstStyle/>
        <a:p>
          <a:endParaRPr lang="zh-TW" altLang="en-US"/>
        </a:p>
      </dgm:t>
    </dgm:pt>
    <dgm:pt modelId="{8BC9E684-9452-4969-AF11-64ADA4089655}" type="sibTrans" cxnId="{24DBD8A4-6C26-441F-B3B1-F462B6A2C9A9}">
      <dgm:prSet/>
      <dgm:spPr/>
      <dgm:t>
        <a:bodyPr/>
        <a:lstStyle/>
        <a:p>
          <a:endParaRPr lang="zh-TW" altLang="en-US"/>
        </a:p>
      </dgm:t>
    </dgm:pt>
    <dgm:pt modelId="{E8ECF83A-A531-42D0-9969-85BFD91966E4}" type="pres">
      <dgm:prSet presAssocID="{92C791EE-2E72-4CD1-B042-1431813BAEA9}" presName="cycle" presStyleCnt="0">
        <dgm:presLayoutVars>
          <dgm:dir/>
          <dgm:resizeHandles val="exact"/>
        </dgm:presLayoutVars>
      </dgm:prSet>
      <dgm:spPr/>
    </dgm:pt>
    <dgm:pt modelId="{E29D1404-2121-417F-95D1-96120F4C4DBD}" type="pres">
      <dgm:prSet presAssocID="{058D6AD9-7A16-4996-8482-974039873C0B}" presName="dummy" presStyleCnt="0"/>
      <dgm:spPr/>
    </dgm:pt>
    <dgm:pt modelId="{6937D8EC-5C65-4117-B636-AEEBB9F6D543}" type="pres">
      <dgm:prSet presAssocID="{058D6AD9-7A16-4996-8482-974039873C0B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63C706-46F7-4420-A54E-DAD50991FD05}" type="pres">
      <dgm:prSet presAssocID="{8B83763D-A71B-4E0A-88C9-7E5C782696A3}" presName="sibTrans" presStyleLbl="node1" presStyleIdx="0" presStyleCnt="3"/>
      <dgm:spPr/>
      <dgm:t>
        <a:bodyPr/>
        <a:lstStyle/>
        <a:p>
          <a:endParaRPr lang="zh-TW" altLang="en-US"/>
        </a:p>
      </dgm:t>
    </dgm:pt>
    <dgm:pt modelId="{DFA9A083-A078-45D7-AE9D-9E7185EC8E64}" type="pres">
      <dgm:prSet presAssocID="{B9406869-1197-426D-ABC8-6FA88D76377A}" presName="dummy" presStyleCnt="0"/>
      <dgm:spPr/>
    </dgm:pt>
    <dgm:pt modelId="{86179CCE-837A-4118-AF78-8F72FBFBA7DC}" type="pres">
      <dgm:prSet presAssocID="{B9406869-1197-426D-ABC8-6FA88D76377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2322AB-3CDE-46EE-A6F3-032182215C6C}" type="pres">
      <dgm:prSet presAssocID="{26E4330A-02F5-46BF-8AA4-B452C89786B9}" presName="sibTrans" presStyleLbl="node1" presStyleIdx="1" presStyleCnt="3"/>
      <dgm:spPr/>
      <dgm:t>
        <a:bodyPr/>
        <a:lstStyle/>
        <a:p>
          <a:endParaRPr lang="zh-TW" altLang="en-US"/>
        </a:p>
      </dgm:t>
    </dgm:pt>
    <dgm:pt modelId="{A161988A-24FA-4769-980D-47C6BAFFD8CB}" type="pres">
      <dgm:prSet presAssocID="{BF9D1B4A-0E0A-401B-988A-A5276058FE6A}" presName="dummy" presStyleCnt="0"/>
      <dgm:spPr/>
    </dgm:pt>
    <dgm:pt modelId="{8FA2DB26-E817-4AF5-8321-0F32EF28659A}" type="pres">
      <dgm:prSet presAssocID="{BF9D1B4A-0E0A-401B-988A-A5276058FE6A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AAFED3-849C-4866-9AC5-C536DF8D8BED}" type="pres">
      <dgm:prSet presAssocID="{8BC9E684-9452-4969-AF11-64ADA4089655}" presName="sibTrans" presStyleLbl="node1" presStyleIdx="2" presStyleCnt="3" custLinFactNeighborX="-711" custLinFactNeighborY="17"/>
      <dgm:spPr/>
      <dgm:t>
        <a:bodyPr/>
        <a:lstStyle/>
        <a:p>
          <a:endParaRPr lang="zh-TW" altLang="en-US"/>
        </a:p>
      </dgm:t>
    </dgm:pt>
  </dgm:ptLst>
  <dgm:cxnLst>
    <dgm:cxn modelId="{BEE71799-5262-46C8-A120-4A82CA55038A}" type="presOf" srcId="{BF9D1B4A-0E0A-401B-988A-A5276058FE6A}" destId="{8FA2DB26-E817-4AF5-8321-0F32EF28659A}" srcOrd="0" destOrd="0" presId="urn:microsoft.com/office/officeart/2005/8/layout/cycle1"/>
    <dgm:cxn modelId="{F5D217A8-490E-49A2-A602-96A197930A7B}" type="presOf" srcId="{8B83763D-A71B-4E0A-88C9-7E5C782696A3}" destId="{0763C706-46F7-4420-A54E-DAD50991FD05}" srcOrd="0" destOrd="0" presId="urn:microsoft.com/office/officeart/2005/8/layout/cycle1"/>
    <dgm:cxn modelId="{E935C504-3933-499E-A59A-AE667641AA61}" type="presOf" srcId="{B9406869-1197-426D-ABC8-6FA88D76377A}" destId="{86179CCE-837A-4118-AF78-8F72FBFBA7DC}" srcOrd="0" destOrd="0" presId="urn:microsoft.com/office/officeart/2005/8/layout/cycle1"/>
    <dgm:cxn modelId="{24DBD8A4-6C26-441F-B3B1-F462B6A2C9A9}" srcId="{92C791EE-2E72-4CD1-B042-1431813BAEA9}" destId="{BF9D1B4A-0E0A-401B-988A-A5276058FE6A}" srcOrd="2" destOrd="0" parTransId="{95E8AE76-FA5E-435B-B823-38EF1122871F}" sibTransId="{8BC9E684-9452-4969-AF11-64ADA4089655}"/>
    <dgm:cxn modelId="{D68EE457-B852-42EF-83EE-61B9483673B7}" type="presOf" srcId="{26E4330A-02F5-46BF-8AA4-B452C89786B9}" destId="{092322AB-3CDE-46EE-A6F3-032182215C6C}" srcOrd="0" destOrd="0" presId="urn:microsoft.com/office/officeart/2005/8/layout/cycle1"/>
    <dgm:cxn modelId="{55D6FAD4-95FA-41B8-824E-C899F41B2875}" srcId="{92C791EE-2E72-4CD1-B042-1431813BAEA9}" destId="{B9406869-1197-426D-ABC8-6FA88D76377A}" srcOrd="1" destOrd="0" parTransId="{07AF96C6-90EA-4982-9942-85EEBD72CC3F}" sibTransId="{26E4330A-02F5-46BF-8AA4-B452C89786B9}"/>
    <dgm:cxn modelId="{8ABB4DA8-4E2F-416F-A76C-210778B45D9A}" type="presOf" srcId="{058D6AD9-7A16-4996-8482-974039873C0B}" destId="{6937D8EC-5C65-4117-B636-AEEBB9F6D543}" srcOrd="0" destOrd="0" presId="urn:microsoft.com/office/officeart/2005/8/layout/cycle1"/>
    <dgm:cxn modelId="{420F239A-F8AE-400C-9C21-7E42AE73FE1E}" type="presOf" srcId="{92C791EE-2E72-4CD1-B042-1431813BAEA9}" destId="{E8ECF83A-A531-42D0-9969-85BFD91966E4}" srcOrd="0" destOrd="0" presId="urn:microsoft.com/office/officeart/2005/8/layout/cycle1"/>
    <dgm:cxn modelId="{834CED20-81AF-4355-9722-ED544E872E48}" srcId="{92C791EE-2E72-4CD1-B042-1431813BAEA9}" destId="{058D6AD9-7A16-4996-8482-974039873C0B}" srcOrd="0" destOrd="0" parTransId="{0D7D81FF-5AFF-4B36-A5C5-5EE9DD4B3BB1}" sibTransId="{8B83763D-A71B-4E0A-88C9-7E5C782696A3}"/>
    <dgm:cxn modelId="{7E12E826-AF2A-4AA1-A29F-843610F6B290}" type="presOf" srcId="{8BC9E684-9452-4969-AF11-64ADA4089655}" destId="{FCAAFED3-849C-4866-9AC5-C536DF8D8BED}" srcOrd="0" destOrd="0" presId="urn:microsoft.com/office/officeart/2005/8/layout/cycle1"/>
    <dgm:cxn modelId="{0CC112E7-3088-4110-ADFF-13C328609B17}" type="presParOf" srcId="{E8ECF83A-A531-42D0-9969-85BFD91966E4}" destId="{E29D1404-2121-417F-95D1-96120F4C4DBD}" srcOrd="0" destOrd="0" presId="urn:microsoft.com/office/officeart/2005/8/layout/cycle1"/>
    <dgm:cxn modelId="{ED09F5EB-B5D9-4D54-A1DA-C16F96B28567}" type="presParOf" srcId="{E8ECF83A-A531-42D0-9969-85BFD91966E4}" destId="{6937D8EC-5C65-4117-B636-AEEBB9F6D543}" srcOrd="1" destOrd="0" presId="urn:microsoft.com/office/officeart/2005/8/layout/cycle1"/>
    <dgm:cxn modelId="{FE50276C-582F-471A-B798-E2BCBC1B6C42}" type="presParOf" srcId="{E8ECF83A-A531-42D0-9969-85BFD91966E4}" destId="{0763C706-46F7-4420-A54E-DAD50991FD05}" srcOrd="2" destOrd="0" presId="urn:microsoft.com/office/officeart/2005/8/layout/cycle1"/>
    <dgm:cxn modelId="{4451DCE4-0956-4D4A-B167-AB0D88D5E02F}" type="presParOf" srcId="{E8ECF83A-A531-42D0-9969-85BFD91966E4}" destId="{DFA9A083-A078-45D7-AE9D-9E7185EC8E64}" srcOrd="3" destOrd="0" presId="urn:microsoft.com/office/officeart/2005/8/layout/cycle1"/>
    <dgm:cxn modelId="{D3CBFDC9-EAD6-4867-8069-F3961C60C284}" type="presParOf" srcId="{E8ECF83A-A531-42D0-9969-85BFD91966E4}" destId="{86179CCE-837A-4118-AF78-8F72FBFBA7DC}" srcOrd="4" destOrd="0" presId="urn:microsoft.com/office/officeart/2005/8/layout/cycle1"/>
    <dgm:cxn modelId="{EB6AADDE-F83B-42E6-B8B7-E473F6695DF2}" type="presParOf" srcId="{E8ECF83A-A531-42D0-9969-85BFD91966E4}" destId="{092322AB-3CDE-46EE-A6F3-032182215C6C}" srcOrd="5" destOrd="0" presId="urn:microsoft.com/office/officeart/2005/8/layout/cycle1"/>
    <dgm:cxn modelId="{637F8ADE-A623-4D91-9FE6-9F21018FCBE6}" type="presParOf" srcId="{E8ECF83A-A531-42D0-9969-85BFD91966E4}" destId="{A161988A-24FA-4769-980D-47C6BAFFD8CB}" srcOrd="6" destOrd="0" presId="urn:microsoft.com/office/officeart/2005/8/layout/cycle1"/>
    <dgm:cxn modelId="{8A04B0A5-EECA-4703-AA44-1DA1D29B7B73}" type="presParOf" srcId="{E8ECF83A-A531-42D0-9969-85BFD91966E4}" destId="{8FA2DB26-E817-4AF5-8321-0F32EF28659A}" srcOrd="7" destOrd="0" presId="urn:microsoft.com/office/officeart/2005/8/layout/cycle1"/>
    <dgm:cxn modelId="{B8979695-DCFA-47C4-9CC8-1C5A351DEA14}" type="presParOf" srcId="{E8ECF83A-A531-42D0-9969-85BFD91966E4}" destId="{FCAAFED3-849C-4866-9AC5-C536DF8D8BE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A272F-28FC-435B-ADDB-D89FDE8E23D4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6A9C4BAB-0604-4A52-86AB-9D6C4AE39949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創造力</a:t>
          </a:r>
        </a:p>
      </dgm:t>
    </dgm:pt>
    <dgm:pt modelId="{FA7C6EAA-6F13-4B95-8621-440CBDB4955C}" type="parTrans" cxnId="{AEDC9EEC-2C1A-4BDE-B468-CF0F74DA17E5}">
      <dgm:prSet/>
      <dgm:spPr/>
      <dgm:t>
        <a:bodyPr/>
        <a:lstStyle/>
        <a:p>
          <a:endParaRPr lang="zh-TW" altLang="en-US"/>
        </a:p>
      </dgm:t>
    </dgm:pt>
    <dgm:pt modelId="{B8534447-34D4-4A92-905F-DBD209B5F202}" type="sibTrans" cxnId="{AEDC9EEC-2C1A-4BDE-B468-CF0F74DA17E5}">
      <dgm:prSet/>
      <dgm:spPr/>
      <dgm:t>
        <a:bodyPr/>
        <a:lstStyle/>
        <a:p>
          <a:endParaRPr lang="zh-TW" altLang="en-US"/>
        </a:p>
      </dgm:t>
    </dgm:pt>
    <dgm:pt modelId="{FC7BD8BF-BEB0-4C2A-A27F-914639970564}">
      <dgm:prSet phldrT="[文字]"/>
      <dgm:spPr/>
      <dgm:t>
        <a:bodyPr/>
        <a:lstStyle/>
        <a:p>
          <a:r>
            <a:rPr lang="zh-TW" altLang="en-US" dirty="0" smtClean="0"/>
            <a:t>是一種創造的能力</a:t>
          </a:r>
          <a:endParaRPr lang="zh-TW" altLang="en-US" dirty="0"/>
        </a:p>
      </dgm:t>
    </dgm:pt>
    <dgm:pt modelId="{ED20F49D-B5F1-47F2-88DC-42E67E2ED2CB}" type="parTrans" cxnId="{39A50EE8-F2ED-4D3A-AF6E-C44B1D488912}">
      <dgm:prSet/>
      <dgm:spPr/>
      <dgm:t>
        <a:bodyPr/>
        <a:lstStyle/>
        <a:p>
          <a:endParaRPr lang="zh-TW" altLang="en-US"/>
        </a:p>
      </dgm:t>
    </dgm:pt>
    <dgm:pt modelId="{C869216B-0146-491C-92A7-205B5B4FC8D3}" type="sibTrans" cxnId="{39A50EE8-F2ED-4D3A-AF6E-C44B1D488912}">
      <dgm:prSet/>
      <dgm:spPr/>
      <dgm:t>
        <a:bodyPr/>
        <a:lstStyle/>
        <a:p>
          <a:endParaRPr lang="zh-TW" altLang="en-US"/>
        </a:p>
      </dgm:t>
    </dgm:pt>
    <dgm:pt modelId="{C420660D-F9B2-43E2-8C21-D9B38194E203}">
      <dgm:prSet phldrT="[文字]"/>
      <dgm:spPr/>
      <dgm:t>
        <a:bodyPr/>
        <a:lstStyle/>
        <a:p>
          <a:r>
            <a:rPr lang="zh-TW" altLang="en-US" dirty="0" smtClean="0"/>
            <a:t>含敏覺 流暢 變通 獨創 精進五個向度</a:t>
          </a:r>
          <a:endParaRPr lang="zh-TW" altLang="en-US" dirty="0"/>
        </a:p>
      </dgm:t>
    </dgm:pt>
    <dgm:pt modelId="{611F5069-7DB8-48AB-A8F1-19C528B41E8A}" type="parTrans" cxnId="{BC25B19C-FD8F-416E-A96B-02CAFE235869}">
      <dgm:prSet/>
      <dgm:spPr/>
      <dgm:t>
        <a:bodyPr/>
        <a:lstStyle/>
        <a:p>
          <a:endParaRPr lang="zh-TW" altLang="en-US"/>
        </a:p>
      </dgm:t>
    </dgm:pt>
    <dgm:pt modelId="{08110A23-5DEF-4F34-8E44-D71D7F65DD73}" type="sibTrans" cxnId="{BC25B19C-FD8F-416E-A96B-02CAFE235869}">
      <dgm:prSet/>
      <dgm:spPr/>
      <dgm:t>
        <a:bodyPr/>
        <a:lstStyle/>
        <a:p>
          <a:endParaRPr lang="zh-TW" altLang="en-US"/>
        </a:p>
      </dgm:t>
    </dgm:pt>
    <dgm:pt modelId="{9D5495F9-2E53-4B6A-8B63-149C4ED70D82}">
      <dgm:prSet phldrT="[文字]"/>
      <dgm:spPr/>
      <dgm:t>
        <a:bodyPr/>
        <a:lstStyle/>
        <a:p>
          <a:r>
            <a:rPr lang="zh-TW" altLang="en-US" dirty="0" smtClean="0"/>
            <a:t>創意</a:t>
          </a:r>
          <a:endParaRPr lang="zh-TW" altLang="en-US" dirty="0"/>
        </a:p>
      </dgm:t>
    </dgm:pt>
    <dgm:pt modelId="{9BD1C0D1-BB50-47A1-A277-B3E7A3DC00B0}" type="parTrans" cxnId="{6107E1E6-AFC9-41E6-9376-3AC1EC7FF21E}">
      <dgm:prSet/>
      <dgm:spPr/>
      <dgm:t>
        <a:bodyPr/>
        <a:lstStyle/>
        <a:p>
          <a:endParaRPr lang="zh-TW" altLang="en-US"/>
        </a:p>
      </dgm:t>
    </dgm:pt>
    <dgm:pt modelId="{0454A2D0-2375-4F14-B82E-C33A55FFD13C}" type="sibTrans" cxnId="{6107E1E6-AFC9-41E6-9376-3AC1EC7FF21E}">
      <dgm:prSet/>
      <dgm:spPr/>
      <dgm:t>
        <a:bodyPr/>
        <a:lstStyle/>
        <a:p>
          <a:endParaRPr lang="zh-TW" altLang="en-US"/>
        </a:p>
      </dgm:t>
    </dgm:pt>
    <dgm:pt modelId="{2A918E97-2556-4548-BC97-F46F5DA89426}">
      <dgm:prSet phldrT="[文字]"/>
      <dgm:spPr/>
      <dgm:t>
        <a:bodyPr/>
        <a:lstStyle/>
        <a:p>
          <a:r>
            <a:rPr lang="zh-TW" altLang="en-US" dirty="0" smtClean="0"/>
            <a:t>是一種新的想法或是好的點子</a:t>
          </a:r>
          <a:endParaRPr lang="zh-TW" altLang="en-US" dirty="0"/>
        </a:p>
      </dgm:t>
    </dgm:pt>
    <dgm:pt modelId="{87032DE8-D09A-46AE-AC6C-9279ECD57F56}" type="parTrans" cxnId="{966BBA24-ADF1-4EBA-BEEF-E89DBFAFAFC0}">
      <dgm:prSet/>
      <dgm:spPr/>
      <dgm:t>
        <a:bodyPr/>
        <a:lstStyle/>
        <a:p>
          <a:endParaRPr lang="zh-TW" altLang="en-US"/>
        </a:p>
      </dgm:t>
    </dgm:pt>
    <dgm:pt modelId="{CD7AF9AA-AF12-4C57-9AA4-50506A3D163C}" type="sibTrans" cxnId="{966BBA24-ADF1-4EBA-BEEF-E89DBFAFAFC0}">
      <dgm:prSet/>
      <dgm:spPr/>
      <dgm:t>
        <a:bodyPr/>
        <a:lstStyle/>
        <a:p>
          <a:endParaRPr lang="zh-TW" altLang="en-US"/>
        </a:p>
      </dgm:t>
    </dgm:pt>
    <dgm:pt modelId="{A9533F22-AC9E-4F7C-97E9-635924C82014}">
      <dgm:prSet phldrT="[文字]"/>
      <dgm:spPr/>
      <dgm:t>
        <a:bodyPr/>
        <a:lstStyle/>
        <a:p>
          <a:r>
            <a:rPr lang="zh-TW" altLang="en-US" dirty="0" smtClean="0"/>
            <a:t>含有 新穎而且實用兩個向度</a:t>
          </a:r>
          <a:endParaRPr lang="zh-TW" altLang="en-US" dirty="0"/>
        </a:p>
      </dgm:t>
    </dgm:pt>
    <dgm:pt modelId="{D50C4865-BD18-4738-8BFF-C5802B62A890}" type="parTrans" cxnId="{A1A4A73A-DEC7-42B4-AF05-059888C5A129}">
      <dgm:prSet/>
      <dgm:spPr/>
      <dgm:t>
        <a:bodyPr/>
        <a:lstStyle/>
        <a:p>
          <a:endParaRPr lang="zh-TW" altLang="en-US"/>
        </a:p>
      </dgm:t>
    </dgm:pt>
    <dgm:pt modelId="{67586255-31AF-4694-8707-836CE5ED835D}" type="sibTrans" cxnId="{A1A4A73A-DEC7-42B4-AF05-059888C5A129}">
      <dgm:prSet/>
      <dgm:spPr/>
      <dgm:t>
        <a:bodyPr/>
        <a:lstStyle/>
        <a:p>
          <a:endParaRPr lang="zh-TW" altLang="en-US"/>
        </a:p>
      </dgm:t>
    </dgm:pt>
    <dgm:pt modelId="{34A660E2-BA2E-425E-8602-4238193ADF0B}">
      <dgm:prSet phldrT="[文字]"/>
      <dgm:spPr/>
      <dgm:t>
        <a:bodyPr/>
        <a:lstStyle/>
        <a:p>
          <a:r>
            <a:rPr lang="zh-TW" altLang="en-US" dirty="0" smtClean="0"/>
            <a:t>創新</a:t>
          </a:r>
          <a:endParaRPr lang="zh-TW" altLang="en-US" dirty="0"/>
        </a:p>
      </dgm:t>
    </dgm:pt>
    <dgm:pt modelId="{A3DA2758-F739-48E4-8DD7-FCA1F0A5E676}" type="parTrans" cxnId="{A5BFD522-949E-4BD7-8853-EA2E57CA773D}">
      <dgm:prSet/>
      <dgm:spPr/>
      <dgm:t>
        <a:bodyPr/>
        <a:lstStyle/>
        <a:p>
          <a:endParaRPr lang="zh-TW" altLang="en-US"/>
        </a:p>
      </dgm:t>
    </dgm:pt>
    <dgm:pt modelId="{E84A0F27-ABFD-4F37-A4BC-367C14C210D4}" type="sibTrans" cxnId="{A5BFD522-949E-4BD7-8853-EA2E57CA773D}">
      <dgm:prSet/>
      <dgm:spPr/>
      <dgm:t>
        <a:bodyPr/>
        <a:lstStyle/>
        <a:p>
          <a:endParaRPr lang="zh-TW" altLang="en-US"/>
        </a:p>
      </dgm:t>
    </dgm:pt>
    <dgm:pt modelId="{71CD48E0-2284-44C3-92FC-E79CCB6477FC}">
      <dgm:prSet phldrT="[文字]"/>
      <dgm:spPr/>
      <dgm:t>
        <a:bodyPr/>
        <a:lstStyle/>
        <a:p>
          <a:r>
            <a:rPr lang="zh-TW" altLang="en-US" dirty="0" smtClean="0"/>
            <a:t>將創意在工作中實踐</a:t>
          </a:r>
          <a:endParaRPr lang="zh-TW" altLang="en-US" dirty="0"/>
        </a:p>
      </dgm:t>
    </dgm:pt>
    <dgm:pt modelId="{2C388AA1-F9C1-4DEC-AC8D-634966BCAD91}" type="parTrans" cxnId="{2EC84ED1-B4C6-4CF7-8969-BA9E02D2D863}">
      <dgm:prSet/>
      <dgm:spPr/>
      <dgm:t>
        <a:bodyPr/>
        <a:lstStyle/>
        <a:p>
          <a:endParaRPr lang="zh-TW" altLang="en-US"/>
        </a:p>
      </dgm:t>
    </dgm:pt>
    <dgm:pt modelId="{FA166F0E-4977-4310-8790-29D403365BAB}" type="sibTrans" cxnId="{2EC84ED1-B4C6-4CF7-8969-BA9E02D2D863}">
      <dgm:prSet/>
      <dgm:spPr/>
      <dgm:t>
        <a:bodyPr/>
        <a:lstStyle/>
        <a:p>
          <a:endParaRPr lang="zh-TW" altLang="en-US"/>
        </a:p>
      </dgm:t>
    </dgm:pt>
    <dgm:pt modelId="{BC7D8FA0-A8F7-4852-95D9-A3656990BFF9}">
      <dgm:prSet phldrT="[文字]"/>
      <dgm:spPr/>
      <dgm:t>
        <a:bodyPr/>
        <a:lstStyle/>
        <a:p>
          <a:r>
            <a:rPr lang="zh-TW" altLang="en-US" dirty="0" smtClean="0"/>
            <a:t>為組織帶來價值</a:t>
          </a:r>
          <a:endParaRPr lang="zh-TW" altLang="en-US" dirty="0"/>
        </a:p>
      </dgm:t>
    </dgm:pt>
    <dgm:pt modelId="{3E32590D-4A8A-4F03-AB34-515816C50330}" type="parTrans" cxnId="{CEB41A00-763E-42B5-BFBE-ED4FBFF2637E}">
      <dgm:prSet/>
      <dgm:spPr/>
      <dgm:t>
        <a:bodyPr/>
        <a:lstStyle/>
        <a:p>
          <a:endParaRPr lang="zh-TW" altLang="en-US"/>
        </a:p>
      </dgm:t>
    </dgm:pt>
    <dgm:pt modelId="{45A55C88-239D-481D-9B5D-C6324E5E189C}" type="sibTrans" cxnId="{CEB41A00-763E-42B5-BFBE-ED4FBFF2637E}">
      <dgm:prSet/>
      <dgm:spPr/>
      <dgm:t>
        <a:bodyPr/>
        <a:lstStyle/>
        <a:p>
          <a:endParaRPr lang="zh-TW" altLang="en-US"/>
        </a:p>
      </dgm:t>
    </dgm:pt>
    <dgm:pt modelId="{96F61634-1ABB-4EE1-8C3A-BA7AE2AA3C68}" type="pres">
      <dgm:prSet presAssocID="{705A272F-28FC-435B-ADDB-D89FDE8E2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C70B58C-F6B4-4C54-971E-5796D454EF9F}" type="pres">
      <dgm:prSet presAssocID="{6A9C4BAB-0604-4A52-86AB-9D6C4AE39949}" presName="linNode" presStyleCnt="0"/>
      <dgm:spPr/>
      <dgm:t>
        <a:bodyPr/>
        <a:lstStyle/>
        <a:p>
          <a:endParaRPr lang="zh-TW" altLang="en-US"/>
        </a:p>
      </dgm:t>
    </dgm:pt>
    <dgm:pt modelId="{124C2A8A-8CE8-472F-85EB-8EBA861C7D76}" type="pres">
      <dgm:prSet presAssocID="{6A9C4BAB-0604-4A52-86AB-9D6C4AE3994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1200DA-8D7A-4704-B1F7-C7543C6C918F}" type="pres">
      <dgm:prSet presAssocID="{6A9C4BAB-0604-4A52-86AB-9D6C4AE3994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DA50F-FCCB-45F5-82AA-7CA359A65609}" type="pres">
      <dgm:prSet presAssocID="{B8534447-34D4-4A92-905F-DBD209B5F202}" presName="sp" presStyleCnt="0"/>
      <dgm:spPr/>
      <dgm:t>
        <a:bodyPr/>
        <a:lstStyle/>
        <a:p>
          <a:endParaRPr lang="zh-TW" altLang="en-US"/>
        </a:p>
      </dgm:t>
    </dgm:pt>
    <dgm:pt modelId="{609572AB-6241-4C09-8799-C8F316C4965C}" type="pres">
      <dgm:prSet presAssocID="{9D5495F9-2E53-4B6A-8B63-149C4ED70D82}" presName="linNode" presStyleCnt="0"/>
      <dgm:spPr/>
      <dgm:t>
        <a:bodyPr/>
        <a:lstStyle/>
        <a:p>
          <a:endParaRPr lang="zh-TW" altLang="en-US"/>
        </a:p>
      </dgm:t>
    </dgm:pt>
    <dgm:pt modelId="{2857DE6F-F9A6-4D98-AFA3-1254D1C67559}" type="pres">
      <dgm:prSet presAssocID="{9D5495F9-2E53-4B6A-8B63-149C4ED70D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029332-1ADC-4B56-98AE-6BA57C765784}" type="pres">
      <dgm:prSet presAssocID="{9D5495F9-2E53-4B6A-8B63-149C4ED70D8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C1B860-A3AE-439C-8138-FBC4B3BBFA67}" type="pres">
      <dgm:prSet presAssocID="{0454A2D0-2375-4F14-B82E-C33A55FFD13C}" presName="sp" presStyleCnt="0"/>
      <dgm:spPr/>
      <dgm:t>
        <a:bodyPr/>
        <a:lstStyle/>
        <a:p>
          <a:endParaRPr lang="zh-TW" altLang="en-US"/>
        </a:p>
      </dgm:t>
    </dgm:pt>
    <dgm:pt modelId="{4F99A1EE-18A9-4A87-9045-540E35C695EB}" type="pres">
      <dgm:prSet presAssocID="{34A660E2-BA2E-425E-8602-4238193ADF0B}" presName="linNode" presStyleCnt="0"/>
      <dgm:spPr/>
      <dgm:t>
        <a:bodyPr/>
        <a:lstStyle/>
        <a:p>
          <a:endParaRPr lang="zh-TW" altLang="en-US"/>
        </a:p>
      </dgm:t>
    </dgm:pt>
    <dgm:pt modelId="{E5DA2CCE-B3BF-45A7-80DC-0C71551D856A}" type="pres">
      <dgm:prSet presAssocID="{34A660E2-BA2E-425E-8602-4238193ADF0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32CC78-33F3-4EA0-A180-70A6DF799C73}" type="pres">
      <dgm:prSet presAssocID="{34A660E2-BA2E-425E-8602-4238193ADF0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BFD522-949E-4BD7-8853-EA2E57CA773D}" srcId="{705A272F-28FC-435B-ADDB-D89FDE8E23D4}" destId="{34A660E2-BA2E-425E-8602-4238193ADF0B}" srcOrd="2" destOrd="0" parTransId="{A3DA2758-F739-48E4-8DD7-FCA1F0A5E676}" sibTransId="{E84A0F27-ABFD-4F37-A4BC-367C14C210D4}"/>
    <dgm:cxn modelId="{0AF3ADB2-8ECF-48B3-BDC4-3425E03FBB6E}" type="presOf" srcId="{FC7BD8BF-BEB0-4C2A-A27F-914639970564}" destId="{AB1200DA-8D7A-4704-B1F7-C7543C6C918F}" srcOrd="0" destOrd="0" presId="urn:microsoft.com/office/officeart/2005/8/layout/vList5"/>
    <dgm:cxn modelId="{78EB30B6-E557-43E5-960A-61EB97C1E828}" type="presOf" srcId="{BC7D8FA0-A8F7-4852-95D9-A3656990BFF9}" destId="{2332CC78-33F3-4EA0-A180-70A6DF799C73}" srcOrd="0" destOrd="1" presId="urn:microsoft.com/office/officeart/2005/8/layout/vList5"/>
    <dgm:cxn modelId="{B0079C37-800D-4EE3-B0C5-A5B8F8CB5F79}" type="presOf" srcId="{A9533F22-AC9E-4F7C-97E9-635924C82014}" destId="{C2029332-1ADC-4B56-98AE-6BA57C765784}" srcOrd="0" destOrd="1" presId="urn:microsoft.com/office/officeart/2005/8/layout/vList5"/>
    <dgm:cxn modelId="{E5CE2E08-64AF-42BE-AC0A-1A5D0C100768}" type="presOf" srcId="{34A660E2-BA2E-425E-8602-4238193ADF0B}" destId="{E5DA2CCE-B3BF-45A7-80DC-0C71551D856A}" srcOrd="0" destOrd="0" presId="urn:microsoft.com/office/officeart/2005/8/layout/vList5"/>
    <dgm:cxn modelId="{DB5A6D9B-91AB-4B16-BA45-FE76C651EC4D}" type="presOf" srcId="{2A918E97-2556-4548-BC97-F46F5DA89426}" destId="{C2029332-1ADC-4B56-98AE-6BA57C765784}" srcOrd="0" destOrd="0" presId="urn:microsoft.com/office/officeart/2005/8/layout/vList5"/>
    <dgm:cxn modelId="{6107E1E6-AFC9-41E6-9376-3AC1EC7FF21E}" srcId="{705A272F-28FC-435B-ADDB-D89FDE8E23D4}" destId="{9D5495F9-2E53-4B6A-8B63-149C4ED70D82}" srcOrd="1" destOrd="0" parTransId="{9BD1C0D1-BB50-47A1-A277-B3E7A3DC00B0}" sibTransId="{0454A2D0-2375-4F14-B82E-C33A55FFD13C}"/>
    <dgm:cxn modelId="{D68E4972-838E-4B12-8B2F-BC00522FF548}" type="presOf" srcId="{71CD48E0-2284-44C3-92FC-E79CCB6477FC}" destId="{2332CC78-33F3-4EA0-A180-70A6DF799C73}" srcOrd="0" destOrd="0" presId="urn:microsoft.com/office/officeart/2005/8/layout/vList5"/>
    <dgm:cxn modelId="{E0A723AB-EEF0-4083-B1FC-5013C09519C8}" type="presOf" srcId="{9D5495F9-2E53-4B6A-8B63-149C4ED70D82}" destId="{2857DE6F-F9A6-4D98-AFA3-1254D1C67559}" srcOrd="0" destOrd="0" presId="urn:microsoft.com/office/officeart/2005/8/layout/vList5"/>
    <dgm:cxn modelId="{BC25B19C-FD8F-416E-A96B-02CAFE235869}" srcId="{6A9C4BAB-0604-4A52-86AB-9D6C4AE39949}" destId="{C420660D-F9B2-43E2-8C21-D9B38194E203}" srcOrd="1" destOrd="0" parTransId="{611F5069-7DB8-48AB-A8F1-19C528B41E8A}" sibTransId="{08110A23-5DEF-4F34-8E44-D71D7F65DD73}"/>
    <dgm:cxn modelId="{C035E20F-20BC-4FE5-AC01-1E6444273B58}" type="presOf" srcId="{C420660D-F9B2-43E2-8C21-D9B38194E203}" destId="{AB1200DA-8D7A-4704-B1F7-C7543C6C918F}" srcOrd="0" destOrd="1" presId="urn:microsoft.com/office/officeart/2005/8/layout/vList5"/>
    <dgm:cxn modelId="{39A50EE8-F2ED-4D3A-AF6E-C44B1D488912}" srcId="{6A9C4BAB-0604-4A52-86AB-9D6C4AE39949}" destId="{FC7BD8BF-BEB0-4C2A-A27F-914639970564}" srcOrd="0" destOrd="0" parTransId="{ED20F49D-B5F1-47F2-88DC-42E67E2ED2CB}" sibTransId="{C869216B-0146-491C-92A7-205B5B4FC8D3}"/>
    <dgm:cxn modelId="{966BBA24-ADF1-4EBA-BEEF-E89DBFAFAFC0}" srcId="{9D5495F9-2E53-4B6A-8B63-149C4ED70D82}" destId="{2A918E97-2556-4548-BC97-F46F5DA89426}" srcOrd="0" destOrd="0" parTransId="{87032DE8-D09A-46AE-AC6C-9279ECD57F56}" sibTransId="{CD7AF9AA-AF12-4C57-9AA4-50506A3D163C}"/>
    <dgm:cxn modelId="{CEB41A00-763E-42B5-BFBE-ED4FBFF2637E}" srcId="{34A660E2-BA2E-425E-8602-4238193ADF0B}" destId="{BC7D8FA0-A8F7-4852-95D9-A3656990BFF9}" srcOrd="1" destOrd="0" parTransId="{3E32590D-4A8A-4F03-AB34-515816C50330}" sibTransId="{45A55C88-239D-481D-9B5D-C6324E5E189C}"/>
    <dgm:cxn modelId="{AEDC9EEC-2C1A-4BDE-B468-CF0F74DA17E5}" srcId="{705A272F-28FC-435B-ADDB-D89FDE8E23D4}" destId="{6A9C4BAB-0604-4A52-86AB-9D6C4AE39949}" srcOrd="0" destOrd="0" parTransId="{FA7C6EAA-6F13-4B95-8621-440CBDB4955C}" sibTransId="{B8534447-34D4-4A92-905F-DBD209B5F202}"/>
    <dgm:cxn modelId="{E6133267-9CF0-49B3-BB3B-55272118012F}" type="presOf" srcId="{6A9C4BAB-0604-4A52-86AB-9D6C4AE39949}" destId="{124C2A8A-8CE8-472F-85EB-8EBA861C7D76}" srcOrd="0" destOrd="0" presId="urn:microsoft.com/office/officeart/2005/8/layout/vList5"/>
    <dgm:cxn modelId="{2EC84ED1-B4C6-4CF7-8969-BA9E02D2D863}" srcId="{34A660E2-BA2E-425E-8602-4238193ADF0B}" destId="{71CD48E0-2284-44C3-92FC-E79CCB6477FC}" srcOrd="0" destOrd="0" parTransId="{2C388AA1-F9C1-4DEC-AC8D-634966BCAD91}" sibTransId="{FA166F0E-4977-4310-8790-29D403365BAB}"/>
    <dgm:cxn modelId="{231B22AA-C727-49C7-A37C-F9EC92C91A0C}" type="presOf" srcId="{705A272F-28FC-435B-ADDB-D89FDE8E23D4}" destId="{96F61634-1ABB-4EE1-8C3A-BA7AE2AA3C68}" srcOrd="0" destOrd="0" presId="urn:microsoft.com/office/officeart/2005/8/layout/vList5"/>
    <dgm:cxn modelId="{A1A4A73A-DEC7-42B4-AF05-059888C5A129}" srcId="{9D5495F9-2E53-4B6A-8B63-149C4ED70D82}" destId="{A9533F22-AC9E-4F7C-97E9-635924C82014}" srcOrd="1" destOrd="0" parTransId="{D50C4865-BD18-4738-8BFF-C5802B62A890}" sibTransId="{67586255-31AF-4694-8707-836CE5ED835D}"/>
    <dgm:cxn modelId="{8E5655B9-4A9F-4781-9400-DB3E8A147716}" type="presParOf" srcId="{96F61634-1ABB-4EE1-8C3A-BA7AE2AA3C68}" destId="{1C70B58C-F6B4-4C54-971E-5796D454EF9F}" srcOrd="0" destOrd="0" presId="urn:microsoft.com/office/officeart/2005/8/layout/vList5"/>
    <dgm:cxn modelId="{7DA40589-37EF-45CB-8173-3A5EE35CE929}" type="presParOf" srcId="{1C70B58C-F6B4-4C54-971E-5796D454EF9F}" destId="{124C2A8A-8CE8-472F-85EB-8EBA861C7D76}" srcOrd="0" destOrd="0" presId="urn:microsoft.com/office/officeart/2005/8/layout/vList5"/>
    <dgm:cxn modelId="{2360432C-545F-4E44-88F1-920243D435C5}" type="presParOf" srcId="{1C70B58C-F6B4-4C54-971E-5796D454EF9F}" destId="{AB1200DA-8D7A-4704-B1F7-C7543C6C918F}" srcOrd="1" destOrd="0" presId="urn:microsoft.com/office/officeart/2005/8/layout/vList5"/>
    <dgm:cxn modelId="{92127584-5688-4574-ABEC-C50F5D729353}" type="presParOf" srcId="{96F61634-1ABB-4EE1-8C3A-BA7AE2AA3C68}" destId="{99BDA50F-FCCB-45F5-82AA-7CA359A65609}" srcOrd="1" destOrd="0" presId="urn:microsoft.com/office/officeart/2005/8/layout/vList5"/>
    <dgm:cxn modelId="{472DB98F-BAF1-4721-AF7F-63821405B28E}" type="presParOf" srcId="{96F61634-1ABB-4EE1-8C3A-BA7AE2AA3C68}" destId="{609572AB-6241-4C09-8799-C8F316C4965C}" srcOrd="2" destOrd="0" presId="urn:microsoft.com/office/officeart/2005/8/layout/vList5"/>
    <dgm:cxn modelId="{EB2155EC-D880-481E-9B27-57C020AFFFEC}" type="presParOf" srcId="{609572AB-6241-4C09-8799-C8F316C4965C}" destId="{2857DE6F-F9A6-4D98-AFA3-1254D1C67559}" srcOrd="0" destOrd="0" presId="urn:microsoft.com/office/officeart/2005/8/layout/vList5"/>
    <dgm:cxn modelId="{6C919A47-71D2-48C6-AC1C-B703FC141ECF}" type="presParOf" srcId="{609572AB-6241-4C09-8799-C8F316C4965C}" destId="{C2029332-1ADC-4B56-98AE-6BA57C765784}" srcOrd="1" destOrd="0" presId="urn:microsoft.com/office/officeart/2005/8/layout/vList5"/>
    <dgm:cxn modelId="{23DABEBF-C25E-4005-A5FC-6118C8E0E5A6}" type="presParOf" srcId="{96F61634-1ABB-4EE1-8C3A-BA7AE2AA3C68}" destId="{57C1B860-A3AE-439C-8138-FBC4B3BBFA67}" srcOrd="3" destOrd="0" presId="urn:microsoft.com/office/officeart/2005/8/layout/vList5"/>
    <dgm:cxn modelId="{B7EDFE76-2548-428A-A73D-A581A47CF42F}" type="presParOf" srcId="{96F61634-1ABB-4EE1-8C3A-BA7AE2AA3C68}" destId="{4F99A1EE-18A9-4A87-9045-540E35C695EB}" srcOrd="4" destOrd="0" presId="urn:microsoft.com/office/officeart/2005/8/layout/vList5"/>
    <dgm:cxn modelId="{3CF1B0CA-EDB4-401C-ADE2-9F42E20367C7}" type="presParOf" srcId="{4F99A1EE-18A9-4A87-9045-540E35C695EB}" destId="{E5DA2CCE-B3BF-45A7-80DC-0C71551D856A}" srcOrd="0" destOrd="0" presId="urn:microsoft.com/office/officeart/2005/8/layout/vList5"/>
    <dgm:cxn modelId="{66257E83-16C0-4DB5-9BDE-AD0B97F193D8}" type="presParOf" srcId="{4F99A1EE-18A9-4A87-9045-540E35C695EB}" destId="{2332CC78-33F3-4EA0-A180-70A6DF799C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6FB053-2142-45BB-9426-68A7C409E4E9}">
      <dsp:nvSpPr>
        <dsp:cNvPr id="0" name=""/>
        <dsp:cNvSpPr/>
      </dsp:nvSpPr>
      <dsp:spPr>
        <a:xfrm>
          <a:off x="1886295" y="641"/>
          <a:ext cx="1668441" cy="10844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/>
            <a:t>體驗</a:t>
          </a:r>
          <a:endParaRPr lang="zh-TW" altLang="en-US" sz="4200" kern="1200" dirty="0"/>
        </a:p>
      </dsp:txBody>
      <dsp:txXfrm>
        <a:off x="1886295" y="641"/>
        <a:ext cx="1668441" cy="1084486"/>
      </dsp:txXfrm>
    </dsp:sp>
    <dsp:sp modelId="{921B7DCA-62DD-406F-B3CB-C52C7F696EDC}">
      <dsp:nvSpPr>
        <dsp:cNvPr id="0" name=""/>
        <dsp:cNvSpPr/>
      </dsp:nvSpPr>
      <dsp:spPr>
        <a:xfrm>
          <a:off x="1275751" y="542884"/>
          <a:ext cx="2889528" cy="2889528"/>
        </a:xfrm>
        <a:custGeom>
          <a:avLst/>
          <a:gdLst/>
          <a:ahLst/>
          <a:cxnLst/>
          <a:rect l="0" t="0" r="0" b="0"/>
          <a:pathLst>
            <a:path>
              <a:moveTo>
                <a:pt x="2291072" y="273821"/>
              </a:moveTo>
              <a:arcTo wR="1444764" hR="1444764" stAng="18351470" swAng="36429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2226C-531D-4BAE-BB8F-1141F6CD42C0}">
      <dsp:nvSpPr>
        <dsp:cNvPr id="0" name=""/>
        <dsp:cNvSpPr/>
      </dsp:nvSpPr>
      <dsp:spPr>
        <a:xfrm>
          <a:off x="3137497" y="2167787"/>
          <a:ext cx="1668441" cy="10844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/>
            <a:t>省思</a:t>
          </a:r>
          <a:endParaRPr lang="zh-TW" altLang="en-US" sz="4200" kern="1200" dirty="0"/>
        </a:p>
      </dsp:txBody>
      <dsp:txXfrm>
        <a:off x="3137497" y="2167787"/>
        <a:ext cx="1668441" cy="1084486"/>
      </dsp:txXfrm>
    </dsp:sp>
    <dsp:sp modelId="{E5584654-919A-4F45-8DE5-8258ECC4EB0A}">
      <dsp:nvSpPr>
        <dsp:cNvPr id="0" name=""/>
        <dsp:cNvSpPr/>
      </dsp:nvSpPr>
      <dsp:spPr>
        <a:xfrm>
          <a:off x="1275751" y="542884"/>
          <a:ext cx="2889528" cy="2889528"/>
        </a:xfrm>
        <a:custGeom>
          <a:avLst/>
          <a:gdLst/>
          <a:ahLst/>
          <a:cxnLst/>
          <a:rect l="0" t="0" r="0" b="0"/>
          <a:pathLst>
            <a:path>
              <a:moveTo>
                <a:pt x="2131118" y="2716086"/>
              </a:moveTo>
              <a:arcTo wR="1444764" hR="1444764" stAng="3698192" swAng="340361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8E0267-984A-4750-B14B-8FDA92468B5D}">
      <dsp:nvSpPr>
        <dsp:cNvPr id="0" name=""/>
        <dsp:cNvSpPr/>
      </dsp:nvSpPr>
      <dsp:spPr>
        <a:xfrm>
          <a:off x="635092" y="2167787"/>
          <a:ext cx="1668441" cy="10844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kern="1200" dirty="0" smtClean="0"/>
            <a:t>實踐</a:t>
          </a:r>
          <a:endParaRPr lang="zh-TW" altLang="en-US" sz="4200" kern="1200" dirty="0"/>
        </a:p>
      </dsp:txBody>
      <dsp:txXfrm>
        <a:off x="635092" y="2167787"/>
        <a:ext cx="1668441" cy="1084486"/>
      </dsp:txXfrm>
    </dsp:sp>
    <dsp:sp modelId="{0D037563-FAF7-41FF-A5B0-0F51F4FA3078}">
      <dsp:nvSpPr>
        <dsp:cNvPr id="0" name=""/>
        <dsp:cNvSpPr/>
      </dsp:nvSpPr>
      <dsp:spPr>
        <a:xfrm>
          <a:off x="1275751" y="542884"/>
          <a:ext cx="2889528" cy="2889528"/>
        </a:xfrm>
        <a:custGeom>
          <a:avLst/>
          <a:gdLst/>
          <a:ahLst/>
          <a:cxnLst/>
          <a:rect l="0" t="0" r="0" b="0"/>
          <a:pathLst>
            <a:path>
              <a:moveTo>
                <a:pt x="9497" y="1610150"/>
              </a:moveTo>
              <a:arcTo wR="1444764" hR="1444764" stAng="10405607" swAng="364292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D420B-418E-47F5-AB28-8096A61C9B47}">
      <dsp:nvSpPr>
        <dsp:cNvPr id="0" name=""/>
        <dsp:cNvSpPr/>
      </dsp:nvSpPr>
      <dsp:spPr>
        <a:xfrm>
          <a:off x="3491883" y="2570694"/>
          <a:ext cx="2160233" cy="17166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教學原則的掌握</a:t>
          </a:r>
          <a:endParaRPr lang="zh-TW" altLang="en-US" sz="2800" b="1" kern="1200" dirty="0"/>
        </a:p>
      </dsp:txBody>
      <dsp:txXfrm>
        <a:off x="3491883" y="2570694"/>
        <a:ext cx="2160233" cy="1716610"/>
      </dsp:txXfrm>
    </dsp:sp>
    <dsp:sp modelId="{9ABEAEF5-D92B-4453-912B-09916BF7E1C1}">
      <dsp:nvSpPr>
        <dsp:cNvPr id="0" name=""/>
        <dsp:cNvSpPr/>
      </dsp:nvSpPr>
      <dsp:spPr>
        <a:xfrm rot="16200000">
          <a:off x="4307511" y="1794807"/>
          <a:ext cx="528976" cy="5836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6200000">
        <a:off x="4307511" y="1794807"/>
        <a:ext cx="528976" cy="583647"/>
      </dsp:txXfrm>
    </dsp:sp>
    <dsp:sp modelId="{46CA7F75-83AE-4F4A-AF57-6E0650DBE336}">
      <dsp:nvSpPr>
        <dsp:cNvPr id="0" name=""/>
        <dsp:cNvSpPr/>
      </dsp:nvSpPr>
      <dsp:spPr>
        <a:xfrm>
          <a:off x="3799525" y="27675"/>
          <a:ext cx="1544949" cy="15449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善用多元教學策略</a:t>
          </a:r>
          <a:endParaRPr lang="zh-TW" altLang="en-US" sz="2300" b="1" kern="1200" dirty="0"/>
        </a:p>
      </dsp:txBody>
      <dsp:txXfrm>
        <a:off x="3799525" y="27675"/>
        <a:ext cx="1544949" cy="1544949"/>
      </dsp:txXfrm>
    </dsp:sp>
    <dsp:sp modelId="{C2E56359-0113-42CC-AB89-B493BED4BC7E}">
      <dsp:nvSpPr>
        <dsp:cNvPr id="0" name=""/>
        <dsp:cNvSpPr/>
      </dsp:nvSpPr>
      <dsp:spPr>
        <a:xfrm rot="18900000">
          <a:off x="5314600" y="2154470"/>
          <a:ext cx="480209" cy="5836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8900000">
        <a:off x="5314600" y="2154470"/>
        <a:ext cx="480209" cy="583647"/>
      </dsp:txXfrm>
    </dsp:sp>
    <dsp:sp modelId="{57E24041-F82B-496D-83A0-B9105439A093}">
      <dsp:nvSpPr>
        <dsp:cNvPr id="0" name=""/>
        <dsp:cNvSpPr/>
      </dsp:nvSpPr>
      <dsp:spPr>
        <a:xfrm>
          <a:off x="5658402" y="797647"/>
          <a:ext cx="1544949" cy="15449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結合學校行事活動</a:t>
          </a:r>
          <a:endParaRPr lang="zh-TW" altLang="en-US" sz="2300" b="1" kern="1200" dirty="0"/>
        </a:p>
      </dsp:txBody>
      <dsp:txXfrm>
        <a:off x="5658402" y="797647"/>
        <a:ext cx="1544949" cy="1544949"/>
      </dsp:txXfrm>
    </dsp:sp>
    <dsp:sp modelId="{4FDF4235-792D-45EC-81C2-4493FF6743B1}">
      <dsp:nvSpPr>
        <dsp:cNvPr id="0" name=""/>
        <dsp:cNvSpPr/>
      </dsp:nvSpPr>
      <dsp:spPr>
        <a:xfrm>
          <a:off x="5822893" y="3137176"/>
          <a:ext cx="411416" cy="5836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5822893" y="3137176"/>
        <a:ext cx="411416" cy="583647"/>
      </dsp:txXfrm>
    </dsp:sp>
    <dsp:sp modelId="{AE2EF33B-756E-4F35-9419-F9552B5AE737}">
      <dsp:nvSpPr>
        <dsp:cNvPr id="0" name=""/>
        <dsp:cNvSpPr/>
      </dsp:nvSpPr>
      <dsp:spPr>
        <a:xfrm>
          <a:off x="6428374" y="2656525"/>
          <a:ext cx="1544949" cy="15449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落實領域教學</a:t>
          </a:r>
          <a:endParaRPr lang="zh-TW" altLang="en-US" sz="2300" b="1" kern="1200" dirty="0"/>
        </a:p>
      </dsp:txBody>
      <dsp:txXfrm>
        <a:off x="6428374" y="2656525"/>
        <a:ext cx="1544949" cy="1544949"/>
      </dsp:txXfrm>
    </dsp:sp>
    <dsp:sp modelId="{5F188182-911F-4529-9B8B-054BEE18BB1A}">
      <dsp:nvSpPr>
        <dsp:cNvPr id="0" name=""/>
        <dsp:cNvSpPr/>
      </dsp:nvSpPr>
      <dsp:spPr>
        <a:xfrm rot="2700000">
          <a:off x="5314600" y="4119882"/>
          <a:ext cx="480209" cy="5836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2700000">
        <a:off x="5314600" y="4119882"/>
        <a:ext cx="480209" cy="583647"/>
      </dsp:txXfrm>
    </dsp:sp>
    <dsp:sp modelId="{B4C6CE88-4FF8-483B-A982-D6461F996D66}">
      <dsp:nvSpPr>
        <dsp:cNvPr id="0" name=""/>
        <dsp:cNvSpPr/>
      </dsp:nvSpPr>
      <dsp:spPr>
        <a:xfrm>
          <a:off x="5658402" y="4515402"/>
          <a:ext cx="1544949" cy="15449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建構內化意義</a:t>
          </a:r>
          <a:endParaRPr lang="zh-TW" altLang="en-US" sz="2300" b="1" kern="1200" dirty="0"/>
        </a:p>
      </dsp:txBody>
      <dsp:txXfrm>
        <a:off x="5658402" y="4515402"/>
        <a:ext cx="1544949" cy="1544949"/>
      </dsp:txXfrm>
    </dsp:sp>
    <dsp:sp modelId="{877AC936-F1EB-42AD-9320-AEFF40843540}">
      <dsp:nvSpPr>
        <dsp:cNvPr id="0" name=""/>
        <dsp:cNvSpPr/>
      </dsp:nvSpPr>
      <dsp:spPr>
        <a:xfrm rot="5400000">
          <a:off x="4307511" y="4479545"/>
          <a:ext cx="528976" cy="5836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5400000">
        <a:off x="4307511" y="4479545"/>
        <a:ext cx="528976" cy="583647"/>
      </dsp:txXfrm>
    </dsp:sp>
    <dsp:sp modelId="{B2F92895-A32A-4DCF-9537-B4826D173672}">
      <dsp:nvSpPr>
        <dsp:cNvPr id="0" name=""/>
        <dsp:cNvSpPr/>
      </dsp:nvSpPr>
      <dsp:spPr>
        <a:xfrm>
          <a:off x="3799525" y="5285374"/>
          <a:ext cx="1544949" cy="154494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強調生活實踐</a:t>
          </a:r>
          <a:endParaRPr lang="zh-TW" altLang="en-US" sz="2300" b="1" kern="1200" dirty="0"/>
        </a:p>
      </dsp:txBody>
      <dsp:txXfrm>
        <a:off x="3799525" y="5285374"/>
        <a:ext cx="1544949" cy="1544949"/>
      </dsp:txXfrm>
    </dsp:sp>
    <dsp:sp modelId="{438DFA36-DC2E-48A8-867E-28476CBEE96E}">
      <dsp:nvSpPr>
        <dsp:cNvPr id="0" name=""/>
        <dsp:cNvSpPr/>
      </dsp:nvSpPr>
      <dsp:spPr>
        <a:xfrm rot="8100000">
          <a:off x="3349189" y="4119882"/>
          <a:ext cx="480209" cy="5836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8100000">
        <a:off x="3349189" y="4119882"/>
        <a:ext cx="480209" cy="583647"/>
      </dsp:txXfrm>
    </dsp:sp>
    <dsp:sp modelId="{7C9C6E6B-D381-4246-83B0-32DD8E6A0BDC}">
      <dsp:nvSpPr>
        <dsp:cNvPr id="0" name=""/>
        <dsp:cNvSpPr/>
      </dsp:nvSpPr>
      <dsp:spPr>
        <a:xfrm>
          <a:off x="1940647" y="4515402"/>
          <a:ext cx="1544949" cy="15449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著重省思分享</a:t>
          </a:r>
          <a:endParaRPr lang="zh-TW" altLang="en-US" sz="2300" b="1" kern="1200" dirty="0"/>
        </a:p>
      </dsp:txBody>
      <dsp:txXfrm>
        <a:off x="1940647" y="4515402"/>
        <a:ext cx="1544949" cy="1544949"/>
      </dsp:txXfrm>
    </dsp:sp>
    <dsp:sp modelId="{ADC1206C-E143-4D01-AA2E-0BEB2D8D787C}">
      <dsp:nvSpPr>
        <dsp:cNvPr id="0" name=""/>
        <dsp:cNvSpPr/>
      </dsp:nvSpPr>
      <dsp:spPr>
        <a:xfrm rot="10800000">
          <a:off x="2909689" y="3137176"/>
          <a:ext cx="411416" cy="5836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2909689" y="3137176"/>
        <a:ext cx="411416" cy="583647"/>
      </dsp:txXfrm>
    </dsp:sp>
    <dsp:sp modelId="{0ADB06AF-C973-44EA-8404-4DF9BB798E44}">
      <dsp:nvSpPr>
        <dsp:cNvPr id="0" name=""/>
        <dsp:cNvSpPr/>
      </dsp:nvSpPr>
      <dsp:spPr>
        <a:xfrm>
          <a:off x="1170675" y="2656525"/>
          <a:ext cx="1544949" cy="154494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強化體驗學習</a:t>
          </a:r>
          <a:endParaRPr lang="zh-TW" altLang="en-US" sz="2300" b="1" kern="1200" dirty="0"/>
        </a:p>
      </dsp:txBody>
      <dsp:txXfrm>
        <a:off x="1170675" y="2656525"/>
        <a:ext cx="1544949" cy="1544949"/>
      </dsp:txXfrm>
    </dsp:sp>
    <dsp:sp modelId="{E513ABB2-9C16-4D7D-8379-04502C943532}">
      <dsp:nvSpPr>
        <dsp:cNvPr id="0" name=""/>
        <dsp:cNvSpPr/>
      </dsp:nvSpPr>
      <dsp:spPr>
        <a:xfrm rot="13500000">
          <a:off x="3349189" y="2154470"/>
          <a:ext cx="480209" cy="5836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3500000">
        <a:off x="3349189" y="2154470"/>
        <a:ext cx="480209" cy="583647"/>
      </dsp:txXfrm>
    </dsp:sp>
    <dsp:sp modelId="{F0C7E754-C490-47BE-88C8-BD3A4036FADC}">
      <dsp:nvSpPr>
        <dsp:cNvPr id="0" name=""/>
        <dsp:cNvSpPr/>
      </dsp:nvSpPr>
      <dsp:spPr>
        <a:xfrm>
          <a:off x="1940647" y="797647"/>
          <a:ext cx="1544949" cy="154494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學習者為中心</a:t>
          </a:r>
          <a:endParaRPr lang="zh-TW" altLang="en-US" sz="2300" b="1" kern="1200" dirty="0"/>
        </a:p>
      </dsp:txBody>
      <dsp:txXfrm>
        <a:off x="1940647" y="797647"/>
        <a:ext cx="1544949" cy="15449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6EA99C-D60F-4AE2-8D1A-4C58C268FB38}">
      <dsp:nvSpPr>
        <dsp:cNvPr id="0" name=""/>
        <dsp:cNvSpPr/>
      </dsp:nvSpPr>
      <dsp:spPr>
        <a:xfrm>
          <a:off x="0" y="373808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DC8C9-22DD-42FA-934B-91BB0AE6608E}">
      <dsp:nvSpPr>
        <dsp:cNvPr id="0" name=""/>
        <dsp:cNvSpPr/>
      </dsp:nvSpPr>
      <dsp:spPr>
        <a:xfrm>
          <a:off x="424847" y="4808"/>
          <a:ext cx="594786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具有相當的人格特質</a:t>
          </a:r>
          <a:endParaRPr lang="zh-TW" altLang="en-US" sz="2800" b="1" kern="1200" dirty="0"/>
        </a:p>
      </dsp:txBody>
      <dsp:txXfrm>
        <a:off x="424847" y="4808"/>
        <a:ext cx="5947860" cy="738000"/>
      </dsp:txXfrm>
    </dsp:sp>
    <dsp:sp modelId="{39B6C995-14CA-4B5D-B4BE-261AF2254461}">
      <dsp:nvSpPr>
        <dsp:cNvPr id="0" name=""/>
        <dsp:cNvSpPr/>
      </dsp:nvSpPr>
      <dsp:spPr>
        <a:xfrm>
          <a:off x="0" y="1507808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41650-7230-4612-B024-9E4DE2A318AF}">
      <dsp:nvSpPr>
        <dsp:cNvPr id="0" name=""/>
        <dsp:cNvSpPr/>
      </dsp:nvSpPr>
      <dsp:spPr>
        <a:xfrm>
          <a:off x="424847" y="1138808"/>
          <a:ext cx="594786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能有效運用教學方法</a:t>
          </a:r>
          <a:endParaRPr lang="zh-TW" altLang="en-US" sz="2800" b="1" kern="1200" dirty="0"/>
        </a:p>
      </dsp:txBody>
      <dsp:txXfrm>
        <a:off x="424847" y="1138808"/>
        <a:ext cx="5947860" cy="738000"/>
      </dsp:txXfrm>
    </dsp:sp>
    <dsp:sp modelId="{77AA119D-ED74-4AD4-B1EE-EE0E03880EFB}">
      <dsp:nvSpPr>
        <dsp:cNvPr id="0" name=""/>
        <dsp:cNvSpPr/>
      </dsp:nvSpPr>
      <dsp:spPr>
        <a:xfrm>
          <a:off x="0" y="2654904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32D16-8250-464C-9328-098175274EED}">
      <dsp:nvSpPr>
        <dsp:cNvPr id="0" name=""/>
        <dsp:cNvSpPr/>
      </dsp:nvSpPr>
      <dsp:spPr>
        <a:xfrm>
          <a:off x="424847" y="2272808"/>
          <a:ext cx="594786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能營造良好的班級氣氛</a:t>
          </a:r>
          <a:endParaRPr lang="zh-TW" altLang="en-US" sz="2800" b="1" kern="1200" dirty="0"/>
        </a:p>
      </dsp:txBody>
      <dsp:txXfrm>
        <a:off x="424847" y="2272808"/>
        <a:ext cx="5947860" cy="738000"/>
      </dsp:txXfrm>
    </dsp:sp>
    <dsp:sp modelId="{3677D1DE-A640-47BE-B04E-EB523AF8790C}">
      <dsp:nvSpPr>
        <dsp:cNvPr id="0" name=""/>
        <dsp:cNvSpPr/>
      </dsp:nvSpPr>
      <dsp:spPr>
        <a:xfrm>
          <a:off x="0" y="3775808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1E75E-A9AE-4CFD-B7B8-A74932CFC516}">
      <dsp:nvSpPr>
        <dsp:cNvPr id="0" name=""/>
        <dsp:cNvSpPr/>
      </dsp:nvSpPr>
      <dsp:spPr>
        <a:xfrm>
          <a:off x="424847" y="3406808"/>
          <a:ext cx="594786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精熟各種教學能力和教學技巧</a:t>
          </a:r>
          <a:endParaRPr lang="zh-TW" altLang="en-US" sz="2800" b="1" kern="1200" dirty="0"/>
        </a:p>
      </dsp:txBody>
      <dsp:txXfrm>
        <a:off x="424847" y="3406808"/>
        <a:ext cx="5947860" cy="738000"/>
      </dsp:txXfrm>
    </dsp:sp>
    <dsp:sp modelId="{2B55DABD-90C4-494B-A14A-B05C4FA836F3}">
      <dsp:nvSpPr>
        <dsp:cNvPr id="0" name=""/>
        <dsp:cNvSpPr/>
      </dsp:nvSpPr>
      <dsp:spPr>
        <a:xfrm>
          <a:off x="0" y="4909808"/>
          <a:ext cx="849694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343D1-C98D-46ED-B447-2B5124F63270}">
      <dsp:nvSpPr>
        <dsp:cNvPr id="0" name=""/>
        <dsp:cNvSpPr/>
      </dsp:nvSpPr>
      <dsp:spPr>
        <a:xfrm>
          <a:off x="424847" y="4540808"/>
          <a:ext cx="7388075" cy="73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了解運用各種教學能力與技巧的重要時機</a:t>
          </a:r>
          <a:endParaRPr lang="zh-TW" altLang="en-US" sz="2800" b="1" kern="1200" dirty="0"/>
        </a:p>
      </dsp:txBody>
      <dsp:txXfrm>
        <a:off x="424847" y="4540808"/>
        <a:ext cx="7388075" cy="738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7D8EC-5C65-4117-B636-AEEBB9F6D543}">
      <dsp:nvSpPr>
        <dsp:cNvPr id="0" name=""/>
        <dsp:cNvSpPr/>
      </dsp:nvSpPr>
      <dsp:spPr>
        <a:xfrm>
          <a:off x="4765059" y="359686"/>
          <a:ext cx="1831723" cy="183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TW" sz="38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tencil" pitchFamily="82" charset="0"/>
              <a:ea typeface="新細明體" pitchFamily="18" charset="-120"/>
            </a:rPr>
            <a:t>What </a:t>
          </a:r>
        </a:p>
      </dsp:txBody>
      <dsp:txXfrm>
        <a:off x="4765059" y="359686"/>
        <a:ext cx="1831723" cy="1831723"/>
      </dsp:txXfrm>
    </dsp:sp>
    <dsp:sp modelId="{0763C706-46F7-4420-A54E-DAD50991FD05}">
      <dsp:nvSpPr>
        <dsp:cNvPr id="0" name=""/>
        <dsp:cNvSpPr/>
      </dsp:nvSpPr>
      <dsp:spPr>
        <a:xfrm>
          <a:off x="1975004" y="-717"/>
          <a:ext cx="4331159" cy="4331159"/>
        </a:xfrm>
        <a:prstGeom prst="circularArrow">
          <a:avLst>
            <a:gd name="adj1" fmla="val 8247"/>
            <a:gd name="adj2" fmla="val 575983"/>
            <a:gd name="adj3" fmla="val 2964467"/>
            <a:gd name="adj4" fmla="val 51313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79CCE-837A-4118-AF78-8F72FBFBA7DC}">
      <dsp:nvSpPr>
        <dsp:cNvPr id="0" name=""/>
        <dsp:cNvSpPr/>
      </dsp:nvSpPr>
      <dsp:spPr>
        <a:xfrm>
          <a:off x="3224722" y="3027629"/>
          <a:ext cx="1831723" cy="183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zh-TW" sz="3800" b="0" i="0" u="none" strike="noStrike" kern="1200" cap="none" normalizeH="0" baseline="0" dirty="0" smtClean="0">
            <a:ln>
              <a:noFill/>
            </a:ln>
            <a:solidFill>
              <a:srgbClr val="66FFFF"/>
            </a:solidFill>
            <a:effectLst/>
            <a:latin typeface="Stencil" pitchFamily="82" charset="0"/>
            <a:ea typeface="新細明體" pitchFamily="18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TW" sz="3800" b="0" i="0" u="none" strike="noStrike" kern="1200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tencil" pitchFamily="82" charset="0"/>
              <a:ea typeface="新細明體" pitchFamily="18" charset="-120"/>
            </a:rPr>
            <a:t>So What</a:t>
          </a:r>
        </a:p>
      </dsp:txBody>
      <dsp:txXfrm>
        <a:off x="3224722" y="3027629"/>
        <a:ext cx="1831723" cy="1831723"/>
      </dsp:txXfrm>
    </dsp:sp>
    <dsp:sp modelId="{092322AB-3CDE-46EE-A6F3-032182215C6C}">
      <dsp:nvSpPr>
        <dsp:cNvPr id="0" name=""/>
        <dsp:cNvSpPr/>
      </dsp:nvSpPr>
      <dsp:spPr>
        <a:xfrm>
          <a:off x="1975004" y="-717"/>
          <a:ext cx="4331159" cy="4331159"/>
        </a:xfrm>
        <a:prstGeom prst="circularArrow">
          <a:avLst>
            <a:gd name="adj1" fmla="val 8247"/>
            <a:gd name="adj2" fmla="val 575983"/>
            <a:gd name="adj3" fmla="val 10172703"/>
            <a:gd name="adj4" fmla="val 7259550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2DB26-E817-4AF5-8321-0F32EF28659A}">
      <dsp:nvSpPr>
        <dsp:cNvPr id="0" name=""/>
        <dsp:cNvSpPr/>
      </dsp:nvSpPr>
      <dsp:spPr>
        <a:xfrm>
          <a:off x="1684385" y="359686"/>
          <a:ext cx="1831723" cy="1831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TW" sz="3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tencil" pitchFamily="82" charset="0"/>
              <a:ea typeface="新細明體" pitchFamily="18" charset="-120"/>
            </a:rPr>
            <a:t>Now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zh-TW" sz="38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Stencil" pitchFamily="82" charset="0"/>
              <a:ea typeface="新細明體" pitchFamily="18" charset="-120"/>
            </a:rPr>
            <a:t> What</a:t>
          </a:r>
        </a:p>
      </dsp:txBody>
      <dsp:txXfrm>
        <a:off x="1684385" y="359686"/>
        <a:ext cx="1831723" cy="1831723"/>
      </dsp:txXfrm>
    </dsp:sp>
    <dsp:sp modelId="{FCAAFED3-849C-4866-9AC5-C536DF8D8BED}">
      <dsp:nvSpPr>
        <dsp:cNvPr id="0" name=""/>
        <dsp:cNvSpPr/>
      </dsp:nvSpPr>
      <dsp:spPr>
        <a:xfrm>
          <a:off x="1944209" y="19"/>
          <a:ext cx="4331159" cy="4331159"/>
        </a:xfrm>
        <a:prstGeom prst="circularArrow">
          <a:avLst>
            <a:gd name="adj1" fmla="val 8247"/>
            <a:gd name="adj2" fmla="val 575983"/>
            <a:gd name="adj3" fmla="val 16857292"/>
            <a:gd name="adj4" fmla="val 14966725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200DA-8D7A-4704-B1F7-C7543C6C918F}">
      <dsp:nvSpPr>
        <dsp:cNvPr id="0" name=""/>
        <dsp:cNvSpPr/>
      </dsp:nvSpPr>
      <dsp:spPr>
        <a:xfrm rot="5400000">
          <a:off x="4274631" y="-1524509"/>
          <a:ext cx="1243825" cy="460851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是一種創造的能力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含敏覺 流暢 變通 獨創 精進五個向度</a:t>
          </a:r>
          <a:endParaRPr lang="zh-TW" altLang="en-US" sz="2100" kern="1200" dirty="0"/>
        </a:p>
      </dsp:txBody>
      <dsp:txXfrm rot="5400000">
        <a:off x="4274631" y="-1524509"/>
        <a:ext cx="1243825" cy="4608512"/>
      </dsp:txXfrm>
    </dsp:sp>
    <dsp:sp modelId="{124C2A8A-8CE8-472F-85EB-8EBA861C7D76}">
      <dsp:nvSpPr>
        <dsp:cNvPr id="0" name=""/>
        <dsp:cNvSpPr/>
      </dsp:nvSpPr>
      <dsp:spPr>
        <a:xfrm>
          <a:off x="0" y="2355"/>
          <a:ext cx="2592288" cy="15547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5300" kern="1200" dirty="0" smtClean="0"/>
            <a:t>創造力</a:t>
          </a:r>
        </a:p>
      </dsp:txBody>
      <dsp:txXfrm>
        <a:off x="0" y="2355"/>
        <a:ext cx="2592288" cy="1554782"/>
      </dsp:txXfrm>
    </dsp:sp>
    <dsp:sp modelId="{C2029332-1ADC-4B56-98AE-6BA57C765784}">
      <dsp:nvSpPr>
        <dsp:cNvPr id="0" name=""/>
        <dsp:cNvSpPr/>
      </dsp:nvSpPr>
      <dsp:spPr>
        <a:xfrm rot="5400000">
          <a:off x="4274631" y="108012"/>
          <a:ext cx="1243825" cy="4608512"/>
        </a:xfrm>
        <a:prstGeom prst="round2Same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是一種新的想法或是好的點子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含有 新穎而且實用兩個向度</a:t>
          </a:r>
          <a:endParaRPr lang="zh-TW" altLang="en-US" sz="2100" kern="1200" dirty="0"/>
        </a:p>
      </dsp:txBody>
      <dsp:txXfrm rot="5400000">
        <a:off x="4274631" y="108012"/>
        <a:ext cx="1243825" cy="4608512"/>
      </dsp:txXfrm>
    </dsp:sp>
    <dsp:sp modelId="{2857DE6F-F9A6-4D98-AFA3-1254D1C67559}">
      <dsp:nvSpPr>
        <dsp:cNvPr id="0" name=""/>
        <dsp:cNvSpPr/>
      </dsp:nvSpPr>
      <dsp:spPr>
        <a:xfrm>
          <a:off x="0" y="1634876"/>
          <a:ext cx="2592288" cy="1554782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kern="1200" dirty="0" smtClean="0"/>
            <a:t>創意</a:t>
          </a:r>
          <a:endParaRPr lang="zh-TW" altLang="en-US" sz="5300" kern="1200" dirty="0"/>
        </a:p>
      </dsp:txBody>
      <dsp:txXfrm>
        <a:off x="0" y="1634876"/>
        <a:ext cx="2592288" cy="1554782"/>
      </dsp:txXfrm>
    </dsp:sp>
    <dsp:sp modelId="{2332CC78-33F3-4EA0-A180-70A6DF799C73}">
      <dsp:nvSpPr>
        <dsp:cNvPr id="0" name=""/>
        <dsp:cNvSpPr/>
      </dsp:nvSpPr>
      <dsp:spPr>
        <a:xfrm rot="5400000">
          <a:off x="4274631" y="1740533"/>
          <a:ext cx="1243825" cy="4608512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將創意在工作中實踐</a:t>
          </a:r>
          <a:endParaRPr lang="zh-TW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/>
            <a:t>為組織帶來價值</a:t>
          </a:r>
          <a:endParaRPr lang="zh-TW" altLang="en-US" sz="2100" kern="1200" dirty="0"/>
        </a:p>
      </dsp:txBody>
      <dsp:txXfrm rot="5400000">
        <a:off x="4274631" y="1740533"/>
        <a:ext cx="1243825" cy="4608512"/>
      </dsp:txXfrm>
    </dsp:sp>
    <dsp:sp modelId="{E5DA2CCE-B3BF-45A7-80DC-0C71551D856A}">
      <dsp:nvSpPr>
        <dsp:cNvPr id="0" name=""/>
        <dsp:cNvSpPr/>
      </dsp:nvSpPr>
      <dsp:spPr>
        <a:xfrm>
          <a:off x="0" y="3267398"/>
          <a:ext cx="2592288" cy="155478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300" kern="1200" dirty="0" smtClean="0"/>
            <a:t>創新</a:t>
          </a:r>
          <a:endParaRPr lang="zh-TW" altLang="en-US" sz="5300" kern="1200" dirty="0"/>
        </a:p>
      </dsp:txBody>
      <dsp:txXfrm>
        <a:off x="0" y="3267398"/>
        <a:ext cx="2592288" cy="155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27D0-298A-4735-B730-C5D0F0C9C3D6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C498B-717D-4A19-90D3-1E1B17BBE1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611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20B01C3D-60A7-4331-B62D-A86EFC1B9FE3}" type="slidenum">
              <a:rPr lang="en-US" altLang="zh-TW">
                <a:latin typeface="Arial" pitchFamily="34" charset="0"/>
                <a:ea typeface="新細明體" pitchFamily="18" charset="-120"/>
              </a:rPr>
              <a:pPr eaLnBrk="1" hangingPunct="1"/>
              <a:t>14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 smtClean="0"/>
              <a:t>這張概述體驗 省思 與實踐的內容即可</a:t>
            </a:r>
            <a:endParaRPr lang="zh-TW" altLang="zh-TW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498B-717D-4A19-90D3-1E1B17BBE10A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7055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498B-717D-4A19-90D3-1E1B17BBE10A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5948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57CBC0B2-121E-4EFB-8A23-F51F1D0CE5FF}" type="slidenum">
              <a:rPr lang="en-US" altLang="zh-TW">
                <a:latin typeface="Arial" pitchFamily="34" charset="0"/>
                <a:ea typeface="新細明體" pitchFamily="18" charset="-120"/>
              </a:rPr>
              <a:pPr eaLnBrk="1" hangingPunct="1"/>
              <a:t>67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51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E595C3-A5F3-49FF-A87B-3C470D017C4C}" type="slidenum">
              <a:rPr lang="en-US" altLang="zh-TW"/>
              <a:pPr algn="r" eaLnBrk="1" hangingPunct="1">
                <a:spcBef>
                  <a:spcPct val="0"/>
                </a:spcBef>
              </a:pPr>
              <a:t>67</a:t>
            </a:fld>
            <a:endParaRPr lang="en-US" altLang="zh-TW"/>
          </a:p>
        </p:txBody>
      </p:sp>
      <p:sp>
        <p:nvSpPr>
          <p:cNvPr id="135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D01492AD-C668-4D73-A0A8-FDECEC089126}" type="slidenum">
              <a:rPr lang="en-US" altLang="zh-TW">
                <a:latin typeface="Arial" pitchFamily="34" charset="0"/>
                <a:ea typeface="新細明體" pitchFamily="18" charset="-120"/>
              </a:rPr>
              <a:pPr eaLnBrk="1" hangingPunct="1"/>
              <a:t>77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9B3CD-F1D4-4F98-BB1F-2D0306B2B864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5713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60772" name="投影片編號版面配置區 3"/>
          <p:cNvSpPr txBox="1">
            <a:spLocks noGrp="1"/>
          </p:cNvSpPr>
          <p:nvPr/>
        </p:nvSpPr>
        <p:spPr bwMode="auto">
          <a:xfrm>
            <a:off x="3884613" y="8685782"/>
            <a:ext cx="2971800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45" tIns="46173" rIns="92345" bIns="4617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9203B2EB-EB7B-48A3-A92E-8C71325C7871}" type="slidenum">
              <a:rPr lang="en-US" altLang="zh-TW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94</a:t>
            </a:fld>
            <a:endParaRPr lang="en-US" altLang="zh-TW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為甚麼會念錯</a:t>
            </a:r>
            <a:r>
              <a:rPr lang="en-US" altLang="zh-TW" dirty="0" smtClean="0"/>
              <a:t>~~</a:t>
            </a:r>
            <a:r>
              <a:rPr lang="zh-TW" altLang="en-US" dirty="0" smtClean="0"/>
              <a:t>可能個性衝動 不假思索脫口而出的個性  會念對的 都是會先想一下再行動  可以用在情緒教學</a:t>
            </a:r>
            <a:r>
              <a:rPr lang="en-US" altLang="zh-TW" dirty="0" smtClean="0"/>
              <a:t>(</a:t>
            </a:r>
            <a:r>
              <a:rPr lang="zh-TW" altLang="en-US" dirty="0" smtClean="0"/>
              <a:t>檢視自己是不是衝動個性的人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498B-717D-4A19-90D3-1E1B17BBE10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8094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0201D701-0A65-4950-8854-5D3BE9180459}" type="slidenum">
              <a:rPr lang="en-US" altLang="zh-TW" sz="1200" smtClean="0"/>
              <a:pPr eaLnBrk="1" hangingPunct="1"/>
              <a:t>21</a:t>
            </a:fld>
            <a:endParaRPr lang="en-US" altLang="zh-TW" sz="1200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28"/>
            <a:ext cx="5029200" cy="3850489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1. </a:t>
            </a:r>
            <a:r>
              <a:rPr lang="zh-TW" altLang="en-US" smtClean="0"/>
              <a:t>真實、有趣畫面，刺激並幫助學習者理解。</a:t>
            </a:r>
          </a:p>
          <a:p>
            <a:pPr eaLnBrk="1" hangingPunct="1"/>
            <a:r>
              <a:rPr lang="zh-TW" altLang="en-US" smtClean="0"/>
              <a:t>   </a:t>
            </a:r>
            <a:r>
              <a:rPr lang="en-US" altLang="zh-TW" smtClean="0"/>
              <a:t>incidential learning(</a:t>
            </a:r>
            <a:r>
              <a:rPr lang="zh-TW" altLang="en-US" smtClean="0"/>
              <a:t>附加學習</a:t>
            </a:r>
            <a:r>
              <a:rPr lang="en-US" altLang="zh-TW" smtClean="0"/>
              <a:t>)</a:t>
            </a:r>
          </a:p>
          <a:p>
            <a:pPr eaLnBrk="1" hangingPunct="1"/>
            <a:r>
              <a:rPr lang="en-US" altLang="zh-TW" smtClean="0"/>
              <a:t>   </a:t>
            </a:r>
            <a:r>
              <a:rPr lang="zh-TW" altLang="en-US" smtClean="0"/>
              <a:t>提供足夠資訊給學習者，可禰補部份先前經驗不足的學生，縮短個別差 </a:t>
            </a:r>
          </a:p>
          <a:p>
            <a:pPr eaLnBrk="1" hangingPunct="1"/>
            <a:r>
              <a:rPr lang="zh-TW" altLang="en-US" smtClean="0"/>
              <a:t>   異。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2. learner </a:t>
            </a:r>
            <a:r>
              <a:rPr lang="zh-TW" altLang="en-US" smtClean="0"/>
              <a:t>集中注意力在問題解決工作上，而非只是數學的演算。</a:t>
            </a:r>
          </a:p>
          <a:p>
            <a:pPr eaLnBrk="1" hangingPunct="1"/>
            <a:r>
              <a:rPr lang="en-US" altLang="zh-TW" smtClean="0"/>
              <a:t>3. Word problem </a:t>
            </a:r>
            <a:r>
              <a:rPr lang="zh-TW" altLang="en-US" smtClean="0"/>
              <a:t>中，幾乎與解題有關的數據與語句才會出現在題目中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4. </a:t>
            </a:r>
            <a:r>
              <a:rPr lang="zh-TW" altLang="en-US" smtClean="0"/>
              <a:t>主動不告知學生下一步該如何作，留給極大空間去嘗試</a:t>
            </a:r>
            <a:r>
              <a:rPr lang="en-US" altLang="zh-TW" smtClean="0"/>
              <a:t>...</a:t>
            </a:r>
          </a:p>
          <a:p>
            <a:pPr eaLnBrk="1" hangingPunct="1"/>
            <a:r>
              <a:rPr lang="en-US" altLang="zh-TW" smtClean="0"/>
              <a:t>   </a:t>
            </a:r>
            <a:r>
              <a:rPr lang="zh-TW" altLang="en-US" smtClean="0"/>
              <a:t>故事是開放性的</a:t>
            </a:r>
            <a:r>
              <a:rPr lang="en-US" altLang="zh-TW" smtClean="0"/>
              <a:t>.....</a:t>
            </a:r>
            <a:r>
              <a:rPr lang="zh-TW" altLang="en-US" smtClean="0"/>
              <a:t>容許不同的答案</a:t>
            </a:r>
          </a:p>
          <a:p>
            <a:pPr eaLnBrk="1" hangingPunct="1"/>
            <a:r>
              <a:rPr lang="en-US" altLang="zh-TW" smtClean="0"/>
              <a:t>5. 15 or more </a:t>
            </a:r>
            <a:r>
              <a:rPr lang="zh-TW" altLang="en-US" smtClean="0"/>
              <a:t>解題步驟</a:t>
            </a:r>
            <a:r>
              <a:rPr lang="en-US" altLang="zh-TW" smtClean="0"/>
              <a:t>....</a:t>
            </a:r>
            <a:r>
              <a:rPr lang="zh-TW" altLang="en-US" smtClean="0"/>
              <a:t>需要儘慎的計劃與設計，並在真實的情境中，獄 </a:t>
            </a:r>
          </a:p>
          <a:p>
            <a:pPr eaLnBrk="1" hangingPunct="1"/>
            <a:r>
              <a:rPr lang="zh-TW" altLang="en-US" smtClean="0"/>
              <a:t>   蘊含一具體目標，讓學生對問題進行分析、計劃、與決策。</a:t>
            </a:r>
          </a:p>
          <a:p>
            <a:pPr eaLnBrk="1" hangingPunct="1"/>
            <a:r>
              <a:rPr lang="en-US" altLang="zh-TW" smtClean="0"/>
              <a:t>6. </a:t>
            </a:r>
            <a:r>
              <a:rPr lang="zh-TW" altLang="en-US" smtClean="0"/>
              <a:t>基模有重覆演練之機會、學習遷移之目的、勾勒出類似問題的思考。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en-US" altLang="zh-TW" smtClean="0"/>
              <a:t>7. </a:t>
            </a:r>
            <a:r>
              <a:rPr lang="zh-TW" altLang="en-US" smtClean="0"/>
              <a:t>將數學思考研伸到其它學科領域</a:t>
            </a:r>
          </a:p>
          <a:p>
            <a:pPr eaLnBrk="1" hangingPunct="1"/>
            <a:r>
              <a:rPr lang="zh-TW" altLang="en-US" smtClean="0"/>
              <a:t>  知識整合、</a:t>
            </a:r>
            <a:r>
              <a:rPr lang="en-US" altLang="zh-TW" smtClean="0"/>
              <a:t>help learner </a:t>
            </a:r>
            <a:r>
              <a:rPr lang="zh-TW" altLang="en-US" smtClean="0"/>
              <a:t>資料的獲得、分析與表達。</a:t>
            </a:r>
          </a:p>
        </p:txBody>
      </p:sp>
      <p:sp>
        <p:nvSpPr>
          <p:cNvPr id="1464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5338"/>
            <a:ext cx="4276725" cy="320675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eaLnBrk="1" hangingPunct="1"/>
            <a:fld id="{CA01FF2A-0804-4AE6-956F-3E7BB8D8DB4B}" type="slidenum">
              <a:rPr lang="en-US" altLang="zh-TW">
                <a:latin typeface="Arial" pitchFamily="34" charset="0"/>
                <a:ea typeface="新細明體" pitchFamily="18" charset="-120"/>
              </a:rPr>
              <a:pPr eaLnBrk="1" hangingPunct="1"/>
              <a:t>24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3F96A0AA-D8BA-4BA4-96E2-58433EE54F68}" type="slidenum">
              <a:rPr lang="en-US" altLang="zh-TW" sz="1200" smtClean="0"/>
              <a:pPr eaLnBrk="1" hangingPunct="1"/>
              <a:t>30</a:t>
            </a:fld>
            <a:endParaRPr lang="en-US" altLang="zh-TW" sz="1200" smtClean="0"/>
          </a:p>
        </p:txBody>
      </p:sp>
      <p:sp>
        <p:nvSpPr>
          <p:cNvPr id="15257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80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52581" name="投影片編號版面配置區 3"/>
          <p:cNvSpPr txBox="1">
            <a:spLocks noGrp="1"/>
          </p:cNvSpPr>
          <p:nvPr/>
        </p:nvSpPr>
        <p:spPr bwMode="auto">
          <a:xfrm>
            <a:off x="3884613" y="8684327"/>
            <a:ext cx="2971800" cy="4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/>
            <a:fld id="{5E49D2EE-A5A8-4238-9E30-1A1E4D46B546}" type="slidenum">
              <a:rPr lang="en-US" altLang="zh-TW" sz="1200">
                <a:latin typeface="Calibri" pitchFamily="34" charset="0"/>
              </a:rPr>
              <a:pPr algn="r" eaLnBrk="1" hangingPunct="1"/>
              <a:t>30</a:t>
            </a:fld>
            <a:endParaRPr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最後再一次複習這裡提到的省思法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3 what  </a:t>
            </a:r>
            <a:r>
              <a:rPr lang="en-US" altLang="zh-TW" dirty="0" err="1" smtClean="0"/>
              <a:t>4F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以及 撲克牌反思法  建議老師多用就會上手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498B-717D-4A19-90D3-1E1B17BBE10A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5738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請老師注意觀看影片 算算看他們一共參訪了那些機構  進行哪些活動</a:t>
            </a:r>
            <a:r>
              <a:rPr lang="en-US" altLang="zh-TW" dirty="0" smtClean="0"/>
              <a:t>?</a:t>
            </a:r>
            <a:r>
              <a:rPr lang="zh-TW" altLang="en-US" dirty="0" smtClean="0"/>
              <a:t> 是否與綜合領域目標相結合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C498B-717D-4A19-90D3-1E1B17BBE10A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76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31889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2747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31200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159750" cy="1219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755650" y="1676400"/>
            <a:ext cx="8159750" cy="5029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785C-DC49-4480-BF73-2C9E567A42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04197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9136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15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15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60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63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60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29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42801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574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57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540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462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159750" cy="1219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755650" y="1676400"/>
            <a:ext cx="8159750" cy="5029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785C-DC49-4480-BF73-2C9E567A4269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291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008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342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587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843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24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0909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068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564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1965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532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705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078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650" y="152400"/>
            <a:ext cx="8159750" cy="1219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755650" y="1676400"/>
            <a:ext cx="8159750" cy="5029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785C-DC49-4480-BF73-2C9E567A4269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9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516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739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1967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501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7231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5632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BB2E-7914-4D59-8CE2-83D7787D493F}" type="datetimeFigureOut">
              <a:rPr lang="zh-TW" altLang="en-US" smtClean="0"/>
              <a:pPr/>
              <a:t>2015/6/10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E6CF-7CAF-43A4-8BF0-73C23E3C4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3398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274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90CE9C8-D9D6-4271-87FC-3812D34434F2}" type="datetimeFigureOut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2015/6/10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3921A4-93C9-4BEE-BE3E-86557A30682C}" type="slidenum">
              <a:rPr lang="zh-TW" alt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873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102&#19979;&#36890;&#33288;&#22283;&#23567;%20&#20998;&#20139;/&#24950;&#33529;&#27491;&#21521;&#31038;&#32676;&#25104;&#26524;/&#36914;&#23416;&#24433;&#38899;&#37027;&#19968;&#24180;&#22312;602&#30340;&#26178;&#20809;.m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hyperlink" Target="../../../0422&#21335;&#21312;&#24037;&#20316;&#22346;/vedio/&#26085;&#23376;&#24456;&#24758;&#21966;/&#21839;&#38988;&#35299;&#27770;.wmv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&#21839;&#38988;&#35299;&#27770;&#27861;&#25945;&#23416;&#31034;&#20363;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24433;&#29255;/Logan-LaPlante&#65306;&#29992;&#39405;&#23458;&#24605;&#32173;&#23416;&#32722;-Hackschooling-Makes-Me-Happy%5bwww.savevid.com%5d.fl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635&#33126;&#21147;&#28608;&#30442;&#34701;&#20837;&#25945;&#23416;&#31034;&#20363;.pptx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64896" cy="614206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台南市國小綜合領域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教師</a:t>
            </a:r>
            <a:r>
              <a:rPr lang="zh-TW" altLang="en-US" b="1" dirty="0"/>
              <a:t>關鍵能力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/>
              <a:t>多元</a:t>
            </a:r>
            <a:r>
              <a:rPr lang="zh-TW" altLang="en-US" b="1" dirty="0" smtClean="0"/>
              <a:t>教學實體課程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95015" y="5661248"/>
            <a:ext cx="6400800" cy="1152128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主講者</a:t>
            </a:r>
            <a:r>
              <a:rPr lang="en-US" altLang="zh-TW" sz="2400" dirty="0" smtClean="0">
                <a:solidFill>
                  <a:schemeClr val="tx1"/>
                </a:solidFill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</a:rPr>
              <a:t>進學國小林季瑩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日期</a:t>
            </a:r>
            <a:r>
              <a:rPr lang="en-US" altLang="zh-TW" sz="2400" dirty="0" smtClean="0">
                <a:solidFill>
                  <a:schemeClr val="tx1"/>
                </a:solidFill>
              </a:rPr>
              <a:t>:2015/07/02</a:t>
            </a: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1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49" y="3769593"/>
            <a:ext cx="3766151" cy="3054672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757238"/>
            <a:ext cx="7319963" cy="558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mtClean="0"/>
              <a:t>教學習慣的改變：停聽看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57338"/>
            <a:ext cx="7583488" cy="44291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『停』</a:t>
            </a:r>
            <a:r>
              <a:rPr lang="zh-TW" altLang="en-US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：</a:t>
            </a:r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不要馬上把答案講出來</a:t>
            </a:r>
          </a:p>
          <a:p>
            <a:pPr lvl="1" eaLnBrk="1" hangingPunct="1"/>
            <a:r>
              <a:rPr lang="zh-TW" altLang="en-US" sz="3200" dirty="0" smtClean="0">
                <a:solidFill>
                  <a:schemeClr val="tx2"/>
                </a:solidFill>
                <a:latin typeface="Times New Roman" pitchFamily="18" charset="0"/>
              </a:rPr>
              <a:t>要忍耐</a:t>
            </a:r>
          </a:p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『聽』</a:t>
            </a:r>
            <a:r>
              <a:rPr lang="zh-TW" altLang="en-US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：</a:t>
            </a:r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聽聽孩子怎麼說</a:t>
            </a:r>
          </a:p>
          <a:p>
            <a:pPr lvl="1" eaLnBrk="1" hangingPunct="1"/>
            <a:r>
              <a:rPr lang="zh-TW" altLang="en-US" sz="3200" dirty="0" smtClean="0">
                <a:solidFill>
                  <a:schemeClr val="tx2"/>
                </a:solidFill>
                <a:latin typeface="Times New Roman" pitchFamily="18" charset="0"/>
              </a:rPr>
              <a:t>聽得懂嗎？</a:t>
            </a:r>
          </a:p>
          <a:p>
            <a:pPr lvl="1" eaLnBrk="1" hangingPunct="1"/>
            <a:r>
              <a:rPr lang="zh-TW" altLang="en-US" sz="3200" dirty="0" smtClean="0">
                <a:solidFill>
                  <a:schemeClr val="tx2"/>
                </a:solidFill>
                <a:latin typeface="Times New Roman" pitchFamily="18" charset="0"/>
              </a:rPr>
              <a:t>和你猜想的一樣嗎？</a:t>
            </a:r>
          </a:p>
          <a:p>
            <a:pPr eaLnBrk="1" hangingPunct="1"/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『看』</a:t>
            </a:r>
            <a:r>
              <a:rPr lang="zh-TW" altLang="en-US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：</a:t>
            </a:r>
            <a:r>
              <a:rPr lang="zh-TW" altLang="en-US" b="1" dirty="0" smtClean="0">
                <a:solidFill>
                  <a:schemeClr val="tx2"/>
                </a:solidFill>
                <a:latin typeface="Times New Roman" pitchFamily="18" charset="0"/>
                <a:ea typeface="細明體" pitchFamily="49" charset="-120"/>
              </a:rPr>
              <a:t>看著辦、見機行事</a:t>
            </a:r>
          </a:p>
          <a:p>
            <a:pPr lvl="1" eaLnBrk="1" hangingPunct="1"/>
            <a:r>
              <a:rPr lang="zh-TW" altLang="en-US" sz="3200" dirty="0" smtClean="0">
                <a:solidFill>
                  <a:schemeClr val="tx2"/>
                </a:solidFill>
                <a:latin typeface="Times New Roman" pitchFamily="18" charset="0"/>
              </a:rPr>
              <a:t>這就要看專業的發揮囉！</a:t>
            </a:r>
          </a:p>
          <a:p>
            <a:pPr eaLnBrk="1" hangingPunct="1"/>
            <a:endParaRPr lang="zh-TW" altLang="en-US" sz="2400" dirty="0" smtClean="0">
              <a:solidFill>
                <a:srgbClr val="FF3399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2800" dirty="0" smtClean="0">
              <a:solidFill>
                <a:schemeClr val="folHlink"/>
              </a:solidFill>
              <a:latin typeface="Times New Roman" pitchFamily="18" charset="0"/>
              <a:ea typeface="細明體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05373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716016" y="2636912"/>
            <a:ext cx="4398427" cy="4221088"/>
            <a:chOff x="5011770" y="2780928"/>
            <a:chExt cx="4102673" cy="407707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770" y="2780928"/>
              <a:ext cx="4102673" cy="4077072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011770" y="5661248"/>
              <a:ext cx="186448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測驗</a:t>
            </a:r>
            <a:r>
              <a:rPr lang="en-US" altLang="zh-TW" dirty="0"/>
              <a:t>1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5626968" cy="402190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zh-TW" altLang="en-US" sz="40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TW" altLang="en-US" sz="4000" b="1" dirty="0">
                <a:solidFill>
                  <a:schemeClr val="tx2"/>
                </a:solidFill>
                <a:hlinkClick r:id="rId3" action="ppaction://hlinksldjump"/>
              </a:rPr>
              <a:t>綜合活動學習領域的</a:t>
            </a:r>
            <a:r>
              <a:rPr lang="zh-TW" altLang="en-US" sz="4000" b="1" dirty="0" smtClean="0">
                <a:solidFill>
                  <a:schemeClr val="tx2"/>
                </a:solidFill>
                <a:hlinkClick r:id="rId3" action="ppaction://hlinksldjump"/>
              </a:rPr>
              <a:t>課程分類與總</a:t>
            </a:r>
            <a:r>
              <a:rPr lang="zh-TW" altLang="en-US" sz="4000" b="1" dirty="0">
                <a:solidFill>
                  <a:schemeClr val="tx2"/>
                </a:solidFill>
                <a:hlinkClick r:id="rId3" action="ppaction://hlinksldjump"/>
              </a:rPr>
              <a:t>目標</a:t>
            </a:r>
            <a:endParaRPr lang="zh-TW" altLang="en-US" sz="40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zh-TW" altLang="en-US" sz="40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kumimoji="0" lang="zh-TW" altLang="en-US" sz="4000" b="1" dirty="0">
                <a:solidFill>
                  <a:schemeClr val="tx2"/>
                </a:solidFill>
                <a:hlinkClick r:id="rId4" action="ppaction://hlinksldjump"/>
              </a:rPr>
              <a:t>綜合活動學領域的六字箴言及兩個特色</a:t>
            </a:r>
            <a:endParaRPr kumimoji="0" lang="zh-TW" altLang="en-US" sz="4000" b="1" dirty="0">
              <a:solidFill>
                <a:schemeClr val="tx2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417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57422" y="1917402"/>
            <a:ext cx="2087563" cy="2305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 sz="2600" b="1" dirty="0">
              <a:solidFill>
                <a:srgbClr val="1216A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89447" y="4360569"/>
            <a:ext cx="2160588" cy="2230437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24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57422" y="4366915"/>
            <a:ext cx="2087563" cy="22304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TW" altLang="en-US" sz="2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25" name="Rectangle 4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89447" y="1917402"/>
            <a:ext cx="2160588" cy="230346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zh-TW" altLang="en-US">
              <a:ea typeface="新細明體" pitchFamily="18" charset="-120"/>
            </a:endParaRPr>
          </a:p>
        </p:txBody>
      </p:sp>
      <p:sp>
        <p:nvSpPr>
          <p:cNvPr id="26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204" y="3211363"/>
            <a:ext cx="3455988" cy="180181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培養學生具備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生活實踐的能力</a:t>
            </a:r>
          </a:p>
        </p:txBody>
      </p:sp>
      <p:sp>
        <p:nvSpPr>
          <p:cNvPr id="15377" name="Text Box 54"/>
          <p:cNvSpPr txBox="1">
            <a:spLocks noChangeArrowheads="1"/>
          </p:cNvSpPr>
          <p:nvPr/>
        </p:nvSpPr>
        <p:spPr bwMode="auto">
          <a:xfrm>
            <a:off x="2411413" y="2349500"/>
            <a:ext cx="18716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自我發展</a:t>
            </a:r>
          </a:p>
        </p:txBody>
      </p:sp>
      <p:sp>
        <p:nvSpPr>
          <p:cNvPr id="15378" name="Text Box 55"/>
          <p:cNvSpPr txBox="1">
            <a:spLocks noChangeArrowheads="1"/>
          </p:cNvSpPr>
          <p:nvPr/>
        </p:nvSpPr>
        <p:spPr bwMode="auto">
          <a:xfrm>
            <a:off x="2411413" y="4992688"/>
            <a:ext cx="18716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生活經營</a:t>
            </a: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4716463" y="2349500"/>
            <a:ext cx="1871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社會參與</a:t>
            </a:r>
          </a:p>
        </p:txBody>
      </p:sp>
      <p:sp>
        <p:nvSpPr>
          <p:cNvPr id="15380" name="Text Box 57"/>
          <p:cNvSpPr txBox="1">
            <a:spLocks noChangeArrowheads="1"/>
          </p:cNvSpPr>
          <p:nvPr/>
        </p:nvSpPr>
        <p:spPr bwMode="auto">
          <a:xfrm>
            <a:off x="4714875" y="5003800"/>
            <a:ext cx="180022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</a:pPr>
            <a:r>
              <a:rPr lang="zh-TW" altLang="en-US" sz="28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保護自我</a:t>
            </a:r>
          </a:p>
          <a:p>
            <a:pPr algn="ctr" eaLnBrk="1" hangingPunct="1">
              <a:spcBef>
                <a:spcPct val="10000"/>
              </a:spcBef>
            </a:pPr>
            <a:r>
              <a:rPr lang="zh-TW" altLang="en-US" sz="28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與</a:t>
            </a:r>
          </a:p>
          <a:p>
            <a:pPr algn="ctr" eaLnBrk="1" hangingPunct="1">
              <a:spcBef>
                <a:spcPct val="10000"/>
              </a:spcBef>
            </a:pPr>
            <a:r>
              <a:rPr lang="zh-TW" altLang="en-US" sz="28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環境</a:t>
            </a:r>
          </a:p>
        </p:txBody>
      </p:sp>
      <p:sp>
        <p:nvSpPr>
          <p:cNvPr id="9" name="Rectangle 64"/>
          <p:cNvSpPr>
            <a:spLocks noChangeArrowheads="1"/>
          </p:cNvSpPr>
          <p:nvPr/>
        </p:nvSpPr>
        <p:spPr bwMode="auto">
          <a:xfrm>
            <a:off x="179388" y="5157490"/>
            <a:ext cx="2087562" cy="6477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生活適應與創新</a:t>
            </a: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179388" y="1918990"/>
            <a:ext cx="2087562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自我探索</a:t>
            </a:r>
          </a:p>
        </p:txBody>
      </p:sp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179388" y="2711152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自我管理</a:t>
            </a:r>
          </a:p>
        </p:txBody>
      </p:sp>
      <p:sp>
        <p:nvSpPr>
          <p:cNvPr id="12" name="Rectangle 67"/>
          <p:cNvSpPr>
            <a:spLocks noChangeArrowheads="1"/>
          </p:cNvSpPr>
          <p:nvPr/>
        </p:nvSpPr>
        <p:spPr bwMode="auto">
          <a:xfrm>
            <a:off x="179388" y="3501727"/>
            <a:ext cx="2087562" cy="719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2600" b="1" dirty="0">
                <a:solidFill>
                  <a:srgbClr val="1216AE"/>
                </a:solidFill>
                <a:latin typeface="標楷體" pitchFamily="65" charset="-120"/>
                <a:ea typeface="標楷體" pitchFamily="65" charset="-120"/>
              </a:rPr>
              <a:t>尊重生命</a:t>
            </a:r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6804025" y="4365327"/>
            <a:ext cx="20875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n-cs"/>
              </a:rPr>
              <a:t>危機辨識與處理</a:t>
            </a:r>
          </a:p>
        </p:txBody>
      </p:sp>
      <p:sp>
        <p:nvSpPr>
          <p:cNvPr id="14" name="Rectangle 69"/>
          <p:cNvSpPr>
            <a:spLocks noChangeArrowheads="1"/>
          </p:cNvSpPr>
          <p:nvPr/>
        </p:nvSpPr>
        <p:spPr bwMode="auto">
          <a:xfrm>
            <a:off x="6804025" y="2709565"/>
            <a:ext cx="2087563" cy="7191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社會關懷與服務</a:t>
            </a:r>
          </a:p>
        </p:txBody>
      </p:sp>
      <p:sp>
        <p:nvSpPr>
          <p:cNvPr id="15" name="Rectangle 70"/>
          <p:cNvSpPr>
            <a:spLocks noChangeArrowheads="1"/>
          </p:cNvSpPr>
          <p:nvPr/>
        </p:nvSpPr>
        <p:spPr bwMode="auto">
          <a:xfrm>
            <a:off x="6804025" y="3501727"/>
            <a:ext cx="20875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尊重多元文化</a:t>
            </a:r>
          </a:p>
        </p:txBody>
      </p:sp>
      <p:sp>
        <p:nvSpPr>
          <p:cNvPr id="16" name="Rectangle 71"/>
          <p:cNvSpPr>
            <a:spLocks noChangeArrowheads="1"/>
          </p:cNvSpPr>
          <p:nvPr/>
        </p:nvSpPr>
        <p:spPr bwMode="auto">
          <a:xfrm>
            <a:off x="179388" y="4365327"/>
            <a:ext cx="2087562" cy="7191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2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生活管理</a:t>
            </a: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179388" y="5878215"/>
            <a:ext cx="2087562" cy="71913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資源運用與開發</a:t>
            </a: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6804025" y="1917402"/>
            <a:ext cx="2087563" cy="7191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chemeClr val="bg1">
                    <a:lumMod val="95000"/>
                  </a:schemeClr>
                </a:solidFill>
                <a:latin typeface="標楷體" pitchFamily="65" charset="-120"/>
                <a:ea typeface="標楷體" pitchFamily="65" charset="-120"/>
                <a:cs typeface="+mn-cs"/>
              </a:rPr>
              <a:t>人際互動</a:t>
            </a:r>
          </a:p>
        </p:txBody>
      </p:sp>
      <p:sp>
        <p:nvSpPr>
          <p:cNvPr id="19" name="Rectangle 74"/>
          <p:cNvSpPr>
            <a:spLocks noChangeArrowheads="1"/>
          </p:cNvSpPr>
          <p:nvPr/>
        </p:nvSpPr>
        <p:spPr bwMode="auto">
          <a:xfrm>
            <a:off x="6804025" y="5159077"/>
            <a:ext cx="2087563" cy="719138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n-cs"/>
              </a:rPr>
              <a:t>戶外生活</a:t>
            </a:r>
          </a:p>
        </p:txBody>
      </p:sp>
      <p:sp>
        <p:nvSpPr>
          <p:cNvPr id="20" name="Rectangle 75"/>
          <p:cNvSpPr>
            <a:spLocks noChangeArrowheads="1"/>
          </p:cNvSpPr>
          <p:nvPr/>
        </p:nvSpPr>
        <p:spPr bwMode="auto">
          <a:xfrm>
            <a:off x="6805613" y="5932205"/>
            <a:ext cx="2087562" cy="642942"/>
          </a:xfrm>
          <a:prstGeom prst="rect">
            <a:avLst/>
          </a:prstGeom>
          <a:solidFill>
            <a:srgbClr val="00863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+mn-cs"/>
              </a:rPr>
              <a:t>環境保護</a:t>
            </a:r>
          </a:p>
        </p:txBody>
      </p:sp>
      <p:sp>
        <p:nvSpPr>
          <p:cNvPr id="15417" name="Text Box 77"/>
          <p:cNvSpPr txBox="1">
            <a:spLocks noChangeArrowheads="1"/>
          </p:cNvSpPr>
          <p:nvPr/>
        </p:nvSpPr>
        <p:spPr bwMode="auto">
          <a:xfrm>
            <a:off x="935038" y="1165225"/>
            <a:ext cx="82089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4800" b="1" dirty="0">
                <a:solidFill>
                  <a:srgbClr val="7030A0"/>
                </a:solidFill>
                <a:latin typeface="Calibri" pitchFamily="34" charset="0"/>
                <a:ea typeface="標楷體" pitchFamily="65" charset="-120"/>
              </a:rPr>
              <a:t>四大主軸十二項核心素養</a:t>
            </a: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214313"/>
            <a:ext cx="91440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4400" b="1" u="sng" kern="0" dirty="0">
              <a:solidFill>
                <a:schemeClr val="bg1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5419" name="矩形 4"/>
          <p:cNvSpPr>
            <a:spLocks noChangeArrowheads="1"/>
          </p:cNvSpPr>
          <p:nvPr/>
        </p:nvSpPr>
        <p:spPr bwMode="auto">
          <a:xfrm>
            <a:off x="0" y="290513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 sz="44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素材</a:t>
            </a:r>
            <a:r>
              <a:rPr lang="en-US" altLang="zh-TW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~~</a:t>
            </a:r>
            <a:r>
              <a:rPr lang="zh-TW" altLang="en-US" sz="4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hlinkClick r:id="rId5" action="ppaction://hlinksldjump"/>
              </a:rPr>
              <a:t>課綱分類</a:t>
            </a:r>
            <a:endParaRPr lang="en-US" altLang="zh-TW" sz="4400" b="1" dirty="0">
              <a:solidFill>
                <a:schemeClr val="bg1"/>
              </a:solidFill>
              <a:latin typeface="Calibri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59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課程精神與箴言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4130050"/>
              </p:ext>
            </p:extLst>
          </p:nvPr>
        </p:nvGraphicFramePr>
        <p:xfrm>
          <a:off x="3702968" y="1309178"/>
          <a:ext cx="5441032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5796136" y="2780928"/>
            <a:ext cx="1368152" cy="7200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學習者</a:t>
            </a:r>
            <a:endParaRPr lang="zh-TW" altLang="en-US" sz="28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99592" y="1628800"/>
            <a:ext cx="1903412" cy="29940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體驗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省思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實踐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從容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多元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95288" y="5300663"/>
            <a:ext cx="8497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學習者透過對活動的實踐、獲得直接體驗與即時反饋信息，從過程中驗證與應用所知，建構自己對活動的意義，並藉此同時再次認識這個建構意義的主體，也就是自己。</a:t>
            </a:r>
          </a:p>
        </p:txBody>
      </p:sp>
    </p:spTree>
    <p:extLst>
      <p:ext uri="{BB962C8B-B14F-4D97-AF65-F5344CB8AC3E}">
        <p14:creationId xmlns="" xmlns:p14="http://schemas.microsoft.com/office/powerpoint/2010/main" val="13883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1806" y="1331640"/>
            <a:ext cx="7340600" cy="852488"/>
          </a:xfrm>
        </p:spPr>
        <p:txBody>
          <a:bodyPr>
            <a:normAutofit fontScale="85000" lnSpcReduction="20000"/>
          </a:bodyPr>
          <a:lstStyle/>
          <a:p>
            <a:pPr marL="36576" indent="0" eaLnBrk="1" hangingPunct="1">
              <a:lnSpc>
                <a:spcPct val="90000"/>
              </a:lnSpc>
              <a:buNone/>
            </a:pPr>
            <a:r>
              <a:rPr lang="zh-TW" altLang="en-US" sz="3900" b="1" dirty="0" smtClean="0">
                <a:latin typeface="標楷體" pitchFamily="65" charset="-120"/>
                <a:ea typeface="標楷體" pitchFamily="65" charset="-120"/>
              </a:rPr>
              <a:t>體驗：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活動說明、帶領、進行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87624" y="188640"/>
            <a:ext cx="6728792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5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體驗、省思、實踐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69887" y="2420888"/>
            <a:ext cx="7993063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zh-TW" altLang="en-US" sz="3600" b="1" dirty="0">
                <a:latin typeface="標楷體" pitchFamily="65" charset="-120"/>
              </a:rPr>
              <a:t>省思：</a:t>
            </a:r>
          </a:p>
          <a:p>
            <a:pPr lvl="1" algn="l" eaLnBrk="1" hangingPunct="1"/>
            <a:r>
              <a:rPr lang="zh-TW" altLang="en-US" sz="2400" dirty="0">
                <a:latin typeface="標楷體" pitchFamily="65" charset="-120"/>
              </a:rPr>
              <a:t>   </a:t>
            </a:r>
            <a:r>
              <a:rPr lang="zh-TW" altLang="en-US" sz="2800" dirty="0">
                <a:latin typeface="標楷體" pitchFamily="65" charset="-120"/>
              </a:rPr>
              <a:t>活動中遇到什麼問題？</a:t>
            </a:r>
          </a:p>
          <a:p>
            <a:pPr lvl="1" algn="l" eaLnBrk="1" hangingPunct="1"/>
            <a:r>
              <a:rPr lang="zh-TW" altLang="en-US" sz="2800" dirty="0">
                <a:latin typeface="標楷體" pitchFamily="65" charset="-120"/>
              </a:rPr>
              <a:t>   以前是否有類似的經驗？</a:t>
            </a:r>
          </a:p>
          <a:p>
            <a:pPr lvl="1" algn="l" eaLnBrk="1" hangingPunct="1"/>
            <a:r>
              <a:rPr lang="zh-TW" altLang="en-US" sz="2800" dirty="0">
                <a:latin typeface="標楷體" pitchFamily="65" charset="-120"/>
              </a:rPr>
              <a:t>   活動經驗在未來可以在哪些方面提供借鏡  </a:t>
            </a:r>
          </a:p>
          <a:p>
            <a:pPr lvl="1" algn="l" eaLnBrk="1" hangingPunct="1"/>
            <a:r>
              <a:rPr lang="zh-TW" altLang="en-US" sz="2800" dirty="0">
                <a:latin typeface="標楷體" pitchFamily="65" charset="-120"/>
              </a:rPr>
              <a:t>   的地方？請說說你的心得？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042988" y="5054601"/>
            <a:ext cx="457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zh-TW" altLang="en-US" sz="3200" b="1" dirty="0">
                <a:latin typeface="標楷體" pitchFamily="65" charset="-120"/>
              </a:rPr>
              <a:t>實踐：</a:t>
            </a:r>
          </a:p>
          <a:p>
            <a:pPr lvl="1" algn="l" eaLnBrk="1" hangingPunct="1"/>
            <a:r>
              <a:rPr lang="zh-TW" altLang="en-US" sz="1600" dirty="0">
                <a:latin typeface="Arial" pitchFamily="34" charset="0"/>
                <a:ea typeface="新細明體" pitchFamily="18" charset="-120"/>
              </a:rPr>
              <a:t>        </a:t>
            </a:r>
            <a:r>
              <a:rPr lang="zh-TW" altLang="en-US" sz="2800" dirty="0">
                <a:latin typeface="標楷體" pitchFamily="65" charset="-120"/>
              </a:rPr>
              <a:t>我可以怎麼做？</a:t>
            </a:r>
          </a:p>
        </p:txBody>
      </p:sp>
    </p:spTree>
    <p:extLst>
      <p:ext uri="{BB962C8B-B14F-4D97-AF65-F5344CB8AC3E}">
        <p14:creationId xmlns="" xmlns:p14="http://schemas.microsoft.com/office/powerpoint/2010/main" val="398082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134">
            <a:off x="7555804" y="244537"/>
            <a:ext cx="1217307" cy="9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684076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暖身活動</a:t>
            </a:r>
            <a:r>
              <a:rPr lang="en-US" altLang="zh-TW" dirty="0" smtClean="0"/>
              <a:t>:</a:t>
            </a:r>
            <a:r>
              <a:rPr lang="zh-TW" altLang="en-US" dirty="0" smtClean="0"/>
              <a:t> 口眼協調不協調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1560" y="452131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</a:rPr>
              <a:t>黑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35696" y="574545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黑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1560" y="253041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</a:rPr>
              <a:t>藍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7949" y="149697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黃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66061" y="292494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綠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403648" y="53134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</a:rPr>
              <a:t>黃</a:t>
            </a:r>
            <a:endParaRPr lang="zh-TW" altLang="en-US" sz="4000" b="1" dirty="0">
              <a:solidFill>
                <a:srgbClr val="00B05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51520" y="201970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00B050"/>
                </a:solidFill>
              </a:rPr>
              <a:t>黑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827584" y="516938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藍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1043608" y="408926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</a:rPr>
              <a:t>綠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059832" y="551723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</a:rPr>
              <a:t>紅</a:t>
            </a:r>
            <a:endParaRPr lang="zh-TW" altLang="en-US" sz="4000" b="1" dirty="0">
              <a:solidFill>
                <a:srgbClr val="FFFF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483768" y="59614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</a:rPr>
              <a:t>黃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403648" y="34290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</a:rPr>
              <a:t>紅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586341" y="516938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綠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3730357" y="450912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00B050"/>
                </a:solidFill>
              </a:rPr>
              <a:t>藍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4018389" y="394525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</a:rPr>
              <a:t>黃</a:t>
            </a:r>
            <a:endParaRPr lang="zh-TW" alt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234413" y="328498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藍</a:t>
            </a:r>
          </a:p>
        </p:txBody>
      </p:sp>
      <p:sp>
        <p:nvSpPr>
          <p:cNvPr id="28" name="文字方塊 27"/>
          <p:cNvSpPr txBox="1"/>
          <p:nvPr/>
        </p:nvSpPr>
        <p:spPr>
          <a:xfrm>
            <a:off x="4583226" y="2571000"/>
            <a:ext cx="830417" cy="713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</a:rPr>
              <a:t>紅</a:t>
            </a:r>
            <a:endParaRPr lang="zh-TW" altLang="en-US" sz="4000" b="1" dirty="0">
              <a:solidFill>
                <a:srgbClr val="00B05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70517" y="221705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0070C0"/>
                </a:solidFill>
              </a:rPr>
              <a:t>黑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5818589" y="23488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</a:rPr>
              <a:t>綠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322645" y="26369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FF00"/>
                </a:solidFill>
              </a:rPr>
              <a:t>藍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6921404" y="299695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黃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330757" y="34290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00B0F0"/>
                </a:solidFill>
              </a:rPr>
              <a:t>綠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8422864" y="254228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00B050"/>
                </a:solidFill>
              </a:rPr>
              <a:t>藍</a:t>
            </a:r>
          </a:p>
        </p:txBody>
      </p:sp>
    </p:spTree>
    <p:extLst>
      <p:ext uri="{BB962C8B-B14F-4D97-AF65-F5344CB8AC3E}">
        <p14:creationId xmlns="" xmlns:p14="http://schemas.microsoft.com/office/powerpoint/2010/main" val="16191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588"/>
            <a:ext cx="1475656" cy="36184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省思</a:t>
            </a:r>
            <a:r>
              <a:rPr lang="en-US" altLang="zh-TW" dirty="0" smtClean="0"/>
              <a:t>~~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3768" y="1268760"/>
            <a:ext cx="6408712" cy="547260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活動</a:t>
            </a:r>
            <a:r>
              <a:rPr lang="zh-TW" altLang="en-US" dirty="0"/>
              <a:t>中遇到什麼問題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36576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你都念對了嗎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 還是錯誤率很高</a:t>
            </a:r>
            <a:r>
              <a:rPr lang="en-US" altLang="zh-TW" dirty="0" smtClean="0"/>
              <a:t>?)</a:t>
            </a:r>
            <a:r>
              <a:rPr lang="zh-TW" altLang="en-US" dirty="0" smtClean="0"/>
              <a:t> 為甚麼會念對</a:t>
            </a:r>
            <a:r>
              <a:rPr lang="en-US" altLang="zh-TW" dirty="0" smtClean="0"/>
              <a:t>?</a:t>
            </a:r>
            <a:r>
              <a:rPr lang="zh-TW" altLang="en-US" dirty="0" smtClean="0"/>
              <a:t> 為甚麼會念錯</a:t>
            </a:r>
            <a:r>
              <a:rPr lang="en-US" altLang="zh-TW" dirty="0" smtClean="0"/>
              <a:t>?</a:t>
            </a:r>
            <a:r>
              <a:rPr lang="zh-TW" altLang="en-US" dirty="0" smtClean="0"/>
              <a:t>請分享你的經驗</a:t>
            </a:r>
            <a:endParaRPr lang="zh-TW" altLang="en-US" dirty="0"/>
          </a:p>
          <a:p>
            <a:r>
              <a:rPr lang="zh-TW" altLang="en-US" dirty="0" smtClean="0"/>
              <a:t>以前</a:t>
            </a:r>
            <a:r>
              <a:rPr lang="zh-TW" altLang="en-US" dirty="0"/>
              <a:t>是否有類似的</a:t>
            </a:r>
            <a:r>
              <a:rPr lang="zh-TW" altLang="en-US" dirty="0" smtClean="0"/>
              <a:t>經驗在你生活中出現？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 smtClean="0"/>
              <a:t>活動</a:t>
            </a:r>
            <a:r>
              <a:rPr lang="zh-TW" altLang="en-US" dirty="0"/>
              <a:t>經驗在未來可以在哪些方面提供</a:t>
            </a:r>
            <a:r>
              <a:rPr lang="zh-TW" altLang="en-US" dirty="0" smtClean="0"/>
              <a:t>借鏡的</a:t>
            </a:r>
            <a:r>
              <a:rPr lang="zh-TW" altLang="en-US" dirty="0"/>
              <a:t>地方？請說說你的心得？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744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54"/>
          <p:cNvSpPr>
            <a:spLocks noChangeShapeType="1"/>
          </p:cNvSpPr>
          <p:nvPr/>
        </p:nvSpPr>
        <p:spPr bwMode="auto">
          <a:xfrm flipH="1">
            <a:off x="5795963" y="2132013"/>
            <a:ext cx="2376487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4" name="Line 56"/>
          <p:cNvSpPr>
            <a:spLocks noChangeShapeType="1"/>
          </p:cNvSpPr>
          <p:nvPr/>
        </p:nvSpPr>
        <p:spPr bwMode="auto">
          <a:xfrm flipH="1">
            <a:off x="4572000" y="1844675"/>
            <a:ext cx="71438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5" name="Oval 3"/>
          <p:cNvSpPr>
            <a:spLocks noChangeArrowheads="1"/>
          </p:cNvSpPr>
          <p:nvPr/>
        </p:nvSpPr>
        <p:spPr bwMode="auto">
          <a:xfrm>
            <a:off x="7235825" y="1773238"/>
            <a:ext cx="1908175" cy="5778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6" name="Oval 5"/>
          <p:cNvSpPr>
            <a:spLocks noChangeArrowheads="1"/>
          </p:cNvSpPr>
          <p:nvPr/>
        </p:nvSpPr>
        <p:spPr bwMode="auto">
          <a:xfrm>
            <a:off x="1331913" y="1339850"/>
            <a:ext cx="2305050" cy="7207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問題解決</a:t>
            </a:r>
          </a:p>
        </p:txBody>
      </p:sp>
      <p:sp>
        <p:nvSpPr>
          <p:cNvPr id="17417" name="Oval 22"/>
          <p:cNvSpPr>
            <a:spLocks noChangeArrowheads="1"/>
          </p:cNvSpPr>
          <p:nvPr/>
        </p:nvSpPr>
        <p:spPr bwMode="auto">
          <a:xfrm>
            <a:off x="3851275" y="1268413"/>
            <a:ext cx="1619250" cy="5762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合作學習</a:t>
            </a:r>
          </a:p>
        </p:txBody>
      </p:sp>
      <p:sp>
        <p:nvSpPr>
          <p:cNvPr id="17418" name="Oval 23"/>
          <p:cNvSpPr>
            <a:spLocks noChangeArrowheads="1"/>
          </p:cNvSpPr>
          <p:nvPr/>
        </p:nvSpPr>
        <p:spPr bwMode="auto">
          <a:xfrm>
            <a:off x="611188" y="3429000"/>
            <a:ext cx="1527175" cy="7207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講述法</a:t>
            </a:r>
          </a:p>
        </p:txBody>
      </p:sp>
      <p:sp>
        <p:nvSpPr>
          <p:cNvPr id="17419" name="Oval 31"/>
          <p:cNvSpPr>
            <a:spLocks noChangeArrowheads="1"/>
          </p:cNvSpPr>
          <p:nvPr/>
        </p:nvSpPr>
        <p:spPr bwMode="auto">
          <a:xfrm>
            <a:off x="5580063" y="1989138"/>
            <a:ext cx="1619250" cy="5762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ea typeface="新細明體" pitchFamily="18" charset="-120"/>
              </a:rPr>
              <a:t>角色扮演</a:t>
            </a:r>
          </a:p>
          <a:p>
            <a:pPr algn="ctr" eaLnBrk="1" hangingPunct="1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20" name="Oval 32"/>
          <p:cNvSpPr>
            <a:spLocks noChangeArrowheads="1"/>
          </p:cNvSpPr>
          <p:nvPr/>
        </p:nvSpPr>
        <p:spPr bwMode="auto">
          <a:xfrm>
            <a:off x="6948488" y="3068638"/>
            <a:ext cx="1584325" cy="506412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討論式</a:t>
            </a:r>
          </a:p>
        </p:txBody>
      </p:sp>
      <p:sp>
        <p:nvSpPr>
          <p:cNvPr id="17421" name="Oval 33"/>
          <p:cNvSpPr>
            <a:spLocks noChangeArrowheads="1"/>
          </p:cNvSpPr>
          <p:nvPr/>
        </p:nvSpPr>
        <p:spPr bwMode="auto">
          <a:xfrm>
            <a:off x="7164388" y="4146550"/>
            <a:ext cx="1908175" cy="57785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價值澄清</a:t>
            </a:r>
          </a:p>
        </p:txBody>
      </p:sp>
      <p:sp>
        <p:nvSpPr>
          <p:cNvPr id="17422" name="Oval 36"/>
          <p:cNvSpPr>
            <a:spLocks noChangeArrowheads="1"/>
          </p:cNvSpPr>
          <p:nvPr/>
        </p:nvSpPr>
        <p:spPr bwMode="auto">
          <a:xfrm>
            <a:off x="1403350" y="6092825"/>
            <a:ext cx="1943100" cy="64928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情境學習</a:t>
            </a:r>
          </a:p>
        </p:txBody>
      </p:sp>
      <p:sp>
        <p:nvSpPr>
          <p:cNvPr id="17423" name="Oval 38"/>
          <p:cNvSpPr>
            <a:spLocks noChangeArrowheads="1"/>
          </p:cNvSpPr>
          <p:nvPr/>
        </p:nvSpPr>
        <p:spPr bwMode="auto">
          <a:xfrm>
            <a:off x="6164263" y="5300663"/>
            <a:ext cx="1943100" cy="6492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批判思考</a:t>
            </a:r>
          </a:p>
        </p:txBody>
      </p:sp>
      <p:sp>
        <p:nvSpPr>
          <p:cNvPr id="17424" name="Oval 39"/>
          <p:cNvSpPr>
            <a:spLocks noChangeArrowheads="1"/>
          </p:cNvSpPr>
          <p:nvPr/>
        </p:nvSpPr>
        <p:spPr bwMode="auto">
          <a:xfrm>
            <a:off x="4572000" y="6092825"/>
            <a:ext cx="1943100" cy="64928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體驗學習</a:t>
            </a:r>
          </a:p>
        </p:txBody>
      </p:sp>
      <p:sp>
        <p:nvSpPr>
          <p:cNvPr id="17425" name="Line 41"/>
          <p:cNvSpPr>
            <a:spLocks noChangeShapeType="1"/>
          </p:cNvSpPr>
          <p:nvPr/>
        </p:nvSpPr>
        <p:spPr bwMode="auto">
          <a:xfrm>
            <a:off x="2484438" y="2060575"/>
            <a:ext cx="10795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6" name="Line 43"/>
          <p:cNvSpPr>
            <a:spLocks noChangeShapeType="1"/>
          </p:cNvSpPr>
          <p:nvPr/>
        </p:nvSpPr>
        <p:spPr bwMode="auto">
          <a:xfrm>
            <a:off x="2124075" y="3860800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7" name="Line 46"/>
          <p:cNvSpPr>
            <a:spLocks noChangeShapeType="1"/>
          </p:cNvSpPr>
          <p:nvPr/>
        </p:nvSpPr>
        <p:spPr bwMode="auto">
          <a:xfrm flipV="1">
            <a:off x="2843213" y="4941888"/>
            <a:ext cx="9366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8" name="Line 48"/>
          <p:cNvSpPr>
            <a:spLocks noChangeShapeType="1"/>
          </p:cNvSpPr>
          <p:nvPr/>
        </p:nvSpPr>
        <p:spPr bwMode="auto">
          <a:xfrm flipH="1" flipV="1">
            <a:off x="4859338" y="4868863"/>
            <a:ext cx="474662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9" name="Line 49"/>
          <p:cNvSpPr>
            <a:spLocks noChangeShapeType="1"/>
          </p:cNvSpPr>
          <p:nvPr/>
        </p:nvSpPr>
        <p:spPr bwMode="auto">
          <a:xfrm flipH="1" flipV="1">
            <a:off x="5651500" y="4941888"/>
            <a:ext cx="757238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30" name="Line 52"/>
          <p:cNvSpPr>
            <a:spLocks noChangeShapeType="1"/>
          </p:cNvSpPr>
          <p:nvPr/>
        </p:nvSpPr>
        <p:spPr bwMode="auto">
          <a:xfrm flipH="1">
            <a:off x="6659563" y="4365625"/>
            <a:ext cx="5032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31" name="Line 53"/>
          <p:cNvSpPr>
            <a:spLocks noChangeShapeType="1"/>
          </p:cNvSpPr>
          <p:nvPr/>
        </p:nvSpPr>
        <p:spPr bwMode="auto">
          <a:xfrm flipH="1">
            <a:off x="6372225" y="3500438"/>
            <a:ext cx="8651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32" name="Line 55"/>
          <p:cNvSpPr>
            <a:spLocks noChangeShapeType="1"/>
          </p:cNvSpPr>
          <p:nvPr/>
        </p:nvSpPr>
        <p:spPr bwMode="auto">
          <a:xfrm flipH="1">
            <a:off x="5364163" y="2563813"/>
            <a:ext cx="7207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33" name="Oval 9"/>
          <p:cNvSpPr>
            <a:spLocks noChangeArrowheads="1"/>
          </p:cNvSpPr>
          <p:nvPr/>
        </p:nvSpPr>
        <p:spPr bwMode="auto">
          <a:xfrm>
            <a:off x="2555875" y="3355975"/>
            <a:ext cx="4321175" cy="17287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 sz="3600" b="1">
                <a:latin typeface="Calibri" pitchFamily="34" charset="0"/>
                <a:ea typeface="標楷體" pitchFamily="65" charset="-120"/>
              </a:rPr>
              <a:t>教學方法這麼多</a:t>
            </a:r>
            <a:r>
              <a:rPr lang="zh-TW" altLang="en-US" sz="3600" b="1">
                <a:solidFill>
                  <a:srgbClr val="FFCC00"/>
                </a:solidFill>
                <a:latin typeface="Calibri" pitchFamily="34" charset="0"/>
                <a:ea typeface="標楷體" pitchFamily="65" charset="-120"/>
              </a:rPr>
              <a:t/>
            </a:r>
            <a:br>
              <a:rPr lang="zh-TW" altLang="en-US" sz="3600" b="1">
                <a:solidFill>
                  <a:srgbClr val="FFCC00"/>
                </a:solidFill>
                <a:latin typeface="Calibri" pitchFamily="34" charset="0"/>
                <a:ea typeface="標楷體" pitchFamily="65" charset="-120"/>
              </a:rPr>
            </a:br>
            <a:r>
              <a:rPr lang="zh-TW" altLang="en-US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</a:rPr>
              <a:t>你會選用哪一種？</a:t>
            </a:r>
          </a:p>
        </p:txBody>
      </p:sp>
      <p:sp>
        <p:nvSpPr>
          <p:cNvPr id="17434" name="Oval 23"/>
          <p:cNvSpPr>
            <a:spLocks noChangeArrowheads="1"/>
          </p:cNvSpPr>
          <p:nvPr/>
        </p:nvSpPr>
        <p:spPr bwMode="auto">
          <a:xfrm>
            <a:off x="611188" y="4508500"/>
            <a:ext cx="1527175" cy="7207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zh-TW" altLang="en-US">
                <a:latin typeface="標楷體" pitchFamily="65" charset="-120"/>
                <a:ea typeface="標楷體" pitchFamily="65" charset="-120"/>
              </a:rPr>
              <a:t>影片教學法</a:t>
            </a:r>
          </a:p>
        </p:txBody>
      </p:sp>
      <p:sp>
        <p:nvSpPr>
          <p:cNvPr id="17435" name="Line 43"/>
          <p:cNvSpPr>
            <a:spLocks noChangeShapeType="1"/>
          </p:cNvSpPr>
          <p:nvPr/>
        </p:nvSpPr>
        <p:spPr bwMode="auto">
          <a:xfrm flipV="1">
            <a:off x="1979613" y="4437063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7667625" y="191611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zh-TW" altLang="en-US">
                <a:ea typeface="新細明體" pitchFamily="18" charset="-120"/>
              </a:rPr>
              <a:t>創造思考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1007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/>
              <a:t>材料多元</a:t>
            </a:r>
            <a:r>
              <a:rPr lang="en-US" altLang="zh-TW" sz="4400" b="1" dirty="0" smtClean="0"/>
              <a:t>~~</a:t>
            </a:r>
            <a:r>
              <a:rPr lang="zh-TW" altLang="en-US" sz="4400" b="1" dirty="0" smtClean="0"/>
              <a:t>教法</a:t>
            </a:r>
            <a:endParaRPr lang="zh-TW" alt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427830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436096" y="3412405"/>
            <a:ext cx="3450532" cy="3429000"/>
            <a:chOff x="5436096" y="3412405"/>
            <a:chExt cx="3450532" cy="34290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3412405"/>
              <a:ext cx="3450532" cy="3429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5652120" y="5949280"/>
              <a:ext cx="136815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6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500" y="1700808"/>
            <a:ext cx="8953500" cy="39338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zh-TW" sz="4200" dirty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4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教學者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中心</a:t>
            </a:r>
            <a:r>
              <a:rPr lang="en-US" altLang="zh-TW" sz="4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直接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教學法</a:t>
            </a:r>
            <a:r>
              <a:rPr lang="en-US" altLang="zh-TW" sz="42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 sz="4200" dirty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4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學習者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中心</a:t>
            </a:r>
            <a:r>
              <a:rPr lang="en-US" altLang="zh-TW" sz="4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間接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教學法</a:t>
            </a:r>
            <a:r>
              <a:rPr lang="en-US" altLang="zh-TW" sz="4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endParaRPr lang="en-US" altLang="zh-TW" sz="42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4200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哪一種對孩子的幫助最大</a:t>
            </a:r>
            <a:r>
              <a:rPr lang="en-US" altLang="zh-TW" sz="42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buFont typeface="Wingdings" pitchFamily="2" charset="2"/>
              <a:buNone/>
            </a:pPr>
            <a:r>
              <a:rPr lang="en-US" altLang="zh-TW" sz="4200" dirty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哪一種最能讓孩子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在生活</a:t>
            </a:r>
            <a:endParaRPr lang="en-US" altLang="zh-TW" sz="4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200" dirty="0" smtClean="0">
                <a:latin typeface="標楷體" pitchFamily="65" charset="-120"/>
                <a:ea typeface="標楷體" pitchFamily="65" charset="-120"/>
              </a:rPr>
              <a:t> 中</a:t>
            </a:r>
            <a:r>
              <a:rPr lang="zh-TW" altLang="en-US" sz="4200" dirty="0">
                <a:latin typeface="標楷體" pitchFamily="65" charset="-120"/>
                <a:ea typeface="標楷體" pitchFamily="65" charset="-120"/>
              </a:rPr>
              <a:t>實踐</a:t>
            </a:r>
            <a:r>
              <a:rPr lang="en-US" altLang="zh-TW" sz="42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>
              <a:buFont typeface="Wingdings" pitchFamily="2" charset="2"/>
              <a:buNone/>
            </a:pPr>
            <a:endParaRPr lang="en-US" altLang="zh-TW" sz="42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/>
              <a:t>煮法</a:t>
            </a:r>
            <a:r>
              <a:rPr lang="en-US" altLang="zh-TW" sz="4800" b="1" dirty="0" smtClean="0"/>
              <a:t>~~</a:t>
            </a:r>
            <a:r>
              <a:rPr lang="zh-TW" altLang="en-US" sz="4800" b="1" dirty="0" smtClean="0"/>
              <a:t>如何教</a:t>
            </a:r>
            <a:endParaRPr lang="zh-TW" alt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406614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="" xmlns:p14="http://schemas.microsoft.com/office/powerpoint/2010/main" val="6534600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63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3935288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臉       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 descr="Facecard_Down-726x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3672408" cy="5179815"/>
          </a:xfrm>
        </p:spPr>
      </p:pic>
      <p:sp>
        <p:nvSpPr>
          <p:cNvPr id="5" name="文字方塊 4"/>
          <p:cNvSpPr txBox="1"/>
          <p:nvPr/>
        </p:nvSpPr>
        <p:spPr>
          <a:xfrm>
            <a:off x="4499992" y="14847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</a:t>
            </a:r>
            <a:r>
              <a:rPr lang="zh-TW" altLang="en-US" sz="2400" dirty="0" smtClean="0"/>
              <a:t>左西人文空間</a:t>
            </a:r>
            <a:r>
              <a:rPr lang="en-US" altLang="zh-TW" sz="2400" dirty="0" smtClean="0"/>
              <a:t>)</a:t>
            </a:r>
          </a:p>
          <a:p>
            <a:pPr algn="ctr"/>
            <a:endParaRPr lang="en-US" altLang="zh-TW" sz="2400" dirty="0" smtClean="0"/>
          </a:p>
          <a:p>
            <a:pPr algn="ctr"/>
            <a:r>
              <a:rPr lang="zh-TW" altLang="en-US" sz="2400" dirty="0" smtClean="0"/>
              <a:t>了解自我與他人的最佳工具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177576" y="3284984"/>
            <a:ext cx="49664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/>
              <a:t>1.</a:t>
            </a:r>
            <a:r>
              <a:rPr lang="zh-TW" altLang="en-US" sz="2400" b="1" dirty="0" smtClean="0"/>
              <a:t>選擇一張自己最有感覺的卡片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r>
              <a:rPr lang="en-US" altLang="zh-TW" sz="2400" b="1" dirty="0" smtClean="0"/>
              <a:t>2.</a:t>
            </a:r>
            <a:r>
              <a:rPr lang="zh-TW" altLang="en-US" sz="2400" b="1" dirty="0" smtClean="0"/>
              <a:t>仔細看卡片</a:t>
            </a:r>
            <a:r>
              <a:rPr lang="en-US" altLang="zh-TW" sz="2400" b="1" dirty="0" smtClean="0"/>
              <a:t>1</a:t>
            </a:r>
            <a:r>
              <a:rPr lang="zh-TW" altLang="en-US" sz="2400" b="1" dirty="0" smtClean="0"/>
              <a:t>分鐘</a:t>
            </a:r>
            <a:r>
              <a:rPr lang="en-US" altLang="zh-TW" sz="2400" b="1" dirty="0" smtClean="0"/>
              <a:t>,</a:t>
            </a:r>
            <a:r>
              <a:rPr lang="zh-TW" altLang="en-US" sz="2400" b="1" dirty="0" smtClean="0"/>
              <a:t>寫下自己的感覺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r>
              <a:rPr lang="en-US" altLang="zh-TW" sz="2400" b="1" dirty="0" smtClean="0"/>
              <a:t>3.</a:t>
            </a:r>
            <a:r>
              <a:rPr lang="zh-TW" altLang="en-US" sz="2400" b="1" dirty="0" smtClean="0"/>
              <a:t>跟你的夥伴分享你的感覺</a:t>
            </a:r>
            <a:endParaRPr lang="en-US" altLang="zh-TW" sz="2400" b="1" dirty="0" smtClean="0"/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3720" y="-18256"/>
            <a:ext cx="7470648" cy="1143000"/>
          </a:xfrm>
        </p:spPr>
        <p:txBody>
          <a:bodyPr/>
          <a:lstStyle/>
          <a:p>
            <a:r>
              <a:rPr lang="zh-TW" altLang="en-US" dirty="0" smtClean="0"/>
              <a:t>有效能的教師圖像</a:t>
            </a:r>
            <a:endParaRPr lang="zh-TW" altLang="en-US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="" xmlns:p14="http://schemas.microsoft.com/office/powerpoint/2010/main" val="1017527561"/>
              </p:ext>
            </p:extLst>
          </p:nvPr>
        </p:nvGraphicFramePr>
        <p:xfrm>
          <a:off x="467544" y="1196752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201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627" y="260648"/>
            <a:ext cx="7470648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latin typeface="華康粗圓體(P)" charset="-120"/>
                <a:ea typeface="華康粗圓體(P)" charset="-120"/>
              </a:rPr>
              <a:t>「情境學習」的設計要素</a:t>
            </a:r>
            <a:br>
              <a:rPr lang="zh-TW" altLang="en-US" b="1" dirty="0" smtClean="0">
                <a:latin typeface="華康粗圓體(P)" charset="-120"/>
                <a:ea typeface="華康粗圓體(P)" charset="-120"/>
              </a:rPr>
            </a:br>
            <a:r>
              <a:rPr lang="en-US" altLang="zh-TW" sz="3200" b="1" dirty="0" smtClean="0">
                <a:ea typeface="華康粗圓體(P)" charset="-120"/>
              </a:rPr>
              <a:t>Brown, Collins &amp; </a:t>
            </a:r>
            <a:r>
              <a:rPr lang="en-US" altLang="zh-TW" sz="3200" b="1" dirty="0" err="1" smtClean="0">
                <a:ea typeface="華康粗圓體(P)" charset="-120"/>
              </a:rPr>
              <a:t>Deguid</a:t>
            </a:r>
            <a:r>
              <a:rPr lang="en-US" altLang="zh-TW" sz="3200" b="1" dirty="0" smtClean="0">
                <a:ea typeface="華康粗圓體(P)" charset="-120"/>
              </a:rPr>
              <a:t> (1989)</a:t>
            </a:r>
          </a:p>
        </p:txBody>
      </p:sp>
      <p:graphicFrame>
        <p:nvGraphicFramePr>
          <p:cNvPr id="58371" name="Object 3"/>
          <p:cNvGraphicFramePr>
            <a:graphicFrameLocks/>
          </p:cNvGraphicFramePr>
          <p:nvPr/>
        </p:nvGraphicFramePr>
        <p:xfrm>
          <a:off x="611188" y="1773238"/>
          <a:ext cx="8208962" cy="4335462"/>
        </p:xfrm>
        <a:graphic>
          <a:graphicData uri="http://schemas.openxmlformats.org/presentationml/2006/ole">
            <p:oleObj spid="_x0000_s1092" name="美工圖案" r:id="rId5" imgW="9336600" imgH="5271840" progId="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835150" y="2312988"/>
            <a:ext cx="160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latin typeface="華康粗黑體(P)" charset="-120"/>
                <a:ea typeface="華康粗黑體(P)" charset="-120"/>
              </a:rPr>
              <a:t>故事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619250" y="3789363"/>
            <a:ext cx="1965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latin typeface="華康粗黑體(P)" charset="-120"/>
                <a:ea typeface="華康粗黑體(P)" charset="-120"/>
              </a:rPr>
              <a:t>反省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042988" y="5056188"/>
            <a:ext cx="2630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chemeClr val="bg1"/>
                </a:solidFill>
                <a:latin typeface="華康粗圓體(P)" charset="-120"/>
                <a:ea typeface="華康粗圓體(P)" charset="-120"/>
              </a:rPr>
              <a:t>批判思考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563888" y="2132856"/>
            <a:ext cx="2251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chemeClr val="bg1"/>
                </a:solidFill>
                <a:latin typeface="華康粗黑體(P)" charset="-120"/>
                <a:ea typeface="華康粗黑體(P)" charset="-120"/>
              </a:rPr>
              <a:t>合作學習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995738" y="4979988"/>
            <a:ext cx="1430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latin typeface="華康粗黑體(P)" charset="-120"/>
                <a:ea typeface="華康粗黑體(P)" charset="-120"/>
              </a:rPr>
              <a:t>引導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733578" y="2132856"/>
            <a:ext cx="225735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 dirty="0">
                <a:solidFill>
                  <a:schemeClr val="bg1"/>
                </a:solidFill>
                <a:latin typeface="華康粗黑體(P)" charset="-120"/>
                <a:ea typeface="華康粗黑體(P)" charset="-120"/>
              </a:rPr>
              <a:t>角色扮演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6156325" y="3803650"/>
            <a:ext cx="1827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b="1" dirty="0">
                <a:latin typeface="華康粗黑體(P)" charset="-120"/>
                <a:ea typeface="華康粗黑體(P)" charset="-120"/>
              </a:rPr>
              <a:t>解決問題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156325" y="5105400"/>
            <a:ext cx="201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600" b="1">
                <a:solidFill>
                  <a:schemeClr val="bg1"/>
                </a:solidFill>
                <a:latin typeface="華康粗黑體(P)" charset="-120"/>
                <a:ea typeface="華康粗黑體(P)" charset="-120"/>
              </a:rPr>
              <a:t>創意思考</a:t>
            </a:r>
          </a:p>
        </p:txBody>
      </p:sp>
      <p:sp>
        <p:nvSpPr>
          <p:cNvPr id="27662" name="文字方塊 14"/>
          <p:cNvSpPr txBox="1">
            <a:spLocks noChangeArrowheads="1"/>
          </p:cNvSpPr>
          <p:nvPr/>
        </p:nvSpPr>
        <p:spPr bwMode="auto">
          <a:xfrm>
            <a:off x="3923208" y="3429000"/>
            <a:ext cx="1512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/>
              <a:t>   </a:t>
            </a:r>
            <a:r>
              <a:rPr lang="zh-TW" altLang="en-US" sz="4000" b="1" dirty="0" smtClean="0"/>
              <a:t>情境</a:t>
            </a:r>
            <a:endParaRPr lang="zh-TW" alt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415841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雷射音效p$??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2" grpId="0" autoUpdateAnimBg="0"/>
      <p:bldP spid="58373" grpId="0" build="p" autoUpdateAnimBg="0"/>
      <p:bldP spid="58374" grpId="0" autoUpdateAnimBg="0"/>
      <p:bldP spid="58375" grpId="0" autoUpdateAnimBg="0"/>
      <p:bldP spid="58376" grpId="0" autoUpdateAnimBg="0"/>
      <p:bldP spid="58377" grpId="0" autoUpdateAnimBg="0"/>
      <p:bldP spid="58378" grpId="0" autoUpdateAnimBg="0"/>
      <p:bldP spid="5837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435" y="2348880"/>
            <a:ext cx="7793037" cy="1462088"/>
          </a:xfrm>
        </p:spPr>
        <p:txBody>
          <a:bodyPr/>
          <a:lstStyle/>
          <a:p>
            <a:pPr eaLnBrk="1" hangingPunct="1"/>
            <a:r>
              <a:rPr lang="zh-TW" altLang="en-US" sz="5800" dirty="0" smtClean="0">
                <a:ea typeface="標楷體" pitchFamily="65" charset="-120"/>
              </a:rPr>
              <a:t>體驗教學與引導反思</a:t>
            </a:r>
          </a:p>
        </p:txBody>
      </p:sp>
    </p:spTree>
    <p:extLst>
      <p:ext uri="{BB962C8B-B14F-4D97-AF65-F5344CB8AC3E}">
        <p14:creationId xmlns="" xmlns:p14="http://schemas.microsoft.com/office/powerpoint/2010/main" val="37247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91149"/>
            <a:ext cx="3440981" cy="2435750"/>
          </a:xfrm>
          <a:prstGeom prst="rect">
            <a:avLst/>
          </a:prstGeom>
        </p:spPr>
      </p:pic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256584" cy="1047750"/>
          </a:xfrm>
        </p:spPr>
        <p:txBody>
          <a:bodyPr/>
          <a:lstStyle/>
          <a:p>
            <a:r>
              <a:rPr lang="zh-TW" altLang="en-US" b="1" dirty="0" smtClean="0"/>
              <a:t>情境式教學法</a:t>
            </a:r>
            <a:endParaRPr lang="zh-TW" altLang="en-US" dirty="0" smtClean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5915000" cy="4525963"/>
          </a:xfrm>
        </p:spPr>
        <p:txBody>
          <a:bodyPr/>
          <a:lstStyle/>
          <a:p>
            <a:r>
              <a:rPr lang="zh-TW" altLang="en-US" b="1" dirty="0" smtClean="0"/>
              <a:t>情境</a:t>
            </a:r>
            <a:r>
              <a:rPr lang="zh-TW" altLang="en-US" dirty="0" smtClean="0"/>
              <a:t>式</a:t>
            </a:r>
            <a:r>
              <a:rPr lang="zh-TW" altLang="en-US" b="1" dirty="0" smtClean="0"/>
              <a:t>教學法</a:t>
            </a:r>
            <a:r>
              <a:rPr lang="zh-TW" altLang="en-US" dirty="0" smtClean="0"/>
              <a:t>是很常見的一種方式，教師</a:t>
            </a:r>
            <a:r>
              <a:rPr lang="zh-TW" altLang="en-US" u="sng" dirty="0" smtClean="0">
                <a:solidFill>
                  <a:schemeClr val="accent2"/>
                </a:solidFill>
              </a:rPr>
              <a:t>利用影片、圖片、故事、遊戲，讓孩子置身於某種情境中去體驗、感受，或是讓孩子實際去經驗某些情境</a:t>
            </a:r>
            <a:r>
              <a:rPr lang="zh-TW" altLang="en-US" dirty="0" smtClean="0"/>
              <a:t>，進而引發出學習興趣的一種</a:t>
            </a:r>
            <a:r>
              <a:rPr lang="zh-TW" altLang="en-US" b="1" dirty="0" smtClean="0"/>
              <a:t>教學法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pPr marL="36576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7458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7812087" cy="511175"/>
          </a:xfrm>
          <a:noFill/>
        </p:spPr>
        <p:txBody>
          <a:bodyPr lIns="0" rIns="0" bIns="0">
            <a:normAutofit fontScale="90000"/>
          </a:bodyPr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少女文字W5(P)" pitchFamily="82" charset="-120"/>
                <a:ea typeface="GungsuhChe" pitchFamily="49" charset="-127"/>
              </a:rPr>
              <a:t>Learning by doing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「做中學」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1726557" y="1700808"/>
            <a:ext cx="7309940" cy="4608512"/>
          </a:xfrm>
        </p:spPr>
        <p:txBody>
          <a:bodyPr>
            <a:noAutofit/>
          </a:bodyPr>
          <a:lstStyle/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我聽了就忘了 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I hear, and I forget.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我看了就記得   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I see, and I remember.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我做了就明白 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I do, and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I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understand.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dirty="0" smtClean="0"/>
              <a:t>--</a:t>
            </a:r>
            <a:r>
              <a:rPr lang="zh-TW" altLang="en-US" sz="2400" dirty="0" smtClean="0"/>
              <a:t>西方諺語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lnSpc>
                <a:spcPct val="90000"/>
              </a:lnSpc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11366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2669"/>
            <a:ext cx="10429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8345"/>
            <a:ext cx="1079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37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598608" y="908720"/>
            <a:ext cx="5076056" cy="754062"/>
          </a:xfrm>
          <a:noFill/>
        </p:spPr>
        <p:txBody>
          <a:bodyPr lIns="0" rIns="0" bIns="0"/>
          <a:lstStyle/>
          <a:p>
            <a:pPr eaLnBrk="1" hangingPunct="1"/>
            <a:r>
              <a:rPr lang="zh-TW" altLang="en-US" sz="4600" b="1" dirty="0" smtClean="0">
                <a:solidFill>
                  <a:schemeClr val="accent2"/>
                </a:solidFill>
                <a:latin typeface="標楷體" pitchFamily="65" charset="-120"/>
              </a:rPr>
              <a:t>體驗學習的模式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2636838"/>
            <a:ext cx="8532812" cy="1368425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zh-TW" altLang="en-US" b="1" smtClean="0">
                <a:latin typeface="標楷體" pitchFamily="65" charset="-120"/>
              </a:rPr>
              <a:t>體驗       反思內省     歸納     應用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zh-TW" altLang="en-US" b="1" smtClean="0">
                <a:latin typeface="標楷體" pitchFamily="65" charset="-120"/>
              </a:rPr>
              <a:t>階段         階段       階段     階段</a:t>
            </a:r>
            <a:r>
              <a:rPr lang="zh-TW" altLang="en-US" smtClean="0">
                <a:latin typeface="標楷體" pitchFamily="65" charset="-120"/>
              </a:rPr>
              <a:t>  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551954" y="4221088"/>
            <a:ext cx="7764462" cy="1584325"/>
            <a:chOff x="684213" y="4365625"/>
            <a:chExt cx="7764462" cy="1584325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4365625"/>
              <a:ext cx="144780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684213" y="4365625"/>
              <a:ext cx="1584325" cy="1584325"/>
              <a:chOff x="385" y="2160"/>
              <a:chExt cx="998" cy="998"/>
            </a:xfrm>
          </p:grpSpPr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" y="2160"/>
                <a:ext cx="864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1066" y="2840"/>
                <a:ext cx="317" cy="3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1800">
                  <a:latin typeface="Arial" pitchFamily="34" charset="0"/>
                </a:endParaRPr>
              </a:p>
            </p:txBody>
          </p:sp>
        </p:grpSp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437063"/>
              <a:ext cx="1447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625" y="4365625"/>
              <a:ext cx="78105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1835150" y="4797425"/>
              <a:ext cx="649288" cy="431800"/>
            </a:xfrm>
            <a:prstGeom prst="rightArrow">
              <a:avLst>
                <a:gd name="adj1" fmla="val 50000"/>
                <a:gd name="adj2" fmla="val 37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latin typeface="Arial" pitchFamily="34" charset="0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6659563" y="4797425"/>
              <a:ext cx="649287" cy="431800"/>
            </a:xfrm>
            <a:prstGeom prst="rightArrow">
              <a:avLst>
                <a:gd name="adj1" fmla="val 50000"/>
                <a:gd name="adj2" fmla="val 37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latin typeface="Arial" pitchFamily="34" charset="0"/>
              </a:endParaRPr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4284663" y="4868863"/>
              <a:ext cx="649287" cy="431800"/>
            </a:xfrm>
            <a:prstGeom prst="rightArrow">
              <a:avLst>
                <a:gd name="adj1" fmla="val 50000"/>
                <a:gd name="adj2" fmla="val 375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449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5"/>
          <p:cNvGrpSpPr>
            <a:grpSpLocks/>
          </p:cNvGrpSpPr>
          <p:nvPr/>
        </p:nvGrpSpPr>
        <p:grpSpPr bwMode="auto">
          <a:xfrm>
            <a:off x="827584" y="1589754"/>
            <a:ext cx="7632700" cy="4968875"/>
            <a:chOff x="1156" y="1117"/>
            <a:chExt cx="4128" cy="2948"/>
          </a:xfrm>
        </p:grpSpPr>
        <p:sp>
          <p:nvSpPr>
            <p:cNvPr id="32773" name="Oval 8"/>
            <p:cNvSpPr>
              <a:spLocks noChangeArrowheads="1"/>
            </p:cNvSpPr>
            <p:nvPr/>
          </p:nvSpPr>
          <p:spPr bwMode="auto">
            <a:xfrm>
              <a:off x="2239" y="1433"/>
              <a:ext cx="1917" cy="1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2774" name="Text Box 9"/>
            <p:cNvSpPr txBox="1">
              <a:spLocks noChangeArrowheads="1"/>
            </p:cNvSpPr>
            <p:nvPr/>
          </p:nvSpPr>
          <p:spPr bwMode="auto">
            <a:xfrm>
              <a:off x="2464" y="1117"/>
              <a:ext cx="1354" cy="5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lvl="1" eaLnBrk="1" hangingPunct="1">
                <a:buFont typeface="新細明體" pitchFamily="18" charset="-120"/>
                <a:buNone/>
              </a:pPr>
              <a:r>
                <a:rPr kumimoji="1" lang="en-US" altLang="zh-TW" sz="21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一</a:t>
              </a:r>
              <a:r>
                <a:rPr kumimoji="1" lang="en-US" altLang="zh-TW" sz="2100" b="1" dirty="0">
                  <a:latin typeface="標楷體" pitchFamily="65" charset="-120"/>
                  <a:ea typeface="標楷體" pitchFamily="65" charset="-120"/>
                </a:rPr>
                <a:t>)</a:t>
              </a:r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體驗：</a:t>
              </a:r>
            </a:p>
            <a:p>
              <a:pPr eaLnBrk="1" hangingPunct="1"/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   具體的經驗</a:t>
              </a:r>
            </a:p>
          </p:txBody>
        </p:sp>
        <p:sp>
          <p:nvSpPr>
            <p:cNvPr id="32775" name="Text Box 10"/>
            <p:cNvSpPr txBox="1">
              <a:spLocks noChangeArrowheads="1"/>
            </p:cNvSpPr>
            <p:nvPr/>
          </p:nvSpPr>
          <p:spPr bwMode="auto">
            <a:xfrm>
              <a:off x="4382" y="2907"/>
              <a:ext cx="902" cy="34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zh-TW" altLang="en-US" sz="2100" dirty="0">
                  <a:ea typeface="標楷體" pitchFamily="65" charset="-120"/>
                </a:rPr>
                <a:t>產生意義</a:t>
              </a:r>
              <a:endParaRPr kumimoji="1" lang="zh-TW" altLang="en-US" sz="2100" dirty="0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2776" name="Text Box 11"/>
            <p:cNvSpPr txBox="1">
              <a:spLocks noChangeArrowheads="1"/>
            </p:cNvSpPr>
            <p:nvPr/>
          </p:nvSpPr>
          <p:spPr bwMode="auto">
            <a:xfrm>
              <a:off x="3705" y="2065"/>
              <a:ext cx="1353" cy="52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zh-TW" altLang="en-US" sz="2100" b="1" dirty="0">
                  <a:ea typeface="標楷體" pitchFamily="65" charset="-120"/>
                </a:rPr>
                <a:t>（二）反思內省：觀察及省思</a:t>
              </a:r>
              <a:endParaRPr kumimoji="1" lang="zh-TW" altLang="en-US" sz="2100" b="1" dirty="0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2777" name="Text Box 12"/>
            <p:cNvSpPr txBox="1">
              <a:spLocks noChangeArrowheads="1"/>
            </p:cNvSpPr>
            <p:nvPr/>
          </p:nvSpPr>
          <p:spPr bwMode="auto">
            <a:xfrm>
              <a:off x="1337" y="1959"/>
              <a:ext cx="1353" cy="7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（四）應用：</a:t>
              </a:r>
            </a:p>
            <a:p>
              <a:pPr eaLnBrk="1" hangingPunct="1"/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  將結論實用於</a:t>
              </a:r>
            </a:p>
            <a:p>
              <a:pPr eaLnBrk="1" hangingPunct="1"/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  新的環境中</a:t>
              </a: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2464" y="2907"/>
              <a:ext cx="1467" cy="73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（三）歸納：</a:t>
              </a:r>
            </a:p>
            <a:p>
              <a:pPr eaLnBrk="1" hangingPunct="1"/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  摘要出觀念</a:t>
              </a:r>
            </a:p>
            <a:p>
              <a:pPr eaLnBrk="1" hangingPunct="1"/>
              <a:r>
                <a:rPr kumimoji="1" lang="zh-TW" altLang="en-US" sz="2100" b="1" dirty="0">
                  <a:latin typeface="標楷體" pitchFamily="65" charset="-120"/>
                  <a:ea typeface="標楷體" pitchFamily="65" charset="-120"/>
                </a:rPr>
                <a:t>  並形成結論</a:t>
              </a:r>
            </a:p>
          </p:txBody>
        </p:sp>
        <p:sp>
          <p:nvSpPr>
            <p:cNvPr id="32779" name="Text Box 14"/>
            <p:cNvSpPr txBox="1">
              <a:spLocks noChangeArrowheads="1"/>
            </p:cNvSpPr>
            <p:nvPr/>
          </p:nvSpPr>
          <p:spPr bwMode="auto">
            <a:xfrm>
              <a:off x="1156" y="1298"/>
              <a:ext cx="1015" cy="33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zh-TW" altLang="en-US" sz="2100" dirty="0">
                  <a:ea typeface="標楷體" pitchFamily="65" charset="-120"/>
                </a:rPr>
                <a:t>真實的世界</a:t>
              </a:r>
              <a:endParaRPr kumimoji="1" lang="zh-TW" altLang="en-US" sz="2100" dirty="0"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32780" name="Line 15"/>
            <p:cNvSpPr>
              <a:spLocks noChangeShapeType="1"/>
            </p:cNvSpPr>
            <p:nvPr/>
          </p:nvSpPr>
          <p:spPr bwMode="auto">
            <a:xfrm flipV="1">
              <a:off x="1791" y="1616"/>
              <a:ext cx="0" cy="3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1" name="Line 16"/>
            <p:cNvSpPr>
              <a:spLocks noChangeShapeType="1"/>
            </p:cNvSpPr>
            <p:nvPr/>
          </p:nvSpPr>
          <p:spPr bwMode="auto">
            <a:xfrm flipV="1">
              <a:off x="2577" y="1661"/>
              <a:ext cx="212" cy="29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2" name="Line 17"/>
            <p:cNvSpPr>
              <a:spLocks noChangeShapeType="1"/>
            </p:cNvSpPr>
            <p:nvPr/>
          </p:nvSpPr>
          <p:spPr bwMode="auto">
            <a:xfrm>
              <a:off x="3705" y="1749"/>
              <a:ext cx="173" cy="3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3" name="Line 18"/>
            <p:cNvSpPr>
              <a:spLocks noChangeShapeType="1"/>
            </p:cNvSpPr>
            <p:nvPr/>
          </p:nvSpPr>
          <p:spPr bwMode="auto">
            <a:xfrm flipH="1">
              <a:off x="3705" y="2614"/>
              <a:ext cx="218" cy="29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4" name="Line 19"/>
            <p:cNvSpPr>
              <a:spLocks noChangeShapeType="1"/>
            </p:cNvSpPr>
            <p:nvPr/>
          </p:nvSpPr>
          <p:spPr bwMode="auto">
            <a:xfrm flipH="1" flipV="1">
              <a:off x="2577" y="2696"/>
              <a:ext cx="113" cy="2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5" name="Line 20"/>
            <p:cNvSpPr>
              <a:spLocks noChangeShapeType="1"/>
            </p:cNvSpPr>
            <p:nvPr/>
          </p:nvSpPr>
          <p:spPr bwMode="auto">
            <a:xfrm>
              <a:off x="4043" y="2696"/>
              <a:ext cx="339" cy="2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6" name="Text Box 21"/>
            <p:cNvSpPr txBox="1">
              <a:spLocks noChangeArrowheads="1"/>
            </p:cNvSpPr>
            <p:nvPr/>
          </p:nvSpPr>
          <p:spPr bwMode="auto">
            <a:xfrm>
              <a:off x="1562" y="3644"/>
              <a:ext cx="3384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en-US" altLang="zh-TW" sz="2100"/>
                <a:t>        </a:t>
              </a:r>
              <a:r>
                <a:rPr kumimoji="1" lang="en-US" altLang="zh-TW" sz="2100">
                  <a:latin typeface="標楷體" pitchFamily="65" charset="-120"/>
                  <a:ea typeface="標楷體" pitchFamily="65" charset="-120"/>
                </a:rPr>
                <a:t>Kolb</a:t>
              </a:r>
              <a:r>
                <a:rPr kumimoji="1" lang="zh-TW" altLang="en-US" sz="2100">
                  <a:latin typeface="標楷體" pitchFamily="65" charset="-120"/>
                  <a:ea typeface="標楷體" pitchFamily="65" charset="-120"/>
                </a:rPr>
                <a:t>（</a:t>
              </a:r>
              <a:r>
                <a:rPr kumimoji="1" lang="en-US" altLang="zh-TW" sz="2100">
                  <a:latin typeface="標楷體" pitchFamily="65" charset="-120"/>
                  <a:ea typeface="標楷體" pitchFamily="65" charset="-120"/>
                </a:rPr>
                <a:t>1984</a:t>
              </a:r>
              <a:r>
                <a:rPr kumimoji="1" lang="zh-TW" altLang="en-US" sz="2100">
                  <a:latin typeface="標楷體" pitchFamily="65" charset="-120"/>
                  <a:ea typeface="標楷體" pitchFamily="65" charset="-120"/>
                </a:rPr>
                <a:t>）的四階段體驗學習圈</a:t>
              </a:r>
            </a:p>
          </p:txBody>
        </p:sp>
      </p:grpSp>
      <p:sp>
        <p:nvSpPr>
          <p:cNvPr id="32771" name="Text Box 22"/>
          <p:cNvSpPr txBox="1">
            <a:spLocks noChangeArrowheads="1"/>
          </p:cNvSpPr>
          <p:nvPr/>
        </p:nvSpPr>
        <p:spPr bwMode="auto">
          <a:xfrm>
            <a:off x="1908175" y="620713"/>
            <a:ext cx="5040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TW" altLang="zh-TW" sz="1800">
              <a:latin typeface="Arial" pitchFamily="34" charset="0"/>
            </a:endParaRPr>
          </a:p>
        </p:txBody>
      </p:sp>
      <p:sp>
        <p:nvSpPr>
          <p:cNvPr id="32772" name="Text Box 23"/>
          <p:cNvSpPr txBox="1">
            <a:spLocks noChangeArrowheads="1"/>
          </p:cNvSpPr>
          <p:nvPr/>
        </p:nvSpPr>
        <p:spPr bwMode="auto">
          <a:xfrm>
            <a:off x="2726691" y="314313"/>
            <a:ext cx="4391025" cy="90486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TW" altLang="en-US" sz="4400" b="1" dirty="0">
                <a:ea typeface="標楷體" pitchFamily="65" charset="-120"/>
              </a:rPr>
              <a:t>體驗學習的真意</a:t>
            </a:r>
          </a:p>
        </p:txBody>
      </p:sp>
    </p:spTree>
    <p:extLst>
      <p:ext uri="{BB962C8B-B14F-4D97-AF65-F5344CB8AC3E}">
        <p14:creationId xmlns="" xmlns:p14="http://schemas.microsoft.com/office/powerpoint/2010/main" val="426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體驗活動分享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7776864" cy="213166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048197"/>
            <a:ext cx="8496943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000" dirty="0" smtClean="0">
                <a:latin typeface="標楷體" pitchFamily="65" charset="-120"/>
              </a:rPr>
              <a:t>能力指標：</a:t>
            </a:r>
          </a:p>
          <a:p>
            <a:pPr marL="36576" indent="0">
              <a:buFont typeface="Arial" panose="020B0604020202020204" pitchFamily="34" charset="0"/>
              <a:buNone/>
            </a:pPr>
            <a:r>
              <a:rPr lang="zh-TW" altLang="en-US" sz="3000" dirty="0" smtClean="0">
                <a:latin typeface="標楷體" pitchFamily="65" charset="-120"/>
              </a:rPr>
              <a:t>低年級</a:t>
            </a:r>
            <a:r>
              <a:rPr lang="en-US" altLang="zh-TW" sz="3000" dirty="0" smtClean="0">
                <a:latin typeface="標楷體" pitchFamily="65" charset="-120"/>
              </a:rPr>
              <a:t>:1-1-1</a:t>
            </a:r>
            <a:r>
              <a:rPr lang="zh-TW" altLang="en-US" sz="3000" dirty="0" smtClean="0">
                <a:latin typeface="標楷體" pitchFamily="65" charset="-120"/>
              </a:rPr>
              <a:t>探索並分享對自己以及與自己相關人事物的感受</a:t>
            </a:r>
          </a:p>
          <a:p>
            <a:pPr>
              <a:buFont typeface="Wingdings" pitchFamily="2" charset="2"/>
              <a:buNone/>
            </a:pPr>
            <a:r>
              <a:rPr lang="zh-TW" altLang="en-US" sz="3000" dirty="0" smtClean="0">
                <a:latin typeface="標楷體" pitchFamily="65" charset="-120"/>
              </a:rPr>
              <a:t>  </a:t>
            </a:r>
            <a:r>
              <a:rPr lang="en-US" altLang="zh-TW" sz="3000" dirty="0" smtClean="0">
                <a:latin typeface="標楷體" pitchFamily="65" charset="-120"/>
              </a:rPr>
              <a:t>1-1-1-1</a:t>
            </a:r>
            <a:r>
              <a:rPr lang="zh-TW" altLang="en-US" sz="3000" dirty="0" smtClean="0">
                <a:latin typeface="標楷體" pitchFamily="65" charset="-120"/>
              </a:rPr>
              <a:t>探索並分享對自己的感受</a:t>
            </a:r>
          </a:p>
          <a:p>
            <a:pPr>
              <a:buFont typeface="Wingdings" pitchFamily="2" charset="2"/>
              <a:buNone/>
            </a:pPr>
            <a:r>
              <a:rPr lang="zh-TW" altLang="en-US" sz="3000" dirty="0" smtClean="0">
                <a:latin typeface="標楷體" pitchFamily="65" charset="-120"/>
              </a:rPr>
              <a:t>  </a:t>
            </a:r>
            <a:r>
              <a:rPr lang="en-US" altLang="zh-TW" sz="3000" dirty="0" smtClean="0">
                <a:latin typeface="標楷體" pitchFamily="65" charset="-120"/>
              </a:rPr>
              <a:t>1-1-1-2</a:t>
            </a:r>
            <a:r>
              <a:rPr lang="zh-TW" altLang="en-US" sz="3000" dirty="0" smtClean="0">
                <a:latin typeface="標楷體" pitchFamily="65" charset="-120"/>
              </a:rPr>
              <a:t>探索並分享與自己相關人事的感受</a:t>
            </a:r>
            <a:endParaRPr lang="en-US" altLang="zh-TW" sz="3000" dirty="0" smtClean="0">
              <a:latin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3000" dirty="0" smtClean="0">
                <a:latin typeface="標楷體" pitchFamily="65" charset="-120"/>
              </a:rPr>
              <a:t>中年級</a:t>
            </a:r>
            <a:r>
              <a:rPr lang="en-US" altLang="zh-TW" sz="3000" dirty="0" smtClean="0">
                <a:latin typeface="標楷體" pitchFamily="65" charset="-120"/>
              </a:rPr>
              <a:t>:1-2-2-1</a:t>
            </a:r>
            <a:r>
              <a:rPr lang="zh-TW" altLang="en-US" sz="3000" dirty="0" smtClean="0">
                <a:latin typeface="標楷體" pitchFamily="65" charset="-120"/>
              </a:rPr>
              <a:t>積極參與各式各類的活動，分享對活動過程及結果的感受。</a:t>
            </a:r>
            <a:endParaRPr lang="zh-TW" altLang="en-US" sz="3000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9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828"/>
            <a:ext cx="2483768" cy="4411172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793037" cy="146208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dirty="0" smtClean="0"/>
              <a:t>體驗活動</a:t>
            </a:r>
            <a:br>
              <a:rPr lang="zh-TW" altLang="en-US" dirty="0" smtClean="0"/>
            </a:br>
            <a:r>
              <a:rPr lang="en-US" altLang="zh-TW" dirty="0" smtClean="0"/>
              <a:t>~</a:t>
            </a:r>
            <a:r>
              <a:rPr lang="zh-TW" altLang="en-US" dirty="0" smtClean="0">
                <a:latin typeface="標楷體" pitchFamily="65" charset="-120"/>
              </a:rPr>
              <a:t>我的朋友在哪裡</a:t>
            </a:r>
            <a:r>
              <a:rPr lang="en-US" altLang="zh-TW" dirty="0" smtClean="0">
                <a:latin typeface="標楷體" pitchFamily="65" charset="-120"/>
              </a:rPr>
              <a:t>?~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2132856"/>
            <a:ext cx="5472608" cy="4449656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</a:rPr>
              <a:t>Θ</a:t>
            </a:r>
            <a:r>
              <a:rPr lang="zh-TW" altLang="en-US" dirty="0" smtClean="0">
                <a:latin typeface="標楷體" pitchFamily="65" charset="-120"/>
              </a:rPr>
              <a:t>活動流程</a:t>
            </a:r>
            <a:r>
              <a:rPr lang="zh-TW" altLang="en-US" dirty="0" smtClean="0"/>
              <a:t>：</a:t>
            </a:r>
            <a:endParaRPr lang="zh-TW" altLang="en-US" dirty="0" smtClean="0">
              <a:latin typeface="標楷體" pitchFamily="65" charset="-120"/>
            </a:endParaRPr>
          </a:p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</a:rPr>
              <a:t>每人拿一張牌放頭頂</a:t>
            </a:r>
            <a:r>
              <a:rPr lang="zh-TW" altLang="en-US" dirty="0" smtClean="0"/>
              <a:t>，不能看牌卡數字與花色</a:t>
            </a:r>
            <a:endParaRPr lang="en-US" altLang="zh-TW" dirty="0" smtClean="0"/>
          </a:p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</a:rPr>
              <a:t>在不能對談情況下，找到跟自己一樣花色</a:t>
            </a:r>
            <a:r>
              <a:rPr lang="zh-TW" altLang="en-US" dirty="0" smtClean="0"/>
              <a:t>、點數</a:t>
            </a:r>
            <a:r>
              <a:rPr lang="zh-TW" altLang="en-US" dirty="0" smtClean="0">
                <a:latin typeface="標楷體" pitchFamily="65" charset="-120"/>
              </a:rPr>
              <a:t>的夥伴</a:t>
            </a:r>
          </a:p>
          <a:p>
            <a:pPr eaLnBrk="1" hangingPunct="1"/>
            <a:endParaRPr lang="en-US" altLang="zh-TW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2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720" y="44624"/>
            <a:ext cx="7986712" cy="976313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標楷體" pitchFamily="65" charset="-120"/>
              </a:rPr>
              <a:t>活動後省思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0728"/>
            <a:ext cx="7702550" cy="44672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</a:rPr>
              <a:t>剛才你是怎麼找到夥伴的</a:t>
            </a:r>
            <a:r>
              <a:rPr lang="en-US" altLang="zh-TW" dirty="0" smtClean="0">
                <a:latin typeface="標楷體" pitchFamily="65" charset="-120"/>
              </a:rPr>
              <a:t>?</a:t>
            </a:r>
          </a:p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</a:rPr>
              <a:t>活動中讓你印象最深的部份是什麼</a:t>
            </a:r>
            <a:r>
              <a:rPr lang="en-US" altLang="zh-TW" dirty="0" smtClean="0">
                <a:latin typeface="標楷體" pitchFamily="65" charset="-120"/>
              </a:rPr>
              <a:t>?</a:t>
            </a:r>
            <a:r>
              <a:rPr lang="zh-TW" altLang="en-US" dirty="0" smtClean="0">
                <a:latin typeface="標楷體" pitchFamily="65" charset="-120"/>
              </a:rPr>
              <a:t>為什麼</a:t>
            </a:r>
            <a:r>
              <a:rPr lang="en-US" altLang="zh-TW" dirty="0" smtClean="0">
                <a:latin typeface="標楷體" pitchFamily="65" charset="-120"/>
              </a:rPr>
              <a:t>?</a:t>
            </a:r>
          </a:p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</a:rPr>
              <a:t>過程中你的感受如何</a:t>
            </a:r>
            <a:r>
              <a:rPr lang="en-US" altLang="zh-TW" dirty="0" smtClean="0">
                <a:latin typeface="標楷體" pitchFamily="65" charset="-120"/>
              </a:rPr>
              <a:t>?</a:t>
            </a:r>
            <a:r>
              <a:rPr lang="zh-TW" altLang="en-US" dirty="0" smtClean="0">
                <a:latin typeface="標楷體" pitchFamily="65" charset="-120"/>
              </a:rPr>
              <a:t>為什麼</a:t>
            </a:r>
            <a:r>
              <a:rPr lang="en-US" altLang="zh-TW" dirty="0" smtClean="0">
                <a:latin typeface="標楷體" pitchFamily="65" charset="-120"/>
              </a:rPr>
              <a:t>?</a:t>
            </a:r>
          </a:p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</a:rPr>
              <a:t>今天的學習讓你想到生活中的哪些經驗</a:t>
            </a:r>
            <a:r>
              <a:rPr lang="en-US" altLang="zh-TW" dirty="0" smtClean="0">
                <a:latin typeface="標楷體" pitchFamily="65" charset="-120"/>
              </a:rPr>
              <a:t>?</a:t>
            </a:r>
          </a:p>
          <a:p>
            <a:pPr eaLnBrk="1" hangingPunct="1"/>
            <a:r>
              <a:rPr lang="en-US" altLang="zh-TW" dirty="0" smtClean="0">
                <a:latin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</a:rPr>
              <a:t>你要怎樣將今天的學習帶到生活中</a:t>
            </a:r>
            <a:r>
              <a:rPr lang="en-US" altLang="zh-TW" dirty="0" smtClean="0">
                <a:latin typeface="標楷體" pitchFamily="65" charset="-12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1115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故事骰</a:t>
            </a:r>
            <a:r>
              <a:rPr lang="en-US" altLang="zh-TW" dirty="0" smtClean="0"/>
              <a:t>…</a:t>
            </a:r>
            <a:r>
              <a:rPr lang="zh-TW" altLang="en-US" dirty="0" smtClean="0"/>
              <a:t>說說你的心情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457395" cy="409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143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92" y="3881010"/>
            <a:ext cx="4221708" cy="2988400"/>
          </a:xfrm>
          <a:prstGeom prst="rect">
            <a:avLst/>
          </a:prstGeom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7266" y="1772816"/>
            <a:ext cx="713107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600" dirty="0">
              <a:latin typeface="+mn-ea"/>
              <a:ea typeface="+mn-ea"/>
            </a:endParaRPr>
          </a:p>
          <a:p>
            <a:pPr eaLnBrk="1" hangingPunct="1"/>
            <a:r>
              <a:rPr lang="zh-TW" altLang="en-US" sz="3600" b="1" dirty="0">
                <a:latin typeface="+mn-ea"/>
                <a:ea typeface="+mn-ea"/>
              </a:rPr>
              <a:t>「為什麼要問這些問題，比問了哪些細部的問題還要重要」，若沒有先確立提問的焦點，就容易在言談中失去了引導的目標。</a:t>
            </a:r>
          </a:p>
        </p:txBody>
      </p:sp>
      <p:sp>
        <p:nvSpPr>
          <p:cNvPr id="46083" name="矩形 2"/>
          <p:cNvSpPr>
            <a:spLocks noChangeArrowheads="1"/>
          </p:cNvSpPr>
          <p:nvPr/>
        </p:nvSpPr>
        <p:spPr bwMode="auto">
          <a:xfrm>
            <a:off x="1143000" y="470282"/>
            <a:ext cx="72453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400" b="1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提問</a:t>
            </a:r>
            <a:r>
              <a:rPr lang="en-US" altLang="zh-TW" sz="4400" b="1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:</a:t>
            </a:r>
            <a:r>
              <a:rPr lang="zh-TW" altLang="en-US" sz="4400" b="1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首先要目標設定</a:t>
            </a:r>
            <a:endParaRPr lang="en-US" altLang="zh-TW" sz="4400" b="1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endParaRPr>
          </a:p>
          <a:p>
            <a:pPr eaLnBrk="1" hangingPunct="1"/>
            <a:r>
              <a:rPr lang="zh-TW" altLang="en-US" sz="4400" b="1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 </a:t>
            </a:r>
            <a:r>
              <a:rPr lang="zh-TW" altLang="en-US" sz="4400" b="1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    （</a:t>
            </a:r>
            <a:r>
              <a:rPr lang="en-US" altLang="zh-TW" sz="4400" b="1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Goal Setting</a:t>
            </a:r>
            <a:r>
              <a:rPr lang="en-US" altLang="zh-TW" sz="4400" b="1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)</a:t>
            </a:r>
            <a:endParaRPr lang="zh-TW" altLang="en-US" sz="4400" b="1" dirty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23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923928" y="1916832"/>
            <a:ext cx="4818684" cy="4788614"/>
            <a:chOff x="3923928" y="1916832"/>
            <a:chExt cx="4818684" cy="478861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916832"/>
              <a:ext cx="4818684" cy="478861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211960" y="5157192"/>
              <a:ext cx="187220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697787" cy="830262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5400" b="1" dirty="0" smtClean="0">
                <a:latin typeface="標楷體" pitchFamily="65" charset="-120"/>
              </a:rPr>
              <a:t>省思提問法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1296" y="1909330"/>
            <a:ext cx="5266928" cy="371591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4800" b="1" dirty="0" smtClean="0"/>
              <a:t>3</a:t>
            </a:r>
            <a:r>
              <a:rPr lang="en-US" altLang="zh-TW" sz="4800" b="1" dirty="0" smtClean="0">
                <a:cs typeface="Times New Roman" pitchFamily="18" charset="0"/>
              </a:rPr>
              <a:t> What</a:t>
            </a:r>
            <a:r>
              <a:rPr lang="zh-TW" altLang="en-US" sz="4800" b="1" dirty="0" smtClean="0">
                <a:cs typeface="Times New Roman" pitchFamily="18" charset="0"/>
              </a:rPr>
              <a:t> </a:t>
            </a:r>
            <a:endParaRPr lang="en-US" altLang="zh-TW" sz="4800" b="1" dirty="0" smtClean="0"/>
          </a:p>
          <a:p>
            <a:pPr eaLnBrk="1" hangingPunct="1"/>
            <a:r>
              <a:rPr lang="en-US" altLang="zh-TW" sz="4800" b="1" dirty="0" err="1" smtClean="0"/>
              <a:t>4F</a:t>
            </a:r>
            <a:endParaRPr lang="en-US" altLang="zh-TW" sz="4800" b="1" dirty="0" smtClean="0"/>
          </a:p>
          <a:p>
            <a:pPr eaLnBrk="1" hangingPunct="1"/>
            <a:r>
              <a:rPr lang="zh-TW" altLang="en-US" sz="4800" b="1" dirty="0" smtClean="0">
                <a:latin typeface="標楷體" pitchFamily="65" charset="-120"/>
              </a:rPr>
              <a:t>撲</a:t>
            </a:r>
            <a:r>
              <a:rPr lang="zh-TW" altLang="en-US" sz="4800" b="1" dirty="0" smtClean="0"/>
              <a:t>克牌反思法</a:t>
            </a:r>
            <a:endParaRPr lang="en-US" altLang="zh-TW" sz="4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85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7988"/>
            <a:ext cx="8159750" cy="708025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標楷體" pitchFamily="65" charset="-120"/>
              </a:rPr>
              <a:t>提問方法一</a:t>
            </a:r>
            <a:r>
              <a:rPr lang="en-US" altLang="zh-TW" b="1" dirty="0" smtClean="0">
                <a:latin typeface="標楷體" pitchFamily="65" charset="-120"/>
              </a:rPr>
              <a:t>:</a:t>
            </a:r>
            <a:br>
              <a:rPr lang="en-US" altLang="zh-TW" b="1" dirty="0" smtClean="0">
                <a:latin typeface="標楷體" pitchFamily="65" charset="-120"/>
              </a:rPr>
            </a:br>
            <a:r>
              <a:rPr lang="zh-TW" altLang="en-US" b="1" dirty="0">
                <a:latin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</a:rPr>
              <a:t>           </a:t>
            </a:r>
            <a:r>
              <a:rPr lang="en-US" altLang="zh-TW" b="1" dirty="0" err="1" smtClean="0">
                <a:latin typeface="標楷體" pitchFamily="65" charset="-120"/>
              </a:rPr>
              <a:t>3WHAT</a:t>
            </a:r>
            <a:r>
              <a:rPr lang="zh-TW" altLang="en-US" dirty="0" smtClean="0"/>
              <a:t>引導反思法 </a:t>
            </a: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="" xmlns:p14="http://schemas.microsoft.com/office/powerpoint/2010/main" val="598572120"/>
              </p:ext>
            </p:extLst>
          </p:nvPr>
        </p:nvGraphicFramePr>
        <p:xfrm>
          <a:off x="323528" y="1844675"/>
          <a:ext cx="8281168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5" name="AutoShape 14"/>
          <p:cNvSpPr>
            <a:spLocks noChangeArrowheads="1"/>
          </p:cNvSpPr>
          <p:nvPr/>
        </p:nvSpPr>
        <p:spPr bwMode="auto">
          <a:xfrm>
            <a:off x="5867400" y="1844675"/>
            <a:ext cx="3025775" cy="863600"/>
          </a:xfrm>
          <a:prstGeom prst="rightArrow">
            <a:avLst>
              <a:gd name="adj1" fmla="val 50000"/>
              <a:gd name="adj2" fmla="val 87592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與真實世界作連結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1650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63538"/>
            <a:ext cx="8604250" cy="585787"/>
          </a:xfrm>
        </p:spPr>
        <p:txBody>
          <a:bodyPr lIns="0" rIns="0" bIns="0"/>
          <a:lstStyle/>
          <a:p>
            <a:pPr eaLnBrk="1" hangingPunct="1"/>
            <a:r>
              <a:rPr lang="zh-TW" altLang="en-US" sz="3500" b="1" dirty="0" smtClean="0">
                <a:latin typeface="標楷體" pitchFamily="65" charset="-120"/>
              </a:rPr>
              <a:t>體驗學習圈</a:t>
            </a:r>
            <a:r>
              <a:rPr lang="en-US" altLang="zh-TW" sz="3500" b="1" dirty="0" smtClean="0">
                <a:latin typeface="標楷體" pitchFamily="65" charset="-120"/>
              </a:rPr>
              <a:t>(</a:t>
            </a:r>
            <a:r>
              <a:rPr lang="en-US" altLang="zh-TW" sz="3500" b="1" dirty="0" err="1" smtClean="0">
                <a:latin typeface="標楷體" pitchFamily="65" charset="-120"/>
              </a:rPr>
              <a:t>3WHAT</a:t>
            </a:r>
            <a:r>
              <a:rPr lang="zh-TW" altLang="en-US" sz="3500" b="1" dirty="0" smtClean="0">
                <a:latin typeface="標楷體" pitchFamily="65" charset="-120"/>
              </a:rPr>
              <a:t>）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268413"/>
            <a:ext cx="8229600" cy="5056187"/>
          </a:xfrm>
        </p:spPr>
        <p:txBody>
          <a:bodyPr/>
          <a:lstStyle/>
          <a:p>
            <a:pPr marL="273050" indent="-273050" algn="ctr" eaLnBrk="1" hangingPunct="1">
              <a:buFont typeface="Wingdings" pitchFamily="2" charset="2"/>
              <a:buNone/>
            </a:pPr>
            <a:endParaRPr lang="en-US" altLang="zh-TW" sz="1500" smtClean="0">
              <a:solidFill>
                <a:srgbClr val="660066"/>
              </a:solidFill>
              <a:latin typeface="標楷體" pitchFamily="65" charset="-120"/>
            </a:endParaRPr>
          </a:p>
          <a:p>
            <a:pPr marL="273050" indent="-273050" algn="ctr" eaLnBrk="1" hangingPunct="1">
              <a:buFont typeface="Wingdings" pitchFamily="2" charset="2"/>
              <a:buNone/>
            </a:pPr>
            <a:endParaRPr lang="en-US" altLang="zh-TW" sz="3800" smtClean="0">
              <a:solidFill>
                <a:srgbClr val="660066"/>
              </a:solidFill>
              <a:latin typeface="標楷體" pitchFamily="65" charset="-120"/>
            </a:endParaRPr>
          </a:p>
          <a:p>
            <a:pPr marL="273050" indent="-273050" algn="ctr" eaLnBrk="1" hangingPunct="1">
              <a:buFont typeface="Wingdings" pitchFamily="2" charset="2"/>
              <a:buNone/>
            </a:pPr>
            <a:r>
              <a:rPr lang="en-US" altLang="zh-TW" sz="3800" smtClean="0">
                <a:solidFill>
                  <a:srgbClr val="660066"/>
                </a:solidFill>
                <a:latin typeface="標楷體" pitchFamily="65" charset="-120"/>
              </a:rPr>
              <a:t>  </a:t>
            </a:r>
          </a:p>
          <a:p>
            <a:pPr marL="273050" indent="-273050" algn="ctr" eaLnBrk="1" hangingPunct="1">
              <a:buFont typeface="Wingdings" pitchFamily="2" charset="2"/>
              <a:buNone/>
            </a:pPr>
            <a:endParaRPr lang="en-US" altLang="zh-TW" sz="3800" smtClean="0">
              <a:solidFill>
                <a:srgbClr val="660066"/>
              </a:solidFill>
              <a:latin typeface="標楷體" pitchFamily="65" charset="-12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 rot="1088905">
            <a:off x="6011863" y="2852738"/>
            <a:ext cx="914400" cy="571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 rot="6225742">
            <a:off x="6013450" y="4951413"/>
            <a:ext cx="914400" cy="571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 rot="-3163497">
            <a:off x="1976438" y="3019425"/>
            <a:ext cx="914400" cy="5715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054" y="5399"/>
                  <a:pt x="7417" y="6243"/>
                  <a:pt x="6403" y="7664"/>
                </a:cubicBezTo>
                <a:lnTo>
                  <a:pt x="2007" y="4528"/>
                </a:lnTo>
                <a:cubicBezTo>
                  <a:pt x="4034" y="1686"/>
                  <a:pt x="730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 rot="-6773090">
            <a:off x="1674813" y="5043488"/>
            <a:ext cx="914400" cy="571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44" name="Text Box 9"/>
          <p:cNvSpPr txBox="1">
            <a:spLocks noChangeArrowheads="1"/>
          </p:cNvSpPr>
          <p:nvPr/>
        </p:nvSpPr>
        <p:spPr bwMode="auto">
          <a:xfrm>
            <a:off x="3059113" y="1916113"/>
            <a:ext cx="2808287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活動體驗 </a:t>
            </a:r>
          </a:p>
          <a:p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Experiences)</a:t>
            </a:r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4932363" y="3573463"/>
            <a:ext cx="3671887" cy="1011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觀察</a:t>
            </a:r>
            <a:r>
              <a:rPr lang="zh-TW" altLang="en-US" sz="28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事實</a:t>
            </a:r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、分享</a:t>
            </a:r>
            <a:r>
              <a:rPr lang="zh-TW" altLang="en-US" sz="28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感受</a:t>
            </a:r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What ?</a:t>
            </a:r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2916238" y="5157788"/>
            <a:ext cx="3095625" cy="1366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連結舊經驗</a:t>
            </a:r>
          </a:p>
          <a:p>
            <a:r>
              <a:rPr lang="zh-TW" altLang="en-US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形成概念、找出通則</a:t>
            </a:r>
          </a:p>
          <a:p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So What ?</a:t>
            </a:r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539750" y="3644900"/>
            <a:ext cx="2938463" cy="1079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在新處境的</a:t>
            </a:r>
            <a:r>
              <a:rPr lang="zh-TW" altLang="en-US" sz="2800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應用</a:t>
            </a:r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Now what ?</a:t>
            </a:r>
            <a:r>
              <a:rPr lang="zh-TW" altLang="en-US" sz="28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172200" y="1447800"/>
            <a:ext cx="2286000" cy="952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0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目標設立及</a:t>
            </a:r>
          </a:p>
          <a:p>
            <a:r>
              <a:rPr lang="zh-TW" altLang="en-US" sz="30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自我挑戰</a:t>
            </a: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228600" y="1600200"/>
            <a:ext cx="2514600" cy="13239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57200" y="1905000"/>
            <a:ext cx="22098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30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真實的</a:t>
            </a:r>
            <a:r>
              <a:rPr lang="zh-TW" altLang="en-US" sz="320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世界</a:t>
            </a: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1619250" y="2997200"/>
            <a:ext cx="0" cy="360363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6172200" y="1447800"/>
            <a:ext cx="23622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5940425" y="2276475"/>
            <a:ext cx="300038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5161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9" grpId="0" animBg="1"/>
      <p:bldP spid="28680" grpId="0" animBg="1"/>
      <p:bldP spid="28686" grpId="0" animBg="1" autoUpdateAnimBg="0"/>
      <p:bldP spid="28687" grpId="0" animBg="1"/>
      <p:bldP spid="28688" grpId="0" animBg="1" autoUpdateAnimBg="0"/>
      <p:bldP spid="28689" grpId="0" animBg="1"/>
      <p:bldP spid="28690" grpId="0" animBg="1"/>
      <p:bldP spid="2869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333375"/>
            <a:ext cx="8642350" cy="1439863"/>
          </a:xfrm>
          <a:noFill/>
        </p:spPr>
        <p:txBody>
          <a:bodyPr lIns="0" rIns="0" bIns="0">
            <a:normAutofit fontScale="90000"/>
          </a:bodyPr>
          <a:lstStyle/>
          <a:p>
            <a:pPr eaLnBrk="1" hangingPunct="1"/>
            <a:r>
              <a:rPr lang="en-US" altLang="zh-TW" sz="4400" dirty="0" smtClean="0">
                <a:solidFill>
                  <a:schemeClr val="bg2"/>
                </a:solidFill>
                <a:cs typeface="Times New Roman" pitchFamily="18" charset="0"/>
              </a:rPr>
              <a:t/>
            </a:r>
            <a:br>
              <a:rPr lang="en-US" altLang="zh-TW" sz="4400" dirty="0" smtClean="0">
                <a:solidFill>
                  <a:schemeClr val="bg2"/>
                </a:solidFill>
                <a:cs typeface="Times New Roman" pitchFamily="18" charset="0"/>
              </a:rPr>
            </a:br>
            <a:r>
              <a:rPr lang="en-US" altLang="zh-TW" sz="4400" b="1" dirty="0" smtClean="0">
                <a:cs typeface="Times New Roman" pitchFamily="18" charset="0"/>
              </a:rPr>
              <a:t>3 What </a:t>
            </a:r>
            <a:r>
              <a:rPr lang="zh-TW" altLang="en-US" sz="4400" b="1" dirty="0" smtClean="0">
                <a:cs typeface="Times New Roman" pitchFamily="18" charset="0"/>
              </a:rPr>
              <a:t>提問</a:t>
            </a:r>
            <a:r>
              <a:rPr lang="zh-TW" altLang="en-US" sz="4400" b="1" dirty="0" smtClean="0">
                <a:latin typeface="標楷體" pitchFamily="65" charset="-120"/>
              </a:rPr>
              <a:t>法</a:t>
            </a:r>
            <a:r>
              <a:rPr lang="zh-TW" altLang="en-US" sz="4800" b="1" dirty="0" smtClean="0">
                <a:latin typeface="標楷體" pitchFamily="65" charset="-120"/>
              </a:rPr>
              <a:t/>
            </a:r>
            <a:br>
              <a:rPr lang="zh-TW" altLang="en-US" sz="4800" b="1" dirty="0" smtClean="0">
                <a:latin typeface="標楷體" pitchFamily="65" charset="-120"/>
              </a:rPr>
            </a:br>
            <a:endParaRPr lang="zh-TW" altLang="en-US" sz="4200" b="1" dirty="0" smtClean="0">
              <a:latin typeface="標楷體" pitchFamily="65" charset="-120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916113"/>
            <a:ext cx="5113338" cy="4319587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lang="en-US" altLang="zh-TW" sz="3000" b="1" u="sng" dirty="0" smtClean="0">
                <a:solidFill>
                  <a:srgbClr val="C00000"/>
                </a:solidFill>
                <a:latin typeface="標楷體" pitchFamily="65" charset="-120"/>
              </a:rPr>
              <a:t>What</a:t>
            </a:r>
            <a:r>
              <a:rPr lang="en-US" altLang="zh-TW" sz="3000" b="1" dirty="0" smtClean="0">
                <a:solidFill>
                  <a:srgbClr val="FF3399"/>
                </a:solidFill>
                <a:latin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</a:rPr>
              <a:t>階段的提問模式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zh-TW" altLang="en-US" sz="3400" dirty="0" smtClean="0">
                <a:latin typeface="標楷體" pitchFamily="65" charset="-120"/>
              </a:rPr>
              <a:t>   </a:t>
            </a:r>
            <a:r>
              <a:rPr lang="zh-TW" altLang="en-US" sz="2600" dirty="0" smtClean="0">
                <a:latin typeface="標楷體" pitchFamily="65" charset="-120"/>
              </a:rPr>
              <a:t>客觀事實的問題  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zh-TW" altLang="en-US" sz="2600" dirty="0" smtClean="0">
                <a:latin typeface="標楷體" pitchFamily="65" charset="-120"/>
              </a:rPr>
              <a:t>    情緒感官性的問題</a:t>
            </a:r>
          </a:p>
          <a:p>
            <a:pPr marL="273050" indent="-273050" eaLnBrk="1" hangingPunct="1">
              <a:defRPr/>
            </a:pPr>
            <a:r>
              <a:rPr lang="en-US" altLang="zh-TW" sz="3000" b="1" u="sng" dirty="0" smtClean="0">
                <a:solidFill>
                  <a:srgbClr val="C00000"/>
                </a:solidFill>
                <a:latin typeface="標楷體" pitchFamily="65" charset="-120"/>
              </a:rPr>
              <a:t>So what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</a:rPr>
              <a:t>階段的提問模式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zh-TW" altLang="en-US" sz="3400" dirty="0" smtClean="0">
                <a:latin typeface="標楷體" pitchFamily="65" charset="-120"/>
              </a:rPr>
              <a:t>   </a:t>
            </a:r>
            <a:r>
              <a:rPr lang="zh-TW" altLang="en-US" sz="2600" dirty="0" smtClean="0">
                <a:latin typeface="標楷體" pitchFamily="65" charset="-120"/>
              </a:rPr>
              <a:t>詮釋判斷性的問題</a:t>
            </a:r>
          </a:p>
          <a:p>
            <a:pPr marL="273050" indent="-273050" eaLnBrk="1" hangingPunct="1">
              <a:defRPr/>
            </a:pPr>
            <a:r>
              <a:rPr lang="en-US" altLang="zh-TW" sz="3000" b="1" u="sng" dirty="0" smtClean="0">
                <a:solidFill>
                  <a:srgbClr val="C00000"/>
                </a:solidFill>
                <a:latin typeface="標楷體" pitchFamily="65" charset="-120"/>
              </a:rPr>
              <a:t>Now what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itchFamily="65" charset="-120"/>
              </a:rPr>
              <a:t> </a:t>
            </a:r>
            <a:r>
              <a:rPr lang="zh-TW" altLang="en-US" sz="3000" b="1" dirty="0" smtClean="0">
                <a:latin typeface="標楷體" pitchFamily="65" charset="-120"/>
              </a:rPr>
              <a:t>階段的提問模式</a:t>
            </a:r>
          </a:p>
          <a:p>
            <a:pPr marL="273050" indent="-273050" eaLnBrk="1" hangingPunct="1">
              <a:buFont typeface="Wingdings" pitchFamily="2" charset="2"/>
              <a:buNone/>
              <a:defRPr/>
            </a:pPr>
            <a:r>
              <a:rPr lang="zh-TW" altLang="en-US" sz="3400" dirty="0" smtClean="0">
                <a:latin typeface="標楷體" pitchFamily="65" charset="-120"/>
              </a:rPr>
              <a:t>   </a:t>
            </a:r>
            <a:r>
              <a:rPr lang="zh-TW" altLang="en-US" sz="2600" dirty="0" smtClean="0">
                <a:latin typeface="標楷體" pitchFamily="65" charset="-120"/>
              </a:rPr>
              <a:t>決定改變性的問題</a:t>
            </a:r>
            <a:endParaRPr lang="zh-TW" altLang="en-US" sz="3000" dirty="0" smtClean="0">
              <a:latin typeface="標楷體" pitchFamily="65" charset="-12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435600" y="765175"/>
            <a:ext cx="32400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altLang="zh-TW" sz="260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altLang="zh-TW" sz="2600" u="sng">
              <a:solidFill>
                <a:srgbClr val="FF3399"/>
              </a:solidFill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altLang="zh-TW" sz="22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gray">
          <a:xfrm>
            <a:off x="4427538" y="2133600"/>
            <a:ext cx="51133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發生了什麼事</a:t>
            </a:r>
            <a:r>
              <a:rPr lang="zh-TW" altLang="en-US">
                <a:latin typeface="Constantia" pitchFamily="18" charset="0"/>
              </a:rPr>
              <a:t>？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有什麼感覺</a:t>
            </a:r>
            <a:r>
              <a:rPr lang="zh-TW" altLang="en-US">
                <a:latin typeface="Constantia" pitchFamily="18" charset="0"/>
              </a:rPr>
              <a:t>？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過去曾發生過類似的情形嗎</a:t>
            </a:r>
            <a:r>
              <a:rPr lang="zh-TW" altLang="en-US">
                <a:latin typeface="Constantia" pitchFamily="18" charset="0"/>
              </a:rPr>
              <a:t>？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>
                <a:latin typeface="Constantia" pitchFamily="18" charset="0"/>
                <a:ea typeface="標楷體" pitchFamily="65" charset="-120"/>
              </a:rPr>
              <a:t>        為什麼會發生？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現在需要什麼改變</a:t>
            </a:r>
            <a:r>
              <a:rPr lang="zh-TW" altLang="en-US">
                <a:latin typeface="Constantia" pitchFamily="18" charset="0"/>
              </a:rPr>
              <a:t>？</a:t>
            </a: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 要如何改進</a:t>
            </a:r>
            <a:r>
              <a:rPr lang="zh-TW" altLang="en-US">
                <a:latin typeface="Constantia" pitchFamily="18" charset="0"/>
              </a:rPr>
              <a:t>？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6" name="AutoShape 7"/>
          <p:cNvSpPr>
            <a:spLocks noChangeArrowheads="1"/>
          </p:cNvSpPr>
          <p:nvPr/>
        </p:nvSpPr>
        <p:spPr bwMode="auto">
          <a:xfrm>
            <a:off x="4572000" y="2852738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Arial" pitchFamily="34" charset="0"/>
            </a:endParaRPr>
          </a:p>
        </p:txBody>
      </p:sp>
      <p:sp>
        <p:nvSpPr>
          <p:cNvPr id="40967" name="AutoShape 8"/>
          <p:cNvSpPr>
            <a:spLocks noChangeArrowheads="1"/>
          </p:cNvSpPr>
          <p:nvPr/>
        </p:nvSpPr>
        <p:spPr bwMode="auto">
          <a:xfrm>
            <a:off x="4572000" y="4076700"/>
            <a:ext cx="504825" cy="287338"/>
          </a:xfrm>
          <a:prstGeom prst="righ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Arial" pitchFamily="34" charset="0"/>
            </a:endParaRPr>
          </a:p>
        </p:txBody>
      </p:sp>
      <p:sp>
        <p:nvSpPr>
          <p:cNvPr id="40968" name="AutoShape 9"/>
          <p:cNvSpPr>
            <a:spLocks noChangeArrowheads="1"/>
          </p:cNvSpPr>
          <p:nvPr/>
        </p:nvSpPr>
        <p:spPr bwMode="auto">
          <a:xfrm>
            <a:off x="4572000" y="5300663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3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84" y="3789040"/>
            <a:ext cx="2709416" cy="3068960"/>
          </a:xfrm>
          <a:prstGeom prst="rect">
            <a:avLst/>
          </a:prstGeom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323528" y="534988"/>
            <a:ext cx="8136904" cy="1108075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atin typeface="+mj-ea"/>
              </a:rPr>
              <a:t>提問方法二</a:t>
            </a:r>
            <a:r>
              <a:rPr lang="en-US" altLang="zh-TW" sz="4800" b="1" dirty="0" smtClean="0">
                <a:latin typeface="+mj-ea"/>
              </a:rPr>
              <a:t>:</a:t>
            </a:r>
            <a:br>
              <a:rPr lang="en-US" altLang="zh-TW" sz="4800" b="1" dirty="0" smtClean="0">
                <a:latin typeface="+mj-ea"/>
              </a:rPr>
            </a:br>
            <a:r>
              <a:rPr lang="zh-TW" altLang="en-US" sz="4800" b="1" dirty="0">
                <a:latin typeface="+mj-ea"/>
              </a:rPr>
              <a:t> </a:t>
            </a:r>
            <a:r>
              <a:rPr lang="zh-TW" altLang="en-US" sz="4800" b="1" dirty="0" smtClean="0">
                <a:latin typeface="+mj-ea"/>
              </a:rPr>
              <a:t>                </a:t>
            </a:r>
            <a:r>
              <a:rPr lang="en-US" altLang="zh-TW" sz="4800" b="1" dirty="0" err="1" smtClean="0">
                <a:latin typeface="+mj-ea"/>
              </a:rPr>
              <a:t>4F</a:t>
            </a:r>
            <a:r>
              <a:rPr lang="zh-TW" altLang="en-US" sz="4800" b="1" dirty="0" smtClean="0">
                <a:latin typeface="+mj-ea"/>
              </a:rPr>
              <a:t>省思法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611560" y="2060848"/>
            <a:ext cx="7067128" cy="4137323"/>
          </a:xfrm>
        </p:spPr>
        <p:txBody>
          <a:bodyPr/>
          <a:lstStyle/>
          <a:p>
            <a:r>
              <a:rPr lang="en-US" altLang="zh-TW" sz="5400" dirty="0" smtClean="0">
                <a:solidFill>
                  <a:schemeClr val="tx2"/>
                </a:solidFill>
                <a:latin typeface="華康標楷體" pitchFamily="65" charset="-120"/>
                <a:ea typeface="華康標楷體" pitchFamily="65" charset="-120"/>
              </a:rPr>
              <a:t>Fact :</a:t>
            </a:r>
            <a:r>
              <a:rPr lang="zh-TW" altLang="en-US" sz="5400" dirty="0" smtClean="0">
                <a:solidFill>
                  <a:schemeClr val="tx2"/>
                </a:solidFill>
                <a:latin typeface="華康標楷體" pitchFamily="65" charset="-120"/>
                <a:ea typeface="華康標楷體" pitchFamily="65" charset="-120"/>
              </a:rPr>
              <a:t>拼圖</a:t>
            </a:r>
            <a:endParaRPr lang="en-US" altLang="zh-TW" sz="5400" dirty="0" smtClean="0">
              <a:solidFill>
                <a:schemeClr val="tx2"/>
              </a:solidFill>
              <a:latin typeface="華康標楷體" pitchFamily="65" charset="-120"/>
              <a:ea typeface="華康標楷體" pitchFamily="65" charset="-120"/>
            </a:endParaRPr>
          </a:p>
          <a:p>
            <a:r>
              <a:rPr lang="en-US" altLang="zh-TW" sz="5400" dirty="0" smtClean="0">
                <a:solidFill>
                  <a:schemeClr val="tx2"/>
                </a:solidFill>
                <a:latin typeface="華康標楷體" pitchFamily="65" charset="-120"/>
                <a:ea typeface="華康標楷體" pitchFamily="65" charset="-120"/>
              </a:rPr>
              <a:t>Feeling:</a:t>
            </a:r>
            <a:r>
              <a:rPr lang="zh-TW" altLang="en-US" sz="5400" dirty="0" smtClean="0">
                <a:solidFill>
                  <a:schemeClr val="tx2"/>
                </a:solidFill>
                <a:latin typeface="華康標楷體" pitchFamily="65" charset="-120"/>
                <a:ea typeface="華康標楷體" pitchFamily="65" charset="-120"/>
              </a:rPr>
              <a:t>心 </a:t>
            </a:r>
            <a:endParaRPr lang="en-US" altLang="zh-TW" sz="5400" dirty="0" smtClean="0">
              <a:solidFill>
                <a:schemeClr val="tx2"/>
              </a:solidFill>
              <a:latin typeface="華康標楷體" pitchFamily="65" charset="-120"/>
              <a:ea typeface="華康標楷體" pitchFamily="65" charset="-120"/>
            </a:endParaRPr>
          </a:p>
          <a:p>
            <a:r>
              <a:rPr lang="en-US" altLang="zh-TW" sz="5400" dirty="0" smtClean="0">
                <a:solidFill>
                  <a:schemeClr val="tx2"/>
                </a:solidFill>
                <a:latin typeface="華康標楷體" pitchFamily="65" charset="-120"/>
                <a:ea typeface="華康標楷體" pitchFamily="65" charset="-120"/>
              </a:rPr>
              <a:t>Finding:</a:t>
            </a:r>
            <a:r>
              <a:rPr lang="zh-TW" altLang="en-US" sz="5400" dirty="0" smtClean="0">
                <a:solidFill>
                  <a:schemeClr val="tx2"/>
                </a:solidFill>
                <a:latin typeface="華康標楷體" pitchFamily="65" charset="-120"/>
                <a:ea typeface="華康標楷體" pitchFamily="65" charset="-120"/>
              </a:rPr>
              <a:t>放大鏡</a:t>
            </a:r>
            <a:endParaRPr lang="en-US" altLang="zh-TW" sz="5400" dirty="0" smtClean="0">
              <a:solidFill>
                <a:schemeClr val="tx2"/>
              </a:solidFill>
              <a:latin typeface="華康標楷體" pitchFamily="65" charset="-120"/>
              <a:ea typeface="華康標楷體" pitchFamily="65" charset="-120"/>
            </a:endParaRPr>
          </a:p>
          <a:p>
            <a:r>
              <a:rPr lang="en-US" altLang="zh-TW" sz="5400" dirty="0" smtClean="0">
                <a:solidFill>
                  <a:schemeClr val="tx2"/>
                </a:solidFill>
                <a:latin typeface="華康標楷體" pitchFamily="65" charset="-120"/>
                <a:ea typeface="華康標楷體" pitchFamily="65" charset="-120"/>
              </a:rPr>
              <a:t>Future:</a:t>
            </a:r>
            <a:r>
              <a:rPr lang="zh-TW" altLang="en-US" sz="5400" dirty="0" smtClean="0">
                <a:solidFill>
                  <a:schemeClr val="tx2"/>
                </a:solidFill>
                <a:latin typeface="華康標楷體" pitchFamily="65" charset="-120"/>
                <a:ea typeface="華康標楷體" pitchFamily="65" charset="-120"/>
              </a:rPr>
              <a:t>指南針</a:t>
            </a:r>
          </a:p>
          <a:p>
            <a:endParaRPr lang="zh-TW" altLang="en-US" sz="5400" dirty="0" smtClean="0"/>
          </a:p>
        </p:txBody>
      </p:sp>
    </p:spTree>
    <p:extLst>
      <p:ext uri="{BB962C8B-B14F-4D97-AF65-F5344CB8AC3E}">
        <p14:creationId xmlns="" xmlns:p14="http://schemas.microsoft.com/office/powerpoint/2010/main" val="22909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37118"/>
            <a:ext cx="2597251" cy="2106594"/>
          </a:xfrm>
          <a:prstGeom prst="rect">
            <a:avLst/>
          </a:prstGeom>
        </p:spPr>
      </p:pic>
      <p:sp>
        <p:nvSpPr>
          <p:cNvPr id="45058" name="標題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630237"/>
          </a:xfrm>
        </p:spPr>
        <p:txBody>
          <a:bodyPr lIns="0" rIns="0" bIns="0"/>
          <a:lstStyle/>
          <a:p>
            <a:pPr eaLnBrk="1" hangingPunct="1"/>
            <a:r>
              <a:rPr lang="en-US" altLang="zh-TW" sz="3800" b="1" dirty="0" err="1" smtClean="0">
                <a:latin typeface="標楷體" pitchFamily="65" charset="-120"/>
              </a:rPr>
              <a:t>4F</a:t>
            </a:r>
            <a:r>
              <a:rPr lang="zh-TW" altLang="zh-TW" sz="3800" b="1" dirty="0" smtClean="0">
                <a:latin typeface="標楷體" pitchFamily="65" charset="-120"/>
              </a:rPr>
              <a:t>反思</a:t>
            </a:r>
            <a:r>
              <a:rPr lang="zh-TW" altLang="en-US" sz="3800" b="1" dirty="0" smtClean="0">
                <a:latin typeface="標楷體" pitchFamily="65" charset="-120"/>
              </a:rPr>
              <a:t>提</a:t>
            </a:r>
            <a:r>
              <a:rPr lang="zh-TW" altLang="zh-TW" sz="3800" b="1" dirty="0" smtClean="0">
                <a:latin typeface="標楷體" pitchFamily="65" charset="-120"/>
              </a:rPr>
              <a:t>問</a:t>
            </a:r>
            <a:r>
              <a:rPr lang="zh-TW" altLang="en-US" sz="3800" b="1" dirty="0" smtClean="0">
                <a:latin typeface="標楷體" pitchFamily="65" charset="-120"/>
              </a:rPr>
              <a:t>法</a:t>
            </a:r>
            <a:endParaRPr lang="zh-TW" altLang="en-US" sz="3800" dirty="0" smtClean="0">
              <a:latin typeface="標楷體" pitchFamily="65" charset="-120"/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8229600" cy="4767263"/>
          </a:xfrm>
        </p:spPr>
        <p:txBody>
          <a:bodyPr/>
          <a:lstStyle/>
          <a:p>
            <a:pPr marL="273050" indent="-273050" eaLnBrk="1" hangingPunct="1"/>
            <a:r>
              <a:rPr lang="en-US" altLang="zh-TW" dirty="0" smtClean="0">
                <a:latin typeface="標楷體" pitchFamily="65" charset="-120"/>
              </a:rPr>
              <a:t>1. </a:t>
            </a:r>
            <a:r>
              <a:rPr lang="zh-TW" altLang="zh-TW" dirty="0" smtClean="0">
                <a:latin typeface="標楷體" pitchFamily="65" charset="-120"/>
              </a:rPr>
              <a:t>大家在過程中發生什麼事情？ （</a:t>
            </a:r>
            <a:r>
              <a:rPr lang="en-US" altLang="zh-TW" dirty="0" smtClean="0">
                <a:latin typeface="標楷體" pitchFamily="65" charset="-120"/>
              </a:rPr>
              <a:t>Fact</a:t>
            </a:r>
            <a:r>
              <a:rPr lang="zh-TW" altLang="zh-TW" dirty="0" smtClean="0">
                <a:latin typeface="標楷體" pitchFamily="65" charset="-120"/>
              </a:rPr>
              <a:t>）</a:t>
            </a:r>
          </a:p>
          <a:p>
            <a:pPr marL="273050" indent="-273050" eaLnBrk="1" hangingPunct="1"/>
            <a:r>
              <a:rPr lang="en-US" altLang="zh-TW" dirty="0" smtClean="0">
                <a:latin typeface="標楷體" pitchFamily="65" charset="-120"/>
              </a:rPr>
              <a:t>2. </a:t>
            </a:r>
            <a:r>
              <a:rPr lang="zh-TW" altLang="zh-TW" dirty="0" smtClean="0">
                <a:latin typeface="標楷體" pitchFamily="65" charset="-120"/>
              </a:rPr>
              <a:t>過程中印象最深刻的感覺是什麼？</a:t>
            </a:r>
            <a:r>
              <a:rPr lang="en-US" altLang="zh-TW" dirty="0" smtClean="0">
                <a:latin typeface="標楷體" pitchFamily="65" charset="-120"/>
              </a:rPr>
              <a:t> </a:t>
            </a:r>
            <a:br>
              <a:rPr lang="en-US" altLang="zh-TW" dirty="0" smtClean="0">
                <a:latin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</a:rPr>
              <a:t>   </a:t>
            </a:r>
            <a:r>
              <a:rPr lang="zh-TW" altLang="zh-TW" dirty="0" smtClean="0">
                <a:latin typeface="標楷體" pitchFamily="65" charset="-120"/>
              </a:rPr>
              <a:t>（</a:t>
            </a:r>
            <a:r>
              <a:rPr lang="en-US" altLang="zh-TW" dirty="0" smtClean="0">
                <a:latin typeface="標楷體" pitchFamily="65" charset="-120"/>
              </a:rPr>
              <a:t>Feelings</a:t>
            </a:r>
            <a:r>
              <a:rPr lang="zh-TW" altLang="zh-TW" dirty="0" smtClean="0">
                <a:latin typeface="標楷體" pitchFamily="65" charset="-120"/>
              </a:rPr>
              <a:t>）</a:t>
            </a:r>
          </a:p>
          <a:p>
            <a:pPr marL="273050" indent="-273050" eaLnBrk="1" hangingPunct="1"/>
            <a:r>
              <a:rPr lang="en-US" altLang="zh-TW" dirty="0" smtClean="0">
                <a:latin typeface="標楷體" pitchFamily="65" charset="-120"/>
              </a:rPr>
              <a:t>3. </a:t>
            </a:r>
            <a:r>
              <a:rPr lang="zh-TW" altLang="zh-TW" dirty="0" smtClean="0">
                <a:latin typeface="標楷體" pitchFamily="65" charset="-120"/>
              </a:rPr>
              <a:t>從過程中學習到什麼？（</a:t>
            </a:r>
            <a:r>
              <a:rPr lang="en-US" altLang="zh-TW" dirty="0" smtClean="0">
                <a:latin typeface="標楷體" pitchFamily="65" charset="-120"/>
              </a:rPr>
              <a:t>Findings</a:t>
            </a:r>
            <a:r>
              <a:rPr lang="zh-TW" altLang="zh-TW" dirty="0" smtClean="0">
                <a:latin typeface="標楷體" pitchFamily="65" charset="-120"/>
              </a:rPr>
              <a:t>）</a:t>
            </a:r>
          </a:p>
          <a:p>
            <a:pPr marL="273050" indent="-273050" eaLnBrk="1" hangingPunct="1"/>
            <a:r>
              <a:rPr lang="en-US" altLang="zh-TW" dirty="0" smtClean="0">
                <a:latin typeface="標楷體" pitchFamily="65" charset="-120"/>
              </a:rPr>
              <a:t>4. </a:t>
            </a:r>
            <a:r>
              <a:rPr lang="zh-TW" altLang="zh-TW" dirty="0" smtClean="0">
                <a:latin typeface="標楷體" pitchFamily="65" charset="-120"/>
              </a:rPr>
              <a:t>如果有機會重來一次，會不會改變作法？</a:t>
            </a:r>
            <a:r>
              <a:rPr lang="en-US" altLang="zh-TW" dirty="0" smtClean="0">
                <a:latin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</a:rPr>
            </a:br>
            <a:r>
              <a:rPr lang="en-US" altLang="zh-TW" dirty="0" smtClean="0">
                <a:latin typeface="標楷體" pitchFamily="65" charset="-120"/>
              </a:rPr>
              <a:t>    (Future)</a:t>
            </a:r>
            <a:r>
              <a:rPr lang="zh-TW" altLang="en-US" dirty="0" smtClean="0">
                <a:latin typeface="標楷體" pitchFamily="65" charset="-120"/>
              </a:rPr>
              <a:t> 怎樣將今天的學習帶到生活中</a:t>
            </a:r>
            <a:r>
              <a:rPr lang="en-US" altLang="zh-TW" dirty="0" smtClean="0">
                <a:latin typeface="標楷體" pitchFamily="65" charset="-120"/>
              </a:rPr>
              <a:t>?</a:t>
            </a:r>
          </a:p>
          <a:p>
            <a:pPr marL="273050" indent="-273050" eaLnBrk="1" hangingPunct="1"/>
            <a:endParaRPr lang="en-US" altLang="zh-TW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1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23850" y="0"/>
            <a:ext cx="8532813" cy="6956425"/>
            <a:chOff x="1985" y="2268"/>
            <a:chExt cx="8505" cy="6480"/>
          </a:xfrm>
        </p:grpSpPr>
        <p:sp>
          <p:nvSpPr>
            <p:cNvPr id="44036" name="AutoShape 3"/>
            <p:cNvSpPr>
              <a:spLocks noChangeAspect="1" noChangeArrowheads="1"/>
            </p:cNvSpPr>
            <p:nvPr/>
          </p:nvSpPr>
          <p:spPr bwMode="auto">
            <a:xfrm>
              <a:off x="1985" y="2268"/>
              <a:ext cx="8280" cy="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latin typeface="Constantia" pitchFamily="18" charset="0"/>
              </a:endParaRPr>
            </a:p>
          </p:txBody>
        </p:sp>
        <p:sp>
          <p:nvSpPr>
            <p:cNvPr id="44037" name="Oval 4"/>
            <p:cNvSpPr>
              <a:spLocks noChangeArrowheads="1"/>
            </p:cNvSpPr>
            <p:nvPr/>
          </p:nvSpPr>
          <p:spPr bwMode="auto">
            <a:xfrm>
              <a:off x="3965" y="2988"/>
              <a:ext cx="4861" cy="48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>
                <a:latin typeface="Constantia" pitchFamily="18" charset="0"/>
              </a:endParaRPr>
            </a:p>
          </p:txBody>
        </p:sp>
        <p:sp>
          <p:nvSpPr>
            <p:cNvPr id="44038" name="Text Box 5"/>
            <p:cNvSpPr txBox="1">
              <a:spLocks noChangeArrowheads="1"/>
            </p:cNvSpPr>
            <p:nvPr/>
          </p:nvSpPr>
          <p:spPr bwMode="auto">
            <a:xfrm>
              <a:off x="5345" y="2589"/>
              <a:ext cx="1935" cy="1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3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F1</a:t>
              </a:r>
              <a:r>
                <a:rPr lang="zh-TW" altLang="en-US" sz="23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體驗：</a:t>
              </a:r>
            </a:p>
            <a:p>
              <a:pPr eaLnBrk="1" hangingPunct="1"/>
              <a:r>
                <a:rPr lang="zh-TW" altLang="en-US" sz="23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目標融入</a:t>
              </a:r>
            </a:p>
            <a:p>
              <a:pPr eaLnBrk="1" hangingPunct="1"/>
              <a:r>
                <a:rPr lang="zh-TW" altLang="en-US" sz="23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體驗</a:t>
              </a:r>
              <a:r>
                <a:rPr lang="en-US" altLang="zh-TW" sz="2300">
                  <a:solidFill>
                    <a:srgbClr val="002060"/>
                  </a:solidFill>
                </a:rPr>
                <a:t>Fact </a:t>
              </a:r>
              <a:endParaRPr lang="en-US" altLang="zh-TW" sz="230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/>
              <a:endParaRPr lang="zh-TW" altLang="zh-TW">
                <a:solidFill>
                  <a:srgbClr val="002060"/>
                </a:solidFill>
                <a:latin typeface="Constantia" pitchFamily="18" charset="0"/>
              </a:endParaRPr>
            </a:p>
          </p:txBody>
        </p:sp>
        <p:sp>
          <p:nvSpPr>
            <p:cNvPr id="44039" name="Text Box 6"/>
            <p:cNvSpPr txBox="1">
              <a:spLocks noChangeArrowheads="1"/>
            </p:cNvSpPr>
            <p:nvPr/>
          </p:nvSpPr>
          <p:spPr bwMode="auto">
            <a:xfrm>
              <a:off x="2525" y="4608"/>
              <a:ext cx="2700" cy="12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F4</a:t>
              </a:r>
              <a:r>
                <a:rPr lang="zh-TW" altLang="en-US" sz="22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應用：</a:t>
              </a:r>
            </a:p>
            <a:p>
              <a:pPr eaLnBrk="1" hangingPunct="1"/>
              <a:r>
                <a:rPr lang="zh-TW" altLang="en-US" sz="22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將結論實用於新的環境中 </a:t>
              </a:r>
              <a:r>
                <a:rPr lang="en-US" altLang="zh-TW" sz="220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Future</a:t>
              </a:r>
            </a:p>
            <a:p>
              <a:pPr eaLnBrk="1" hangingPunct="1"/>
              <a:endParaRPr lang="zh-TW" altLang="zh-TW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040" name="Text Box 7"/>
            <p:cNvSpPr txBox="1">
              <a:spLocks noChangeArrowheads="1"/>
            </p:cNvSpPr>
            <p:nvPr/>
          </p:nvSpPr>
          <p:spPr bwMode="auto">
            <a:xfrm>
              <a:off x="7385" y="4608"/>
              <a:ext cx="288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F2</a:t>
              </a:r>
              <a:r>
                <a:rPr lang="zh-TW" altLang="en-US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反思內省：</a:t>
              </a:r>
            </a:p>
            <a:p>
              <a:pPr eaLnBrk="1" hangingPunct="1"/>
              <a:r>
                <a:rPr lang="zh-TW" altLang="en-US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觀察</a:t>
              </a:r>
              <a:r>
                <a:rPr lang="zh-TW" altLang="en-US" sz="16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、</a:t>
              </a:r>
              <a:r>
                <a:rPr lang="zh-TW" altLang="en-US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省思</a:t>
              </a:r>
              <a:r>
                <a:rPr lang="en-US" altLang="zh-TW">
                  <a:solidFill>
                    <a:srgbClr val="002060"/>
                  </a:solidFill>
                </a:rPr>
                <a:t>F</a:t>
              </a:r>
              <a:r>
                <a:rPr lang="en-US" altLang="zh-TW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eelings</a:t>
              </a:r>
            </a:p>
            <a:p>
              <a:pPr eaLnBrk="1" hangingPunct="1"/>
              <a:endParaRPr lang="zh-TW" altLang="zh-TW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041" name="Text Box 8"/>
            <p:cNvSpPr txBox="1">
              <a:spLocks noChangeArrowheads="1"/>
            </p:cNvSpPr>
            <p:nvPr/>
          </p:nvSpPr>
          <p:spPr bwMode="auto">
            <a:xfrm>
              <a:off x="5225" y="7129"/>
              <a:ext cx="2340" cy="1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F3</a:t>
              </a:r>
              <a:r>
                <a:rPr lang="zh-TW" altLang="en-US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歸納：</a:t>
              </a:r>
            </a:p>
            <a:p>
              <a:pPr eaLnBrk="1" hangingPunct="1"/>
              <a:r>
                <a:rPr lang="zh-TW" altLang="en-US" sz="2200">
                  <a:solidFill>
                    <a:srgbClr val="CC0000"/>
                  </a:solidFill>
                  <a:latin typeface="標楷體" pitchFamily="65" charset="-120"/>
                  <a:ea typeface="標楷體" pitchFamily="65" charset="-120"/>
                </a:rPr>
                <a:t>摘要出觀念並形成結論 </a:t>
              </a:r>
              <a:r>
                <a:rPr lang="en-US" altLang="zh-TW" sz="220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Findings</a:t>
              </a:r>
              <a:endParaRPr lang="zh-TW" altLang="zh-TW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042" name="Line 9"/>
            <p:cNvSpPr>
              <a:spLocks noChangeShapeType="1"/>
            </p:cNvSpPr>
            <p:nvPr/>
          </p:nvSpPr>
          <p:spPr bwMode="auto">
            <a:xfrm>
              <a:off x="7565" y="3708"/>
              <a:ext cx="54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3" name="Line 10"/>
            <p:cNvSpPr>
              <a:spLocks noChangeShapeType="1"/>
            </p:cNvSpPr>
            <p:nvPr/>
          </p:nvSpPr>
          <p:spPr bwMode="auto">
            <a:xfrm flipH="1">
              <a:off x="7745" y="6048"/>
              <a:ext cx="54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4" name="Line 11"/>
            <p:cNvSpPr>
              <a:spLocks noChangeShapeType="1"/>
            </p:cNvSpPr>
            <p:nvPr/>
          </p:nvSpPr>
          <p:spPr bwMode="auto">
            <a:xfrm flipH="1" flipV="1">
              <a:off x="4325" y="6048"/>
              <a:ext cx="540" cy="7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5" name="Line 12"/>
            <p:cNvSpPr>
              <a:spLocks noChangeShapeType="1"/>
            </p:cNvSpPr>
            <p:nvPr/>
          </p:nvSpPr>
          <p:spPr bwMode="auto">
            <a:xfrm flipV="1">
              <a:off x="4685" y="3708"/>
              <a:ext cx="54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6" name="Text Box 13"/>
            <p:cNvSpPr txBox="1">
              <a:spLocks noChangeArrowheads="1"/>
            </p:cNvSpPr>
            <p:nvPr/>
          </p:nvSpPr>
          <p:spPr bwMode="auto">
            <a:xfrm>
              <a:off x="2525" y="2808"/>
              <a:ext cx="229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>
                  <a:solidFill>
                    <a:srgbClr val="CC0000"/>
                  </a:solidFill>
                  <a:ea typeface="標楷體" pitchFamily="65" charset="-120"/>
                </a:rPr>
                <a:t>真實的世界</a:t>
              </a:r>
              <a:endParaRPr lang="zh-TW" altLang="en-US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44047" name="Text Box 14"/>
            <p:cNvSpPr txBox="1">
              <a:spLocks noChangeArrowheads="1"/>
            </p:cNvSpPr>
            <p:nvPr/>
          </p:nvSpPr>
          <p:spPr bwMode="auto">
            <a:xfrm>
              <a:off x="8645" y="7129"/>
              <a:ext cx="1845" cy="5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zh-TW" altLang="en-US" sz="2800">
                  <a:solidFill>
                    <a:srgbClr val="009900"/>
                  </a:solidFill>
                  <a:ea typeface="標楷體" pitchFamily="65" charset="-120"/>
                </a:rPr>
                <a:t>產生意義</a:t>
              </a:r>
              <a:endParaRPr lang="zh-TW" altLang="en-US">
                <a:latin typeface="Constantia" pitchFamily="18" charset="0"/>
                <a:ea typeface="標楷體" pitchFamily="65" charset="-120"/>
              </a:endParaRPr>
            </a:p>
          </p:txBody>
        </p:sp>
        <p:sp>
          <p:nvSpPr>
            <p:cNvPr id="44048" name="Line 15"/>
            <p:cNvSpPr>
              <a:spLocks noChangeShapeType="1"/>
            </p:cNvSpPr>
            <p:nvPr/>
          </p:nvSpPr>
          <p:spPr bwMode="auto">
            <a:xfrm>
              <a:off x="8465" y="6768"/>
              <a:ext cx="360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49" name="Line 16"/>
            <p:cNvSpPr>
              <a:spLocks noChangeShapeType="1"/>
            </p:cNvSpPr>
            <p:nvPr/>
          </p:nvSpPr>
          <p:spPr bwMode="auto">
            <a:xfrm flipV="1">
              <a:off x="3785" y="3348"/>
              <a:ext cx="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035" name="Rectangle 19"/>
          <p:cNvSpPr>
            <a:spLocks noChangeArrowheads="1"/>
          </p:cNvSpPr>
          <p:nvPr/>
        </p:nvSpPr>
        <p:spPr bwMode="auto">
          <a:xfrm>
            <a:off x="4211638" y="2852738"/>
            <a:ext cx="11525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4000" b="1"/>
              <a:t>4F</a:t>
            </a:r>
          </a:p>
        </p:txBody>
      </p:sp>
    </p:spTree>
    <p:extLst>
      <p:ext uri="{BB962C8B-B14F-4D97-AF65-F5344CB8AC3E}">
        <p14:creationId xmlns="" xmlns:p14="http://schemas.microsoft.com/office/powerpoint/2010/main" val="21238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>
                <a:latin typeface="+mj-ea"/>
              </a:rPr>
              <a:t>提問</a:t>
            </a:r>
            <a:r>
              <a:rPr lang="zh-TW" altLang="en-US" b="1" dirty="0" smtClean="0">
                <a:latin typeface="+mj-ea"/>
              </a:rPr>
              <a:t>方法</a:t>
            </a:r>
            <a:r>
              <a:rPr lang="zh-TW" altLang="en-US" b="1" dirty="0">
                <a:latin typeface="+mj-ea"/>
              </a:rPr>
              <a:t>三</a:t>
            </a:r>
            <a:r>
              <a:rPr lang="en-US" altLang="zh-TW" b="1" dirty="0" smtClean="0">
                <a:latin typeface="+mj-ea"/>
              </a:rPr>
              <a:t>:</a:t>
            </a:r>
            <a:br>
              <a:rPr lang="en-US" altLang="zh-TW" b="1" dirty="0" smtClean="0">
                <a:latin typeface="+mj-ea"/>
              </a:rPr>
            </a:br>
            <a:r>
              <a:rPr lang="zh-TW" altLang="en-US" b="1" dirty="0">
                <a:latin typeface="+mj-ea"/>
              </a:rPr>
              <a:t> </a:t>
            </a:r>
            <a:r>
              <a:rPr lang="zh-TW" altLang="en-US" b="1" dirty="0" smtClean="0">
                <a:latin typeface="+mj-ea"/>
              </a:rPr>
              <a:t>           創意反思</a:t>
            </a:r>
            <a:r>
              <a:rPr lang="en-US" altLang="zh-TW" b="1" dirty="0" smtClean="0">
                <a:latin typeface="+mj-ea"/>
              </a:rPr>
              <a:t>—</a:t>
            </a:r>
            <a:r>
              <a:rPr lang="zh-TW" altLang="en-US" b="1" dirty="0" smtClean="0">
                <a:latin typeface="+mj-ea"/>
              </a:rPr>
              <a:t>樸克牌反思法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467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黑桃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：像鏟子，象徵回顧整各單元的活動歷程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紅心：像心臟，象徵在活動中的感受與感動的事物</a:t>
            </a: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方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塊：像鑽石，象徵值得分享的有趣或難得的經驗</a:t>
            </a: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花：像開花，象徵跟生活上哪些事情的經驗相類似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將來如何應用在生活上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(EX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小組討論，每人負責一議題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可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4F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結合使用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5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動態回顧循環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87"/>
          <a:stretch>
            <a:fillRect/>
          </a:stretch>
        </p:blipFill>
        <p:spPr bwMode="auto">
          <a:xfrm>
            <a:off x="223495" y="182548"/>
            <a:ext cx="8813001" cy="655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520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2" y="548680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77368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3550"/>
            <a:ext cx="3491880" cy="347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6444208" cy="6570663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</a:pPr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客觀事實性的問題：</a:t>
            </a:r>
            <a:endParaRPr lang="en-US" altLang="zh-TW" sz="32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en-US" altLang="zh-TW" sz="3200" b="1" dirty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b="1" u="sng" dirty="0" smtClean="0">
                <a:latin typeface="標楷體" pitchFamily="65" charset="-120"/>
                <a:ea typeface="標楷體" pitchFamily="65" charset="-120"/>
              </a:rPr>
              <a:t>單純詢問活動中容易觀察到的現象或事項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。如：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在剛才整個活動過程中，發生了哪些事情？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在活動過程中，你們有發現了什麼？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在活動過程中，你們聽到最多的聲音是什麼？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331640" y="314333"/>
            <a:ext cx="6266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zh-TW" altLang="en-US" sz="3600" b="1" u="sng" dirty="0">
                <a:ea typeface="新細明體" pitchFamily="18" charset="-120"/>
              </a:rPr>
              <a:t>引導反思的問句類型</a:t>
            </a:r>
          </a:p>
        </p:txBody>
      </p:sp>
    </p:spTree>
    <p:extLst>
      <p:ext uri="{BB962C8B-B14F-4D97-AF65-F5344CB8AC3E}">
        <p14:creationId xmlns="" xmlns:p14="http://schemas.microsoft.com/office/powerpoint/2010/main" val="219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153916" y="3068960"/>
            <a:ext cx="3882580" cy="3636486"/>
            <a:chOff x="3923928" y="1916832"/>
            <a:chExt cx="4818684" cy="478861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916832"/>
              <a:ext cx="4818684" cy="478861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211960" y="5157192"/>
              <a:ext cx="187220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755577" y="1196752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tx1"/>
              </a:buClr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感覺情緒性的問題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Clr>
                <a:schemeClr val="tx1"/>
              </a:buClr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3200" b="1" u="sng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詢問</a:t>
            </a:r>
            <a:r>
              <a:rPr lang="zh-TW" altLang="en-US" sz="3200" b="1" u="sng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在活動中的感受。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如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>
              <a:buClr>
                <a:schemeClr val="tx1"/>
              </a:buClr>
            </a:pPr>
            <a:r>
              <a:rPr lang="zh-TW" altLang="en-US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在剛才活動過程中，有哪些事讓你們覺得很有趣？</a:t>
            </a:r>
          </a:p>
          <a:p>
            <a:pPr marL="609600" indent="-609600">
              <a:buClr>
                <a:schemeClr val="tx1"/>
              </a:buClr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活動中的什麼事會讓你們覺得很高興、生氣或緊張？</a:t>
            </a:r>
          </a:p>
          <a:p>
            <a:pPr marL="609600" indent="-609600">
              <a:buClr>
                <a:schemeClr val="tx1"/>
              </a:buClr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用一種顏色來形容你們現在的感覺？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59632" y="404664"/>
            <a:ext cx="6266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zh-TW" altLang="en-US" sz="3600" b="1" u="sng" dirty="0">
                <a:ea typeface="新細明體" pitchFamily="18" charset="-120"/>
              </a:rPr>
              <a:t>引導反思的問句類型</a:t>
            </a:r>
          </a:p>
        </p:txBody>
      </p:sp>
    </p:spTree>
    <p:extLst>
      <p:ext uri="{BB962C8B-B14F-4D97-AF65-F5344CB8AC3E}">
        <p14:creationId xmlns="" xmlns:p14="http://schemas.microsoft.com/office/powerpoint/2010/main" val="35571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36096" y="3659862"/>
            <a:ext cx="3600400" cy="3198138"/>
            <a:chOff x="3923928" y="1916832"/>
            <a:chExt cx="4818684" cy="478861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916832"/>
              <a:ext cx="4818684" cy="478861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211960" y="5157192"/>
              <a:ext cx="187220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056" y="1368152"/>
            <a:ext cx="6876256" cy="5157192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3399"/>
              </a:buClr>
            </a:pP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說明闡述性的問題：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6576" indent="0" eaLnBrk="1" hangingPunct="1">
              <a:buClr>
                <a:srgbClr val="FF3399"/>
              </a:buClr>
              <a:buNone/>
            </a:pPr>
            <a:r>
              <a:rPr lang="zh-TW" alt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詢問觀點及意見。</a:t>
            </a:r>
            <a:r>
              <a:rPr lang="zh-TW" altLang="en-US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28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1" eaLnBrk="1" hangingPunct="1">
              <a:buClr>
                <a:srgbClr val="FF3399"/>
              </a:buClr>
              <a:buFont typeface="Wingdings" pitchFamily="2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你們覺得我們是如何達成目標的？</a:t>
            </a:r>
          </a:p>
          <a:p>
            <a:pPr lvl="1" eaLnBrk="1" hangingPunct="1">
              <a:buClr>
                <a:srgbClr val="FF3399"/>
              </a:buClr>
              <a:buFont typeface="Wingdings" pitchFamily="2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你們覺得我們在活動中的優點是什麼？</a:t>
            </a:r>
          </a:p>
          <a:p>
            <a:pPr lvl="1" eaLnBrk="1" hangingPunct="1">
              <a:buClr>
                <a:srgbClr val="FF3399"/>
              </a:buClr>
              <a:buFont typeface="Wingdings" pitchFamily="2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在剛才的活動過程中，你們在溝通的時候通常扮演什麼樣的角色？</a:t>
            </a:r>
          </a:p>
        </p:txBody>
      </p:sp>
      <p:sp>
        <p:nvSpPr>
          <p:cNvPr id="2" name="矩形 1"/>
          <p:cNvSpPr/>
          <p:nvPr/>
        </p:nvSpPr>
        <p:spPr>
          <a:xfrm>
            <a:off x="683568" y="341094"/>
            <a:ext cx="5855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prstClr val="white"/>
              </a:buClr>
              <a:buSzPct val="60000"/>
            </a:pPr>
            <a:r>
              <a:rPr lang="zh-TW" altLang="en-US" sz="3600" b="1" u="sng" dirty="0">
                <a:ea typeface="新細明體" pitchFamily="18" charset="-120"/>
              </a:rPr>
              <a:t>引導反思的問句類型</a:t>
            </a:r>
          </a:p>
        </p:txBody>
      </p:sp>
    </p:spTree>
    <p:extLst>
      <p:ext uri="{BB962C8B-B14F-4D97-AF65-F5344CB8AC3E}">
        <p14:creationId xmlns="" xmlns:p14="http://schemas.microsoft.com/office/powerpoint/2010/main" val="4022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758740" y="3284984"/>
            <a:ext cx="4277756" cy="3420462"/>
            <a:chOff x="3923928" y="1916832"/>
            <a:chExt cx="4818684" cy="478861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916832"/>
              <a:ext cx="4818684" cy="478861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211960" y="5157192"/>
              <a:ext cx="187220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6136190" cy="5580702"/>
          </a:xfrm>
        </p:spPr>
        <p:txBody>
          <a:bodyPr>
            <a:normAutofit/>
          </a:bodyPr>
          <a:lstStyle/>
          <a:p>
            <a:pPr>
              <a:buClr>
                <a:srgbClr val="FF3399"/>
              </a:buClr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決定改變性的問題</a:t>
            </a:r>
            <a:r>
              <a:rPr lang="zh-TW" altLang="en-US" sz="3200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36576" indent="0">
              <a:buClr>
                <a:srgbClr val="FF3399"/>
              </a:buClr>
              <a:buNone/>
            </a:pPr>
            <a:r>
              <a:rPr lang="en-US" altLang="zh-TW" sz="32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u="sng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詢問</a:t>
            </a:r>
            <a:r>
              <a:rPr lang="zh-TW" altLang="en-US" sz="3200" b="1" u="sng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期望有所改變、決定改變的事項。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Clr>
                <a:srgbClr val="FF3399"/>
              </a:buClr>
              <a:buNone/>
            </a:pPr>
            <a:r>
              <a:rPr lang="en-US" altLang="zh-TW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如果活動可以再來一次，你希望在哪方面能有所改變？</a:t>
            </a:r>
          </a:p>
          <a:p>
            <a:pPr>
              <a:buClr>
                <a:srgbClr val="FF3399"/>
              </a:buClr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如果活動可以重來，你認為可以如何做得更好？</a:t>
            </a:r>
          </a:p>
          <a:p>
            <a:pPr>
              <a:buClr>
                <a:srgbClr val="FF3399"/>
              </a:buClr>
              <a:buNone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就剛才活動的經驗中，你們認為自己可以有何改變？</a:t>
            </a:r>
          </a:p>
          <a:p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314333"/>
            <a:ext cx="6266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zh-TW" altLang="en-US" sz="3600" b="1" u="sng" dirty="0">
                <a:ea typeface="新細明體" pitchFamily="18" charset="-120"/>
              </a:rPr>
              <a:t>引導反思的問句類型</a:t>
            </a:r>
          </a:p>
        </p:txBody>
      </p:sp>
    </p:spTree>
    <p:extLst>
      <p:ext uri="{BB962C8B-B14F-4D97-AF65-F5344CB8AC3E}">
        <p14:creationId xmlns="" xmlns:p14="http://schemas.microsoft.com/office/powerpoint/2010/main" val="21770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36096" y="3068960"/>
            <a:ext cx="3594548" cy="3636486"/>
            <a:chOff x="3923928" y="1916832"/>
            <a:chExt cx="4818684" cy="478861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1916832"/>
              <a:ext cx="4818684" cy="478861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211960" y="5157192"/>
              <a:ext cx="1872208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76672"/>
            <a:ext cx="8136904" cy="1025525"/>
          </a:xfrm>
        </p:spPr>
        <p:txBody>
          <a:bodyPr lIns="0" rIns="0" bIns="0"/>
          <a:lstStyle/>
          <a:p>
            <a:pPr eaLnBrk="1" hangingPunct="1"/>
            <a:r>
              <a:rPr lang="en-US" altLang="zh-TW" sz="3200" dirty="0" smtClean="0">
                <a:solidFill>
                  <a:schemeClr val="tx1"/>
                </a:solidFill>
                <a:latin typeface="標楷體" pitchFamily="65" charset="-120"/>
              </a:rPr>
              <a:t>※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itchFamily="65" charset="-120"/>
              </a:rPr>
              <a:t>有效地帶領一個「分享與回饋」的基本須知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589831"/>
            <a:ext cx="6192490" cy="4503465"/>
          </a:xfrm>
        </p:spPr>
        <p:txBody>
          <a:bodyPr/>
          <a:lstStyle/>
          <a:p>
            <a:pPr marL="273050" indent="-273050" eaLnBrk="1" hangingPunct="1"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</a:rPr>
              <a:t>由淺顯入艱深，由具體入抽象</a:t>
            </a:r>
            <a:endParaRPr lang="en-US" altLang="zh-TW" sz="2800" b="1" dirty="0" smtClean="0">
              <a:latin typeface="標楷體" pitchFamily="65" charset="-120"/>
            </a:endParaRPr>
          </a:p>
          <a:p>
            <a:pPr marL="273050" indent="-273050" eaLnBrk="1" hangingPunct="1"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</a:rPr>
              <a:t>試著保持中立，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</a:rPr>
              <a:t>不作評斷</a:t>
            </a:r>
          </a:p>
          <a:p>
            <a:pPr marL="273050" indent="-273050" eaLnBrk="1" hangingPunct="1"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</a:rPr>
              <a:t>對他人的感覺持開放態度</a:t>
            </a:r>
          </a:p>
          <a:p>
            <a:pPr marL="273050" indent="-273050" eaLnBrk="1" hangingPunct="1"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</a:rPr>
              <a:t>注意說過的和沒說過的部分</a:t>
            </a:r>
            <a:r>
              <a:rPr lang="en-US" altLang="zh-TW" sz="2800" b="1" dirty="0" smtClean="0">
                <a:latin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</a:rPr>
              <a:t>觀察到的</a:t>
            </a:r>
            <a:r>
              <a:rPr lang="en-US" altLang="zh-TW" sz="2800" b="1" dirty="0" smtClean="0">
                <a:latin typeface="標楷體" pitchFamily="65" charset="-120"/>
              </a:rPr>
              <a:t>…)</a:t>
            </a:r>
          </a:p>
          <a:p>
            <a:pPr marL="273050" indent="-273050" eaLnBrk="1" hangingPunct="1">
              <a:buFont typeface="Arial" pitchFamily="34" charset="0"/>
              <a:buChar char="•"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</a:rPr>
              <a:t>最好是問問題 而不是作結論 </a:t>
            </a:r>
          </a:p>
          <a:p>
            <a:pPr marL="273050" indent="-273050" eaLnBrk="1" hangingPunct="1"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</a:rPr>
              <a:t>不要急，多問：還有沒有</a:t>
            </a:r>
            <a:r>
              <a:rPr lang="en-US" altLang="zh-TW" sz="2800" b="1" dirty="0" smtClean="0">
                <a:latin typeface="標楷體" pitchFamily="65" charset="-120"/>
              </a:rPr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1955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800" b="1" dirty="0" smtClean="0">
                <a:effectLst/>
              </a:rPr>
              <a:t>體驗二</a:t>
            </a:r>
            <a:r>
              <a:rPr lang="en-US" altLang="zh-TW" sz="4800" b="1" dirty="0" smtClean="0">
                <a:effectLst/>
              </a:rPr>
              <a:t>:</a:t>
            </a:r>
            <a:endParaRPr lang="zh-TW" altLang="en-US" sz="4800" b="1" dirty="0" smtClean="0">
              <a:effectLst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撲克牌要回家</a:t>
            </a:r>
          </a:p>
          <a:p>
            <a:pPr eaLnBrk="1" hangingPunct="1"/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請大家討論並用最快的速度完成任務</a:t>
            </a:r>
          </a:p>
          <a:p>
            <a:pPr eaLnBrk="1" hangingPunct="1"/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討論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修正</a:t>
            </a: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dirty="0" smtClean="0">
                <a:solidFill>
                  <a:schemeClr val="tx1"/>
                </a:solidFill>
                <a:ea typeface="標楷體" pitchFamily="65" charset="-120"/>
              </a:rPr>
              <a:t>再挑戰</a:t>
            </a:r>
            <a:endParaRPr lang="en-US" altLang="zh-TW" sz="400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/>
            <a:r>
              <a:rPr lang="zh-TW" altLang="en-US" sz="4000" dirty="0">
                <a:ea typeface="標楷體" pitchFamily="65" charset="-120"/>
              </a:rPr>
              <a:t>省</a:t>
            </a:r>
            <a:r>
              <a:rPr lang="zh-TW" altLang="en-US" sz="4000" dirty="0" smtClean="0">
                <a:ea typeface="標楷體" pitchFamily="65" charset="-120"/>
              </a:rPr>
              <a:t>思</a:t>
            </a:r>
            <a:r>
              <a:rPr lang="en-US" altLang="zh-TW" sz="4000" dirty="0" smtClean="0">
                <a:ea typeface="標楷體" pitchFamily="65" charset="-120"/>
              </a:rPr>
              <a:t>:</a:t>
            </a:r>
            <a:r>
              <a:rPr lang="zh-TW" altLang="en-US" sz="4000" dirty="0" smtClean="0">
                <a:ea typeface="標楷體" pitchFamily="65" charset="-120"/>
              </a:rPr>
              <a:t> </a:t>
            </a:r>
            <a:r>
              <a:rPr lang="en-US" altLang="zh-TW" sz="4000" dirty="0" err="1" smtClean="0">
                <a:ea typeface="標楷體" pitchFamily="65" charset="-120"/>
              </a:rPr>
              <a:t>4F</a:t>
            </a:r>
            <a:r>
              <a:rPr lang="zh-TW" altLang="en-US" sz="4000" dirty="0" smtClean="0">
                <a:ea typeface="標楷體" pitchFamily="65" charset="-120"/>
              </a:rPr>
              <a:t>省思法帶領</a:t>
            </a:r>
            <a:endParaRPr lang="zh-TW" altLang="en-US" sz="4000" dirty="0" smtClean="0">
              <a:solidFill>
                <a:schemeClr val="tx1"/>
              </a:solidFill>
              <a:ea typeface="標楷體" pitchFamily="65" charset="-120"/>
            </a:endParaRPr>
          </a:p>
          <a:p>
            <a:pPr eaLnBrk="1" hangingPunct="1">
              <a:buFont typeface="Arial" charset="0"/>
              <a:buNone/>
            </a:pPr>
            <a:endParaRPr lang="zh-TW" altLang="en-US" sz="4000" dirty="0" smtClean="0">
              <a:ea typeface="標楷體" pitchFamily="65" charset="-120"/>
            </a:endParaRPr>
          </a:p>
        </p:txBody>
      </p:sp>
      <p:pic>
        <p:nvPicPr>
          <p:cNvPr id="28676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526">
            <a:off x="5764835" y="3469707"/>
            <a:ext cx="3015886" cy="301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81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省思時間</a:t>
            </a:r>
            <a:r>
              <a:rPr lang="en-US" altLang="zh-TW" dirty="0" smtClean="0"/>
              <a:t>:</a:t>
            </a:r>
            <a:r>
              <a:rPr lang="zh-TW" altLang="en-US" dirty="0"/>
              <a:t> </a:t>
            </a:r>
            <a:r>
              <a:rPr lang="en-US" altLang="zh-TW" dirty="0" err="1" smtClean="0"/>
              <a:t>4F</a:t>
            </a:r>
            <a:r>
              <a:rPr lang="zh-TW" altLang="en-US" dirty="0" smtClean="0"/>
              <a:t>省思法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1116325" cy="105139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1116325" cy="10801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29200"/>
            <a:ext cx="1116324" cy="11795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5558"/>
            <a:ext cx="1116324" cy="1208108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1619672" y="1628800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1619672" y="2852936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1619672" y="4251580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1619672" y="553092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339752" y="1412776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Fact(</a:t>
            </a:r>
            <a:r>
              <a:rPr lang="zh-TW" altLang="en-US" sz="2800" dirty="0" smtClean="0"/>
              <a:t>事實</a:t>
            </a:r>
            <a:r>
              <a:rPr lang="en-US" altLang="zh-TW" sz="2800" dirty="0" smtClean="0"/>
              <a:t>):</a:t>
            </a:r>
            <a:r>
              <a:rPr lang="zh-TW" altLang="en-US" sz="2800" dirty="0" smtClean="0"/>
              <a:t> 在活動過程發生</a:t>
            </a:r>
            <a:r>
              <a:rPr lang="zh-TW" altLang="en-US" sz="2800" dirty="0"/>
              <a:t>了</a:t>
            </a:r>
            <a:r>
              <a:rPr lang="zh-TW" altLang="en-US" sz="2800" dirty="0" smtClean="0"/>
              <a:t>甚麼事情</a:t>
            </a:r>
            <a:endParaRPr lang="en-US" altLang="zh-TW" sz="2800" dirty="0" smtClean="0"/>
          </a:p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你觀察到了甚麼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最想和同學分享的事甚 麼</a:t>
            </a:r>
            <a:r>
              <a:rPr lang="en-US" altLang="zh-TW" sz="2800" dirty="0" smtClean="0"/>
              <a:t>?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267744" y="2836093"/>
            <a:ext cx="6444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Feeling(</a:t>
            </a:r>
            <a:r>
              <a:rPr lang="zh-TW" altLang="en-US" sz="2800" dirty="0" smtClean="0"/>
              <a:t>感覺</a:t>
            </a:r>
            <a:r>
              <a:rPr lang="en-US" altLang="zh-TW" sz="2800" dirty="0" smtClean="0"/>
              <a:t>):</a:t>
            </a:r>
            <a:r>
              <a:rPr lang="zh-TW" altLang="en-US" sz="2800" dirty="0" smtClean="0"/>
              <a:t> 你在活動的進行中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有哪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               些事情讓你印象深刻</a:t>
            </a:r>
            <a:r>
              <a:rPr lang="en-US" altLang="zh-TW" sz="2800" dirty="0" smtClean="0"/>
              <a:t>?</a:t>
            </a:r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               你的感覺是甚麼</a:t>
            </a:r>
            <a:r>
              <a:rPr lang="en-US" altLang="zh-TW" sz="2800" dirty="0" smtClean="0"/>
              <a:t>?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339752" y="4221088"/>
            <a:ext cx="6207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Finding(Learn What?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)(</a:t>
            </a:r>
            <a:r>
              <a:rPr lang="zh-TW" altLang="en-US" sz="2800" dirty="0" smtClean="0"/>
              <a:t>發現</a:t>
            </a:r>
            <a:r>
              <a:rPr lang="en-US" altLang="zh-TW" sz="2800" dirty="0" smtClean="0"/>
              <a:t>): </a:t>
            </a:r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你在整個活動過程中學到了甚麼</a:t>
            </a:r>
            <a:r>
              <a:rPr lang="en-US" altLang="zh-TW" sz="2800" dirty="0" smtClean="0"/>
              <a:t>?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386968" y="5499229"/>
            <a:ext cx="5713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Future(</a:t>
            </a:r>
            <a:r>
              <a:rPr lang="zh-TW" altLang="en-US" sz="2800" dirty="0" smtClean="0"/>
              <a:t>未來的運用</a:t>
            </a:r>
            <a:r>
              <a:rPr lang="en-US" altLang="zh-TW" sz="2800" dirty="0" smtClean="0"/>
              <a:t>):</a:t>
            </a:r>
            <a:r>
              <a:rPr lang="zh-TW" altLang="en-US" sz="2800" dirty="0" smtClean="0"/>
              <a:t>如果再來一次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              你會改變作法或策略嗎</a:t>
            </a:r>
            <a:r>
              <a:rPr lang="en-US" altLang="zh-TW" sz="2800" dirty="0" smtClean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438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122405" y="260648"/>
            <a:ext cx="5050904" cy="1143000"/>
          </a:xfrm>
        </p:spPr>
        <p:txBody>
          <a:bodyPr/>
          <a:lstStyle/>
          <a:p>
            <a:r>
              <a:rPr lang="en-US" altLang="zh-TW" dirty="0" smtClean="0">
                <a:latin typeface="Berlin Sans FB Demi" panose="020E0802020502020306" pitchFamily="34" charset="0"/>
              </a:rPr>
              <a:t>Take a break~~~</a:t>
            </a:r>
            <a:endParaRPr lang="zh-TW" altLang="en-US" dirty="0"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60909"/>
            <a:ext cx="5572514" cy="49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075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432123" y="1357313"/>
            <a:ext cx="717232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altLang="zh-TW" sz="6600" dirty="0">
              <a:latin typeface="+mj-ea"/>
              <a:ea typeface="+mj-ea"/>
            </a:endParaRPr>
          </a:p>
          <a:p>
            <a:pPr algn="ctr">
              <a:defRPr/>
            </a:pPr>
            <a:r>
              <a:rPr lang="zh-TW" altLang="en-US" sz="6600" dirty="0">
                <a:latin typeface="+mj-ea"/>
                <a:ea typeface="+mj-ea"/>
              </a:rPr>
              <a:t>教學法與案例介紹</a:t>
            </a:r>
          </a:p>
        </p:txBody>
      </p:sp>
    </p:spTree>
    <p:extLst>
      <p:ext uri="{BB962C8B-B14F-4D97-AF65-F5344CB8AC3E}">
        <p14:creationId xmlns="" xmlns:p14="http://schemas.microsoft.com/office/powerpoint/2010/main" val="42562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b="1" dirty="0" smtClean="0"/>
              <a:t>體驗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身體</a:t>
            </a:r>
            <a:r>
              <a:rPr lang="en-US" altLang="zh-TW" b="1" dirty="0" smtClean="0"/>
              <a:t>123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528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活動說明：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一、找到一位伙伴，兩兩一組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二、同時出拳，不同數字代表不同指令</a:t>
            </a:r>
          </a:p>
          <a:p>
            <a:pPr eaLnBrk="1" hangingPunct="1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說嗨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握手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擁抱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三、兩人比出的數字不同時，照著較少的數字指令來做動作，並說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你好，我是</a:t>
            </a:r>
            <a:r>
              <a:rPr lang="en-US" altLang="zh-TW" dirty="0" err="1" smtClean="0">
                <a:latin typeface="標楷體" pitchFamily="65" charset="-120"/>
                <a:ea typeface="標楷體" pitchFamily="65" charset="-120"/>
              </a:rPr>
              <a:t>ooo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pPr eaLnBrk="1" hangingPunct="1"/>
            <a:r>
              <a:rPr kumimoji="0" lang="zh-TW" altLang="en-US" dirty="0" smtClean="0">
                <a:latin typeface="標楷體" pitchFamily="65" charset="-120"/>
                <a:ea typeface="標楷體" pitchFamily="65" charset="-120"/>
              </a:rPr>
              <a:t>四、玩完後，找下一位夥伴再玩一次</a:t>
            </a:r>
          </a:p>
        </p:txBody>
      </p:sp>
    </p:spTree>
    <p:extLst>
      <p:ext uri="{BB962C8B-B14F-4D97-AF65-F5344CB8AC3E}">
        <p14:creationId xmlns="" xmlns:p14="http://schemas.microsoft.com/office/powerpoint/2010/main" val="23227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多元教學理論與實務</a:t>
            </a:r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4294967295"/>
          </p:nvPr>
        </p:nvSpPr>
        <p:spPr>
          <a:xfrm>
            <a:off x="971600" y="2583581"/>
            <a:ext cx="4041775" cy="39417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000" dirty="0"/>
              <a:t>前言</a:t>
            </a:r>
          </a:p>
          <a:p>
            <a:r>
              <a:rPr lang="zh-TW" altLang="en-US" sz="3000" dirty="0"/>
              <a:t>教學理念與概要</a:t>
            </a:r>
          </a:p>
          <a:p>
            <a:r>
              <a:rPr lang="zh-TW" altLang="en-US" sz="3000" dirty="0"/>
              <a:t>實例與</a:t>
            </a:r>
            <a:r>
              <a:rPr lang="zh-TW" altLang="en-US" sz="3000" dirty="0" smtClean="0"/>
              <a:t>討論</a:t>
            </a:r>
            <a:endParaRPr lang="en-US" altLang="zh-TW" sz="3000" dirty="0" smtClean="0"/>
          </a:p>
          <a:p>
            <a:r>
              <a:rPr lang="zh-TW" altLang="en-US" sz="3000" dirty="0" smtClean="0"/>
              <a:t>（</a:t>
            </a:r>
            <a:r>
              <a:rPr lang="zh-TW" altLang="en-US" sz="3000" dirty="0"/>
              <a:t>以上</a:t>
            </a:r>
            <a:r>
              <a:rPr lang="en-US" altLang="zh-TW" sz="3000" dirty="0" smtClean="0"/>
              <a:t>3</a:t>
            </a:r>
            <a:r>
              <a:rPr lang="zh-TW" altLang="en-US" sz="3000" dirty="0" smtClean="0"/>
              <a:t>小時）</a:t>
            </a:r>
            <a:endParaRPr lang="zh-TW" altLang="en-US" sz="3000" dirty="0"/>
          </a:p>
          <a:p>
            <a:r>
              <a:rPr lang="zh-TW" altLang="en-US" sz="3000" dirty="0"/>
              <a:t>實例設計</a:t>
            </a:r>
            <a:r>
              <a:rPr lang="en-US" altLang="zh-TW" sz="3000" dirty="0" smtClean="0"/>
              <a:t>1.5</a:t>
            </a:r>
            <a:r>
              <a:rPr lang="zh-TW" altLang="en-US" sz="3000" dirty="0" smtClean="0"/>
              <a:t>小時</a:t>
            </a:r>
            <a:endParaRPr lang="en-US" altLang="zh-TW" sz="3000" dirty="0"/>
          </a:p>
          <a:p>
            <a:r>
              <a:rPr lang="zh-TW" altLang="en-US" sz="3000" dirty="0"/>
              <a:t>實作分享與</a:t>
            </a:r>
            <a:r>
              <a:rPr lang="zh-TW" altLang="en-US" sz="3000" dirty="0" smtClean="0"/>
              <a:t>回饋</a:t>
            </a:r>
            <a:r>
              <a:rPr lang="en-US" altLang="zh-TW" sz="3000" dirty="0" smtClean="0"/>
              <a:t>1.4</a:t>
            </a:r>
            <a:r>
              <a:rPr lang="zh-TW" altLang="en-US" sz="3000" dirty="0" smtClean="0"/>
              <a:t>小時</a:t>
            </a:r>
            <a:endParaRPr lang="en-US" altLang="zh-TW" sz="3000" dirty="0"/>
          </a:p>
          <a:p>
            <a:r>
              <a:rPr lang="zh-TW" altLang="en-US" sz="3000" dirty="0"/>
              <a:t>結論</a:t>
            </a:r>
            <a:r>
              <a:rPr lang="en-US" altLang="zh-TW" sz="3000" dirty="0" smtClean="0"/>
              <a:t>0.1</a:t>
            </a:r>
            <a:r>
              <a:rPr lang="zh-TW" altLang="en-US" sz="3000" dirty="0" smtClean="0"/>
              <a:t>小時</a:t>
            </a:r>
            <a:endParaRPr lang="en-US" altLang="zh-TW" sz="3000" dirty="0"/>
          </a:p>
          <a:p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4353689" y="2132856"/>
            <a:ext cx="4754815" cy="4725144"/>
            <a:chOff x="4353689" y="2132856"/>
            <a:chExt cx="4754815" cy="4725144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689" y="2132856"/>
              <a:ext cx="4754815" cy="472514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788024" y="5733256"/>
              <a:ext cx="1872208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文字版面配置區 17"/>
          <p:cNvSpPr>
            <a:spLocks noGrp="1"/>
          </p:cNvSpPr>
          <p:nvPr>
            <p:ph type="body" sz="quarter" idx="4294967295"/>
          </p:nvPr>
        </p:nvSpPr>
        <p:spPr>
          <a:xfrm>
            <a:off x="2627784" y="1268760"/>
            <a:ext cx="4041775" cy="1152128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實體課程</a:t>
            </a:r>
            <a:endParaRPr lang="en-US" altLang="zh-TW" sz="2800" dirty="0" smtClean="0"/>
          </a:p>
          <a:p>
            <a:r>
              <a:rPr lang="zh-TW" altLang="en-US" sz="2800" dirty="0" smtClean="0"/>
              <a:t>多元教學實務</a:t>
            </a:r>
            <a:r>
              <a:rPr lang="en-US" altLang="zh-TW" sz="2800" dirty="0" smtClean="0"/>
              <a:t>(6</a:t>
            </a:r>
            <a:r>
              <a:rPr lang="zh-TW" altLang="en-US" sz="2800" dirty="0" smtClean="0"/>
              <a:t>小時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509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 smtClean="0">
                <a:latin typeface="+mn-ea"/>
                <a:ea typeface="+mn-ea"/>
              </a:rPr>
              <a:t>反思問題設計</a:t>
            </a:r>
            <a:r>
              <a:rPr lang="en-US" altLang="zh-TW" dirty="0" smtClean="0">
                <a:latin typeface="+mn-ea"/>
                <a:ea typeface="+mn-ea"/>
              </a:rPr>
              <a:t>~</a:t>
            </a:r>
            <a:r>
              <a:rPr lang="zh-TW" altLang="en-US" sz="4000" dirty="0" smtClean="0">
                <a:latin typeface="+mn-ea"/>
                <a:ea typeface="+mn-ea"/>
              </a:rPr>
              <a:t>身體</a:t>
            </a:r>
            <a:r>
              <a:rPr lang="en-US" altLang="zh-TW" sz="4000" dirty="0" smtClean="0">
                <a:latin typeface="+mn-ea"/>
                <a:ea typeface="+mn-ea"/>
              </a:rPr>
              <a:t>123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953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活動中你大部分比哪個數字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理由是什麼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在過程中，你的感受如何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說嗨！握手、擁抱哪一個在活動中最常出現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這和我們平時跟他人互動狀況有哪些相同處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或不同處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如果今天跟我們玩遊戲的對象不同時，你比的數字會不會不一樣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比如家人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…)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從活動中你學習到什麼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如果把學習帶到生活中，你會怎麼做</a:t>
            </a:r>
            <a:r>
              <a:rPr lang="en-US" altLang="zh-TW" sz="2800" dirty="0" smtClean="0">
                <a:latin typeface="細明體" pitchFamily="49" charset="-120"/>
                <a:ea typeface="細明體" pitchFamily="49" charset="-12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TW" sz="2800" dirty="0" smtClean="0">
              <a:latin typeface="細明體" pitchFamily="49" charset="-120"/>
              <a:ea typeface="細明體" pitchFamily="49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2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體驗教學實例分享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772816"/>
            <a:ext cx="5472608" cy="204482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6600" dirty="0" smtClean="0">
                <a:hlinkClick r:id="rId4" action="ppaction://hlinkfile"/>
              </a:rPr>
              <a:t>進學國小</a:t>
            </a:r>
            <a:r>
              <a:rPr lang="en-US" altLang="zh-TW" sz="6600" dirty="0" smtClean="0"/>
              <a:t>602</a:t>
            </a:r>
          </a:p>
          <a:p>
            <a:r>
              <a:rPr lang="zh-TW" altLang="en-US" sz="6600" dirty="0" smtClean="0"/>
              <a:t>情境教學實例</a:t>
            </a:r>
            <a:endParaRPr lang="en-US" altLang="zh-TW" sz="6600" dirty="0" smtClean="0"/>
          </a:p>
          <a:p>
            <a:endParaRPr lang="en-US" altLang="zh-TW" sz="6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689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6802" name="標題 1"/>
          <p:cNvSpPr>
            <a:spLocks noGrp="1"/>
          </p:cNvSpPr>
          <p:nvPr>
            <p:ph type="title"/>
          </p:nvPr>
        </p:nvSpPr>
        <p:spPr>
          <a:xfrm>
            <a:off x="971550" y="-290513"/>
            <a:ext cx="7410450" cy="2676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en-US" altLang="zh-TW" sz="5400" b="1" dirty="0" smtClean="0">
                <a:latin typeface="標楷體" pitchFamily="65" charset="-120"/>
              </a:rPr>
              <a:t/>
            </a:r>
            <a:br>
              <a:rPr kumimoji="1" lang="en-US" altLang="zh-TW" sz="5400" b="1" dirty="0" smtClean="0">
                <a:latin typeface="標楷體" pitchFamily="65" charset="-120"/>
              </a:rPr>
            </a:br>
            <a:r>
              <a:rPr kumimoji="1" lang="zh-TW" altLang="en-US" sz="5400" dirty="0">
                <a:latin typeface="標楷體" pitchFamily="65" charset="-120"/>
              </a:rPr>
              <a:t>其他</a:t>
            </a:r>
            <a:r>
              <a:rPr lang="zh-TW" altLang="en-US" sz="5400" dirty="0" smtClean="0">
                <a:latin typeface="+mj-ea"/>
              </a:rPr>
              <a:t>教學法與案例介紹</a:t>
            </a:r>
            <a:r>
              <a:rPr lang="zh-TW" altLang="en-US" sz="6000" dirty="0" smtClean="0">
                <a:latin typeface="+mj-ea"/>
              </a:rPr>
              <a:t/>
            </a:r>
            <a:br>
              <a:rPr lang="zh-TW" altLang="en-US" sz="6000" dirty="0" smtClean="0">
                <a:latin typeface="+mj-ea"/>
              </a:rPr>
            </a:br>
            <a:endParaRPr lang="zh-TW" altLang="en-US" sz="6000" dirty="0" smtClean="0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1547813" y="1981200"/>
            <a:ext cx="5903912" cy="4114800"/>
          </a:xfrm>
        </p:spPr>
        <p:txBody>
          <a:bodyPr/>
          <a:lstStyle/>
          <a:p>
            <a:pPr algn="ctr"/>
            <a:r>
              <a:rPr lang="zh-TW" altLang="en-US" sz="4800" dirty="0">
                <a:latin typeface="標楷體" pitchFamily="65" charset="-120"/>
              </a:rPr>
              <a:t>問題解決</a:t>
            </a:r>
            <a:endParaRPr lang="en-US" altLang="zh-TW" sz="4800" dirty="0">
              <a:latin typeface="標楷體" pitchFamily="65" charset="-120"/>
            </a:endParaRPr>
          </a:p>
          <a:p>
            <a:pPr algn="ctr"/>
            <a:r>
              <a:rPr lang="zh-TW" altLang="en-US" sz="4800" dirty="0" smtClean="0">
                <a:latin typeface="標楷體" pitchFamily="65" charset="-120"/>
              </a:rPr>
              <a:t>角色扮演</a:t>
            </a:r>
            <a:endParaRPr lang="zh-TW" altLang="en-US" sz="4800" dirty="0" smtClean="0"/>
          </a:p>
          <a:p>
            <a:pPr algn="ctr"/>
            <a:r>
              <a:rPr lang="zh-TW" altLang="en-US" sz="4800" dirty="0" smtClean="0">
                <a:latin typeface="標楷體" pitchFamily="65" charset="-120"/>
              </a:rPr>
              <a:t>合作學習</a:t>
            </a:r>
            <a:endParaRPr lang="en-US" altLang="zh-TW" sz="4800" dirty="0" smtClean="0">
              <a:latin typeface="標楷體" pitchFamily="65" charset="-120"/>
            </a:endParaRPr>
          </a:p>
          <a:p>
            <a:pPr algn="ctr"/>
            <a:r>
              <a:rPr lang="zh-TW" altLang="en-US" sz="4800" dirty="0" smtClean="0">
                <a:latin typeface="標楷體" pitchFamily="65" charset="-120"/>
              </a:rPr>
              <a:t>創意教學</a:t>
            </a:r>
            <a:endParaRPr lang="en-US" altLang="zh-TW" sz="480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5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348880"/>
            <a:ext cx="7793037" cy="1462088"/>
          </a:xfrm>
        </p:spPr>
        <p:txBody>
          <a:bodyPr/>
          <a:lstStyle/>
          <a:p>
            <a:pPr eaLnBrk="1" hangingPunct="1"/>
            <a:r>
              <a:rPr lang="zh-TW" altLang="en-US" sz="8000" dirty="0" smtClean="0">
                <a:solidFill>
                  <a:schemeClr val="tx2"/>
                </a:solidFill>
                <a:ea typeface="標楷體" pitchFamily="65" charset="-120"/>
              </a:rPr>
              <a:t>問題解決教學法</a:t>
            </a:r>
          </a:p>
        </p:txBody>
      </p:sp>
    </p:spTree>
    <p:extLst>
      <p:ext uri="{BB962C8B-B14F-4D97-AF65-F5344CB8AC3E}">
        <p14:creationId xmlns="" xmlns:p14="http://schemas.microsoft.com/office/powerpoint/2010/main" val="30770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>
                <a:ea typeface="標楷體" pitchFamily="65" charset="-120"/>
              </a:rPr>
              <a:t>問題解決教學法的定義與流程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62175"/>
            <a:ext cx="8229600" cy="4695825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定義：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教師運用系統的步驟，指導學生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發現問題、思考問題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並循序漸進地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解決問題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的教學方法。</a:t>
            </a:r>
          </a:p>
          <a:p>
            <a:pPr eaLnBrk="1" hangingPunct="1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教學過程：</a:t>
            </a:r>
          </a:p>
          <a:p>
            <a:pPr eaLnBrk="1" hangingPunct="1"/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827088" y="4437063"/>
            <a:ext cx="576262" cy="18034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題</a:t>
            </a:r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908175" y="4437063"/>
            <a:ext cx="542925" cy="18034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目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標</a:t>
            </a:r>
          </a:p>
        </p:txBody>
      </p:sp>
      <p:sp>
        <p:nvSpPr>
          <p:cNvPr id="55302" name="AutoShape 7"/>
          <p:cNvSpPr>
            <a:spLocks noChangeArrowheads="1"/>
          </p:cNvSpPr>
          <p:nvPr/>
        </p:nvSpPr>
        <p:spPr bwMode="auto">
          <a:xfrm>
            <a:off x="1547813" y="5013325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3059113" y="4652963"/>
            <a:ext cx="1008062" cy="13763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發展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備選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方案</a:t>
            </a:r>
          </a:p>
        </p:txBody>
      </p:sp>
      <p:sp>
        <p:nvSpPr>
          <p:cNvPr id="55304" name="Rectangle 11"/>
          <p:cNvSpPr>
            <a:spLocks noChangeArrowheads="1"/>
          </p:cNvSpPr>
          <p:nvPr/>
        </p:nvSpPr>
        <p:spPr bwMode="auto">
          <a:xfrm>
            <a:off x="4572000" y="4581525"/>
            <a:ext cx="936625" cy="1376363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選擇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最佳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方案</a:t>
            </a:r>
          </a:p>
        </p:txBody>
      </p:sp>
      <p:sp>
        <p:nvSpPr>
          <p:cNvPr id="55305" name="Rectangle 13"/>
          <p:cNvSpPr>
            <a:spLocks noChangeArrowheads="1"/>
          </p:cNvSpPr>
          <p:nvPr/>
        </p:nvSpPr>
        <p:spPr bwMode="auto">
          <a:xfrm>
            <a:off x="6084888" y="4437063"/>
            <a:ext cx="935037" cy="137636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執行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選定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方案</a:t>
            </a:r>
          </a:p>
        </p:txBody>
      </p:sp>
      <p:sp>
        <p:nvSpPr>
          <p:cNvPr id="55306" name="Rectangle 15"/>
          <p:cNvSpPr>
            <a:spLocks noChangeArrowheads="1"/>
          </p:cNvSpPr>
          <p:nvPr/>
        </p:nvSpPr>
        <p:spPr bwMode="auto">
          <a:xfrm>
            <a:off x="7524750" y="4365625"/>
            <a:ext cx="542925" cy="18034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評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鑑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結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latin typeface="Arial" pitchFamily="34" charset="0"/>
                <a:ea typeface="標楷體" pitchFamily="65" charset="-120"/>
              </a:rPr>
              <a:t>果</a:t>
            </a:r>
          </a:p>
        </p:txBody>
      </p:sp>
      <p:sp>
        <p:nvSpPr>
          <p:cNvPr id="55307" name="AutoShape 7"/>
          <p:cNvSpPr>
            <a:spLocks noChangeArrowheads="1"/>
          </p:cNvSpPr>
          <p:nvPr/>
        </p:nvSpPr>
        <p:spPr bwMode="auto">
          <a:xfrm>
            <a:off x="2555875" y="5013325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5308" name="AutoShape 7"/>
          <p:cNvSpPr>
            <a:spLocks noChangeArrowheads="1"/>
          </p:cNvSpPr>
          <p:nvPr/>
        </p:nvSpPr>
        <p:spPr bwMode="auto">
          <a:xfrm>
            <a:off x="4140200" y="5013325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5309" name="AutoShape 7"/>
          <p:cNvSpPr>
            <a:spLocks noChangeArrowheads="1"/>
          </p:cNvSpPr>
          <p:nvPr/>
        </p:nvSpPr>
        <p:spPr bwMode="auto">
          <a:xfrm>
            <a:off x="5580063" y="5084763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55310" name="AutoShape 7"/>
          <p:cNvSpPr>
            <a:spLocks noChangeArrowheads="1"/>
          </p:cNvSpPr>
          <p:nvPr/>
        </p:nvSpPr>
        <p:spPr bwMode="auto">
          <a:xfrm>
            <a:off x="7092950" y="5084763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pic>
        <p:nvPicPr>
          <p:cNvPr id="55311" name="Picture 15" descr="MC900434411[1]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628775"/>
            <a:ext cx="8572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02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908050"/>
            <a:ext cx="8229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  <a:ea typeface="標楷體" pitchFamily="65" charset="-120"/>
              </a:rPr>
              <a:t>問題解決教學原則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507412" cy="56610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一、</a:t>
            </a:r>
            <a:r>
              <a:rPr lang="zh-TW" altLang="en-US" dirty="0" smtClean="0">
                <a:ea typeface="標楷體" pitchFamily="65" charset="-120"/>
              </a:rPr>
              <a:t>教師本身應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示範多元的解題技巧</a:t>
            </a:r>
            <a:r>
              <a:rPr lang="zh-TW" altLang="en-US" dirty="0" smtClean="0">
                <a:ea typeface="標楷體" pitchFamily="65" charset="-120"/>
              </a:rPr>
              <a:t>，而不狹隘地採用有限的解題方式。</a:t>
            </a:r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二、</a:t>
            </a:r>
            <a:r>
              <a:rPr lang="zh-TW" altLang="en-US" dirty="0" smtClean="0">
                <a:ea typeface="標楷體" pitchFamily="65" charset="-120"/>
              </a:rPr>
              <a:t>讓學生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從活動中學習</a:t>
            </a:r>
            <a:r>
              <a:rPr lang="zh-TW" altLang="en-US" dirty="0" smtClean="0">
                <a:ea typeface="標楷體" pitchFamily="65" charset="-120"/>
              </a:rPr>
              <a:t>。教師應設計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與學生的生活相聯結的情境式問題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，</a:t>
            </a:r>
            <a:r>
              <a:rPr lang="zh-TW" altLang="en-US" dirty="0" smtClean="0">
                <a:ea typeface="標楷體" pitchFamily="65" charset="-120"/>
              </a:rPr>
              <a:t>以使學生能從熟悉情境、具體測量、猜測、繪圖等方法解決問題。</a:t>
            </a:r>
          </a:p>
        </p:txBody>
      </p:sp>
    </p:spTree>
    <p:extLst>
      <p:ext uri="{BB962C8B-B14F-4D97-AF65-F5344CB8AC3E}">
        <p14:creationId xmlns="" xmlns:p14="http://schemas.microsoft.com/office/powerpoint/2010/main" val="36236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三、</a:t>
            </a:r>
            <a:r>
              <a:rPr lang="zh-TW" altLang="en-US" dirty="0" smtClean="0">
                <a:ea typeface="標楷體" pitchFamily="65" charset="-120"/>
              </a:rPr>
              <a:t>教師可採學習單、合作學習、電腦輔助教學等增加學生參與，促進學習興趣和理解程度。</a:t>
            </a:r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四、</a:t>
            </a:r>
            <a:r>
              <a:rPr lang="zh-TW" altLang="en-US" dirty="0" smtClean="0">
                <a:ea typeface="標楷體" pitchFamily="65" charset="-120"/>
              </a:rPr>
              <a:t>教師應加強學生的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後設認知能力</a:t>
            </a:r>
            <a:r>
              <a:rPr lang="zh-TW" altLang="en-US" dirty="0" smtClean="0">
                <a:ea typeface="標楷體" pitchFamily="65" charset="-120"/>
              </a:rPr>
              <a:t>。讓學生有機會自主計畫、監控解題歷程、評量行動結果等。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問題解決教學原則</a:t>
            </a:r>
          </a:p>
        </p:txBody>
      </p:sp>
    </p:spTree>
    <p:extLst>
      <p:ext uri="{BB962C8B-B14F-4D97-AF65-F5344CB8AC3E}">
        <p14:creationId xmlns="" xmlns:p14="http://schemas.microsoft.com/office/powerpoint/2010/main" val="42928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ea typeface="標楷體" pitchFamily="65" charset="-120"/>
              </a:rPr>
              <a:t>活動流程</a:t>
            </a:r>
            <a:r>
              <a:rPr lang="en-US" altLang="zh-TW" smtClean="0">
                <a:ea typeface="標楷體" pitchFamily="65" charset="-120"/>
              </a:rPr>
              <a:t>~</a:t>
            </a:r>
            <a:r>
              <a:rPr lang="zh-TW" altLang="en-US" smtClean="0">
                <a:ea typeface="標楷體" pitchFamily="65" charset="-120"/>
              </a:rPr>
              <a:t>發現問題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564904"/>
            <a:ext cx="7467600" cy="18002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學生發現的問題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教室內垃圾桶的垃圾太多了、都快要滿出來了</a:t>
            </a:r>
            <a:r>
              <a:rPr lang="en-US" altLang="zh-TW" sz="4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en-US" altLang="zh-TW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6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界定問題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垃圾桶中有哪些垃圾？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塑膠袋、衛生紙、紙張、玩具包裝垃圾、樹枝樹葉、沙子、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垃圾從哪來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因為同學都沒有分類亂丟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因為買太多包裝的玩具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從家中帶早餐來吃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◎哪些垃圾是可以拿起來的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有部份可以資源回收、沙子可以倒回土裡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9851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設定目標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eaLnBrk="1" hangingPunct="1"/>
            <a:r>
              <a:rPr lang="en-US" altLang="zh-TW" sz="3600" dirty="0" smtClean="0">
                <a:ea typeface="標楷體" pitchFamily="65" charset="-120"/>
              </a:rPr>
              <a:t>1.</a:t>
            </a:r>
            <a:r>
              <a:rPr lang="zh-TW" altLang="en-US" sz="3600" dirty="0" smtClean="0">
                <a:ea typeface="標楷體" pitchFamily="65" charset="-120"/>
              </a:rPr>
              <a:t>有些垃圾可以回收</a:t>
            </a:r>
          </a:p>
          <a:p>
            <a:pPr eaLnBrk="1" hangingPunct="1"/>
            <a:r>
              <a:rPr lang="en-US" altLang="zh-TW" sz="3600" dirty="0" smtClean="0">
                <a:ea typeface="標楷體" pitchFamily="65" charset="-120"/>
              </a:rPr>
              <a:t>2.</a:t>
            </a:r>
            <a:r>
              <a:rPr lang="zh-TW" altLang="en-US" sz="3600" dirty="0" smtClean="0">
                <a:ea typeface="標楷體" pitchFamily="65" charset="-120"/>
              </a:rPr>
              <a:t>減少製造垃圾</a:t>
            </a:r>
          </a:p>
          <a:p>
            <a:pPr eaLnBrk="1" hangingPunct="1"/>
            <a:r>
              <a:rPr lang="en-US" altLang="zh-TW" sz="3600" dirty="0" smtClean="0">
                <a:ea typeface="標楷體" pitchFamily="65" charset="-120"/>
              </a:rPr>
              <a:t>3.</a:t>
            </a:r>
            <a:r>
              <a:rPr lang="zh-TW" altLang="en-US" sz="3600" dirty="0" smtClean="0">
                <a:ea typeface="標楷體" pitchFamily="65" charset="-120"/>
              </a:rPr>
              <a:t>希望將垃圾減少到垃圾桶一半的量</a:t>
            </a:r>
          </a:p>
          <a:p>
            <a:pPr eaLnBrk="1" hangingPunct="1">
              <a:buFont typeface="Wingdings" pitchFamily="2" charset="2"/>
              <a:buNone/>
            </a:pPr>
            <a:endParaRPr kumimoji="0" lang="en-US" altLang="zh-TW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教學上的迷失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4522" y="1988840"/>
            <a:ext cx="6696744" cy="8206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400" dirty="0" smtClean="0"/>
              <a:t>孩子喜歡上的課程有哪些</a:t>
            </a:r>
            <a:r>
              <a:rPr lang="en-US" altLang="zh-TW" sz="4400" dirty="0" smtClean="0"/>
              <a:t>?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11399" y="2996952"/>
            <a:ext cx="7217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/>
              <a:t>孩子喜歡上課的原因是甚麼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75656" y="4149080"/>
            <a:ext cx="6088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/>
              <a:t>你的課堂是否吸引孩子</a:t>
            </a:r>
            <a:r>
              <a:rPr lang="en-US" altLang="zh-TW" sz="4400" dirty="0" smtClean="0"/>
              <a:t>?</a:t>
            </a:r>
            <a:endParaRPr lang="zh-TW" altLang="en-US" sz="4400" dirty="0"/>
          </a:p>
        </p:txBody>
      </p:sp>
      <p:sp>
        <p:nvSpPr>
          <p:cNvPr id="6" name="爆炸 1 5"/>
          <p:cNvSpPr/>
          <p:nvPr/>
        </p:nvSpPr>
        <p:spPr>
          <a:xfrm rot="20522961">
            <a:off x="2225846" y="1305573"/>
            <a:ext cx="5184576" cy="47525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/>
              <a:t>教學魅力</a:t>
            </a:r>
            <a:endParaRPr lang="zh-TW" alt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30815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ea typeface="標楷體" pitchFamily="65" charset="-120"/>
              </a:rPr>
              <a:t> </a:t>
            </a:r>
            <a:r>
              <a:rPr lang="zh-TW" altLang="en-US" smtClean="0">
                <a:solidFill>
                  <a:schemeClr val="tx1"/>
                </a:solidFill>
                <a:ea typeface="標楷體" pitchFamily="65" charset="-120"/>
              </a:rPr>
              <a:t>發展備選方案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做好資源回收</a:t>
            </a:r>
          </a:p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在家吃完早餐</a:t>
            </a:r>
          </a:p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用較少包裝的物品</a:t>
            </a:r>
          </a:p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各組自設垃圾筒比較容易監督</a:t>
            </a:r>
          </a:p>
          <a:p>
            <a:pPr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7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dirty="0" smtClean="0">
                <a:solidFill>
                  <a:schemeClr val="tx1"/>
                </a:solidFill>
                <a:ea typeface="標楷體" pitchFamily="65" charset="-120"/>
              </a:rPr>
              <a:t>執行選定方案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</a:rPr>
              <a:t>1</a:t>
            </a:r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做好資源回收</a:t>
            </a:r>
          </a:p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在家吃完早餐</a:t>
            </a:r>
          </a:p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用較少包裝的物品</a:t>
            </a:r>
          </a:p>
          <a:p>
            <a:pPr eaLnBrk="1" hangingPunct="1"/>
            <a:r>
              <a:rPr lang="en-US" altLang="zh-TW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各組自設垃圾筒比較容易監督</a:t>
            </a:r>
          </a:p>
          <a:p>
            <a:pPr eaLnBrk="1" hangingPunct="1"/>
            <a:r>
              <a:rPr lang="zh-TW" altLang="en-US" sz="3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以上措施決定以小組競賽的方式進行</a:t>
            </a:r>
          </a:p>
          <a:p>
            <a:pPr eaLnBrk="1" hangingPunct="1"/>
            <a:endParaRPr lang="zh-TW" altLang="en-US" b="1" dirty="0" smtClean="0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38705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" y="0"/>
            <a:ext cx="9144000" cy="6858000"/>
          </a:xfrm>
          <a:prstGeom prst="rect">
            <a:avLst/>
          </a:prstGeo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5616624" cy="1143000"/>
          </a:xfrm>
        </p:spPr>
        <p:txBody>
          <a:bodyPr/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評定結果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60848"/>
            <a:ext cx="8686800" cy="168478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連續ㄧ周班上的垃圾袋都只有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1/3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的量，連衛生紙的用量都省了，效益佳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6833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948737" cy="914400"/>
          </a:xfrm>
        </p:spPr>
        <p:txBody>
          <a:bodyPr/>
          <a:lstStyle/>
          <a:p>
            <a:pPr algn="ctr" eaLnBrk="1" hangingPunct="1"/>
            <a:r>
              <a:rPr lang="zh-TW" altLang="en-US" sz="4000" b="1" dirty="0" smtClean="0"/>
              <a:t>問題解決教學法流程</a:t>
            </a:r>
            <a:endParaRPr lang="en-US" altLang="zh-TW" sz="4000" b="1" dirty="0" smtClean="0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967038" y="1652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/>
            <a:endParaRPr lang="zh-TW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15900" y="2565400"/>
            <a:ext cx="144145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/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垃圾桶的垃圾如何減量</a:t>
            </a:r>
            <a:r>
              <a:rPr lang="en-US" altLang="zh-TW" sz="2400" b="1" dirty="0">
                <a:solidFill>
                  <a:srgbClr val="00206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11188" y="1341438"/>
            <a:ext cx="900112" cy="90011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Arial" pitchFamily="34" charset="0"/>
                <a:ea typeface="標楷體" pitchFamily="65" charset="-120"/>
              </a:rPr>
              <a:t>界定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Arial" pitchFamily="34" charset="0"/>
                <a:ea typeface="標楷體" pitchFamily="65" charset="-120"/>
              </a:rPr>
              <a:t>問題</a:t>
            </a:r>
          </a:p>
        </p:txBody>
      </p:sp>
      <p:sp>
        <p:nvSpPr>
          <p:cNvPr id="65542" name="AutoShape 7"/>
          <p:cNvSpPr>
            <a:spLocks noChangeArrowheads="1"/>
          </p:cNvSpPr>
          <p:nvPr/>
        </p:nvSpPr>
        <p:spPr bwMode="auto">
          <a:xfrm>
            <a:off x="1547813" y="1414463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2484438" y="1414463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5544" name="AutoShape 7"/>
          <p:cNvSpPr>
            <a:spLocks noChangeArrowheads="1"/>
          </p:cNvSpPr>
          <p:nvPr/>
        </p:nvSpPr>
        <p:spPr bwMode="auto">
          <a:xfrm>
            <a:off x="2917825" y="1414463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5545" name="Rectangle 5"/>
          <p:cNvSpPr>
            <a:spLocks noChangeArrowheads="1"/>
          </p:cNvSpPr>
          <p:nvPr/>
        </p:nvSpPr>
        <p:spPr bwMode="auto">
          <a:xfrm>
            <a:off x="1943100" y="1341438"/>
            <a:ext cx="900113" cy="90011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Arial" pitchFamily="34" charset="0"/>
                <a:ea typeface="標楷體" pitchFamily="65" charset="-120"/>
              </a:rPr>
              <a:t>設定目標</a:t>
            </a:r>
          </a:p>
        </p:txBody>
      </p:sp>
      <p:sp>
        <p:nvSpPr>
          <p:cNvPr id="65546" name="Rectangle 5"/>
          <p:cNvSpPr>
            <a:spLocks noChangeArrowheads="1"/>
          </p:cNvSpPr>
          <p:nvPr/>
        </p:nvSpPr>
        <p:spPr bwMode="auto">
          <a:xfrm>
            <a:off x="3276600" y="1341438"/>
            <a:ext cx="900113" cy="10795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300" dirty="0">
                <a:latin typeface="Arial" pitchFamily="34" charset="0"/>
                <a:ea typeface="標楷體" pitchFamily="65" charset="-120"/>
              </a:rPr>
              <a:t>發展備選方案</a:t>
            </a:r>
          </a:p>
        </p:txBody>
      </p:sp>
      <p:sp>
        <p:nvSpPr>
          <p:cNvPr id="65547" name="AutoShape 7"/>
          <p:cNvSpPr>
            <a:spLocks noChangeArrowheads="1"/>
          </p:cNvSpPr>
          <p:nvPr/>
        </p:nvSpPr>
        <p:spPr bwMode="auto">
          <a:xfrm>
            <a:off x="4213225" y="1414463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5548" name="Rectangle 5"/>
          <p:cNvSpPr>
            <a:spLocks noChangeArrowheads="1"/>
          </p:cNvSpPr>
          <p:nvPr/>
        </p:nvSpPr>
        <p:spPr bwMode="auto">
          <a:xfrm>
            <a:off x="4608513" y="1341438"/>
            <a:ext cx="900112" cy="10795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300" dirty="0">
                <a:latin typeface="Arial" pitchFamily="34" charset="0"/>
                <a:ea typeface="標楷體" pitchFamily="65" charset="-120"/>
              </a:rPr>
              <a:t>選定最佳方案</a:t>
            </a:r>
          </a:p>
        </p:txBody>
      </p:sp>
      <p:sp>
        <p:nvSpPr>
          <p:cNvPr id="65549" name="AutoShape 7"/>
          <p:cNvSpPr>
            <a:spLocks noChangeArrowheads="1"/>
          </p:cNvSpPr>
          <p:nvPr/>
        </p:nvSpPr>
        <p:spPr bwMode="auto">
          <a:xfrm>
            <a:off x="5580063" y="1414463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5550" name="Rectangle 5"/>
          <p:cNvSpPr>
            <a:spLocks noChangeArrowheads="1"/>
          </p:cNvSpPr>
          <p:nvPr/>
        </p:nvSpPr>
        <p:spPr bwMode="auto">
          <a:xfrm>
            <a:off x="5975350" y="1341438"/>
            <a:ext cx="900113" cy="1079500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300" dirty="0">
                <a:latin typeface="Arial" pitchFamily="34" charset="0"/>
                <a:ea typeface="標楷體" pitchFamily="65" charset="-120"/>
              </a:rPr>
              <a:t>執行選定方案</a:t>
            </a:r>
          </a:p>
        </p:txBody>
      </p:sp>
      <p:sp>
        <p:nvSpPr>
          <p:cNvPr id="65551" name="AutoShape 7"/>
          <p:cNvSpPr>
            <a:spLocks noChangeArrowheads="1"/>
          </p:cNvSpPr>
          <p:nvPr/>
        </p:nvSpPr>
        <p:spPr bwMode="auto">
          <a:xfrm>
            <a:off x="6950075" y="1414463"/>
            <a:ext cx="358775" cy="288925"/>
          </a:xfrm>
          <a:prstGeom prst="rightArrow">
            <a:avLst>
              <a:gd name="adj1" fmla="val 50000"/>
              <a:gd name="adj2" fmla="val 31044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solidFill>
                <a:srgbClr val="FF33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65552" name="Rectangle 5"/>
          <p:cNvSpPr>
            <a:spLocks noChangeArrowheads="1"/>
          </p:cNvSpPr>
          <p:nvPr/>
        </p:nvSpPr>
        <p:spPr bwMode="auto">
          <a:xfrm>
            <a:off x="7343775" y="1341438"/>
            <a:ext cx="900113" cy="90011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Arial" pitchFamily="34" charset="0"/>
                <a:ea typeface="標楷體" pitchFamily="65" charset="-120"/>
              </a:rPr>
              <a:t>評鑑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Arial" pitchFamily="34" charset="0"/>
                <a:ea typeface="標楷體" pitchFamily="65" charset="-120"/>
              </a:rPr>
              <a:t>結果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1657350" y="2565400"/>
            <a:ext cx="143986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/>
            <a:r>
              <a:rPr kumimoji="0" lang="zh-TW" altLang="en-US" sz="2400" b="1" dirty="0">
                <a:solidFill>
                  <a:srgbClr val="002060"/>
                </a:solidFill>
                <a:latin typeface="Arial" pitchFamily="34" charset="0"/>
              </a:rPr>
              <a:t>能夠將垃圾量減少到半個垃圾桶的量</a:t>
            </a:r>
          </a:p>
          <a:p>
            <a:pPr algn="l" eaLnBrk="1" hangingPunct="1"/>
            <a:endParaRPr lang="en-US" altLang="zh-TW" sz="24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3025775" y="2565400"/>
            <a:ext cx="1439863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/>
            <a:r>
              <a:rPr lang="en-US" altLang="zh-TW" sz="2400" b="1" dirty="0">
                <a:solidFill>
                  <a:srgbClr val="002060"/>
                </a:solidFill>
                <a:latin typeface="Arial" pitchFamily="34" charset="0"/>
              </a:rPr>
              <a:t>1.</a:t>
            </a:r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做好資源回收</a:t>
            </a:r>
          </a:p>
          <a:p>
            <a:pPr algn="l" eaLnBrk="1" hangingPunct="1"/>
            <a:r>
              <a:rPr lang="en-US" altLang="zh-TW" sz="2400" b="1" dirty="0">
                <a:solidFill>
                  <a:srgbClr val="002060"/>
                </a:solidFill>
                <a:latin typeface="Arial" pitchFamily="34" charset="0"/>
              </a:rPr>
              <a:t>2.</a:t>
            </a:r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在家吃完早餐</a:t>
            </a:r>
          </a:p>
          <a:p>
            <a:pPr algn="l" eaLnBrk="1" hangingPunct="1"/>
            <a:r>
              <a:rPr lang="en-US" altLang="zh-TW" sz="2400" b="1" dirty="0">
                <a:solidFill>
                  <a:srgbClr val="002060"/>
                </a:solidFill>
                <a:latin typeface="Arial" pitchFamily="34" charset="0"/>
              </a:rPr>
              <a:t>3.</a:t>
            </a:r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用較少包裝的物品</a:t>
            </a:r>
          </a:p>
          <a:p>
            <a:pPr algn="l" eaLnBrk="1" hangingPunct="1"/>
            <a:r>
              <a:rPr lang="en-US" altLang="zh-TW" sz="2400" b="1" dirty="0">
                <a:solidFill>
                  <a:srgbClr val="002060"/>
                </a:solidFill>
                <a:latin typeface="Arial" pitchFamily="34" charset="0"/>
              </a:rPr>
              <a:t>4.</a:t>
            </a:r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各組自設垃圾筒比較容易監督</a:t>
            </a: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4392613" y="2565400"/>
            <a:ext cx="1439862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/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以小組比賽的方式進行</a:t>
            </a: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5762625" y="2565400"/>
            <a:ext cx="15113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/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先小組比賽垃圾減量，ㄧ星期後驗收成果</a:t>
            </a: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7200900" y="2565400"/>
            <a:ext cx="161925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/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班級的垃圾大量減少，甚至連</a:t>
            </a:r>
            <a:r>
              <a:rPr lang="en-US" altLang="zh-TW" sz="2400" b="1" dirty="0">
                <a:solidFill>
                  <a:srgbClr val="002060"/>
                </a:solidFill>
                <a:latin typeface="Arial" pitchFamily="34" charset="0"/>
              </a:rPr>
              <a:t>1/3</a:t>
            </a:r>
            <a:r>
              <a:rPr lang="zh-TW" altLang="en-US" sz="2400" b="1" dirty="0">
                <a:solidFill>
                  <a:srgbClr val="002060"/>
                </a:solidFill>
                <a:latin typeface="Arial" pitchFamily="34" charset="0"/>
              </a:rPr>
              <a:t>的量都不到</a:t>
            </a:r>
          </a:p>
        </p:txBody>
      </p:sp>
    </p:spTree>
    <p:extLst>
      <p:ext uri="{BB962C8B-B14F-4D97-AF65-F5344CB8AC3E}">
        <p14:creationId xmlns="" xmlns:p14="http://schemas.microsoft.com/office/powerpoint/2010/main" val="27494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7467600" cy="1143000"/>
          </a:xfrm>
        </p:spPr>
        <p:txBody>
          <a:bodyPr vert="eaVert"/>
          <a:lstStyle/>
          <a:p>
            <a:pPr algn="dist" eaLnBrk="1" hangingPunct="1"/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endParaRPr lang="en-US" altLang="zh-TW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132856"/>
            <a:ext cx="6696744" cy="2548880"/>
          </a:xfrm>
        </p:spPr>
        <p:txBody>
          <a:bodyPr/>
          <a:lstStyle/>
          <a:p>
            <a:pPr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4400" dirty="0" smtClean="0">
                <a:latin typeface="標楷體" pitchFamily="65" charset="-120"/>
                <a:ea typeface="標楷體" pitchFamily="65" charset="-120"/>
                <a:hlinkClick r:id="rId3" action="ppaction://hlinkpres?slideindex=1&amp;slidetitle="/>
              </a:rPr>
              <a:t>生活中還有哪些好問題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  <a:hlinkClick r:id="rId3" action="ppaction://hlinkpres?slideindex=1&amp;slidetitle="/>
              </a:rPr>
              <a:t>??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366839" y="430213"/>
            <a:ext cx="5725442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 dirty="0">
                <a:solidFill>
                  <a:schemeClr val="tx2"/>
                </a:solidFill>
                <a:ea typeface="標楷體" pitchFamily="65" charset="-120"/>
              </a:rPr>
              <a:t>動動腦</a:t>
            </a:r>
          </a:p>
        </p:txBody>
      </p:sp>
    </p:spTree>
    <p:extLst>
      <p:ext uri="{BB962C8B-B14F-4D97-AF65-F5344CB8AC3E}">
        <p14:creationId xmlns="" xmlns:p14="http://schemas.microsoft.com/office/powerpoint/2010/main" val="11899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9340" y="2649538"/>
            <a:ext cx="7023100" cy="735012"/>
          </a:xfrm>
          <a:noFill/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6600" b="1" dirty="0" smtClean="0"/>
              <a:t>角色扮演教學法</a:t>
            </a:r>
          </a:p>
        </p:txBody>
      </p:sp>
    </p:spTree>
    <p:extLst>
      <p:ext uri="{BB962C8B-B14F-4D97-AF65-F5344CB8AC3E}">
        <p14:creationId xmlns="" xmlns:p14="http://schemas.microsoft.com/office/powerpoint/2010/main" val="20978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dirty="0" smtClean="0">
                <a:ea typeface="標楷體" pitchFamily="65" charset="-120"/>
              </a:rPr>
              <a:t>角色扮演教學法的定義與步驟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07375" cy="4572000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定義：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透過故事或問題情境，引導學生以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不同的角度</a:t>
            </a:r>
            <a:r>
              <a:rPr lang="zh-TW" altLang="en-US" sz="2800" dirty="0" smtClean="0">
                <a:ea typeface="標楷體" pitchFamily="65" charset="-120"/>
              </a:rPr>
              <a:t>來思考事情，進而更加了解自己與他人。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步驟：</a:t>
            </a:r>
          </a:p>
          <a:p>
            <a:pPr eaLnBrk="1" hangingPunct="1"/>
            <a:endParaRPr lang="en-US" altLang="zh-TW" sz="2800" dirty="0" smtClean="0">
              <a:ea typeface="標楷體" pitchFamily="65" charset="-120"/>
            </a:endParaRPr>
          </a:p>
        </p:txBody>
      </p:sp>
      <p:grpSp>
        <p:nvGrpSpPr>
          <p:cNvPr id="75780" name="Group 19"/>
          <p:cNvGrpSpPr>
            <a:grpSpLocks/>
          </p:cNvGrpSpPr>
          <p:nvPr/>
        </p:nvGrpSpPr>
        <p:grpSpPr bwMode="auto">
          <a:xfrm>
            <a:off x="1258888" y="3789363"/>
            <a:ext cx="6302375" cy="2411412"/>
            <a:chOff x="793" y="2387"/>
            <a:chExt cx="3970" cy="1519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793" y="2659"/>
              <a:ext cx="295" cy="1247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 dirty="0">
                  <a:latin typeface="Arial" pitchFamily="34" charset="0"/>
                  <a:ea typeface="標楷體" pitchFamily="65" charset="-120"/>
                </a:rPr>
                <a:t>暖身</a:t>
              </a:r>
            </a:p>
          </p:txBody>
        </p:sp>
        <p:sp>
          <p:nvSpPr>
            <p:cNvPr id="75782" name="AutoShape 7"/>
            <p:cNvSpPr>
              <a:spLocks noChangeArrowheads="1"/>
            </p:cNvSpPr>
            <p:nvPr/>
          </p:nvSpPr>
          <p:spPr bwMode="auto">
            <a:xfrm>
              <a:off x="1111" y="2931"/>
              <a:ext cx="181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FF3300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5783" name="Rectangle 5"/>
            <p:cNvSpPr>
              <a:spLocks noChangeArrowheads="1"/>
            </p:cNvSpPr>
            <p:nvPr/>
          </p:nvSpPr>
          <p:spPr bwMode="auto">
            <a:xfrm>
              <a:off x="1338" y="2614"/>
              <a:ext cx="317" cy="1247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 dirty="0">
                  <a:latin typeface="Arial" pitchFamily="34" charset="0"/>
                  <a:ea typeface="標楷體" pitchFamily="65" charset="-120"/>
                </a:rPr>
                <a:t>角色分配</a:t>
              </a:r>
            </a:p>
          </p:txBody>
        </p:sp>
        <p:sp>
          <p:nvSpPr>
            <p:cNvPr id="75784" name="AutoShape 7"/>
            <p:cNvSpPr>
              <a:spLocks noChangeArrowheads="1"/>
            </p:cNvSpPr>
            <p:nvPr/>
          </p:nvSpPr>
          <p:spPr bwMode="auto">
            <a:xfrm>
              <a:off x="1701" y="2976"/>
              <a:ext cx="181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FF3300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5785" name="Rectangle 5"/>
            <p:cNvSpPr>
              <a:spLocks noChangeArrowheads="1"/>
            </p:cNvSpPr>
            <p:nvPr/>
          </p:nvSpPr>
          <p:spPr bwMode="auto">
            <a:xfrm>
              <a:off x="1882" y="2614"/>
              <a:ext cx="295" cy="1247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 dirty="0">
                  <a:latin typeface="Arial" pitchFamily="34" charset="0"/>
                  <a:ea typeface="標楷體" pitchFamily="65" charset="-120"/>
                </a:rPr>
                <a:t>情境布置</a:t>
              </a:r>
            </a:p>
          </p:txBody>
        </p:sp>
        <p:sp>
          <p:nvSpPr>
            <p:cNvPr id="75786" name="AutoShape 7"/>
            <p:cNvSpPr>
              <a:spLocks noChangeArrowheads="1"/>
            </p:cNvSpPr>
            <p:nvPr/>
          </p:nvSpPr>
          <p:spPr bwMode="auto">
            <a:xfrm>
              <a:off x="2200" y="2976"/>
              <a:ext cx="181" cy="182"/>
            </a:xfrm>
            <a:prstGeom prst="rightArrow">
              <a:avLst>
                <a:gd name="adj1" fmla="val 49454"/>
                <a:gd name="adj2" fmla="val 19889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FF3300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5787" name="Rectangle 5"/>
            <p:cNvSpPr>
              <a:spLocks noChangeArrowheads="1"/>
            </p:cNvSpPr>
            <p:nvPr/>
          </p:nvSpPr>
          <p:spPr bwMode="auto">
            <a:xfrm>
              <a:off x="2426" y="2614"/>
              <a:ext cx="295" cy="1224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 dirty="0">
                  <a:latin typeface="Arial" pitchFamily="34" charset="0"/>
                  <a:ea typeface="標楷體" pitchFamily="65" charset="-120"/>
                </a:rPr>
                <a:t>安排觀察者</a:t>
              </a:r>
            </a:p>
          </p:txBody>
        </p:sp>
        <p:sp>
          <p:nvSpPr>
            <p:cNvPr id="75788" name="AutoShape 7"/>
            <p:cNvSpPr>
              <a:spLocks noChangeArrowheads="1"/>
            </p:cNvSpPr>
            <p:nvPr/>
          </p:nvSpPr>
          <p:spPr bwMode="auto">
            <a:xfrm>
              <a:off x="2744" y="2976"/>
              <a:ext cx="181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FF3300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5789" name="Rectangle 5"/>
            <p:cNvSpPr>
              <a:spLocks noChangeArrowheads="1"/>
            </p:cNvSpPr>
            <p:nvPr/>
          </p:nvSpPr>
          <p:spPr bwMode="auto">
            <a:xfrm>
              <a:off x="2925" y="2614"/>
              <a:ext cx="295" cy="1247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 dirty="0">
                  <a:latin typeface="Arial" pitchFamily="34" charset="0"/>
                  <a:ea typeface="標楷體" pitchFamily="65" charset="-120"/>
                </a:rPr>
                <a:t>實際演出</a:t>
              </a:r>
            </a:p>
          </p:txBody>
        </p:sp>
        <p:sp>
          <p:nvSpPr>
            <p:cNvPr id="75790" name="AutoShape 7"/>
            <p:cNvSpPr>
              <a:spLocks noChangeArrowheads="1"/>
            </p:cNvSpPr>
            <p:nvPr/>
          </p:nvSpPr>
          <p:spPr bwMode="auto">
            <a:xfrm>
              <a:off x="3243" y="2976"/>
              <a:ext cx="181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FF3300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5791" name="Rectangle 5"/>
            <p:cNvSpPr>
              <a:spLocks noChangeArrowheads="1"/>
            </p:cNvSpPr>
            <p:nvPr/>
          </p:nvSpPr>
          <p:spPr bwMode="auto">
            <a:xfrm>
              <a:off x="3470" y="2614"/>
              <a:ext cx="295" cy="1247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800" dirty="0">
                  <a:latin typeface="Arial" pitchFamily="34" charset="0"/>
                  <a:ea typeface="標楷體" pitchFamily="65" charset="-120"/>
                </a:rPr>
                <a:t>討論與評價</a:t>
              </a:r>
            </a:p>
          </p:txBody>
        </p:sp>
        <p:sp>
          <p:nvSpPr>
            <p:cNvPr id="75792" name="AutoShape 7"/>
            <p:cNvSpPr>
              <a:spLocks noChangeArrowheads="1"/>
            </p:cNvSpPr>
            <p:nvPr/>
          </p:nvSpPr>
          <p:spPr bwMode="auto">
            <a:xfrm>
              <a:off x="3787" y="2976"/>
              <a:ext cx="181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FF3300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5793" name="Rectangle 5"/>
            <p:cNvSpPr>
              <a:spLocks noChangeArrowheads="1"/>
            </p:cNvSpPr>
            <p:nvPr/>
          </p:nvSpPr>
          <p:spPr bwMode="auto">
            <a:xfrm>
              <a:off x="3969" y="2614"/>
              <a:ext cx="295" cy="1247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600" dirty="0">
                  <a:latin typeface="Arial" pitchFamily="34" charset="0"/>
                  <a:ea typeface="標楷體" pitchFamily="65" charset="-120"/>
                </a:rPr>
                <a:t>再討論與演出</a:t>
              </a:r>
            </a:p>
          </p:txBody>
        </p:sp>
        <p:sp>
          <p:nvSpPr>
            <p:cNvPr id="75794" name="AutoShape 7"/>
            <p:cNvSpPr>
              <a:spLocks noChangeArrowheads="1"/>
            </p:cNvSpPr>
            <p:nvPr/>
          </p:nvSpPr>
          <p:spPr bwMode="auto">
            <a:xfrm>
              <a:off x="4286" y="2976"/>
              <a:ext cx="181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FF3300"/>
                </a:solidFill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75795" name="Rectangle 5"/>
            <p:cNvSpPr>
              <a:spLocks noChangeArrowheads="1"/>
            </p:cNvSpPr>
            <p:nvPr/>
          </p:nvSpPr>
          <p:spPr bwMode="auto">
            <a:xfrm>
              <a:off x="4468" y="2387"/>
              <a:ext cx="295" cy="1451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18000" rIns="18000"/>
            <a:lstStyle>
              <a:lvl1pPr algn="l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600" dirty="0">
                  <a:latin typeface="Arial" pitchFamily="34" charset="0"/>
                  <a:ea typeface="標楷體" pitchFamily="65" charset="-120"/>
                </a:rPr>
                <a:t>分享經驗與類化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662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0" y="1556792"/>
            <a:ext cx="91440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buClrTx/>
              <a:buSzTx/>
              <a:buFontTx/>
              <a:buChar char="•"/>
            </a:pPr>
            <a:r>
              <a:rPr lang="zh-TW" altLang="en-US" b="1" dirty="0">
                <a:latin typeface="Arial" pitchFamily="34" charset="0"/>
                <a:ea typeface="標楷體" pitchFamily="65" charset="-120"/>
              </a:rPr>
              <a:t>默劇：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適用於學生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害羞</a:t>
            </a:r>
            <a:r>
              <a:rPr lang="zh-TW" altLang="en-US" b="1" dirty="0">
                <a:latin typeface="Arial" pitchFamily="34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緊張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時作為暖身之用。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zh-TW" altLang="en-US" b="1" dirty="0">
                <a:latin typeface="Arial" pitchFamily="34" charset="0"/>
                <a:ea typeface="標楷體" pitchFamily="65" charset="-120"/>
              </a:rPr>
              <a:t>戲劇性扮演：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一般角色扮演大多是指這一種。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zh-TW" altLang="en-US" b="1" dirty="0">
                <a:latin typeface="Arial" pitchFamily="34" charset="0"/>
                <a:ea typeface="標楷體" pitchFamily="65" charset="-120"/>
              </a:rPr>
              <a:t>布偶：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運用另類角色扮演，學生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不用暴露個人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而盡情演出。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zh-TW" altLang="en-US" b="1" dirty="0">
                <a:latin typeface="Arial" pitchFamily="34" charset="0"/>
                <a:ea typeface="標楷體" pitchFamily="65" charset="-120"/>
              </a:rPr>
              <a:t>空椅法：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源於</a:t>
            </a:r>
            <a:r>
              <a:rPr lang="zh-TW" altLang="en-US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完形治療</a:t>
            </a:r>
            <a:r>
              <a:rPr lang="zh-TW" altLang="en-US" dirty="0">
                <a:latin typeface="Arial" pitchFamily="34" charset="0"/>
                <a:ea typeface="標楷體" pitchFamily="65" charset="-120"/>
              </a:rPr>
              <a:t>的概念，特別適用於發展對特定人物的情緒和想法。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2223418" y="548680"/>
            <a:ext cx="4868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zh-TW" altLang="en-US" sz="3600" dirty="0">
                <a:solidFill>
                  <a:schemeClr val="tx2"/>
                </a:solidFill>
              </a:rPr>
              <a:t>角色扮演的進行方式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3970">
            <a:off x="6699647" y="4692551"/>
            <a:ext cx="1702435" cy="170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19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角色扮演教學流程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、角色分配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找出欲探討的問題後，由學生自願選擇所想扮演的角色，或選派能感同身受、容易投入情境中的同學來演出。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二、情境佈置：</a:t>
            </a:r>
            <a:r>
              <a:rPr lang="zh-TW" altLang="en-US" dirty="0" smtClean="0">
                <a:ea typeface="標楷體" pitchFamily="65" charset="-120"/>
              </a:rPr>
              <a:t>協助學生融入自己的角色中</a:t>
            </a:r>
          </a:p>
          <a:p>
            <a:pPr eaLnBrk="1" hangingPunct="1"/>
            <a:r>
              <a:rPr lang="zh-TW" altLang="en-US" dirty="0" smtClean="0">
                <a:ea typeface="標楷體" pitchFamily="65" charset="-120"/>
              </a:rPr>
              <a:t>三、安排觀眾：告知觀察的重點</a:t>
            </a:r>
          </a:p>
          <a:p>
            <a:pPr eaLnBrk="1" hangingPunct="1"/>
            <a:endParaRPr lang="en-US" altLang="zh-TW" dirty="0" smtClean="0">
              <a:ea typeface="標楷體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542">
            <a:off x="7043165" y="4827355"/>
            <a:ext cx="1627077" cy="16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00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角色扮演教學流程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>
                <a:ea typeface="標楷體" pitchFamily="65" charset="-120"/>
              </a:rPr>
              <a:t>四</a:t>
            </a:r>
            <a:r>
              <a:rPr lang="zh-TW" altLang="en-US" sz="2600" dirty="0" smtClean="0">
                <a:ea typeface="標楷體" pitchFamily="65" charset="-120"/>
              </a:rPr>
              <a:t>、實際演出：為自發性的演出，演出的時間不用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 smtClean="0">
                <a:ea typeface="標楷體" pitchFamily="65" charset="-120"/>
              </a:rPr>
              <a:t>太長，若有不妥或情節模糊掉時，老師應適時引導。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>
                <a:ea typeface="標楷體" pitchFamily="65" charset="-120"/>
              </a:rPr>
              <a:t>五</a:t>
            </a:r>
            <a:r>
              <a:rPr lang="zh-TW" altLang="en-US" sz="2600" dirty="0" smtClean="0">
                <a:ea typeface="標楷體" pitchFamily="65" charset="-120"/>
              </a:rPr>
              <a:t>、討論與評價：演出後，使用開放式問句引導學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 smtClean="0">
                <a:ea typeface="標楷體" pitchFamily="65" charset="-120"/>
              </a:rPr>
              <a:t>生進行討論。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>
                <a:ea typeface="標楷體" pitchFamily="65" charset="-120"/>
              </a:rPr>
              <a:t>六</a:t>
            </a:r>
            <a:r>
              <a:rPr lang="zh-TW" altLang="en-US" sz="2600" dirty="0" smtClean="0">
                <a:ea typeface="標楷體" pitchFamily="65" charset="-120"/>
              </a:rPr>
              <a:t>、再演出與討論：每次扮演後應有短暫的討論，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 smtClean="0">
                <a:ea typeface="標楷體" pitchFamily="65" charset="-120"/>
              </a:rPr>
              <a:t>演出人員可以改變以體驗不同的感受。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>
                <a:ea typeface="標楷體" pitchFamily="65" charset="-120"/>
              </a:rPr>
              <a:t>七</a:t>
            </a:r>
            <a:r>
              <a:rPr lang="zh-TW" altLang="en-US" sz="2600" dirty="0" smtClean="0">
                <a:ea typeface="標楷體" pitchFamily="65" charset="-120"/>
              </a:rPr>
              <a:t>、分享經驗與類化：將演出情境與生活作連接以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600" dirty="0" smtClean="0">
                <a:ea typeface="標楷體" pitchFamily="65" charset="-120"/>
              </a:rPr>
              <a:t>產生類化的功能。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4172">
            <a:off x="6918399" y="4869160"/>
            <a:ext cx="1645954" cy="164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63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e6ad90e7be8ee88887e58fb0e781a3e4babae6898de9a48ae68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72236" cy="6192688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ea typeface="標楷體" pitchFamily="65" charset="-120"/>
              </a:rPr>
              <a:t>角色扮演教學的優點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在扮演中找到生活中問題的解答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EX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怕鬼</a:t>
            </a:r>
          </a:p>
          <a:p>
            <a:pPr eaLnBrk="1" hangingPunct="1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能反映出孩子的價值觀及背景經驗並了解其心理覺知及感受，可以活潑的顯示學生問題</a:t>
            </a:r>
          </a:p>
          <a:p>
            <a:pPr eaLnBrk="1" hangingPunct="1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成員因為參與度高，容易將教學內容記牢</a:t>
            </a:r>
          </a:p>
          <a:p>
            <a:pPr eaLnBrk="1" hangingPunct="1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可嘗試嶄新的經驗，毋需承受真實中類似經驗的痛苦</a:t>
            </a:r>
          </a:p>
          <a:p>
            <a:pPr eaLnBrk="1" hangingPunct="1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訓練勇氣及各種表達方式</a:t>
            </a:r>
          </a:p>
          <a:p>
            <a:pPr eaLnBrk="1" hangingPunct="1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透過角色扮演的體驗，培養同理心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1764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92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435975" cy="7080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600" dirty="0" smtClean="0">
                <a:ea typeface="標楷體" pitchFamily="65" charset="-120"/>
              </a:rPr>
              <a:t>角色扮演教學法的幾個注意事項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75687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2800" dirty="0" smtClean="0">
                <a:ea typeface="標楷體" pitchFamily="65" charset="-120"/>
              </a:rPr>
              <a:t>以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開放</a:t>
            </a:r>
            <a:r>
              <a:rPr lang="zh-TW" altLang="en-US" sz="2800" dirty="0" smtClean="0">
                <a:ea typeface="標楷體" pitchFamily="65" charset="-120"/>
              </a:rPr>
              <a:t>的態度看待學生的演出，避免過度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指導</a:t>
            </a:r>
            <a:r>
              <a:rPr lang="zh-TW" altLang="en-US" sz="2800" dirty="0" smtClean="0"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800" dirty="0" smtClean="0">
                <a:ea typeface="標楷體" pitchFamily="65" charset="-120"/>
              </a:rPr>
              <a:t>強調同一角色可以有不同的扮演方式，同一情境可以有不同的發展與結果。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跳脫「演得好不好」</a:t>
            </a:r>
            <a:r>
              <a:rPr lang="zh-TW" altLang="en-US" sz="2800" dirty="0" smtClean="0">
                <a:ea typeface="標楷體" pitchFamily="65" charset="-120"/>
              </a:rPr>
              <a:t>的思維，著重在情境處理。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800" dirty="0" smtClean="0">
                <a:ea typeface="標楷體" pitchFamily="65" charset="-120"/>
              </a:rPr>
              <a:t>創造出來的情境應與學生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生活經驗</a:t>
            </a:r>
            <a:r>
              <a:rPr lang="zh-TW" altLang="en-US" sz="2800" dirty="0" smtClean="0">
                <a:ea typeface="標楷體" pitchFamily="65" charset="-120"/>
              </a:rPr>
              <a:t>貼近。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800" dirty="0" smtClean="0">
                <a:ea typeface="標楷體" pitchFamily="65" charset="-120"/>
              </a:rPr>
              <a:t>事後針對討論結果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追蹤</a:t>
            </a:r>
            <a:r>
              <a:rPr lang="zh-TW" altLang="en-US" sz="2800" dirty="0" smtClean="0">
                <a:ea typeface="標楷體" pitchFamily="65" charset="-120"/>
              </a:rPr>
              <a:t>學生在生活中體會的心得與歷程，甚至可視情況設計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延續性課程</a:t>
            </a:r>
            <a:r>
              <a:rPr lang="zh-TW" altLang="en-US" sz="2800" dirty="0" smtClean="0">
                <a:ea typeface="標楷體" pitchFamily="65" charset="-120"/>
              </a:rPr>
              <a:t>。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 sz="2800" dirty="0" smtClean="0">
                <a:ea typeface="標楷體" pitchFamily="65" charset="-120"/>
              </a:rPr>
              <a:t>遇到僵局或表達出觀點與思想時，宜多做鼓勵與引導，正是角色扮演的精華所在。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96222"/>
            <a:ext cx="1591494" cy="159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72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>
                <a:ea typeface="標楷體" pitchFamily="65" charset="-120"/>
              </a:rPr>
              <a:t>角色扮演教學法的幾個注意事項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不要為了處罰學生而讓他擔任特定角色。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具備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團體帶領的經驗</a:t>
            </a:r>
            <a:r>
              <a:rPr lang="zh-TW" altLang="en-US" sz="2800" dirty="0" smtClean="0">
                <a:ea typeface="標楷體" pitchFamily="65" charset="-120"/>
              </a:rPr>
              <a:t>以及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敏銳的觀察力</a:t>
            </a:r>
            <a:r>
              <a:rPr lang="zh-TW" altLang="en-US" sz="2800" dirty="0" smtClean="0">
                <a:ea typeface="標楷體" pitchFamily="65" charset="-120"/>
              </a:rPr>
              <a:t>，比較能同時掌握台上、台下的狀況，</a:t>
            </a: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要有完整的時間來進行</a:t>
            </a:r>
            <a:r>
              <a:rPr lang="zh-TW" altLang="en-US" sz="2800" dirty="0" smtClean="0"/>
              <a:t>。</a:t>
            </a:r>
            <a:endParaRPr lang="zh-TW" altLang="en-US" sz="2800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sz="2800" dirty="0" smtClean="0">
                <a:ea typeface="標楷體" pitchFamily="65" charset="-120"/>
              </a:rPr>
              <a:t>在角色選派時需注意同學的推薦是否有特殊嘲諷或寓意，以免讓演出者感受到不安或困窘。</a:t>
            </a:r>
          </a:p>
          <a:p>
            <a:pPr eaLnBrk="1" hangingPunct="1"/>
            <a:endParaRPr lang="en-US" altLang="zh-TW" sz="2800" b="1" dirty="0" smtClean="0">
              <a:ea typeface="標楷體" pitchFamily="65" charset="-12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16438"/>
            <a:ext cx="21764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1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933056"/>
            <a:ext cx="7921625" cy="269661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6600" dirty="0" smtClean="0">
                <a:ea typeface="標楷體" pitchFamily="65" charset="-120"/>
              </a:rPr>
              <a:t>合作學習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TW" dirty="0" smtClean="0">
                <a:ea typeface="標楷體" pitchFamily="65" charset="-120"/>
              </a:rPr>
              <a:t>~</a:t>
            </a:r>
            <a:r>
              <a:rPr lang="zh-TW" altLang="en-US" dirty="0" smtClean="0">
                <a:ea typeface="標楷體" pitchFamily="65" charset="-120"/>
              </a:rPr>
              <a:t>研究指出團體中</a:t>
            </a:r>
            <a:r>
              <a:rPr lang="zh-TW" altLang="en-US" b="1" dirty="0" smtClean="0">
                <a:solidFill>
                  <a:srgbClr val="FF0000"/>
                </a:solidFill>
                <a:ea typeface="標楷體" pitchFamily="65" charset="-120"/>
              </a:rPr>
              <a:t>成員差異性較大</a:t>
            </a:r>
            <a:r>
              <a:rPr lang="zh-TW" altLang="en-US" dirty="0" smtClean="0">
                <a:ea typeface="標楷體" pitchFamily="65" charset="-120"/>
              </a:rPr>
              <a:t>，組員會學得較佳的合作技巧、自我價值與成就。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z="6600" b="1" dirty="0" smtClean="0">
              <a:solidFill>
                <a:srgbClr val="000066"/>
              </a:solidFill>
            </a:endParaRPr>
          </a:p>
          <a:p>
            <a:pPr eaLnBrk="1" hangingPunct="1"/>
            <a:endParaRPr lang="en-US" altLang="zh-TW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60984"/>
            <a:ext cx="5619251" cy="351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578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合作學習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72817"/>
            <a:ext cx="7467600" cy="30243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經由兩人以上，以分工互補或相互激勵的方式來完成的學習活動。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愛與支持的環境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十大能力指標：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表達、溝通與分享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』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的能力與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尊重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關懷與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團隊合作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』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的精神</a:t>
            </a:r>
          </a:p>
        </p:txBody>
      </p:sp>
    </p:spTree>
    <p:extLst>
      <p:ext uri="{BB962C8B-B14F-4D97-AF65-F5344CB8AC3E}">
        <p14:creationId xmlns="" xmlns:p14="http://schemas.microsoft.com/office/powerpoint/2010/main" val="1461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AutoShape 2"/>
          <p:cNvSpPr>
            <a:spLocks noChangeArrowheads="1"/>
          </p:cNvSpPr>
          <p:nvPr/>
        </p:nvSpPr>
        <p:spPr bwMode="auto">
          <a:xfrm>
            <a:off x="1476375" y="476250"/>
            <a:ext cx="5832475" cy="5257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  <a:p>
            <a:pPr algn="ctr" eaLnBrk="1" hangingPunct="1"/>
            <a:endParaRPr lang="en-US" altLang="zh-TW"/>
          </a:p>
        </p:txBody>
      </p:sp>
      <p:sp>
        <p:nvSpPr>
          <p:cNvPr id="88068" name="Line 3"/>
          <p:cNvSpPr>
            <a:spLocks noChangeShapeType="1"/>
          </p:cNvSpPr>
          <p:nvPr/>
        </p:nvSpPr>
        <p:spPr bwMode="auto">
          <a:xfrm>
            <a:off x="1908175" y="5013325"/>
            <a:ext cx="4968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2987675" y="3068638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8070" name="Line 5"/>
          <p:cNvSpPr>
            <a:spLocks noChangeShapeType="1"/>
          </p:cNvSpPr>
          <p:nvPr/>
        </p:nvSpPr>
        <p:spPr bwMode="auto">
          <a:xfrm>
            <a:off x="2627313" y="3716338"/>
            <a:ext cx="3529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8071" name="Line 6"/>
          <p:cNvSpPr>
            <a:spLocks noChangeShapeType="1"/>
          </p:cNvSpPr>
          <p:nvPr/>
        </p:nvSpPr>
        <p:spPr bwMode="auto">
          <a:xfrm>
            <a:off x="2268538" y="4365625"/>
            <a:ext cx="4248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8072" name="Line 7"/>
          <p:cNvSpPr>
            <a:spLocks noChangeShapeType="1"/>
          </p:cNvSpPr>
          <p:nvPr/>
        </p:nvSpPr>
        <p:spPr bwMode="auto">
          <a:xfrm>
            <a:off x="3635375" y="184467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8073" name="Line 8"/>
          <p:cNvSpPr>
            <a:spLocks noChangeShapeType="1"/>
          </p:cNvSpPr>
          <p:nvPr/>
        </p:nvSpPr>
        <p:spPr bwMode="auto">
          <a:xfrm>
            <a:off x="3348038" y="2420938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8074" name="Text Box 9"/>
          <p:cNvSpPr txBox="1">
            <a:spLocks noChangeArrowheads="1"/>
          </p:cNvSpPr>
          <p:nvPr/>
        </p:nvSpPr>
        <p:spPr bwMode="auto">
          <a:xfrm>
            <a:off x="2987675" y="5157788"/>
            <a:ext cx="3236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>
                <a:latin typeface="華康特粗楷體" pitchFamily="65" charset="-120"/>
                <a:ea typeface="華康特粗楷體" pitchFamily="65" charset="-120"/>
              </a:rPr>
              <a:t>轉教別人</a:t>
            </a:r>
            <a:r>
              <a:rPr lang="en-US" altLang="zh-TW" sz="2800">
                <a:latin typeface="華康特粗楷體" pitchFamily="65" charset="-120"/>
                <a:ea typeface="華康特粗楷體" pitchFamily="65" charset="-120"/>
              </a:rPr>
              <a:t>/</a:t>
            </a:r>
            <a:r>
              <a:rPr lang="zh-TW" altLang="en-US" sz="2800">
                <a:latin typeface="華康特粗楷體" pitchFamily="65" charset="-120"/>
                <a:ea typeface="華康特粗楷體" pitchFamily="65" charset="-120"/>
              </a:rPr>
              <a:t>立即應用</a:t>
            </a:r>
          </a:p>
          <a:p>
            <a:pPr eaLnBrk="1" hangingPunct="1"/>
            <a:endParaRPr lang="en-US" altLang="zh-TW" sz="2800"/>
          </a:p>
        </p:txBody>
      </p:sp>
      <p:sp>
        <p:nvSpPr>
          <p:cNvPr id="88075" name="Text Box 10"/>
          <p:cNvSpPr txBox="1">
            <a:spLocks noChangeArrowheads="1"/>
          </p:cNvSpPr>
          <p:nvPr/>
        </p:nvSpPr>
        <p:spPr bwMode="auto">
          <a:xfrm>
            <a:off x="3708400" y="443706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華康特粗楷體(P)" pitchFamily="66" charset="-120"/>
              </a:rPr>
              <a:t>實作演練</a:t>
            </a:r>
          </a:p>
        </p:txBody>
      </p:sp>
      <p:sp>
        <p:nvSpPr>
          <p:cNvPr id="88076" name="Text Box 11"/>
          <p:cNvSpPr txBox="1">
            <a:spLocks noChangeArrowheads="1"/>
          </p:cNvSpPr>
          <p:nvPr/>
        </p:nvSpPr>
        <p:spPr bwMode="auto">
          <a:xfrm>
            <a:off x="3708400" y="3789363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華康特粗楷體" pitchFamily="65" charset="-120"/>
              </a:rPr>
              <a:t>小組討論</a:t>
            </a:r>
          </a:p>
        </p:txBody>
      </p:sp>
      <p:sp>
        <p:nvSpPr>
          <p:cNvPr id="88077" name="Text Box 12"/>
          <p:cNvSpPr txBox="1">
            <a:spLocks noChangeArrowheads="1"/>
          </p:cNvSpPr>
          <p:nvPr/>
        </p:nvSpPr>
        <p:spPr bwMode="auto">
          <a:xfrm>
            <a:off x="3616325" y="3128963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>
                <a:latin typeface="華康特粗楷體(P)" pitchFamily="66" charset="-120"/>
                <a:ea typeface="華康特粗楷體(P)" pitchFamily="66" charset="-120"/>
              </a:rPr>
              <a:t>示範</a:t>
            </a:r>
            <a:r>
              <a:rPr lang="en-US" altLang="zh-TW" sz="2800">
                <a:latin typeface="華康特粗楷體(P)" pitchFamily="66" charset="-120"/>
                <a:ea typeface="華康特粗楷體(P)" pitchFamily="66" charset="-120"/>
              </a:rPr>
              <a:t>/</a:t>
            </a:r>
            <a:r>
              <a:rPr lang="zh-TW" altLang="en-US" sz="2800">
                <a:latin typeface="華康特粗楷體(P)" pitchFamily="66" charset="-120"/>
                <a:ea typeface="華康特粗楷體(P)" pitchFamily="66" charset="-120"/>
              </a:rPr>
              <a:t>展示</a:t>
            </a:r>
          </a:p>
        </p:txBody>
      </p:sp>
      <p:sp>
        <p:nvSpPr>
          <p:cNvPr id="88078" name="Text Box 13"/>
          <p:cNvSpPr txBox="1">
            <a:spLocks noChangeArrowheads="1"/>
          </p:cNvSpPr>
          <p:nvPr/>
        </p:nvSpPr>
        <p:spPr bwMode="auto">
          <a:xfrm>
            <a:off x="3851275" y="2492375"/>
            <a:ext cx="126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華康特粗楷體(P)" pitchFamily="66" charset="-120"/>
              </a:rPr>
              <a:t>聽與看</a:t>
            </a:r>
          </a:p>
        </p:txBody>
      </p:sp>
      <p:sp>
        <p:nvSpPr>
          <p:cNvPr id="88079" name="Text Box 14"/>
          <p:cNvSpPr txBox="1">
            <a:spLocks noChangeArrowheads="1"/>
          </p:cNvSpPr>
          <p:nvPr/>
        </p:nvSpPr>
        <p:spPr bwMode="auto">
          <a:xfrm>
            <a:off x="3924300" y="1844675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華康特粗楷體" pitchFamily="65" charset="-120"/>
              </a:rPr>
              <a:t>閱讀</a:t>
            </a:r>
          </a:p>
        </p:txBody>
      </p:sp>
      <p:sp>
        <p:nvSpPr>
          <p:cNvPr id="88080" name="Text Box 15"/>
          <p:cNvSpPr txBox="1">
            <a:spLocks noChangeArrowheads="1"/>
          </p:cNvSpPr>
          <p:nvPr/>
        </p:nvSpPr>
        <p:spPr bwMode="auto">
          <a:xfrm>
            <a:off x="3924300" y="1196975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華康特粗楷體" pitchFamily="65" charset="-120"/>
              </a:rPr>
              <a:t>聆聽</a:t>
            </a:r>
          </a:p>
        </p:txBody>
      </p:sp>
      <p:sp>
        <p:nvSpPr>
          <p:cNvPr id="88081" name="Rectangle 16"/>
          <p:cNvSpPr>
            <a:spLocks noChangeArrowheads="1"/>
          </p:cNvSpPr>
          <p:nvPr/>
        </p:nvSpPr>
        <p:spPr bwMode="auto">
          <a:xfrm>
            <a:off x="1547813" y="5949950"/>
            <a:ext cx="592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>
                <a:latin typeface="華康特粗楷體" pitchFamily="65" charset="-120"/>
                <a:ea typeface="華康特粗楷體" pitchFamily="65" charset="-120"/>
              </a:rPr>
              <a:t>學習金字塔</a:t>
            </a:r>
            <a:r>
              <a:rPr lang="en-US" altLang="zh-TW" sz="3200">
                <a:latin typeface="華康特粗楷體" pitchFamily="65" charset="-120"/>
                <a:ea typeface="華康特粗楷體" pitchFamily="65" charset="-120"/>
              </a:rPr>
              <a:t>(Learning Pyramid)</a:t>
            </a:r>
          </a:p>
        </p:txBody>
      </p:sp>
      <p:sp>
        <p:nvSpPr>
          <p:cNvPr id="88082" name="Line 17"/>
          <p:cNvSpPr>
            <a:spLocks noChangeShapeType="1"/>
          </p:cNvSpPr>
          <p:nvPr/>
        </p:nvSpPr>
        <p:spPr bwMode="auto">
          <a:xfrm flipV="1">
            <a:off x="6659563" y="5300663"/>
            <a:ext cx="1152525" cy="17462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83" name="Line 18"/>
          <p:cNvSpPr>
            <a:spLocks noChangeShapeType="1"/>
          </p:cNvSpPr>
          <p:nvPr/>
        </p:nvSpPr>
        <p:spPr bwMode="auto">
          <a:xfrm flipV="1">
            <a:off x="5148263" y="2133600"/>
            <a:ext cx="1152525" cy="17463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84" name="Line 19"/>
          <p:cNvSpPr>
            <a:spLocks noChangeShapeType="1"/>
          </p:cNvSpPr>
          <p:nvPr/>
        </p:nvSpPr>
        <p:spPr bwMode="auto">
          <a:xfrm flipV="1">
            <a:off x="5435600" y="2708275"/>
            <a:ext cx="1152525" cy="17463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85" name="Line 20"/>
          <p:cNvSpPr>
            <a:spLocks noChangeShapeType="1"/>
          </p:cNvSpPr>
          <p:nvPr/>
        </p:nvSpPr>
        <p:spPr bwMode="auto">
          <a:xfrm flipV="1">
            <a:off x="5795963" y="3357563"/>
            <a:ext cx="1152525" cy="17462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86" name="Line 21"/>
          <p:cNvSpPr>
            <a:spLocks noChangeShapeType="1"/>
          </p:cNvSpPr>
          <p:nvPr/>
        </p:nvSpPr>
        <p:spPr bwMode="auto">
          <a:xfrm flipV="1">
            <a:off x="6084888" y="4005263"/>
            <a:ext cx="1152525" cy="17462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87" name="Line 22"/>
          <p:cNvSpPr>
            <a:spLocks noChangeShapeType="1"/>
          </p:cNvSpPr>
          <p:nvPr/>
        </p:nvSpPr>
        <p:spPr bwMode="auto">
          <a:xfrm flipV="1">
            <a:off x="6372225" y="4652963"/>
            <a:ext cx="1152525" cy="17462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88" name="Line 23"/>
          <p:cNvSpPr>
            <a:spLocks noChangeShapeType="1"/>
          </p:cNvSpPr>
          <p:nvPr/>
        </p:nvSpPr>
        <p:spPr bwMode="auto">
          <a:xfrm flipV="1">
            <a:off x="4859338" y="1484313"/>
            <a:ext cx="1152525" cy="17462"/>
          </a:xfrm>
          <a:prstGeom prst="line">
            <a:avLst/>
          </a:prstGeom>
          <a:noFill/>
          <a:ln w="19050">
            <a:solidFill>
              <a:srgbClr val="4D4D4D"/>
            </a:solidFill>
            <a:round/>
            <a:headEnd type="oval" w="lg" len="lg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8089" name="Text Box 24"/>
          <p:cNvSpPr txBox="1">
            <a:spLocks noChangeArrowheads="1"/>
          </p:cNvSpPr>
          <p:nvPr/>
        </p:nvSpPr>
        <p:spPr bwMode="auto">
          <a:xfrm>
            <a:off x="7864475" y="5108575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8090" name="Text Box 25"/>
          <p:cNvSpPr txBox="1">
            <a:spLocks noChangeArrowheads="1"/>
          </p:cNvSpPr>
          <p:nvPr/>
        </p:nvSpPr>
        <p:spPr bwMode="auto">
          <a:xfrm>
            <a:off x="7812088" y="5084763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90</a:t>
            </a:r>
            <a:r>
              <a:rPr lang="zh-TW" altLang="en-US" sz="2800">
                <a:solidFill>
                  <a:srgbClr val="FF0000"/>
                </a:solidFill>
                <a:latin typeface="華康特粗楷體" pitchFamily="65" charset="-120"/>
                <a:ea typeface="華康特粗楷體" pitchFamily="65" charset="-120"/>
              </a:rPr>
              <a:t>％</a:t>
            </a:r>
          </a:p>
        </p:txBody>
      </p:sp>
      <p:sp>
        <p:nvSpPr>
          <p:cNvPr id="88091" name="Text Box 26"/>
          <p:cNvSpPr txBox="1">
            <a:spLocks noChangeArrowheads="1"/>
          </p:cNvSpPr>
          <p:nvPr/>
        </p:nvSpPr>
        <p:spPr bwMode="auto">
          <a:xfrm>
            <a:off x="7575550" y="4316413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8092" name="Text Box 27"/>
          <p:cNvSpPr txBox="1">
            <a:spLocks noChangeArrowheads="1"/>
          </p:cNvSpPr>
          <p:nvPr/>
        </p:nvSpPr>
        <p:spPr bwMode="auto">
          <a:xfrm>
            <a:off x="7524750" y="443706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6600"/>
                </a:solidFill>
                <a:latin typeface="華康特粗楷體" pitchFamily="65" charset="-120"/>
                <a:ea typeface="華康特粗楷體" pitchFamily="65" charset="-120"/>
              </a:rPr>
              <a:t>75</a:t>
            </a:r>
            <a:r>
              <a:rPr lang="zh-TW" altLang="en-US" sz="2800">
                <a:solidFill>
                  <a:srgbClr val="FF6600"/>
                </a:solidFill>
                <a:latin typeface="華康特粗楷體" pitchFamily="65" charset="-120"/>
                <a:ea typeface="華康特粗楷體" pitchFamily="65" charset="-120"/>
              </a:rPr>
              <a:t>％</a:t>
            </a:r>
          </a:p>
        </p:txBody>
      </p:sp>
      <p:sp>
        <p:nvSpPr>
          <p:cNvPr id="88093" name="Text Box 28"/>
          <p:cNvSpPr txBox="1">
            <a:spLocks noChangeArrowheads="1"/>
          </p:cNvSpPr>
          <p:nvPr/>
        </p:nvSpPr>
        <p:spPr bwMode="auto">
          <a:xfrm>
            <a:off x="7359650" y="3617913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800">
              <a:ea typeface="華康特粗楷體" pitchFamily="65" charset="-120"/>
            </a:endParaRPr>
          </a:p>
        </p:txBody>
      </p:sp>
      <p:sp>
        <p:nvSpPr>
          <p:cNvPr id="82974" name="Text Box 29"/>
          <p:cNvSpPr txBox="1">
            <a:spLocks noChangeArrowheads="1"/>
          </p:cNvSpPr>
          <p:nvPr/>
        </p:nvSpPr>
        <p:spPr bwMode="auto">
          <a:xfrm>
            <a:off x="7235825" y="3789363"/>
            <a:ext cx="903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50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％</a:t>
            </a:r>
          </a:p>
        </p:txBody>
      </p:sp>
      <p:sp>
        <p:nvSpPr>
          <p:cNvPr id="88095" name="Text Box 30"/>
          <p:cNvSpPr txBox="1">
            <a:spLocks noChangeArrowheads="1"/>
          </p:cNvSpPr>
          <p:nvPr/>
        </p:nvSpPr>
        <p:spPr bwMode="auto">
          <a:xfrm>
            <a:off x="6948488" y="3141663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9900"/>
                </a:solidFill>
                <a:latin typeface="華康特粗楷體" pitchFamily="65" charset="-120"/>
                <a:ea typeface="華康特粗楷體" pitchFamily="65" charset="-120"/>
              </a:rPr>
              <a:t>30</a:t>
            </a:r>
            <a:r>
              <a:rPr lang="zh-TW" altLang="en-US" sz="2800">
                <a:solidFill>
                  <a:srgbClr val="009900"/>
                </a:solidFill>
                <a:latin typeface="華康特粗楷體" pitchFamily="65" charset="-120"/>
                <a:ea typeface="華康特粗楷體" pitchFamily="65" charset="-120"/>
              </a:rPr>
              <a:t>％</a:t>
            </a:r>
          </a:p>
        </p:txBody>
      </p:sp>
      <p:sp>
        <p:nvSpPr>
          <p:cNvPr id="88096" name="Rectangle 31"/>
          <p:cNvSpPr>
            <a:spLocks noChangeArrowheads="1"/>
          </p:cNvSpPr>
          <p:nvPr/>
        </p:nvSpPr>
        <p:spPr bwMode="auto">
          <a:xfrm>
            <a:off x="6659563" y="2492375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chemeClr val="accent2"/>
                </a:solidFill>
                <a:latin typeface="華康特粗楷體" pitchFamily="65" charset="-120"/>
                <a:ea typeface="華康特粗楷體" pitchFamily="65" charset="-120"/>
              </a:rPr>
              <a:t>20%</a:t>
            </a:r>
          </a:p>
        </p:txBody>
      </p:sp>
      <p:sp>
        <p:nvSpPr>
          <p:cNvPr id="88097" name="Rectangle 32"/>
          <p:cNvSpPr>
            <a:spLocks noChangeArrowheads="1"/>
          </p:cNvSpPr>
          <p:nvPr/>
        </p:nvSpPr>
        <p:spPr bwMode="auto">
          <a:xfrm>
            <a:off x="6372225" y="1844675"/>
            <a:ext cx="72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0066"/>
                </a:solidFill>
                <a:latin typeface="華康特粗楷體" pitchFamily="65" charset="-120"/>
                <a:ea typeface="華康特粗楷體" pitchFamily="65" charset="-120"/>
              </a:rPr>
              <a:t>10%</a:t>
            </a:r>
          </a:p>
        </p:txBody>
      </p:sp>
      <p:sp>
        <p:nvSpPr>
          <p:cNvPr id="88098" name="Rectangle 33"/>
          <p:cNvSpPr>
            <a:spLocks noChangeArrowheads="1"/>
          </p:cNvSpPr>
          <p:nvPr/>
        </p:nvSpPr>
        <p:spPr bwMode="auto">
          <a:xfrm>
            <a:off x="6084888" y="1149350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800080"/>
                </a:solidFill>
                <a:latin typeface="華康特粗楷體" pitchFamily="65" charset="-120"/>
                <a:ea typeface="華康特粗楷體" pitchFamily="65" charset="-120"/>
              </a:rPr>
              <a:t>5%</a:t>
            </a: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3348038" y="3789363"/>
            <a:ext cx="2303462" cy="503237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2627313" y="5084763"/>
            <a:ext cx="3744912" cy="649287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966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0" grpId="0" animBg="1"/>
      <p:bldP spid="413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723900"/>
            <a:ext cx="61912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513762" cy="177058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dirty="0" smtClean="0">
                <a:ea typeface="標楷體" pitchFamily="65" charset="-120"/>
              </a:rPr>
              <a:t>合作技巧是需要被教導的！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endParaRPr lang="zh-TW" altLang="en-US" sz="40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2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4624"/>
            <a:ext cx="8785225" cy="863600"/>
          </a:xfrm>
        </p:spPr>
        <p:txBody>
          <a:bodyPr/>
          <a:lstStyle/>
          <a:p>
            <a:pPr marL="1117600" indent="-1117600" eaLnBrk="1" hangingPunct="1"/>
            <a:r>
              <a:rPr lang="zh-TW" altLang="en-US" dirty="0" smtClean="0">
                <a:ea typeface="標楷體" pitchFamily="65" charset="-120"/>
              </a:rPr>
              <a:t>合作學習與傳統分組學習的比較</a:t>
            </a:r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7432148"/>
              </p:ext>
            </p:extLst>
          </p:nvPr>
        </p:nvGraphicFramePr>
        <p:xfrm>
          <a:off x="395536" y="908720"/>
          <a:ext cx="8353425" cy="5708649"/>
        </p:xfrm>
        <a:graphic>
          <a:graphicData uri="http://schemas.openxmlformats.org/drawingml/2006/table">
            <a:tbl>
              <a:tblPr/>
              <a:tblGrid>
                <a:gridCol w="4176713"/>
                <a:gridCol w="4176712"/>
              </a:tblGrid>
              <a:tr h="542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合作學習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傳統分組學習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積極的相互倚賴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無積極的相互倚賴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個別的績效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無個別的績效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直接教合作的技巧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無合作技巧的教學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分享式的領導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指派式的領導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對所有小組成員成功的責任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對自己的貢獻有責任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9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老師觀察與給回饋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老師從分組中抽身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人人有相同的機會成功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成功有齊一的標準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71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小組回顧學習過程並設定未來的目標</a:t>
                      </a:r>
                    </a:p>
                  </a:txBody>
                  <a:tcPr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8.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無小組回顧學習過程並且無設定未來的目標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92297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351837" cy="858837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ea typeface="標楷體" pitchFamily="65" charset="-120"/>
              </a:rPr>
              <a:t>「合作學習」在教學上可能的困境與解決建議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412776"/>
            <a:ext cx="8229600" cy="5256213"/>
          </a:xfrm>
        </p:spPr>
        <p:txBody>
          <a:bodyPr/>
          <a:lstStyle/>
          <a:p>
            <a:pPr marL="571500" indent="-571500" eaLnBrk="1" hangingPunct="1"/>
            <a:r>
              <a:rPr lang="zh-TW" altLang="en-US" sz="2800" u="sng" dirty="0" smtClean="0">
                <a:ea typeface="標楷體" pitchFamily="65" charset="-120"/>
              </a:rPr>
              <a:t>可能的困境</a:t>
            </a:r>
            <a:r>
              <a:rPr lang="zh-TW" altLang="en-US" sz="2800" dirty="0" smtClean="0">
                <a:ea typeface="標楷體" pitchFamily="65" charset="-120"/>
              </a:rPr>
              <a:t>：</a:t>
            </a:r>
          </a:p>
          <a:p>
            <a:pPr marL="571500" indent="-571500" eaLnBrk="1" hangingPunct="1">
              <a:buClr>
                <a:srgbClr val="006600"/>
              </a:buClr>
              <a:buSzPct val="90000"/>
              <a:buFont typeface="Wingdings" pitchFamily="2" charset="2"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班級鬧哄哄，教師幾乎無法掌控</a:t>
            </a:r>
          </a:p>
          <a:p>
            <a:pPr marL="571500" indent="-571500" eaLnBrk="1" hangingPunct="1">
              <a:buClr>
                <a:srgbClr val="006600"/>
              </a:buClr>
              <a:buSzPct val="90000"/>
              <a:buFont typeface="Wingdings" pitchFamily="2" charset="2"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學生無法專注投入在體驗活動</a:t>
            </a:r>
          </a:p>
          <a:p>
            <a:pPr marL="571500" indent="-571500" eaLnBrk="1" hangingPunct="1">
              <a:buClr>
                <a:srgbClr val="006600"/>
              </a:buClr>
              <a:buSzPct val="90000"/>
              <a:buFont typeface="Wingdings" pitchFamily="2" charset="2"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教師不知如何收尾？</a:t>
            </a:r>
          </a:p>
          <a:p>
            <a:pPr marL="571500" indent="-571500" eaLnBrk="1" hangingPunct="1">
              <a:buClr>
                <a:srgbClr val="006600"/>
              </a:buClr>
              <a:buSzPct val="90000"/>
              <a:buFont typeface="Wingdings" pitchFamily="2" charset="2"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其他</a:t>
            </a:r>
          </a:p>
          <a:p>
            <a:pPr marL="571500" indent="-571500" eaLnBrk="1" hangingPunct="1"/>
            <a:r>
              <a:rPr lang="zh-TW" altLang="en-US" sz="2800" u="sng" dirty="0" smtClean="0">
                <a:ea typeface="標楷體" pitchFamily="65" charset="-120"/>
              </a:rPr>
              <a:t>可能的解決方式</a:t>
            </a:r>
          </a:p>
          <a:p>
            <a:pPr marL="571500" indent="-571500" eaLnBrk="1" hangingPunct="1">
              <a:buClr>
                <a:srgbClr val="006600"/>
              </a:buClr>
              <a:buSzPct val="90000"/>
              <a:buFont typeface="Wingdings" pitchFamily="2" charset="2"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班級經營是前提，</a:t>
            </a:r>
            <a:r>
              <a:rPr lang="zh-TW" altLang="en-US" sz="2800" dirty="0" smtClean="0">
                <a:solidFill>
                  <a:srgbClr val="FF0000"/>
                </a:solidFill>
                <a:ea typeface="標楷體" pitchFamily="65" charset="-120"/>
              </a:rPr>
              <a:t>好的開始是成功的一半</a:t>
            </a:r>
          </a:p>
          <a:p>
            <a:pPr marL="571500" indent="-571500" eaLnBrk="1" hangingPunct="1">
              <a:buClr>
                <a:srgbClr val="006600"/>
              </a:buClr>
              <a:buSzPct val="90000"/>
              <a:buFont typeface="Wingdings" pitchFamily="2" charset="2"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帶出小隊精神，共同為班級爭取榮譽</a:t>
            </a:r>
          </a:p>
          <a:p>
            <a:pPr marL="571500" indent="-571500" eaLnBrk="1" hangingPunct="1">
              <a:buClr>
                <a:srgbClr val="006600"/>
              </a:buClr>
              <a:buSzPct val="90000"/>
              <a:buFont typeface="Wingdings" pitchFamily="2" charset="2"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先備課，事先擬好教學大綱及省思問題</a:t>
            </a:r>
          </a:p>
          <a:p>
            <a:pPr marL="571500" indent="-571500" eaLnBrk="1" hangingPunct="1"/>
            <a:endParaRPr lang="en-US" altLang="zh-TW" sz="2800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4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5936" y="214313"/>
            <a:ext cx="4824536" cy="1462087"/>
          </a:xfrm>
        </p:spPr>
        <p:txBody>
          <a:bodyPr lIns="60108" tIns="30054" rIns="60108" bIns="30054" anchor="ctr">
            <a:normAutofit fontScale="90000"/>
          </a:bodyPr>
          <a:lstStyle/>
          <a:p>
            <a:pPr eaLnBrk="1" hangingPunct="1">
              <a:defRPr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小組合作體驗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en-US" altLang="zh-TW" sz="5400" dirty="0" smtClean="0">
              <a:ea typeface="標楷體" pitchFamily="65" charset="-12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79912" y="1533104"/>
            <a:ext cx="5172075" cy="4384478"/>
          </a:xfrm>
        </p:spPr>
        <p:txBody>
          <a:bodyPr lIns="60108" tIns="30054" rIns="60108" bIns="30054">
            <a:normAutofit/>
          </a:bodyPr>
          <a:lstStyle/>
          <a:p>
            <a:pPr marL="225425" indent="-225425" defTabSz="600075" eaLnBrk="1" hangingPunct="1">
              <a:buFont typeface="Wingdings" pitchFamily="2" charset="2"/>
              <a:buNone/>
            </a:pPr>
            <a:r>
              <a:rPr lang="en-US" altLang="zh-TW" sz="4400" dirty="0" smtClean="0">
                <a:ea typeface="標楷體" pitchFamily="65" charset="-120"/>
              </a:rPr>
              <a:t>         </a:t>
            </a:r>
            <a:r>
              <a:rPr lang="zh-TW" altLang="en-US" sz="4400" dirty="0" smtClean="0">
                <a:ea typeface="標楷體" pitchFamily="65" charset="-120"/>
              </a:rPr>
              <a:t>請在音樂結束後</a:t>
            </a:r>
            <a:r>
              <a:rPr lang="zh-TW" altLang="en-US" sz="4400" dirty="0" smtClean="0">
                <a:latin typeface="新細明體"/>
                <a:ea typeface="新細明體"/>
              </a:rPr>
              <a:t>，</a:t>
            </a:r>
            <a:r>
              <a:rPr lang="zh-TW" altLang="en-US" sz="4400" dirty="0" smtClean="0">
                <a:ea typeface="標楷體" pitchFamily="65" charset="-120"/>
              </a:rPr>
              <a:t>與您的夥伴透過「肢體型態」</a:t>
            </a:r>
            <a:r>
              <a:rPr lang="zh-TW" altLang="en-US" sz="4400" dirty="0">
                <a:ea typeface="標楷體" pitchFamily="65" charset="-120"/>
              </a:rPr>
              <a:t>來</a:t>
            </a:r>
            <a:r>
              <a:rPr lang="zh-TW" altLang="en-US" sz="4400" dirty="0" smtClean="0">
                <a:ea typeface="標楷體" pitchFamily="65" charset="-120"/>
              </a:rPr>
              <a:t>創造兩顆心的圖像出來。</a:t>
            </a:r>
          </a:p>
        </p:txBody>
      </p:sp>
      <p:pic>
        <p:nvPicPr>
          <p:cNvPr id="120836" name="Picture 4" descr="合作 肢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2903165" cy="472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94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59" y="3685952"/>
            <a:ext cx="3910866" cy="3172048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dirty="0" err="1" smtClean="0">
                <a:effectLst/>
              </a:rPr>
              <a:t>5C</a:t>
            </a:r>
            <a:r>
              <a:rPr lang="zh-TW" altLang="en-US" dirty="0" smtClean="0">
                <a:effectLst/>
                <a:hlinkClick r:id="rId3" action="ppaction://hlinkfile"/>
              </a:rPr>
              <a:t>人才的培育</a:t>
            </a:r>
            <a:endParaRPr lang="zh-TW" altLang="en-US" dirty="0" smtClean="0">
              <a:effectLst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827584" y="1484784"/>
            <a:ext cx="7283450" cy="4525962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何謂</a:t>
            </a:r>
            <a:r>
              <a:rPr lang="en-US" altLang="zh-TW" b="1" dirty="0" err="1" smtClean="0"/>
              <a:t>5C</a:t>
            </a:r>
            <a:endParaRPr lang="en-US" altLang="zh-TW" b="1" dirty="0" smtClean="0"/>
          </a:p>
          <a:p>
            <a:pPr eaLnBrk="1" hangingPunct="1"/>
            <a:r>
              <a:rPr lang="zh-TW" altLang="en-US" sz="2800" b="1" dirty="0" smtClean="0"/>
              <a:t>溝通能力（</a:t>
            </a:r>
            <a:r>
              <a:rPr lang="en-US" altLang="zh-TW" sz="2800" b="1" dirty="0" smtClean="0"/>
              <a:t>communication</a:t>
            </a:r>
            <a:r>
              <a:rPr lang="zh-TW" altLang="en-US" sz="2800" b="1" dirty="0" smtClean="0"/>
              <a:t>）、</a:t>
            </a:r>
          </a:p>
          <a:p>
            <a:pPr eaLnBrk="1" hangingPunct="1"/>
            <a:r>
              <a:rPr lang="zh-TW" altLang="en-US" sz="2800" b="1" dirty="0" smtClean="0"/>
              <a:t>團隊合作能力（</a:t>
            </a:r>
            <a:r>
              <a:rPr lang="en-US" altLang="zh-TW" sz="2800" b="1" dirty="0" smtClean="0"/>
              <a:t>collaboration</a:t>
            </a:r>
            <a:r>
              <a:rPr lang="zh-TW" altLang="en-US" sz="2800" b="1" dirty="0" smtClean="0"/>
              <a:t>）、</a:t>
            </a:r>
          </a:p>
          <a:p>
            <a:pPr eaLnBrk="1" hangingPunct="1"/>
            <a:r>
              <a:rPr lang="zh-TW" altLang="en-US" sz="2800" b="1" dirty="0" smtClean="0"/>
              <a:t>反思能力（</a:t>
            </a:r>
            <a:r>
              <a:rPr lang="en-US" altLang="zh-TW" sz="2800" b="1" dirty="0" smtClean="0"/>
              <a:t>critical thinking</a:t>
            </a:r>
            <a:r>
              <a:rPr lang="zh-TW" altLang="en-US" sz="2800" b="1" dirty="0" smtClean="0"/>
              <a:t>）、</a:t>
            </a:r>
          </a:p>
          <a:p>
            <a:pPr eaLnBrk="1" hangingPunct="1"/>
            <a:r>
              <a:rPr lang="zh-TW" altLang="en-US" sz="2800" b="1" dirty="0" smtClean="0"/>
              <a:t>解決複雜問題能力（</a:t>
            </a:r>
            <a:r>
              <a:rPr lang="en-US" altLang="zh-TW" sz="2800" b="1" dirty="0" smtClean="0"/>
              <a:t>complex problem solving</a:t>
            </a:r>
            <a:r>
              <a:rPr lang="zh-TW" altLang="en-US" sz="2800" b="1" dirty="0" smtClean="0"/>
              <a:t>）</a:t>
            </a:r>
          </a:p>
          <a:p>
            <a:pPr eaLnBrk="1" hangingPunct="1"/>
            <a:r>
              <a:rPr lang="zh-TW" altLang="en-US" sz="2800" b="1" dirty="0" smtClean="0"/>
              <a:t>創造力（</a:t>
            </a:r>
            <a:r>
              <a:rPr lang="en-US" altLang="zh-TW" sz="2800" b="1" dirty="0" smtClean="0"/>
              <a:t>creativity</a:t>
            </a:r>
            <a:r>
              <a:rPr lang="zh-TW" altLang="en-US" sz="2800" b="1" dirty="0" smtClean="0"/>
              <a:t>）。 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0426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122405" y="260648"/>
            <a:ext cx="5050904" cy="1143000"/>
          </a:xfrm>
        </p:spPr>
        <p:txBody>
          <a:bodyPr/>
          <a:lstStyle/>
          <a:p>
            <a:r>
              <a:rPr lang="en-US" altLang="zh-TW" dirty="0" smtClean="0">
                <a:latin typeface="Berlin Sans FB Demi" panose="020E0802020502020306" pitchFamily="34" charset="0"/>
              </a:rPr>
              <a:t>Take a break~~~</a:t>
            </a:r>
            <a:endParaRPr lang="zh-TW" altLang="en-US" dirty="0">
              <a:latin typeface="Berlin Sans FB Demi" panose="020E0802020502020306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60909"/>
            <a:ext cx="5572514" cy="49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82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7470648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/>
              <a:t>創意思考教學法</a:t>
            </a:r>
            <a:endParaRPr lang="zh-TW" altLang="en-US" sz="6000" b="1" dirty="0"/>
          </a:p>
        </p:txBody>
      </p:sp>
    </p:spTree>
    <p:extLst>
      <p:ext uri="{BB962C8B-B14F-4D97-AF65-F5344CB8AC3E}">
        <p14:creationId xmlns="" xmlns:p14="http://schemas.microsoft.com/office/powerpoint/2010/main" val="28553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491064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創造力</a:t>
            </a:r>
            <a:r>
              <a:rPr lang="zh-TW" altLang="en-US" b="1" dirty="0" smtClean="0">
                <a:latin typeface="標楷體"/>
                <a:ea typeface="標楷體"/>
              </a:rPr>
              <a:t>━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創意━創新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="" xmlns:p14="http://schemas.microsoft.com/office/powerpoint/2010/main" val="3431365913"/>
              </p:ext>
            </p:extLst>
          </p:nvPr>
        </p:nvGraphicFramePr>
        <p:xfrm>
          <a:off x="1043608" y="1484784"/>
          <a:ext cx="72008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629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63" y="260350"/>
            <a:ext cx="7029450" cy="1239838"/>
          </a:xfrm>
        </p:spPr>
        <p:txBody>
          <a:bodyPr/>
          <a:lstStyle/>
          <a:p>
            <a:pPr eaLnBrk="1" hangingPunct="1"/>
            <a:r>
              <a:rPr lang="zh-TW" altLang="en-US" sz="4800" b="1" dirty="0" smtClean="0"/>
              <a:t>創造思考教學的策略</a:t>
            </a:r>
            <a:endParaRPr lang="zh-TW" altLang="zh-TW" sz="4800" b="1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6"/>
            <a:ext cx="4578275" cy="4467225"/>
          </a:xfrm>
        </p:spPr>
        <p:txBody>
          <a:bodyPr>
            <a:normAutofit/>
          </a:bodyPr>
          <a:lstStyle/>
          <a:p>
            <a:pPr lvl="1"/>
            <a:r>
              <a:rPr lang="zh-TW" altLang="en-US" sz="3600" b="1" dirty="0">
                <a:latin typeface="標楷體" pitchFamily="65" charset="-120"/>
              </a:rPr>
              <a:t>水平思考系列</a:t>
            </a:r>
            <a:endParaRPr lang="zh-TW" altLang="en-US" sz="3600" dirty="0">
              <a:latin typeface="標楷體" pitchFamily="65" charset="-120"/>
            </a:endParaRPr>
          </a:p>
          <a:p>
            <a:pPr lvl="1" eaLnBrk="1" hangingPunct="1"/>
            <a:r>
              <a:rPr lang="zh-TW" altLang="en-US" sz="3600" b="1" dirty="0" smtClean="0">
                <a:latin typeface="標楷體" pitchFamily="65" charset="-120"/>
              </a:rPr>
              <a:t>圖像思考系列</a:t>
            </a:r>
            <a:endParaRPr lang="en-US" altLang="zh-TW" sz="3600" b="1" dirty="0" smtClean="0">
              <a:latin typeface="標楷體" pitchFamily="65" charset="-120"/>
            </a:endParaRPr>
          </a:p>
          <a:p>
            <a:pPr lvl="2" eaLnBrk="1" hangingPunct="1"/>
            <a:r>
              <a:rPr lang="zh-TW" altLang="en-US" sz="3600" b="1" dirty="0" smtClean="0">
                <a:latin typeface="標楷體" pitchFamily="65" charset="-120"/>
              </a:rPr>
              <a:t>九宮格法</a:t>
            </a:r>
            <a:endParaRPr lang="en-US" altLang="zh-TW" sz="3600" b="1" dirty="0" smtClean="0">
              <a:latin typeface="標楷體" pitchFamily="65" charset="-120"/>
            </a:endParaRPr>
          </a:p>
          <a:p>
            <a:pPr lvl="2" eaLnBrk="1" hangingPunct="1"/>
            <a:r>
              <a:rPr lang="zh-TW" altLang="en-US" sz="3600" b="1" dirty="0" smtClean="0">
                <a:latin typeface="標楷體" pitchFamily="65" charset="-120"/>
              </a:rPr>
              <a:t>心智圖法</a:t>
            </a:r>
            <a:endParaRPr lang="en-US" altLang="zh-TW" sz="3600" b="1" dirty="0" smtClean="0">
              <a:latin typeface="標楷體" pitchFamily="65" charset="-120"/>
            </a:endParaRPr>
          </a:p>
          <a:p>
            <a:pPr lvl="1" eaLnBrk="1" hangingPunct="1"/>
            <a:r>
              <a:rPr lang="zh-TW" altLang="en-US" sz="3600" b="1" dirty="0" smtClean="0">
                <a:latin typeface="標楷體" pitchFamily="65" charset="-120"/>
              </a:rPr>
              <a:t>腦力激盪系列</a:t>
            </a:r>
            <a:endParaRPr lang="en-US" altLang="zh-TW" sz="3600" b="1" dirty="0" smtClean="0">
              <a:latin typeface="標楷體" pitchFamily="65" charset="-120"/>
            </a:endParaRPr>
          </a:p>
          <a:p>
            <a:pPr marL="36576" indent="0" eaLnBrk="1" hangingPunct="1">
              <a:buNone/>
            </a:pPr>
            <a:endParaRPr lang="zh-TW" altLang="zh-TW" sz="3200" dirty="0" smtClean="0">
              <a:latin typeface="標楷體" pitchFamily="65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572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17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404664"/>
            <a:ext cx="7699449" cy="708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圖像思考之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</a:rPr>
              <a:t>~</a:t>
            </a:r>
            <a:br>
              <a:rPr lang="en-US" altLang="zh-TW" dirty="0" smtClean="0">
                <a:solidFill>
                  <a:schemeClr val="tx1"/>
                </a:solidFill>
                <a:latin typeface="標楷體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擴散思考的創造策略：曼陀羅</a:t>
            </a:r>
          </a:p>
        </p:txBody>
      </p:sp>
      <p:graphicFrame>
        <p:nvGraphicFramePr>
          <p:cNvPr id="37961" name="Group 73"/>
          <p:cNvGraphicFramePr>
            <a:graphicFrameLocks noGrp="1"/>
          </p:cNvGraphicFramePr>
          <p:nvPr/>
        </p:nvGraphicFramePr>
        <p:xfrm>
          <a:off x="684213" y="1628775"/>
          <a:ext cx="7993062" cy="4591050"/>
        </p:xfrm>
        <a:graphic>
          <a:graphicData uri="http://schemas.openxmlformats.org/drawingml/2006/table">
            <a:tbl>
              <a:tblPr/>
              <a:tblGrid>
                <a:gridCol w="2664354"/>
                <a:gridCol w="2629500"/>
                <a:gridCol w="2699208"/>
              </a:tblGrid>
              <a:tr h="1580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省下買飲料的錢</a:t>
                      </a:r>
                    </a:p>
                  </a:txBody>
                  <a:tcPr marL="91442" marR="9144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捐零用錢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義賣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734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向父母借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</a:txBody>
                  <a:tcPr marL="91442" marR="9144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募款方式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勞動服務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36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投稿</a:t>
                      </a:r>
                    </a:p>
                  </a:txBody>
                  <a:tcPr marL="91442" marR="91442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街頭藝人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標楷體" pitchFamily="65" charset="-120"/>
                        </a:rPr>
                        <a:t>收集發票</a:t>
                      </a:r>
                    </a:p>
                  </a:txBody>
                  <a:tcPr marL="91442" marR="91442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1397" name="Line 49"/>
          <p:cNvSpPr>
            <a:spLocks noChangeShapeType="1"/>
          </p:cNvSpPr>
          <p:nvPr/>
        </p:nvSpPr>
        <p:spPr bwMode="auto">
          <a:xfrm flipV="1">
            <a:off x="5580063" y="3141663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1398" name="Line 50"/>
          <p:cNvSpPr>
            <a:spLocks noChangeShapeType="1"/>
          </p:cNvSpPr>
          <p:nvPr/>
        </p:nvSpPr>
        <p:spPr bwMode="auto">
          <a:xfrm flipV="1">
            <a:off x="4427538" y="30686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1399" name="Line 51"/>
          <p:cNvSpPr>
            <a:spLocks noChangeShapeType="1"/>
          </p:cNvSpPr>
          <p:nvPr/>
        </p:nvSpPr>
        <p:spPr bwMode="auto">
          <a:xfrm flipH="1" flipV="1">
            <a:off x="3203575" y="32131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1400" name="Line 52"/>
          <p:cNvSpPr>
            <a:spLocks noChangeShapeType="1"/>
          </p:cNvSpPr>
          <p:nvPr/>
        </p:nvSpPr>
        <p:spPr bwMode="auto">
          <a:xfrm flipH="1">
            <a:off x="3059113" y="4365625"/>
            <a:ext cx="601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1401" name="Line 53"/>
          <p:cNvSpPr>
            <a:spLocks noChangeShapeType="1"/>
          </p:cNvSpPr>
          <p:nvPr/>
        </p:nvSpPr>
        <p:spPr bwMode="auto">
          <a:xfrm flipH="1">
            <a:off x="3203575" y="49418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1402" name="Line 55"/>
          <p:cNvSpPr>
            <a:spLocks noChangeShapeType="1"/>
          </p:cNvSpPr>
          <p:nvPr/>
        </p:nvSpPr>
        <p:spPr bwMode="auto">
          <a:xfrm>
            <a:off x="4427538" y="48688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1403" name="Line 56"/>
          <p:cNvSpPr>
            <a:spLocks noChangeShapeType="1"/>
          </p:cNvSpPr>
          <p:nvPr/>
        </p:nvSpPr>
        <p:spPr bwMode="auto">
          <a:xfrm>
            <a:off x="5435600" y="48688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1404" name="Line 57"/>
          <p:cNvSpPr>
            <a:spLocks noChangeShapeType="1"/>
          </p:cNvSpPr>
          <p:nvPr/>
        </p:nvSpPr>
        <p:spPr bwMode="auto">
          <a:xfrm>
            <a:off x="5364163" y="43656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1405" name="Line 61"/>
          <p:cNvSpPr>
            <a:spLocks noChangeShapeType="1"/>
          </p:cNvSpPr>
          <p:nvPr/>
        </p:nvSpPr>
        <p:spPr bwMode="auto">
          <a:xfrm>
            <a:off x="7848600" y="533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1696743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標題 1"/>
          <p:cNvSpPr>
            <a:spLocks noGrp="1"/>
          </p:cNvSpPr>
          <p:nvPr>
            <p:ph type="title"/>
          </p:nvPr>
        </p:nvSpPr>
        <p:spPr>
          <a:xfrm>
            <a:off x="1371600" y="-254000"/>
            <a:ext cx="6440488" cy="1939925"/>
          </a:xfrm>
        </p:spPr>
        <p:txBody>
          <a:bodyPr>
            <a:normAutofit fontScale="90000"/>
          </a:bodyPr>
          <a:lstStyle/>
          <a:p>
            <a:r>
              <a:rPr lang="en-US" altLang="zh-TW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人際關係曼陀羅圖</a:t>
            </a:r>
            <a:br>
              <a:rPr lang="zh-TW" altLang="en-US" b="1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smtClean="0"/>
          </a:p>
        </p:txBody>
      </p:sp>
      <p:sp>
        <p:nvSpPr>
          <p:cNvPr id="102403" name="內容版面配置區 2"/>
          <p:cNvSpPr>
            <a:spLocks noGrp="1"/>
          </p:cNvSpPr>
          <p:nvPr>
            <p:ph idx="1"/>
          </p:nvPr>
        </p:nvSpPr>
        <p:spPr>
          <a:xfrm>
            <a:off x="539750" y="1125538"/>
            <a:ext cx="7918450" cy="5256212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在九格最中央填上自己的名字，然後在周圍填上自己最親近八個人的名字，即便形成自己最內圈的人際關係。</a:t>
            </a:r>
            <a:endParaRPr lang="en-US" altLang="zh-TW" sz="2800" dirty="0" smtClean="0">
              <a:latin typeface="+mn-ea"/>
            </a:endParaRPr>
          </a:p>
          <a:p>
            <a:pPr>
              <a:lnSpc>
                <a:spcPts val="5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接著，以此圖為基礎，將此八個人分別挑出放入另外八個曼陀羅的中央。　</a:t>
            </a:r>
            <a:endParaRPr lang="en-US" altLang="zh-TW" sz="2800" dirty="0" smtClean="0">
              <a:latin typeface="+mn-ea"/>
            </a:endParaRPr>
          </a:p>
          <a:p>
            <a:pPr>
              <a:lnSpc>
                <a:spcPts val="50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如此一來，８</a:t>
            </a:r>
            <a:r>
              <a:rPr lang="en-US" altLang="zh-TW" sz="2800" dirty="0" smtClean="0">
                <a:latin typeface="+mn-ea"/>
              </a:rPr>
              <a:t>*</a:t>
            </a:r>
            <a:r>
              <a:rPr lang="zh-TW" altLang="en-US" sz="2800" dirty="0" smtClean="0">
                <a:latin typeface="+mn-ea"/>
              </a:rPr>
              <a:t>８＝６４人的人際關係圖便已完成。依據這種方法，如果發現自己人際關係太小，則應設法補救。</a:t>
            </a:r>
          </a:p>
          <a:p>
            <a:endParaRPr lang="zh-TW" alt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59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標題 1"/>
          <p:cNvSpPr>
            <a:spLocks noGrp="1"/>
          </p:cNvSpPr>
          <p:nvPr>
            <p:ph type="title"/>
          </p:nvPr>
        </p:nvSpPr>
        <p:spPr>
          <a:xfrm>
            <a:off x="1371600" y="361950"/>
            <a:ext cx="6584950" cy="979488"/>
          </a:xfrm>
        </p:spPr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人際關係曼陀羅圖</a:t>
            </a:r>
            <a:endParaRPr lang="zh-TW" altLang="en-US" smtClean="0"/>
          </a:p>
        </p:txBody>
      </p:sp>
      <p:pic>
        <p:nvPicPr>
          <p:cNvPr id="103427" name="圖片 2" descr="ma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00213"/>
            <a:ext cx="6840538" cy="4608512"/>
          </a:xfrm>
          <a:noFill/>
        </p:spPr>
      </p:pic>
    </p:spTree>
    <p:extLst>
      <p:ext uri="{BB962C8B-B14F-4D97-AF65-F5344CB8AC3E}">
        <p14:creationId xmlns="" xmlns:p14="http://schemas.microsoft.com/office/powerpoint/2010/main" val="1111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1"/>
          <p:cNvSpPr>
            <a:spLocks noGrp="1"/>
          </p:cNvSpPr>
          <p:nvPr>
            <p:ph type="title"/>
          </p:nvPr>
        </p:nvSpPr>
        <p:spPr>
          <a:xfrm>
            <a:off x="1371600" y="1"/>
            <a:ext cx="7010400" cy="1124744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人際關係曼陀羅圖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</a:br>
            <a:endParaRPr lang="zh-TW" altLang="en-US" dirty="0" smtClean="0"/>
          </a:p>
        </p:txBody>
      </p:sp>
      <p:pic>
        <p:nvPicPr>
          <p:cNvPr id="104451" name="圖片 2" descr="ma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28" y="1052736"/>
            <a:ext cx="8720060" cy="5649617"/>
          </a:xfrm>
          <a:noFill/>
        </p:spPr>
      </p:pic>
      <p:cxnSp>
        <p:nvCxnSpPr>
          <p:cNvPr id="104452" name="直線單箭頭接點 5"/>
          <p:cNvCxnSpPr>
            <a:cxnSpLocks noChangeShapeType="1"/>
          </p:cNvCxnSpPr>
          <p:nvPr/>
        </p:nvCxnSpPr>
        <p:spPr bwMode="auto">
          <a:xfrm flipH="1">
            <a:off x="1908175" y="5084763"/>
            <a:ext cx="863600" cy="865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4453" name="直線單箭頭接點 7"/>
          <p:cNvCxnSpPr>
            <a:cxnSpLocks noChangeShapeType="1"/>
          </p:cNvCxnSpPr>
          <p:nvPr/>
        </p:nvCxnSpPr>
        <p:spPr bwMode="auto">
          <a:xfrm flipH="1">
            <a:off x="2916238" y="5098827"/>
            <a:ext cx="863600" cy="936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4454" name="直線單箭頭接點 8"/>
          <p:cNvCxnSpPr>
            <a:cxnSpLocks noChangeShapeType="1"/>
          </p:cNvCxnSpPr>
          <p:nvPr/>
        </p:nvCxnSpPr>
        <p:spPr bwMode="auto">
          <a:xfrm flipH="1">
            <a:off x="2700338" y="4365625"/>
            <a:ext cx="647700" cy="719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4455" name="向下箭號 14"/>
          <p:cNvSpPr>
            <a:spLocks noChangeArrowheads="1"/>
          </p:cNvSpPr>
          <p:nvPr/>
        </p:nvSpPr>
        <p:spPr bwMode="auto">
          <a:xfrm>
            <a:off x="4500563" y="4797425"/>
            <a:ext cx="358775" cy="714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305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</a:rPr>
              <a:t>圖像思考之擴散思考的創造策略：</a:t>
            </a:r>
            <a:br>
              <a:rPr lang="zh-TW" altLang="en-US" b="1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</a:rPr>
            </a:br>
            <a:r>
              <a:rPr lang="zh-TW" altLang="en-US" b="1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</a:rPr>
              <a:t>          心智繪圖（</a:t>
            </a:r>
            <a:r>
              <a:rPr lang="en-US" altLang="zh-TW" b="1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</a:rPr>
              <a:t>mind map</a:t>
            </a:r>
            <a:r>
              <a:rPr lang="zh-TW" altLang="en-US" sz="4800" b="1" dirty="0" smtClean="0">
                <a:solidFill>
                  <a:schemeClr val="tx1">
                    <a:lumMod val="95000"/>
                  </a:schemeClr>
                </a:solidFill>
                <a:latin typeface="標楷體" pitchFamily="65" charset="-120"/>
              </a:rPr>
              <a:t>）</a:t>
            </a:r>
          </a:p>
        </p:txBody>
      </p:sp>
      <p:sp>
        <p:nvSpPr>
          <p:cNvPr id="105477" name="文字方塊 5"/>
          <p:cNvSpPr txBox="1">
            <a:spLocks noChangeArrowheads="1"/>
          </p:cNvSpPr>
          <p:nvPr/>
        </p:nvSpPr>
        <p:spPr bwMode="auto">
          <a:xfrm>
            <a:off x="1495396" y="5589240"/>
            <a:ext cx="63357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chemeClr val="tx1">
                    <a:lumMod val="95000"/>
                  </a:schemeClr>
                </a:solidFill>
                <a:latin typeface="+mn-ea"/>
                <a:ea typeface="+mn-ea"/>
              </a:rPr>
              <a:t>是一種放射式思考</a:t>
            </a:r>
          </a:p>
          <a:p>
            <a:pPr eaLnBrk="1" hangingPunct="1"/>
            <a:r>
              <a:rPr lang="zh-TW" altLang="en-US" sz="2800" b="1" dirty="0" smtClean="0">
                <a:solidFill>
                  <a:schemeClr val="tx2"/>
                </a:solidFill>
                <a:latin typeface="+mn-ea"/>
                <a:ea typeface="+mn-ea"/>
              </a:rPr>
              <a:t>是</a:t>
            </a:r>
            <a:r>
              <a:rPr lang="zh-TW" altLang="en-US" sz="2800" b="1" dirty="0">
                <a:solidFill>
                  <a:schemeClr val="tx2"/>
                </a:solidFill>
                <a:latin typeface="+mn-ea"/>
                <a:ea typeface="+mn-ea"/>
              </a:rPr>
              <a:t>一種打開心靈自由通道的方法</a:t>
            </a:r>
          </a:p>
          <a:p>
            <a:pPr eaLnBrk="1" hangingPunct="1"/>
            <a:endParaRPr lang="zh-TW" altLang="en-US" sz="3200" b="1" dirty="0">
              <a:solidFill>
                <a:schemeClr val="tx2"/>
              </a:solidFill>
              <a:latin typeface="標楷體" pitchFamily="65" charset="-120"/>
            </a:endParaRPr>
          </a:p>
          <a:p>
            <a:pPr eaLnBrk="1" hangingPunct="1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151326" cy="52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1526437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n-ea"/>
                <a:ea typeface="+mn-ea"/>
              </a:rPr>
              <a:t>※</a:t>
            </a:r>
            <a:r>
              <a:rPr lang="zh-TW" altLang="en-US" b="1" dirty="0" smtClean="0">
                <a:latin typeface="+mn-ea"/>
                <a:ea typeface="+mn-ea"/>
              </a:rPr>
              <a:t>  </a:t>
            </a:r>
            <a:r>
              <a:rPr lang="en-US" altLang="zh-TW" b="1" dirty="0" smtClean="0">
                <a:latin typeface="+mn-ea"/>
                <a:ea typeface="+mn-ea"/>
              </a:rPr>
              <a:t>365</a:t>
            </a:r>
            <a:r>
              <a:rPr lang="zh-TW" altLang="en-US" b="1" dirty="0" smtClean="0">
                <a:latin typeface="+mn-ea"/>
                <a:ea typeface="+mn-ea"/>
              </a:rPr>
              <a:t>默寫式腦力激盪法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02449" y="4509120"/>
            <a:ext cx="23391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可以依照班級</a:t>
            </a:r>
            <a:endParaRPr lang="en-US" altLang="zh-TW" sz="2800" dirty="0" smtClean="0"/>
          </a:p>
          <a:p>
            <a:r>
              <a:rPr lang="zh-TW" altLang="en-US" sz="2800" dirty="0" smtClean="0"/>
              <a:t>的狀況作調整</a:t>
            </a:r>
            <a:endParaRPr lang="en-US" altLang="zh-TW" sz="2800" dirty="0" smtClean="0"/>
          </a:p>
          <a:p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4283968" y="3573016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434" name="Picture 2" descr="http://2.bp.blogspot.com/-zqKxoz4EYo8/UXtNfvtQQ1I/AAAAAAAAACA/gw2WMyrOlAk/s1600/6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45" y="1811076"/>
            <a:ext cx="4295775" cy="208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648591" y="3140968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另一說輪 </a:t>
            </a:r>
            <a:r>
              <a:rPr lang="en-US" altLang="zh-TW" sz="2000" b="1" dirty="0" smtClean="0"/>
              <a:t>5 </a:t>
            </a:r>
            <a:r>
              <a:rPr lang="zh-TW" altLang="en-US" sz="2000" b="1" dirty="0" smtClean="0"/>
              <a:t>次</a:t>
            </a:r>
            <a:r>
              <a:rPr lang="en-US" altLang="zh-TW" sz="2000" b="1" dirty="0" smtClean="0"/>
              <a:t>)</a:t>
            </a:r>
            <a:endParaRPr lang="zh-TW" alt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60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765175"/>
            <a:ext cx="5184775" cy="1030288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dirty="0">
                <a:latin typeface="標楷體" pitchFamily="65" charset="-120"/>
                <a:ea typeface="標楷體" pitchFamily="65" charset="-120"/>
              </a:rPr>
              <a:t>怎麼教</a:t>
            </a:r>
            <a:r>
              <a:rPr lang="en-US" altLang="zh-TW" sz="6600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61950" y="2817019"/>
            <a:ext cx="7988300" cy="1081087"/>
          </a:xfrm>
        </p:spPr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那要怎麼教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?     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找對方法</a:t>
            </a:r>
          </a:p>
          <a:p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644008" y="31416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304033" y="2565400"/>
            <a:ext cx="4303142" cy="1584325"/>
            <a:chOff x="4213324" y="5240338"/>
            <a:chExt cx="4679950" cy="1584325"/>
          </a:xfrm>
        </p:grpSpPr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4213324" y="5240338"/>
              <a:ext cx="4679950" cy="1584325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4457799" y="5741988"/>
              <a:ext cx="42481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 dirty="0"/>
                <a:t>切記扣住教學目標</a:t>
              </a:r>
            </a:p>
          </p:txBody>
        </p:sp>
      </p:grp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91939" y="4570186"/>
            <a:ext cx="7704138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zh-TW" altLang="en-US" sz="4800" dirty="0">
                <a:latin typeface="標楷體" pitchFamily="65" charset="-120"/>
              </a:rPr>
              <a:t>最高境界</a:t>
            </a:r>
            <a:r>
              <a:rPr lang="en-US" altLang="zh-TW" sz="4800" dirty="0">
                <a:latin typeface="標楷體" pitchFamily="65" charset="-120"/>
              </a:rPr>
              <a:t>-</a:t>
            </a:r>
            <a:r>
              <a:rPr lang="zh-TW" altLang="en-US" sz="4800" dirty="0">
                <a:latin typeface="標楷體" pitchFamily="65" charset="-120"/>
              </a:rPr>
              <a:t>孩子主動學習</a:t>
            </a:r>
            <a:r>
              <a:rPr lang="en-US" altLang="zh-TW" sz="5400" dirty="0">
                <a:latin typeface="標楷體" pitchFamily="65" charset="-120"/>
              </a:rPr>
              <a:t>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391492"/>
            <a:ext cx="25368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283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607674" cy="293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latin typeface="+mn-ea"/>
                <a:ea typeface="+mn-ea"/>
              </a:rPr>
              <a:t>※</a:t>
            </a:r>
            <a:r>
              <a:rPr lang="zh-TW" altLang="en-US" sz="5400" dirty="0" smtClean="0">
                <a:latin typeface="+mn-ea"/>
                <a:ea typeface="+mn-ea"/>
              </a:rPr>
              <a:t>  </a:t>
            </a:r>
            <a:r>
              <a:rPr lang="en-US" altLang="zh-TW" sz="5400" dirty="0" smtClean="0">
                <a:latin typeface="+mn-ea"/>
                <a:ea typeface="+mn-ea"/>
              </a:rPr>
              <a:t>KJ</a:t>
            </a:r>
            <a:r>
              <a:rPr lang="zh-TW" altLang="en-US" sz="5400" dirty="0" smtClean="0">
                <a:latin typeface="+mn-ea"/>
                <a:ea typeface="+mn-ea"/>
              </a:rPr>
              <a:t>法</a:t>
            </a:r>
            <a:endParaRPr lang="zh-TW" altLang="en-US" sz="5400" dirty="0">
              <a:latin typeface="+mn-ea"/>
              <a:ea typeface="+mn-ea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Kawakita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Jiro</a:t>
            </a:r>
            <a:endParaRPr lang="en-US" altLang="zh-TW" dirty="0" smtClean="0"/>
          </a:p>
          <a:p>
            <a:r>
              <a:rPr lang="zh-TW" altLang="en-US" dirty="0"/>
              <a:t>是激盪點子後的收斂</a:t>
            </a:r>
            <a:r>
              <a:rPr lang="zh-TW" altLang="en-US" dirty="0" smtClean="0"/>
              <a:t>方法</a:t>
            </a:r>
            <a:endParaRPr lang="en-US" altLang="zh-TW" dirty="0" smtClean="0"/>
          </a:p>
          <a:p>
            <a:r>
              <a:rPr lang="zh-TW" altLang="en-US" dirty="0"/>
              <a:t>用歸納的方式</a:t>
            </a:r>
            <a:r>
              <a:rPr lang="zh-TW" altLang="en-US" dirty="0" smtClean="0"/>
              <a:t>進行</a:t>
            </a:r>
            <a:endParaRPr lang="en-US" altLang="zh-TW" dirty="0" smtClean="0"/>
          </a:p>
          <a:p>
            <a:r>
              <a:rPr lang="zh-TW" altLang="en-US" dirty="0"/>
              <a:t>找出點子的共通</a:t>
            </a:r>
            <a:r>
              <a:rPr lang="zh-TW" altLang="en-US" dirty="0" smtClean="0"/>
              <a:t>性收斂點子</a:t>
            </a:r>
            <a:endParaRPr lang="en-US" altLang="zh-TW" dirty="0" smtClean="0"/>
          </a:p>
          <a:p>
            <a:r>
              <a:rPr lang="zh-TW" altLang="en-US" dirty="0"/>
              <a:t>配合知識和</a:t>
            </a:r>
            <a:r>
              <a:rPr lang="zh-TW" altLang="en-US" dirty="0" smtClean="0"/>
              <a:t>經驗對點子逐一檢查</a:t>
            </a:r>
            <a:r>
              <a:rPr lang="zh-TW" altLang="en-US" dirty="0" smtClean="0">
                <a:latin typeface="新細明體"/>
                <a:ea typeface="新細明體"/>
              </a:rPr>
              <a:t>，找出有用的點子和其間的關聯性。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5934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KJ</a:t>
            </a:r>
            <a:r>
              <a:rPr lang="zh-TW" altLang="en-US" dirty="0" smtClean="0">
                <a:latin typeface="+mj-ea"/>
              </a:rPr>
              <a:t>法步驟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剪下</a:t>
            </a:r>
            <a:endParaRPr lang="en-US" altLang="zh-TW" sz="4800" dirty="0" smtClean="0"/>
          </a:p>
          <a:p>
            <a:r>
              <a:rPr lang="zh-TW" altLang="en-US" sz="4800" dirty="0" smtClean="0"/>
              <a:t>篩選</a:t>
            </a:r>
            <a:endParaRPr lang="en-US" altLang="zh-TW" sz="4800" dirty="0" smtClean="0"/>
          </a:p>
          <a:p>
            <a:r>
              <a:rPr lang="zh-TW" altLang="en-US" sz="4800" dirty="0" smtClean="0"/>
              <a:t>分類</a:t>
            </a:r>
            <a:endParaRPr lang="en-US" altLang="zh-TW" sz="4800" dirty="0" smtClean="0"/>
          </a:p>
          <a:p>
            <a:r>
              <a:rPr lang="zh-TW" altLang="en-US" sz="4800" dirty="0" smtClean="0"/>
              <a:t>圖騰</a:t>
            </a:r>
            <a:endParaRPr lang="en-US" altLang="zh-TW" sz="4800" dirty="0" smtClean="0"/>
          </a:p>
          <a:p>
            <a:r>
              <a:rPr lang="zh-TW" altLang="en-US" sz="4800" dirty="0"/>
              <a:t>美工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8" y="1772816"/>
            <a:ext cx="5104592" cy="382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58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※</a:t>
            </a:r>
            <a:r>
              <a:rPr lang="zh-TW" altLang="en-US" b="1" dirty="0" smtClean="0"/>
              <a:t> 實作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 </a:t>
            </a:r>
            <a:r>
              <a:rPr lang="en-US" altLang="zh-TW" b="1" dirty="0" smtClean="0">
                <a:latin typeface="+mn-ea"/>
                <a:ea typeface="+mn-ea"/>
              </a:rPr>
              <a:t>365</a:t>
            </a:r>
            <a:r>
              <a:rPr lang="zh-TW" altLang="en-US" b="1" dirty="0" smtClean="0">
                <a:latin typeface="+mn-ea"/>
                <a:ea typeface="+mn-ea"/>
              </a:rPr>
              <a:t>腦力激盪</a:t>
            </a:r>
            <a:r>
              <a:rPr lang="zh-TW" altLang="en-US" b="1" dirty="0">
                <a:latin typeface="+mn-ea"/>
                <a:ea typeface="+mn-ea"/>
              </a:rPr>
              <a:t> </a:t>
            </a:r>
            <a:r>
              <a:rPr lang="en-US" altLang="zh-TW" b="1" dirty="0" smtClean="0">
                <a:latin typeface="+mn-ea"/>
                <a:ea typeface="+mn-ea"/>
              </a:rPr>
              <a:t>vs KJ</a:t>
            </a:r>
            <a:r>
              <a:rPr lang="zh-TW" altLang="en-US" b="1" dirty="0" smtClean="0">
                <a:latin typeface="+mn-ea"/>
                <a:ea typeface="+mn-ea"/>
              </a:rPr>
              <a:t>法</a:t>
            </a:r>
            <a:endParaRPr lang="zh-TW" altLang="en-US" b="1" dirty="0">
              <a:latin typeface="+mn-ea"/>
              <a:ea typeface="+mn-ea"/>
            </a:endParaRP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63" y="2361157"/>
            <a:ext cx="30927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640260" y="1556792"/>
            <a:ext cx="4801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pres?slideindex=1&amp;slidetitle="/>
              </a:rPr>
              <a:t>題目</a:t>
            </a:r>
            <a:endParaRPr lang="en-US" altLang="zh-TW" sz="7200" dirty="0">
              <a:latin typeface="標楷體" panose="03000509000000000000" pitchFamily="65" charset="-120"/>
              <a:ea typeface="標楷體" panose="03000509000000000000" pitchFamily="65" charset="-120"/>
              <a:hlinkClick r:id="rId3" action="ppaction://hlinkpres?slideindex=1&amp;slidetitle="/>
            </a:endParaRPr>
          </a:p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pres?slideindex=1&amp;slidetitle="/>
              </a:rPr>
              <a:t>省錢大作戰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99792" y="4941168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/>
              <a:t>分享時間</a:t>
            </a:r>
            <a:endParaRPr lang="zh-TW" altLang="en-US" sz="5400" b="1" dirty="0"/>
          </a:p>
        </p:txBody>
      </p:sp>
      <p:sp>
        <p:nvSpPr>
          <p:cNvPr id="5" name="向下箭號 4"/>
          <p:cNvSpPr/>
          <p:nvPr/>
        </p:nvSpPr>
        <p:spPr>
          <a:xfrm>
            <a:off x="3851920" y="4000488"/>
            <a:ext cx="961661" cy="940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3366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2204864"/>
            <a:ext cx="5482952" cy="1143000"/>
          </a:xfrm>
        </p:spPr>
        <p:txBody>
          <a:bodyPr>
            <a:noAutofit/>
          </a:bodyPr>
          <a:lstStyle/>
          <a:p>
            <a:r>
              <a:rPr lang="zh-TW" altLang="en-US" sz="5400" b="1" dirty="0" smtClean="0"/>
              <a:t>創意教學實例</a:t>
            </a:r>
            <a:endParaRPr lang="zh-TW" altLang="en-US" sz="5400" b="1" dirty="0"/>
          </a:p>
        </p:txBody>
      </p:sp>
    </p:spTree>
    <p:extLst>
      <p:ext uri="{BB962C8B-B14F-4D97-AF65-F5344CB8AC3E}">
        <p14:creationId xmlns="" xmlns:p14="http://schemas.microsoft.com/office/powerpoint/2010/main" val="34114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11"/>
          <p:cNvSpPr txBox="1">
            <a:spLocks noGrp="1" noChangeArrowheads="1"/>
          </p:cNvSpPr>
          <p:nvPr>
            <p:ph idx="4294967295"/>
          </p:nvPr>
        </p:nvSpPr>
        <p:spPr>
          <a:xfrm>
            <a:off x="827088" y="1981200"/>
            <a:ext cx="7705725" cy="4114800"/>
          </a:xfrm>
          <a:solidFill>
            <a:srgbClr val="FFFFFF">
              <a:alpha val="69803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chemeClr val="bg1"/>
                </a:solidFill>
              </a:rPr>
              <a:t>fact</a:t>
            </a: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</a:rPr>
              <a:t>從剛剛的教學活動中，你看到哪些教學策略或教學方法？</a:t>
            </a:r>
          </a:p>
          <a:p>
            <a:pPr eaLnBrk="1" hangingPunct="1">
              <a:defRPr/>
            </a:pPr>
            <a:endParaRPr lang="zh-TW" altLang="en-US" dirty="0" smtClean="0">
              <a:solidFill>
                <a:schemeClr val="bg1"/>
              </a:solidFill>
              <a:latin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feeling</a:t>
            </a:r>
          </a:p>
          <a:p>
            <a:pPr eaLnBrk="1" hangingPunct="1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</a:rPr>
              <a:t>當您看完這些教學方法與實務介紹後，您內心的感受是什麼？</a:t>
            </a:r>
          </a:p>
        </p:txBody>
      </p:sp>
      <p:sp>
        <p:nvSpPr>
          <p:cNvPr id="113667" name="AutoShape 7"/>
          <p:cNvSpPr>
            <a:spLocks noChangeArrowheads="1"/>
          </p:cNvSpPr>
          <p:nvPr/>
        </p:nvSpPr>
        <p:spPr bwMode="auto">
          <a:xfrm>
            <a:off x="3276600" y="4418013"/>
            <a:ext cx="342900" cy="2857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6013" y="765175"/>
            <a:ext cx="66246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800" dirty="0">
                <a:solidFill>
                  <a:srgbClr val="FFFF00"/>
                </a:solidFill>
                <a:latin typeface="微軟正黑體"/>
              </a:rPr>
              <a:t>省思提問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38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84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字方塊 11"/>
          <p:cNvSpPr txBox="1"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80400" cy="3888333"/>
          </a:xfrm>
          <a:solidFill>
            <a:srgbClr val="FFFFFF">
              <a:alpha val="69803"/>
            </a:srgbClr>
          </a:solidFill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finding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</a:rPr>
              <a:t>你自己或你看過其他人有運用類似的教學方法嗎？你有什麼發現？</a:t>
            </a:r>
            <a:endParaRPr lang="en-US" altLang="zh-TW" dirty="0" smtClean="0">
              <a:solidFill>
                <a:schemeClr val="bg1"/>
              </a:solidFill>
              <a:latin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</a:rPr>
              <a:t>在今天這些教學法課程中，你學到什麼？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</a:rPr>
              <a:t>Future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</a:rPr>
              <a:t>未來進行綜合活動領域教學時，您會將這些教學法應用到什麼地方？為什麼？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endParaRPr lang="en-US" altLang="zh-TW" b="1" dirty="0" smtClean="0">
              <a:solidFill>
                <a:srgbClr val="3024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</a:endParaRPr>
          </a:p>
        </p:txBody>
      </p:sp>
      <p:pic>
        <p:nvPicPr>
          <p:cNvPr id="114692" name="Picture 5" descr="C:\Documents and Settings\Administrator\桌面\20090715101018-1480408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0" t="62627" r="25000" b="24747"/>
          <a:stretch>
            <a:fillRect/>
          </a:stretch>
        </p:blipFill>
        <p:spPr bwMode="auto">
          <a:xfrm>
            <a:off x="2339975" y="3284984"/>
            <a:ext cx="5000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省思提問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06" y="1484784"/>
            <a:ext cx="3714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78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37" descr="MC90019859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543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AutoShape 29"/>
          <p:cNvSpPr>
            <a:spLocks noChangeArrowheads="1"/>
          </p:cNvSpPr>
          <p:nvPr/>
        </p:nvSpPr>
        <p:spPr bwMode="gray">
          <a:xfrm>
            <a:off x="7073898" y="587374"/>
            <a:ext cx="1800225" cy="576262"/>
          </a:xfrm>
          <a:prstGeom prst="roundRect">
            <a:avLst>
              <a:gd name="adj" fmla="val 9991"/>
            </a:avLst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1" lang="zh-TW" altLang="en-US" sz="1800">
              <a:latin typeface="Arial" pitchFamily="34" charset="0"/>
            </a:endParaRPr>
          </a:p>
        </p:txBody>
      </p:sp>
      <p:sp>
        <p:nvSpPr>
          <p:cNvPr id="116740" name="AutoShape 16"/>
          <p:cNvSpPr>
            <a:spLocks noChangeArrowheads="1"/>
          </p:cNvSpPr>
          <p:nvPr/>
        </p:nvSpPr>
        <p:spPr bwMode="auto">
          <a:xfrm>
            <a:off x="900113" y="333375"/>
            <a:ext cx="5976937" cy="6119813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1" lang="zh-TW" altLang="en-US" sz="1800">
              <a:latin typeface="Arial" pitchFamily="34" charset="0"/>
            </a:endParaRPr>
          </a:p>
        </p:txBody>
      </p:sp>
      <p:sp>
        <p:nvSpPr>
          <p:cNvPr id="116741" name="Rectangle 8"/>
          <p:cNvSpPr>
            <a:spLocks noChangeArrowheads="1"/>
          </p:cNvSpPr>
          <p:nvPr/>
        </p:nvSpPr>
        <p:spPr bwMode="auto">
          <a:xfrm>
            <a:off x="7956550" y="6453188"/>
            <a:ext cx="936625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1" lang="zh-TW" altLang="zh-TW" sz="180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16742" name="Group 39"/>
          <p:cNvGrpSpPr>
            <a:grpSpLocks/>
          </p:cNvGrpSpPr>
          <p:nvPr/>
        </p:nvGrpSpPr>
        <p:grpSpPr bwMode="auto">
          <a:xfrm>
            <a:off x="1619250" y="404813"/>
            <a:ext cx="4752975" cy="5688013"/>
            <a:chOff x="1020" y="255"/>
            <a:chExt cx="2994" cy="3583"/>
          </a:xfrm>
        </p:grpSpPr>
        <p:sp>
          <p:nvSpPr>
            <p:cNvPr id="74770" name="Oval 9"/>
            <p:cNvSpPr>
              <a:spLocks noChangeArrowheads="1"/>
            </p:cNvSpPr>
            <p:nvPr/>
          </p:nvSpPr>
          <p:spPr bwMode="gray">
            <a:xfrm>
              <a:off x="1020" y="890"/>
              <a:ext cx="1258" cy="1393"/>
            </a:xfrm>
            <a:prstGeom prst="ellipse">
              <a:avLst/>
            </a:prstGeom>
            <a:solidFill>
              <a:srgbClr val="F4B962">
                <a:alpha val="43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kumimoji="1" lang="zh-TW" altLang="en-US" sz="3600" b="1" dirty="0">
                  <a:solidFill>
                    <a:srgbClr val="00B0F0"/>
                  </a:solidFill>
                  <a:latin typeface="Arial" pitchFamily="34" charset="0"/>
                  <a:ea typeface="文鼎勘亭流" pitchFamily="49" charset="-120"/>
                </a:rPr>
                <a:t>創意教學</a:t>
              </a:r>
            </a:p>
          </p:txBody>
        </p:sp>
        <p:sp>
          <p:nvSpPr>
            <p:cNvPr id="116755" name="Oval 10"/>
            <p:cNvSpPr>
              <a:spLocks noChangeArrowheads="1"/>
            </p:cNvSpPr>
            <p:nvPr/>
          </p:nvSpPr>
          <p:spPr bwMode="gray">
            <a:xfrm>
              <a:off x="1927" y="2387"/>
              <a:ext cx="1484" cy="1451"/>
            </a:xfrm>
            <a:prstGeom prst="ellipse">
              <a:avLst/>
            </a:prstGeom>
            <a:solidFill>
              <a:srgbClr val="99FF99">
                <a:alpha val="54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zh-TW" altLang="en-US" sz="3600" b="1" dirty="0">
                  <a:solidFill>
                    <a:schemeClr val="tx1">
                      <a:lumMod val="95000"/>
                    </a:schemeClr>
                  </a:solidFill>
                  <a:latin typeface="Arial" pitchFamily="34" charset="0"/>
                  <a:ea typeface="文鼎勘亭流" pitchFamily="49" charset="-120"/>
                </a:rPr>
                <a:t>合作學習</a:t>
              </a:r>
            </a:p>
          </p:txBody>
        </p:sp>
        <p:sp>
          <p:nvSpPr>
            <p:cNvPr id="116756" name="Oval 11"/>
            <p:cNvSpPr>
              <a:spLocks noChangeArrowheads="1"/>
            </p:cNvSpPr>
            <p:nvPr/>
          </p:nvSpPr>
          <p:spPr bwMode="gray">
            <a:xfrm>
              <a:off x="1837" y="255"/>
              <a:ext cx="1134" cy="1134"/>
            </a:xfrm>
            <a:prstGeom prst="ellipse">
              <a:avLst/>
            </a:prstGeom>
            <a:solidFill>
              <a:schemeClr val="accent1">
                <a:alpha val="54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zh-TW" altLang="en-US" sz="3600" b="1" dirty="0">
                  <a:solidFill>
                    <a:srgbClr val="F8F8F8"/>
                  </a:solidFill>
                  <a:latin typeface="Arial" pitchFamily="34" charset="0"/>
                  <a:ea typeface="文鼎勘亭流" pitchFamily="49" charset="-120"/>
                </a:rPr>
                <a:t>問題解決</a:t>
              </a:r>
            </a:p>
          </p:txBody>
        </p:sp>
        <p:sp>
          <p:nvSpPr>
            <p:cNvPr id="116757" name="Oval 13"/>
            <p:cNvSpPr>
              <a:spLocks noChangeArrowheads="1"/>
            </p:cNvSpPr>
            <p:nvPr/>
          </p:nvSpPr>
          <p:spPr bwMode="gray">
            <a:xfrm>
              <a:off x="1066" y="1933"/>
              <a:ext cx="1225" cy="1406"/>
            </a:xfrm>
            <a:prstGeom prst="ellipse">
              <a:avLst/>
            </a:prstGeom>
            <a:solidFill>
              <a:srgbClr val="FA928A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zh-TW" altLang="en-US" sz="3600" b="1" dirty="0">
                  <a:solidFill>
                    <a:srgbClr val="FF0000"/>
                  </a:solidFill>
                  <a:latin typeface="Arial" pitchFamily="34" charset="0"/>
                  <a:ea typeface="文鼎勘亭流" pitchFamily="49" charset="-120"/>
                </a:rPr>
                <a:t>體驗學習</a:t>
              </a:r>
            </a:p>
          </p:txBody>
        </p:sp>
        <p:sp>
          <p:nvSpPr>
            <p:cNvPr id="116758" name="Oval 14"/>
            <p:cNvSpPr>
              <a:spLocks noChangeArrowheads="1"/>
            </p:cNvSpPr>
            <p:nvPr/>
          </p:nvSpPr>
          <p:spPr bwMode="gray">
            <a:xfrm>
              <a:off x="2744" y="1661"/>
              <a:ext cx="1270" cy="1360"/>
            </a:xfrm>
            <a:prstGeom prst="ellipse">
              <a:avLst/>
            </a:prstGeom>
            <a:solidFill>
              <a:srgbClr val="F9F91B">
                <a:alpha val="8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zh-TW" altLang="en-US" sz="3600" b="1" dirty="0">
                  <a:solidFill>
                    <a:srgbClr val="FF0000"/>
                  </a:solidFill>
                  <a:latin typeface="Arial" pitchFamily="34" charset="0"/>
                  <a:ea typeface="文鼎勘亭流" pitchFamily="49" charset="-120"/>
                </a:rPr>
                <a:t>角色扮演</a:t>
              </a:r>
            </a:p>
          </p:txBody>
        </p:sp>
        <p:sp>
          <p:nvSpPr>
            <p:cNvPr id="116759" name="Oval 15"/>
            <p:cNvSpPr>
              <a:spLocks noChangeArrowheads="1"/>
            </p:cNvSpPr>
            <p:nvPr/>
          </p:nvSpPr>
          <p:spPr bwMode="gray">
            <a:xfrm>
              <a:off x="2653" y="754"/>
              <a:ext cx="1316" cy="1315"/>
            </a:xfrm>
            <a:prstGeom prst="ellipse">
              <a:avLst/>
            </a:prstGeom>
            <a:solidFill>
              <a:srgbClr val="D4B0D0">
                <a:alpha val="78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zh-TW" altLang="en-US" sz="3600" b="1" dirty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ea typeface="文鼎勘亭流" pitchFamily="49" charset="-120"/>
                </a:rPr>
                <a:t>價值澄清</a:t>
              </a:r>
            </a:p>
          </p:txBody>
        </p:sp>
      </p:grpSp>
      <p:sp>
        <p:nvSpPr>
          <p:cNvPr id="66583" name="Freeform 23"/>
          <p:cNvSpPr>
            <a:spLocks noEditPoints="1"/>
          </p:cNvSpPr>
          <p:nvPr/>
        </p:nvSpPr>
        <p:spPr bwMode="gray">
          <a:xfrm rot="-13612099" flipH="1" flipV="1">
            <a:off x="5280819" y="5071269"/>
            <a:ext cx="1798637" cy="1774825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9216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136783" dir="6708085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kumimoji="1" lang="zh-TW" altLang="en-US" sz="1800">
              <a:latin typeface="Arial" charset="0"/>
            </a:endParaRPr>
          </a:p>
        </p:txBody>
      </p:sp>
      <p:sp>
        <p:nvSpPr>
          <p:cNvPr id="116744" name="AutoShape 27"/>
          <p:cNvSpPr>
            <a:spLocks noChangeArrowheads="1"/>
          </p:cNvSpPr>
          <p:nvPr/>
        </p:nvSpPr>
        <p:spPr bwMode="invGray">
          <a:xfrm>
            <a:off x="7092950" y="2781300"/>
            <a:ext cx="1612900" cy="858838"/>
          </a:xfrm>
          <a:prstGeom prst="upArrow">
            <a:avLst>
              <a:gd name="adj1" fmla="val 65157"/>
              <a:gd name="adj2" fmla="val 48347"/>
            </a:avLst>
          </a:prstGeom>
          <a:gradFill rotWithShape="1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1" lang="zh-TW" altLang="en-US" sz="1800">
              <a:latin typeface="Arial" pitchFamily="34" charset="0"/>
            </a:endParaRPr>
          </a:p>
        </p:txBody>
      </p:sp>
      <p:grpSp>
        <p:nvGrpSpPr>
          <p:cNvPr id="116745" name="Group 34"/>
          <p:cNvGrpSpPr>
            <a:grpSpLocks/>
          </p:cNvGrpSpPr>
          <p:nvPr/>
        </p:nvGrpSpPr>
        <p:grpSpPr bwMode="auto">
          <a:xfrm>
            <a:off x="6948486" y="549274"/>
            <a:ext cx="2032000" cy="4906963"/>
            <a:chOff x="4365" y="458"/>
            <a:chExt cx="1280" cy="3091"/>
          </a:xfrm>
        </p:grpSpPr>
        <p:pic>
          <p:nvPicPr>
            <p:cNvPr id="116750" name="Picture 25" descr="20079310519740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052" t="5029" b="51653"/>
            <a:stretch>
              <a:fillRect/>
            </a:stretch>
          </p:blipFill>
          <p:spPr bwMode="auto">
            <a:xfrm>
              <a:off x="4365" y="2453"/>
              <a:ext cx="1074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51" name="AutoShape 31"/>
            <p:cNvSpPr>
              <a:spLocks noChangeArrowheads="1"/>
            </p:cNvSpPr>
            <p:nvPr/>
          </p:nvSpPr>
          <p:spPr bwMode="gray">
            <a:xfrm>
              <a:off x="4423" y="1344"/>
              <a:ext cx="1134" cy="363"/>
            </a:xfrm>
            <a:prstGeom prst="roundRect">
              <a:avLst>
                <a:gd name="adj" fmla="val 9991"/>
              </a:avLst>
            </a:prstGeom>
            <a:solidFill>
              <a:srgbClr val="F4B962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zh-TW" altLang="en-US" sz="3600">
                  <a:latin typeface="Arial" pitchFamily="34" charset="0"/>
                  <a:ea typeface="文鼎勘亭流" pitchFamily="49" charset="-120"/>
                </a:rPr>
                <a:t>主題屬性</a:t>
              </a:r>
            </a:p>
          </p:txBody>
        </p:sp>
        <p:sp>
          <p:nvSpPr>
            <p:cNvPr id="116752" name="AutoShape 30"/>
            <p:cNvSpPr>
              <a:spLocks noChangeArrowheads="1"/>
            </p:cNvSpPr>
            <p:nvPr/>
          </p:nvSpPr>
          <p:spPr bwMode="gray">
            <a:xfrm>
              <a:off x="4423" y="936"/>
              <a:ext cx="1134" cy="363"/>
            </a:xfrm>
            <a:prstGeom prst="roundRect">
              <a:avLst>
                <a:gd name="adj" fmla="val 9991"/>
              </a:avLst>
            </a:prstGeom>
            <a:solidFill>
              <a:srgbClr val="F4E19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1" lang="zh-TW" altLang="en-US" sz="3600">
                  <a:latin typeface="Arial" pitchFamily="34" charset="0"/>
                  <a:ea typeface="文鼎勘亭流" pitchFamily="49" charset="-120"/>
                </a:rPr>
                <a:t>班級特性</a:t>
              </a:r>
            </a:p>
          </p:txBody>
        </p:sp>
        <p:sp>
          <p:nvSpPr>
            <p:cNvPr id="116753" name="Text Box 28"/>
            <p:cNvSpPr txBox="1">
              <a:spLocks noChangeArrowheads="1"/>
            </p:cNvSpPr>
            <p:nvPr/>
          </p:nvSpPr>
          <p:spPr bwMode="auto">
            <a:xfrm>
              <a:off x="4377" y="458"/>
              <a:ext cx="12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1" lang="zh-TW" altLang="en-US" sz="3600" dirty="0">
                  <a:solidFill>
                    <a:schemeClr val="tx2"/>
                  </a:solidFill>
                  <a:latin typeface="Arial" pitchFamily="34" charset="0"/>
                  <a:ea typeface="文鼎勘亭流" pitchFamily="49" charset="-120"/>
                </a:rPr>
                <a:t>學生發展</a:t>
              </a:r>
            </a:p>
          </p:txBody>
        </p:sp>
      </p:grpSp>
      <p:sp>
        <p:nvSpPr>
          <p:cNvPr id="116746" name="Oval 41"/>
          <p:cNvSpPr>
            <a:spLocks noChangeArrowheads="1"/>
          </p:cNvSpPr>
          <p:nvPr/>
        </p:nvSpPr>
        <p:spPr bwMode="gray">
          <a:xfrm>
            <a:off x="1116013" y="2997200"/>
            <a:ext cx="719137" cy="647700"/>
          </a:xfrm>
          <a:prstGeom prst="ellipse">
            <a:avLst/>
          </a:prstGeom>
          <a:solidFill>
            <a:srgbClr val="6CC9EA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1" lang="zh-TW" altLang="en-US" sz="1800">
              <a:latin typeface="Arial" pitchFamily="34" charset="0"/>
            </a:endParaRPr>
          </a:p>
        </p:txBody>
      </p:sp>
      <p:sp>
        <p:nvSpPr>
          <p:cNvPr id="116747" name="Oval 42"/>
          <p:cNvSpPr>
            <a:spLocks noChangeArrowheads="1"/>
          </p:cNvSpPr>
          <p:nvPr/>
        </p:nvSpPr>
        <p:spPr bwMode="gray">
          <a:xfrm>
            <a:off x="2339975" y="5300663"/>
            <a:ext cx="504825" cy="504825"/>
          </a:xfrm>
          <a:prstGeom prst="ellipse">
            <a:avLst/>
          </a:prstGeom>
          <a:solidFill>
            <a:srgbClr val="F4B962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1" lang="zh-TW" altLang="en-US" sz="1800">
              <a:latin typeface="Arial" pitchFamily="34" charset="0"/>
            </a:endParaRPr>
          </a:p>
        </p:txBody>
      </p:sp>
      <p:sp>
        <p:nvSpPr>
          <p:cNvPr id="116748" name="Oval 43"/>
          <p:cNvSpPr>
            <a:spLocks noChangeArrowheads="1"/>
          </p:cNvSpPr>
          <p:nvPr/>
        </p:nvSpPr>
        <p:spPr bwMode="gray">
          <a:xfrm>
            <a:off x="5795963" y="4508500"/>
            <a:ext cx="576262" cy="576263"/>
          </a:xfrm>
          <a:prstGeom prst="ellipse">
            <a:avLst/>
          </a:prstGeom>
          <a:solidFill>
            <a:srgbClr val="F4B962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1" lang="zh-TW" altLang="en-US" sz="1800">
              <a:latin typeface="Arial" pitchFamily="34" charset="0"/>
            </a:endParaRPr>
          </a:p>
        </p:txBody>
      </p:sp>
      <p:sp>
        <p:nvSpPr>
          <p:cNvPr id="116749" name="Oval 44"/>
          <p:cNvSpPr>
            <a:spLocks noChangeArrowheads="1"/>
          </p:cNvSpPr>
          <p:nvPr/>
        </p:nvSpPr>
        <p:spPr bwMode="gray">
          <a:xfrm>
            <a:off x="3779838" y="2708275"/>
            <a:ext cx="719137" cy="792163"/>
          </a:xfrm>
          <a:prstGeom prst="ellipse">
            <a:avLst/>
          </a:prstGeom>
          <a:solidFill>
            <a:srgbClr val="F4B962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endParaRPr kumimoji="1" lang="zh-TW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3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12706" y="59021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latin typeface="+mn-ea"/>
              </a:rPr>
              <a:t>謝謝聆聽</a:t>
            </a:r>
            <a:endParaRPr lang="en-US" altLang="zh-TW" sz="7200" dirty="0" smtClean="0"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983562" y="2206550"/>
            <a:ext cx="52870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600" dirty="0" smtClean="0">
                <a:latin typeface="Berlin Sans FB Demi" panose="020E0802020502020306" pitchFamily="34" charset="0"/>
              </a:rPr>
              <a:t>It’s your turn!</a:t>
            </a:r>
            <a:endParaRPr lang="zh-TW" altLang="en-US" sz="6600" dirty="0">
              <a:latin typeface="Berlin Sans FB Demi" panose="020E0802020502020306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74" y="357301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15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52465"/>
            <a:ext cx="35972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714" name="標題 1"/>
          <p:cNvSpPr>
            <a:spLocks noGrp="1"/>
          </p:cNvSpPr>
          <p:nvPr>
            <p:ph type="title"/>
          </p:nvPr>
        </p:nvSpPr>
        <p:spPr>
          <a:xfrm>
            <a:off x="1371600" y="300038"/>
            <a:ext cx="7010400" cy="831850"/>
          </a:xfrm>
        </p:spPr>
        <p:txBody>
          <a:bodyPr/>
          <a:lstStyle/>
          <a:p>
            <a:r>
              <a:rPr lang="zh-TW" altLang="en-US" sz="4800" dirty="0" smtClean="0"/>
              <a:t>討論與實作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0113" y="1628775"/>
            <a:ext cx="7558087" cy="44672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Char char="u"/>
              <a:defRPr/>
            </a:pPr>
            <a:r>
              <a:rPr kumimoji="1" lang="zh-TW" altLang="en-US" sz="4800" b="1" dirty="0" smtClean="0">
                <a:latin typeface="標楷體" pitchFamily="65" charset="-120"/>
              </a:rPr>
              <a:t>分組討論</a:t>
            </a:r>
            <a:r>
              <a:rPr kumimoji="1" lang="en-US" altLang="zh-TW" sz="4800" b="1" dirty="0" smtClean="0">
                <a:latin typeface="標楷體" pitchFamily="65" charset="-120"/>
              </a:rPr>
              <a:t>0.5hr</a:t>
            </a:r>
          </a:p>
          <a:p>
            <a:pPr marL="0" indent="0" eaLnBrk="1" hangingPunct="1">
              <a:buClrTx/>
              <a:buFont typeface="Wingdings" pitchFamily="2" charset="2"/>
              <a:buChar char="u"/>
              <a:defRPr/>
            </a:pPr>
            <a:r>
              <a:rPr kumimoji="1" lang="zh-TW" altLang="en-US" sz="4800" b="1" dirty="0" smtClean="0">
                <a:latin typeface="標楷體" pitchFamily="65" charset="-120"/>
              </a:rPr>
              <a:t>教學法實例設計</a:t>
            </a:r>
            <a:r>
              <a:rPr kumimoji="1" lang="en-US" altLang="zh-TW" sz="4800" b="1" dirty="0" smtClean="0">
                <a:latin typeface="標楷體" pitchFamily="65" charset="-120"/>
              </a:rPr>
              <a:t>1hr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kumimoji="1" lang="en-US" altLang="zh-TW" sz="4800" b="1" dirty="0" smtClean="0">
                <a:latin typeface="標楷體" pitchFamily="65" charset="-120"/>
              </a:rPr>
              <a:t>……………………………</a:t>
            </a:r>
          </a:p>
          <a:p>
            <a:pPr marL="0" indent="0" eaLnBrk="1" hangingPunct="1">
              <a:buClrTx/>
              <a:buFont typeface="Wingdings" pitchFamily="2" charset="2"/>
              <a:buChar char="u"/>
              <a:defRPr/>
            </a:pPr>
            <a:r>
              <a:rPr kumimoji="1" lang="zh-TW" altLang="en-US" sz="4800" b="1" dirty="0" smtClean="0">
                <a:latin typeface="標楷體" pitchFamily="65" charset="-120"/>
              </a:rPr>
              <a:t>實作發表</a:t>
            </a:r>
            <a:r>
              <a:rPr kumimoji="1" lang="en-US" altLang="zh-TW" sz="4800" b="1" dirty="0" smtClean="0">
                <a:latin typeface="標楷體" pitchFamily="65" charset="-120"/>
              </a:rPr>
              <a:t>1.4hr</a:t>
            </a:r>
          </a:p>
          <a:p>
            <a:pPr marL="0" indent="0" eaLnBrk="1" hangingPunct="1">
              <a:buClrTx/>
              <a:buFont typeface="Wingdings" pitchFamily="2" charset="2"/>
              <a:buChar char="u"/>
              <a:defRPr/>
            </a:pPr>
            <a:r>
              <a:rPr kumimoji="1" lang="zh-TW" altLang="en-US" sz="4800" b="1" dirty="0" smtClean="0">
                <a:latin typeface="標楷體" pitchFamily="65" charset="-120"/>
              </a:rPr>
              <a:t>總結與討論</a:t>
            </a:r>
            <a:r>
              <a:rPr kumimoji="1" lang="en-US" altLang="zh-TW" sz="4800" b="1" dirty="0" smtClean="0">
                <a:latin typeface="標楷體" pitchFamily="65" charset="-120"/>
              </a:rPr>
              <a:t>0.1hr</a:t>
            </a:r>
            <a:endParaRPr kumimoji="1" lang="zh-TW" altLang="en-US" sz="4800" b="1" dirty="0" smtClean="0">
              <a:latin typeface="標楷體" pitchFamily="65" charset="-12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907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4272</Words>
  <Application>Microsoft Office PowerPoint</Application>
  <PresentationFormat>如螢幕大小 (4:3)</PresentationFormat>
  <Paragraphs>688</Paragraphs>
  <Slides>98</Slides>
  <Notes>15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98</vt:i4>
      </vt:variant>
    </vt:vector>
  </HeadingPairs>
  <TitlesOfParts>
    <vt:vector size="102" baseType="lpstr">
      <vt:lpstr>Office 佈景主題</vt:lpstr>
      <vt:lpstr>科技</vt:lpstr>
      <vt:lpstr>1_科技</vt:lpstr>
      <vt:lpstr>美工圖案</vt:lpstr>
      <vt:lpstr>台南市國小綜合領域 教師關鍵能力 多元教學實體課程</vt:lpstr>
      <vt:lpstr>臉       卡 </vt:lpstr>
      <vt:lpstr>故事骰…說說你的心情</vt:lpstr>
      <vt:lpstr>投影片 4</vt:lpstr>
      <vt:lpstr>多元教學理論與實務</vt:lpstr>
      <vt:lpstr>教學上的迷失</vt:lpstr>
      <vt:lpstr>投影片 7</vt:lpstr>
      <vt:lpstr>5C人才的培育</vt:lpstr>
      <vt:lpstr>怎麼教?</vt:lpstr>
      <vt:lpstr>教學習慣的改變：停聽看</vt:lpstr>
      <vt:lpstr>測驗1</vt:lpstr>
      <vt:lpstr>投影片 12</vt:lpstr>
      <vt:lpstr>課程精神與箴言</vt:lpstr>
      <vt:lpstr>投影片 14</vt:lpstr>
      <vt:lpstr>暖身活動: 口眼協調不協調?</vt:lpstr>
      <vt:lpstr>省思~~</vt:lpstr>
      <vt:lpstr>投影片 17</vt:lpstr>
      <vt:lpstr>投影片 18</vt:lpstr>
      <vt:lpstr>投影片 19</vt:lpstr>
      <vt:lpstr>有效能的教師圖像</vt:lpstr>
      <vt:lpstr>「情境學習」的設計要素 Brown, Collins &amp; Deguid (1989)</vt:lpstr>
      <vt:lpstr>體驗教學與引導反思</vt:lpstr>
      <vt:lpstr>情境式教學法</vt:lpstr>
      <vt:lpstr>Learning by doing「做中學」</vt:lpstr>
      <vt:lpstr>體驗學習的模式</vt:lpstr>
      <vt:lpstr>投影片 26</vt:lpstr>
      <vt:lpstr>體驗活動分享</vt:lpstr>
      <vt:lpstr>體驗活動 ~我的朋友在哪裡?~</vt:lpstr>
      <vt:lpstr>活動後省思</vt:lpstr>
      <vt:lpstr>投影片 30</vt:lpstr>
      <vt:lpstr>省思提問法</vt:lpstr>
      <vt:lpstr>提問方法一:             3WHAT引導反思法 </vt:lpstr>
      <vt:lpstr>體驗學習圈(3WHAT） </vt:lpstr>
      <vt:lpstr> 3 What 提問法 </vt:lpstr>
      <vt:lpstr>提問方法二:                  4F省思法</vt:lpstr>
      <vt:lpstr>4F反思提問法</vt:lpstr>
      <vt:lpstr>投影片 37</vt:lpstr>
      <vt:lpstr>提問方法三:             創意反思—樸克牌反思法</vt:lpstr>
      <vt:lpstr>投影片 39</vt:lpstr>
      <vt:lpstr>投影片 40</vt:lpstr>
      <vt:lpstr>投影片 41</vt:lpstr>
      <vt:lpstr>投影片 42</vt:lpstr>
      <vt:lpstr>投影片 43</vt:lpstr>
      <vt:lpstr>※有效地帶領一個「分享與回饋」的基本須知</vt:lpstr>
      <vt:lpstr>體驗二:</vt:lpstr>
      <vt:lpstr>省思時間: 4F省思法</vt:lpstr>
      <vt:lpstr>Take a break~~~</vt:lpstr>
      <vt:lpstr>投影片 48</vt:lpstr>
      <vt:lpstr>體驗: 身體123</vt:lpstr>
      <vt:lpstr>反思問題設計~身體123</vt:lpstr>
      <vt:lpstr>體驗教學實例分享</vt:lpstr>
      <vt:lpstr> 其他教學法與案例介紹 </vt:lpstr>
      <vt:lpstr>問題解決教學法</vt:lpstr>
      <vt:lpstr>問題解決教學法的定義與流程</vt:lpstr>
      <vt:lpstr>問題解決教學原則</vt:lpstr>
      <vt:lpstr>問題解決教學原則</vt:lpstr>
      <vt:lpstr>活動流程~發現問題</vt:lpstr>
      <vt:lpstr>界定問題</vt:lpstr>
      <vt:lpstr>設定目標</vt:lpstr>
      <vt:lpstr> 發展備選方案</vt:lpstr>
      <vt:lpstr>執行選定方案</vt:lpstr>
      <vt:lpstr>評定結果</vt:lpstr>
      <vt:lpstr>問題解決教學法流程</vt:lpstr>
      <vt:lpstr>  </vt:lpstr>
      <vt:lpstr>投影片 65</vt:lpstr>
      <vt:lpstr>角色扮演教學法的定義與步驟</vt:lpstr>
      <vt:lpstr>投影片 67</vt:lpstr>
      <vt:lpstr>角色扮演教學流程</vt:lpstr>
      <vt:lpstr>角色扮演教學流程</vt:lpstr>
      <vt:lpstr>角色扮演教學的優點</vt:lpstr>
      <vt:lpstr>角色扮演教學法的幾個注意事項</vt:lpstr>
      <vt:lpstr>角色扮演教學法的幾個注意事項</vt:lpstr>
      <vt:lpstr>投影片 73</vt:lpstr>
      <vt:lpstr>合作學習</vt:lpstr>
      <vt:lpstr>投影片 75</vt:lpstr>
      <vt:lpstr>合作技巧是需要被教導的！ </vt:lpstr>
      <vt:lpstr>合作學習與傳統分組學習的比較</vt:lpstr>
      <vt:lpstr>「合作學習」在教學上可能的困境與解決建議</vt:lpstr>
      <vt:lpstr>小組合作體驗…</vt:lpstr>
      <vt:lpstr>Take a break~~~</vt:lpstr>
      <vt:lpstr>創意思考教學法</vt:lpstr>
      <vt:lpstr>創造力━創意━創新?</vt:lpstr>
      <vt:lpstr>創造思考教學的策略</vt:lpstr>
      <vt:lpstr>圖像思考之~ 擴散思考的創造策略：曼陀羅</vt:lpstr>
      <vt:lpstr> 人際關係曼陀羅圖 </vt:lpstr>
      <vt:lpstr>人際關係曼陀羅圖</vt:lpstr>
      <vt:lpstr> 人際關係曼陀羅圖2 </vt:lpstr>
      <vt:lpstr>圖像思考之擴散思考的創造策略：           心智繪圖（mind map）</vt:lpstr>
      <vt:lpstr>※  365默寫式腦力激盪法</vt:lpstr>
      <vt:lpstr>※  KJ法</vt:lpstr>
      <vt:lpstr>KJ法步驟</vt:lpstr>
      <vt:lpstr>※ 實作:  365腦力激盪 vs KJ法</vt:lpstr>
      <vt:lpstr>創意教學實例</vt:lpstr>
      <vt:lpstr>投影片 94</vt:lpstr>
      <vt:lpstr>省思提問</vt:lpstr>
      <vt:lpstr>投影片 96</vt:lpstr>
      <vt:lpstr>投影片 97</vt:lpstr>
      <vt:lpstr>討論與實作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台南市國小綜合領域36小時 多元教學實體課程</dc:title>
  <dc:creator>user</dc:creator>
  <cp:lastModifiedBy>user</cp:lastModifiedBy>
  <cp:revision>98</cp:revision>
  <dcterms:created xsi:type="dcterms:W3CDTF">2014-06-21T04:59:29Z</dcterms:created>
  <dcterms:modified xsi:type="dcterms:W3CDTF">2015-06-10T00:02:01Z</dcterms:modified>
</cp:coreProperties>
</file>