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58" r:id="rId4"/>
    <p:sldId id="259" r:id="rId5"/>
    <p:sldId id="288" r:id="rId6"/>
    <p:sldId id="266" r:id="rId7"/>
    <p:sldId id="268" r:id="rId8"/>
    <p:sldId id="269" r:id="rId9"/>
    <p:sldId id="291" r:id="rId10"/>
    <p:sldId id="292" r:id="rId11"/>
    <p:sldId id="293" r:id="rId12"/>
    <p:sldId id="273" r:id="rId13"/>
    <p:sldId id="274" r:id="rId14"/>
    <p:sldId id="290" r:id="rId15"/>
    <p:sldId id="279" r:id="rId16"/>
    <p:sldId id="280" r:id="rId17"/>
    <p:sldId id="281" r:id="rId18"/>
    <p:sldId id="282" r:id="rId19"/>
    <p:sldId id="283" r:id="rId20"/>
    <p:sldId id="294" r:id="rId21"/>
    <p:sldId id="295" r:id="rId22"/>
    <p:sldId id="328" r:id="rId23"/>
    <p:sldId id="329" r:id="rId24"/>
    <p:sldId id="330" r:id="rId25"/>
    <p:sldId id="331" r:id="rId26"/>
    <p:sldId id="332" r:id="rId27"/>
    <p:sldId id="333" r:id="rId28"/>
    <p:sldId id="334" r:id="rId29"/>
    <p:sldId id="296" r:id="rId30"/>
    <p:sldId id="297" r:id="rId31"/>
    <p:sldId id="327" r:id="rId32"/>
    <p:sldId id="326" r:id="rId33"/>
    <p:sldId id="325" r:id="rId34"/>
    <p:sldId id="324" r:id="rId35"/>
    <p:sldId id="298" r:id="rId36"/>
    <p:sldId id="323" r:id="rId37"/>
    <p:sldId id="299" r:id="rId38"/>
    <p:sldId id="335" r:id="rId39"/>
    <p:sldId id="289" r:id="rId4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2D6869-9375-47AA-BFBD-E6D9710740F9}" type="datetimeFigureOut">
              <a:rPr lang="zh-TW" altLang="en-US" smtClean="0"/>
              <a:pPr/>
              <a:t>2015/1/26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A30DE1-24B3-46BF-A5D4-FA6133840155}"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A30DE1-24B3-46BF-A5D4-FA6133840155}" type="slidenum">
              <a:rPr lang="zh-TW" altLang="en-US" smtClean="0"/>
              <a:pPr/>
              <a:t>4</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A17F984-52BE-4C68-9B2E-5B293E05B5F0}" type="slidenum">
              <a:rPr lang="zh-TW" altLang="en-US">
                <a:ea typeface="新細明體" charset="-120"/>
              </a:rPr>
              <a:pPr/>
              <a:t>13</a:t>
            </a:fld>
            <a:endParaRPr lang="en-US" altLang="zh-TW">
              <a:ea typeface="新細明體" charset="-12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zh-TW" altLang="en-US" smtClean="0">
              <a:ea typeface="新細明體"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244EB01-158F-4CD7-87E8-C30D368B9CFC}" type="slidenum">
              <a:rPr lang="zh-TW" altLang="en-US">
                <a:ea typeface="新細明體" charset="-120"/>
              </a:rPr>
              <a:pPr/>
              <a:t>15</a:t>
            </a:fld>
            <a:endParaRPr lang="en-US" altLang="zh-TW">
              <a:ea typeface="新細明體" charset="-12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zh-TW" altLang="en-US" smtClean="0">
              <a:ea typeface="新細明體"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B60C0D5-82EC-4996-ACC1-F747F8E36E80}" type="slidenum">
              <a:rPr lang="zh-TW" altLang="en-US">
                <a:ea typeface="新細明體" charset="-120"/>
              </a:rPr>
              <a:pPr/>
              <a:t>16</a:t>
            </a:fld>
            <a:endParaRPr lang="en-US" altLang="zh-TW">
              <a:ea typeface="新細明體" charset="-12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zh-TW" altLang="en-US" smtClean="0">
              <a:ea typeface="新細明體"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B9986D9E-A546-439D-A8A0-A62C87DA59AF}" type="slidenum">
              <a:rPr lang="zh-TW" altLang="en-US">
                <a:ea typeface="新細明體" charset="-120"/>
              </a:rPr>
              <a:pPr/>
              <a:t>17</a:t>
            </a:fld>
            <a:endParaRPr lang="en-US" altLang="zh-TW">
              <a:ea typeface="新細明體" charset="-12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zh-TW" altLang="en-US" smtClean="0">
              <a:ea typeface="新細明體"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82CA87C-B46F-4B3C-8F23-426D31CD67F3}" type="slidenum">
              <a:rPr lang="zh-TW" altLang="en-US">
                <a:ea typeface="新細明體" charset="-120"/>
              </a:rPr>
              <a:pPr/>
              <a:t>18</a:t>
            </a:fld>
            <a:endParaRPr lang="en-US" altLang="zh-TW">
              <a:ea typeface="新細明體" charset="-12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zh-TW" altLang="en-US" smtClean="0">
              <a:ea typeface="新細明體" charset="-12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580A9BC-81AA-402C-9152-6107A634A99C}" type="slidenum">
              <a:rPr lang="zh-TW" altLang="en-US">
                <a:ea typeface="新細明體" charset="-120"/>
              </a:rPr>
              <a:pPr/>
              <a:t>19</a:t>
            </a:fld>
            <a:endParaRPr lang="en-US" altLang="zh-TW">
              <a:ea typeface="新細明體" charset="-12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zh-TW" altLang="en-US" smtClean="0">
              <a:ea typeface="新細明體"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608013" y="280988"/>
            <a:ext cx="5618162" cy="4213225"/>
          </a:xfrm>
          <a:ln/>
        </p:spPr>
      </p:sp>
      <p:sp>
        <p:nvSpPr>
          <p:cNvPr id="389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zh-TW" altLang="en-US" smtClean="0"/>
              <a:t>說明文字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608013" y="280988"/>
            <a:ext cx="5618162" cy="4213225"/>
          </a:xfrm>
          <a:ln/>
        </p:spPr>
      </p:sp>
      <p:sp>
        <p:nvSpPr>
          <p:cNvPr id="399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zh-TW" altLang="en-US" smtClean="0"/>
              <a:t>說明文字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B0E980B-663E-404F-8F59-7BF59B7C6C59}" type="slidenum">
              <a:rPr lang="zh-TW" altLang="en-US">
                <a:ea typeface="新細明體" charset="-120"/>
              </a:rPr>
              <a:pPr/>
              <a:t>5</a:t>
            </a:fld>
            <a:endParaRPr lang="en-US" altLang="zh-TW">
              <a:ea typeface="新細明體" charset="-12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zh-TW" altLang="en-US" smtClean="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1A217EF-650F-41AC-9F7E-895BC60B75C1}" type="slidenum">
              <a:rPr lang="zh-TW" altLang="en-US">
                <a:ea typeface="新細明體" charset="-120"/>
              </a:rPr>
              <a:pPr/>
              <a:t>6</a:t>
            </a:fld>
            <a:endParaRPr lang="en-US" altLang="zh-TW">
              <a:ea typeface="新細明體" charset="-12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zh-TW" altLang="en-US" smtClean="0">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A9B899B-20FD-4400-AA36-4ECCDEF690D9}" type="slidenum">
              <a:rPr lang="zh-TW" altLang="en-US">
                <a:ea typeface="新細明體" charset="-120"/>
              </a:rPr>
              <a:pPr/>
              <a:t>7</a:t>
            </a:fld>
            <a:endParaRPr lang="en-US" altLang="zh-TW">
              <a:ea typeface="新細明體" charset="-12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zh-TW" altLang="en-US" smtClean="0">
              <a:ea typeface="新細明體"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D83A614-E946-4EB9-807C-EC7468CE1F2F}" type="slidenum">
              <a:rPr lang="zh-TW" altLang="en-US">
                <a:ea typeface="新細明體" charset="-120"/>
              </a:rPr>
              <a:pPr/>
              <a:t>8</a:t>
            </a:fld>
            <a:endParaRPr lang="en-US" altLang="zh-TW">
              <a:ea typeface="新細明體" charset="-12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zh-TW" altLang="en-US" smtClean="0">
              <a:ea typeface="新細明體"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F662102-F8E8-4DBB-AFDB-766F26AF5A67}" type="slidenum">
              <a:rPr lang="zh-TW" altLang="en-US">
                <a:ea typeface="新細明體" charset="-120"/>
              </a:rPr>
              <a:pPr/>
              <a:t>9</a:t>
            </a:fld>
            <a:endParaRPr lang="en-US" altLang="zh-TW">
              <a:ea typeface="新細明體" charset="-12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zh-TW" altLang="en-US" smtClean="0">
              <a:ea typeface="新細明體"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8188239-F884-43F8-A9E6-4C21AC9406F9}" type="slidenum">
              <a:rPr lang="zh-TW" altLang="en-US">
                <a:ea typeface="新細明體" charset="-120"/>
              </a:rPr>
              <a:pPr/>
              <a:t>10</a:t>
            </a:fld>
            <a:endParaRPr lang="en-US" altLang="zh-TW">
              <a:ea typeface="新細明體" charset="-12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zh-TW" altLang="en-US" smtClean="0">
              <a:ea typeface="新細明體"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F4405F3-7D9A-4931-B600-771CA70543DF}" type="slidenum">
              <a:rPr lang="zh-TW" altLang="en-US">
                <a:ea typeface="新細明體" charset="-120"/>
              </a:rPr>
              <a:pPr/>
              <a:t>11</a:t>
            </a:fld>
            <a:endParaRPr lang="en-US" altLang="zh-TW">
              <a:ea typeface="新細明體" charset="-12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zh-TW" altLang="en-US" smtClean="0">
              <a:ea typeface="新細明體"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7E4728F-EC45-402A-B57E-5B4798C8D393}" type="slidenum">
              <a:rPr lang="zh-TW" altLang="en-US">
                <a:ea typeface="新細明體" charset="-120"/>
              </a:rPr>
              <a:pPr/>
              <a:t>12</a:t>
            </a:fld>
            <a:endParaRPr lang="en-US" altLang="zh-TW">
              <a:ea typeface="新細明體" charset="-12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zh-TW" altLang="en-US" smtClean="0">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p:txBody>
          <a:bodyPr/>
          <a:lstStyle/>
          <a:p>
            <a:fld id="{9C7311B2-A9B2-40FA-8E19-49674950109B}" type="datetimeFigureOut">
              <a:rPr lang="zh-TW" altLang="en-US" smtClean="0"/>
              <a:pPr/>
              <a:t>2015/1/26</a:t>
            </a:fld>
            <a:endParaRPr lang="zh-TW" altLang="en-US"/>
          </a:p>
        </p:txBody>
      </p:sp>
      <p:sp>
        <p:nvSpPr>
          <p:cNvPr id="19" name="頁尾版面配置區 18"/>
          <p:cNvSpPr>
            <a:spLocks noGrp="1"/>
          </p:cNvSpPr>
          <p:nvPr>
            <p:ph type="ftr" sz="quarter" idx="11"/>
          </p:nvPr>
        </p:nvSpPr>
        <p:spPr/>
        <p:txBody>
          <a:bodyPr/>
          <a:lstStyle/>
          <a:p>
            <a:endParaRPr lang="zh-TW" altLang="en-US"/>
          </a:p>
        </p:txBody>
      </p:sp>
      <p:sp>
        <p:nvSpPr>
          <p:cNvPr id="27" name="投影片編號版面配置區 26"/>
          <p:cNvSpPr>
            <a:spLocks noGrp="1"/>
          </p:cNvSpPr>
          <p:nvPr>
            <p:ph type="sldNum" sz="quarter" idx="12"/>
          </p:nvPr>
        </p:nvSpPr>
        <p:spPr/>
        <p:txBody>
          <a:bodyPr/>
          <a:lstStyle/>
          <a:p>
            <a:fld id="{6394FFA7-23D2-4270-93B1-A603DA903628}"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C7311B2-A9B2-40FA-8E19-49674950109B}" type="datetimeFigureOut">
              <a:rPr lang="zh-TW" altLang="en-US" smtClean="0"/>
              <a:pPr/>
              <a:t>2015/1/26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394FFA7-23D2-4270-93B1-A603DA903628}"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C7311B2-A9B2-40FA-8E19-49674950109B}" type="datetimeFigureOut">
              <a:rPr lang="zh-TW" altLang="en-US" smtClean="0"/>
              <a:pPr/>
              <a:t>2015/1/26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394FFA7-23D2-4270-93B1-A603DA903628}"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a:ln/>
        </p:spPr>
        <p:txBody>
          <a:bodyPr/>
          <a:lstStyle>
            <a:lvl1pPr>
              <a:defRPr/>
            </a:lvl1pPr>
          </a:lstStyle>
          <a:p>
            <a:pPr>
              <a:defRPr/>
            </a:pPr>
            <a:fld id="{899F41C2-FAC9-4283-844A-A2B07CA8A090}" type="slidenum">
              <a:rPr lang="zh-TW" altLang="en-US"/>
              <a:pPr>
                <a:defRPr/>
              </a:pPr>
              <a:t>‹#›</a:t>
            </a:fld>
            <a:endParaRPr lang="en-US" altLang="zh-TW"/>
          </a:p>
        </p:txBody>
      </p:sp>
      <p:sp>
        <p:nvSpPr>
          <p:cNvPr id="9" name="Rectangle 14"/>
          <p:cNvSpPr>
            <a:spLocks noGrp="1" noChangeArrowheads="1"/>
          </p:cNvSpPr>
          <p:nvPr>
            <p:ph type="ftr" sz="quarter" idx="12"/>
          </p:nvPr>
        </p:nvSpPr>
        <p:spPr>
          <a:ln/>
        </p:spPr>
        <p:txBody>
          <a:bodyPr/>
          <a:lstStyle>
            <a:lvl1pPr>
              <a:defRPr/>
            </a:lvl1pPr>
          </a:lstStyle>
          <a:p>
            <a:pPr>
              <a:defRPr/>
            </a:pPr>
            <a:endParaRPr lang="en-US" altLang="zh-TW"/>
          </a:p>
        </p:txBody>
      </p:sp>
    </p:spTree>
    <p:extLst>
      <p:ext uri="{BB962C8B-B14F-4D97-AF65-F5344CB8AC3E}">
        <p14:creationId xmlns="" xmlns:p14="http://schemas.microsoft.com/office/powerpoint/2010/main" val="353251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3"/>
          <p:cNvSpPr>
            <a:spLocks noGrp="1" noChangeArrowheads="1"/>
          </p:cNvSpPr>
          <p:nvPr>
            <p:ph type="sldNum" sz="quarter" idx="11"/>
          </p:nvPr>
        </p:nvSpPr>
        <p:spPr>
          <a:ln/>
        </p:spPr>
        <p:txBody>
          <a:bodyPr/>
          <a:lstStyle>
            <a:lvl1pPr>
              <a:defRPr/>
            </a:lvl1pPr>
          </a:lstStyle>
          <a:p>
            <a:pPr>
              <a:defRPr/>
            </a:pPr>
            <a:fld id="{B245F847-A65E-43F0-AD26-335EEEDC4107}" type="slidenum">
              <a:rPr lang="zh-TW" altLang="en-US"/>
              <a:pPr>
                <a:defRPr/>
              </a:pPr>
              <a:t>‹#›</a:t>
            </a:fld>
            <a:endParaRPr lang="en-US" altLang="zh-TW"/>
          </a:p>
        </p:txBody>
      </p:sp>
      <p:sp>
        <p:nvSpPr>
          <p:cNvPr id="8" name="Rectangle 14"/>
          <p:cNvSpPr>
            <a:spLocks noGrp="1" noChangeArrowheads="1"/>
          </p:cNvSpPr>
          <p:nvPr>
            <p:ph type="ftr" sz="quarter" idx="12"/>
          </p:nvPr>
        </p:nvSpPr>
        <p:spPr>
          <a:ln/>
        </p:spPr>
        <p:txBody>
          <a:bodyPr/>
          <a:lstStyle>
            <a:lvl1pPr>
              <a:defRPr/>
            </a:lvl1pPr>
          </a:lstStyle>
          <a:p>
            <a:pPr>
              <a:defRPr/>
            </a:pPr>
            <a:endParaRPr lang="en-US" altLang="zh-TW"/>
          </a:p>
        </p:txBody>
      </p:sp>
    </p:spTree>
    <p:extLst>
      <p:ext uri="{BB962C8B-B14F-4D97-AF65-F5344CB8AC3E}">
        <p14:creationId xmlns="" xmlns:p14="http://schemas.microsoft.com/office/powerpoint/2010/main" val="233673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C7311B2-A9B2-40FA-8E19-49674950109B}" type="datetimeFigureOut">
              <a:rPr lang="zh-TW" altLang="en-US" smtClean="0"/>
              <a:pPr/>
              <a:t>2015/1/26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394FFA7-23D2-4270-93B1-A603DA903628}"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9C7311B2-A9B2-40FA-8E19-49674950109B}" type="datetimeFigureOut">
              <a:rPr lang="zh-TW" altLang="en-US" smtClean="0"/>
              <a:pPr/>
              <a:t>2015/1/26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394FFA7-23D2-4270-93B1-A603DA903628}"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9C7311B2-A9B2-40FA-8E19-49674950109B}" type="datetimeFigureOut">
              <a:rPr lang="zh-TW" altLang="en-US" smtClean="0"/>
              <a:pPr/>
              <a:t>2015/1/26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394FFA7-23D2-4270-93B1-A603DA903628}"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9C7311B2-A9B2-40FA-8E19-49674950109B}" type="datetimeFigureOut">
              <a:rPr lang="zh-TW" altLang="en-US" smtClean="0"/>
              <a:pPr/>
              <a:t>2015/1/26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394FFA7-23D2-4270-93B1-A603DA903628}"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9C7311B2-A9B2-40FA-8E19-49674950109B}" type="datetimeFigureOut">
              <a:rPr lang="zh-TW" altLang="en-US" smtClean="0"/>
              <a:pPr/>
              <a:t>2015/1/26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394FFA7-23D2-4270-93B1-A603DA903628}"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C7311B2-A9B2-40FA-8E19-49674950109B}" type="datetimeFigureOut">
              <a:rPr lang="zh-TW" altLang="en-US" smtClean="0"/>
              <a:pPr/>
              <a:t>2015/1/26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394FFA7-23D2-4270-93B1-A603DA903628}"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9C7311B2-A9B2-40FA-8E19-49674950109B}" type="datetimeFigureOut">
              <a:rPr lang="zh-TW" altLang="en-US" smtClean="0"/>
              <a:pPr/>
              <a:t>2015/1/26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394FFA7-23D2-4270-93B1-A603DA903628}"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剪去並圓角化單一角落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9C7311B2-A9B2-40FA-8E19-49674950109B}" type="datetimeFigureOut">
              <a:rPr lang="zh-TW" altLang="en-US" smtClean="0"/>
              <a:pPr/>
              <a:t>2015/1/26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077200" y="6356350"/>
            <a:ext cx="609600" cy="365125"/>
          </a:xfrm>
        </p:spPr>
        <p:txBody>
          <a:bodyPr/>
          <a:lstStyle/>
          <a:p>
            <a:fld id="{6394FFA7-23D2-4270-93B1-A603DA903628}" type="slidenum">
              <a:rPr lang="zh-TW" altLang="en-US" smtClean="0"/>
              <a:pPr/>
              <a:t>‹#›</a:t>
            </a:fld>
            <a:endParaRPr lang="zh-TW" altLang="en-US"/>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手繪多邊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標題版面配置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C7311B2-A9B2-40FA-8E19-49674950109B}" type="datetimeFigureOut">
              <a:rPr lang="zh-TW" altLang="en-US" smtClean="0"/>
              <a:pPr/>
              <a:t>2015/1/26</a:t>
            </a:fld>
            <a:endParaRPr lang="zh-TW" altLang="en-US"/>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394FFA7-23D2-4270-93B1-A603DA903628}" type="slidenum">
              <a:rPr lang="zh-TW" altLang="en-US" smtClean="0"/>
              <a:pPr/>
              <a:t>‹#›</a:t>
            </a:fld>
            <a:endParaRPr lang="zh-TW" altLang="en-US"/>
          </a:p>
        </p:txBody>
      </p:sp>
      <p:grpSp>
        <p:nvGrpSpPr>
          <p:cNvPr id="2" name="群組 1"/>
          <p:cNvGrpSpPr/>
          <p:nvPr/>
        </p:nvGrpSpPr>
        <p:grpSpPr>
          <a:xfrm>
            <a:off x="-19017" y="202408"/>
            <a:ext cx="9180548" cy="649224"/>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NB\&#26700;&#38754;\2003&#35264;&#26143;&#22825;&#25991;&#29151;\901213-50702&#23416;&#29983;&#28436;&#21809;&#31179;&#23395;&#26143;&#31354;&#27468;.asf" TargetMode="External"/><Relationship Id="rId1" Type="http://schemas.openxmlformats.org/officeDocument/2006/relationships/video" Target="file:///C:\Documents%20and%20Settings\NB\&#26700;&#38754;\2003&#35264;&#26143;&#22825;&#25991;&#29151;\901026&#22799;&#23395;&#26143;&#31354;&#27468;&amp;&#20171;&#32057;.asf" TargetMode="External"/><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26143;&#26143;&#33287;&#26143;&#24231;/1_spring_song.flv" TargetMode="Externa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40255;&#23376;.DAT" TargetMode="External"/><Relationship Id="rId1" Type="http://schemas.openxmlformats.org/officeDocument/2006/relationships/slideLayout" Target="../slideLayouts/slideLayout12.xml"/><Relationship Id="rId4" Type="http://schemas.openxmlformats.org/officeDocument/2006/relationships/image" Target="http://www.cips.tp.edu.tw/small/BIRD/pic/%C2F%A4l-%A5x%C6W%A4j%BE%C7-bi13-6-900820.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28023;&#40860;&#30340;&#29983;&#29289;&#32645;&#30436;.mpg"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hyperlink" Target="&#40845;&#34662;&#29983;&#29289;&#30913;.MP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32048;&#33740;&#29983;&#29289;&#30913;.MPG"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20351;&#29992;&#27231;&#26800;.doc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E:\AWK(C)\&#31185;&#23416;&#23526;&#39511;&#29151;\&#35264;&#26143;&#22825;&#25991;&#29151;\harley.jp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file:///E:\AWK(C)\&#31185;&#23416;&#23526;&#39511;&#29151;\&#35264;&#26143;&#22825;&#25991;&#29151;\&#24120;&#35211;&#21839;&#38988;\image001.jp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39552" y="1700808"/>
            <a:ext cx="7851648" cy="1828800"/>
          </a:xfrm>
        </p:spPr>
        <p:txBody>
          <a:bodyPr>
            <a:normAutofit/>
          </a:bodyPr>
          <a:lstStyle/>
          <a:p>
            <a:pPr algn="ctr"/>
            <a:r>
              <a:rPr lang="zh-TW" altLang="zh-TW" sz="6000" dirty="0" smtClean="0">
                <a:solidFill>
                  <a:srgbClr val="FF0000"/>
                </a:solidFill>
              </a:rPr>
              <a:t>教材教法分享</a:t>
            </a:r>
            <a:r>
              <a:rPr lang="zh-TW" altLang="zh-TW" dirty="0" smtClean="0"/>
              <a:t/>
            </a:r>
            <a:br>
              <a:rPr lang="zh-TW" altLang="zh-TW" dirty="0" smtClean="0"/>
            </a:br>
            <a:endParaRPr lang="zh-TW" altLang="en-US" dirty="0"/>
          </a:p>
        </p:txBody>
      </p:sp>
      <p:sp>
        <p:nvSpPr>
          <p:cNvPr id="3" name="副標題 2"/>
          <p:cNvSpPr>
            <a:spLocks noGrp="1"/>
          </p:cNvSpPr>
          <p:nvPr>
            <p:ph type="subTitle" idx="1"/>
          </p:nvPr>
        </p:nvSpPr>
        <p:spPr>
          <a:xfrm>
            <a:off x="611560" y="3717032"/>
            <a:ext cx="7854696" cy="1752600"/>
          </a:xfrm>
        </p:spPr>
        <p:txBody>
          <a:bodyPr>
            <a:normAutofit/>
          </a:bodyPr>
          <a:lstStyle/>
          <a:p>
            <a:pPr algn="ctr"/>
            <a:r>
              <a:rPr lang="zh-TW" altLang="en-US" sz="6600" b="1" dirty="0" smtClean="0">
                <a:latin typeface="標楷體" pitchFamily="65" charset="-120"/>
                <a:ea typeface="標楷體" pitchFamily="65" charset="-120"/>
              </a:rPr>
              <a:t>徐麗雪</a:t>
            </a:r>
            <a:endParaRPr lang="zh-TW" altLang="en-US" sz="6600" b="1"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eaLnBrk="1" hangingPunct="1"/>
            <a:r>
              <a:rPr lang="zh-TW" altLang="en-US" sz="6000" b="1" dirty="0" smtClean="0">
                <a:latin typeface="標楷體" pitchFamily="65" charset="-120"/>
                <a:ea typeface="標楷體" pitchFamily="65" charset="-120"/>
              </a:rPr>
              <a:t>星星的顏色</a:t>
            </a:r>
          </a:p>
        </p:txBody>
      </p:sp>
      <p:sp>
        <p:nvSpPr>
          <p:cNvPr id="36867" name="Rectangle 3"/>
          <p:cNvSpPr>
            <a:spLocks noGrp="1" noChangeArrowheads="1"/>
          </p:cNvSpPr>
          <p:nvPr>
            <p:ph type="body" sz="half" idx="1"/>
          </p:nvPr>
        </p:nvSpPr>
        <p:spPr/>
        <p:txBody>
          <a:bodyPr>
            <a:normAutofit/>
          </a:bodyPr>
          <a:lstStyle/>
          <a:p>
            <a:pPr eaLnBrk="1" hangingPunct="1"/>
            <a:r>
              <a:rPr lang="zh-TW" altLang="en-US" sz="2800" b="1" dirty="0" smtClean="0">
                <a:latin typeface="標楷體" pitchFamily="65" charset="-120"/>
                <a:ea typeface="標楷體" pitchFamily="65" charset="-120"/>
              </a:rPr>
              <a:t>代表它的溫度與年齡</a:t>
            </a:r>
            <a:r>
              <a:rPr lang="en-US" altLang="zh-TW" sz="2800" b="1" dirty="0" smtClean="0">
                <a:latin typeface="標楷體" pitchFamily="65" charset="-120"/>
                <a:ea typeface="標楷體" pitchFamily="65" charset="-120"/>
              </a:rPr>
              <a:t>，</a:t>
            </a:r>
          </a:p>
          <a:p>
            <a:pPr eaLnBrk="1" hangingPunct="1"/>
            <a:r>
              <a:rPr lang="zh-TW" altLang="en-US" sz="2800" b="1" dirty="0" smtClean="0">
                <a:latin typeface="標楷體" pitchFamily="65" charset="-120"/>
                <a:ea typeface="標楷體" pitchFamily="65" charset="-120"/>
              </a:rPr>
              <a:t>例如</a:t>
            </a:r>
          </a:p>
          <a:p>
            <a:pPr eaLnBrk="1" hangingPunct="1"/>
            <a:r>
              <a:rPr lang="zh-TW" altLang="en-US" sz="2800" b="1" dirty="0" smtClean="0">
                <a:latin typeface="標楷體" pitchFamily="65" charset="-120"/>
                <a:ea typeface="標楷體" pitchFamily="65" charset="-120"/>
              </a:rPr>
              <a:t>紅色的星星</a:t>
            </a:r>
          </a:p>
          <a:p>
            <a:pPr lvl="1" eaLnBrk="1" hangingPunct="1"/>
            <a:r>
              <a:rPr lang="zh-TW" altLang="en-US" sz="2800" b="1" dirty="0" smtClean="0">
                <a:latin typeface="標楷體" pitchFamily="65" charset="-120"/>
                <a:ea typeface="標楷體" pitchFamily="65" charset="-120"/>
              </a:rPr>
              <a:t>表面溫度約3000度</a:t>
            </a:r>
          </a:p>
          <a:p>
            <a:pPr lvl="1" eaLnBrk="1" hangingPunct="1"/>
            <a:r>
              <a:rPr lang="zh-TW" altLang="en-US" sz="2800" b="1" dirty="0" smtClean="0">
                <a:latin typeface="標楷體" pitchFamily="65" charset="-120"/>
                <a:ea typeface="標楷體" pitchFamily="65" charset="-120"/>
              </a:rPr>
              <a:t>老年，例如心宿二</a:t>
            </a:r>
          </a:p>
          <a:p>
            <a:pPr eaLnBrk="1" hangingPunct="1"/>
            <a:r>
              <a:rPr lang="zh-TW" altLang="en-US" sz="2800" b="1" dirty="0" smtClean="0">
                <a:latin typeface="標楷體" pitchFamily="65" charset="-120"/>
                <a:ea typeface="標楷體" pitchFamily="65" charset="-120"/>
              </a:rPr>
              <a:t>黃色的星星</a:t>
            </a:r>
          </a:p>
          <a:p>
            <a:pPr lvl="1" eaLnBrk="1" hangingPunct="1"/>
            <a:r>
              <a:rPr lang="zh-TW" altLang="en-US" sz="2800" b="1" dirty="0" smtClean="0">
                <a:latin typeface="標楷體" pitchFamily="65" charset="-120"/>
                <a:ea typeface="標楷體" pitchFamily="65" charset="-120"/>
              </a:rPr>
              <a:t>表面溫度約6000度</a:t>
            </a:r>
          </a:p>
          <a:p>
            <a:pPr lvl="1" eaLnBrk="1" hangingPunct="1"/>
            <a:r>
              <a:rPr lang="zh-TW" altLang="en-US" sz="2800" b="1" dirty="0" smtClean="0">
                <a:latin typeface="標楷體" pitchFamily="65" charset="-120"/>
                <a:ea typeface="標楷體" pitchFamily="65" charset="-120"/>
              </a:rPr>
              <a:t>中年，例如太陽</a:t>
            </a:r>
          </a:p>
          <a:p>
            <a:pPr lvl="1" eaLnBrk="1" hangingPunct="1"/>
            <a:endParaRPr lang="zh-TW" altLang="en-US" sz="2800" b="1" dirty="0" smtClean="0">
              <a:latin typeface="標楷體" pitchFamily="65" charset="-120"/>
              <a:ea typeface="標楷體" pitchFamily="65" charset="-120"/>
            </a:endParaRPr>
          </a:p>
          <a:p>
            <a:pPr eaLnBrk="1" hangingPunct="1"/>
            <a:endParaRPr lang="zh-TW" altLang="en-US" sz="2800" b="1" dirty="0" smtClean="0">
              <a:latin typeface="標楷體" pitchFamily="65" charset="-120"/>
              <a:ea typeface="標楷體" pitchFamily="65" charset="-120"/>
            </a:endParaRPr>
          </a:p>
        </p:txBody>
      </p:sp>
      <p:sp>
        <p:nvSpPr>
          <p:cNvPr id="36868" name="Rectangle 5"/>
          <p:cNvSpPr>
            <a:spLocks noGrp="1" noChangeArrowheads="1"/>
          </p:cNvSpPr>
          <p:nvPr>
            <p:ph type="body" sz="half" idx="2"/>
          </p:nvPr>
        </p:nvSpPr>
        <p:spPr/>
        <p:txBody>
          <a:bodyPr>
            <a:normAutofit/>
          </a:bodyPr>
          <a:lstStyle/>
          <a:p>
            <a:pPr eaLnBrk="1" hangingPunct="1"/>
            <a:r>
              <a:rPr lang="zh-TW" altLang="en-US" sz="2800" b="1" dirty="0" smtClean="0">
                <a:latin typeface="標楷體" pitchFamily="65" charset="-120"/>
                <a:ea typeface="標楷體" pitchFamily="65" charset="-120"/>
              </a:rPr>
              <a:t>青白色的星星</a:t>
            </a:r>
          </a:p>
          <a:p>
            <a:pPr lvl="1" eaLnBrk="1" hangingPunct="1"/>
            <a:r>
              <a:rPr lang="zh-TW" altLang="en-US" sz="2800" b="1" dirty="0" smtClean="0">
                <a:latin typeface="標楷體" pitchFamily="65" charset="-120"/>
                <a:ea typeface="標楷體" pitchFamily="65" charset="-120"/>
              </a:rPr>
              <a:t>表面溫度約10000度</a:t>
            </a:r>
          </a:p>
          <a:p>
            <a:pPr lvl="1" eaLnBrk="1" hangingPunct="1"/>
            <a:r>
              <a:rPr lang="zh-TW" altLang="en-US" sz="2800" b="1" dirty="0" smtClean="0">
                <a:latin typeface="標楷體" pitchFamily="65" charset="-120"/>
                <a:ea typeface="標楷體" pitchFamily="65" charset="-120"/>
              </a:rPr>
              <a:t>少年，例如牛郎星，織女星</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zh-TW" altLang="en-US" b="1" dirty="0" smtClean="0">
                <a:latin typeface="標楷體" pitchFamily="65" charset="-120"/>
                <a:ea typeface="標楷體" pitchFamily="65" charset="-120"/>
              </a:rPr>
              <a:t>星星的重量與亮度的關係</a:t>
            </a:r>
          </a:p>
        </p:txBody>
      </p:sp>
      <p:sp>
        <p:nvSpPr>
          <p:cNvPr id="37891" name="Rectangle 3"/>
          <p:cNvSpPr>
            <a:spLocks noGrp="1" noChangeArrowheads="1"/>
          </p:cNvSpPr>
          <p:nvPr>
            <p:ph type="body" idx="1"/>
          </p:nvPr>
        </p:nvSpPr>
        <p:spPr>
          <a:xfrm>
            <a:off x="328613" y="1941513"/>
            <a:ext cx="8208962" cy="4916487"/>
          </a:xfrm>
        </p:spPr>
        <p:txBody>
          <a:bodyPr>
            <a:normAutofit/>
          </a:bodyPr>
          <a:lstStyle/>
          <a:p>
            <a:pPr eaLnBrk="1" hangingPunct="1"/>
            <a:r>
              <a:rPr lang="zh-TW" altLang="en-US" sz="3600" b="1" dirty="0" smtClean="0">
                <a:latin typeface="標楷體" pitchFamily="65" charset="-120"/>
                <a:ea typeface="標楷體" pitchFamily="65" charset="-120"/>
              </a:rPr>
              <a:t>重量大的 星星</a:t>
            </a:r>
          </a:p>
          <a:p>
            <a:pPr lvl="1" eaLnBrk="1" hangingPunct="1"/>
            <a:r>
              <a:rPr lang="zh-TW" altLang="en-US" sz="3600" b="1" dirty="0" smtClean="0">
                <a:latin typeface="標楷體" pitchFamily="65" charset="-120"/>
                <a:ea typeface="標楷體" pitchFamily="65" charset="-120"/>
              </a:rPr>
              <a:t>比較亮</a:t>
            </a:r>
          </a:p>
          <a:p>
            <a:pPr lvl="1" eaLnBrk="1" hangingPunct="1"/>
            <a:r>
              <a:rPr lang="zh-TW" altLang="en-US" sz="3600" b="1" dirty="0" smtClean="0">
                <a:latin typeface="標楷體" pitchFamily="65" charset="-120"/>
                <a:ea typeface="標楷體" pitchFamily="65" charset="-120"/>
              </a:rPr>
              <a:t>壽命比較短</a:t>
            </a:r>
          </a:p>
          <a:p>
            <a:pPr eaLnBrk="1" hangingPunct="1"/>
            <a:r>
              <a:rPr lang="zh-TW" altLang="en-US" sz="3600" b="1" dirty="0" smtClean="0">
                <a:latin typeface="標楷體" pitchFamily="65" charset="-120"/>
                <a:ea typeface="標楷體" pitchFamily="65" charset="-120"/>
              </a:rPr>
              <a:t>重量小的 星星</a:t>
            </a:r>
          </a:p>
          <a:p>
            <a:pPr lvl="1" eaLnBrk="1" hangingPunct="1"/>
            <a:r>
              <a:rPr lang="zh-TW" altLang="en-US" sz="3600" b="1" dirty="0" smtClean="0">
                <a:latin typeface="標楷體" pitchFamily="65" charset="-120"/>
                <a:ea typeface="標楷體" pitchFamily="65" charset="-120"/>
              </a:rPr>
              <a:t>比較暗</a:t>
            </a:r>
          </a:p>
          <a:p>
            <a:pPr lvl="1" eaLnBrk="1" hangingPunct="1"/>
            <a:r>
              <a:rPr lang="zh-TW" altLang="en-US" sz="3600" b="1" dirty="0" smtClean="0">
                <a:latin typeface="標楷體" pitchFamily="65" charset="-120"/>
                <a:ea typeface="標楷體" pitchFamily="65" charset="-120"/>
              </a:rPr>
              <a:t>壽命比較長</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395536" y="908720"/>
            <a:ext cx="8229600" cy="1143000"/>
          </a:xfrm>
        </p:spPr>
        <p:txBody>
          <a:bodyPr>
            <a:normAutofit/>
          </a:bodyPr>
          <a:lstStyle/>
          <a:p>
            <a:pPr eaLnBrk="1" hangingPunct="1"/>
            <a:r>
              <a:rPr lang="zh-TW" altLang="en-US" sz="6600" b="1" dirty="0" smtClean="0">
                <a:latin typeface="標楷體" pitchFamily="65" charset="-120"/>
                <a:ea typeface="標楷體" pitchFamily="65" charset="-120"/>
              </a:rPr>
              <a:t>星座的由來  </a:t>
            </a:r>
          </a:p>
        </p:txBody>
      </p:sp>
      <p:sp>
        <p:nvSpPr>
          <p:cNvPr id="24579" name="Rectangle 1027"/>
          <p:cNvSpPr>
            <a:spLocks noGrp="1" noChangeArrowheads="1"/>
          </p:cNvSpPr>
          <p:nvPr>
            <p:ph type="body" idx="1"/>
          </p:nvPr>
        </p:nvSpPr>
        <p:spPr>
          <a:xfrm>
            <a:off x="395536" y="2204864"/>
            <a:ext cx="8229600" cy="4389120"/>
          </a:xfrm>
        </p:spPr>
        <p:txBody>
          <a:bodyPr>
            <a:normAutofit/>
          </a:bodyPr>
          <a:lstStyle/>
          <a:p>
            <a:pPr eaLnBrk="1" hangingPunct="1"/>
            <a:r>
              <a:rPr lang="zh-TW" altLang="en-US" sz="3200" b="1" dirty="0" smtClean="0">
                <a:latin typeface="標楷體" pitchFamily="65" charset="-120"/>
                <a:ea typeface="標楷體" pitchFamily="65" charset="-120"/>
              </a:rPr>
              <a:t>五千年前美索不達米亞平原上的牧羊人</a:t>
            </a:r>
          </a:p>
          <a:p>
            <a:pPr eaLnBrk="1" hangingPunct="1"/>
            <a:r>
              <a:rPr lang="zh-TW" altLang="en-US" sz="3200" b="1" dirty="0" smtClean="0">
                <a:latin typeface="標楷體" pitchFamily="65" charset="-120"/>
                <a:ea typeface="標楷體" pitchFamily="65" charset="-120"/>
              </a:rPr>
              <a:t>白天牧羊，晚上牧星星</a:t>
            </a:r>
          </a:p>
          <a:p>
            <a:pPr eaLnBrk="1" hangingPunct="1"/>
            <a:r>
              <a:rPr lang="zh-TW" altLang="en-US" sz="3200" b="1" dirty="0" smtClean="0">
                <a:latin typeface="標楷體" pitchFamily="65" charset="-120"/>
                <a:ea typeface="標楷體" pitchFamily="65" charset="-120"/>
              </a:rPr>
              <a:t>為了方便記憶，於是便幫天上的星星命名</a:t>
            </a:r>
          </a:p>
          <a:p>
            <a:pPr eaLnBrk="1" hangingPunct="1"/>
            <a:r>
              <a:rPr lang="zh-TW" altLang="en-US" sz="3200" b="1" dirty="0" smtClean="0">
                <a:latin typeface="標楷體" pitchFamily="65" charset="-120"/>
                <a:ea typeface="標楷體" pitchFamily="65" charset="-120"/>
              </a:rPr>
              <a:t>以一群星星命的名便是星座</a:t>
            </a:r>
          </a:p>
        </p:txBody>
      </p:sp>
    </p:spTree>
  </p:cSld>
  <p:clrMapOvr>
    <a:masterClrMapping/>
  </p:clrMapOvr>
  <p:transition advTm="26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anim to="" calcmode="lin" valueType="num">
                                      <p:cBhvr>
                                        <p:cTn id="7" dur="1" fill="hold"/>
                                        <p:tgtEl>
                                          <p:spTgt spid="2457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4579">
                                            <p:txEl>
                                              <p:pRg st="1" end="1"/>
                                            </p:txEl>
                                          </p:spTgt>
                                        </p:tgtEl>
                                        <p:attrNameLst>
                                          <p:attrName>style.visibility</p:attrName>
                                        </p:attrNameLst>
                                      </p:cBhvr>
                                      <p:to>
                                        <p:strVal val="visible"/>
                                      </p:to>
                                    </p:set>
                                    <p:anim to="" calcmode="lin" valueType="num">
                                      <p:cBhvr>
                                        <p:cTn id="12" dur="1" fill="hold"/>
                                        <p:tgtEl>
                                          <p:spTgt spid="24579">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4579">
                                            <p:txEl>
                                              <p:pRg st="2" end="2"/>
                                            </p:txEl>
                                          </p:spTgt>
                                        </p:tgtEl>
                                        <p:attrNameLst>
                                          <p:attrName>style.visibility</p:attrName>
                                        </p:attrNameLst>
                                      </p:cBhvr>
                                      <p:to>
                                        <p:strVal val="visible"/>
                                      </p:to>
                                    </p:set>
                                    <p:anim to="" calcmode="lin" valueType="num">
                                      <p:cBhvr>
                                        <p:cTn id="17" dur="1" fill="hold"/>
                                        <p:tgtEl>
                                          <p:spTgt spid="2457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4579">
                                            <p:txEl>
                                              <p:pRg st="3" end="3"/>
                                            </p:txEl>
                                          </p:spTgt>
                                        </p:tgtEl>
                                        <p:attrNameLst>
                                          <p:attrName>style.visibility</p:attrName>
                                        </p:attrNameLst>
                                      </p:cBhvr>
                                      <p:to>
                                        <p:strVal val="visible"/>
                                      </p:to>
                                    </p:set>
                                    <p:anim to="" calcmode="lin" valueType="num">
                                      <p:cBhvr>
                                        <p:cTn id="22" dur="1" fill="hold"/>
                                        <p:tgtEl>
                                          <p:spTgt spid="2457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r>
              <a:rPr lang="zh-TW" altLang="en-US" sz="6600" b="1" dirty="0" smtClean="0">
                <a:latin typeface="標楷體" pitchFamily="65" charset="-120"/>
                <a:ea typeface="標楷體" pitchFamily="65" charset="-120"/>
              </a:rPr>
              <a:t>我的星座</a:t>
            </a:r>
          </a:p>
        </p:txBody>
      </p:sp>
      <p:sp>
        <p:nvSpPr>
          <p:cNvPr id="25603" name="Rectangle 3"/>
          <p:cNvSpPr>
            <a:spLocks noGrp="1" noChangeArrowheads="1"/>
          </p:cNvSpPr>
          <p:nvPr>
            <p:ph type="body" idx="1"/>
          </p:nvPr>
        </p:nvSpPr>
        <p:spPr>
          <a:xfrm>
            <a:off x="250825" y="1941513"/>
            <a:ext cx="4033838" cy="4367212"/>
          </a:xfrm>
        </p:spPr>
        <p:txBody>
          <a:bodyPr/>
          <a:lstStyle/>
          <a:p>
            <a:pPr eaLnBrk="1" hangingPunct="1"/>
            <a:r>
              <a:rPr lang="zh-TW" altLang="en-US" dirty="0" smtClean="0">
                <a:latin typeface="標楷體" pitchFamily="65" charset="-120"/>
                <a:ea typeface="標楷體" pitchFamily="65" charset="-120"/>
              </a:rPr>
              <a:t> </a:t>
            </a:r>
            <a:r>
              <a:rPr lang="zh-TW" altLang="en-US" sz="2800" b="1" dirty="0" smtClean="0">
                <a:latin typeface="標楷體" pitchFamily="65" charset="-120"/>
                <a:ea typeface="標楷體" pitchFamily="65" charset="-120"/>
              </a:rPr>
              <a:t>火象星座</a:t>
            </a:r>
          </a:p>
          <a:p>
            <a:pPr lvl="1" eaLnBrk="1" hangingPunct="1"/>
            <a:r>
              <a:rPr lang="zh-TW" altLang="en-US" sz="2800" b="1" dirty="0" smtClean="0">
                <a:latin typeface="標楷體" pitchFamily="65" charset="-120"/>
                <a:ea typeface="標楷體" pitchFamily="65" charset="-120"/>
              </a:rPr>
              <a:t>牡羊座</a:t>
            </a:r>
            <a:r>
              <a:rPr lang="en-US" altLang="zh-TW" sz="2800" b="1" dirty="0" smtClean="0">
                <a:latin typeface="標楷體" pitchFamily="65" charset="-120"/>
                <a:ea typeface="標楷體" pitchFamily="65" charset="-120"/>
              </a:rPr>
              <a:t>3/21</a:t>
            </a:r>
            <a:r>
              <a:rPr lang="zh-TW" altLang="en-US" sz="2800" b="1" dirty="0" smtClean="0">
                <a:latin typeface="標楷體" pitchFamily="65" charset="-120"/>
                <a:ea typeface="標楷體" pitchFamily="65" charset="-120"/>
              </a:rPr>
              <a:t>～</a:t>
            </a:r>
            <a:r>
              <a:rPr lang="en-US" altLang="zh-TW" sz="2800" b="1" dirty="0" smtClean="0">
                <a:latin typeface="標楷體" pitchFamily="65" charset="-120"/>
                <a:ea typeface="標楷體" pitchFamily="65" charset="-120"/>
              </a:rPr>
              <a:t>4/20</a:t>
            </a:r>
            <a:r>
              <a:rPr lang="zh-TW" altLang="en-US" sz="2800" b="1" dirty="0" smtClean="0">
                <a:latin typeface="標楷體" pitchFamily="65" charset="-120"/>
                <a:ea typeface="標楷體" pitchFamily="65" charset="-120"/>
              </a:rPr>
              <a:t>　</a:t>
            </a:r>
          </a:p>
          <a:p>
            <a:pPr lvl="1" eaLnBrk="1" hangingPunct="1"/>
            <a:r>
              <a:rPr lang="zh-TW" altLang="en-US" sz="2800" b="1" dirty="0" smtClean="0">
                <a:latin typeface="標楷體" pitchFamily="65" charset="-120"/>
                <a:ea typeface="標楷體" pitchFamily="65" charset="-120"/>
              </a:rPr>
              <a:t>獅子座</a:t>
            </a:r>
            <a:r>
              <a:rPr lang="en-US" altLang="zh-TW" sz="2800" b="1" dirty="0" smtClean="0">
                <a:latin typeface="標楷體" pitchFamily="65" charset="-120"/>
                <a:ea typeface="標楷體" pitchFamily="65" charset="-120"/>
              </a:rPr>
              <a:t>7/24</a:t>
            </a:r>
            <a:r>
              <a:rPr lang="zh-TW" altLang="en-US" sz="2800" b="1" dirty="0" smtClean="0">
                <a:latin typeface="標楷體" pitchFamily="65" charset="-120"/>
                <a:ea typeface="標楷體" pitchFamily="65" charset="-120"/>
              </a:rPr>
              <a:t>～</a:t>
            </a:r>
            <a:r>
              <a:rPr lang="en-US" altLang="zh-TW" sz="2800" b="1" dirty="0" smtClean="0">
                <a:latin typeface="標楷體" pitchFamily="65" charset="-120"/>
                <a:ea typeface="標楷體" pitchFamily="65" charset="-120"/>
              </a:rPr>
              <a:t>8/23</a:t>
            </a:r>
            <a:r>
              <a:rPr lang="zh-TW" altLang="en-US" sz="2800" b="1" dirty="0" smtClean="0">
                <a:latin typeface="標楷體" pitchFamily="65" charset="-120"/>
                <a:ea typeface="標楷體" pitchFamily="65" charset="-120"/>
              </a:rPr>
              <a:t>　</a:t>
            </a:r>
          </a:p>
          <a:p>
            <a:pPr lvl="1" eaLnBrk="1" hangingPunct="1"/>
            <a:r>
              <a:rPr lang="zh-TW" altLang="en-US" sz="2800" b="1" dirty="0" smtClean="0">
                <a:latin typeface="標楷體" pitchFamily="65" charset="-120"/>
                <a:ea typeface="標楷體" pitchFamily="65" charset="-120"/>
              </a:rPr>
              <a:t>射手座</a:t>
            </a:r>
            <a:r>
              <a:rPr lang="en-US" altLang="zh-TW" sz="2800" b="1" dirty="0" smtClean="0">
                <a:latin typeface="標楷體" pitchFamily="65" charset="-120"/>
                <a:ea typeface="標楷體" pitchFamily="65" charset="-120"/>
              </a:rPr>
              <a:t>1/23</a:t>
            </a:r>
            <a:r>
              <a:rPr lang="zh-TW" altLang="en-US" sz="2800" b="1" dirty="0" smtClean="0">
                <a:latin typeface="標楷體" pitchFamily="65" charset="-120"/>
                <a:ea typeface="標楷體" pitchFamily="65" charset="-120"/>
              </a:rPr>
              <a:t>～</a:t>
            </a:r>
            <a:r>
              <a:rPr lang="en-US" altLang="zh-TW" sz="2800" b="1" dirty="0" smtClean="0">
                <a:latin typeface="標楷體" pitchFamily="65" charset="-120"/>
                <a:ea typeface="標楷體" pitchFamily="65" charset="-120"/>
              </a:rPr>
              <a:t>12/22 </a:t>
            </a:r>
          </a:p>
          <a:p>
            <a:pPr eaLnBrk="1" hangingPunct="1"/>
            <a:r>
              <a:rPr lang="en-US" altLang="zh-TW" sz="2800" b="1" dirty="0" smtClean="0">
                <a:latin typeface="標楷體" pitchFamily="65" charset="-120"/>
                <a:ea typeface="標楷體" pitchFamily="65" charset="-120"/>
              </a:rPr>
              <a:t>  </a:t>
            </a:r>
            <a:r>
              <a:rPr lang="zh-TW" altLang="en-US" sz="2800" b="1" dirty="0" smtClean="0">
                <a:latin typeface="標楷體" pitchFamily="65" charset="-120"/>
                <a:ea typeface="標楷體" pitchFamily="65" charset="-120"/>
              </a:rPr>
              <a:t>水象星座</a:t>
            </a:r>
          </a:p>
          <a:p>
            <a:pPr lvl="1" eaLnBrk="1" hangingPunct="1"/>
            <a:r>
              <a:rPr lang="zh-TW" altLang="en-US" sz="2800" b="1" dirty="0" smtClean="0">
                <a:latin typeface="標楷體" pitchFamily="65" charset="-120"/>
                <a:ea typeface="標楷體" pitchFamily="65" charset="-120"/>
              </a:rPr>
              <a:t>雙魚座</a:t>
            </a:r>
            <a:r>
              <a:rPr lang="en-US" altLang="zh-TW" sz="2800" b="1" dirty="0" smtClean="0">
                <a:latin typeface="標楷體" pitchFamily="65" charset="-120"/>
                <a:ea typeface="標楷體" pitchFamily="65" charset="-120"/>
              </a:rPr>
              <a:t>2/20</a:t>
            </a:r>
            <a:r>
              <a:rPr lang="zh-TW" altLang="en-US" sz="2800" b="1" dirty="0" smtClean="0">
                <a:latin typeface="標楷體" pitchFamily="65" charset="-120"/>
                <a:ea typeface="標楷體" pitchFamily="65" charset="-120"/>
              </a:rPr>
              <a:t>～</a:t>
            </a:r>
            <a:r>
              <a:rPr lang="en-US" altLang="zh-TW" sz="2800" b="1" dirty="0" smtClean="0">
                <a:latin typeface="標楷體" pitchFamily="65" charset="-120"/>
                <a:ea typeface="標楷體" pitchFamily="65" charset="-120"/>
              </a:rPr>
              <a:t>3/20</a:t>
            </a:r>
            <a:r>
              <a:rPr lang="zh-TW" altLang="en-US" sz="2800" b="1" dirty="0" smtClean="0">
                <a:latin typeface="標楷體" pitchFamily="65" charset="-120"/>
                <a:ea typeface="標楷體" pitchFamily="65" charset="-120"/>
              </a:rPr>
              <a:t>　</a:t>
            </a:r>
          </a:p>
          <a:p>
            <a:pPr lvl="1" eaLnBrk="1" hangingPunct="1"/>
            <a:r>
              <a:rPr lang="zh-TW" altLang="en-US" sz="2800" b="1" dirty="0" smtClean="0">
                <a:latin typeface="標楷體" pitchFamily="65" charset="-120"/>
                <a:ea typeface="標楷體" pitchFamily="65" charset="-120"/>
              </a:rPr>
              <a:t>巨蟹座</a:t>
            </a:r>
            <a:r>
              <a:rPr lang="en-US" altLang="zh-TW" sz="2800" b="1" dirty="0" smtClean="0">
                <a:latin typeface="標楷體" pitchFamily="65" charset="-120"/>
                <a:ea typeface="標楷體" pitchFamily="65" charset="-120"/>
              </a:rPr>
              <a:t>6/22</a:t>
            </a:r>
            <a:r>
              <a:rPr lang="zh-TW" altLang="en-US" sz="2800" b="1" dirty="0" smtClean="0">
                <a:latin typeface="標楷體" pitchFamily="65" charset="-120"/>
                <a:ea typeface="標楷體" pitchFamily="65" charset="-120"/>
              </a:rPr>
              <a:t>～</a:t>
            </a:r>
            <a:r>
              <a:rPr lang="en-US" altLang="zh-TW" sz="2800" b="1" dirty="0" smtClean="0">
                <a:latin typeface="標楷體" pitchFamily="65" charset="-120"/>
                <a:ea typeface="標楷體" pitchFamily="65" charset="-120"/>
              </a:rPr>
              <a:t>7/23</a:t>
            </a:r>
            <a:r>
              <a:rPr lang="zh-TW" altLang="en-US" sz="2800" b="1" dirty="0" smtClean="0">
                <a:latin typeface="標楷體" pitchFamily="65" charset="-120"/>
                <a:ea typeface="標楷體" pitchFamily="65" charset="-120"/>
              </a:rPr>
              <a:t>　</a:t>
            </a:r>
          </a:p>
          <a:p>
            <a:pPr lvl="1" eaLnBrk="1" hangingPunct="1"/>
            <a:r>
              <a:rPr lang="zh-TW" altLang="en-US" sz="2800" b="1" dirty="0" smtClean="0">
                <a:latin typeface="標楷體" pitchFamily="65" charset="-120"/>
                <a:ea typeface="標楷體" pitchFamily="65" charset="-120"/>
              </a:rPr>
              <a:t>天蠍座</a:t>
            </a:r>
            <a:r>
              <a:rPr lang="en-US" altLang="zh-TW" sz="2800" b="1" dirty="0" smtClean="0">
                <a:latin typeface="標楷體" pitchFamily="65" charset="-120"/>
                <a:ea typeface="標楷體" pitchFamily="65" charset="-120"/>
              </a:rPr>
              <a:t>10/24</a:t>
            </a:r>
            <a:r>
              <a:rPr lang="zh-TW" altLang="en-US" sz="2800" b="1" dirty="0" smtClean="0">
                <a:latin typeface="標楷體" pitchFamily="65" charset="-120"/>
                <a:ea typeface="標楷體" pitchFamily="65" charset="-120"/>
              </a:rPr>
              <a:t>～</a:t>
            </a:r>
            <a:r>
              <a:rPr lang="en-US" altLang="zh-TW" sz="2800" b="1" dirty="0" smtClean="0">
                <a:latin typeface="標楷體" pitchFamily="65" charset="-120"/>
                <a:ea typeface="標楷體" pitchFamily="65" charset="-120"/>
              </a:rPr>
              <a:t>11/22</a:t>
            </a:r>
          </a:p>
          <a:p>
            <a:pPr eaLnBrk="1" hangingPunct="1">
              <a:buFont typeface="Wingdings" pitchFamily="2" charset="2"/>
              <a:buNone/>
            </a:pPr>
            <a:endParaRPr lang="zh-TW" altLang="en-US" dirty="0" smtClean="0"/>
          </a:p>
        </p:txBody>
      </p:sp>
      <p:sp>
        <p:nvSpPr>
          <p:cNvPr id="25606" name="Rectangle 6"/>
          <p:cNvSpPr>
            <a:spLocks noChangeArrowheads="1"/>
          </p:cNvSpPr>
          <p:nvPr/>
        </p:nvSpPr>
        <p:spPr bwMode="auto">
          <a:xfrm>
            <a:off x="4427538" y="1870075"/>
            <a:ext cx="3956050" cy="4367213"/>
          </a:xfrm>
          <a:prstGeom prst="rect">
            <a:avLst/>
          </a:prstGeom>
          <a:noFill/>
          <a:ln w="9525">
            <a:noFill/>
            <a:miter lim="800000"/>
            <a:headEnd/>
            <a:tailEnd/>
          </a:ln>
        </p:spPr>
        <p:txBody>
          <a:bodyPr/>
          <a:lstStyle/>
          <a:p>
            <a:pPr marL="342900" indent="-342900">
              <a:spcBef>
                <a:spcPct val="20000"/>
              </a:spcBef>
              <a:buClr>
                <a:srgbClr val="CCFF33"/>
              </a:buClr>
              <a:buSzPct val="70000"/>
              <a:buFont typeface="Wingdings" pitchFamily="2" charset="2"/>
              <a:buChar char="n"/>
            </a:pPr>
            <a:r>
              <a:rPr lang="zh-TW" altLang="en-US" sz="3200" b="1" dirty="0">
                <a:ea typeface="標楷體" pitchFamily="65" charset="-120"/>
              </a:rPr>
              <a:t>地象星座</a:t>
            </a:r>
          </a:p>
          <a:p>
            <a:pPr marL="742950" lvl="1" indent="-285750">
              <a:spcBef>
                <a:spcPct val="20000"/>
              </a:spcBef>
              <a:buClr>
                <a:schemeClr val="accent2"/>
              </a:buClr>
              <a:buSzPct val="65000"/>
              <a:buFont typeface="Wingdings" pitchFamily="2" charset="2"/>
              <a:buChar char="n"/>
            </a:pPr>
            <a:r>
              <a:rPr lang="zh-TW" altLang="en-US" sz="2800" b="1" dirty="0">
                <a:ea typeface="標楷體" pitchFamily="65" charset="-120"/>
              </a:rPr>
              <a:t>金牛座</a:t>
            </a:r>
            <a:r>
              <a:rPr lang="en-US" altLang="zh-TW" sz="2800" b="1" dirty="0">
                <a:ea typeface="標楷體" pitchFamily="65" charset="-120"/>
              </a:rPr>
              <a:t>4/21</a:t>
            </a:r>
            <a:r>
              <a:rPr lang="zh-TW" altLang="en-US" sz="2800" b="1" dirty="0">
                <a:ea typeface="標楷體" pitchFamily="65" charset="-120"/>
              </a:rPr>
              <a:t>～</a:t>
            </a:r>
            <a:r>
              <a:rPr lang="en-US" altLang="zh-TW" sz="2800" b="1" dirty="0">
                <a:ea typeface="標楷體" pitchFamily="65" charset="-120"/>
              </a:rPr>
              <a:t>5/21</a:t>
            </a:r>
            <a:r>
              <a:rPr lang="zh-TW" altLang="en-US" sz="2800" b="1" dirty="0">
                <a:ea typeface="標楷體" pitchFamily="65" charset="-120"/>
              </a:rPr>
              <a:t>　</a:t>
            </a:r>
          </a:p>
          <a:p>
            <a:pPr marL="742950" lvl="1" indent="-285750">
              <a:spcBef>
                <a:spcPct val="20000"/>
              </a:spcBef>
              <a:buClr>
                <a:schemeClr val="accent2"/>
              </a:buClr>
              <a:buSzPct val="65000"/>
              <a:buFont typeface="Wingdings" pitchFamily="2" charset="2"/>
              <a:buChar char="n"/>
            </a:pPr>
            <a:r>
              <a:rPr lang="zh-TW" altLang="en-US" sz="2800" b="1" dirty="0">
                <a:ea typeface="標楷體" pitchFamily="65" charset="-120"/>
              </a:rPr>
              <a:t>處女座</a:t>
            </a:r>
            <a:r>
              <a:rPr lang="en-US" altLang="zh-TW" sz="2800" b="1" dirty="0">
                <a:ea typeface="標楷體" pitchFamily="65" charset="-120"/>
              </a:rPr>
              <a:t>8/24</a:t>
            </a:r>
            <a:r>
              <a:rPr lang="zh-TW" altLang="en-US" sz="2800" b="1" dirty="0">
                <a:ea typeface="標楷體" pitchFamily="65" charset="-120"/>
              </a:rPr>
              <a:t>～</a:t>
            </a:r>
            <a:r>
              <a:rPr lang="en-US" altLang="zh-TW" sz="2800" b="1" dirty="0">
                <a:ea typeface="標楷體" pitchFamily="65" charset="-120"/>
              </a:rPr>
              <a:t>9/23</a:t>
            </a:r>
            <a:r>
              <a:rPr lang="zh-TW" altLang="en-US" sz="2800" b="1" dirty="0">
                <a:ea typeface="標楷體" pitchFamily="65" charset="-120"/>
              </a:rPr>
              <a:t>　</a:t>
            </a:r>
          </a:p>
          <a:p>
            <a:pPr marL="742950" lvl="1" indent="-285750">
              <a:spcBef>
                <a:spcPct val="20000"/>
              </a:spcBef>
              <a:buClr>
                <a:schemeClr val="accent2"/>
              </a:buClr>
              <a:buSzPct val="65000"/>
              <a:buFont typeface="Wingdings" pitchFamily="2" charset="2"/>
              <a:buChar char="n"/>
            </a:pPr>
            <a:r>
              <a:rPr lang="zh-TW" altLang="en-US" sz="2800" b="1" dirty="0">
                <a:ea typeface="標楷體" pitchFamily="65" charset="-120"/>
              </a:rPr>
              <a:t>摩羯座</a:t>
            </a:r>
            <a:r>
              <a:rPr lang="en-US" altLang="zh-TW" sz="2800" b="1" dirty="0">
                <a:ea typeface="標楷體" pitchFamily="65" charset="-120"/>
              </a:rPr>
              <a:t>12/23</a:t>
            </a:r>
            <a:r>
              <a:rPr lang="zh-TW" altLang="en-US" sz="2800" b="1" dirty="0">
                <a:ea typeface="標楷體" pitchFamily="65" charset="-120"/>
              </a:rPr>
              <a:t>～</a:t>
            </a:r>
            <a:r>
              <a:rPr lang="en-US" altLang="zh-TW" sz="2800" b="1" dirty="0">
                <a:ea typeface="標楷體" pitchFamily="65" charset="-120"/>
              </a:rPr>
              <a:t>1/20 </a:t>
            </a:r>
          </a:p>
          <a:p>
            <a:pPr marL="342900" indent="-342900">
              <a:spcBef>
                <a:spcPct val="20000"/>
              </a:spcBef>
              <a:buClr>
                <a:srgbClr val="CCFF33"/>
              </a:buClr>
              <a:buSzPct val="70000"/>
              <a:buFont typeface="Wingdings" pitchFamily="2" charset="2"/>
              <a:buChar char="n"/>
            </a:pPr>
            <a:r>
              <a:rPr lang="en-US" altLang="zh-TW" sz="3200" b="1" dirty="0">
                <a:ea typeface="標楷體" pitchFamily="65" charset="-120"/>
              </a:rPr>
              <a:t>  </a:t>
            </a:r>
            <a:r>
              <a:rPr lang="zh-TW" altLang="en-US" sz="3200" b="1" dirty="0">
                <a:ea typeface="標楷體" pitchFamily="65" charset="-120"/>
              </a:rPr>
              <a:t>風象星座</a:t>
            </a:r>
          </a:p>
          <a:p>
            <a:pPr marL="742950" lvl="1" indent="-285750">
              <a:spcBef>
                <a:spcPct val="20000"/>
              </a:spcBef>
              <a:buClr>
                <a:schemeClr val="accent2"/>
              </a:buClr>
              <a:buSzPct val="65000"/>
              <a:buFont typeface="Wingdings" pitchFamily="2" charset="2"/>
              <a:buChar char="n"/>
            </a:pPr>
            <a:r>
              <a:rPr lang="zh-TW" altLang="en-US" sz="2800" b="1" dirty="0">
                <a:ea typeface="標楷體" pitchFamily="65" charset="-120"/>
              </a:rPr>
              <a:t>水瓶座</a:t>
            </a:r>
            <a:r>
              <a:rPr lang="en-US" altLang="zh-TW" sz="2800" b="1" dirty="0">
                <a:ea typeface="標楷體" pitchFamily="65" charset="-120"/>
              </a:rPr>
              <a:t>1/20</a:t>
            </a:r>
            <a:r>
              <a:rPr lang="zh-TW" altLang="en-US" sz="2800" b="1" dirty="0">
                <a:ea typeface="標楷體" pitchFamily="65" charset="-120"/>
              </a:rPr>
              <a:t>～</a:t>
            </a:r>
            <a:r>
              <a:rPr lang="en-US" altLang="zh-TW" sz="2800" b="1" dirty="0">
                <a:ea typeface="標楷體" pitchFamily="65" charset="-120"/>
              </a:rPr>
              <a:t>2/19</a:t>
            </a:r>
            <a:r>
              <a:rPr lang="zh-TW" altLang="en-US" sz="2800" b="1" dirty="0">
                <a:ea typeface="標楷體" pitchFamily="65" charset="-120"/>
              </a:rPr>
              <a:t>　</a:t>
            </a:r>
          </a:p>
          <a:p>
            <a:pPr marL="742950" lvl="1" indent="-285750">
              <a:spcBef>
                <a:spcPct val="20000"/>
              </a:spcBef>
              <a:buClr>
                <a:schemeClr val="accent2"/>
              </a:buClr>
              <a:buSzPct val="65000"/>
              <a:buFont typeface="Wingdings" pitchFamily="2" charset="2"/>
              <a:buChar char="n"/>
            </a:pPr>
            <a:r>
              <a:rPr lang="zh-TW" altLang="en-US" sz="2800" b="1" dirty="0">
                <a:ea typeface="標楷體" pitchFamily="65" charset="-120"/>
              </a:rPr>
              <a:t>雙子座</a:t>
            </a:r>
            <a:r>
              <a:rPr lang="en-US" altLang="zh-TW" sz="2800" b="1" dirty="0">
                <a:ea typeface="標楷體" pitchFamily="65" charset="-120"/>
              </a:rPr>
              <a:t>5/22</a:t>
            </a:r>
            <a:r>
              <a:rPr lang="zh-TW" altLang="en-US" sz="2800" b="1" dirty="0">
                <a:ea typeface="標楷體" pitchFamily="65" charset="-120"/>
              </a:rPr>
              <a:t>～</a:t>
            </a:r>
            <a:r>
              <a:rPr lang="en-US" altLang="zh-TW" sz="2800" b="1" dirty="0">
                <a:ea typeface="標楷體" pitchFamily="65" charset="-120"/>
              </a:rPr>
              <a:t>6/21</a:t>
            </a:r>
            <a:r>
              <a:rPr lang="zh-TW" altLang="en-US" sz="2800" b="1" dirty="0">
                <a:ea typeface="標楷體" pitchFamily="65" charset="-120"/>
              </a:rPr>
              <a:t>　</a:t>
            </a:r>
          </a:p>
          <a:p>
            <a:pPr marL="742950" lvl="1" indent="-285750">
              <a:spcBef>
                <a:spcPct val="20000"/>
              </a:spcBef>
              <a:buClr>
                <a:schemeClr val="accent2"/>
              </a:buClr>
              <a:buSzPct val="65000"/>
              <a:buFont typeface="Wingdings" pitchFamily="2" charset="2"/>
              <a:buChar char="n"/>
            </a:pPr>
            <a:r>
              <a:rPr lang="zh-TW" altLang="en-US" sz="2800" b="1" dirty="0">
                <a:ea typeface="標楷體" pitchFamily="65" charset="-120"/>
              </a:rPr>
              <a:t>天秤座</a:t>
            </a:r>
            <a:r>
              <a:rPr lang="en-US" altLang="zh-TW" sz="2800" b="1" dirty="0">
                <a:ea typeface="標楷體" pitchFamily="65" charset="-120"/>
              </a:rPr>
              <a:t>9/24</a:t>
            </a:r>
            <a:r>
              <a:rPr lang="zh-TW" altLang="en-US" sz="2800" b="1" dirty="0">
                <a:ea typeface="標楷體" pitchFamily="65" charset="-120"/>
              </a:rPr>
              <a:t>～</a:t>
            </a:r>
            <a:r>
              <a:rPr lang="en-US" altLang="zh-TW" sz="2800" b="1" dirty="0">
                <a:ea typeface="標楷體" pitchFamily="65" charset="-120"/>
              </a:rPr>
              <a:t>10/23</a:t>
            </a:r>
            <a:endParaRPr lang="zh-TW" altLang="en-US" sz="2800" b="1" dirty="0">
              <a:ea typeface="標楷體" pitchFamily="65" charset="-120"/>
            </a:endParaRPr>
          </a:p>
          <a:p>
            <a:pPr marL="342900" indent="-342900">
              <a:lnSpc>
                <a:spcPct val="90000"/>
              </a:lnSpc>
              <a:spcBef>
                <a:spcPct val="20000"/>
              </a:spcBef>
              <a:buClr>
                <a:srgbClr val="CCFF33"/>
              </a:buClr>
              <a:buSzPct val="70000"/>
              <a:buFont typeface="Wingdings" pitchFamily="2" charset="2"/>
              <a:buNone/>
            </a:pPr>
            <a:endParaRPr lang="zh-TW" altLang="en-US" sz="3200" dirty="0">
              <a:ea typeface="標楷體" pitchFamily="65" charset="-120"/>
            </a:endParaRPr>
          </a:p>
        </p:txBody>
      </p:sp>
    </p:spTree>
  </p:cSld>
  <p:clrMapOvr>
    <a:masterClrMapping/>
  </p:clrMapOvr>
  <p:transition advTm="16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randombar(horizontal)">
                                      <p:cBhvr>
                                        <p:cTn id="7" dur="500"/>
                                        <p:tgtEl>
                                          <p:spTgt spid="2560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randombar(horizontal)">
                                      <p:cBhvr>
                                        <p:cTn id="10" dur="500"/>
                                        <p:tgtEl>
                                          <p:spTgt spid="2560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Effect transition="in" filter="randombar(horizontal)">
                                      <p:cBhvr>
                                        <p:cTn id="13" dur="500"/>
                                        <p:tgtEl>
                                          <p:spTgt spid="2560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603">
                                            <p:txEl>
                                              <p:pRg st="3" end="3"/>
                                            </p:txEl>
                                          </p:spTgt>
                                        </p:tgtEl>
                                        <p:attrNameLst>
                                          <p:attrName>style.visibility</p:attrName>
                                        </p:attrNameLst>
                                      </p:cBhvr>
                                      <p:to>
                                        <p:strVal val="visible"/>
                                      </p:to>
                                    </p:set>
                                    <p:animEffect transition="in" filter="randombar(horizontal)">
                                      <p:cBhvr>
                                        <p:cTn id="16" dur="500"/>
                                        <p:tgtEl>
                                          <p:spTgt spid="2560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animEffect transition="in" filter="randombar(horizontal)">
                                      <p:cBhvr>
                                        <p:cTn id="21" dur="500"/>
                                        <p:tgtEl>
                                          <p:spTgt spid="25603">
                                            <p:txEl>
                                              <p:pRg st="4" end="4"/>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5603">
                                            <p:txEl>
                                              <p:pRg st="5" end="5"/>
                                            </p:txEl>
                                          </p:spTgt>
                                        </p:tgtEl>
                                        <p:attrNameLst>
                                          <p:attrName>style.visibility</p:attrName>
                                        </p:attrNameLst>
                                      </p:cBhvr>
                                      <p:to>
                                        <p:strVal val="visible"/>
                                      </p:to>
                                    </p:set>
                                    <p:animEffect transition="in" filter="randombar(horizontal)">
                                      <p:cBhvr>
                                        <p:cTn id="24" dur="500"/>
                                        <p:tgtEl>
                                          <p:spTgt spid="25603">
                                            <p:txEl>
                                              <p:pRg st="5" end="5"/>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5603">
                                            <p:txEl>
                                              <p:pRg st="6" end="6"/>
                                            </p:txEl>
                                          </p:spTgt>
                                        </p:tgtEl>
                                        <p:attrNameLst>
                                          <p:attrName>style.visibility</p:attrName>
                                        </p:attrNameLst>
                                      </p:cBhvr>
                                      <p:to>
                                        <p:strVal val="visible"/>
                                      </p:to>
                                    </p:set>
                                    <p:animEffect transition="in" filter="randombar(horizontal)">
                                      <p:cBhvr>
                                        <p:cTn id="27" dur="500"/>
                                        <p:tgtEl>
                                          <p:spTgt spid="25603">
                                            <p:txEl>
                                              <p:pRg st="6" end="6"/>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5603">
                                            <p:txEl>
                                              <p:pRg st="7" end="7"/>
                                            </p:txEl>
                                          </p:spTgt>
                                        </p:tgtEl>
                                        <p:attrNameLst>
                                          <p:attrName>style.visibility</p:attrName>
                                        </p:attrNameLst>
                                      </p:cBhvr>
                                      <p:to>
                                        <p:strVal val="visible"/>
                                      </p:to>
                                    </p:set>
                                    <p:animEffect transition="in" filter="randombar(horizontal)">
                                      <p:cBhvr>
                                        <p:cTn id="30" dur="500"/>
                                        <p:tgtEl>
                                          <p:spTgt spid="2560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5606">
                                            <p:txEl>
                                              <p:pRg st="0" end="0"/>
                                            </p:txEl>
                                          </p:spTgt>
                                        </p:tgtEl>
                                        <p:attrNameLst>
                                          <p:attrName>style.visibility</p:attrName>
                                        </p:attrNameLst>
                                      </p:cBhvr>
                                      <p:to>
                                        <p:strVal val="visible"/>
                                      </p:to>
                                    </p:set>
                                    <p:animEffect transition="in" filter="randombar(horizontal)">
                                      <p:cBhvr>
                                        <p:cTn id="35" dur="500"/>
                                        <p:tgtEl>
                                          <p:spTgt spid="25606">
                                            <p:txEl>
                                              <p:pRg st="0" end="0"/>
                                            </p:tx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5606">
                                            <p:txEl>
                                              <p:pRg st="1" end="1"/>
                                            </p:txEl>
                                          </p:spTgt>
                                        </p:tgtEl>
                                        <p:attrNameLst>
                                          <p:attrName>style.visibility</p:attrName>
                                        </p:attrNameLst>
                                      </p:cBhvr>
                                      <p:to>
                                        <p:strVal val="visible"/>
                                      </p:to>
                                    </p:set>
                                    <p:animEffect transition="in" filter="randombar(horizontal)">
                                      <p:cBhvr>
                                        <p:cTn id="38" dur="500"/>
                                        <p:tgtEl>
                                          <p:spTgt spid="25606">
                                            <p:txEl>
                                              <p:pRg st="1" end="1"/>
                                            </p:tx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5606">
                                            <p:txEl>
                                              <p:pRg st="2" end="2"/>
                                            </p:txEl>
                                          </p:spTgt>
                                        </p:tgtEl>
                                        <p:attrNameLst>
                                          <p:attrName>style.visibility</p:attrName>
                                        </p:attrNameLst>
                                      </p:cBhvr>
                                      <p:to>
                                        <p:strVal val="visible"/>
                                      </p:to>
                                    </p:set>
                                    <p:animEffect transition="in" filter="randombar(horizontal)">
                                      <p:cBhvr>
                                        <p:cTn id="41" dur="500"/>
                                        <p:tgtEl>
                                          <p:spTgt spid="25606">
                                            <p:txEl>
                                              <p:pRg st="2" end="2"/>
                                            </p:txEl>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5606">
                                            <p:txEl>
                                              <p:pRg st="3" end="3"/>
                                            </p:txEl>
                                          </p:spTgt>
                                        </p:tgtEl>
                                        <p:attrNameLst>
                                          <p:attrName>style.visibility</p:attrName>
                                        </p:attrNameLst>
                                      </p:cBhvr>
                                      <p:to>
                                        <p:strVal val="visible"/>
                                      </p:to>
                                    </p:set>
                                    <p:animEffect transition="in" filter="randombar(horizontal)">
                                      <p:cBhvr>
                                        <p:cTn id="44" dur="500"/>
                                        <p:tgtEl>
                                          <p:spTgt spid="25606">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5606">
                                            <p:txEl>
                                              <p:pRg st="4" end="4"/>
                                            </p:txEl>
                                          </p:spTgt>
                                        </p:tgtEl>
                                        <p:attrNameLst>
                                          <p:attrName>style.visibility</p:attrName>
                                        </p:attrNameLst>
                                      </p:cBhvr>
                                      <p:to>
                                        <p:strVal val="visible"/>
                                      </p:to>
                                    </p:set>
                                    <p:animEffect transition="in" filter="randombar(horizontal)">
                                      <p:cBhvr>
                                        <p:cTn id="49" dur="500"/>
                                        <p:tgtEl>
                                          <p:spTgt spid="25606">
                                            <p:txEl>
                                              <p:pRg st="4" end="4"/>
                                            </p:txEl>
                                          </p:spTgt>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5606">
                                            <p:txEl>
                                              <p:pRg st="5" end="5"/>
                                            </p:txEl>
                                          </p:spTgt>
                                        </p:tgtEl>
                                        <p:attrNameLst>
                                          <p:attrName>style.visibility</p:attrName>
                                        </p:attrNameLst>
                                      </p:cBhvr>
                                      <p:to>
                                        <p:strVal val="visible"/>
                                      </p:to>
                                    </p:set>
                                    <p:animEffect transition="in" filter="randombar(horizontal)">
                                      <p:cBhvr>
                                        <p:cTn id="52" dur="500"/>
                                        <p:tgtEl>
                                          <p:spTgt spid="25606">
                                            <p:txEl>
                                              <p:pRg st="5" end="5"/>
                                            </p:txEl>
                                          </p:spTgt>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5606">
                                            <p:txEl>
                                              <p:pRg st="6" end="6"/>
                                            </p:txEl>
                                          </p:spTgt>
                                        </p:tgtEl>
                                        <p:attrNameLst>
                                          <p:attrName>style.visibility</p:attrName>
                                        </p:attrNameLst>
                                      </p:cBhvr>
                                      <p:to>
                                        <p:strVal val="visible"/>
                                      </p:to>
                                    </p:set>
                                    <p:animEffect transition="in" filter="randombar(horizontal)">
                                      <p:cBhvr>
                                        <p:cTn id="55" dur="500"/>
                                        <p:tgtEl>
                                          <p:spTgt spid="25606">
                                            <p:txEl>
                                              <p:pRg st="6" end="6"/>
                                            </p:txEl>
                                          </p:spTgt>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5606">
                                            <p:txEl>
                                              <p:pRg st="7" end="7"/>
                                            </p:txEl>
                                          </p:spTgt>
                                        </p:tgtEl>
                                        <p:attrNameLst>
                                          <p:attrName>style.visibility</p:attrName>
                                        </p:attrNameLst>
                                      </p:cBhvr>
                                      <p:to>
                                        <p:strVal val="visible"/>
                                      </p:to>
                                    </p:set>
                                    <p:animEffect transition="in" filter="randombar(horizontal)">
                                      <p:cBhvr>
                                        <p:cTn id="58" dur="500"/>
                                        <p:tgtEl>
                                          <p:spTgt spid="256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P spid="2560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763688" y="2564904"/>
            <a:ext cx="5314275" cy="1323439"/>
          </a:xfrm>
          <a:prstGeom prst="rect">
            <a:avLst/>
          </a:prstGeom>
          <a:noFill/>
        </p:spPr>
        <p:txBody>
          <a:bodyPr wrap="none" rtlCol="0">
            <a:spAutoFit/>
          </a:bodyPr>
          <a:lstStyle/>
          <a:p>
            <a:r>
              <a:rPr lang="zh-TW" altLang="en-US" sz="8000" b="1" dirty="0" smtClean="0">
                <a:latin typeface="標楷體" pitchFamily="65" charset="-120"/>
                <a:ea typeface="標楷體" pitchFamily="65" charset="-120"/>
              </a:rPr>
              <a:t>熟悉星座盤</a:t>
            </a:r>
            <a:endParaRPr lang="zh-TW" altLang="en-US" sz="8000" b="1" dirty="0">
              <a:latin typeface="標楷體" pitchFamily="65" charset="-120"/>
              <a:ea typeface="標楷體" pitchFamily="65"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zh-TW" altLang="en-US" b="1" dirty="0" smtClean="0">
                <a:latin typeface="標楷體" pitchFamily="65" charset="-120"/>
                <a:ea typeface="標楷體" pitchFamily="65" charset="-120"/>
              </a:rPr>
              <a:t>夏季星空歌</a:t>
            </a:r>
          </a:p>
        </p:txBody>
      </p:sp>
      <p:sp>
        <p:nvSpPr>
          <p:cNvPr id="30723" name="Rectangle 3"/>
          <p:cNvSpPr>
            <a:spLocks noGrp="1" noChangeArrowheads="1"/>
          </p:cNvSpPr>
          <p:nvPr>
            <p:ph type="body" idx="1"/>
          </p:nvPr>
        </p:nvSpPr>
        <p:spPr>
          <a:xfrm>
            <a:off x="557213" y="2743200"/>
            <a:ext cx="8586787" cy="3429000"/>
          </a:xfrm>
        </p:spPr>
        <p:txBody>
          <a:bodyPr/>
          <a:lstStyle/>
          <a:p>
            <a:pPr eaLnBrk="1" hangingPunct="1"/>
            <a:r>
              <a:rPr lang="zh-TW" altLang="en-US" sz="4000" dirty="0" smtClean="0"/>
              <a:t>斗柄南指夏夜來	天蠍人馬緊相挨</a:t>
            </a:r>
          </a:p>
          <a:p>
            <a:pPr eaLnBrk="1" hangingPunct="1"/>
            <a:r>
              <a:rPr lang="zh-TW" altLang="en-US" sz="4000" dirty="0" smtClean="0"/>
              <a:t>順著銀河向北看	天鷹天琴兩邊排</a:t>
            </a:r>
          </a:p>
          <a:p>
            <a:pPr eaLnBrk="1" hangingPunct="1"/>
            <a:r>
              <a:rPr lang="zh-TW" altLang="en-US" sz="4000" dirty="0" smtClean="0"/>
              <a:t>天鵝飛翔銀河歪	牛郎織女色青白</a:t>
            </a:r>
          </a:p>
          <a:p>
            <a:pPr eaLnBrk="1" hangingPunct="1"/>
            <a:r>
              <a:rPr lang="zh-TW" altLang="en-US" sz="4000" dirty="0" smtClean="0"/>
              <a:t>星宿紅星照南斗	夏夜星空記心懷</a:t>
            </a:r>
          </a:p>
        </p:txBody>
      </p:sp>
      <p:pic>
        <p:nvPicPr>
          <p:cNvPr id="43012" name="901026夏季星空歌&amp;介紹.asf">
            <a:hlinkClick r:id="" action="ppaction://media"/>
          </p:cNvPr>
          <p:cNvPicPr>
            <a:picLocks noRot="1" noChangeAspect="1" noChangeArrowheads="1"/>
          </p:cNvPicPr>
          <p:nvPr>
            <a:videoFile r:link="rId1"/>
          </p:nvPr>
        </p:nvPicPr>
        <p:blipFill>
          <a:blip r:embed="rId5" cstate="print"/>
          <a:srcRect/>
          <a:stretch>
            <a:fillRect/>
          </a:stretch>
        </p:blipFill>
        <p:spPr bwMode="auto">
          <a:xfrm>
            <a:off x="4876800" y="914400"/>
            <a:ext cx="1676400" cy="1371600"/>
          </a:xfrm>
          <a:prstGeom prst="rect">
            <a:avLst/>
          </a:prstGeom>
          <a:noFill/>
          <a:ln w="9525">
            <a:noFill/>
            <a:miter lim="800000"/>
            <a:headEnd/>
            <a:tailEnd/>
          </a:ln>
        </p:spPr>
      </p:pic>
      <p:pic>
        <p:nvPicPr>
          <p:cNvPr id="43013" name="901213-50702學生演唱秋季星空歌.asf">
            <a:hlinkClick r:id="" action="ppaction://media"/>
          </p:cNvPr>
          <p:cNvPicPr>
            <a:picLocks noRot="1" noChangeAspect="1" noChangeArrowheads="1"/>
          </p:cNvPicPr>
          <p:nvPr>
            <a:videoFile r:link="rId2"/>
          </p:nvPr>
        </p:nvPicPr>
        <p:blipFill>
          <a:blip r:embed="rId5" cstate="print"/>
          <a:srcRect/>
          <a:stretch>
            <a:fillRect/>
          </a:stretch>
        </p:blipFill>
        <p:spPr bwMode="auto">
          <a:xfrm>
            <a:off x="6858000" y="914400"/>
            <a:ext cx="1676400"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30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301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3012"/>
                                        </p:tgtEl>
                                      </p:cBhvr>
                                    </p:cmd>
                                  </p:childTnLst>
                                </p:cTn>
                              </p:par>
                            </p:childTnLst>
                          </p:cTn>
                        </p:par>
                      </p:childTnLst>
                    </p:cTn>
                  </p:par>
                </p:childTnLst>
              </p:cTn>
              <p:nextCondLst>
                <p:cond evt="onClick" delay="0">
                  <p:tgtEl>
                    <p:spTgt spid="43012"/>
                  </p:tgtEl>
                </p:cond>
              </p:nextCondLst>
            </p:seq>
            <p:video>
              <p:cMediaNode>
                <p:cTn id="12" fill="hold" display="0">
                  <p:stCondLst>
                    <p:cond delay="indefinite"/>
                  </p:stCondLst>
                  <p:endCondLst>
                    <p:cond evt="onNext" delay="0">
                      <p:tgtEl>
                        <p:sldTgt/>
                      </p:tgtEl>
                    </p:cond>
                    <p:cond evt="onPrev" delay="0">
                      <p:tgtEl>
                        <p:sldTgt/>
                      </p:tgtEl>
                    </p:cond>
                  </p:endCondLst>
                </p:cTn>
                <p:tgtEl>
                  <p:spTgt spid="43012"/>
                </p:tgtEl>
              </p:cMediaNode>
            </p:video>
            <p:video>
              <p:cMediaNode>
                <p:cTn id="13" fill="hold" display="0">
                  <p:stCondLst>
                    <p:cond delay="indefinite"/>
                  </p:stCondLst>
                  <p:endCondLst>
                    <p:cond evt="onNext" delay="0">
                      <p:tgtEl>
                        <p:sldTgt/>
                      </p:tgtEl>
                    </p:cond>
                    <p:cond evt="onPrev" delay="0">
                      <p:tgtEl>
                        <p:sldTgt/>
                      </p:tgtEl>
                    </p:cond>
                  </p:endCondLst>
                </p:cTn>
                <p:tgtEl>
                  <p:spTgt spid="43013"/>
                </p:tgtEl>
              </p:cMediaNode>
            </p:video>
            <p:seq concurrent="1" nextAc="seek">
              <p:cTn id="14" restart="whenNotActive" fill="hold" evtFilter="cancelBubble" nodeType="interactiveSeq">
                <p:stCondLst>
                  <p:cond evt="onClick" delay="0">
                    <p:tgtEl>
                      <p:spTgt spid="4301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3013"/>
                                        </p:tgtEl>
                                      </p:cBhvr>
                                    </p:cmd>
                                  </p:childTnLst>
                                </p:cTn>
                              </p:par>
                            </p:childTnLst>
                          </p:cTn>
                        </p:par>
                      </p:childTnLst>
                    </p:cTn>
                  </p:par>
                </p:childTnLst>
              </p:cTn>
              <p:nextCondLst>
                <p:cond evt="onClick" delay="0">
                  <p:tgtEl>
                    <p:spTgt spid="4301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 y="722313"/>
            <a:ext cx="8637588" cy="762000"/>
          </a:xfrm>
        </p:spPr>
        <p:txBody>
          <a:bodyPr>
            <a:normAutofit fontScale="90000"/>
          </a:bodyPr>
          <a:lstStyle/>
          <a:p>
            <a:pPr eaLnBrk="1" hangingPunct="1"/>
            <a:r>
              <a:rPr lang="zh-TW" altLang="en-US" b="1" dirty="0" smtClean="0">
                <a:latin typeface="標楷體" pitchFamily="65" charset="-120"/>
                <a:ea typeface="標楷體" pitchFamily="65" charset="-120"/>
              </a:rPr>
              <a:t>斗柄南指夏夜來</a:t>
            </a:r>
          </a:p>
        </p:txBody>
      </p:sp>
      <p:sp>
        <p:nvSpPr>
          <p:cNvPr id="31747" name="Rectangle 3"/>
          <p:cNvSpPr>
            <a:spLocks noGrp="1" noChangeArrowheads="1"/>
          </p:cNvSpPr>
          <p:nvPr>
            <p:ph type="body" idx="1"/>
          </p:nvPr>
        </p:nvSpPr>
        <p:spPr/>
        <p:txBody>
          <a:bodyPr/>
          <a:lstStyle/>
          <a:p>
            <a:pPr eaLnBrk="1" hangingPunct="1"/>
            <a:r>
              <a:rPr lang="zh-TW" altLang="en-US" sz="3200" b="1" dirty="0" smtClean="0"/>
              <a:t>北斗七星像個杓</a:t>
            </a:r>
          </a:p>
          <a:p>
            <a:pPr eaLnBrk="1" hangingPunct="1"/>
            <a:r>
              <a:rPr lang="zh-TW" altLang="en-US" sz="3200" b="1" dirty="0" smtClean="0"/>
              <a:t>又叫做大熊座</a:t>
            </a:r>
          </a:p>
          <a:p>
            <a:pPr eaLnBrk="1" hangingPunct="1"/>
            <a:r>
              <a:rPr lang="zh-TW" altLang="en-US" sz="3200" b="1" dirty="0" smtClean="0"/>
              <a:t>杓口指向北極星</a:t>
            </a:r>
          </a:p>
          <a:p>
            <a:pPr eaLnBrk="1" hangingPunct="1">
              <a:buFont typeface="Wingdings" pitchFamily="2" charset="2"/>
              <a:buNone/>
            </a:pPr>
            <a:endParaRPr lang="zh-TW" altLang="en-US" dirty="0" smtClean="0"/>
          </a:p>
        </p:txBody>
      </p:sp>
      <p:pic>
        <p:nvPicPr>
          <p:cNvPr id="31748" name="Picture 4" descr="大小熊"/>
          <p:cNvPicPr>
            <a:picLocks noChangeAspect="1" noChangeArrowheads="1"/>
          </p:cNvPicPr>
          <p:nvPr/>
        </p:nvPicPr>
        <p:blipFill>
          <a:blip r:embed="rId3" cstate="print"/>
          <a:srcRect/>
          <a:stretch>
            <a:fillRect/>
          </a:stretch>
        </p:blipFill>
        <p:spPr bwMode="auto">
          <a:xfrm>
            <a:off x="4067944" y="1406716"/>
            <a:ext cx="4766494" cy="491788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zh-TW" altLang="en-US" b="1" dirty="0" smtClean="0">
                <a:latin typeface="標楷體" pitchFamily="65" charset="-120"/>
                <a:ea typeface="標楷體" pitchFamily="65" charset="-120"/>
              </a:rPr>
              <a:t>天蠍人馬緊相挨</a:t>
            </a:r>
          </a:p>
        </p:txBody>
      </p:sp>
      <p:sp>
        <p:nvSpPr>
          <p:cNvPr id="32771" name="Rectangle 3"/>
          <p:cNvSpPr>
            <a:spLocks noGrp="1" noChangeArrowheads="1"/>
          </p:cNvSpPr>
          <p:nvPr>
            <p:ph type="body" idx="1"/>
          </p:nvPr>
        </p:nvSpPr>
        <p:spPr/>
        <p:txBody>
          <a:bodyPr/>
          <a:lstStyle/>
          <a:p>
            <a:pPr eaLnBrk="1" hangingPunct="1"/>
            <a:r>
              <a:rPr lang="zh-TW" altLang="en-US" sz="3200" b="1" dirty="0" smtClean="0"/>
              <a:t>天蠍座、人馬座</a:t>
            </a:r>
          </a:p>
          <a:p>
            <a:pPr eaLnBrk="1" hangingPunct="1"/>
            <a:r>
              <a:rPr lang="zh-TW" altLang="en-US" sz="3200" b="1" dirty="0" smtClean="0"/>
              <a:t>夏季南方星空代表星座</a:t>
            </a:r>
          </a:p>
          <a:p>
            <a:pPr eaLnBrk="1" hangingPunct="1"/>
            <a:r>
              <a:rPr lang="zh-TW" altLang="en-US" sz="3200" b="1" dirty="0" smtClean="0"/>
              <a:t>天蠍的心臟最亮(心宿二)</a:t>
            </a:r>
          </a:p>
          <a:p>
            <a:pPr eaLnBrk="1" hangingPunct="1"/>
            <a:r>
              <a:rPr lang="zh-TW" altLang="en-US" sz="3200" b="1" dirty="0" smtClean="0"/>
              <a:t>人馬座有南斗六星</a:t>
            </a:r>
          </a:p>
          <a:p>
            <a:pPr eaLnBrk="1" hangingPunct="1"/>
            <a:r>
              <a:rPr lang="zh-TW" altLang="en-US" sz="3200" b="1" dirty="0" smtClean="0"/>
              <a:t>有人說多看會長壽</a:t>
            </a:r>
          </a:p>
          <a:p>
            <a:pPr eaLnBrk="1" hangingPunct="1"/>
            <a:endParaRPr lang="zh-TW" altLang="en-US" dirty="0" smtClean="0"/>
          </a:p>
        </p:txBody>
      </p:sp>
      <p:pic>
        <p:nvPicPr>
          <p:cNvPr id="32772" name="Picture 4" descr="天蠍人馬"/>
          <p:cNvPicPr>
            <a:picLocks noChangeAspect="1" noChangeArrowheads="1"/>
          </p:cNvPicPr>
          <p:nvPr/>
        </p:nvPicPr>
        <p:blipFill>
          <a:blip r:embed="rId3" cstate="print"/>
          <a:srcRect/>
          <a:stretch>
            <a:fillRect/>
          </a:stretch>
        </p:blipFill>
        <p:spPr bwMode="auto">
          <a:xfrm>
            <a:off x="5220072" y="2348880"/>
            <a:ext cx="2586038" cy="18732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95536" y="1340768"/>
            <a:ext cx="8229600" cy="1143000"/>
          </a:xfrm>
        </p:spPr>
        <p:txBody>
          <a:bodyPr>
            <a:normAutofit fontScale="90000"/>
          </a:bodyPr>
          <a:lstStyle/>
          <a:p>
            <a:pPr eaLnBrk="1" hangingPunct="1"/>
            <a:r>
              <a:rPr lang="zh-TW" altLang="en-US" b="1" dirty="0" smtClean="0">
                <a:latin typeface="標楷體" pitchFamily="65" charset="-120"/>
                <a:ea typeface="標楷體" pitchFamily="65" charset="-120"/>
              </a:rPr>
              <a:t>順著銀河向北看</a:t>
            </a:r>
            <a:r>
              <a:rPr lang="en-US" altLang="zh-TW" b="1" dirty="0" smtClean="0">
                <a:latin typeface="標楷體" pitchFamily="65" charset="-120"/>
                <a:ea typeface="標楷體" pitchFamily="65" charset="-120"/>
              </a:rPr>
              <a:t/>
            </a:r>
            <a:br>
              <a:rPr lang="en-US" altLang="zh-TW" b="1" dirty="0" smtClean="0">
                <a:latin typeface="標楷體" pitchFamily="65" charset="-120"/>
                <a:ea typeface="標楷體" pitchFamily="65" charset="-120"/>
              </a:rPr>
            </a:br>
            <a:r>
              <a:rPr lang="zh-TW" altLang="en-US" b="1" dirty="0" smtClean="0">
                <a:latin typeface="標楷體" pitchFamily="65" charset="-120"/>
                <a:ea typeface="標楷體" pitchFamily="65" charset="-120"/>
              </a:rPr>
              <a:t>天鷹天琴兩邊排</a:t>
            </a:r>
          </a:p>
        </p:txBody>
      </p:sp>
      <p:sp>
        <p:nvSpPr>
          <p:cNvPr id="33795" name="Rectangle 3"/>
          <p:cNvSpPr>
            <a:spLocks noGrp="1" noChangeArrowheads="1"/>
          </p:cNvSpPr>
          <p:nvPr>
            <p:ph type="body" idx="1"/>
          </p:nvPr>
        </p:nvSpPr>
        <p:spPr>
          <a:xfrm>
            <a:off x="467544" y="2708920"/>
            <a:ext cx="8229600" cy="4389120"/>
          </a:xfrm>
        </p:spPr>
        <p:txBody>
          <a:bodyPr>
            <a:normAutofit/>
          </a:bodyPr>
          <a:lstStyle/>
          <a:p>
            <a:pPr eaLnBrk="1" hangingPunct="1"/>
            <a:r>
              <a:rPr lang="zh-TW" altLang="en-US" sz="2800" b="1" dirty="0" smtClean="0"/>
              <a:t>天鷹座中有牛郎星</a:t>
            </a:r>
          </a:p>
          <a:p>
            <a:pPr eaLnBrk="1" hangingPunct="1"/>
            <a:r>
              <a:rPr lang="zh-TW" altLang="en-US" sz="2800" b="1" dirty="0" smtClean="0"/>
              <a:t>天琴座中有織女星</a:t>
            </a:r>
          </a:p>
          <a:p>
            <a:pPr eaLnBrk="1" hangingPunct="1"/>
            <a:r>
              <a:rPr lang="zh-TW" altLang="en-US" sz="2800" b="1" dirty="0" smtClean="0"/>
              <a:t>天鵝座中有天津四</a:t>
            </a:r>
          </a:p>
          <a:p>
            <a:pPr eaLnBrk="1" hangingPunct="1"/>
            <a:r>
              <a:rPr lang="zh-TW" altLang="en-US" sz="2800" b="1" dirty="0" smtClean="0"/>
              <a:t>三個亮星合起來叫做</a:t>
            </a:r>
            <a:br>
              <a:rPr lang="zh-TW" altLang="en-US" sz="2800" b="1" dirty="0" smtClean="0"/>
            </a:br>
            <a:r>
              <a:rPr lang="zh-TW" altLang="en-US" sz="2800" b="1" dirty="0" smtClean="0"/>
              <a:t>夏季大三角</a:t>
            </a:r>
          </a:p>
        </p:txBody>
      </p:sp>
      <p:pic>
        <p:nvPicPr>
          <p:cNvPr id="33796" name="Picture 4" descr="夏季大三角"/>
          <p:cNvPicPr>
            <a:picLocks noChangeAspect="1" noChangeArrowheads="1"/>
          </p:cNvPicPr>
          <p:nvPr/>
        </p:nvPicPr>
        <p:blipFill>
          <a:blip r:embed="rId3" cstate="print"/>
          <a:srcRect/>
          <a:stretch>
            <a:fillRect/>
          </a:stretch>
        </p:blipFill>
        <p:spPr bwMode="auto">
          <a:xfrm>
            <a:off x="4800600" y="2438400"/>
            <a:ext cx="3886200" cy="25066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1"/>
          </p:nvPr>
        </p:nvSpPr>
        <p:spPr>
          <a:xfrm>
            <a:off x="395536" y="1268760"/>
            <a:ext cx="8229600" cy="4389120"/>
          </a:xfrm>
        </p:spPr>
        <p:txBody>
          <a:bodyPr/>
          <a:lstStyle/>
          <a:p>
            <a:pPr eaLnBrk="1" hangingPunct="1"/>
            <a:endParaRPr lang="zh-TW" altLang="en-US" sz="4000" dirty="0" smtClean="0"/>
          </a:p>
          <a:p>
            <a:pPr eaLnBrk="1" hangingPunct="1"/>
            <a:r>
              <a:rPr lang="zh-TW" altLang="en-US" sz="4000" b="1" dirty="0" smtClean="0"/>
              <a:t>天鵝飛翔銀河歪    </a:t>
            </a:r>
          </a:p>
          <a:p>
            <a:pPr eaLnBrk="1" hangingPunct="1"/>
            <a:r>
              <a:rPr lang="zh-TW" altLang="en-US" sz="4000" b="1" dirty="0" smtClean="0"/>
              <a:t>牛郎織女色青白</a:t>
            </a:r>
          </a:p>
          <a:p>
            <a:pPr eaLnBrk="1" hangingPunct="1"/>
            <a:r>
              <a:rPr lang="zh-TW" altLang="en-US" sz="4000" b="1" dirty="0" smtClean="0"/>
              <a:t>心宿紅星照南斗    </a:t>
            </a:r>
          </a:p>
          <a:p>
            <a:pPr eaLnBrk="1" hangingPunct="1"/>
            <a:r>
              <a:rPr lang="zh-TW" altLang="en-US" sz="4000" b="1" dirty="0" smtClean="0"/>
              <a:t>夏夜星空記心懷</a:t>
            </a:r>
          </a:p>
          <a:p>
            <a:pPr eaLnBrk="1" hangingPunct="1"/>
            <a:endParaRPr lang="zh-TW" altLang="en-US" sz="4000" dirty="0" smtClean="0"/>
          </a:p>
        </p:txBody>
      </p:sp>
      <p:graphicFrame>
        <p:nvGraphicFramePr>
          <p:cNvPr id="5122" name="Object 6"/>
          <p:cNvGraphicFramePr>
            <a:graphicFrameLocks noChangeAspect="1"/>
          </p:cNvGraphicFramePr>
          <p:nvPr/>
        </p:nvGraphicFramePr>
        <p:xfrm>
          <a:off x="4648200" y="3284984"/>
          <a:ext cx="4082435" cy="2133476"/>
        </p:xfrm>
        <a:graphic>
          <a:graphicData uri="http://schemas.openxmlformats.org/presentationml/2006/ole">
            <p:oleObj spid="_x0000_s6146" name="PhotoImpact" r:id="rId4" imgW="4495238" imgH="2349206" progId="PI3.Image">
              <p:embed/>
            </p:oleObj>
          </a:graphicData>
        </a:graphic>
      </p:graphicFrame>
      <p:graphicFrame>
        <p:nvGraphicFramePr>
          <p:cNvPr id="5123" name="Object 7"/>
          <p:cNvGraphicFramePr>
            <a:graphicFrameLocks noChangeAspect="1"/>
          </p:cNvGraphicFramePr>
          <p:nvPr/>
        </p:nvGraphicFramePr>
        <p:xfrm>
          <a:off x="5076056" y="260648"/>
          <a:ext cx="2705100" cy="2603500"/>
        </p:xfrm>
        <a:graphic>
          <a:graphicData uri="http://schemas.openxmlformats.org/presentationml/2006/ole">
            <p:oleObj spid="_x0000_s6147" name="PhotoImpact" r:id="rId5" imgW="2704762" imgH="2603175" progId="PI3.Image">
              <p:embed/>
            </p:oleObj>
          </a:graphicData>
        </a:graphic>
      </p:graphicFrame>
      <p:sp>
        <p:nvSpPr>
          <p:cNvPr id="5" name="笑臉 4">
            <a:hlinkClick r:id="rId6" action="ppaction://hlinkfile"/>
          </p:cNvPr>
          <p:cNvSpPr/>
          <p:nvPr/>
        </p:nvSpPr>
        <p:spPr>
          <a:xfrm>
            <a:off x="8388424" y="6309320"/>
            <a:ext cx="360040" cy="33265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lvl="0" algn="l"/>
            <a:r>
              <a:rPr lang="zh-TW" altLang="en-US" dirty="0" smtClean="0">
                <a:solidFill>
                  <a:srgbClr val="FF0000"/>
                </a:solidFill>
              </a:rPr>
              <a:t>一、</a:t>
            </a:r>
            <a:r>
              <a:rPr lang="zh-TW" altLang="zh-TW" dirty="0" smtClean="0">
                <a:solidFill>
                  <a:srgbClr val="FF0000"/>
                </a:solidFill>
              </a:rPr>
              <a:t>備課</a:t>
            </a:r>
            <a:br>
              <a:rPr lang="zh-TW" altLang="zh-TW" dirty="0" smtClean="0">
                <a:solidFill>
                  <a:srgbClr val="FF0000"/>
                </a:solidFill>
              </a:rPr>
            </a:br>
            <a:endParaRPr lang="zh-TW" altLang="en-US" dirty="0">
              <a:solidFill>
                <a:srgbClr val="FF0000"/>
              </a:solidFill>
            </a:endParaRPr>
          </a:p>
        </p:txBody>
      </p:sp>
      <p:sp>
        <p:nvSpPr>
          <p:cNvPr id="3" name="副標題 2"/>
          <p:cNvSpPr>
            <a:spLocks noGrp="1"/>
          </p:cNvSpPr>
          <p:nvPr>
            <p:ph type="subTitle" idx="1"/>
          </p:nvPr>
        </p:nvSpPr>
        <p:spPr>
          <a:xfrm>
            <a:off x="467544" y="2708920"/>
            <a:ext cx="7854696" cy="3168352"/>
          </a:xfrm>
        </p:spPr>
        <p:txBody>
          <a:bodyPr>
            <a:normAutofit fontScale="70000" lnSpcReduction="20000"/>
          </a:bodyPr>
          <a:lstStyle/>
          <a:p>
            <a:pPr algn="l"/>
            <a:r>
              <a:rPr lang="zh-TW" altLang="zh-TW" sz="5100" b="1" dirty="0" smtClean="0">
                <a:latin typeface="標楷體" pitchFamily="65" charset="-120"/>
                <a:ea typeface="標楷體" pitchFamily="65" charset="-120"/>
              </a:rPr>
              <a:t>（一）閱讀：課本、習作、</a:t>
            </a:r>
            <a:endParaRPr lang="en-US" altLang="zh-TW" sz="5100" b="1" dirty="0" smtClean="0">
              <a:latin typeface="標楷體" pitchFamily="65" charset="-120"/>
              <a:ea typeface="標楷體" pitchFamily="65" charset="-120"/>
            </a:endParaRPr>
          </a:p>
          <a:p>
            <a:pPr algn="l"/>
            <a:r>
              <a:rPr lang="en-US" altLang="zh-TW" sz="5100" b="1" dirty="0" smtClean="0">
                <a:latin typeface="標楷體" pitchFamily="65" charset="-120"/>
                <a:ea typeface="標楷體" pitchFamily="65" charset="-120"/>
              </a:rPr>
              <a:t>     </a:t>
            </a:r>
            <a:r>
              <a:rPr lang="zh-TW" altLang="zh-TW" sz="5100" b="1" dirty="0" smtClean="0">
                <a:latin typeface="標楷體" pitchFamily="65" charset="-120"/>
                <a:ea typeface="標楷體" pitchFamily="65" charset="-120"/>
              </a:rPr>
              <a:t>教學指引、電子書</a:t>
            </a:r>
            <a:r>
              <a:rPr lang="en-US" altLang="zh-TW" sz="5100" b="1" dirty="0" smtClean="0">
                <a:latin typeface="標楷體" pitchFamily="65" charset="-120"/>
                <a:ea typeface="標楷體" pitchFamily="65" charset="-120"/>
              </a:rPr>
              <a:t>……</a:t>
            </a:r>
            <a:r>
              <a:rPr lang="zh-TW" altLang="zh-TW" sz="5100" b="1" dirty="0" smtClean="0">
                <a:latin typeface="標楷體" pitchFamily="65" charset="-120"/>
                <a:ea typeface="標楷體" pitchFamily="65" charset="-120"/>
              </a:rPr>
              <a:t>心中有譜</a:t>
            </a:r>
          </a:p>
          <a:p>
            <a:pPr algn="l"/>
            <a:r>
              <a:rPr lang="zh-TW" altLang="zh-TW" sz="5100" b="1" dirty="0" smtClean="0">
                <a:latin typeface="標楷體" pitchFamily="65" charset="-120"/>
                <a:ea typeface="標楷體" pitchFamily="65" charset="-120"/>
              </a:rPr>
              <a:t>（二）收集資料：教材、教具</a:t>
            </a:r>
          </a:p>
          <a:p>
            <a:pPr algn="l"/>
            <a:r>
              <a:rPr lang="zh-TW" altLang="zh-TW" sz="5100" b="1" dirty="0" smtClean="0">
                <a:latin typeface="標楷體" pitchFamily="65" charset="-120"/>
                <a:ea typeface="標楷體" pitchFamily="65" charset="-120"/>
              </a:rPr>
              <a:t>（三）動手做：熟悉步驟、掌握竅門</a:t>
            </a:r>
          </a:p>
          <a:p>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 </a:t>
            </a:r>
            <a:r>
              <a:rPr lang="zh-TW" altLang="en-US" sz="7200" b="1" dirty="0" smtClean="0">
                <a:latin typeface="標楷體" pitchFamily="65" charset="-120"/>
                <a:ea typeface="標楷體" pitchFamily="65" charset="-120"/>
              </a:rPr>
              <a:t>水溶液</a:t>
            </a:r>
            <a:endParaRPr lang="zh-TW" altLang="en-US" sz="7200" b="1"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zh-TW" sz="4000" b="1" dirty="0" smtClean="0">
                <a:latin typeface="標楷體" pitchFamily="65" charset="-120"/>
                <a:ea typeface="標楷體" pitchFamily="65" charset="-120"/>
              </a:rPr>
              <a:t>實驗操作：熟悉步驟、掌握竅門</a:t>
            </a:r>
            <a:endParaRPr lang="en-US" altLang="zh-TW" sz="4000" b="1" dirty="0" smtClean="0">
              <a:latin typeface="標楷體" pitchFamily="65" charset="-120"/>
              <a:ea typeface="標楷體" pitchFamily="65" charset="-120"/>
            </a:endParaRPr>
          </a:p>
          <a:p>
            <a:r>
              <a:rPr lang="zh-TW" altLang="en-US" sz="4000" b="1" dirty="0" smtClean="0">
                <a:latin typeface="標楷體" pitchFamily="65" charset="-120"/>
                <a:ea typeface="標楷體" pitchFamily="65" charset="-120"/>
              </a:rPr>
              <a:t>溶解</a:t>
            </a:r>
            <a:endParaRPr lang="en-US" altLang="zh-TW" sz="4000" b="1" dirty="0" smtClean="0">
              <a:latin typeface="標楷體" pitchFamily="65" charset="-120"/>
              <a:ea typeface="標楷體" pitchFamily="65" charset="-120"/>
            </a:endParaRPr>
          </a:p>
          <a:p>
            <a:r>
              <a:rPr lang="zh-TW" altLang="en-US" sz="4000" b="1" dirty="0" smtClean="0">
                <a:latin typeface="標楷體" pitchFamily="65" charset="-120"/>
                <a:ea typeface="標楷體" pitchFamily="65" charset="-120"/>
              </a:rPr>
              <a:t>石蕊試紙</a:t>
            </a:r>
            <a:endParaRPr lang="en-US" altLang="zh-TW" sz="4000" b="1" dirty="0" smtClean="0">
              <a:latin typeface="標楷體" pitchFamily="65" charset="-120"/>
              <a:ea typeface="標楷體" pitchFamily="65" charset="-120"/>
            </a:endParaRPr>
          </a:p>
          <a:p>
            <a:r>
              <a:rPr lang="zh-TW" altLang="en-US" sz="4000" b="1" dirty="0" smtClean="0">
                <a:latin typeface="標楷體" pitchFamily="65" charset="-120"/>
                <a:ea typeface="標楷體" pitchFamily="65" charset="-120"/>
              </a:rPr>
              <a:t>自製酸鹼指示劑</a:t>
            </a:r>
            <a:endParaRPr lang="en-US" altLang="zh-TW" sz="4000" b="1" dirty="0" smtClean="0">
              <a:latin typeface="標楷體" pitchFamily="65" charset="-120"/>
              <a:ea typeface="標楷體" pitchFamily="65" charset="-120"/>
            </a:endParaRPr>
          </a:p>
          <a:p>
            <a:r>
              <a:rPr lang="zh-TW" altLang="en-US" sz="4000" b="1" dirty="0" smtClean="0">
                <a:latin typeface="標楷體" pitchFamily="65" charset="-120"/>
                <a:ea typeface="標楷體" pitchFamily="65" charset="-120"/>
              </a:rPr>
              <a:t>水溶液的導電性</a:t>
            </a:r>
            <a:endParaRPr lang="en-US" altLang="zh-TW" sz="4000" b="1" dirty="0" smtClean="0">
              <a:latin typeface="標楷體" pitchFamily="65" charset="-120"/>
              <a:ea typeface="標楷體" pitchFamily="65" charset="-120"/>
            </a:endParaRPr>
          </a:p>
          <a:p>
            <a:endParaRPr lang="en-US" altLang="zh-TW" sz="4000" b="1" dirty="0" smtClean="0">
              <a:latin typeface="標楷體" pitchFamily="65" charset="-120"/>
              <a:ea typeface="標楷體" pitchFamily="65" charset="-120"/>
            </a:endParaRPr>
          </a:p>
          <a:p>
            <a:pPr>
              <a:buNone/>
            </a:pPr>
            <a:endParaRPr lang="zh-TW" altLang="zh-TW" sz="4000" b="1"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48680"/>
            <a:ext cx="8229600" cy="1152128"/>
          </a:xfrm>
        </p:spPr>
        <p:txBody>
          <a:bodyPr>
            <a:normAutofit/>
          </a:bodyPr>
          <a:lstStyle/>
          <a:p>
            <a:r>
              <a:rPr lang="zh-TW" altLang="en-US" sz="7200" b="1" dirty="0" smtClean="0">
                <a:latin typeface="標楷體" pitchFamily="65" charset="-120"/>
                <a:ea typeface="標楷體" pitchFamily="65" charset="-120"/>
              </a:rPr>
              <a:t>動物大觀園</a:t>
            </a:r>
            <a:endParaRPr lang="zh-TW" altLang="en-US" dirty="0"/>
          </a:p>
        </p:txBody>
      </p:sp>
      <p:sp>
        <p:nvSpPr>
          <p:cNvPr id="3" name="內容版面配置區 2"/>
          <p:cNvSpPr>
            <a:spLocks noGrp="1"/>
          </p:cNvSpPr>
          <p:nvPr>
            <p:ph idx="1"/>
          </p:nvPr>
        </p:nvSpPr>
        <p:spPr>
          <a:xfrm>
            <a:off x="251520" y="1772816"/>
            <a:ext cx="8568952" cy="4824536"/>
          </a:xfrm>
        </p:spPr>
        <p:txBody>
          <a:bodyPr>
            <a:normAutofit fontScale="70000" lnSpcReduction="20000"/>
          </a:bodyPr>
          <a:lstStyle/>
          <a:p>
            <a:r>
              <a:rPr lang="zh-TW" altLang="en-US" sz="3600" b="1" dirty="0" smtClean="0">
                <a:latin typeface="標楷體" pitchFamily="65" charset="-120"/>
                <a:ea typeface="標楷體" pitchFamily="65" charset="-120"/>
              </a:rPr>
              <a:t>動物運動會     動物冬季運動會</a:t>
            </a:r>
            <a:endParaRPr lang="en-US" altLang="zh-TW" sz="3600" b="1" dirty="0" smtClean="0">
              <a:latin typeface="標楷體" pitchFamily="65" charset="-120"/>
              <a:ea typeface="標楷體" pitchFamily="65" charset="-120"/>
            </a:endParaRPr>
          </a:p>
          <a:p>
            <a:r>
              <a:rPr lang="zh-TW" altLang="en-US" sz="3600" b="1" dirty="0" smtClean="0">
                <a:latin typeface="標楷體" pitchFamily="65" charset="-120"/>
                <a:ea typeface="標楷體" pitchFamily="65" charset="-120"/>
              </a:rPr>
              <a:t>「阿四奇妙的小小目擊者」</a:t>
            </a:r>
            <a:br>
              <a:rPr lang="zh-TW" altLang="en-US" sz="3600" b="1" dirty="0" smtClean="0">
                <a:latin typeface="標楷體" pitchFamily="65" charset="-120"/>
                <a:ea typeface="標楷體" pitchFamily="65" charset="-120"/>
              </a:rPr>
            </a:br>
            <a:r>
              <a:rPr lang="en-US" altLang="zh-TW" sz="3600" b="1" dirty="0" smtClean="0">
                <a:latin typeface="標楷體" pitchFamily="65" charset="-120"/>
                <a:ea typeface="標楷體" pitchFamily="65" charset="-120"/>
              </a:rPr>
              <a:t>1</a:t>
            </a:r>
            <a:r>
              <a:rPr lang="zh-TW" altLang="en-US" sz="3600" b="1" dirty="0" smtClean="0">
                <a:latin typeface="標楷體" pitchFamily="65" charset="-120"/>
                <a:ea typeface="標楷體" pitchFamily="65" charset="-120"/>
              </a:rPr>
              <a:t>「動物武器」</a:t>
            </a:r>
            <a:r>
              <a:rPr lang="en-US" altLang="zh-TW" sz="3600" b="1" dirty="0" smtClean="0">
                <a:latin typeface="標楷體" pitchFamily="65" charset="-120"/>
                <a:ea typeface="標楷體" pitchFamily="65" charset="-120"/>
              </a:rPr>
              <a:t>2</a:t>
            </a:r>
            <a:r>
              <a:rPr lang="zh-TW" altLang="en-US" sz="3600" b="1" dirty="0" smtClean="0">
                <a:latin typeface="標楷體" pitchFamily="65" charset="-120"/>
                <a:ea typeface="標楷體" pitchFamily="65" charset="-120"/>
              </a:rPr>
              <a:t>「沙漠動物」</a:t>
            </a:r>
            <a:r>
              <a:rPr lang="en-US" altLang="zh-TW" sz="3600" b="1" dirty="0" smtClean="0">
                <a:latin typeface="標楷體" pitchFamily="65" charset="-120"/>
                <a:ea typeface="標楷體" pitchFamily="65" charset="-120"/>
              </a:rPr>
              <a:t>3</a:t>
            </a:r>
            <a:r>
              <a:rPr lang="zh-TW" altLang="en-US" sz="3600" b="1" dirty="0" smtClean="0">
                <a:latin typeface="標楷體" pitchFamily="65" charset="-120"/>
                <a:ea typeface="標楷體" pitchFamily="65" charset="-120"/>
              </a:rPr>
              <a:t>「動物顏色</a:t>
            </a:r>
            <a:r>
              <a:rPr lang="zh-TW" altLang="en-US" sz="3600" b="1" dirty="0" smtClean="0">
                <a:latin typeface="標楷體" pitchFamily="65" charset="-120"/>
                <a:ea typeface="標楷體" pitchFamily="65" charset="-120"/>
              </a:rPr>
              <a:t>」</a:t>
            </a:r>
            <a:endParaRPr lang="en-US" altLang="zh-TW" sz="3600" b="1" dirty="0" smtClean="0">
              <a:latin typeface="標楷體" pitchFamily="65" charset="-120"/>
              <a:ea typeface="標楷體" pitchFamily="65" charset="-120"/>
            </a:endParaRPr>
          </a:p>
          <a:p>
            <a:r>
              <a:rPr lang="en-US" altLang="zh-TW" sz="3600" b="1" dirty="0" smtClean="0">
                <a:latin typeface="標楷體" pitchFamily="65" charset="-120"/>
                <a:ea typeface="標楷體" pitchFamily="65" charset="-120"/>
              </a:rPr>
              <a:t>4</a:t>
            </a:r>
            <a:r>
              <a:rPr lang="zh-TW" altLang="en-US" sz="3600" b="1" dirty="0" smtClean="0">
                <a:latin typeface="標楷體" pitchFamily="65" charset="-120"/>
                <a:ea typeface="標楷體" pitchFamily="65" charset="-120"/>
              </a:rPr>
              <a:t>「有盔甲動物</a:t>
            </a:r>
            <a:r>
              <a:rPr lang="zh-TW" altLang="en-US" sz="3600" b="1" dirty="0" smtClean="0">
                <a:latin typeface="標楷體" pitchFamily="65" charset="-120"/>
                <a:ea typeface="標楷體" pitchFamily="65" charset="-120"/>
              </a:rPr>
              <a:t>」</a:t>
            </a:r>
            <a:r>
              <a:rPr lang="en-US" altLang="zh-TW" sz="3600" b="1" dirty="0" smtClean="0">
                <a:latin typeface="標楷體" pitchFamily="65" charset="-120"/>
                <a:ea typeface="標楷體" pitchFamily="65" charset="-120"/>
              </a:rPr>
              <a:t>5</a:t>
            </a:r>
            <a:r>
              <a:rPr lang="zh-TW" altLang="en-US" sz="3600" b="1" dirty="0" smtClean="0">
                <a:latin typeface="標楷體" pitchFamily="65" charset="-120"/>
                <a:ea typeface="標楷體" pitchFamily="65" charset="-120"/>
              </a:rPr>
              <a:t>「動物建築師</a:t>
            </a:r>
            <a:r>
              <a:rPr lang="zh-TW" altLang="en-US" sz="3600" b="1" dirty="0" smtClean="0">
                <a:latin typeface="標楷體" pitchFamily="65" charset="-120"/>
                <a:ea typeface="標楷體" pitchFamily="65" charset="-120"/>
              </a:rPr>
              <a:t>」</a:t>
            </a:r>
            <a:r>
              <a:rPr lang="en-US" altLang="zh-TW" sz="3600" b="1" dirty="0" smtClean="0">
                <a:latin typeface="標楷體" pitchFamily="65" charset="-120"/>
                <a:ea typeface="標楷體" pitchFamily="65" charset="-120"/>
              </a:rPr>
              <a:t>6</a:t>
            </a:r>
            <a:r>
              <a:rPr lang="zh-TW" altLang="en-US" sz="3600" b="1" dirty="0" smtClean="0">
                <a:latin typeface="標楷體" pitchFamily="65" charset="-120"/>
                <a:ea typeface="標楷體" pitchFamily="65" charset="-120"/>
              </a:rPr>
              <a:t>「寵物</a:t>
            </a:r>
            <a:r>
              <a:rPr lang="zh-TW" altLang="en-US" sz="3600" b="1" dirty="0" smtClean="0">
                <a:latin typeface="標楷體" pitchFamily="65" charset="-120"/>
                <a:ea typeface="標楷體" pitchFamily="65" charset="-120"/>
              </a:rPr>
              <a:t>」</a:t>
            </a:r>
            <a:endParaRPr lang="en-US" altLang="zh-TW" sz="3600" b="1" dirty="0" smtClean="0">
              <a:latin typeface="標楷體" pitchFamily="65" charset="-120"/>
              <a:ea typeface="標楷體" pitchFamily="65" charset="-120"/>
            </a:endParaRPr>
          </a:p>
          <a:p>
            <a:r>
              <a:rPr lang="en-US" altLang="zh-TW" sz="3600" b="1" dirty="0" smtClean="0">
                <a:latin typeface="標楷體" pitchFamily="65" charset="-120"/>
                <a:ea typeface="標楷體" pitchFamily="65" charset="-120"/>
              </a:rPr>
              <a:t>7</a:t>
            </a:r>
            <a:r>
              <a:rPr lang="zh-TW" altLang="en-US" sz="3600" b="1" dirty="0" smtClean="0">
                <a:latin typeface="標楷體" pitchFamily="65" charset="-120"/>
                <a:ea typeface="標楷體" pitchFamily="65" charset="-120"/>
              </a:rPr>
              <a:t>「猴子和猿」</a:t>
            </a:r>
            <a:r>
              <a:rPr lang="en-US" altLang="zh-TW" sz="3600" b="1" dirty="0" smtClean="0">
                <a:latin typeface="標楷體" pitchFamily="65" charset="-120"/>
                <a:ea typeface="標楷體" pitchFamily="65" charset="-120"/>
              </a:rPr>
              <a:t>8</a:t>
            </a:r>
            <a:r>
              <a:rPr lang="zh-TW" altLang="en-US" sz="3600" b="1" dirty="0" smtClean="0">
                <a:latin typeface="標楷體" pitchFamily="65" charset="-120"/>
                <a:ea typeface="標楷體" pitchFamily="65" charset="-120"/>
              </a:rPr>
              <a:t>「動物求生術</a:t>
            </a:r>
            <a:r>
              <a:rPr lang="zh-TW" altLang="en-US" sz="3600" b="1" dirty="0" smtClean="0">
                <a:latin typeface="標楷體" pitchFamily="65" charset="-120"/>
                <a:ea typeface="標楷體" pitchFamily="65" charset="-120"/>
              </a:rPr>
              <a:t>」</a:t>
            </a:r>
            <a:r>
              <a:rPr lang="en-US" altLang="zh-TW" sz="3600" b="1" dirty="0" smtClean="0">
                <a:latin typeface="標楷體" pitchFamily="65" charset="-120"/>
                <a:ea typeface="標楷體" pitchFamily="65" charset="-120"/>
              </a:rPr>
              <a:t>9</a:t>
            </a:r>
            <a:r>
              <a:rPr lang="zh-TW" altLang="en-US" sz="3600" b="1" dirty="0" smtClean="0">
                <a:latin typeface="標楷體" pitchFamily="65" charset="-120"/>
                <a:ea typeface="標楷體" pitchFamily="65" charset="-120"/>
              </a:rPr>
              <a:t>「熱帶鳥類</a:t>
            </a:r>
            <a:r>
              <a:rPr lang="zh-TW" altLang="en-US" sz="3600" b="1" dirty="0" smtClean="0">
                <a:latin typeface="標楷體" pitchFamily="65" charset="-120"/>
                <a:ea typeface="標楷體" pitchFamily="65" charset="-120"/>
              </a:rPr>
              <a:t>」</a:t>
            </a:r>
            <a:endParaRPr lang="en-US" altLang="zh-TW" sz="3600" b="1" dirty="0" smtClean="0">
              <a:latin typeface="標楷體" pitchFamily="65" charset="-120"/>
              <a:ea typeface="標楷體" pitchFamily="65" charset="-120"/>
            </a:endParaRPr>
          </a:p>
          <a:p>
            <a:r>
              <a:rPr lang="en-US" altLang="zh-TW" sz="3600" b="1" dirty="0" smtClean="0">
                <a:latin typeface="標楷體" pitchFamily="65" charset="-120"/>
                <a:ea typeface="標楷體" pitchFamily="65" charset="-120"/>
              </a:rPr>
              <a:t>10</a:t>
            </a:r>
            <a:r>
              <a:rPr lang="zh-TW" altLang="en-US" sz="3600" b="1" dirty="0" smtClean="0">
                <a:latin typeface="標楷體" pitchFamily="65" charset="-120"/>
                <a:ea typeface="標楷體" pitchFamily="65" charset="-120"/>
              </a:rPr>
              <a:t>「動物寶寶</a:t>
            </a:r>
            <a:r>
              <a:rPr lang="zh-TW" altLang="en-US" sz="3600" b="1" dirty="0" smtClean="0">
                <a:latin typeface="標楷體" pitchFamily="65" charset="-120"/>
                <a:ea typeface="標楷體" pitchFamily="65" charset="-120"/>
              </a:rPr>
              <a:t>」</a:t>
            </a:r>
            <a:r>
              <a:rPr lang="en-US" altLang="zh-TW" sz="3600" b="1" dirty="0" smtClean="0">
                <a:latin typeface="標楷體" pitchFamily="65" charset="-120"/>
                <a:ea typeface="標楷體" pitchFamily="65" charset="-120"/>
              </a:rPr>
              <a:t>11</a:t>
            </a:r>
            <a:r>
              <a:rPr lang="zh-TW" altLang="en-US" sz="3600" b="1" dirty="0" smtClean="0">
                <a:latin typeface="標楷體" pitchFamily="65" charset="-120"/>
                <a:ea typeface="標楷體" pitchFamily="65" charset="-120"/>
              </a:rPr>
              <a:t>「海邊」</a:t>
            </a:r>
            <a:r>
              <a:rPr lang="en-US" altLang="zh-TW" sz="3600" b="1" dirty="0" smtClean="0">
                <a:latin typeface="標楷體" pitchFamily="65" charset="-120"/>
                <a:ea typeface="標楷體" pitchFamily="65" charset="-120"/>
              </a:rPr>
              <a:t>12</a:t>
            </a:r>
            <a:r>
              <a:rPr lang="zh-TW" altLang="en-US" sz="3600" b="1" dirty="0" smtClean="0">
                <a:latin typeface="標楷體" pitchFamily="65" charset="-120"/>
                <a:ea typeface="標楷體" pitchFamily="65" charset="-120"/>
              </a:rPr>
              <a:t>「恐怖動物</a:t>
            </a:r>
            <a:r>
              <a:rPr lang="zh-TW" altLang="en-US" sz="3600" b="1" dirty="0" smtClean="0">
                <a:latin typeface="標楷體" pitchFamily="65" charset="-120"/>
                <a:ea typeface="標楷體" pitchFamily="65" charset="-120"/>
              </a:rPr>
              <a:t>」</a:t>
            </a:r>
            <a:endParaRPr lang="en-US" altLang="zh-TW" sz="3600" b="1" dirty="0" smtClean="0">
              <a:latin typeface="標楷體" pitchFamily="65" charset="-120"/>
              <a:ea typeface="標楷體" pitchFamily="65" charset="-120"/>
            </a:endParaRPr>
          </a:p>
          <a:p>
            <a:r>
              <a:rPr lang="en-US" altLang="zh-TW" sz="3600" b="1" dirty="0" smtClean="0">
                <a:latin typeface="標楷體" pitchFamily="65" charset="-120"/>
                <a:ea typeface="標楷體" pitchFamily="65" charset="-120"/>
              </a:rPr>
              <a:t>13</a:t>
            </a:r>
            <a:r>
              <a:rPr lang="zh-TW" altLang="en-US" sz="3600" b="1" dirty="0" smtClean="0">
                <a:latin typeface="標楷體" pitchFamily="65" charset="-120"/>
                <a:ea typeface="標楷體" pitchFamily="65" charset="-120"/>
              </a:rPr>
              <a:t>「動物的一年」</a:t>
            </a:r>
            <a:r>
              <a:rPr lang="en-US" altLang="zh-TW" sz="3600" b="1" dirty="0" smtClean="0">
                <a:latin typeface="標楷體" pitchFamily="65" charset="-120"/>
                <a:ea typeface="標楷體" pitchFamily="65" charset="-120"/>
              </a:rPr>
              <a:t>14</a:t>
            </a:r>
            <a:r>
              <a:rPr lang="zh-TW" altLang="en-US" sz="3600" b="1" dirty="0" smtClean="0">
                <a:latin typeface="標楷體" pitchFamily="65" charset="-120"/>
                <a:ea typeface="標楷體" pitchFamily="65" charset="-120"/>
              </a:rPr>
              <a:t>「動物菜單」</a:t>
            </a:r>
            <a:r>
              <a:rPr lang="en-US" altLang="zh-TW" sz="3600" b="1" dirty="0" smtClean="0">
                <a:latin typeface="標楷體" pitchFamily="65" charset="-120"/>
                <a:ea typeface="標楷體" pitchFamily="65" charset="-120"/>
              </a:rPr>
              <a:t>15</a:t>
            </a:r>
            <a:r>
              <a:rPr lang="zh-TW" altLang="en-US" sz="3600" b="1" dirty="0" smtClean="0">
                <a:latin typeface="標楷體" pitchFamily="65" charset="-120"/>
                <a:ea typeface="標楷體" pitchFamily="65" charset="-120"/>
              </a:rPr>
              <a:t>「猛禽</a:t>
            </a:r>
            <a:r>
              <a:rPr lang="zh-TW" altLang="en-US" sz="3600" b="1" dirty="0" smtClean="0">
                <a:latin typeface="標楷體" pitchFamily="65" charset="-120"/>
                <a:ea typeface="標楷體" pitchFamily="65" charset="-120"/>
              </a:rPr>
              <a:t>」</a:t>
            </a:r>
            <a:endParaRPr lang="en-US" altLang="zh-TW" sz="3600" b="1" dirty="0" smtClean="0">
              <a:latin typeface="標楷體" pitchFamily="65" charset="-120"/>
              <a:ea typeface="標楷體" pitchFamily="65" charset="-120"/>
            </a:endParaRPr>
          </a:p>
          <a:p>
            <a:r>
              <a:rPr lang="en-US" altLang="zh-TW" sz="3600" b="1" dirty="0" smtClean="0">
                <a:latin typeface="標楷體" pitchFamily="65" charset="-120"/>
                <a:ea typeface="標楷體" pitchFamily="65" charset="-120"/>
              </a:rPr>
              <a:t>16</a:t>
            </a:r>
            <a:r>
              <a:rPr lang="zh-TW" altLang="en-US" sz="3600" b="1" dirty="0" smtClean="0">
                <a:latin typeface="標楷體" pitchFamily="65" charset="-120"/>
                <a:ea typeface="標楷體" pitchFamily="65" charset="-120"/>
              </a:rPr>
              <a:t>「動物媽媽」</a:t>
            </a:r>
            <a:r>
              <a:rPr lang="en-US" altLang="zh-TW" sz="3600" b="1" dirty="0" smtClean="0">
                <a:latin typeface="標楷體" pitchFamily="65" charset="-120"/>
                <a:ea typeface="標楷體" pitchFamily="65" charset="-120"/>
              </a:rPr>
              <a:t>17</a:t>
            </a:r>
            <a:r>
              <a:rPr lang="zh-TW" altLang="en-US" sz="3600" b="1" dirty="0" smtClean="0">
                <a:latin typeface="標楷體" pitchFamily="65" charset="-120"/>
                <a:ea typeface="標楷體" pitchFamily="65" charset="-120"/>
              </a:rPr>
              <a:t>「迷你小野獸」</a:t>
            </a:r>
            <a:r>
              <a:rPr lang="en-US" altLang="zh-TW" sz="3600" b="1" dirty="0" smtClean="0">
                <a:latin typeface="標楷體" pitchFamily="65" charset="-120"/>
                <a:ea typeface="標楷體" pitchFamily="65" charset="-120"/>
              </a:rPr>
              <a:t>18</a:t>
            </a:r>
            <a:r>
              <a:rPr lang="zh-TW" altLang="en-US" sz="3600" b="1" dirty="0" smtClean="0">
                <a:latin typeface="標楷體" pitchFamily="65" charset="-120"/>
                <a:ea typeface="標楷體" pitchFamily="65" charset="-120"/>
              </a:rPr>
              <a:t>「史前動物</a:t>
            </a:r>
            <a:r>
              <a:rPr lang="zh-TW" altLang="en-US" sz="3600" b="1" dirty="0" smtClean="0">
                <a:latin typeface="標楷體" pitchFamily="65" charset="-120"/>
                <a:ea typeface="標楷體" pitchFamily="65" charset="-120"/>
              </a:rPr>
              <a:t>」</a:t>
            </a:r>
            <a:endParaRPr lang="en-US" altLang="zh-TW" sz="3600" b="1" dirty="0" smtClean="0">
              <a:latin typeface="標楷體" pitchFamily="65" charset="-120"/>
              <a:ea typeface="標楷體" pitchFamily="65" charset="-120"/>
            </a:endParaRPr>
          </a:p>
          <a:p>
            <a:r>
              <a:rPr lang="en-US" altLang="zh-TW" sz="3600" b="1" dirty="0" smtClean="0">
                <a:latin typeface="標楷體" pitchFamily="65" charset="-120"/>
                <a:ea typeface="標楷體" pitchFamily="65" charset="-120"/>
              </a:rPr>
              <a:t>19</a:t>
            </a:r>
            <a:r>
              <a:rPr lang="zh-TW" altLang="en-US" sz="3600" b="1" dirty="0" smtClean="0">
                <a:latin typeface="標楷體" pitchFamily="65" charset="-120"/>
                <a:ea typeface="標楷體" pitchFamily="65" charset="-120"/>
              </a:rPr>
              <a:t>「動物</a:t>
            </a:r>
            <a:r>
              <a:rPr lang="zh-TW" altLang="en-US" sz="3600" b="1" dirty="0" smtClean="0">
                <a:latin typeface="標楷體" pitchFamily="65" charset="-120"/>
                <a:ea typeface="標楷體" pitchFamily="65" charset="-120"/>
              </a:rPr>
              <a:t>偽裝</a:t>
            </a:r>
            <a:r>
              <a:rPr lang="en-US" altLang="zh-TW" sz="3600" b="1" dirty="0" smtClean="0">
                <a:latin typeface="標楷體" pitchFamily="65" charset="-120"/>
                <a:ea typeface="標楷體" pitchFamily="65" charset="-120"/>
              </a:rPr>
              <a:t>20</a:t>
            </a:r>
            <a:r>
              <a:rPr lang="zh-TW" altLang="en-US" sz="3600" b="1" dirty="0" smtClean="0">
                <a:latin typeface="標楷體" pitchFamily="65" charset="-120"/>
                <a:ea typeface="標楷體" pitchFamily="65" charset="-120"/>
              </a:rPr>
              <a:t>「夜行性動物」</a:t>
            </a:r>
            <a:r>
              <a:rPr lang="en-US" altLang="zh-TW" sz="3600" b="1" dirty="0" smtClean="0">
                <a:latin typeface="標楷體" pitchFamily="65" charset="-120"/>
                <a:ea typeface="標楷體" pitchFamily="65" charset="-120"/>
              </a:rPr>
              <a:t>21</a:t>
            </a:r>
            <a:r>
              <a:rPr lang="zh-TW" altLang="en-US" sz="3600" b="1" dirty="0" smtClean="0">
                <a:latin typeface="標楷體" pitchFamily="65" charset="-120"/>
                <a:ea typeface="標楷體" pitchFamily="65" charset="-120"/>
              </a:rPr>
              <a:t>「瀕臨絕種動物</a:t>
            </a:r>
            <a:r>
              <a:rPr lang="zh-TW" altLang="en-US" sz="3600" b="1" dirty="0" smtClean="0">
                <a:latin typeface="標楷體" pitchFamily="65" charset="-120"/>
                <a:ea typeface="標楷體" pitchFamily="65" charset="-120"/>
              </a:rPr>
              <a:t>」</a:t>
            </a:r>
            <a:endParaRPr lang="en-US" altLang="zh-TW" sz="3600" b="1" dirty="0" smtClean="0">
              <a:latin typeface="標楷體" pitchFamily="65" charset="-120"/>
              <a:ea typeface="標楷體" pitchFamily="65" charset="-120"/>
            </a:endParaRPr>
          </a:p>
          <a:p>
            <a:r>
              <a:rPr lang="en-US" altLang="zh-TW" sz="3600" b="1" dirty="0" smtClean="0">
                <a:latin typeface="標楷體" pitchFamily="65" charset="-120"/>
                <a:ea typeface="標楷體" pitchFamily="65" charset="-120"/>
              </a:rPr>
              <a:t>22</a:t>
            </a:r>
            <a:r>
              <a:rPr lang="zh-TW" altLang="en-US" sz="3600" b="1" dirty="0" smtClean="0">
                <a:latin typeface="標楷體" pitchFamily="65" charset="-120"/>
                <a:ea typeface="標楷體" pitchFamily="65" charset="-120"/>
              </a:rPr>
              <a:t>「動物家庭</a:t>
            </a:r>
            <a:r>
              <a:rPr lang="zh-TW" altLang="en-US" sz="3600" b="1" dirty="0" smtClean="0">
                <a:latin typeface="標楷體" pitchFamily="65" charset="-120"/>
                <a:ea typeface="標楷體" pitchFamily="65" charset="-120"/>
              </a:rPr>
              <a:t>」</a:t>
            </a:r>
            <a:r>
              <a:rPr lang="en-US" altLang="zh-TW" sz="3600" b="1" dirty="0" smtClean="0">
                <a:latin typeface="標楷體" pitchFamily="65" charset="-120"/>
                <a:ea typeface="標楷體" pitchFamily="65" charset="-120"/>
              </a:rPr>
              <a:t>23</a:t>
            </a:r>
            <a:r>
              <a:rPr lang="zh-TW" altLang="en-US" sz="3600" b="1" dirty="0" smtClean="0">
                <a:latin typeface="標楷體" pitchFamily="65" charset="-120"/>
                <a:ea typeface="標楷體" pitchFamily="65" charset="-120"/>
              </a:rPr>
              <a:t>「動物旅行</a:t>
            </a:r>
            <a:r>
              <a:rPr lang="zh-TW" altLang="en-US" sz="3600" b="1" dirty="0" smtClean="0">
                <a:latin typeface="標楷體" pitchFamily="65" charset="-120"/>
                <a:ea typeface="標楷體" pitchFamily="65" charset="-120"/>
              </a:rPr>
              <a:t>」</a:t>
            </a:r>
            <a:r>
              <a:rPr lang="en-US" altLang="zh-TW" sz="3600" b="1" dirty="0" smtClean="0">
                <a:latin typeface="標楷體" pitchFamily="65" charset="-120"/>
                <a:ea typeface="標楷體" pitchFamily="65" charset="-120"/>
              </a:rPr>
              <a:t>24</a:t>
            </a:r>
            <a:r>
              <a:rPr lang="zh-TW" altLang="en-US" sz="3600" b="1" dirty="0" smtClean="0">
                <a:latin typeface="標楷體" pitchFamily="65" charset="-120"/>
                <a:ea typeface="標楷體" pitchFamily="65" charset="-120"/>
              </a:rPr>
              <a:t>「有毒動物</a:t>
            </a:r>
            <a:r>
              <a:rPr lang="zh-TW" altLang="en-US" sz="3600" b="1" dirty="0" smtClean="0">
                <a:latin typeface="標楷體" pitchFamily="65" charset="-120"/>
                <a:ea typeface="標楷體" pitchFamily="65" charset="-120"/>
              </a:rPr>
              <a:t>」</a:t>
            </a:r>
            <a:endParaRPr lang="en-US" altLang="zh-TW" sz="3600" b="1" dirty="0" smtClean="0">
              <a:latin typeface="標楷體" pitchFamily="65" charset="-120"/>
              <a:ea typeface="標楷體" pitchFamily="65" charset="-120"/>
            </a:endParaRPr>
          </a:p>
          <a:p>
            <a:r>
              <a:rPr lang="en-US" altLang="zh-TW" sz="3600" b="1" dirty="0" smtClean="0">
                <a:latin typeface="標楷體" pitchFamily="65" charset="-120"/>
                <a:ea typeface="標楷體" pitchFamily="65" charset="-120"/>
              </a:rPr>
              <a:t>25</a:t>
            </a:r>
            <a:r>
              <a:rPr lang="zh-TW" altLang="en-US" sz="3600" b="1" dirty="0" smtClean="0">
                <a:latin typeface="標楷體" pitchFamily="65" charset="-120"/>
                <a:ea typeface="標楷體" pitchFamily="65" charset="-120"/>
              </a:rPr>
              <a:t>「動物感覺」</a:t>
            </a:r>
            <a:r>
              <a:rPr lang="en-US" altLang="zh-TW" sz="3600" b="1" dirty="0" smtClean="0">
                <a:latin typeface="標楷體" pitchFamily="65" charset="-120"/>
                <a:ea typeface="標楷體" pitchFamily="65" charset="-120"/>
              </a:rPr>
              <a:t>26</a:t>
            </a:r>
            <a:r>
              <a:rPr lang="zh-TW" altLang="en-US" sz="3600" b="1" dirty="0" smtClean="0">
                <a:latin typeface="標楷體" pitchFamily="65" charset="-120"/>
                <a:ea typeface="標楷體" pitchFamily="65" charset="-120"/>
              </a:rPr>
              <a:t>「動物紀錄保持者」</a:t>
            </a:r>
            <a:br>
              <a:rPr lang="zh-TW" altLang="en-US" sz="3600" b="1" dirty="0" smtClean="0">
                <a:latin typeface="標楷體" pitchFamily="65" charset="-120"/>
                <a:ea typeface="標楷體" pitchFamily="65" charset="-120"/>
              </a:rPr>
            </a:br>
            <a:endParaRPr lang="en-US" altLang="zh-TW" sz="3600" b="1" dirty="0" smtClean="0">
              <a:latin typeface="標楷體" pitchFamily="65" charset="-120"/>
              <a:ea typeface="標楷體" pitchFamily="65" charset="-120"/>
            </a:endParaRPr>
          </a:p>
          <a:p>
            <a:r>
              <a:rPr lang="zh-TW" altLang="en-US" sz="3600" b="1" dirty="0" smtClean="0">
                <a:latin typeface="標楷體" pitchFamily="65" charset="-120"/>
                <a:ea typeface="標楷體" pitchFamily="65" charset="-120"/>
              </a:rPr>
              <a:t>壁虎神功</a:t>
            </a:r>
            <a:endParaRPr lang="en-US" altLang="zh-TW" sz="3600" b="1" dirty="0" smtClean="0">
              <a:latin typeface="標楷體" pitchFamily="65" charset="-120"/>
              <a:ea typeface="標楷體" pitchFamily="65" charset="-120"/>
            </a:endParaRPr>
          </a:p>
          <a:p>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6" name="Rectangle 4"/>
          <p:cNvSpPr>
            <a:spLocks noGrp="1" noRot="1" noChangeArrowheads="1"/>
          </p:cNvSpPr>
          <p:nvPr>
            <p:ph type="title" sz="quarter"/>
          </p:nvPr>
        </p:nvSpPr>
        <p:spPr>
          <a:xfrm>
            <a:off x="0" y="1916832"/>
            <a:ext cx="8964488" cy="5184775"/>
          </a:xfrm>
        </p:spPr>
        <p:txBody>
          <a:bodyPr>
            <a:normAutofit fontScale="90000"/>
          </a:bodyPr>
          <a:lstStyle/>
          <a:p>
            <a:pPr algn="l"/>
            <a:r>
              <a:rPr lang="en-US" altLang="zh-TW" dirty="0" smtClean="0"/>
              <a:t> </a:t>
            </a:r>
            <a:br>
              <a:rPr lang="en-US" altLang="zh-TW" dirty="0" smtClean="0"/>
            </a:br>
            <a:r>
              <a:rPr lang="zh-TW" altLang="en-US" sz="6700" b="1" dirty="0" smtClean="0">
                <a:solidFill>
                  <a:schemeClr val="tx1"/>
                </a:solidFill>
                <a:latin typeface="標楷體" pitchFamily="65" charset="-120"/>
                <a:ea typeface="標楷體" pitchFamily="65" charset="-120"/>
              </a:rPr>
              <a:t>生物羅盤</a:t>
            </a:r>
            <a:r>
              <a:rPr lang="en-US" altLang="zh-TW" b="1" dirty="0" smtClean="0">
                <a:solidFill>
                  <a:srgbClr val="FFFF66"/>
                </a:solidFill>
                <a:latin typeface="標楷體" pitchFamily="65" charset="-120"/>
                <a:ea typeface="標楷體" pitchFamily="65" charset="-120"/>
              </a:rPr>
              <a:t/>
            </a:r>
            <a:br>
              <a:rPr lang="en-US" altLang="zh-TW" b="1" dirty="0" smtClean="0">
                <a:solidFill>
                  <a:srgbClr val="FFFF66"/>
                </a:solidFill>
                <a:latin typeface="標楷體" pitchFamily="65" charset="-120"/>
                <a:ea typeface="標楷體" pitchFamily="65" charset="-120"/>
              </a:rPr>
            </a:br>
            <a:r>
              <a:rPr lang="zh-TW" altLang="en-US" sz="4900" b="1" dirty="0" smtClean="0">
                <a:latin typeface="標楷體" pitchFamily="65" charset="-120"/>
                <a:ea typeface="標楷體" pitchFamily="65" charset="-120"/>
              </a:rPr>
              <a:t>黑面琵鷺、候鳥、鴿子、龍蝦、蜜蜂、烏龜、鮭魚等都具有認路回家的特性。其身體內部具有奈米級的磁顆粒，由於磁顆粒具有磁性，受到地球磁場的引力與磁顆粒的引力差異，就能辨別回家的路，生物學家稱其具有生物羅盤。</a:t>
            </a:r>
            <a:br>
              <a:rPr lang="zh-TW" altLang="en-US" sz="4900" b="1" dirty="0" smtClean="0">
                <a:latin typeface="標楷體" pitchFamily="65" charset="-120"/>
                <a:ea typeface="標楷體" pitchFamily="65" charset="-120"/>
              </a:rPr>
            </a:br>
            <a:endParaRPr lang="zh-TW" altLang="en-US" sz="4900" b="1" dirty="0" smtClean="0">
              <a:latin typeface="標楷體" pitchFamily="65" charset="-120"/>
              <a:ea typeface="標楷體" pitchFamily="65" charset="-120"/>
            </a:endParaRPr>
          </a:p>
        </p:txBody>
      </p:sp>
    </p:spTree>
    <p:extLst>
      <p:ext uri="{BB962C8B-B14F-4D97-AF65-F5344CB8AC3E}">
        <p14:creationId xmlns="" xmlns:p14="http://schemas.microsoft.com/office/powerpoint/2010/main" val="960443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quarter" idx="3"/>
          </p:nvPr>
        </p:nvSpPr>
        <p:spPr>
          <a:xfrm>
            <a:off x="611188" y="1125538"/>
            <a:ext cx="8137525" cy="2187575"/>
          </a:xfrm>
        </p:spPr>
        <p:txBody>
          <a:bodyPr>
            <a:normAutofit lnSpcReduction="10000"/>
          </a:bodyPr>
          <a:lstStyle/>
          <a:p>
            <a:pPr>
              <a:buFont typeface="Wingdings" pitchFamily="2" charset="2"/>
              <a:buNone/>
              <a:defRPr/>
            </a:pPr>
            <a:r>
              <a:rPr lang="zh-TW" altLang="zh-TW" sz="4800" dirty="0" smtClean="0">
                <a:latin typeface="標楷體" pitchFamily="65" charset="-120"/>
                <a:ea typeface="標楷體" pitchFamily="65" charset="-120"/>
              </a:rPr>
              <a:t>鴿子具有優秀的歸巢本領，牠們如何從千里之外飛回原來的棲地？</a:t>
            </a:r>
            <a:endParaRPr lang="zh-TW" altLang="en-US" sz="4800" dirty="0">
              <a:latin typeface="標楷體" pitchFamily="65" charset="-120"/>
              <a:ea typeface="標楷體" pitchFamily="65" charset="-120"/>
            </a:endParaRPr>
          </a:p>
        </p:txBody>
      </p:sp>
      <p:pic>
        <p:nvPicPr>
          <p:cNvPr id="21507" name="Picture 4" descr="圖片預覽">
            <a:hlinkClick r:id="rId2" action="ppaction://hlinkfile"/>
          </p:cNvPr>
          <p:cNvPicPr>
            <a:picLocks noChangeAspect="1" noChangeArrowheads="1"/>
          </p:cNvPicPr>
          <p:nvPr/>
        </p:nvPicPr>
        <p:blipFill>
          <a:blip r:embed="rId3" r:link="rId4" cstate="print">
            <a:extLst>
              <a:ext uri="{28A0092B-C50C-407E-A947-70E740481C1C}">
                <a14:useLocalDpi xmlns="" xmlns:a14="http://schemas.microsoft.com/office/drawing/2010/main" val="0"/>
              </a:ext>
            </a:extLst>
          </a:blip>
          <a:srcRect/>
          <a:stretch>
            <a:fillRect/>
          </a:stretch>
        </p:blipFill>
        <p:spPr bwMode="auto">
          <a:xfrm>
            <a:off x="3276600" y="3429000"/>
            <a:ext cx="4319588" cy="273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29546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圖片 1" descr="http://nano.nstm.gov.tw/Nano/uploads/image053.jpg">
            <a:hlinkClick r:id="rId2" action="ppaction://hlinkfile"/>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59338" y="4221163"/>
            <a:ext cx="3532187" cy="2287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9" name="矩形 2"/>
          <p:cNvSpPr>
            <a:spLocks noChangeArrowheads="1"/>
          </p:cNvSpPr>
          <p:nvPr/>
        </p:nvSpPr>
        <p:spPr bwMode="auto">
          <a:xfrm>
            <a:off x="0" y="476250"/>
            <a:ext cx="8820150" cy="440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zh-TW" altLang="zh-TW" sz="4000">
                <a:latin typeface="標楷體" pitchFamily="65" charset="-120"/>
                <a:ea typeface="標楷體" pitchFamily="65" charset="-120"/>
              </a:rPr>
              <a:t>海龜的生物羅盤位於頭部。海龜記得出生地的地磁傾角與強度，這兩項資料，就像地圖上任何一點的經度及緯度一樣準確無誤，因此當身體龐大但腦袋很小的綠蠵龜長大成熟之後，就能夠依照記憶中的地磁地圖，回到出生地的海灘交配產卵。</a:t>
            </a:r>
            <a:endParaRPr lang="zh-TW" altLang="en-US" sz="4000">
              <a:latin typeface="標楷體" pitchFamily="65" charset="-120"/>
              <a:ea typeface="標楷體" pitchFamily="65" charset="-120"/>
            </a:endParaRPr>
          </a:p>
        </p:txBody>
      </p:sp>
    </p:spTree>
    <p:extLst>
      <p:ext uri="{BB962C8B-B14F-4D97-AF65-F5344CB8AC3E}">
        <p14:creationId xmlns="" xmlns:p14="http://schemas.microsoft.com/office/powerpoint/2010/main" val="319957328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1"/>
          <p:cNvSpPr>
            <a:spLocks noChangeArrowheads="1"/>
          </p:cNvSpPr>
          <p:nvPr/>
        </p:nvSpPr>
        <p:spPr bwMode="auto">
          <a:xfrm>
            <a:off x="250825" y="549275"/>
            <a:ext cx="8388350" cy="378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zh-TW" altLang="zh-TW" sz="4000">
                <a:latin typeface="標楷體" pitchFamily="65" charset="-120"/>
                <a:ea typeface="標楷體" pitchFamily="65" charset="-120"/>
              </a:rPr>
              <a:t>蜜蜂腹部的滋養細胞內含有奈米磁粒子，神經元末端（軸突）和滋養細胞相連，循著軸突往上走，就可以找到這些神經元連接著腹部神經索滋養細胞，它會影響蜜蜂的神經系統，引導蜜蜂的飛行。</a:t>
            </a:r>
            <a:r>
              <a:rPr lang="en-US" altLang="zh-TW" sz="4000">
                <a:latin typeface="標楷體" pitchFamily="65" charset="-120"/>
                <a:ea typeface="標楷體" pitchFamily="65" charset="-120"/>
              </a:rPr>
              <a:t> </a:t>
            </a:r>
            <a:endParaRPr lang="zh-TW" altLang="en-US" sz="4000">
              <a:latin typeface="標楷體" pitchFamily="65" charset="-120"/>
              <a:ea typeface="標楷體" pitchFamily="65" charset="-120"/>
            </a:endParaRPr>
          </a:p>
        </p:txBody>
      </p:sp>
      <p:pic>
        <p:nvPicPr>
          <p:cNvPr id="2662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3800" y="3644900"/>
            <a:ext cx="2268538" cy="232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矩形 3"/>
          <p:cNvSpPr/>
          <p:nvPr/>
        </p:nvSpPr>
        <p:spPr>
          <a:xfrm>
            <a:off x="5003800" y="5949950"/>
            <a:ext cx="2286000" cy="708025"/>
          </a:xfrm>
          <a:prstGeom prst="rect">
            <a:avLst/>
          </a:prstGeom>
        </p:spPr>
        <p:txBody>
          <a:bodyPr>
            <a:spAutoFit/>
          </a:bodyPr>
          <a:lstStyle/>
          <a:p>
            <a:pPr>
              <a:defRPr/>
            </a:pPr>
            <a:r>
              <a:rPr lang="zh-TW" altLang="en-US" sz="2000" b="1" kern="0" dirty="0">
                <a:solidFill>
                  <a:srgbClr val="E5E5FF"/>
                </a:solidFill>
                <a:effectLst>
                  <a:outerShdw blurRad="38100" dist="38100" dir="2700000" algn="tl">
                    <a:srgbClr val="000000"/>
                  </a:outerShdw>
                </a:effectLst>
                <a:latin typeface="Garamond"/>
                <a:ea typeface="新細明體"/>
                <a:cs typeface="+mj-cs"/>
              </a:rPr>
              <a:t>蜜蜂肚子上的</a:t>
            </a:r>
            <a:r>
              <a:rPr lang="zh-TW" altLang="en-US" sz="4400" b="1" kern="0" dirty="0">
                <a:solidFill>
                  <a:srgbClr val="E5E5FF"/>
                </a:solidFill>
                <a:effectLst>
                  <a:outerShdw blurRad="38100" dist="38100" dir="2700000" algn="tl">
                    <a:srgbClr val="000000"/>
                  </a:outerShdw>
                </a:effectLst>
                <a:latin typeface="Garamond"/>
                <a:ea typeface="新細明體"/>
                <a:cs typeface="+mj-cs"/>
              </a:rPr>
              <a:t/>
            </a:r>
            <a:br>
              <a:rPr lang="zh-TW" altLang="en-US" sz="4400" b="1" kern="0" dirty="0">
                <a:solidFill>
                  <a:srgbClr val="E5E5FF"/>
                </a:solidFill>
                <a:effectLst>
                  <a:outerShdw blurRad="38100" dist="38100" dir="2700000" algn="tl">
                    <a:srgbClr val="000000"/>
                  </a:outerShdw>
                </a:effectLst>
                <a:latin typeface="Garamond"/>
                <a:ea typeface="新細明體"/>
                <a:cs typeface="+mj-cs"/>
              </a:rPr>
            </a:br>
            <a:r>
              <a:rPr lang="zh-TW" altLang="en-US" sz="2000" b="1" kern="0" dirty="0">
                <a:solidFill>
                  <a:srgbClr val="E5E5FF"/>
                </a:solidFill>
                <a:effectLst>
                  <a:outerShdw blurRad="38100" dist="38100" dir="2700000" algn="tl">
                    <a:srgbClr val="000000"/>
                  </a:outerShdw>
                </a:effectLst>
                <a:latin typeface="Garamond"/>
                <a:ea typeface="新細明體"/>
                <a:cs typeface="+mj-cs"/>
              </a:rPr>
              <a:t>奈米磁顆粒示意圖</a:t>
            </a:r>
            <a:endParaRPr lang="zh-TW" altLang="en-US" dirty="0"/>
          </a:p>
        </p:txBody>
      </p:sp>
    </p:spTree>
    <p:extLst>
      <p:ext uri="{BB962C8B-B14F-4D97-AF65-F5344CB8AC3E}">
        <p14:creationId xmlns="" xmlns:p14="http://schemas.microsoft.com/office/powerpoint/2010/main" val="332992812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60" name="Rectangle 4"/>
          <p:cNvSpPr>
            <a:spLocks noChangeArrowheads="1"/>
          </p:cNvSpPr>
          <p:nvPr/>
        </p:nvSpPr>
        <p:spPr bwMode="auto">
          <a:xfrm>
            <a:off x="468313" y="908050"/>
            <a:ext cx="8208962" cy="1439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lstStyle/>
          <a:p>
            <a:pPr marL="342900" indent="-342900" defTabSz="762000">
              <a:lnSpc>
                <a:spcPct val="130000"/>
              </a:lnSpc>
              <a:spcBef>
                <a:spcPct val="20000"/>
              </a:spcBef>
              <a:buClr>
                <a:srgbClr val="FF66FF"/>
              </a:buClr>
              <a:buSzPct val="100000"/>
            </a:pPr>
            <a:r>
              <a:rPr lang="zh-TW" altLang="en-US" sz="4000" b="1" dirty="0">
                <a:latin typeface="標楷體" pitchFamily="65" charset="-120"/>
                <a:ea typeface="標楷體" pitchFamily="65" charset="-120"/>
              </a:rPr>
              <a:t>蜜蜂腹部表皮下方的有</a:t>
            </a:r>
            <a:r>
              <a:rPr lang="zh-TW" altLang="en-US" sz="4000" b="1" u="sng" dirty="0">
                <a:latin typeface="標楷體" pitchFamily="65" charset="-120"/>
                <a:ea typeface="標楷體" pitchFamily="65" charset="-120"/>
              </a:rPr>
              <a:t>鐵奈米顆粒</a:t>
            </a:r>
            <a:r>
              <a:rPr lang="zh-TW" altLang="en-US" sz="4000" b="1" dirty="0">
                <a:latin typeface="標楷體" pitchFamily="65" charset="-120"/>
                <a:ea typeface="標楷體" pitchFamily="65" charset="-120"/>
              </a:rPr>
              <a:t>，提供長途飛行的導航</a:t>
            </a:r>
          </a:p>
        </p:txBody>
      </p:sp>
      <p:pic>
        <p:nvPicPr>
          <p:cNvPr id="27651" name="Picture 13" descr="蜜蜂細胞鐵磁"/>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a:xfrm>
            <a:off x="4932363" y="3141663"/>
            <a:ext cx="3956050" cy="2967037"/>
          </a:xfrm>
          <a:noFill/>
          <a:extLst>
            <a:ext uri="{909E8E84-426E-40DD-AFC4-6F175D3DCCD1}">
              <a14:hiddenFill xmlns="" xmlns:a14="http://schemas.microsoft.com/office/drawing/2010/main">
                <a:solidFill>
                  <a:srgbClr val="FFFFFF"/>
                </a:solidFill>
              </a14:hiddenFill>
            </a:ext>
          </a:extLst>
        </p:spPr>
      </p:pic>
      <p:pic>
        <p:nvPicPr>
          <p:cNvPr id="27652" name="Picture 16" descr="44"/>
          <p:cNvPicPr>
            <a:picLocks noGrp="1" noChangeAspect="1" noChangeArrowheads="1"/>
          </p:cNvPicPr>
          <p:nvPr>
            <p:ph sz="half" idx="1"/>
          </p:nvPr>
        </p:nvPicPr>
        <p:blipFill>
          <a:blip r:embed="rId4" cstate="print">
            <a:extLst>
              <a:ext uri="{28A0092B-C50C-407E-A947-70E740481C1C}">
                <a14:useLocalDpi xmlns="" xmlns:a14="http://schemas.microsoft.com/office/drawing/2010/main" val="0"/>
              </a:ext>
            </a:extLst>
          </a:blip>
          <a:srcRect/>
          <a:stretch>
            <a:fillRect/>
          </a:stretch>
        </p:blipFill>
        <p:spPr>
          <a:xfrm>
            <a:off x="395288" y="2924175"/>
            <a:ext cx="4100512" cy="3043238"/>
          </a:xfrm>
          <a:noFill/>
          <a:extLst>
            <a:ext uri="{909E8E84-426E-40DD-AFC4-6F175D3DCCD1}">
              <a14:hiddenFill xmlns="" xmlns:a14="http://schemas.microsoft.com/office/drawing/2010/main">
                <a:solidFill>
                  <a:srgbClr val="FFFFFF"/>
                </a:solidFill>
              </a14:hiddenFill>
            </a:ext>
          </a:extLst>
        </p:spPr>
      </p:pic>
      <p:sp>
        <p:nvSpPr>
          <p:cNvPr id="1683473" name="Oval 17"/>
          <p:cNvSpPr>
            <a:spLocks noChangeArrowheads="1"/>
          </p:cNvSpPr>
          <p:nvPr/>
        </p:nvSpPr>
        <p:spPr bwMode="auto">
          <a:xfrm>
            <a:off x="1403350" y="4868863"/>
            <a:ext cx="504825" cy="504825"/>
          </a:xfrm>
          <a:prstGeom prst="ellipse">
            <a:avLst/>
          </a:prstGeom>
          <a:noFill/>
          <a:ln w="38100">
            <a:solidFill>
              <a:srgbClr val="EAEAEA"/>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TW" altLang="en-US"/>
          </a:p>
        </p:txBody>
      </p:sp>
      <p:sp>
        <p:nvSpPr>
          <p:cNvPr id="27654" name="Line 18"/>
          <p:cNvSpPr>
            <a:spLocks noChangeShapeType="1"/>
          </p:cNvSpPr>
          <p:nvPr/>
        </p:nvSpPr>
        <p:spPr bwMode="auto">
          <a:xfrm flipV="1">
            <a:off x="1908175" y="4005263"/>
            <a:ext cx="5256213" cy="1152525"/>
          </a:xfrm>
          <a:prstGeom prst="line">
            <a:avLst/>
          </a:prstGeom>
          <a:noFill/>
          <a:ln w="38100">
            <a:solidFill>
              <a:schemeClr val="hlink"/>
            </a:solidFill>
            <a:round/>
            <a:headEnd/>
            <a:tailEnd type="triangle" w="med" len="med"/>
          </a:ln>
          <a:extLst>
            <a:ext uri="{909E8E84-426E-40DD-AFC4-6F175D3DCCD1}">
              <a14:hiddenFill xmlns="" xmlns:a14="http://schemas.microsoft.com/office/drawing/2010/main">
                <a:noFill/>
              </a14:hiddenFill>
            </a:ext>
          </a:extLst>
        </p:spPr>
        <p:txBody>
          <a:bodyPr/>
          <a:lstStyle/>
          <a:p>
            <a:endParaRPr lang="zh-TW" altLang="en-US"/>
          </a:p>
        </p:txBody>
      </p:sp>
      <p:sp>
        <p:nvSpPr>
          <p:cNvPr id="1683476" name="Oval 20"/>
          <p:cNvSpPr>
            <a:spLocks noChangeArrowheads="1"/>
          </p:cNvSpPr>
          <p:nvPr/>
        </p:nvSpPr>
        <p:spPr bwMode="auto">
          <a:xfrm>
            <a:off x="7092950" y="3500438"/>
            <a:ext cx="647700" cy="649287"/>
          </a:xfrm>
          <a:prstGeom prst="ellipse">
            <a:avLst/>
          </a:prstGeom>
          <a:noFill/>
          <a:ln w="38100">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TW" altLang="en-US"/>
          </a:p>
        </p:txBody>
      </p:sp>
      <p:sp>
        <p:nvSpPr>
          <p:cNvPr id="27656" name="Line 21"/>
          <p:cNvSpPr>
            <a:spLocks noChangeShapeType="1"/>
          </p:cNvSpPr>
          <p:nvPr/>
        </p:nvSpPr>
        <p:spPr bwMode="auto">
          <a:xfrm>
            <a:off x="6877050" y="1844675"/>
            <a:ext cx="503238" cy="1655763"/>
          </a:xfrm>
          <a:prstGeom prst="line">
            <a:avLst/>
          </a:prstGeom>
          <a:noFill/>
          <a:ln w="28575">
            <a:solidFill>
              <a:schemeClr val="hlink"/>
            </a:solidFill>
            <a:round/>
            <a:headEnd/>
            <a:tailEnd type="triangle" w="med" len="med"/>
          </a:ln>
          <a:extLst>
            <a:ext uri="{909E8E84-426E-40DD-AFC4-6F175D3DCCD1}">
              <a14:hiddenFill xmlns="" xmlns:a14="http://schemas.microsoft.com/office/drawing/2010/main">
                <a:noFill/>
              </a14:hiddenFill>
            </a:ext>
          </a:extLst>
        </p:spPr>
        <p:txBody>
          <a:bodyPr/>
          <a:lstStyle/>
          <a:p>
            <a:endParaRPr lang="zh-TW" altLang="en-US"/>
          </a:p>
        </p:txBody>
      </p:sp>
    </p:spTree>
    <p:extLst>
      <p:ext uri="{BB962C8B-B14F-4D97-AF65-F5344CB8AC3E}">
        <p14:creationId xmlns="" xmlns:p14="http://schemas.microsoft.com/office/powerpoint/2010/main" val="23541724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683460">
                                            <p:txEl>
                                              <p:pRg st="0" end="0"/>
                                            </p:txEl>
                                          </p:spTgt>
                                        </p:tgtEl>
                                        <p:attrNameLst>
                                          <p:attrName>style.visibility</p:attrName>
                                        </p:attrNameLst>
                                      </p:cBhvr>
                                      <p:to>
                                        <p:strVal val="visible"/>
                                      </p:to>
                                    </p:set>
                                    <p:animEffect transition="in" filter="wipe(up)">
                                      <p:cBhvr>
                                        <p:cTn id="7" dur="500"/>
                                        <p:tgtEl>
                                          <p:spTgt spid="1683460">
                                            <p:txEl>
                                              <p:pRg st="0" end="0"/>
                                            </p:txEl>
                                          </p:spTgt>
                                        </p:tgtEl>
                                      </p:cBhvr>
                                    </p:animEffect>
                                  </p:childTnLst>
                                </p:cTn>
                              </p:par>
                            </p:childTnLst>
                          </p:cTn>
                        </p:par>
                        <p:par>
                          <p:cTn id="8" fill="hold" nodeType="afterGroup">
                            <p:stCondLst>
                              <p:cond delay="1000"/>
                            </p:stCondLst>
                            <p:childTnLst>
                              <p:par>
                                <p:cTn id="9" presetID="8" presetClass="emph" presetSubtype="0" repeatCount="indefinite" fill="hold" grpId="0" nodeType="afterEffect">
                                  <p:stCondLst>
                                    <p:cond delay="0"/>
                                  </p:stCondLst>
                                  <p:endCondLst>
                                    <p:cond evt="onNext" delay="0">
                                      <p:tgtEl>
                                        <p:sldTgt/>
                                      </p:tgtEl>
                                    </p:cond>
                                  </p:endCondLst>
                                  <p:childTnLst>
                                    <p:animRot by="21600000">
                                      <p:cBhvr>
                                        <p:cTn id="10" dur="3000" fill="hold"/>
                                        <p:tgtEl>
                                          <p:spTgt spid="1683473"/>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3000" fill="hold"/>
                                        <p:tgtEl>
                                          <p:spTgt spid="16834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3460" grpId="0" build="p" autoUpdateAnimBg="0" advAuto="500"/>
      <p:bldP spid="1683473" grpId="0" animBg="1"/>
      <p:bldP spid="168347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6156325" y="404813"/>
            <a:ext cx="1512888"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p>
            <a:r>
              <a:rPr lang="zh-TW" altLang="en-US" sz="4000" b="1" dirty="0">
                <a:latin typeface="Arial" pitchFamily="34" charset="0"/>
                <a:ea typeface="華康中黑體(P)"/>
                <a:cs typeface="華康中黑體(P)"/>
              </a:rPr>
              <a:t>龍蝦</a:t>
            </a:r>
          </a:p>
        </p:txBody>
      </p:sp>
      <p:sp>
        <p:nvSpPr>
          <p:cNvPr id="1681412" name="Rectangle 4"/>
          <p:cNvSpPr>
            <a:spLocks noChangeArrowheads="1"/>
          </p:cNvSpPr>
          <p:nvPr/>
        </p:nvSpPr>
        <p:spPr bwMode="auto">
          <a:xfrm>
            <a:off x="323850" y="1125538"/>
            <a:ext cx="7777163" cy="4319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lstStyle/>
          <a:p>
            <a:pPr marL="342900" indent="-342900" defTabSz="762000">
              <a:lnSpc>
                <a:spcPct val="130000"/>
              </a:lnSpc>
              <a:spcBef>
                <a:spcPct val="20000"/>
              </a:spcBef>
              <a:buClr>
                <a:srgbClr val="FF66FF"/>
              </a:buClr>
              <a:buSzPct val="100000"/>
              <a:buFont typeface="華康中黑體"/>
              <a:buChar char="●"/>
            </a:pPr>
            <a:endParaRPr lang="zh-TW" altLang="zh-TW" sz="3600">
              <a:solidFill>
                <a:srgbClr val="009900"/>
              </a:solidFill>
              <a:latin typeface="華康中黑體"/>
              <a:ea typeface="華康中黑體"/>
              <a:cs typeface="華康中黑體"/>
            </a:endParaRPr>
          </a:p>
        </p:txBody>
      </p:sp>
      <p:pic>
        <p:nvPicPr>
          <p:cNvPr id="28676" name="Picture 8" descr="queue">
            <a:hlinkClick r:id="rId3" action="ppaction://hlinkfile"/>
          </p:cNvPr>
          <p:cNvPicPr>
            <a:picLocks noGrp="1" noChangeAspect="1" noChangeArrowheads="1"/>
          </p:cNvPicPr>
          <p:nvPr>
            <p:ph sz="half" idx="2"/>
          </p:nvPr>
        </p:nvPicPr>
        <p:blipFill>
          <a:blip r:embed="rId4" cstate="print">
            <a:extLst>
              <a:ext uri="{28A0092B-C50C-407E-A947-70E740481C1C}">
                <a14:useLocalDpi xmlns="" xmlns:a14="http://schemas.microsoft.com/office/drawing/2010/main" val="0"/>
              </a:ext>
            </a:extLst>
          </a:blip>
          <a:srcRect/>
          <a:stretch>
            <a:fillRect/>
          </a:stretch>
        </p:blipFill>
        <p:spPr>
          <a:xfrm>
            <a:off x="5532438" y="1484313"/>
            <a:ext cx="3016250" cy="4537075"/>
          </a:xfrm>
        </p:spPr>
      </p:pic>
      <p:sp>
        <p:nvSpPr>
          <p:cNvPr id="28677" name="Rectangle 11"/>
          <p:cNvSpPr>
            <a:spLocks noChangeArrowheads="1"/>
          </p:cNvSpPr>
          <p:nvPr/>
        </p:nvSpPr>
        <p:spPr bwMode="auto">
          <a:xfrm>
            <a:off x="539750" y="747713"/>
            <a:ext cx="4752975" cy="550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nchor="ctr">
            <a:spAutoFit/>
          </a:bodyPr>
          <a:lstStyle/>
          <a:p>
            <a:pPr defTabSz="762000"/>
            <a:r>
              <a:rPr lang="zh-TW" altLang="en-US" sz="4000" dirty="0">
                <a:latin typeface="標楷體" pitchFamily="65" charset="-120"/>
                <a:ea typeface="標楷體" pitchFamily="65" charset="-120"/>
              </a:rPr>
              <a:t>美國北卡羅來納大學的</a:t>
            </a:r>
            <a:r>
              <a:rPr lang="en-US" altLang="zh-TW" sz="4000" dirty="0">
                <a:latin typeface="標楷體" pitchFamily="65" charset="-120"/>
                <a:ea typeface="標楷體" pitchFamily="65" charset="-120"/>
              </a:rPr>
              <a:t>Kenneth J. </a:t>
            </a:r>
            <a:r>
              <a:rPr lang="en-US" altLang="zh-TW" sz="4000" dirty="0" err="1">
                <a:latin typeface="標楷體" pitchFamily="65" charset="-120"/>
                <a:ea typeface="標楷體" pitchFamily="65" charset="-120"/>
              </a:rPr>
              <a:t>Lohmann</a:t>
            </a:r>
            <a:r>
              <a:rPr lang="zh-TW" altLang="en-US" sz="4000" dirty="0">
                <a:latin typeface="標楷體" pitchFamily="65" charset="-120"/>
                <a:ea typeface="標楷體" pitchFamily="65" charset="-120"/>
              </a:rPr>
              <a:t>等人在幾年前在海底利用磁線圈所作的實驗顯示龍蝦能在漆黑而無水流線索的海底利用磁場羅盤感走動</a:t>
            </a:r>
            <a:r>
              <a:rPr lang="zh-TW" altLang="en-US" sz="3200" dirty="0">
                <a:latin typeface="Arial" pitchFamily="34" charset="0"/>
                <a:ea typeface="華康中黑體(P)"/>
                <a:cs typeface="華康中黑體(P)"/>
              </a:rPr>
              <a:t/>
            </a:r>
            <a:br>
              <a:rPr lang="zh-TW" altLang="en-US" sz="3200" dirty="0">
                <a:latin typeface="Arial" pitchFamily="34" charset="0"/>
                <a:ea typeface="華康中黑體(P)"/>
                <a:cs typeface="華康中黑體(P)"/>
              </a:rPr>
            </a:br>
            <a:endParaRPr lang="zh-TW" altLang="en-US" sz="3200" dirty="0">
              <a:latin typeface="Arial" pitchFamily="34" charset="0"/>
              <a:ea typeface="華康中黑體(P)"/>
              <a:cs typeface="華康中黑體(P)"/>
            </a:endParaRPr>
          </a:p>
        </p:txBody>
      </p:sp>
    </p:spTree>
    <p:extLst>
      <p:ext uri="{BB962C8B-B14F-4D97-AF65-F5344CB8AC3E}">
        <p14:creationId xmlns="" xmlns:p14="http://schemas.microsoft.com/office/powerpoint/2010/main" val="9965048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nodePh="1">
                                  <p:stCondLst>
                                    <p:cond delay="500"/>
                                  </p:stCondLst>
                                  <p:endCondLst>
                                    <p:cond evt="begin" delay="0">
                                      <p:tn val="5"/>
                                    </p:cond>
                                  </p:endCondLst>
                                  <p:childTnLst>
                                    <p:set>
                                      <p:cBhvr>
                                        <p:cTn id="6" dur="1" fill="hold">
                                          <p:stCondLst>
                                            <p:cond delay="0"/>
                                          </p:stCondLst>
                                        </p:cTn>
                                        <p:tgtEl>
                                          <p:spTgt spid="1681412">
                                            <p:txEl>
                                              <p:pRg st="0" end="0"/>
                                            </p:txEl>
                                          </p:spTgt>
                                        </p:tgtEl>
                                        <p:attrNameLst>
                                          <p:attrName>style.visibility</p:attrName>
                                        </p:attrNameLst>
                                      </p:cBhvr>
                                      <p:to>
                                        <p:strVal val="visible"/>
                                      </p:to>
                                    </p:set>
                                    <p:animEffect transition="in" filter="wipe(up)">
                                      <p:cBhvr>
                                        <p:cTn id="7" dur="500"/>
                                        <p:tgtEl>
                                          <p:spTgt spid="16814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1412" grpId="0" build="p" autoUpdateAnimBg="0" advAuto="50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1"/>
          <p:cNvSpPr>
            <a:spLocks noChangeArrowheads="1"/>
          </p:cNvSpPr>
          <p:nvPr/>
        </p:nvSpPr>
        <p:spPr bwMode="auto">
          <a:xfrm>
            <a:off x="323850" y="188913"/>
            <a:ext cx="7974013" cy="440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zh-TW" altLang="zh-TW" sz="4000">
                <a:latin typeface="標楷體" pitchFamily="65" charset="-120"/>
                <a:ea typeface="標楷體" pitchFamily="65" charset="-120"/>
              </a:rPr>
              <a:t>磁感細菌生活在水中及水底爛泥中，它對氧氣濃度有特別偏好，所以只在一定深度的水域或沉積物中生長，磁感細菌的體內也有一串約</a:t>
            </a:r>
            <a:r>
              <a:rPr lang="en-US" altLang="zh-TW" sz="4000">
                <a:latin typeface="標楷體" pitchFamily="65" charset="-120"/>
                <a:ea typeface="標楷體" pitchFamily="65" charset="-120"/>
              </a:rPr>
              <a:t>20</a:t>
            </a:r>
            <a:r>
              <a:rPr lang="zh-TW" altLang="zh-TW" sz="4000">
                <a:latin typeface="標楷體" pitchFamily="65" charset="-120"/>
                <a:ea typeface="標楷體" pitchFamily="65" charset="-120"/>
              </a:rPr>
              <a:t>個磁性晶體形成的奈米級羅盤，如此一來，磁感細菌就可以根據磁場的水平傾斜角度，游到理想的深度。</a:t>
            </a:r>
            <a:endParaRPr lang="zh-TW" altLang="en-US" sz="4000">
              <a:latin typeface="標楷體" pitchFamily="65" charset="-120"/>
              <a:ea typeface="標楷體" pitchFamily="65" charset="-120"/>
            </a:endParaRPr>
          </a:p>
        </p:txBody>
      </p:sp>
      <p:pic>
        <p:nvPicPr>
          <p:cNvPr id="29699" name="圖片 2" descr="磁感細菌體內的奈米磁顆粒">
            <a:hlinkClick r:id="rId2" action="ppaction://hlinkfile"/>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04025" y="4724400"/>
            <a:ext cx="1435100" cy="143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0" name="矩形 3"/>
          <p:cNvSpPr>
            <a:spLocks noChangeArrowheads="1"/>
          </p:cNvSpPr>
          <p:nvPr/>
        </p:nvSpPr>
        <p:spPr bwMode="auto">
          <a:xfrm>
            <a:off x="5580063" y="6308725"/>
            <a:ext cx="318611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zh-TW" altLang="zh-TW"/>
              <a:t>磁感細菌體內的奈米磁顆粒。</a:t>
            </a:r>
            <a:endParaRPr lang="zh-TW" altLang="en-US"/>
          </a:p>
        </p:txBody>
      </p:sp>
    </p:spTree>
    <p:extLst>
      <p:ext uri="{BB962C8B-B14F-4D97-AF65-F5344CB8AC3E}">
        <p14:creationId xmlns="" xmlns:p14="http://schemas.microsoft.com/office/powerpoint/2010/main" val="230812649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980728"/>
            <a:ext cx="8229600" cy="1287016"/>
          </a:xfrm>
        </p:spPr>
        <p:txBody>
          <a:bodyPr>
            <a:noAutofit/>
          </a:bodyPr>
          <a:lstStyle/>
          <a:p>
            <a:r>
              <a:rPr lang="zh-TW" altLang="en-US" sz="6600" b="1" dirty="0" smtClean="0">
                <a:latin typeface="標楷體" pitchFamily="65" charset="-120"/>
                <a:ea typeface="標楷體" pitchFamily="65" charset="-120"/>
              </a:rPr>
              <a:t>防鏽與食品保存</a:t>
            </a:r>
            <a:endParaRPr lang="zh-TW" altLang="en-US" sz="6600" b="1" dirty="0">
              <a:latin typeface="標楷體" pitchFamily="65" charset="-120"/>
              <a:ea typeface="標楷體" pitchFamily="65" charset="-120"/>
            </a:endParaRPr>
          </a:p>
        </p:txBody>
      </p:sp>
      <p:sp>
        <p:nvSpPr>
          <p:cNvPr id="3" name="內容版面配置區 2"/>
          <p:cNvSpPr>
            <a:spLocks noGrp="1"/>
          </p:cNvSpPr>
          <p:nvPr>
            <p:ph idx="1"/>
          </p:nvPr>
        </p:nvSpPr>
        <p:spPr>
          <a:xfrm>
            <a:off x="539552" y="2468880"/>
            <a:ext cx="8229600" cy="4389120"/>
          </a:xfrm>
        </p:spPr>
        <p:txBody>
          <a:bodyPr>
            <a:normAutofit/>
          </a:bodyPr>
          <a:lstStyle/>
          <a:p>
            <a:r>
              <a:rPr lang="zh-TW" altLang="zh-TW" sz="3600" b="1" dirty="0" smtClean="0"/>
              <a:t>發現問題</a:t>
            </a:r>
            <a:endParaRPr lang="en-US" altLang="zh-TW" sz="3600" b="1" dirty="0" smtClean="0"/>
          </a:p>
          <a:p>
            <a:r>
              <a:rPr lang="zh-TW" altLang="zh-TW" sz="3600" b="1" dirty="0" smtClean="0"/>
              <a:t>形成假設</a:t>
            </a:r>
            <a:endParaRPr lang="en-US" altLang="zh-TW" sz="3600" b="1" dirty="0" smtClean="0"/>
          </a:p>
          <a:p>
            <a:r>
              <a:rPr lang="zh-TW" altLang="zh-TW" sz="3600" b="1" dirty="0" smtClean="0"/>
              <a:t>設計實驗</a:t>
            </a:r>
            <a:endParaRPr lang="en-US" altLang="zh-TW" sz="3600" b="1" dirty="0" smtClean="0"/>
          </a:p>
          <a:p>
            <a:r>
              <a:rPr lang="en-US" altLang="zh-TW" sz="3600" b="1" dirty="0" smtClean="0"/>
              <a:t>1.</a:t>
            </a:r>
            <a:r>
              <a:rPr lang="zh-TW" altLang="en-US" sz="3600" b="1" dirty="0" smtClean="0"/>
              <a:t>操作變因</a:t>
            </a:r>
            <a:endParaRPr lang="en-US" altLang="zh-TW" sz="3600" b="1" dirty="0" smtClean="0"/>
          </a:p>
          <a:p>
            <a:r>
              <a:rPr lang="en-US" altLang="zh-TW" sz="3600" b="1" dirty="0" smtClean="0"/>
              <a:t>2.</a:t>
            </a:r>
            <a:r>
              <a:rPr lang="zh-TW" altLang="en-US" sz="3600" b="1" dirty="0" smtClean="0"/>
              <a:t>實驗組與對照組</a:t>
            </a:r>
            <a:endParaRPr lang="en-US" altLang="zh-TW" sz="3600" b="1" dirty="0" smtClean="0"/>
          </a:p>
          <a:p>
            <a:r>
              <a:rPr lang="en-US" altLang="zh-TW" sz="3600" b="1" dirty="0" smtClean="0"/>
              <a:t>3.</a:t>
            </a:r>
            <a:r>
              <a:rPr lang="zh-TW" altLang="en-US" sz="3600" b="1" dirty="0" smtClean="0"/>
              <a:t>控制變因</a:t>
            </a:r>
            <a:endParaRPr lang="zh-TW" altLang="en-US" sz="3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algn="l"/>
            <a:r>
              <a:rPr lang="zh-TW" altLang="zh-TW" dirty="0" smtClean="0">
                <a:solidFill>
                  <a:srgbClr val="FF0000"/>
                </a:solidFill>
              </a:rPr>
              <a:t>二、教學</a:t>
            </a:r>
            <a:br>
              <a:rPr lang="zh-TW" altLang="zh-TW" dirty="0" smtClean="0">
                <a:solidFill>
                  <a:srgbClr val="FF0000"/>
                </a:solidFill>
              </a:rPr>
            </a:br>
            <a:endParaRPr lang="zh-TW" altLang="en-US" dirty="0">
              <a:solidFill>
                <a:srgbClr val="FF0000"/>
              </a:solidFill>
            </a:endParaRPr>
          </a:p>
        </p:txBody>
      </p:sp>
      <p:sp>
        <p:nvSpPr>
          <p:cNvPr id="3" name="副標題 2"/>
          <p:cNvSpPr>
            <a:spLocks noGrp="1"/>
          </p:cNvSpPr>
          <p:nvPr>
            <p:ph type="subTitle" idx="1"/>
          </p:nvPr>
        </p:nvSpPr>
        <p:spPr>
          <a:xfrm>
            <a:off x="533400" y="2564904"/>
            <a:ext cx="7854696" cy="3456384"/>
          </a:xfrm>
        </p:spPr>
        <p:txBody>
          <a:bodyPr>
            <a:normAutofit/>
          </a:bodyPr>
          <a:lstStyle/>
          <a:p>
            <a:pPr algn="l"/>
            <a:r>
              <a:rPr lang="zh-TW" altLang="zh-TW" sz="3200" b="1" dirty="0" smtClean="0">
                <a:latin typeface="標楷體" pitchFamily="65" charset="-120"/>
                <a:ea typeface="標楷體" pitchFamily="65" charset="-120"/>
              </a:rPr>
              <a:t>（一）引起動機：有趣的、新奇的</a:t>
            </a:r>
          </a:p>
          <a:p>
            <a:pPr algn="l"/>
            <a:r>
              <a:rPr lang="zh-TW" altLang="zh-TW" sz="3200" b="1" dirty="0" smtClean="0">
                <a:latin typeface="標楷體" pitchFamily="65" charset="-120"/>
                <a:ea typeface="標楷體" pitchFamily="65" charset="-120"/>
              </a:rPr>
              <a:t>（二）教學過程：不急不徐、有條不紊、</a:t>
            </a:r>
            <a:endParaRPr lang="en-US" altLang="zh-TW" sz="3200" b="1" dirty="0" smtClean="0">
              <a:latin typeface="標楷體" pitchFamily="65" charset="-120"/>
              <a:ea typeface="標楷體" pitchFamily="65" charset="-120"/>
            </a:endParaRPr>
          </a:p>
          <a:p>
            <a:pPr algn="l"/>
            <a:r>
              <a:rPr lang="en-US" altLang="zh-TW" sz="3200" b="1" dirty="0" smtClean="0">
                <a:latin typeface="標楷體" pitchFamily="65" charset="-120"/>
                <a:ea typeface="標楷體" pitchFamily="65" charset="-120"/>
              </a:rPr>
              <a:t>    </a:t>
            </a:r>
            <a:r>
              <a:rPr lang="zh-TW" altLang="zh-TW" sz="3200" b="1" dirty="0" smtClean="0">
                <a:latin typeface="標楷體" pitchFamily="65" charset="-120"/>
                <a:ea typeface="標楷體" pitchFamily="65" charset="-120"/>
              </a:rPr>
              <a:t>深入淺出</a:t>
            </a:r>
            <a:r>
              <a:rPr lang="en-US" altLang="zh-TW" sz="3200" b="1" dirty="0" smtClean="0">
                <a:latin typeface="標楷體" pitchFamily="65" charset="-120"/>
                <a:ea typeface="標楷體" pitchFamily="65" charset="-120"/>
              </a:rPr>
              <a:t>—</a:t>
            </a:r>
            <a:r>
              <a:rPr lang="zh-TW" altLang="zh-TW" sz="3200" b="1" dirty="0" smtClean="0">
                <a:latin typeface="標楷體" pitchFamily="65" charset="-120"/>
                <a:ea typeface="標楷體" pitchFamily="65" charset="-120"/>
              </a:rPr>
              <a:t>讓孩子知道如何學？學什麼？</a:t>
            </a:r>
          </a:p>
          <a:p>
            <a:pPr algn="l"/>
            <a:r>
              <a:rPr lang="zh-TW" altLang="zh-TW" sz="3200" b="1" dirty="0" smtClean="0">
                <a:latin typeface="標楷體" pitchFamily="65" charset="-120"/>
                <a:ea typeface="標楷體" pitchFamily="65" charset="-120"/>
              </a:rPr>
              <a:t>（三）評量無負擔，修正再學習</a:t>
            </a:r>
          </a:p>
          <a:p>
            <a:pPr algn="l"/>
            <a:endParaRPr lang="zh-TW"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340768"/>
            <a:ext cx="8229600" cy="866360"/>
          </a:xfrm>
        </p:spPr>
        <p:txBody>
          <a:bodyPr>
            <a:noAutofit/>
          </a:bodyPr>
          <a:lstStyle/>
          <a:p>
            <a:pPr lvl="0"/>
            <a:r>
              <a:rPr lang="zh-TW" altLang="zh-TW" sz="6600" b="1" dirty="0" smtClean="0">
                <a:latin typeface="標楷體" pitchFamily="65" charset="-120"/>
                <a:ea typeface="標楷體" pitchFamily="65" charset="-120"/>
              </a:rPr>
              <a:t>力與運動</a:t>
            </a:r>
            <a:endParaRPr lang="zh-TW" altLang="en-US" sz="6600" b="1" dirty="0">
              <a:latin typeface="標楷體" pitchFamily="65" charset="-120"/>
              <a:ea typeface="標楷體" pitchFamily="65" charset="-120"/>
            </a:endParaRPr>
          </a:p>
        </p:txBody>
      </p:sp>
      <p:sp>
        <p:nvSpPr>
          <p:cNvPr id="3" name="內容版面配置區 2"/>
          <p:cNvSpPr>
            <a:spLocks noGrp="1"/>
          </p:cNvSpPr>
          <p:nvPr>
            <p:ph idx="1"/>
          </p:nvPr>
        </p:nvSpPr>
        <p:spPr>
          <a:xfrm>
            <a:off x="467544" y="2468880"/>
            <a:ext cx="8229600" cy="3048352"/>
          </a:xfrm>
        </p:spPr>
        <p:txBody>
          <a:bodyPr/>
          <a:lstStyle/>
          <a:p>
            <a:r>
              <a:rPr lang="zh-TW" altLang="zh-TW" sz="4800" b="1" dirty="0" smtClean="0">
                <a:latin typeface="標楷體" pitchFamily="65" charset="-120"/>
                <a:ea typeface="標楷體" pitchFamily="65" charset="-120"/>
              </a:rPr>
              <a:t>引起動機：有趣的小游戲</a:t>
            </a:r>
          </a:p>
          <a:p>
            <a:r>
              <a:rPr lang="zh-TW" altLang="zh-TW" sz="4800" b="1" dirty="0" smtClean="0">
                <a:latin typeface="標楷體" pitchFamily="65" charset="-120"/>
                <a:ea typeface="標楷體" pitchFamily="65" charset="-120"/>
              </a:rPr>
              <a:t>延伸：靜電力</a:t>
            </a:r>
          </a:p>
          <a:p>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340768"/>
            <a:ext cx="8229600" cy="4389120"/>
          </a:xfrm>
        </p:spPr>
        <p:txBody>
          <a:bodyPr/>
          <a:lstStyle/>
          <a:p>
            <a:r>
              <a:rPr lang="zh-TW" altLang="en-US" sz="3600" dirty="0" smtClean="0">
                <a:latin typeface="標楷體" pitchFamily="65" charset="-120"/>
                <a:ea typeface="標楷體" pitchFamily="65" charset="-120"/>
              </a:rPr>
              <a:t>拿一根尺（圓的木棒也可以），放在左右手各一根手指頭上（如右圖）。左右手同時輕輕的往尺的中間移動。猜猜看，尺會不會掉下來呢？為什麼？</a:t>
            </a:r>
          </a:p>
          <a:p>
            <a:r>
              <a:rPr lang="zh-TW" altLang="en-US" sz="3600" dirty="0" smtClean="0">
                <a:latin typeface="標楷體" pitchFamily="65" charset="-120"/>
                <a:ea typeface="標楷體" pitchFamily="65" charset="-120"/>
              </a:rPr>
              <a:t>請注意觀察，在移動過程，雖然左右手是同時移動，但是尺會不會同時在左右手上移動呢？</a:t>
            </a:r>
          </a:p>
          <a:p>
            <a:endParaRPr lang="zh-TW"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itchFamily="65" charset="-120"/>
                <a:ea typeface="標楷體" pitchFamily="65" charset="-120"/>
              </a:rPr>
              <a:t>自動平衡的尺</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3600" dirty="0" smtClean="0">
                <a:latin typeface="標楷體" pitchFamily="65" charset="-120"/>
                <a:ea typeface="標楷體" pitchFamily="65" charset="-120"/>
              </a:rPr>
              <a:t>原因是當左右手其中某一個手指頭較接近重心時，其摩擦力較大（如同越重的物體摩擦力越大），較為遠離重心的手指頭（摩擦力較小）就會移動，待移動到接近重心時摩擦力超過另一邊時，就換邊移動，因而尺就一直在手指頭上保持平衡了。</a:t>
            </a:r>
            <a:endParaRPr lang="zh-TW" altLang="en-US" sz="3600" dirty="0">
              <a:latin typeface="標楷體" pitchFamily="65" charset="-120"/>
              <a:ea typeface="標楷體" pitchFamily="65" charset="-12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1124744"/>
            <a:ext cx="4031873" cy="1015663"/>
          </a:xfrm>
          <a:prstGeom prst="rect">
            <a:avLst/>
          </a:prstGeom>
        </p:spPr>
        <p:txBody>
          <a:bodyPr wrap="none">
            <a:spAutoFit/>
          </a:bodyPr>
          <a:lstStyle/>
          <a:p>
            <a:r>
              <a:rPr lang="zh-TW" altLang="zh-TW" sz="6000" b="1" dirty="0" smtClean="0">
                <a:latin typeface="標楷體" pitchFamily="65" charset="-120"/>
                <a:ea typeface="標楷體" pitchFamily="65" charset="-120"/>
              </a:rPr>
              <a:t>抬高三角架</a:t>
            </a:r>
            <a:endParaRPr lang="zh-TW" altLang="en-US" sz="6000" b="1" dirty="0">
              <a:latin typeface="標楷體" pitchFamily="65" charset="-120"/>
              <a:ea typeface="標楷體" pitchFamily="65" charset="-120"/>
            </a:endParaRPr>
          </a:p>
        </p:txBody>
      </p:sp>
      <p:sp>
        <p:nvSpPr>
          <p:cNvPr id="6" name="矩形 5"/>
          <p:cNvSpPr/>
          <p:nvPr/>
        </p:nvSpPr>
        <p:spPr>
          <a:xfrm>
            <a:off x="755576" y="2276872"/>
            <a:ext cx="3416320" cy="1384995"/>
          </a:xfrm>
          <a:prstGeom prst="rect">
            <a:avLst/>
          </a:prstGeom>
        </p:spPr>
        <p:txBody>
          <a:bodyPr wrap="none">
            <a:spAutoFit/>
          </a:bodyPr>
          <a:lstStyle/>
          <a:p>
            <a:r>
              <a:rPr lang="zh-TW" altLang="zh-TW" sz="3600" b="1" kern="0" dirty="0" smtClean="0">
                <a:solidFill>
                  <a:srgbClr val="FF0000"/>
                </a:solidFill>
                <a:latin typeface="標楷體" pitchFamily="65" charset="-120"/>
                <a:ea typeface="標楷體" pitchFamily="65" charset="-120"/>
                <a:cs typeface="新細明體"/>
              </a:rPr>
              <a:t>材料：</a:t>
            </a:r>
            <a:r>
              <a:rPr lang="zh-TW" altLang="zh-TW" sz="3600" b="1" kern="0" dirty="0" smtClean="0">
                <a:latin typeface="標楷體" pitchFamily="65" charset="-120"/>
                <a:ea typeface="標楷體" pitchFamily="65" charset="-120"/>
                <a:cs typeface="新細明體"/>
              </a:rPr>
              <a:t>一雙筷子</a:t>
            </a:r>
            <a:endParaRPr lang="zh-TW" altLang="zh-TW" sz="3600" b="1" kern="100" dirty="0" smtClean="0">
              <a:latin typeface="標楷體" pitchFamily="65" charset="-120"/>
              <a:ea typeface="標楷體" pitchFamily="65" charset="-120"/>
              <a:cs typeface="Times New Roman"/>
            </a:endParaRPr>
          </a:p>
          <a:p>
            <a:pPr>
              <a:spcAft>
                <a:spcPts val="0"/>
              </a:spcAft>
            </a:pPr>
            <a:endParaRPr lang="zh-TW" altLang="zh-TW" sz="4800" b="1" kern="100" dirty="0">
              <a:latin typeface="標楷體" pitchFamily="65" charset="-120"/>
              <a:ea typeface="標楷體" pitchFamily="65" charset="-120"/>
              <a:cs typeface="Times New Roman"/>
            </a:endParaRPr>
          </a:p>
        </p:txBody>
      </p:sp>
      <p:sp>
        <p:nvSpPr>
          <p:cNvPr id="7" name="矩形 6"/>
          <p:cNvSpPr/>
          <p:nvPr/>
        </p:nvSpPr>
        <p:spPr>
          <a:xfrm>
            <a:off x="251520" y="3068960"/>
            <a:ext cx="8424936" cy="2985433"/>
          </a:xfrm>
          <a:prstGeom prst="rect">
            <a:avLst/>
          </a:prstGeom>
        </p:spPr>
        <p:txBody>
          <a:bodyPr wrap="square">
            <a:spAutoFit/>
          </a:bodyPr>
          <a:lstStyle/>
          <a:p>
            <a:pPr marL="571500" indent="-114300"/>
            <a:r>
              <a:rPr lang="zh-TW" altLang="zh-TW" sz="2800" b="1" kern="0" dirty="0" smtClean="0">
                <a:solidFill>
                  <a:srgbClr val="FF0000"/>
                </a:solidFill>
                <a:latin typeface="標楷體" pitchFamily="65" charset="-120"/>
                <a:ea typeface="標楷體" pitchFamily="65" charset="-120"/>
                <a:cs typeface="新細明體"/>
              </a:rPr>
              <a:t>做法：</a:t>
            </a:r>
            <a:endParaRPr lang="zh-TW" altLang="zh-TW" sz="2800" b="1" kern="100" dirty="0" smtClean="0">
              <a:solidFill>
                <a:srgbClr val="FF0000"/>
              </a:solidFill>
              <a:latin typeface="標楷體" pitchFamily="65" charset="-120"/>
              <a:ea typeface="標楷體" pitchFamily="65" charset="-120"/>
              <a:cs typeface="Times New Roman"/>
            </a:endParaRPr>
          </a:p>
          <a:p>
            <a:pPr marL="571500" indent="-114300">
              <a:spcAft>
                <a:spcPts val="0"/>
              </a:spcAft>
            </a:pPr>
            <a:r>
              <a:rPr lang="en-US" altLang="zh-TW" sz="2800" b="1" kern="0" dirty="0" smtClean="0">
                <a:latin typeface="標楷體" pitchFamily="65" charset="-120"/>
                <a:ea typeface="標楷體" pitchFamily="65" charset="-120"/>
                <a:cs typeface="Times New Roman"/>
              </a:rPr>
              <a:t>1.</a:t>
            </a:r>
            <a:r>
              <a:rPr lang="zh-TW" altLang="zh-TW" sz="2800" b="1" kern="0" dirty="0" smtClean="0">
                <a:latin typeface="標楷體" pitchFamily="65" charset="-120"/>
                <a:ea typeface="標楷體" pitchFamily="65" charset="-120"/>
                <a:cs typeface="Times New Roman"/>
              </a:rPr>
              <a:t>一雙筷子，一支對摺成</a:t>
            </a:r>
            <a:r>
              <a:rPr lang="en-US" altLang="zh-TW" sz="2800" b="1" kern="0" dirty="0" smtClean="0">
                <a:latin typeface="標楷體" pitchFamily="65" charset="-120"/>
                <a:ea typeface="標楷體" pitchFamily="65" charset="-120"/>
                <a:cs typeface="Times New Roman"/>
              </a:rPr>
              <a:t>v</a:t>
            </a:r>
            <a:r>
              <a:rPr lang="zh-TW" altLang="zh-TW" sz="2800" b="1" kern="0" dirty="0" smtClean="0">
                <a:latin typeface="標楷體" pitchFamily="65" charset="-120"/>
                <a:ea typeface="標楷體" pitchFamily="65" charset="-120"/>
                <a:cs typeface="Times New Roman"/>
              </a:rPr>
              <a:t>形，另一支摺成兩半。</a:t>
            </a:r>
            <a:endParaRPr lang="zh-TW" altLang="zh-TW" sz="2800" b="1" kern="100" dirty="0" smtClean="0">
              <a:latin typeface="標楷體" pitchFamily="65" charset="-120"/>
              <a:ea typeface="標楷體" pitchFamily="65" charset="-120"/>
              <a:cs typeface="Times New Roman"/>
            </a:endParaRPr>
          </a:p>
          <a:p>
            <a:pPr marL="571500" indent="-114300">
              <a:spcAft>
                <a:spcPts val="0"/>
              </a:spcAft>
            </a:pPr>
            <a:r>
              <a:rPr lang="en-US" altLang="zh-TW" sz="2800" b="1" kern="0" dirty="0" smtClean="0">
                <a:latin typeface="標楷體" pitchFamily="65" charset="-120"/>
                <a:ea typeface="標楷體" pitchFamily="65" charset="-120"/>
                <a:cs typeface="Times New Roman"/>
              </a:rPr>
              <a:t>2.</a:t>
            </a:r>
            <a:r>
              <a:rPr lang="zh-TW" altLang="zh-TW" sz="2800" b="1" kern="0" dirty="0" smtClean="0">
                <a:latin typeface="標楷體" pitchFamily="65" charset="-120"/>
                <a:ea typeface="標楷體" pitchFamily="65" charset="-120"/>
                <a:cs typeface="Times New Roman"/>
              </a:rPr>
              <a:t>將</a:t>
            </a:r>
            <a:r>
              <a:rPr lang="en-US" altLang="zh-TW" sz="2800" b="1" kern="0" dirty="0" smtClean="0">
                <a:latin typeface="標楷體" pitchFamily="65" charset="-120"/>
                <a:ea typeface="標楷體" pitchFamily="65" charset="-120"/>
                <a:cs typeface="Times New Roman"/>
              </a:rPr>
              <a:t>v</a:t>
            </a:r>
            <a:r>
              <a:rPr lang="zh-TW" altLang="zh-TW" sz="2800" b="1" kern="0" dirty="0" smtClean="0">
                <a:latin typeface="標楷體" pitchFamily="65" charset="-120"/>
                <a:ea typeface="標楷體" pitchFamily="65" charset="-120"/>
                <a:cs typeface="Times New Roman"/>
              </a:rPr>
              <a:t>形與折斷的筷子，在桌面架成一個三角架。</a:t>
            </a:r>
            <a:endParaRPr lang="zh-TW" altLang="zh-TW" sz="2800" b="1" kern="100" dirty="0" smtClean="0">
              <a:latin typeface="標楷體" pitchFamily="65" charset="-120"/>
              <a:ea typeface="標楷體" pitchFamily="65" charset="-120"/>
              <a:cs typeface="Times New Roman"/>
            </a:endParaRPr>
          </a:p>
          <a:p>
            <a:pPr marL="571500" indent="-114300">
              <a:spcAft>
                <a:spcPts val="0"/>
              </a:spcAft>
            </a:pPr>
            <a:r>
              <a:rPr lang="en-US" altLang="zh-TW" sz="2800" b="1" kern="0" dirty="0" smtClean="0">
                <a:latin typeface="標楷體" pitchFamily="65" charset="-120"/>
                <a:ea typeface="標楷體" pitchFamily="65" charset="-120"/>
                <a:cs typeface="Times New Roman"/>
              </a:rPr>
              <a:t>3.</a:t>
            </a:r>
            <a:r>
              <a:rPr lang="zh-TW" altLang="zh-TW" sz="2800" b="1" kern="0" dirty="0" smtClean="0">
                <a:latin typeface="標楷體" pitchFamily="65" charset="-120"/>
                <a:ea typeface="標楷體" pitchFamily="65" charset="-120"/>
                <a:cs typeface="Times New Roman"/>
              </a:rPr>
              <a:t>以剩下的另一段筷子挑起這組三角架，要舉起離桌面最少</a:t>
            </a:r>
            <a:r>
              <a:rPr lang="en-US" altLang="zh-TW" sz="2800" b="1" kern="0" dirty="0" smtClean="0">
                <a:latin typeface="標楷體" pitchFamily="65" charset="-120"/>
                <a:ea typeface="標楷體" pitchFamily="65" charset="-120"/>
                <a:cs typeface="Times New Roman"/>
              </a:rPr>
              <a:t>15</a:t>
            </a:r>
            <a:r>
              <a:rPr lang="zh-TW" altLang="zh-TW" sz="2800" b="1" kern="0" dirty="0" smtClean="0">
                <a:latin typeface="標楷體" pitchFamily="65" charset="-120"/>
                <a:ea typeface="標楷體" pitchFamily="65" charset="-120"/>
                <a:cs typeface="Times New Roman"/>
              </a:rPr>
              <a:t>公分。</a:t>
            </a:r>
            <a:endParaRPr lang="zh-TW" altLang="zh-TW" sz="2800" b="1" kern="100" dirty="0" smtClean="0">
              <a:latin typeface="標楷體" pitchFamily="65" charset="-120"/>
              <a:ea typeface="標楷體" pitchFamily="65" charset="-120"/>
              <a:cs typeface="Times New Roman"/>
            </a:endParaRPr>
          </a:p>
          <a:p>
            <a:pPr marL="571500" indent="-114300">
              <a:spcAft>
                <a:spcPts val="0"/>
              </a:spcAft>
            </a:pPr>
            <a:r>
              <a:rPr lang="en-US" altLang="zh-TW" sz="2800" b="1" kern="0" dirty="0" smtClean="0">
                <a:latin typeface="標楷體" pitchFamily="65" charset="-120"/>
                <a:ea typeface="標楷體" pitchFamily="65" charset="-120"/>
                <a:cs typeface="Times New Roman"/>
              </a:rPr>
              <a:t>4.</a:t>
            </a:r>
            <a:r>
              <a:rPr lang="zh-TW" altLang="zh-TW" sz="2800" b="1" kern="0" dirty="0" smtClean="0">
                <a:latin typeface="標楷體" pitchFamily="65" charset="-120"/>
                <a:ea typeface="標楷體" pitchFamily="65" charset="-120"/>
                <a:cs typeface="Times New Roman"/>
              </a:rPr>
              <a:t>把三角架放回桌面，回覆步驟二的狀態。</a:t>
            </a:r>
            <a:endParaRPr lang="zh-TW" altLang="zh-TW" sz="2800" b="1" kern="100" dirty="0" smtClean="0">
              <a:latin typeface="標楷體" pitchFamily="65" charset="-120"/>
              <a:ea typeface="標楷體" pitchFamily="65" charset="-120"/>
              <a:cs typeface="Times New Roman"/>
            </a:endParaRPr>
          </a:p>
          <a:p>
            <a:pPr marL="571500" indent="-114300">
              <a:spcAft>
                <a:spcPts val="0"/>
              </a:spcAft>
            </a:pPr>
            <a:endParaRPr lang="zh-TW" altLang="zh-TW" sz="2000" b="1" kern="100" dirty="0">
              <a:latin typeface="標楷體" pitchFamily="65" charset="-120"/>
              <a:ea typeface="標楷體" pitchFamily="65" charset="-120"/>
              <a:cs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http://chc.k12.edu.tw/1003015434/sciclass/classroom/image/a072.jpg"/>
          <p:cNvPicPr/>
          <p:nvPr/>
        </p:nvPicPr>
        <p:blipFill>
          <a:blip r:embed="rId2" cstate="print"/>
          <a:srcRect/>
          <a:stretch>
            <a:fillRect/>
          </a:stretch>
        </p:blipFill>
        <p:spPr bwMode="auto">
          <a:xfrm>
            <a:off x="611560" y="1340768"/>
            <a:ext cx="2736304" cy="1944216"/>
          </a:xfrm>
          <a:prstGeom prst="rect">
            <a:avLst/>
          </a:prstGeom>
          <a:noFill/>
          <a:ln w="9525">
            <a:noFill/>
            <a:miter lim="800000"/>
            <a:headEnd/>
            <a:tailEnd/>
          </a:ln>
        </p:spPr>
      </p:pic>
      <p:pic>
        <p:nvPicPr>
          <p:cNvPr id="4" name="圖片 3" descr="http://chc.k12.edu.tw/1003015434/sciclass/classroom/photo/a072%20(1).JPG"/>
          <p:cNvPicPr/>
          <p:nvPr/>
        </p:nvPicPr>
        <p:blipFill>
          <a:blip r:embed="rId3" cstate="print"/>
          <a:srcRect/>
          <a:stretch>
            <a:fillRect/>
          </a:stretch>
        </p:blipFill>
        <p:spPr bwMode="auto">
          <a:xfrm>
            <a:off x="4860032" y="1412777"/>
            <a:ext cx="2425452" cy="1944216"/>
          </a:xfrm>
          <a:prstGeom prst="rect">
            <a:avLst/>
          </a:prstGeom>
          <a:noFill/>
          <a:ln w="9525">
            <a:noFill/>
            <a:miter lim="800000"/>
            <a:headEnd/>
            <a:tailEnd/>
          </a:ln>
        </p:spPr>
      </p:pic>
      <p:sp>
        <p:nvSpPr>
          <p:cNvPr id="7" name="矩形 6"/>
          <p:cNvSpPr/>
          <p:nvPr/>
        </p:nvSpPr>
        <p:spPr>
          <a:xfrm>
            <a:off x="323528" y="3429000"/>
            <a:ext cx="8496944" cy="2616101"/>
          </a:xfrm>
          <a:prstGeom prst="rect">
            <a:avLst/>
          </a:prstGeom>
        </p:spPr>
        <p:txBody>
          <a:bodyPr wrap="square">
            <a:spAutoFit/>
          </a:bodyPr>
          <a:lstStyle/>
          <a:p>
            <a:r>
              <a:rPr lang="zh-TW" altLang="zh-TW" sz="3600" b="1" kern="0" dirty="0" smtClean="0">
                <a:solidFill>
                  <a:srgbClr val="FF0000"/>
                </a:solidFill>
                <a:latin typeface="標楷體" pitchFamily="65" charset="-120"/>
                <a:ea typeface="標楷體" pitchFamily="65" charset="-120"/>
                <a:cs typeface="新細明體"/>
              </a:rPr>
              <a:t>科學原理：</a:t>
            </a:r>
            <a:endParaRPr lang="zh-TW" altLang="zh-TW" sz="3600" b="1" kern="100" dirty="0" smtClean="0">
              <a:latin typeface="標楷體" pitchFamily="65" charset="-120"/>
              <a:ea typeface="標楷體" pitchFamily="65" charset="-120"/>
              <a:cs typeface="Times New Roman"/>
            </a:endParaRPr>
          </a:p>
          <a:p>
            <a:pPr>
              <a:spcAft>
                <a:spcPts val="0"/>
              </a:spcAft>
            </a:pPr>
            <a:r>
              <a:rPr lang="zh-TW" altLang="zh-TW" sz="3200" kern="0" dirty="0" smtClean="0">
                <a:latin typeface="標楷體" pitchFamily="65" charset="-120"/>
                <a:ea typeface="標楷體" pitchFamily="65" charset="-120"/>
                <a:cs typeface="Times New Roman"/>
              </a:rPr>
              <a:t>力的平衡。手持的竹筷與這個整體的接觸面為支點，</a:t>
            </a:r>
            <a:r>
              <a:rPr lang="en-US" altLang="zh-TW" sz="3200" kern="0" dirty="0" smtClean="0">
                <a:latin typeface="標楷體" pitchFamily="65" charset="-120"/>
                <a:ea typeface="標楷體" pitchFamily="65" charset="-120"/>
                <a:cs typeface="Times New Roman"/>
              </a:rPr>
              <a:t>v</a:t>
            </a:r>
            <a:r>
              <a:rPr lang="zh-TW" altLang="zh-TW" sz="3200" kern="0" dirty="0" smtClean="0">
                <a:latin typeface="標楷體" pitchFamily="65" charset="-120"/>
                <a:ea typeface="標楷體" pitchFamily="65" charset="-120"/>
                <a:cs typeface="Times New Roman"/>
              </a:rPr>
              <a:t>形竹筷的重心及半截竹筷的重心分別位於支點的兩端，只要維持支點左右兩端的力矩相同，就可舉起三角架。</a:t>
            </a:r>
            <a:endParaRPr lang="zh-TW" altLang="zh-TW" sz="3200" kern="100" dirty="0">
              <a:latin typeface="標楷體" pitchFamily="65" charset="-120"/>
              <a:ea typeface="標楷體" pitchFamily="65" charset="-120"/>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zh-TW" sz="4400" dirty="0" smtClean="0">
                <a:latin typeface="標楷體" pitchFamily="65" charset="-120"/>
                <a:ea typeface="標楷體" pitchFamily="65" charset="-120"/>
              </a:rPr>
              <a:t>了解單元重要概念與教學重點</a:t>
            </a:r>
          </a:p>
          <a:p>
            <a:r>
              <a:rPr lang="zh-TW" altLang="zh-TW" sz="4400" dirty="0" smtClean="0">
                <a:latin typeface="標楷體" pitchFamily="65" charset="-120"/>
                <a:ea typeface="標楷體" pitchFamily="65" charset="-120"/>
              </a:rPr>
              <a:t>動手做：熟悉步驟、掌握竅門</a:t>
            </a:r>
          </a:p>
          <a:p>
            <a:endParaRPr lang="zh-TW" altLang="en-US" dirty="0"/>
          </a:p>
        </p:txBody>
      </p:sp>
      <p:sp>
        <p:nvSpPr>
          <p:cNvPr id="48129" name="Rectangle 1"/>
          <p:cNvSpPr>
            <a:spLocks noGrp="1" noChangeArrowheads="1"/>
          </p:cNvSpPr>
          <p:nvPr>
            <p:ph type="title"/>
          </p:nvPr>
        </p:nvSpPr>
        <p:spPr bwMode="auto">
          <a:xfrm>
            <a:off x="457200" y="721590"/>
            <a:ext cx="3576620" cy="110799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1" lang="zh-TW" sz="6600" b="1" i="0" u="none" strike="noStrike" cap="none" normalizeH="0" baseline="0" dirty="0" smtClean="0">
                <a:ln>
                  <a:noFill/>
                </a:ln>
                <a:solidFill>
                  <a:srgbClr val="0070C0"/>
                </a:solidFill>
                <a:effectLst/>
                <a:latin typeface="標楷體" pitchFamily="65" charset="-120"/>
                <a:ea typeface="標楷體" pitchFamily="65" charset="-120"/>
                <a:cs typeface="新細明體" pitchFamily="18" charset="-120"/>
              </a:rPr>
              <a:t>簡單機械</a:t>
            </a:r>
            <a:endParaRPr kumimoji="1" lang="zh-TW" sz="6600" b="1" i="0" u="none" strike="noStrike" cap="none" normalizeH="0" baseline="0" dirty="0" smtClean="0">
              <a:ln>
                <a:noFill/>
              </a:ln>
              <a:solidFill>
                <a:srgbClr val="0070C0"/>
              </a:solidFill>
              <a:effectLst/>
              <a:latin typeface="Arial" pitchFamily="34" charset="0"/>
              <a:ea typeface="新細明體" pitchFamily="18" charset="-120"/>
              <a:cs typeface="新細明體" pitchFamily="18" charset="-120"/>
            </a:endParaRPr>
          </a:p>
        </p:txBody>
      </p:sp>
      <p:sp>
        <p:nvSpPr>
          <p:cNvPr id="4" name="笑臉 3">
            <a:hlinkClick r:id="rId2" action="ppaction://hlinkfile"/>
          </p:cNvPr>
          <p:cNvSpPr/>
          <p:nvPr/>
        </p:nvSpPr>
        <p:spPr>
          <a:xfrm>
            <a:off x="8244408" y="5949280"/>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http://content.edu.tw/junior/life_tech/tc_jr/student/course/305/images/30572.jpg"/>
          <p:cNvPicPr/>
          <p:nvPr/>
        </p:nvPicPr>
        <p:blipFill>
          <a:blip r:embed="rId2" cstate="print"/>
          <a:srcRect/>
          <a:stretch>
            <a:fillRect/>
          </a:stretch>
        </p:blipFill>
        <p:spPr bwMode="auto">
          <a:xfrm>
            <a:off x="1043608" y="908720"/>
            <a:ext cx="7200800"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24744"/>
            <a:ext cx="8229600" cy="1143000"/>
          </a:xfrm>
        </p:spPr>
        <p:txBody>
          <a:bodyPr>
            <a:normAutofit/>
          </a:bodyPr>
          <a:lstStyle/>
          <a:p>
            <a:pPr lvl="0"/>
            <a:r>
              <a:rPr lang="zh-TW" altLang="zh-TW" b="1" dirty="0" smtClean="0">
                <a:latin typeface="標楷體" pitchFamily="65" charset="-120"/>
                <a:ea typeface="標楷體" pitchFamily="65" charset="-120"/>
              </a:rPr>
              <a:t>生物、環境與自然資源</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a:xfrm>
            <a:off x="467544" y="2780928"/>
            <a:ext cx="8229600" cy="3509744"/>
          </a:xfrm>
        </p:spPr>
        <p:txBody>
          <a:bodyPr/>
          <a:lstStyle/>
          <a:p>
            <a:r>
              <a:rPr lang="zh-TW" altLang="zh-TW" sz="4800" b="1" dirty="0" smtClean="0">
                <a:latin typeface="標楷體" pitchFamily="65" charset="-120"/>
                <a:ea typeface="標楷體" pitchFamily="65" charset="-120"/>
              </a:rPr>
              <a:t>收集資料：善用影片</a:t>
            </a:r>
          </a:p>
          <a:p>
            <a:r>
              <a:rPr lang="zh-TW" altLang="zh-TW" sz="4800" b="1" dirty="0" smtClean="0">
                <a:latin typeface="標楷體" pitchFamily="65" charset="-120"/>
                <a:ea typeface="標楷體" pitchFamily="65" charset="-120"/>
              </a:rPr>
              <a:t>延伸： 羽毛 全反射</a:t>
            </a:r>
          </a:p>
          <a:p>
            <a:endParaRPr lang="zh-TW"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80728"/>
            <a:ext cx="8229600" cy="5343872"/>
          </a:xfrm>
        </p:spPr>
        <p:txBody>
          <a:bodyPr>
            <a:normAutofit/>
          </a:bodyPr>
          <a:lstStyle/>
          <a:p>
            <a:r>
              <a:rPr lang="zh-TW" altLang="en-US" sz="3200" b="1" dirty="0" smtClean="0">
                <a:latin typeface="標楷體" pitchFamily="65" charset="-120"/>
                <a:ea typeface="標楷體" pitchFamily="65" charset="-120"/>
              </a:rPr>
              <a:t>漢聲精選「目擊者影集」</a:t>
            </a:r>
            <a:br>
              <a:rPr lang="zh-TW" altLang="en-US" sz="3200" b="1" dirty="0" smtClean="0">
                <a:latin typeface="標楷體" pitchFamily="65" charset="-120"/>
                <a:ea typeface="標楷體" pitchFamily="65" charset="-120"/>
              </a:rPr>
            </a:br>
            <a:r>
              <a:rPr lang="en-US" altLang="zh-TW" sz="3200" b="1" dirty="0" smtClean="0">
                <a:latin typeface="標楷體" pitchFamily="65" charset="-120"/>
                <a:ea typeface="標楷體" pitchFamily="65" charset="-120"/>
              </a:rPr>
              <a:t>1</a:t>
            </a:r>
            <a:r>
              <a:rPr lang="zh-TW" altLang="en-US" sz="3200" b="1" dirty="0" smtClean="0">
                <a:latin typeface="標楷體" pitchFamily="65" charset="-120"/>
                <a:ea typeface="標楷體" pitchFamily="65" charset="-120"/>
              </a:rPr>
              <a:t>「爬行動物」</a:t>
            </a:r>
            <a:r>
              <a:rPr lang="en-US" altLang="zh-TW" sz="3200" b="1" dirty="0" smtClean="0">
                <a:latin typeface="標楷體" pitchFamily="65" charset="-120"/>
                <a:ea typeface="標楷體" pitchFamily="65" charset="-120"/>
              </a:rPr>
              <a:t>2</a:t>
            </a:r>
            <a:r>
              <a:rPr lang="zh-TW" altLang="en-US" sz="3200" b="1" dirty="0" smtClean="0">
                <a:latin typeface="標楷體" pitchFamily="65" charset="-120"/>
                <a:ea typeface="標楷體" pitchFamily="65" charset="-120"/>
              </a:rPr>
              <a:t>「貓科動物」</a:t>
            </a:r>
            <a:r>
              <a:rPr lang="en-US" altLang="zh-TW" sz="3200" b="1" dirty="0" smtClean="0">
                <a:latin typeface="標楷體" pitchFamily="65" charset="-120"/>
                <a:ea typeface="標楷體" pitchFamily="65" charset="-120"/>
              </a:rPr>
              <a:t>3</a:t>
            </a:r>
            <a:r>
              <a:rPr lang="zh-TW" altLang="en-US" sz="3200" b="1" dirty="0" smtClean="0">
                <a:latin typeface="標楷體" pitchFamily="65" charset="-120"/>
                <a:ea typeface="標楷體" pitchFamily="65" charset="-120"/>
              </a:rPr>
              <a:t>「恐龍</a:t>
            </a:r>
            <a:r>
              <a:rPr lang="zh-TW" altLang="en-US" sz="3200" b="1" dirty="0" smtClean="0">
                <a:latin typeface="標楷體" pitchFamily="65" charset="-120"/>
                <a:ea typeface="標楷體" pitchFamily="65" charset="-120"/>
              </a:rPr>
              <a:t>」</a:t>
            </a:r>
            <a:endParaRPr lang="en-US" altLang="zh-TW" sz="3200" b="1" dirty="0" smtClean="0">
              <a:latin typeface="標楷體" pitchFamily="65" charset="-120"/>
              <a:ea typeface="標楷體" pitchFamily="65" charset="-120"/>
            </a:endParaRPr>
          </a:p>
          <a:p>
            <a:r>
              <a:rPr lang="en-US" altLang="zh-TW" sz="3200" b="1" dirty="0" smtClean="0">
                <a:latin typeface="標楷體" pitchFamily="65" charset="-120"/>
                <a:ea typeface="標楷體" pitchFamily="65" charset="-120"/>
              </a:rPr>
              <a:t>4</a:t>
            </a:r>
            <a:r>
              <a:rPr lang="zh-TW" altLang="en-US" sz="3200" b="1" dirty="0" smtClean="0">
                <a:latin typeface="標楷體" pitchFamily="65" charset="-120"/>
                <a:ea typeface="標楷體" pitchFamily="65" charset="-120"/>
              </a:rPr>
              <a:t>「鳥</a:t>
            </a:r>
            <a:r>
              <a:rPr lang="zh-TW" altLang="en-US" sz="3200" b="1" dirty="0" smtClean="0">
                <a:latin typeface="標楷體" pitchFamily="65" charset="-120"/>
                <a:ea typeface="標楷體" pitchFamily="65" charset="-120"/>
              </a:rPr>
              <a:t>」</a:t>
            </a:r>
            <a:r>
              <a:rPr lang="en-US" altLang="zh-TW" sz="3200" b="1" dirty="0" smtClean="0">
                <a:latin typeface="標楷體" pitchFamily="65" charset="-120"/>
                <a:ea typeface="標楷體" pitchFamily="65" charset="-120"/>
              </a:rPr>
              <a:t>5</a:t>
            </a:r>
            <a:r>
              <a:rPr lang="zh-TW" altLang="en-US" sz="3200" b="1" dirty="0" smtClean="0">
                <a:latin typeface="標楷體" pitchFamily="65" charset="-120"/>
                <a:ea typeface="標楷體" pitchFamily="65" charset="-120"/>
              </a:rPr>
              <a:t>「鯊魚</a:t>
            </a:r>
            <a:r>
              <a:rPr lang="zh-TW" altLang="en-US" sz="3200" b="1" dirty="0" smtClean="0">
                <a:latin typeface="標楷體" pitchFamily="65" charset="-120"/>
                <a:ea typeface="標楷體" pitchFamily="65" charset="-120"/>
              </a:rPr>
              <a:t>」</a:t>
            </a:r>
            <a:r>
              <a:rPr lang="en-US" altLang="zh-TW" sz="3200" b="1" dirty="0" smtClean="0">
                <a:latin typeface="標楷體" pitchFamily="65" charset="-120"/>
                <a:ea typeface="標楷體" pitchFamily="65" charset="-120"/>
              </a:rPr>
              <a:t>6</a:t>
            </a:r>
            <a:r>
              <a:rPr lang="zh-TW" altLang="en-US" sz="3200" b="1" dirty="0" smtClean="0">
                <a:latin typeface="標楷體" pitchFamily="65" charset="-120"/>
                <a:ea typeface="標楷體" pitchFamily="65" charset="-120"/>
              </a:rPr>
              <a:t>「骨架」</a:t>
            </a:r>
            <a:r>
              <a:rPr lang="en-US" altLang="zh-TW" sz="3200" b="1" dirty="0" smtClean="0">
                <a:latin typeface="標楷體" pitchFamily="65" charset="-120"/>
                <a:ea typeface="標楷體" pitchFamily="65" charset="-120"/>
              </a:rPr>
              <a:t>7</a:t>
            </a:r>
            <a:r>
              <a:rPr lang="zh-TW" altLang="en-US" sz="3200" b="1" dirty="0" smtClean="0">
                <a:latin typeface="標楷體" pitchFamily="65" charset="-120"/>
                <a:ea typeface="標楷體" pitchFamily="65" charset="-120"/>
              </a:rPr>
              <a:t>「犬科動物」</a:t>
            </a:r>
            <a:r>
              <a:rPr lang="en-US" altLang="zh-TW" sz="3200" b="1" dirty="0" smtClean="0">
                <a:latin typeface="標楷體" pitchFamily="65" charset="-120"/>
                <a:ea typeface="標楷體" pitchFamily="65" charset="-120"/>
              </a:rPr>
              <a:t>8</a:t>
            </a:r>
            <a:r>
              <a:rPr lang="zh-TW" altLang="en-US" sz="3200" b="1" dirty="0" smtClean="0">
                <a:latin typeface="標楷體" pitchFamily="65" charset="-120"/>
                <a:ea typeface="標楷體" pitchFamily="65" charset="-120"/>
              </a:rPr>
              <a:t>「昆蟲」</a:t>
            </a:r>
            <a:r>
              <a:rPr lang="en-US" altLang="zh-TW" sz="3200" b="1" dirty="0" smtClean="0">
                <a:latin typeface="標楷體" pitchFamily="65" charset="-120"/>
                <a:ea typeface="標楷體" pitchFamily="65" charset="-120"/>
              </a:rPr>
              <a:t>9</a:t>
            </a:r>
            <a:r>
              <a:rPr lang="zh-TW" altLang="en-US" sz="3200" b="1" dirty="0" smtClean="0">
                <a:latin typeface="標楷體" pitchFamily="65" charset="-120"/>
                <a:ea typeface="標楷體" pitchFamily="65" charset="-120"/>
              </a:rPr>
              <a:t>「象」</a:t>
            </a:r>
            <a:r>
              <a:rPr lang="en-US" altLang="zh-TW" sz="3200" b="1" dirty="0" smtClean="0">
                <a:latin typeface="標楷體" pitchFamily="65" charset="-120"/>
                <a:ea typeface="標楷體" pitchFamily="65" charset="-120"/>
              </a:rPr>
              <a:t>10</a:t>
            </a:r>
            <a:r>
              <a:rPr lang="zh-TW" altLang="en-US" sz="3200" b="1" dirty="0" smtClean="0">
                <a:latin typeface="標楷體" pitchFamily="65" charset="-120"/>
                <a:ea typeface="標楷體" pitchFamily="65" charset="-120"/>
              </a:rPr>
              <a:t>「魚</a:t>
            </a:r>
            <a:r>
              <a:rPr lang="zh-TW" altLang="en-US" sz="3200" b="1" dirty="0" smtClean="0">
                <a:latin typeface="標楷體" pitchFamily="65" charset="-120"/>
                <a:ea typeface="標楷體" pitchFamily="65" charset="-120"/>
              </a:rPr>
              <a:t>」</a:t>
            </a:r>
            <a:r>
              <a:rPr lang="en-US" altLang="zh-TW" sz="3200" b="1" dirty="0" smtClean="0">
                <a:latin typeface="標楷體" pitchFamily="65" charset="-120"/>
                <a:ea typeface="標楷體" pitchFamily="65" charset="-120"/>
              </a:rPr>
              <a:t>11</a:t>
            </a:r>
            <a:r>
              <a:rPr lang="zh-TW" altLang="en-US" sz="3200" b="1" dirty="0" smtClean="0">
                <a:latin typeface="標楷體" pitchFamily="65" charset="-120"/>
                <a:ea typeface="標楷體" pitchFamily="65" charset="-120"/>
              </a:rPr>
              <a:t>「兩棲動物」</a:t>
            </a:r>
            <a:r>
              <a:rPr lang="en-US" altLang="zh-TW" sz="3200" b="1" dirty="0" smtClean="0">
                <a:latin typeface="標楷體" pitchFamily="65" charset="-120"/>
                <a:ea typeface="標楷體" pitchFamily="65" charset="-120"/>
              </a:rPr>
              <a:t>12</a:t>
            </a:r>
            <a:r>
              <a:rPr lang="zh-TW" altLang="en-US" sz="3200" b="1" dirty="0" smtClean="0">
                <a:latin typeface="標楷體" pitchFamily="65" charset="-120"/>
                <a:ea typeface="標楷體" pitchFamily="65" charset="-120"/>
              </a:rPr>
              <a:t>「雨林生物」</a:t>
            </a:r>
            <a:r>
              <a:rPr lang="en-US" altLang="zh-TW" sz="3200" b="1" dirty="0" smtClean="0">
                <a:latin typeface="標楷體" pitchFamily="65" charset="-120"/>
                <a:ea typeface="標楷體" pitchFamily="65" charset="-120"/>
              </a:rPr>
              <a:t>13</a:t>
            </a:r>
            <a:r>
              <a:rPr lang="zh-TW" altLang="en-US" sz="3200" b="1" dirty="0" smtClean="0">
                <a:latin typeface="標楷體" pitchFamily="65" charset="-120"/>
                <a:ea typeface="標楷體" pitchFamily="65" charset="-120"/>
              </a:rPr>
              <a:t>「馬科動物」</a:t>
            </a:r>
            <a:r>
              <a:rPr lang="en-US" altLang="zh-TW" sz="3200" b="1" dirty="0" smtClean="0">
                <a:latin typeface="標楷體" pitchFamily="65" charset="-120"/>
                <a:ea typeface="標楷體" pitchFamily="65" charset="-120"/>
              </a:rPr>
              <a:t>14</a:t>
            </a:r>
            <a:r>
              <a:rPr lang="zh-TW" altLang="en-US" sz="3200" b="1" dirty="0" smtClean="0">
                <a:latin typeface="標楷體" pitchFamily="65" charset="-120"/>
                <a:ea typeface="標楷體" pitchFamily="65" charset="-120"/>
              </a:rPr>
              <a:t>「火山」</a:t>
            </a:r>
            <a:r>
              <a:rPr lang="en-US" altLang="zh-TW" sz="3200" b="1" dirty="0" smtClean="0">
                <a:latin typeface="標楷體" pitchFamily="65" charset="-120"/>
                <a:ea typeface="標楷體" pitchFamily="65" charset="-120"/>
              </a:rPr>
              <a:t>15</a:t>
            </a:r>
            <a:r>
              <a:rPr lang="zh-TW" altLang="en-US" sz="3200" b="1" dirty="0" smtClean="0">
                <a:latin typeface="標楷體" pitchFamily="65" charset="-120"/>
                <a:ea typeface="標楷體" pitchFamily="65" charset="-120"/>
              </a:rPr>
              <a:t>「靈長動物</a:t>
            </a:r>
            <a:r>
              <a:rPr lang="zh-TW" altLang="en-US" sz="3200" b="1" dirty="0" smtClean="0">
                <a:latin typeface="標楷體" pitchFamily="65" charset="-120"/>
                <a:ea typeface="標楷體" pitchFamily="65" charset="-120"/>
              </a:rPr>
              <a:t>」</a:t>
            </a:r>
            <a:r>
              <a:rPr lang="en-US" altLang="zh-TW" sz="3200" b="1" dirty="0" smtClean="0">
                <a:latin typeface="標楷體" pitchFamily="65" charset="-120"/>
                <a:ea typeface="標楷體" pitchFamily="65" charset="-120"/>
              </a:rPr>
              <a:t>16</a:t>
            </a:r>
            <a:r>
              <a:rPr lang="zh-TW" altLang="en-US" sz="3200" b="1" dirty="0" smtClean="0">
                <a:latin typeface="標楷體" pitchFamily="65" charset="-120"/>
                <a:ea typeface="標楷體" pitchFamily="65" charset="-120"/>
              </a:rPr>
              <a:t>「沙漠」</a:t>
            </a:r>
            <a:r>
              <a:rPr lang="en-US" altLang="zh-TW" sz="3200" b="1" dirty="0" smtClean="0">
                <a:latin typeface="標楷體" pitchFamily="65" charset="-120"/>
                <a:ea typeface="標楷體" pitchFamily="65" charset="-120"/>
              </a:rPr>
              <a:t>17</a:t>
            </a:r>
            <a:r>
              <a:rPr lang="zh-TW" altLang="en-US" sz="3200" b="1" dirty="0" smtClean="0">
                <a:latin typeface="標楷體" pitchFamily="65" charset="-120"/>
                <a:ea typeface="標楷體" pitchFamily="65" charset="-120"/>
              </a:rPr>
              <a:t>「殼</a:t>
            </a:r>
            <a:r>
              <a:rPr lang="zh-TW" altLang="en-US" sz="3200" b="1" dirty="0" smtClean="0">
                <a:latin typeface="標楷體" pitchFamily="65" charset="-120"/>
                <a:ea typeface="標楷體" pitchFamily="65" charset="-120"/>
              </a:rPr>
              <a:t>」</a:t>
            </a:r>
            <a:endParaRPr lang="en-US" altLang="zh-TW" sz="3200" b="1" dirty="0" smtClean="0">
              <a:latin typeface="標楷體" pitchFamily="65" charset="-120"/>
              <a:ea typeface="標楷體" pitchFamily="65" charset="-120"/>
            </a:endParaRPr>
          </a:p>
          <a:p>
            <a:r>
              <a:rPr lang="en-US" altLang="zh-TW" sz="3200" b="1" dirty="0" smtClean="0">
                <a:latin typeface="標楷體" pitchFamily="65" charset="-120"/>
                <a:ea typeface="標楷體" pitchFamily="65" charset="-120"/>
              </a:rPr>
              <a:t>18</a:t>
            </a:r>
            <a:r>
              <a:rPr lang="zh-TW" altLang="en-US" sz="3200" b="1" dirty="0" smtClean="0">
                <a:latin typeface="標楷體" pitchFamily="65" charset="-120"/>
                <a:ea typeface="標楷體" pitchFamily="65" charset="-120"/>
              </a:rPr>
              <a:t>「北極、南極」</a:t>
            </a:r>
            <a:r>
              <a:rPr lang="en-US" altLang="zh-TW" sz="3200" b="1" dirty="0" smtClean="0">
                <a:latin typeface="標楷體" pitchFamily="65" charset="-120"/>
                <a:ea typeface="標楷體" pitchFamily="65" charset="-120"/>
              </a:rPr>
              <a:t>19</a:t>
            </a:r>
            <a:r>
              <a:rPr lang="zh-TW" altLang="en-US" sz="3200" b="1" dirty="0" smtClean="0">
                <a:latin typeface="標楷體" pitchFamily="65" charset="-120"/>
                <a:ea typeface="標楷體" pitchFamily="65" charset="-120"/>
              </a:rPr>
              <a:t>「海邊」</a:t>
            </a:r>
            <a:r>
              <a:rPr lang="en-US" altLang="zh-TW" sz="3200" b="1" dirty="0" smtClean="0">
                <a:latin typeface="標楷體" pitchFamily="65" charset="-120"/>
                <a:ea typeface="標楷體" pitchFamily="65" charset="-120"/>
              </a:rPr>
              <a:t>20</a:t>
            </a:r>
            <a:r>
              <a:rPr lang="zh-TW" altLang="en-US" sz="3200" b="1" dirty="0" smtClean="0">
                <a:latin typeface="標楷體" pitchFamily="65" charset="-120"/>
                <a:ea typeface="標楷體" pitchFamily="65" charset="-120"/>
              </a:rPr>
              <a:t>「史前生物」</a:t>
            </a:r>
            <a:br>
              <a:rPr lang="zh-TW" altLang="en-US" sz="3200" b="1" dirty="0" smtClean="0">
                <a:latin typeface="標楷體" pitchFamily="65" charset="-120"/>
                <a:ea typeface="標楷體" pitchFamily="65" charset="-120"/>
              </a:rPr>
            </a:br>
            <a:r>
              <a:rPr lang="en-US" altLang="zh-TW" sz="3200" b="1" dirty="0" smtClean="0">
                <a:latin typeface="標楷體" pitchFamily="65" charset="-120"/>
                <a:ea typeface="標楷體" pitchFamily="65" charset="-120"/>
              </a:rPr>
              <a:t>21</a:t>
            </a:r>
            <a:r>
              <a:rPr lang="zh-TW" altLang="en-US" sz="3200" b="1" dirty="0" smtClean="0">
                <a:latin typeface="標楷體" pitchFamily="65" charset="-120"/>
                <a:ea typeface="標楷體" pitchFamily="65" charset="-120"/>
              </a:rPr>
              <a:t>「蝴蝶、蛾」</a:t>
            </a:r>
            <a:r>
              <a:rPr lang="en-US" altLang="zh-TW" sz="3200" b="1" dirty="0" smtClean="0">
                <a:latin typeface="標楷體" pitchFamily="65" charset="-120"/>
                <a:ea typeface="標楷體" pitchFamily="65" charset="-120"/>
              </a:rPr>
              <a:t>22</a:t>
            </a:r>
            <a:r>
              <a:rPr lang="zh-TW" altLang="en-US" sz="3200" b="1" dirty="0" smtClean="0">
                <a:latin typeface="標楷體" pitchFamily="65" charset="-120"/>
                <a:ea typeface="標楷體" pitchFamily="65" charset="-120"/>
              </a:rPr>
              <a:t>「天氣」</a:t>
            </a:r>
            <a:r>
              <a:rPr lang="en-US" altLang="zh-TW" sz="3200" b="1" dirty="0" smtClean="0">
                <a:latin typeface="標楷體" pitchFamily="65" charset="-120"/>
                <a:ea typeface="標楷體" pitchFamily="65" charset="-120"/>
              </a:rPr>
              <a:t>23</a:t>
            </a:r>
            <a:r>
              <a:rPr lang="zh-TW" altLang="en-US" sz="3200" b="1" dirty="0" smtClean="0">
                <a:latin typeface="標楷體" pitchFamily="65" charset="-120"/>
                <a:ea typeface="標楷體" pitchFamily="65" charset="-120"/>
              </a:rPr>
              <a:t>「哺乳動物</a:t>
            </a:r>
            <a:r>
              <a:rPr lang="zh-TW" altLang="en-US" sz="3200" b="1" dirty="0" smtClean="0">
                <a:latin typeface="標楷體" pitchFamily="65" charset="-120"/>
                <a:ea typeface="標楷體" pitchFamily="65" charset="-120"/>
              </a:rPr>
              <a:t>」</a:t>
            </a:r>
            <a:endParaRPr lang="en-US" altLang="zh-TW" sz="3200" b="1" dirty="0" smtClean="0">
              <a:latin typeface="標楷體" pitchFamily="65" charset="-120"/>
              <a:ea typeface="標楷體" pitchFamily="65" charset="-120"/>
            </a:endParaRPr>
          </a:p>
          <a:p>
            <a:r>
              <a:rPr lang="en-US" altLang="zh-TW" sz="3200" b="1" dirty="0" smtClean="0">
                <a:latin typeface="標楷體" pitchFamily="65" charset="-120"/>
                <a:ea typeface="標楷體" pitchFamily="65" charset="-120"/>
              </a:rPr>
              <a:t>24</a:t>
            </a:r>
            <a:r>
              <a:rPr lang="zh-TW" altLang="en-US" sz="3200" b="1" dirty="0" smtClean="0">
                <a:latin typeface="標楷體" pitchFamily="65" charset="-120"/>
                <a:ea typeface="標楷體" pitchFamily="65" charset="-120"/>
              </a:rPr>
              <a:t>「岩石、礦物</a:t>
            </a:r>
            <a:r>
              <a:rPr lang="zh-TW" altLang="en-US" sz="3200" b="1" dirty="0" smtClean="0">
                <a:latin typeface="標楷體" pitchFamily="65" charset="-120"/>
                <a:ea typeface="標楷體" pitchFamily="65" charset="-120"/>
              </a:rPr>
              <a:t>」</a:t>
            </a:r>
            <a:r>
              <a:rPr lang="en-US" altLang="zh-TW" sz="3200" b="1" dirty="0" smtClean="0">
                <a:latin typeface="標楷體" pitchFamily="65" charset="-120"/>
                <a:ea typeface="標楷體" pitchFamily="65" charset="-120"/>
              </a:rPr>
              <a:t>25</a:t>
            </a:r>
            <a:r>
              <a:rPr lang="zh-TW" altLang="en-US" sz="3200" b="1" dirty="0" smtClean="0">
                <a:latin typeface="標楷體" pitchFamily="65" charset="-120"/>
                <a:ea typeface="標楷體" pitchFamily="65" charset="-120"/>
              </a:rPr>
              <a:t>「樹」</a:t>
            </a:r>
            <a:r>
              <a:rPr lang="en-US" altLang="zh-TW" sz="3200" b="1" dirty="0" smtClean="0">
                <a:latin typeface="標楷體" pitchFamily="65" charset="-120"/>
                <a:ea typeface="標楷體" pitchFamily="65" charset="-120"/>
              </a:rPr>
              <a:t>26</a:t>
            </a:r>
            <a:r>
              <a:rPr lang="zh-TW" altLang="en-US" sz="3200" b="1" dirty="0" smtClean="0">
                <a:latin typeface="標楷體" pitchFamily="65" charset="-120"/>
                <a:ea typeface="標楷體" pitchFamily="65" charset="-120"/>
              </a:rPr>
              <a:t>「池塘、河流」</a:t>
            </a:r>
            <a:endParaRPr lang="en-US" altLang="zh-TW" sz="3200" b="1" dirty="0" smtClean="0">
              <a:latin typeface="標楷體" pitchFamily="65" charset="-120"/>
              <a:ea typeface="標楷體" pitchFamily="65" charset="-120"/>
            </a:endParaRPr>
          </a:p>
          <a:p>
            <a:endParaRPr lang="zh-TW"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1772816"/>
            <a:ext cx="7851648" cy="1252736"/>
          </a:xfrm>
        </p:spPr>
        <p:txBody>
          <a:bodyPr/>
          <a:lstStyle/>
          <a:p>
            <a:pPr algn="ctr"/>
            <a:r>
              <a:rPr lang="zh-TW" altLang="en-US" dirty="0" smtClean="0">
                <a:solidFill>
                  <a:schemeClr val="tx1"/>
                </a:solidFill>
              </a:rPr>
              <a:t>熱愛教學   樂在其中</a:t>
            </a:r>
            <a:endParaRPr lang="zh-TW" altLang="en-US" dirty="0">
              <a:solidFill>
                <a:schemeClr val="tx1"/>
              </a:solidFill>
            </a:endParaRPr>
          </a:p>
        </p:txBody>
      </p:sp>
      <p:sp>
        <p:nvSpPr>
          <p:cNvPr id="3" name="副標題 2"/>
          <p:cNvSpPr>
            <a:spLocks noGrp="1"/>
          </p:cNvSpPr>
          <p:nvPr>
            <p:ph type="subTitle" idx="1"/>
          </p:nvPr>
        </p:nvSpPr>
        <p:spPr>
          <a:xfrm>
            <a:off x="611560" y="3789040"/>
            <a:ext cx="7854696" cy="1752600"/>
          </a:xfrm>
        </p:spPr>
        <p:txBody>
          <a:bodyPr>
            <a:normAutofit/>
          </a:bodyPr>
          <a:lstStyle/>
          <a:p>
            <a:pPr algn="ctr"/>
            <a:r>
              <a:rPr lang="zh-TW" altLang="en-US" sz="6600" b="1" dirty="0" smtClean="0">
                <a:solidFill>
                  <a:srgbClr val="FF0000"/>
                </a:solidFill>
                <a:latin typeface="標楷體" pitchFamily="65" charset="-120"/>
                <a:ea typeface="標楷體" pitchFamily="65" charset="-120"/>
              </a:rPr>
              <a:t>謝謝大家</a:t>
            </a:r>
            <a:endParaRPr lang="zh-TW" altLang="en-US" sz="6600" b="1" dirty="0">
              <a:solidFill>
                <a:srgbClr val="FF00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03648" y="1628800"/>
            <a:ext cx="6915544" cy="1828800"/>
          </a:xfrm>
        </p:spPr>
        <p:txBody>
          <a:bodyPr/>
          <a:lstStyle/>
          <a:p>
            <a:pPr lvl="0" algn="l"/>
            <a:r>
              <a:rPr lang="zh-TW" altLang="zh-TW" dirty="0" smtClean="0">
                <a:solidFill>
                  <a:srgbClr val="FF0000"/>
                </a:solidFill>
              </a:rPr>
              <a:t>三、延伸</a:t>
            </a:r>
            <a:r>
              <a:rPr lang="zh-TW" altLang="en-US" dirty="0" smtClean="0">
                <a:solidFill>
                  <a:srgbClr val="FF0000"/>
                </a:solidFill>
              </a:rPr>
              <a:t/>
            </a:r>
            <a:br>
              <a:rPr lang="zh-TW" altLang="en-US" dirty="0" smtClean="0">
                <a:solidFill>
                  <a:srgbClr val="FF0000"/>
                </a:solidFill>
              </a:rPr>
            </a:br>
            <a:endParaRPr lang="zh-TW" altLang="en-US" dirty="0">
              <a:solidFill>
                <a:srgbClr val="FF0000"/>
              </a:solidFill>
            </a:endParaRPr>
          </a:p>
        </p:txBody>
      </p:sp>
      <p:sp>
        <p:nvSpPr>
          <p:cNvPr id="3" name="副標題 2"/>
          <p:cNvSpPr>
            <a:spLocks noGrp="1"/>
          </p:cNvSpPr>
          <p:nvPr>
            <p:ph type="subTitle" idx="1"/>
          </p:nvPr>
        </p:nvSpPr>
        <p:spPr>
          <a:xfrm>
            <a:off x="1259632" y="3356992"/>
            <a:ext cx="7062608" cy="1752600"/>
          </a:xfrm>
        </p:spPr>
        <p:txBody>
          <a:bodyPr/>
          <a:lstStyle/>
          <a:p>
            <a:pPr algn="l"/>
            <a:r>
              <a:rPr lang="zh-TW" altLang="zh-TW" sz="4800" b="1" dirty="0" smtClean="0">
                <a:latin typeface="標楷體" pitchFamily="65" charset="-120"/>
                <a:ea typeface="標楷體" pitchFamily="65" charset="-120"/>
              </a:rPr>
              <a:t>學無止盡，無限可能</a:t>
            </a:r>
          </a:p>
          <a:p>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467544" y="1988840"/>
            <a:ext cx="7851648" cy="1828800"/>
          </a:xfrm>
        </p:spPr>
        <p:txBody>
          <a:bodyPr>
            <a:normAutofit/>
          </a:bodyPr>
          <a:lstStyle/>
          <a:p>
            <a:pPr algn="ctr"/>
            <a:r>
              <a:rPr lang="zh-TW" altLang="en-US" sz="8000" dirty="0" smtClean="0">
                <a:solidFill>
                  <a:srgbClr val="FF0000"/>
                </a:solidFill>
                <a:latin typeface="標楷體" pitchFamily="65" charset="-120"/>
                <a:ea typeface="標楷體" pitchFamily="65" charset="-120"/>
              </a:rPr>
              <a:t>璀璨的星星</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TW" altLang="en-US" sz="6600" b="1" dirty="0" smtClean="0">
                <a:latin typeface="標楷體" pitchFamily="65" charset="-120"/>
                <a:ea typeface="標楷體" pitchFamily="65" charset="-120"/>
              </a:rPr>
              <a:t>各種星體的介紹</a:t>
            </a:r>
          </a:p>
        </p:txBody>
      </p:sp>
      <p:sp>
        <p:nvSpPr>
          <p:cNvPr id="12291" name="Rectangle 3"/>
          <p:cNvSpPr>
            <a:spLocks noGrp="1" noChangeArrowheads="1"/>
          </p:cNvSpPr>
          <p:nvPr>
            <p:ph type="body" idx="1"/>
          </p:nvPr>
        </p:nvSpPr>
        <p:spPr>
          <a:xfrm>
            <a:off x="228600" y="1828800"/>
            <a:ext cx="8610600" cy="5029200"/>
          </a:xfrm>
        </p:spPr>
        <p:txBody>
          <a:bodyPr>
            <a:normAutofit/>
          </a:bodyPr>
          <a:lstStyle/>
          <a:p>
            <a:pPr eaLnBrk="1" hangingPunct="1"/>
            <a:r>
              <a:rPr lang="zh-TW" altLang="en-US" sz="2800" dirty="0" smtClean="0">
                <a:latin typeface="標楷體" pitchFamily="65" charset="-120"/>
                <a:ea typeface="標楷體" pitchFamily="65" charset="-120"/>
              </a:rPr>
              <a:t>1. </a:t>
            </a:r>
            <a:r>
              <a:rPr lang="zh-TW" altLang="en-US" sz="2800" b="1" dirty="0" smtClean="0">
                <a:latin typeface="標楷體" pitchFamily="65" charset="-120"/>
                <a:ea typeface="標楷體" pitchFamily="65" charset="-120"/>
              </a:rPr>
              <a:t>行星：如九大行星，繞著恆星轉，不發光。 </a:t>
            </a:r>
          </a:p>
          <a:p>
            <a:pPr eaLnBrk="1" hangingPunct="1"/>
            <a:r>
              <a:rPr lang="zh-TW" altLang="en-US" sz="2800" b="1" dirty="0" smtClean="0">
                <a:latin typeface="標楷體" pitchFamily="65" charset="-120"/>
                <a:ea typeface="標楷體" pitchFamily="65" charset="-120"/>
              </a:rPr>
              <a:t>2. 恆星：如太陽或星星，會發熱發光。</a:t>
            </a:r>
            <a:r>
              <a:rPr lang="zh-TW" altLang="en-US" sz="2800" b="1" dirty="0" smtClean="0">
                <a:solidFill>
                  <a:srgbClr val="FFFF00"/>
                </a:solidFill>
                <a:latin typeface="標楷體" pitchFamily="65" charset="-120"/>
                <a:ea typeface="標楷體" pitchFamily="65" charset="-120"/>
              </a:rPr>
              <a:t> </a:t>
            </a:r>
          </a:p>
          <a:p>
            <a:pPr eaLnBrk="1" hangingPunct="1"/>
            <a:r>
              <a:rPr lang="zh-TW" altLang="en-US" sz="2800" b="1" dirty="0" smtClean="0">
                <a:latin typeface="標楷體" pitchFamily="65" charset="-120"/>
                <a:ea typeface="標楷體" pitchFamily="65" charset="-120"/>
              </a:rPr>
              <a:t>3. 彗星：例如哈雷彗星，彗星通常是由冰塊與土石混合而成，它也是繞著太陽轉。</a:t>
            </a:r>
          </a:p>
        </p:txBody>
      </p:sp>
      <p:pic>
        <p:nvPicPr>
          <p:cNvPr id="4" name="Picture 2" descr="E:\AWK(C)\科學實驗營\觀星天文營\harley.jpg"/>
          <p:cNvPicPr>
            <a:picLocks noChangeAspect="1" noChangeArrowheads="1"/>
          </p:cNvPicPr>
          <p:nvPr/>
        </p:nvPicPr>
        <p:blipFill>
          <a:blip r:embed="rId3" r:link="rId4" cstate="print"/>
          <a:srcRect/>
          <a:stretch>
            <a:fillRect/>
          </a:stretch>
        </p:blipFill>
        <p:spPr bwMode="auto">
          <a:xfrm>
            <a:off x="2771800" y="3791241"/>
            <a:ext cx="4824536" cy="30667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23528" y="1052736"/>
            <a:ext cx="8610600" cy="5029200"/>
          </a:xfrm>
        </p:spPr>
        <p:txBody>
          <a:bodyPr>
            <a:normAutofit/>
          </a:bodyPr>
          <a:lstStyle/>
          <a:p>
            <a:pPr eaLnBrk="1" hangingPunct="1">
              <a:lnSpc>
                <a:spcPct val="90000"/>
              </a:lnSpc>
            </a:pPr>
            <a:r>
              <a:rPr lang="zh-TW" altLang="en-US" sz="3200" b="1" dirty="0" smtClean="0">
                <a:latin typeface="標楷體" pitchFamily="65" charset="-120"/>
                <a:ea typeface="標楷體" pitchFamily="65" charset="-120"/>
              </a:rPr>
              <a:t>4. 衛星：如月亮，繞著行星轉。 </a:t>
            </a:r>
          </a:p>
          <a:p>
            <a:pPr eaLnBrk="1" hangingPunct="1">
              <a:lnSpc>
                <a:spcPct val="90000"/>
              </a:lnSpc>
            </a:pPr>
            <a:r>
              <a:rPr lang="zh-TW" altLang="en-US" sz="3200" b="1" dirty="0" smtClean="0">
                <a:latin typeface="標楷體" pitchFamily="65" charset="-120"/>
                <a:ea typeface="標楷體" pitchFamily="65" charset="-120"/>
              </a:rPr>
              <a:t>5. 流星與隕石：流星通常是指彗星或小行星經過地球軌道附近並留下塵埃，被地球吸引後進入地球大氣層，因產生高熱而燃燒。大部份的流星都會在大氣層燃燒完畢，但塵埃若是過大無法燃燒完畢便會掉到地面上，此時就稱為隕石。</a:t>
            </a:r>
            <a:endParaRPr lang="zh-TW" altLang="en-US" sz="3200" b="1" dirty="0" smtClean="0">
              <a:solidFill>
                <a:srgbClr val="0070C0"/>
              </a:solidFill>
              <a:latin typeface="標楷體" pitchFamily="65" charset="-120"/>
              <a:ea typeface="標楷體" pitchFamily="65" charset="-120"/>
            </a:endParaRPr>
          </a:p>
          <a:p>
            <a:pPr eaLnBrk="1" hangingPunct="1">
              <a:lnSpc>
                <a:spcPct val="90000"/>
              </a:lnSpc>
            </a:pPr>
            <a:r>
              <a:rPr lang="zh-TW" altLang="en-US" sz="3200" b="1" dirty="0" smtClean="0">
                <a:latin typeface="標楷體" pitchFamily="65" charset="-120"/>
                <a:ea typeface="標楷體" pitchFamily="65" charset="-120"/>
              </a:rPr>
              <a:t>6. 小行星：在火星和木星之間，還有一些失落的行星。從地球表面觀測至少可以找到十萬顆小行星。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1709738" y="1409700"/>
            <a:ext cx="9144000" cy="0"/>
          </a:xfrm>
          <a:prstGeom prst="rect">
            <a:avLst/>
          </a:prstGeom>
          <a:noFill/>
          <a:ln w="12700">
            <a:noFill/>
            <a:miter lim="800000"/>
            <a:headEnd type="none" w="sm" len="sm"/>
            <a:tailEnd type="none" w="sm" len="sm"/>
          </a:ln>
        </p:spPr>
        <p:txBody>
          <a:bodyPr>
            <a:spAutoFit/>
          </a:bodyPr>
          <a:lstStyle/>
          <a:p>
            <a:endParaRPr lang="zh-TW" altLang="en-US"/>
          </a:p>
        </p:txBody>
      </p:sp>
      <p:pic>
        <p:nvPicPr>
          <p:cNvPr id="15363" name="Picture 2" descr="E:\AWK(C)\科學實驗營\觀星天文營\常見問題\image001.jpg"/>
          <p:cNvPicPr>
            <a:picLocks noChangeAspect="1" noChangeArrowheads="1"/>
          </p:cNvPicPr>
          <p:nvPr/>
        </p:nvPicPr>
        <p:blipFill>
          <a:blip r:embed="rId3" r:link="rId4" cstate="print">
            <a:lum contrast="-60000"/>
          </a:blip>
          <a:srcRect/>
          <a:stretch>
            <a:fillRect/>
          </a:stretch>
        </p:blipFill>
        <p:spPr bwMode="auto">
          <a:xfrm>
            <a:off x="-152400" y="-33338"/>
            <a:ext cx="9982200" cy="7043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zh-TW" altLang="en-US" sz="6600" b="1" dirty="0" smtClean="0">
                <a:latin typeface="標楷體" pitchFamily="65" charset="-120"/>
                <a:ea typeface="標楷體" pitchFamily="65" charset="-120"/>
              </a:rPr>
              <a:t>星等</a:t>
            </a:r>
          </a:p>
        </p:txBody>
      </p:sp>
      <p:sp>
        <p:nvSpPr>
          <p:cNvPr id="35843" name="Rectangle 3"/>
          <p:cNvSpPr>
            <a:spLocks noGrp="1" noChangeArrowheads="1"/>
          </p:cNvSpPr>
          <p:nvPr>
            <p:ph type="body" idx="1"/>
          </p:nvPr>
        </p:nvSpPr>
        <p:spPr/>
        <p:txBody>
          <a:bodyPr>
            <a:noAutofit/>
          </a:bodyPr>
          <a:lstStyle/>
          <a:p>
            <a:pPr eaLnBrk="1" hangingPunct="1"/>
            <a:r>
              <a:rPr lang="zh-TW" altLang="en-US" sz="2800" b="1" dirty="0" smtClean="0">
                <a:solidFill>
                  <a:srgbClr val="FF0000"/>
                </a:solidFill>
                <a:latin typeface="標楷體" pitchFamily="65" charset="-120"/>
                <a:ea typeface="標楷體" pitchFamily="65" charset="-120"/>
              </a:rPr>
              <a:t>視星等</a:t>
            </a:r>
          </a:p>
          <a:p>
            <a:pPr lvl="1" eaLnBrk="1" hangingPunct="1"/>
            <a:r>
              <a:rPr lang="zh-TW" altLang="en-US" sz="2800" b="1" dirty="0" smtClean="0">
                <a:latin typeface="標楷體" pitchFamily="65" charset="-120"/>
                <a:ea typeface="標楷體" pitchFamily="65" charset="-120"/>
              </a:rPr>
              <a:t>依肉眼可見的亮度劃分</a:t>
            </a:r>
          </a:p>
          <a:p>
            <a:pPr lvl="1" eaLnBrk="1" hangingPunct="1"/>
            <a:r>
              <a:rPr lang="zh-TW" altLang="en-US" sz="2800" b="1" dirty="0" smtClean="0">
                <a:latin typeface="標楷體" pitchFamily="65" charset="-120"/>
                <a:ea typeface="標楷體" pitchFamily="65" charset="-120"/>
              </a:rPr>
              <a:t>分為一到六等星</a:t>
            </a:r>
          </a:p>
          <a:p>
            <a:pPr lvl="1" eaLnBrk="1" hangingPunct="1"/>
            <a:r>
              <a:rPr lang="zh-TW" altLang="en-US" sz="2800" b="1" dirty="0" smtClean="0">
                <a:latin typeface="標楷體" pitchFamily="65" charset="-120"/>
                <a:ea typeface="標楷體" pitchFamily="65" charset="-120"/>
              </a:rPr>
              <a:t>一等星比六等星亮100倍</a:t>
            </a:r>
          </a:p>
          <a:p>
            <a:pPr eaLnBrk="1" hangingPunct="1"/>
            <a:r>
              <a:rPr lang="zh-TW" altLang="en-US" sz="2800" b="1" dirty="0" smtClean="0">
                <a:solidFill>
                  <a:srgbClr val="FF0000"/>
                </a:solidFill>
                <a:latin typeface="標楷體" pitchFamily="65" charset="-120"/>
                <a:ea typeface="標楷體" pitchFamily="65" charset="-120"/>
              </a:rPr>
              <a:t>絕對星等</a:t>
            </a:r>
          </a:p>
          <a:p>
            <a:pPr lvl="1" eaLnBrk="1" hangingPunct="1"/>
            <a:r>
              <a:rPr lang="zh-TW" altLang="en-US" sz="2800" b="1" dirty="0" smtClean="0">
                <a:latin typeface="標楷體" pitchFamily="65" charset="-120"/>
                <a:ea typeface="標楷體" pitchFamily="65" charset="-120"/>
              </a:rPr>
              <a:t>星星真正的亮度</a:t>
            </a:r>
          </a:p>
          <a:p>
            <a:pPr lvl="1" eaLnBrk="1" hangingPunct="1"/>
            <a:r>
              <a:rPr lang="zh-TW" altLang="en-US" sz="2800" b="1" dirty="0" smtClean="0">
                <a:latin typeface="標楷體" pitchFamily="65" charset="-120"/>
                <a:ea typeface="標楷體" pitchFamily="65" charset="-120"/>
              </a:rPr>
              <a:t>以織女星為準，星等為0</a:t>
            </a:r>
          </a:p>
          <a:p>
            <a:pPr lvl="1" eaLnBrk="1" hangingPunct="1"/>
            <a:r>
              <a:rPr lang="zh-TW" altLang="en-US" sz="2800" b="1" dirty="0" smtClean="0">
                <a:latin typeface="標楷體" pitchFamily="65" charset="-120"/>
                <a:ea typeface="標楷體" pitchFamily="65" charset="-120"/>
              </a:rPr>
              <a:t>比她暗的為正(例如心宿二的星等為+1)</a:t>
            </a:r>
          </a:p>
          <a:p>
            <a:pPr lvl="1" eaLnBrk="1" hangingPunct="1"/>
            <a:r>
              <a:rPr lang="zh-TW" altLang="en-US" sz="2800" b="1" dirty="0" smtClean="0">
                <a:latin typeface="標楷體" pitchFamily="65" charset="-120"/>
                <a:ea typeface="標楷體" pitchFamily="65" charset="-120"/>
              </a:rPr>
              <a:t>比她亮的為負(例如天狼星的星等為-1.5)</a:t>
            </a:r>
          </a:p>
          <a:p>
            <a:pPr lvl="1" eaLnBrk="1" hangingPunct="1"/>
            <a:endParaRPr lang="zh-TW" altLang="en-US" sz="2800" b="1"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293</TotalTime>
  <Words>1122</Words>
  <Application>Microsoft Office PowerPoint</Application>
  <PresentationFormat>如螢幕大小 (4:3)</PresentationFormat>
  <Paragraphs>181</Paragraphs>
  <Slides>39</Slides>
  <Notes>17</Notes>
  <HiddenSlides>0</HiddenSlides>
  <MMClips>2</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39</vt:i4>
      </vt:variant>
    </vt:vector>
  </HeadingPairs>
  <TitlesOfParts>
    <vt:vector size="41" baseType="lpstr">
      <vt:lpstr>流線</vt:lpstr>
      <vt:lpstr>PhotoImpact</vt:lpstr>
      <vt:lpstr>教材教法分享 </vt:lpstr>
      <vt:lpstr>一、備課 </vt:lpstr>
      <vt:lpstr>二、教學 </vt:lpstr>
      <vt:lpstr>三、延伸 </vt:lpstr>
      <vt:lpstr>璀璨的星星</vt:lpstr>
      <vt:lpstr>各種星體的介紹</vt:lpstr>
      <vt:lpstr>投影片 7</vt:lpstr>
      <vt:lpstr>投影片 8</vt:lpstr>
      <vt:lpstr>星等</vt:lpstr>
      <vt:lpstr>星星的顏色</vt:lpstr>
      <vt:lpstr>星星的重量與亮度的關係</vt:lpstr>
      <vt:lpstr>星座的由來  </vt:lpstr>
      <vt:lpstr>我的星座</vt:lpstr>
      <vt:lpstr>投影片 14</vt:lpstr>
      <vt:lpstr>夏季星空歌</vt:lpstr>
      <vt:lpstr>斗柄南指夏夜來</vt:lpstr>
      <vt:lpstr>天蠍人馬緊相挨</vt:lpstr>
      <vt:lpstr>順著銀河向北看 天鷹天琴兩邊排</vt:lpstr>
      <vt:lpstr>投影片 19</vt:lpstr>
      <vt:lpstr> 水溶液</vt:lpstr>
      <vt:lpstr>動物大觀園</vt:lpstr>
      <vt:lpstr>  生物羅盤 黑面琵鷺、候鳥、鴿子、龍蝦、蜜蜂、烏龜、鮭魚等都具有認路回家的特性。其身體內部具有奈米級的磁顆粒，由於磁顆粒具有磁性，受到地球磁場的引力與磁顆粒的引力差異，就能辨別回家的路，生物學家稱其具有生物羅盤。 </vt:lpstr>
      <vt:lpstr>投影片 23</vt:lpstr>
      <vt:lpstr>投影片 24</vt:lpstr>
      <vt:lpstr>投影片 25</vt:lpstr>
      <vt:lpstr>投影片 26</vt:lpstr>
      <vt:lpstr>投影片 27</vt:lpstr>
      <vt:lpstr>投影片 28</vt:lpstr>
      <vt:lpstr>防鏽與食品保存</vt:lpstr>
      <vt:lpstr>力與運動</vt:lpstr>
      <vt:lpstr>投影片 31</vt:lpstr>
      <vt:lpstr>自動平衡的尺</vt:lpstr>
      <vt:lpstr>投影片 33</vt:lpstr>
      <vt:lpstr>投影片 34</vt:lpstr>
      <vt:lpstr>簡單機械</vt:lpstr>
      <vt:lpstr>投影片 36</vt:lpstr>
      <vt:lpstr>生物、環境與自然資源</vt:lpstr>
      <vt:lpstr>投影片 38</vt:lpstr>
      <vt:lpstr>熱愛教學   樂在其中</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教材教法分享</dc:title>
  <dc:creator>slix</dc:creator>
  <cp:lastModifiedBy>slix</cp:lastModifiedBy>
  <cp:revision>72</cp:revision>
  <dcterms:created xsi:type="dcterms:W3CDTF">2011-09-08T00:40:06Z</dcterms:created>
  <dcterms:modified xsi:type="dcterms:W3CDTF">2015-01-26T02:41:12Z</dcterms:modified>
</cp:coreProperties>
</file>