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04" r:id="rId2"/>
    <p:sldMasterId id="2147483717" r:id="rId3"/>
    <p:sldMasterId id="2147483730" r:id="rId4"/>
    <p:sldMasterId id="2147483742" r:id="rId5"/>
    <p:sldMasterId id="2147483754" r:id="rId6"/>
    <p:sldMasterId id="2147483767" r:id="rId7"/>
    <p:sldMasterId id="2147483780" r:id="rId8"/>
    <p:sldMasterId id="2147483792" r:id="rId9"/>
  </p:sldMasterIdLst>
  <p:sldIdLst>
    <p:sldId id="256" r:id="rId10"/>
    <p:sldId id="286" r:id="rId11"/>
    <p:sldId id="258" r:id="rId12"/>
    <p:sldId id="259" r:id="rId13"/>
    <p:sldId id="305" r:id="rId14"/>
    <p:sldId id="290" r:id="rId15"/>
    <p:sldId id="291" r:id="rId16"/>
    <p:sldId id="288" r:id="rId17"/>
    <p:sldId id="29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5" r:id="rId26"/>
    <p:sldId id="313" r:id="rId27"/>
    <p:sldId id="314" r:id="rId28"/>
    <p:sldId id="315" r:id="rId29"/>
    <p:sldId id="316" r:id="rId30"/>
    <p:sldId id="293" r:id="rId31"/>
    <p:sldId id="317" r:id="rId32"/>
    <p:sldId id="319" r:id="rId33"/>
    <p:sldId id="320" r:id="rId34"/>
    <p:sldId id="321" r:id="rId35"/>
    <p:sldId id="322" r:id="rId36"/>
    <p:sldId id="323" r:id="rId37"/>
    <p:sldId id="324" r:id="rId38"/>
    <p:sldId id="31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-37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04033-3797-48D3-9F97-9EA10A326CA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28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77537-E03F-494C-AA30-F3FF739DD58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0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4A5BE-037D-4BF2-AC0E-E9AA5DD9C63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73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5894-4B53-4145-9EDA-31F2D226A03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815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6630-FFD0-4A94-9428-13B97877BA0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63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2DB4E-CD65-4413-A4E8-FB2E82AE425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115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079D0-200A-418B-B3C6-132FC61F6E0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900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11F23-C5EA-4EE1-B24B-A863A7CD432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878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9EB7B-583D-46DE-AF50-92FFF22AB5A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098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5BA1-4170-406A-B8F0-9B75B12974D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52B5D-FC79-4960-9E56-1B9FAF9440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93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9553-BB8B-421F-B41D-63FFAA167F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8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F3C1-E3EC-4B96-ADFD-77C6B82306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28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71B75-DB6B-4E41-8F77-28BF15ABDE2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6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A6351-0AF4-4D60-B138-7CA63E21467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9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B26A-B81D-4AD2-B4A8-03B8CFD654B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08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9E4B9-89E1-4A16-A79C-54797425CA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09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2554-72C3-476B-9390-9FEF584ECA0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75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C501-8897-443D-BB37-4613FD1A43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9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4AF9-0CF1-4DC2-B763-4E1C34BF50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6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9931-B426-4155-86D3-CA469743CB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94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>
            <a:extLst>
              <a:ext uri="{FF2B5EF4-FFF2-40B4-BE49-F238E27FC236}"/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BFE92-B648-4A9C-BCA5-95DBB4DC53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52B5D-FC79-4960-9E56-1B9FAF9440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20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9553-BB8B-421F-B41D-63FFAA167F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59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F3C1-E3EC-4B96-ADFD-77C6B82306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86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71B75-DB6B-4E41-8F77-28BF15ABDE2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13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A6351-0AF4-4D60-B138-7CA63E21467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79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B26A-B81D-4AD2-B4A8-03B8CFD654B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40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9E4B9-89E1-4A16-A79C-54797425CA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25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2554-72C3-476B-9390-9FEF584ECA0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99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C501-8897-443D-BB37-4613FD1A43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5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4AF9-0CF1-4DC2-B763-4E1C34BF50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9931-B426-4155-86D3-CA469743CB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86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>
            <a:extLst>
              <a:ext uri="{FF2B5EF4-FFF2-40B4-BE49-F238E27FC236}"/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BFE92-B648-4A9C-BCA5-95DBB4DC53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01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4218-7346-43DF-BCC1-CFD2B23A00B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34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3C222-77FB-4591-8A5C-F029F67AA44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04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AA44A-88CE-411D-BB83-C9F0FF0721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1A4F-E8E0-4006-A968-FC2E5871A9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3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C8A6-53D0-457E-B560-B04F42040BC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3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B84F-C934-4C3B-99E2-BB0F617FDBE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8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4A0A-A200-4E27-B126-9A03DDE766C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6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EB7C8-68D3-469A-8AFB-EDD7DD1AE82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5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3F89E-BAF6-4D95-9B43-B3E0BDD0882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59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D79CB-A2C2-4796-AB36-79C34587BFC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12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66D4A-5524-4512-BF1F-17304C7CF6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60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4218-7346-43DF-BCC1-CFD2B23A00B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5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3C222-77FB-4591-8A5C-F029F67AA44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25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AA44A-88CE-411D-BB83-C9F0FF0721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01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1A4F-E8E0-4006-A968-FC2E5871A9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97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C8A6-53D0-457E-B560-B04F42040BC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366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B84F-C934-4C3B-99E2-BB0F617FDBE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89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4A0A-A200-4E27-B126-9A03DDE766C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8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EB7C8-68D3-469A-8AFB-EDD7DD1AE82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70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3F89E-BAF6-4D95-9B43-B3E0BDD0882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58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D79CB-A2C2-4796-AB36-79C34587BFC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49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66D4A-5524-4512-BF1F-17304C7CF6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87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52B5D-FC79-4960-9E56-1B9FAF9440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5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9553-BB8B-421F-B41D-63FFAA167F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5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F3C1-E3EC-4B96-ADFD-77C6B82306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72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71B75-DB6B-4E41-8F77-28BF15ABDE2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350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A6351-0AF4-4D60-B138-7CA63E21467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04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B26A-B81D-4AD2-B4A8-03B8CFD654B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1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9E4B9-89E1-4A16-A79C-54797425CA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683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2554-72C3-476B-9390-9FEF584ECA0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60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C501-8897-443D-BB37-4613FD1A43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06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4AF9-0CF1-4DC2-B763-4E1C34BF50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406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9931-B426-4155-86D3-CA469743CB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030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>
            <a:extLst>
              <a:ext uri="{FF2B5EF4-FFF2-40B4-BE49-F238E27FC236}"/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BFE92-B648-4A9C-BCA5-95DBB4DC53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99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52B5D-FC79-4960-9E56-1B9FAF9440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83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9553-BB8B-421F-B41D-63FFAA167F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522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F3C1-E3EC-4B96-ADFD-77C6B82306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331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71B75-DB6B-4E41-8F77-28BF15ABDE2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1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A6351-0AF4-4D60-B138-7CA63E21467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22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B26A-B81D-4AD2-B4A8-03B8CFD654B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69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9E4B9-89E1-4A16-A79C-54797425CA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243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2554-72C3-476B-9390-9FEF584ECA0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41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C501-8897-443D-BB37-4613FD1A43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16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4AF9-0CF1-4DC2-B763-4E1C34BF50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898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9931-B426-4155-86D3-CA469743CB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>
            <a:extLst>
              <a:ext uri="{FF2B5EF4-FFF2-40B4-BE49-F238E27FC236}"/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BFE92-B648-4A9C-BCA5-95DBB4DC53B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09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053CF-473B-4C9C-9A59-204AB7CBF2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5028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3CB1-C0CA-40BE-9CBC-BD7C61FE09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625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CB1C-DD64-4BF4-A851-F3A09BC2F3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3482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F8F5D-1D1A-4D51-B26A-962681A8E1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74323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141D-EBFE-4F8B-B02D-BA71CD54B0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3738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97CBC-2D03-4D60-8EA4-BD52370DE8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56623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4DBF-67BF-43DE-B099-377BBF2340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4893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5CFA4-AF4B-4BA8-A85C-BEA202FED9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9416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A1A3-DB67-4CDF-9C08-621CB4A764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34591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654C-558B-4D66-B4B5-C810EFF0E5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91999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77F2C-17B6-43D9-B2E2-EBB7FE9A9B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94469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52678-6CEF-4BBA-B7FC-CFC360ACD65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E4A92B-C17E-4492-98D2-A4DFDE7D3D6E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E4A92B-C17E-4492-98D2-A4DFDE7D3D6E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CD4654A-28CB-4E8F-AF7B-B87A97C333AB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8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CD4654A-28CB-4E8F-AF7B-B87A97C333AB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E4A92B-C17E-4492-98D2-A4DFDE7D3D6E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7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E4A92B-C17E-4492-98D2-A4DFDE7D3D6E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6232A6-3422-49D6-8A05-5E58DFDF35C3}" type="slidenum">
              <a:rPr kumimoji="1" lang="en-US" altLang="zh-TW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1870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68788F4-1CF6-4DA5-ABF7-796CB0C4030A}" type="slidenum">
              <a:rPr kumimoji="1" lang="en-US" altLang="zh-TW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1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dson.tw/earth/EarthSeasons/DailyMotions.html" TargetMode="External"/><Relationship Id="rId3" Type="http://schemas.openxmlformats.org/officeDocument/2006/relationships/hyperlink" Target="http://tamweb.tam.gov.tw/v3/tw/default.asp" TargetMode="External"/><Relationship Id="rId7" Type="http://schemas.openxmlformats.org/officeDocument/2006/relationships/hyperlink" Target="http://blog.xuite.net/nycl.chiu/blog/39194551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://www.bizman.com.tw/%E5%A4%AA%E9%99%BD%E8%83%BD%E8%BB%8A%E8%A3%BD%E4%BD%9C%E6%96%B9%E6%B3%95/" TargetMode="External"/><Relationship Id="rId5" Type="http://schemas.openxmlformats.org/officeDocument/2006/relationships/hyperlink" Target="http://www.cwb.gov.tw/V7/astronomy/sunrise.htm" TargetMode="External"/><Relationship Id="rId4" Type="http://schemas.openxmlformats.org/officeDocument/2006/relationships/hyperlink" Target="http://www.cwb.gov.tw/V7/astronomy" TargetMode="External"/><Relationship Id="rId9" Type="http://schemas.openxmlformats.org/officeDocument/2006/relationships/hyperlink" Target="http://edson.tw/earth/sunrise/sunrisetw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../&#26143;&#26143;&#21934;&#20803;/LunaSolCal" TargetMode="External"/><Relationship Id="rId2" Type="http://schemas.openxmlformats.org/officeDocument/2006/relationships/hyperlink" Target="../&#26143;&#26143;&#21934;&#20803;/Solar%20Walk%202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9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4800" dirty="0" smtClean="0">
                <a:solidFill>
                  <a:srgbClr val="FFFF00"/>
                </a:solidFill>
                <a:latin typeface="文鼎粗隸" panose="02010609010101010101" pitchFamily="49" charset="-120"/>
                <a:ea typeface="文鼎粗行楷" panose="02010609010101010101" pitchFamily="49" charset="-120"/>
              </a:rPr>
              <a:t>太陽單元</a:t>
            </a:r>
            <a:r>
              <a:rPr lang="zh-TW" altLang="en-US" sz="4800" dirty="0" smtClean="0">
                <a:solidFill>
                  <a:srgbClr val="FFFFFF"/>
                </a:solidFill>
                <a:latin typeface="文鼎粗隸" panose="02010609010101010101" pitchFamily="49" charset="-120"/>
                <a:ea typeface="文鼎粗行楷" panose="02010609010101010101" pitchFamily="49" charset="-120"/>
              </a:rPr>
              <a:t>教材與教法</a:t>
            </a:r>
            <a:endParaRPr lang="en-US" altLang="zh-TW" sz="4800" dirty="0" smtClean="0">
              <a:solidFill>
                <a:srgbClr val="FFFFFF"/>
              </a:solidFill>
              <a:latin typeface="文鼎粗隸" panose="02010609010101010101" pitchFamily="49" charset="-120"/>
              <a:ea typeface="文鼎粗行楷" panose="02010609010101010101" pitchFamily="49" charset="-12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09900" y="6106576"/>
            <a:ext cx="918210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TW" altLang="en-US" sz="44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台中市</a:t>
            </a:r>
            <a:r>
              <a:rPr lang="zh-TW" altLang="en-US" sz="4400" b="1" dirty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自然領域輔導團 吳建德</a:t>
            </a:r>
          </a:p>
          <a:p>
            <a:pPr algn="r" eaLnBrk="1" hangingPunct="1">
              <a:spcBef>
                <a:spcPct val="50000"/>
              </a:spcBef>
            </a:pPr>
            <a:endParaRPr lang="zh-TW" altLang="en-US" sz="2800" dirty="0">
              <a:solidFill>
                <a:srgbClr val="00FF00"/>
              </a:solidFill>
              <a:ea typeface="標楷體" panose="03000509000000000000" pitchFamily="65" charset="-120"/>
            </a:endParaRPr>
          </a:p>
          <a:p>
            <a:pPr algn="r" eaLnBrk="1" hangingPunct="1">
              <a:spcBef>
                <a:spcPct val="50000"/>
              </a:spcBef>
            </a:pPr>
            <a:endParaRPr lang="zh-TW" altLang="en-US" dirty="0">
              <a:solidFill>
                <a:srgbClr val="00FF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656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5"/>
          <p:cNvSpPr txBox="1">
            <a:spLocks noGrp="1"/>
          </p:cNvSpPr>
          <p:nvPr/>
        </p:nvSpPr>
        <p:spPr bwMode="auto">
          <a:xfrm>
            <a:off x="876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509CEFD2-9235-45B7-AEC1-D6956A23D402}" type="slidenum">
              <a:rPr lang="en-US" altLang="zh-TW" sz="1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lang="en-US" altLang="zh-TW" sz="14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11" name="Picture 15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624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6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88" y="1"/>
            <a:ext cx="4660900" cy="70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17414" name="Rectangle 24"/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翰林版</a:t>
            </a:r>
            <a:endParaRPr lang="en-US" altLang="zh-TW" sz="440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  <p:sp>
        <p:nvSpPr>
          <p:cNvPr id="6" name="動作按鈕: 起點 5">
            <a:hlinkClick r:id="rId4" action="ppaction://hlinksldjump" highlightClick="1"/>
            <a:extLst>
              <a:ext uri="{FF2B5EF4-FFF2-40B4-BE49-F238E27FC236}"/>
            </a:extLst>
          </p:cNvPr>
          <p:cNvSpPr/>
          <p:nvPr/>
        </p:nvSpPr>
        <p:spPr>
          <a:xfrm>
            <a:off x="10096500" y="6286500"/>
            <a:ext cx="571500" cy="571500"/>
          </a:xfrm>
          <a:prstGeom prst="actionButtonBeginning">
            <a:avLst/>
          </a:prstGeom>
          <a:solidFill>
            <a:srgbClr val="00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19"/>
          <p:cNvSpPr>
            <a:spLocks noChangeShapeType="1"/>
          </p:cNvSpPr>
          <p:nvPr/>
        </p:nvSpPr>
        <p:spPr bwMode="auto">
          <a:xfrm>
            <a:off x="2279651" y="2852738"/>
            <a:ext cx="2879725" cy="2881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pic>
        <p:nvPicPr>
          <p:cNvPr id="18435" name="Picture 10" descr="測量太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Line 19"/>
          <p:cNvSpPr>
            <a:spLocks noChangeShapeType="1"/>
          </p:cNvSpPr>
          <p:nvPr/>
        </p:nvSpPr>
        <p:spPr bwMode="auto">
          <a:xfrm>
            <a:off x="2711450" y="1628776"/>
            <a:ext cx="4541838" cy="4702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18437" name="Rectangle 24"/>
          <p:cNvSpPr>
            <a:spLocks noChangeArrowheads="1"/>
          </p:cNvSpPr>
          <p:nvPr/>
        </p:nvSpPr>
        <p:spPr bwMode="auto">
          <a:xfrm>
            <a:off x="1524000" y="1"/>
            <a:ext cx="914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太陽仰角觀測法</a:t>
            </a:r>
            <a:endParaRPr lang="zh-TW" altLang="en-US" sz="36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方法一</a:t>
            </a:r>
            <a: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人影測量法</a:t>
            </a:r>
            <a:endParaRPr lang="en-US" altLang="zh-TW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49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9460" name="Picture 21" descr="P13-1_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65850"/>
          </a:xfrm>
          <a:prstGeom prst="rect">
            <a:avLst/>
          </a:prstGeom>
          <a:noFill/>
          <a:ln w="57150" cmpd="thinThick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Rectangle 24"/>
          <p:cNvSpPr>
            <a:spLocks noChangeArrowheads="1"/>
          </p:cNvSpPr>
          <p:nvPr/>
        </p:nvSpPr>
        <p:spPr bwMode="auto">
          <a:xfrm>
            <a:off x="1524000" y="6215064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取一段長約</a:t>
            </a:r>
            <a:r>
              <a:rPr lang="en-US" altLang="zh-TW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公分的棉線、長約</a:t>
            </a:r>
            <a:r>
              <a:rPr lang="en-US" altLang="zh-TW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公分的吸管。</a:t>
            </a:r>
            <a:r>
              <a:rPr lang="zh-TW" altLang="en-US" sz="28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8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19463" name="Rectangle 24"/>
          <p:cNvSpPr>
            <a:spLocks noChangeArrowheads="1"/>
          </p:cNvSpPr>
          <p:nvPr/>
        </p:nvSpPr>
        <p:spPr bwMode="auto">
          <a:xfrm>
            <a:off x="1524000" y="1"/>
            <a:ext cx="914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太陽仰角觀測法</a:t>
            </a:r>
            <a:endParaRPr lang="zh-TW" altLang="en-US" sz="3600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方法二</a:t>
            </a:r>
            <a: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竿影測量法</a:t>
            </a:r>
            <a:endParaRPr lang="en-US" altLang="zh-TW" b="1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3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0484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454663" name="Oval 7"/>
          <p:cNvSpPr>
            <a:spLocks noChangeArrowheads="1"/>
          </p:cNvSpPr>
          <p:nvPr/>
        </p:nvSpPr>
        <p:spPr bwMode="auto">
          <a:xfrm>
            <a:off x="4211638" y="3081338"/>
            <a:ext cx="576262" cy="55245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6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1508" name="Picture 8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0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638" y="0"/>
            <a:ext cx="4551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4"/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康軒版</a:t>
            </a:r>
            <a:endParaRPr lang="en-US" altLang="zh-TW" sz="440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動作按鈕: 起點 5">
            <a:hlinkClick r:id="rId4" action="ppaction://hlinksldjump" highlightClick="1"/>
            <a:extLst>
              <a:ext uri="{FF2B5EF4-FFF2-40B4-BE49-F238E27FC236}"/>
            </a:extLst>
          </p:cNvPr>
          <p:cNvSpPr/>
          <p:nvPr/>
        </p:nvSpPr>
        <p:spPr>
          <a:xfrm>
            <a:off x="10096500" y="6286500"/>
            <a:ext cx="571500" cy="571500"/>
          </a:xfrm>
          <a:prstGeom prst="actionButtonBeginning">
            <a:avLst/>
          </a:prstGeom>
          <a:solidFill>
            <a:srgbClr val="00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2532" name="Picture 4" descr="G2RS1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22534" name="Rectangle 24"/>
          <p:cNvSpPr>
            <a:spLocks noChangeArrowheads="1"/>
          </p:cNvSpPr>
          <p:nvPr/>
        </p:nvSpPr>
        <p:spPr bwMode="auto">
          <a:xfrm>
            <a:off x="152400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太陽仰角觀測法</a:t>
            </a: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窺管測量法</a:t>
            </a:r>
            <a:r>
              <a:rPr lang="en-US" altLang="zh-TW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b="1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已刪除</a:t>
            </a:r>
            <a:r>
              <a:rPr lang="en-US" altLang="zh-TW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</p:txBody>
      </p:sp>
    </p:spTree>
    <p:extLst>
      <p:ext uri="{BB962C8B-B14F-4D97-AF65-F5344CB8AC3E}">
        <p14:creationId xmlns:p14="http://schemas.microsoft.com/office/powerpoint/2010/main" val="37368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3556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601094" name="Oval 6"/>
          <p:cNvSpPr>
            <a:spLocks noChangeArrowheads="1"/>
          </p:cNvSpPr>
          <p:nvPr/>
        </p:nvSpPr>
        <p:spPr bwMode="auto">
          <a:xfrm>
            <a:off x="4211638" y="3081338"/>
            <a:ext cx="576262" cy="55245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358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00038"/>
            <a:ext cx="121920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Q3：學生分組利用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竿影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來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觀測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太陽高度角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時，常有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誤差過大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的情形，如何解決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？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A3：首先要注意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竿子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是否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與盤面保持垂直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從竿頂拉至影子末端的棉線也不宜拉得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太緊，以免因竿子傾斜而造成測量上的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誤差。以紙製量角器在測量高度角時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也要保持紙面的平整，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拉至影子末端的</a:t>
            </a:r>
            <a:endParaRPr lang="en-US" altLang="zh-TW" sz="36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棉線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也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要確實對準量角器的圓心處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70753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5603" name="Picture 8" descr="102-X8A015u-1_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102-X8A015u-1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25606" name="Rectangle 24"/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南一版</a:t>
            </a:r>
            <a:endParaRPr lang="en-US" altLang="zh-TW" sz="440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  <p:sp>
        <p:nvSpPr>
          <p:cNvPr id="6" name="動作按鈕: 起點 5">
            <a:hlinkClick r:id="rId4" action="ppaction://hlinksldjump" highlightClick="1"/>
            <a:extLst>
              <a:ext uri="{FF2B5EF4-FFF2-40B4-BE49-F238E27FC236}"/>
            </a:extLst>
          </p:cNvPr>
          <p:cNvSpPr/>
          <p:nvPr/>
        </p:nvSpPr>
        <p:spPr>
          <a:xfrm>
            <a:off x="10096500" y="6286500"/>
            <a:ext cx="571500" cy="571500"/>
          </a:xfrm>
          <a:prstGeom prst="actionButtonBeginning">
            <a:avLst/>
          </a:prstGeom>
          <a:solidFill>
            <a:srgbClr val="00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6"/>
          <p:cNvSpPr>
            <a:spLocks noChangeArrowheads="1"/>
          </p:cNvSpPr>
          <p:nvPr/>
        </p:nvSpPr>
        <p:spPr bwMode="auto">
          <a:xfrm flipV="1">
            <a:off x="8183563" y="0"/>
            <a:ext cx="1447800" cy="685800"/>
          </a:xfrm>
          <a:prstGeom prst="cloudCallout">
            <a:avLst>
              <a:gd name="adj1" fmla="val -129829"/>
              <a:gd name="adj2" fmla="val -58333"/>
            </a:avLst>
          </a:prstGeom>
          <a:solidFill>
            <a:srgbClr val="FFBD5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18000" rIns="1800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指北針</a:t>
            </a:r>
          </a:p>
        </p:txBody>
      </p:sp>
      <p:sp>
        <p:nvSpPr>
          <p:cNvPr id="26628" name="AutoShape 7"/>
          <p:cNvSpPr>
            <a:spLocks noChangeArrowheads="1"/>
          </p:cNvSpPr>
          <p:nvPr/>
        </p:nvSpPr>
        <p:spPr bwMode="auto">
          <a:xfrm>
            <a:off x="1774825" y="0"/>
            <a:ext cx="1981200" cy="685800"/>
          </a:xfrm>
          <a:prstGeom prst="cloudCallout">
            <a:avLst>
              <a:gd name="adj1" fmla="val 20032"/>
              <a:gd name="adj2" fmla="val 89583"/>
            </a:avLst>
          </a:prstGeom>
          <a:solidFill>
            <a:srgbClr val="FFBD5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1800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仰角尺標</a:t>
            </a:r>
          </a:p>
        </p:txBody>
      </p:sp>
      <p:sp>
        <p:nvSpPr>
          <p:cNvPr id="26629" name="AutoShape 8"/>
          <p:cNvSpPr>
            <a:spLocks noChangeArrowheads="1"/>
          </p:cNvSpPr>
          <p:nvPr/>
        </p:nvSpPr>
        <p:spPr bwMode="auto">
          <a:xfrm flipV="1">
            <a:off x="8232776" y="5713413"/>
            <a:ext cx="2435225" cy="1157628"/>
          </a:xfrm>
          <a:prstGeom prst="cloudCallout">
            <a:avLst>
              <a:gd name="adj1" fmla="val 1954"/>
              <a:gd name="adj2" fmla="val 84116"/>
            </a:avLst>
          </a:prstGeom>
          <a:solidFill>
            <a:srgbClr val="FFBD5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72000" tIns="10800" rIns="18000" bIns="1080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671513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有方位尺標的底板</a:t>
            </a:r>
          </a:p>
        </p:txBody>
      </p:sp>
      <p:sp>
        <p:nvSpPr>
          <p:cNvPr id="26630" name="AutoShape 9"/>
          <p:cNvSpPr>
            <a:spLocks noChangeArrowheads="1"/>
          </p:cNvSpPr>
          <p:nvPr/>
        </p:nvSpPr>
        <p:spPr bwMode="auto">
          <a:xfrm flipV="1">
            <a:off x="1703389" y="5372100"/>
            <a:ext cx="2879725" cy="1157628"/>
          </a:xfrm>
          <a:prstGeom prst="cloudCallout">
            <a:avLst>
              <a:gd name="adj1" fmla="val 71333"/>
              <a:gd name="adj2" fmla="val 80000"/>
            </a:avLst>
          </a:prstGeom>
          <a:solidFill>
            <a:srgbClr val="FFBD5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72000" tIns="10800" rIns="18000" bIns="1080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671513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立體天空模型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26632" name="Rectangle 24"/>
          <p:cNvSpPr>
            <a:spLocks noChangeArrowheads="1"/>
          </p:cNvSpPr>
          <p:nvPr/>
        </p:nvSpPr>
        <p:spPr bwMode="auto">
          <a:xfrm>
            <a:off x="1524001" y="4149725"/>
            <a:ext cx="8964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太陽仰角觀測法</a:t>
            </a:r>
            <a: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天空模型測量法</a:t>
            </a:r>
            <a:r>
              <a:rPr lang="en-US" altLang="zh-TW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b="1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已刪除</a:t>
            </a:r>
            <a:r>
              <a:rPr lang="en-US" altLang="zh-TW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</p:txBody>
      </p:sp>
    </p:spTree>
    <p:extLst>
      <p:ext uri="{BB962C8B-B14F-4D97-AF65-F5344CB8AC3E}">
        <p14:creationId xmlns:p14="http://schemas.microsoft.com/office/powerpoint/2010/main" val="408062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核心能力指標：</a:t>
            </a:r>
            <a:r>
              <a:rPr lang="zh-TW" altLang="en-US" dirty="0" smtClean="0">
                <a:solidFill>
                  <a:srgbClr val="000000"/>
                </a:solidFill>
                <a:latin typeface="新細明體" panose="02020500000000000000" pitchFamily="18" charset="-120"/>
                <a:ea typeface="文鼎粗隸" panose="02010609010101010101" pitchFamily="49" charset="-120"/>
                <a:cs typeface="Times New Roman" panose="02020603050405020304" pitchFamily="18" charset="0"/>
              </a:rPr>
              <a:t>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1200" dirty="0" smtClean="0">
              <a:solidFill>
                <a:srgbClr val="000000"/>
              </a:solidFill>
              <a:latin typeface="新細明體" panose="02020500000000000000" pitchFamily="18" charset="-120"/>
              <a:ea typeface="文鼎粗隸" panose="02010609010101010101" pitchFamily="49" charset="-12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2-3-4-1  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長期觀測，發現太陽昇落方位在改</a:t>
            </a:r>
            <a:endParaRPr lang="en-US" altLang="zh-TW" sz="36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  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變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，在夜晚同一時間，四季的星象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也不同，但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他們有年度的規律變</a:t>
            </a:r>
            <a:endParaRPr lang="en-US" altLang="zh-TW" sz="36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  化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19379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84314"/>
            <a:ext cx="9144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7"/>
          <p:cNvSpPr>
            <a:spLocks noChangeArrowheads="1"/>
          </p:cNvSpPr>
          <p:nvPr/>
        </p:nvSpPr>
        <p:spPr bwMode="auto">
          <a:xfrm>
            <a:off x="1598613" y="5734050"/>
            <a:ext cx="1905000" cy="647700"/>
          </a:xfrm>
          <a:prstGeom prst="wedgeRectCallout">
            <a:avLst>
              <a:gd name="adj1" fmla="val 107417"/>
              <a:gd name="adj2" fmla="val -248773"/>
            </a:avLst>
          </a:prstGeom>
          <a:solidFill>
            <a:srgbClr val="FFCC99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方位</a:t>
            </a:r>
            <a:r>
              <a:rPr lang="en-US" altLang="zh-TW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125</a:t>
            </a:r>
            <a:r>
              <a:rPr lang="zh-TW" altLang="en-US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524000" y="404813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914400" indent="-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371600" indent="-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828800" indent="-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286000" indent="-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None/>
            </a:pPr>
            <a:r>
              <a:rPr lang="zh-TW" altLang="en-US" sz="360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分別讀出太陽的方位和仰角：</a:t>
            </a: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4138614" y="5740401"/>
            <a:ext cx="6529387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481013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zh-TW" altLang="en-US" sz="28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en-US" sz="28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仰角尺標</a:t>
            </a:r>
            <a:r>
              <a:rPr lang="zh-TW" altLang="en-US" sz="28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轉到模型上有標記的地方，就可以讀出太陽的方位和仰角的數據。</a:t>
            </a:r>
          </a:p>
        </p:txBody>
      </p:sp>
      <p:sp>
        <p:nvSpPr>
          <p:cNvPr id="27654" name="AutoShape 8"/>
          <p:cNvSpPr>
            <a:spLocks noChangeArrowheads="1"/>
          </p:cNvSpPr>
          <p:nvPr/>
        </p:nvSpPr>
        <p:spPr bwMode="auto">
          <a:xfrm>
            <a:off x="1481137" y="750888"/>
            <a:ext cx="1717676" cy="647700"/>
          </a:xfrm>
          <a:prstGeom prst="wedgeRectCallout">
            <a:avLst>
              <a:gd name="adj1" fmla="val 162477"/>
              <a:gd name="adj2" fmla="val 217157"/>
            </a:avLst>
          </a:prstGeom>
          <a:solidFill>
            <a:srgbClr val="FFCC99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仰角</a:t>
            </a:r>
            <a:r>
              <a:rPr lang="en-US" altLang="zh-TW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53</a:t>
            </a:r>
            <a:r>
              <a:rPr lang="zh-TW" altLang="en-US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11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8676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1" name="Picture 5" descr="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573464"/>
            <a:ext cx="91440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4"/>
          <p:cNvSpPr>
            <a:spLocks noChangeArrowheads="1"/>
          </p:cNvSpPr>
          <p:nvPr/>
        </p:nvSpPr>
        <p:spPr bwMode="auto">
          <a:xfrm>
            <a:off x="1524001" y="0"/>
            <a:ext cx="6659563" cy="64135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太陽仰角觀測法</a:t>
            </a: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紙盒吸管測量法</a:t>
            </a:r>
            <a:endParaRPr lang="en-US" altLang="zh-TW" b="1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91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15888"/>
            <a:ext cx="121920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主要教學內容及活動：</a:t>
            </a:r>
            <a:endParaRPr lang="zh-TW" altLang="en-US" sz="12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2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文鼎粗隸" panose="02010609010101010101" pitchFamily="49" charset="-120"/>
                <a:cs typeface="Times New Roman" panose="02020603050405020304" pitchFamily="18" charset="0"/>
              </a:rPr>
              <a:t> </a:t>
            </a: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200" dirty="0" smtClean="0">
              <a:solidFill>
                <a:srgbClr val="000000"/>
              </a:solidFill>
              <a:latin typeface="新細明體" panose="02020500000000000000" pitchFamily="18" charset="-120"/>
              <a:ea typeface="文鼎粗隸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一、各版本太陽單元教材內容的比較與探討。 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二、各版本太陽仰角觀測法的比較與探討。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三、</a:t>
            </a: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太陽仰角觀測器的實際操作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四、四季太陽運行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日出、日中天和日落的方位與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仰角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規律性的探討與解析。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五、利用竿影來計時的各種古今計時工具的簡介。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六、各式日晷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地平、赤道、直立式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的簡介。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七、本單元中，教師較常遭遇的問題與解決的策略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之探討。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070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15888"/>
            <a:ext cx="121920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主要教學內容及活動：</a:t>
            </a:r>
            <a:endParaRPr lang="zh-TW" altLang="en-US" sz="12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2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文鼎粗隸" panose="02010609010101010101" pitchFamily="49" charset="-120"/>
                <a:cs typeface="Times New Roman" panose="02020603050405020304" pitchFamily="18" charset="0"/>
              </a:rPr>
              <a:t> </a:t>
            </a: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200" dirty="0" smtClean="0">
              <a:solidFill>
                <a:srgbClr val="000000"/>
              </a:solidFill>
              <a:latin typeface="新細明體" panose="02020500000000000000" pitchFamily="18" charset="-120"/>
              <a:ea typeface="文鼎粗隸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一、各版本太陽單元教材內容的比較與探討。 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二、各版本太陽仰角觀測法的比較與探討。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三、太陽仰角觀測器的實際操作。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四、</a:t>
            </a: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四季太陽運行</a:t>
            </a:r>
            <a:r>
              <a:rPr lang="en-US" altLang="zh-TW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日出、日中天和日落的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方位與仰角</a:t>
            </a:r>
            <a:r>
              <a:rPr lang="en-US" altLang="zh-TW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規律性的理論探討與解析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五、利用竿影來計時的各種古今計時工具的簡介。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六、各式日晷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地平、赤道、直立式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的簡介。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七、本單元中，教師較常遭遇的問題與解決的策略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之探討。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170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ChangeArrowheads="1"/>
          </p:cNvSpPr>
          <p:nvPr/>
        </p:nvSpPr>
        <p:spPr bwMode="auto">
          <a:xfrm>
            <a:off x="3695700" y="208121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31747" name="Rectangle 24"/>
          <p:cNvSpPr>
            <a:spLocks noChangeArrowheads="1"/>
          </p:cNvSpPr>
          <p:nvPr/>
        </p:nvSpPr>
        <p:spPr bwMode="auto">
          <a:xfrm>
            <a:off x="1938338" y="1"/>
            <a:ext cx="8261350" cy="1190625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一年中太陽位置的變化</a:t>
            </a:r>
            <a:endParaRPr lang="en-US" altLang="zh-TW" sz="360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TW" sz="360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919288" y="0"/>
            <a:ext cx="82931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pic>
        <p:nvPicPr>
          <p:cNvPr id="31749" name="Picture 18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8" y="725488"/>
            <a:ext cx="8291512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897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2772" name="Picture 4" descr="stellarium-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29" name="Picture 5" descr="stellarium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0" name="Picture 6" descr="stellarium-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1" name="Picture 7" descr="stellarium-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2" name="Picture 8" descr="stellarium-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3" name="Picture 9" descr="stellarium-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4" name="Picture 10" descr="stellarium-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498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3796" name="Picture 4" descr="stellarium-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3" name="Picture 5" descr="stellarium-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4" name="Picture 6" descr="stellarium-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5" name="Picture 7" descr="stellarium-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6" name="Picture 8" descr="stellarium-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7" name="Picture 9" descr="stellarium-0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8" name="Picture 10" descr="stellarium-0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9" name="Picture 11" descr="stellarium-0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8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4820" name="Picture 4" descr="stellarium-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77" name="Picture 5" descr="stellarium-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78" name="Picture 6" descr="stellarium-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79" name="Picture 7" descr="stellarium-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0" name="Picture 8" descr="stellarium-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1" name="Picture 9" descr="stellarium-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2" name="Picture 10" descr="stellarium-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5" name="Picture 13" descr="stellarium-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65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5844" name="Picture 4" descr="stellarium-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501" name="Picture 5" descr="stellarium-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502" name="Picture 6" descr="stellarium-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503" name="Picture 7" descr="stellarium-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504" name="Picture 8" descr="stellarium-0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505" name="Picture 9" descr="stellarium-0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506" name="Picture 10" descr="stellarium-0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-227013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49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7892" name="Picture 5" descr="動漫--影子籃球員裡的黑子哲也"/>
          <p:cNvPicPr>
            <a:picLocks noChangeAspect="1" noChangeArrowheads="1"/>
          </p:cNvPicPr>
          <p:nvPr/>
        </p:nvPicPr>
        <p:blipFill>
          <a:blip r:embed="rId2">
            <a:lum bright="-60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1108075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524000" y="1"/>
            <a:ext cx="91440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600" b="1">
                <a:solidFill>
                  <a:srgbClr val="FFFFFF"/>
                </a:solidFill>
                <a:ea typeface="標楷體" panose="03000509000000000000" pitchFamily="65" charset="-120"/>
              </a:rPr>
              <a:t>參考資料及建議網站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36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一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臺北市立天文科學教育館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網路天文館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太陽表</a:t>
            </a:r>
            <a:r>
              <a:rPr lang="en-US" altLang="zh-TW" sz="1800">
                <a:solidFill>
                  <a:srgbClr val="FFFFFF"/>
                </a:solidFill>
                <a:ea typeface="標楷體" panose="03000509000000000000" pitchFamily="65" charset="-120"/>
              </a:rPr>
              <a:t>67</a:t>
            </a:r>
            <a:r>
              <a:rPr lang="zh-TW" altLang="en-US" sz="1800">
                <a:solidFill>
                  <a:srgbClr val="FFFFFF"/>
                </a:solidFill>
                <a:ea typeface="標楷體" panose="03000509000000000000" pitchFamily="65" charset="-120"/>
              </a:rPr>
              <a:t>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             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  <a:hlinkClick r:id="rId3"/>
              </a:rPr>
              <a:t>http://tamweb.tam.gov.tw/v3/tw/default.asp</a:t>
            </a:r>
            <a:endParaRPr lang="en-US" altLang="zh-TW" sz="2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二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中央氣象局全球資訊網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天文專區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             </a:t>
            </a:r>
            <a: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  <a:hlinkClick r:id="rId4"/>
              </a:rPr>
              <a:t>http://www.cwb.gov.tw/V7/astronomy/</a:t>
            </a:r>
            <a: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</a:rPr>
              <a:t/>
            </a:r>
            <a:b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</a:rPr>
            </a:b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三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中央氣象局</a:t>
            </a: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日出日沒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時刻表</a:t>
            </a:r>
            <a:r>
              <a:rPr lang="en-US" altLang="zh-TW" sz="2400">
                <a:solidFill>
                  <a:srgbClr val="FFFF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日出日沒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             </a:t>
            </a:r>
            <a: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  <a:hlinkClick r:id="rId5"/>
              </a:rPr>
              <a:t>http://www.cwb.gov.tw/V7/astronomy/sunrise.htm</a:t>
            </a:r>
            <a:endParaRPr lang="en-US" altLang="zh-TW" sz="2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四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太陽能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相關能源網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  <a:hlinkClick r:id="rId6"/>
              </a:rPr>
              <a:t>http://www.bizman.com.tw/%E5%A4%AA%E9%99%BD%E8%83%BD%E8%BB%8A%E8%A3%BD%E4%BD%9C%E6%96%B9%E6%B3%95/</a:t>
            </a:r>
            <a:endParaRPr lang="en-US" altLang="zh-TW" sz="2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五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日晷相關網站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  <a:hlinkClick r:id="rId7"/>
              </a:rPr>
              <a:t>http://blog.xuite.net/nycl.chiu/blog/39194551</a:t>
            </a:r>
            <a:endParaRPr lang="en-US" altLang="zh-TW" sz="2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六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王建忍老師的</a:t>
            </a: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四季成因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線上教學網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</a:rPr>
              <a:t>             </a:t>
            </a:r>
            <a:r>
              <a:rPr lang="en-US" altLang="zh-TW" sz="2400" u="sng">
                <a:solidFill>
                  <a:srgbClr val="FFFFFF"/>
                </a:solidFill>
                <a:ea typeface="標楷體" panose="03000509000000000000" pitchFamily="65" charset="-120"/>
                <a:hlinkClick r:id="rId8"/>
              </a:rPr>
              <a:t>http://edson.tw/earth/EarthSeasons/DailyMotions.html</a:t>
            </a:r>
            <a:endParaRPr lang="en-US" altLang="zh-TW" sz="2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〈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七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〉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王建忍老師的</a:t>
            </a:r>
            <a:r>
              <a:rPr lang="zh-TW" altLang="en-US" sz="2400" b="1">
                <a:solidFill>
                  <a:srgbClr val="FFFF00"/>
                </a:solidFill>
                <a:ea typeface="標楷體" panose="03000509000000000000" pitchFamily="65" charset="-120"/>
              </a:rPr>
              <a:t>四季日出方位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動畫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太陽視軌跡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FFFFFF"/>
                </a:solidFill>
                <a:ea typeface="標楷體" panose="03000509000000000000" pitchFamily="65" charset="-120"/>
              </a:rPr>
              <a:t>             </a:t>
            </a:r>
            <a:r>
              <a:rPr lang="en-US" altLang="zh-TW" sz="2400">
                <a:solidFill>
                  <a:srgbClr val="FFFFFF"/>
                </a:solidFill>
                <a:ea typeface="標楷體" panose="03000509000000000000" pitchFamily="65" charset="-120"/>
                <a:hlinkClick r:id="rId9"/>
              </a:rPr>
              <a:t>http://edson.tw/earth/sunrise/sunrisetw.html</a:t>
            </a:r>
            <a:endParaRPr lang="zh-TW" altLang="en-US" sz="2400">
              <a:solidFill>
                <a:srgbClr val="FFFFFF"/>
              </a:solidFill>
              <a:ea typeface="標楷體" panose="03000509000000000000" pitchFamily="65" charset="-120"/>
            </a:endParaRP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8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81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教材內容細目：</a:t>
            </a:r>
            <a:r>
              <a:rPr lang="zh-TW" altLang="en-US" dirty="0" smtClean="0">
                <a:solidFill>
                  <a:srgbClr val="0000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200" dirty="0" smtClean="0">
              <a:solidFill>
                <a:srgbClr val="000000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111-1a  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察覺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太陽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白天出現且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東升西落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。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111-3a  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知道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太陽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在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不同季節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，其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升起與落下的方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        位也不同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。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212-2a  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察覺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不同季節晝夜長短不同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，氣溫不同。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215-1a  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察覺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太陽移動有規律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，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影子會跟著改變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，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        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可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利用它來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測時間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。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217-3a  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知道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太陽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可使水溫上升（成為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熱能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），也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        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可用來發電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（產生電能）。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513-3c  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察覺</a:t>
            </a:r>
            <a:r>
              <a:rPr lang="zh-TW" altLang="en-US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陽光是最大的能源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，並收集有關利用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        太陽能的例子。</a:t>
            </a: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34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3031" y="1454061"/>
            <a:ext cx="12192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分享與太陽有關的</a:t>
            </a:r>
            <a:r>
              <a:rPr lang="en-US" altLang="zh-TW" sz="4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：</a:t>
            </a:r>
            <a:endParaRPr lang="en-US" altLang="zh-TW" sz="44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1800" dirty="0" smtClean="0">
              <a:solidFill>
                <a:srgbClr val="000000"/>
              </a:solidFill>
              <a:latin typeface="新細明體" panose="02020500000000000000" pitchFamily="18" charset="-120"/>
              <a:ea typeface="文鼎粗隸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Solar Walk 2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 err="1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LunaSolCal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  <a:endParaRPr lang="en-US" altLang="zh-TW" sz="36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5952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15888"/>
            <a:ext cx="9144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主要教學內容及活動：</a:t>
            </a:r>
            <a:endParaRPr lang="zh-TW" altLang="en-US" sz="12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2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文鼎粗隸" panose="02010609010101010101" pitchFamily="49" charset="-120"/>
                <a:cs typeface="Times New Roman" panose="02020603050405020304" pitchFamily="18" charset="0"/>
              </a:rPr>
              <a:t> </a:t>
            </a: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200" dirty="0" smtClean="0">
              <a:solidFill>
                <a:srgbClr val="000000"/>
              </a:solidFill>
              <a:latin typeface="新細明體" panose="02020500000000000000" pitchFamily="18" charset="-120"/>
              <a:ea typeface="文鼎粗隸" panose="02010609010101010101" pitchFamily="49" charset="-12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一、</a:t>
            </a: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各版本太陽單元教材內容的比較與探討</a:t>
            </a:r>
            <a:endParaRPr lang="zh-TW" altLang="en-US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二、各版本太陽仰角觀測法的比較與探討。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三、太陽仰角觀測器的實際操作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四、四季太陽運行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日出、日中天和日落的方位與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仰角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規律性的探討與解析。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五、利用竿影來計時的各種古今計時工具的簡介。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六、各式日晷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地平、赤道、直立式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的簡介。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七、本單元中，教師較常遭遇的問題與解決的策略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之探討。</a:t>
            </a:r>
          </a:p>
        </p:txBody>
      </p:sp>
    </p:spTree>
    <p:extLst>
      <p:ext uri="{BB962C8B-B14F-4D97-AF65-F5344CB8AC3E}">
        <p14:creationId xmlns:p14="http://schemas.microsoft.com/office/powerpoint/2010/main" val="83786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latin typeface="新細明體" panose="02020500000000000000" pitchFamily="18" charset="-120"/>
            </a:endParaRPr>
          </a:p>
        </p:txBody>
      </p:sp>
      <p:graphicFrame>
        <p:nvGraphicFramePr>
          <p:cNvPr id="440913" name="Group 59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5914" y="74613"/>
          <a:ext cx="9020175" cy="6640524"/>
        </p:xfrm>
        <a:graphic>
          <a:graphicData uri="http://schemas.openxmlformats.org/drawingml/2006/table">
            <a:tbl>
              <a:tblPr/>
              <a:tblGrid>
                <a:gridCol w="765175">
                  <a:extLst>
                    <a:ext uri="{9D8B030D-6E8A-4147-A177-3AD203B41FA5}"/>
                  </a:extLst>
                </a:gridCol>
                <a:gridCol w="1008062">
                  <a:extLst>
                    <a:ext uri="{9D8B030D-6E8A-4147-A177-3AD203B41FA5}"/>
                  </a:extLst>
                </a:gridCol>
                <a:gridCol w="792163">
                  <a:extLst>
                    <a:ext uri="{9D8B030D-6E8A-4147-A177-3AD203B41FA5}"/>
                  </a:extLst>
                </a:gridCol>
                <a:gridCol w="2016125">
                  <a:extLst>
                    <a:ext uri="{9D8B030D-6E8A-4147-A177-3AD203B41FA5}"/>
                  </a:extLst>
                </a:gridCol>
                <a:gridCol w="4438650">
                  <a:extLst>
                    <a:ext uri="{9D8B030D-6E8A-4147-A177-3AD203B41FA5}"/>
                  </a:extLst>
                </a:gridCol>
              </a:tblGrid>
              <a:tr h="11952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版本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出版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年月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冊別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單元名稱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活動名稱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1798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104.9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五上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一、觀測太陽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活動1：會發光發熱的星球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活動2：太陽位置的變化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活動3：太陽與生活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18729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105.8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五上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一、太陽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活動1：太陽一天中的位置變化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活動2：四季日升日落的變化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活動3：太陽對生活的影響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17739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105.4</a:t>
                      </a: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五上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一、太陽觀測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活動1：一天中太陽位置的變化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活動2：一年中太陽位置的變化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活動3：太陽與生活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323" name="Rectangle 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12324" name="Text Box 568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1" y="5445125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翰林</a:t>
            </a:r>
          </a:p>
        </p:txBody>
      </p:sp>
      <p:sp>
        <p:nvSpPr>
          <p:cNvPr id="12325" name="Text Box 56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24001" y="3500438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ea typeface="標楷體" panose="03000509000000000000" pitchFamily="65" charset="-120"/>
              </a:rPr>
              <a:t>南一</a:t>
            </a:r>
          </a:p>
        </p:txBody>
      </p:sp>
      <p:sp>
        <p:nvSpPr>
          <p:cNvPr id="12326" name="Text Box 57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524001" y="1628775"/>
            <a:ext cx="90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400">
                <a:solidFill>
                  <a:srgbClr val="000000"/>
                </a:solidFill>
                <a:ea typeface="標楷體" panose="03000509000000000000" pitchFamily="65" charset="-120"/>
              </a:rPr>
              <a:t>康軒</a:t>
            </a:r>
          </a:p>
        </p:txBody>
      </p:sp>
    </p:spTree>
    <p:extLst>
      <p:ext uri="{BB962C8B-B14F-4D97-AF65-F5344CB8AC3E}">
        <p14:creationId xmlns:p14="http://schemas.microsoft.com/office/powerpoint/2010/main" val="28173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6400" y="47368"/>
            <a:ext cx="91440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Q1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：觀測太陽方位單元，書商提供的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指北針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常常會出現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誤差過多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的情形，是否有更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耐用的測量工具可提供購買？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24000" y="1801555"/>
            <a:ext cx="9144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A1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：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1.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盡量在戶外使用指北針，以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排除容易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造成誤差出現的變因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，例如具有鐵磁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性的桌面、鋼筋水泥附近的窗台或地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面。         </a:t>
            </a:r>
            <a:endParaRPr lang="zh-TW" altLang="en-US" sz="2400" dirty="0" smtClean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1371600" y="4149836"/>
            <a:ext cx="90360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2.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在存放或收藏指北針時，要盡量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避免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靠近鐵磁性物質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。在發放指北針前，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儘可能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事先檢查指北針是否誤差過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大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，必要時以永久磁鐵來校正其指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        向</a:t>
            </a:r>
            <a:r>
              <a:rPr lang="zh-TW" altLang="en-US" sz="24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95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25769" y="397769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Q2：太陽單元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受限於天氣狀況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較不容易讓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學生做實驗及觀察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84102" y="1779588"/>
            <a:ext cx="91440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A2：太陽觀測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宜讓學生透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過實際的觀測才易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建構具體的概念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。天候狀況不穩定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是一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項不容易解決的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困擾，建議在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教學期</a:t>
            </a: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間，密切注意天氣預報動態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遇天晴時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引導學生儘早完成各項觀測活動，</a:t>
            </a: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遇陰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雨天時則需視情況彈性調整授課內容</a:t>
            </a: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，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或者機動利用下次天晴時的下課時間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(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最好是第二大節下課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)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來補做實驗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2400" dirty="0" smtClean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0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300038"/>
            <a:ext cx="12192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Q3：學生分組利用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竿影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來</a:t>
            </a:r>
            <a:r>
              <a:rPr lang="en-US" altLang="zh-TW" sz="36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觀測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太陽高度角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時，常有</a:t>
            </a:r>
            <a:r>
              <a:rPr lang="en-US" altLang="zh-TW" sz="3600" dirty="0" err="1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誤差過大</a:t>
            </a:r>
            <a:r>
              <a:rPr lang="en-US" altLang="zh-TW" sz="3600" dirty="0" err="1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的情形，如何解決</a:t>
            </a:r>
            <a:r>
              <a:rPr lang="en-US" altLang="zh-TW" sz="3600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？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3600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529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80316" y="721195"/>
            <a:ext cx="91440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  <a:cs typeface="Times New Roman" panose="02020603050405020304" pitchFamily="18" charset="0"/>
              </a:rPr>
              <a:t>主要教學內容及活動：</a:t>
            </a:r>
            <a:endParaRPr lang="zh-TW" altLang="en-US" sz="1200" dirty="0" smtClean="0">
              <a:solidFill>
                <a:srgbClr val="FFFF00"/>
              </a:solidFill>
              <a:latin typeface="文鼎粗行楷" panose="02010609010101010101" pitchFamily="49" charset="-120"/>
              <a:ea typeface="文鼎粗行楷" panose="02010609010101010101" pitchFamily="49" charset="-12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TW" altLang="en-US" sz="2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文鼎粗隸" panose="02010609010101010101" pitchFamily="49" charset="-120"/>
                <a:cs typeface="Times New Roman" panose="02020603050405020304" pitchFamily="18" charset="0"/>
              </a:rPr>
              <a:t> </a:t>
            </a:r>
          </a:p>
          <a:p>
            <a:pPr algn="ctr" defTabSz="914400" fontAlgn="base">
              <a:lnSpc>
                <a:spcPct val="2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TW" altLang="en-US" sz="200" dirty="0" smtClean="0">
              <a:solidFill>
                <a:srgbClr val="000000"/>
              </a:solidFill>
              <a:latin typeface="新細明體" panose="02020500000000000000" pitchFamily="18" charset="-120"/>
              <a:ea typeface="文鼎粗隸" panose="02010609010101010101" pitchFamily="49" charset="-12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一、各版本太陽單元教材內容的比較與探討。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二、</a:t>
            </a:r>
            <a:r>
              <a:rPr lang="zh-TW" altLang="en-US" sz="3600" b="1" dirty="0" smtClean="0">
                <a:solidFill>
                  <a:srgbClr val="FFFF00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各版本太陽仰角觀測法的比較與探討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三、太陽仰角觀測器的實際操作。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四、四季太陽運行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日出、日中天和日落的方位與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    仰角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規律性的探討與解析。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五、利用竿影來計時的各種古今計時工具的簡介。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六、各式日晷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〈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地平、赤道、直立式</a:t>
            </a:r>
            <a:r>
              <a:rPr lang="en-US" altLang="zh-TW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〉</a:t>
            </a:r>
            <a:r>
              <a:rPr lang="zh-TW" altLang="en-US" dirty="0" smtClean="0">
                <a:solidFill>
                  <a:srgbClr val="FFFFFF"/>
                </a:solidFill>
                <a:latin typeface="文鼎粗行楷" panose="02010609010101010101" pitchFamily="49" charset="-120"/>
                <a:ea typeface="文鼎粗行楷" panose="02010609010101010101" pitchFamily="49" charset="-120"/>
              </a:rPr>
              <a:t>的簡介。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dirty="0" smtClean="0">
              <a:solidFill>
                <a:srgbClr val="FFFFFF"/>
              </a:solidFill>
              <a:latin typeface="文鼎粗行楷" panose="02010609010101010101" pitchFamily="49" charset="-120"/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3980423"/>
      </p:ext>
    </p:extLst>
  </p:cSld>
  <p:clrMapOvr>
    <a:masterClrMapping/>
  </p:clrMapOvr>
</p:sld>
</file>

<file path=ppt/theme/theme1.xml><?xml version="1.0" encoding="utf-8"?>
<a:theme xmlns:a="http://schemas.openxmlformats.org/drawingml/2006/main" name="飛機雲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預設簡報設計">
  <a:themeElements>
    <a:clrScheme name="2_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預設簡報設計">
  <a:themeElements>
    <a:clrScheme name="2_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預設簡報設計">
  <a:themeElements>
    <a:clrScheme name="18_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8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8_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預設簡報設計">
  <a:themeElements>
    <a:clrScheme name="6_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TM04033937[[fn=飛機雲]]</Template>
  <TotalTime>71</TotalTime>
  <Words>1101</Words>
  <Application>Microsoft Office PowerPoint</Application>
  <PresentationFormat>自訂</PresentationFormat>
  <Paragraphs>173</Paragraphs>
  <Slides>30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9</vt:i4>
      </vt:variant>
      <vt:variant>
        <vt:lpstr>投影片標題</vt:lpstr>
      </vt:variant>
      <vt:variant>
        <vt:i4>30</vt:i4>
      </vt:variant>
    </vt:vector>
  </HeadingPairs>
  <TitlesOfParts>
    <vt:vector size="39" baseType="lpstr">
      <vt:lpstr>飛機雲</vt:lpstr>
      <vt:lpstr>預設簡報設計</vt:lpstr>
      <vt:lpstr>1_預設簡報設計</vt:lpstr>
      <vt:lpstr>2_預設簡報設計</vt:lpstr>
      <vt:lpstr>3_預設簡報設計</vt:lpstr>
      <vt:lpstr>4_預設簡報設計</vt:lpstr>
      <vt:lpstr>5_預設簡報設計</vt:lpstr>
      <vt:lpstr>18_預設簡報設計</vt:lpstr>
      <vt:lpstr>6_預設簡報設計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acer</dc:creator>
  <cp:lastModifiedBy>cang</cp:lastModifiedBy>
  <cp:revision>13</cp:revision>
  <dcterms:created xsi:type="dcterms:W3CDTF">2017-08-07T11:39:50Z</dcterms:created>
  <dcterms:modified xsi:type="dcterms:W3CDTF">2017-08-22T16:14:07Z</dcterms:modified>
</cp:coreProperties>
</file>