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60" r:id="rId2"/>
    <p:sldId id="257" r:id="rId3"/>
    <p:sldId id="259" r:id="rId4"/>
    <p:sldId id="261" r:id="rId5"/>
    <p:sldId id="312" r:id="rId6"/>
    <p:sldId id="262" r:id="rId7"/>
    <p:sldId id="278" r:id="rId8"/>
    <p:sldId id="263" r:id="rId9"/>
    <p:sldId id="266" r:id="rId10"/>
    <p:sldId id="268" r:id="rId11"/>
    <p:sldId id="279" r:id="rId12"/>
    <p:sldId id="269" r:id="rId13"/>
    <p:sldId id="270" r:id="rId14"/>
    <p:sldId id="281" r:id="rId15"/>
    <p:sldId id="272" r:id="rId16"/>
    <p:sldId id="280" r:id="rId17"/>
    <p:sldId id="273" r:id="rId18"/>
    <p:sldId id="267" r:id="rId19"/>
    <p:sldId id="264" r:id="rId20"/>
    <p:sldId id="265" r:id="rId21"/>
    <p:sldId id="282" r:id="rId22"/>
    <p:sldId id="283" r:id="rId23"/>
    <p:sldId id="286" r:id="rId24"/>
    <p:sldId id="284" r:id="rId25"/>
    <p:sldId id="285" r:id="rId26"/>
    <p:sldId id="321" r:id="rId27"/>
    <p:sldId id="287" r:id="rId28"/>
    <p:sldId id="290" r:id="rId29"/>
    <p:sldId id="292" r:id="rId30"/>
    <p:sldId id="293" r:id="rId31"/>
    <p:sldId id="323" r:id="rId32"/>
    <p:sldId id="295" r:id="rId33"/>
    <p:sldId id="296" r:id="rId34"/>
    <p:sldId id="313" r:id="rId35"/>
    <p:sldId id="314" r:id="rId36"/>
    <p:sldId id="299" r:id="rId37"/>
    <p:sldId id="315" r:id="rId38"/>
    <p:sldId id="316" r:id="rId39"/>
    <p:sldId id="308" r:id="rId40"/>
    <p:sldId id="310" r:id="rId41"/>
    <p:sldId id="309" r:id="rId42"/>
    <p:sldId id="317" r:id="rId43"/>
    <p:sldId id="300" r:id="rId44"/>
    <p:sldId id="298" r:id="rId45"/>
    <p:sldId id="318" r:id="rId46"/>
    <p:sldId id="320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1" autoAdjust="0"/>
    <p:restoredTop sz="94660"/>
  </p:normalViewPr>
  <p:slideViewPr>
    <p:cSldViewPr>
      <p:cViewPr>
        <p:scale>
          <a:sx n="68" d="100"/>
          <a:sy n="68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image" Target="../media/image130.png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0AC79-608B-4499-9AA0-B36EC66892F8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80A37-9FE8-4A51-BC7C-52BFD44072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09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0A37-9FE8-4A51-BC7C-52BFD440727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559C1-CACC-4716-B5D4-AF819AC2997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0FF16C-1C77-48E7-81D3-0EBDD41B00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F5D0E2-F561-4179-946E-ED67FA5E51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nkps.tp.edu.tw/00075/nature/insects/butterfly-2.htm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kps.tp.edu.tw/00075/nature/insects/butterfly-3.htm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w/imgres?imgurl=http://www.citytalk.tw/bbs/data/attachment/forum/201105/18/1105181622e0fa1c2f070fd03d.jpg&amp;imgrefurl=http://blog.xuite.net/a6983843/blog/brick-view/214130065&amp;h=290&amp;w=500&amp;tbnid=Lm_CQV4AQGDzTM:&amp;zoom=1&amp;docid=J2dkABLIkkjC5M&amp;ei=pRnLVKq-FoLZ8gXj9oCoDQ&amp;tbm=isch&amp;ved=0CDYQMyguMC44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nkps.tp.edu.tw/00075/nature/insects/mamtids-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hyperlink" Target="http://www.nkps.tp.edu.tw/00075/nature/insects/butterfly-a-b03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w/imgres?imgurl=http://www.kenis.co.jp/onlineshop/images/kenis/1112145.jpg&amp;imgrefurl=http://tw.blog.uschoolnet.com/blog/c4131&amp;mode=more&amp;a_id=130880844041289&amp;h=235&amp;w=163&amp;tbnid=h06_Ax4mBoMh6M:&amp;zoom=1&amp;docid=FL07pxwF5MfW2M&amp;ei=8DfLVNeeE4iW8QWv2YLQCw&amp;tbm=isch&amp;ved=0CD0QMygUMBQ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google.com.tw/imgres?imgurl=http://www.hmps.tn.edu.tw/91upcd/chou/%E6%95%99%E5%AD%B8%E8%A8%98%E9%8C%84&amp;%E8%A1%8C%E6%94%BF%E6%AA%94%E6%A1%88/picture/%E6%AF%9B%E7%B4%B0%E7%8F%BE%E8%B1%A1%E7%9A%84%E9%81%8A%E6%88%B2%E4%BD%9C%E5%93%811.JPG&amp;imgrefurl=http://www.hmps.tn.edu.tw/91upcd/chou/%E6%95%99%E5%AD%B8%E8%A8%98%E9%8C%84&amp;%E8%A1%8C%E6%94%BF%E6%AA%94%E6%A1%88/picture/page5.htm&amp;h=1158&amp;w=1320&amp;tbnid=32qRq8Q8rvQlCM:&amp;zoom=1&amp;docid=S-AZHyKn8tKDiM&amp;ei=VTTLVM7bLtL58QWyuoH4Ag&amp;tbm=isch&amp;ved=0CEkQMyggM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imgres?imgurl=https://fbcdn-sphotos-g-a.akamaihd.net/hphotos-ak-xaf1/v/t1.0-9/304527_391031330991308_1130406895_n.jpg?oh=0174c5302f51d88bc3dee650ae6d34ec&amp;oe=5561FBDA&amp;__gda__=1432845067_f3458bcf7d15a69c5083f85244b8fad2&amp;imgrefurl=https://zh-tw.facebook.com/togetherplaysciencegames&amp;h=298&amp;w=281&amp;tbnid=vhH0MEbkVR9Y2M:&amp;zoom=1&amp;docid=DfHrJpPg4jaWAM&amp;ei=BjfLVOKsFMHM8gXEioLAAg&amp;tbm=isch&amp;ved=0CEgQMyhAMEA4yAE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www.google.com.tw/imgres?imgurl=http://a4.att.hudong.com/24/47/19300542785929141152476471777.jpg&amp;imgrefurl=http://chazhishi.baike.com/article-1557080.html&amp;h=672&amp;w=693&amp;tbnid=5Bxw6ndexSQnjM:&amp;zoom=1&amp;docid=5cloK3WfKSHQXM&amp;ei=oTbLVPiAMY_i8AXEl4GYDQ&amp;tbm=isch&amp;ved=0CEEQMygYMBg" TargetMode="External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zh.wikipedia.org/wiki/File:Candleburning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zh.wikipedia.org/wiki/File:Syphon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s://tw.images.search.yahoo.com/images/view;_ylt=A8tUwJvsTctU62cA3Rtt1gt.;_ylu=X3oDMTIzaThwaDVrBHNlYwNzcgRzbGsDaW1nBG9pZAM5M2VlMTQzMzQyYTFiZTM0MTgyZTIwZTc4NDQ0YmYxMgRncG9zAzE0BGl0A2Jpbmc-?.origin=&amp;back=https://tw.images.search.yahoo.com/search/images?p=%E8%99%B9%E5%90%B8%E5%8E%9F%E7%90%86&amp;n=60&amp;ei=UTF-8&amp;fr=yfp&amp;fr2=sa-gp-tw.images.search.yahoo.com&amp;tab=organic&amp;ri=14&amp;w=1920&amp;h=1080&amp;imgurl=i1.ytimg.com/vi/p3uvVfTzZpM/maxresdefault.jpg&amp;rurl=http://www.youtube.com/watch?v=p3uvVfTzZpM&amp;size=277.4KB&amp;name=maxresdefault.jpg&amp;p=%E8%99%B9%E5%90%B8%E5%8E%9F%E7%90%86&amp;oid=93ee143342a1be34182e20e78444bf12&amp;fr2=sa-gp-tw.images.search.yahoo.com&amp;fr=yfp&amp;tt=maxresdefault.jpg&amp;b=0&amp;ni=21&amp;no=14&amp;ts=&amp;tab=organic&amp;sigr=11a3s1mhg&amp;sigb=153c4irmg&amp;sigi=11dnpqjih&amp;sigt=10hamf174&amp;sign=10hamf174&amp;.crumb=1UuaikYLZNa&amp;fr=yfp&amp;fr2=sa-gp-tw.images.search.yahoo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pchome.com.tw/jupatty/124053304090" TargetMode="External"/><Relationship Id="rId3" Type="http://schemas.openxmlformats.org/officeDocument/2006/relationships/hyperlink" Target="http://www.google.com.tw/url?sa=i&amp;rct=j&amp;q=&amp;esrc=s&amp;source=images&amp;cd=&amp;cad=rja&amp;uact=8&amp;ved=&amp;url=http://www.phyworld.idv.tw/NATURE/nature_02/unit_3/3003.htm&amp;ei=J2PLVMHNFIHz8QXH4YL4DQ&amp;psig=AFQjCNFV6GNKwVuf8-P3CCY0NBBBnLx_rw&amp;ust=1422701735852221" TargetMode="External"/><Relationship Id="rId7" Type="http://schemas.openxmlformats.org/officeDocument/2006/relationships/image" Target="../media/image85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imgres?imgurl=http://4.bp.blogspot.com/-od-NY-KSt5Y/UdOuzVzX8-I/AAAAAAAAB5U/Jxtku-ID9zc/s1600/DSC06911.JPG&amp;imgrefurl=http://ivannecat.blogspot.com/2013/07/20130414_7.html&amp;h=1200&amp;w=1600&amp;tbnid=cmtY7lcSukXG0M:&amp;zoom=1&amp;docid=9RQlWJTO14KSAM&amp;ei=eGvLVInPLuaumAWq14LgAw&amp;tbm=isch&amp;ved=0CA4QMygGMAY4ZA" TargetMode="External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google.com.tw/imgres?imgurl=http://cdn.wallxd.com/51b6723b6051613693.jpg&amp;imgrefurl=http://www.wallxd.com/wallpaper-478260.html&amp;h=1600&amp;w=2560&amp;tbnid=yh5qyuDXkazQrM:&amp;zoom=1&amp;docid=a3HQL-WSwQOezM&amp;ei=P0zMVIiyDtWD8gWU9IKQCg&amp;tbm=isch&amp;ved=0CEEQMygYMB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9.jpeg"/><Relationship Id="rId7" Type="http://schemas.openxmlformats.org/officeDocument/2006/relationships/image" Target="../media/image92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hyperlink" Target="https://tw.images.search.yahoo.com/images/view;_ylt=A8tUwJkJfMtUhFQArT9t1gt.;_ylu=X3oDMTIzcmc0cHM4BHNlYwNzcgRzbGsDaW1nBG9pZAMwMmI5MmYxMDQzNDI1NTdiNDQzMzdhY2NhZjg0ZTQ2ZQRncG9zAzE2BGl0A2Jpbmc-?.origin=&amp;back=https://tw.images.search.yahoo.com/search/images?p=%E8%81%96%E8%AA%95%E6%A8%B9&amp;n=60&amp;ei=UTF-8&amp;fr=yfp&amp;fr2=sb-top-tw.images.search.yahoo.com&amp;tab=organic&amp;ri=16&amp;w=850&amp;h=1200&amp;imgurl=pica.nipic.com/2007-09-29/200792981822341_2.jpg&amp;rurl=http://www.nipic.com/show/3/86/1a116302e485c2e0.html&amp;size=323.5KB&amp;name=%E5%9C%A3%E8%AF%9E%E6%A0%91%E5%A4%A7%E5%9B%BE+%E7%82%B9%E5%87%BB%E8%BF%98%E5%8E%9F&amp;p=%E8%81%96%E8%AA%95%E6%A8%B9&amp;oid=02b92f104342557b44337accaf84e46e&amp;fr2=sb-top-tw.images.search.yahoo.com&amp;fr=yfp&amp;tt=%E5%9C%A3%E8%AF%9E%E6%A0%91%E5%A4%A7%E5%9B%BE+%E7%82%B9%E5%87%BB%E8%BF%98%E5%8E%9F&amp;b=0&amp;ni=21&amp;no=16&amp;ts=&amp;tab=organic&amp;sigr=11k9d94aq&amp;sigb=14rmho8kk&amp;sigi=11f9rau9b&amp;sigt=10si23ehb&amp;sign=10si23ehb&amp;.crumb=1UuaikYLZNa&amp;fr=yfp&amp;fr2=sb-top-tw.images.search.yahoo.com" TargetMode="External"/><Relationship Id="rId9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s://sites.google.com/site/bofansheyuzheshe/sheng-huo-zhong-de-ying-yong/guang-zhe-she-de-ying-yong/2.jpg?attredirects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hyperlink" Target="https://sites.google.com/site/bofansheyuzheshe/sheng-huo-zhong-de-ying-yong/guang-zhe-she-de-ying-yong/1.jpg?attredirects=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38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1.png"/><Relationship Id="rId11" Type="http://schemas.openxmlformats.org/officeDocument/2006/relationships/image" Target="../media/image133.png"/><Relationship Id="rId24" Type="http://schemas.openxmlformats.org/officeDocument/2006/relationships/image" Target="../media/image139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35.png"/><Relationship Id="rId23" Type="http://schemas.openxmlformats.org/officeDocument/2006/relationships/oleObject" Target="../embeddings/oleObject12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37.png"/><Relationship Id="rId4" Type="http://schemas.openxmlformats.org/officeDocument/2006/relationships/image" Target="../media/image130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imgres?imgurl=http://desktopstreet2.net/wallpaper/wallpaper3/jr0RaLz8z9ghdx7ssIp2JN3NRp4t7F3g3254Dt29.jpg&amp;imgrefurl=http://mungmung.net/discuz/viewthread.php?tid=34290&amp;h=768&amp;w=1024&amp;tbnid=KqkfsbEYfmP7YM:&amp;zoom=1&amp;docid=6TPGUClfHXsaRM&amp;ei=bkfMVJntI4b88AWbzIH4CQ&amp;tbm=isch&amp;ved=0CB4QMygWMBY4ZA" TargetMode="External"/><Relationship Id="rId7" Type="http://schemas.openxmlformats.org/officeDocument/2006/relationships/image" Target="../media/image143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imgres?imgurl=http://140.127.36.251/images/250px-PrismAndLight.jpg&amp;imgrefurl=http://blog.udn.com/epig/2443167&amp;h=109&amp;w=250&amp;tbnid=4RGXWVMZti2SfM:&amp;zoom=1&amp;docid=TdEapHnGyRXmpM&amp;ei=-0fMVKXILMXt8gXgh4CICg&amp;tbm=isch&amp;ved=0CEEQMygYMBg" TargetMode="Externa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hyperlink" Target="http://www.google.com.tw/imgres?imgurl=http://link.photo.pchome.com.tw/s08/riby771987/32/124673357649&amp;imgrefurl=http://mypaper.pchome.com.tw/riby771987/post/1293034219&amp;h=311&amp;w=553&amp;tbnid=Q4C_4ofWeEoC_M:&amp;zoom=1&amp;docid=zpQxBczmkPeigM&amp;ei=e0nMVMfHAsvi8AWk-YCYCg&amp;tbm=isch&amp;ved=0CIEBEDMoWDB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w/imgres?imgurl=http://tw.wallpaperswiki.org/wallpapers/2012/10/%E5%8B%95%E7%89%A9%EF%BC%8C%E6%98%86%E8%9F%B2%EF%BC%8C%E8%9E%B3%E8%9E%82-2048x2560.jpg&amp;imgrefurl=http://tw.wallpaperswiki.org/%E5%8B%95%E7%89%A9%EF%BC%8C%E6%98%86%E8%9F%B2%EF%BC%8C%E8%9E%B3%E8%9E%82/&amp;h=2048&amp;w=2560&amp;tbnid=ePW-oL92jgj2KM:&amp;zoom=1&amp;docid=9ZK8mJqJuTlruM&amp;ei=uQHLVLiJDNDg8AW-9YHQDA&amp;tbm=isch&amp;ved=0CEsQMygiMCI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.tw/imgres?imgurl=http://thub.sssccc.net/%E5%9B%BE%E7%89%87%E7%B4%A0%E6%9D%90/high/%E7%BB%8F%E5%85%B8%E5%9B%BE%E5%BA%93/%E5%8A%A8%E7%89%A9_%E6%98%86%E8%99%AB/%E6%98%86%E8%99%AB_0069.jpg&amp;imgrefurl=http://www.sssccc.net/source/303841.shtml&amp;h=400&amp;w=405&amp;tbnid=QAS25IMw6I6cXM:&amp;zoom=1&amp;docid=8BhvMD6GCsGqbM&amp;ei=uQHLVLiJDNDg8AW-9YHQDA&amp;tbm=isch&amp;ved=0CEMQMygaMB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imgres?imgurl=http://a3.att.hudong.com/15/29/19300001272135130829296872626.jpg&amp;imgrefurl=http://biaoben.h.baike.com/article-33562.html&amp;h=503&amp;w=706&amp;tbnid=NJDYSVZ18bxKEM:&amp;zoom=1&amp;docid=_yoLzHxwQgfLkM&amp;ei=uQHLVLiJDNDg8AW-9YHQDA&amp;tbm=isch&amp;ved=0CD0QMygUMBQ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www.google.com.tw/imgres?imgurl=http://pic1.nipic.com/2008-12-18/20081218173616414_2.jpg&amp;imgrefurl=http://www.nipic.com/show/1/41/0fbf0599be7fa1da.html&amp;h=973&amp;w=1024&amp;tbnid=wWj0w9aszeov7M:&amp;zoom=1&amp;docid=AzKC0Z8sH0gAhM&amp;ei=uQHLVLiJDNDg8AW-9YHQDA&amp;tbm=isch&amp;ved=0CFkQMygwMDA" TargetMode="External"/><Relationship Id="rId4" Type="http://schemas.openxmlformats.org/officeDocument/2006/relationships/hyperlink" Target="http://www.google.com.tw/imgres?imgurl=http://big5.china.com/gate/big5/images2.china.com/tech/zh_cn/science/biology/1033/20090731/20090731085353359700.jpg&amp;imgrefurl=http://big5.china.com/gate/big5/tech.china.com/zh_cn/science/biology/1033/20090731/15582238.html&amp;h=371&amp;w=500&amp;tbnid=ynPNZAsnlIuZuM:&amp;zoom=1&amp;docid=nCn4SdogQgb9RM&amp;ei=uQHLVLiJDNDg8AW-9YHQDA&amp;tbm=isch&amp;ved=0CFUQMygsMCw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.tw/imgres?imgurl=http://imgtech.gmw.cn/attachement/jpg/site2/20130820/eca86bd9da85137cfc9944.jpg&amp;imgrefurl=http://big5.gmw.cn/g2b/tech.gmw.cn/2013-08/20/content_8647445.htm&amp;h=534&amp;w=800&amp;tbnid=64Y__iPdzJQ6MM:&amp;zoom=1&amp;docid=OsWMeoYw5aTUKM&amp;ei=uQHLVLiJDNDg8AW-9YHQDA&amp;tbm=isch&amp;ved=0CHAQMyhHM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imgres?imgurl=http://g.udn.com.tw/upfiles/B_SU/supergogo1999/PSN_PHOTO/449/f_11062449_1.png&amp;imgrefurl=http://blog.udn.com/supergogo1999/14669905&amp;h=346&amp;w=550&amp;tbnid=XfNTIHBK1H-r5M:&amp;zoom=1&amp;docid=X6KigRNlgg5tSM&amp;ei=pAbLVPjhJ5bg8AXo74GICQ&amp;tbm=isch&amp;ved=0CC4QMygmMCY4vAU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tw/imgres?imgurl=http://catalog.digitalarchives.tw/dacs5/UserFiles/Image/NTUinsect/ex_31_010.jpg&amp;imgrefurl=http://digitalarchives.tw/Exhibition/1381/1.html&amp;h=313&amp;w=480&amp;tbnid=pjy2Y1rLfX826M:&amp;zoom=1&amp;docid=JBi_u9_HtQ_waM&amp;ei=YgXLVOyhHs_58QXMqoHIAQ&amp;tbm=isch&amp;ved=0CDAQMygoMCg4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攝影桌布-昆虫記 1 - 01_2003_12_15_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028327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四下教材</a:t>
            </a:r>
            <a:endParaRPr lang="zh-TW" altLang="en-US" sz="8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772400" cy="1199704"/>
          </a:xfrm>
        </p:spPr>
        <p:txBody>
          <a:bodyPr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王素慧</a:t>
            </a:r>
          </a:p>
          <a:p>
            <a:pPr algn="ctr"/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104/02/02</a:t>
            </a: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飼養昆蟲：昆蟲的種類很多，並不是每一種都適合飼養</a:t>
            </a:r>
            <a:r>
              <a:rPr lang="zh-TW" altLang="en-US" sz="1100" dirty="0" smtClean="0"/>
              <a:t>（蝴蝶和蛾的幼蟲、蟋蟀、麵包蟲、竹節蟲）</a:t>
            </a:r>
            <a:endParaRPr lang="en-US" altLang="zh-TW" sz="1100" dirty="0" smtClean="0"/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擬訂計畫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布置昆蟲的家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昆蟲的成長日記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昆蟲的成長變化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飼養昆蟲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www.nkps.tp.edu.tw/00075/picture/animal/butterfly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13824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www.nkps.tp.edu.tw/00075/picture/animal/butterfly1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5976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://www.nkps.tp.edu.tw/00075/picture/animal/butterfly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97152"/>
            <a:ext cx="14558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://www.nkps.tp.edu.tw/00075/picture/animal/butterfly13-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25144"/>
            <a:ext cx="10443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ttp://www.nkps.tp.edu.tw/00075/picture/animal/butterfly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797152"/>
            <a:ext cx="1788790" cy="12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355976" y="4293096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 smtClean="0"/>
              <a:t>http://www.insect.com.tw/new_page_5-1.htm</a:t>
            </a:r>
            <a:endParaRPr lang="zh-TW" altLang="en-US" sz="1200" dirty="0"/>
          </a:p>
        </p:txBody>
      </p:sp>
      <p:pic>
        <p:nvPicPr>
          <p:cNvPr id="10" name="圖片 9" descr="http://www.insect.com.tw/a0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1916832"/>
            <a:ext cx="2088232" cy="231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http://www.insect.com.tw/a000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060848"/>
            <a:ext cx="2377440" cy="21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779912" y="616530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50" dirty="0" smtClean="0"/>
              <a:t>http://</a:t>
            </a:r>
            <a:r>
              <a:rPr lang="en-US" altLang="zh-TW" sz="1050" dirty="0" err="1" smtClean="0"/>
              <a:t>www.nkps.tp.edu.tw</a:t>
            </a:r>
            <a:r>
              <a:rPr lang="en-US" altLang="zh-TW" sz="1050" dirty="0" smtClean="0"/>
              <a:t>/00075/nature/insects/insect-2-</a:t>
            </a:r>
            <a:r>
              <a:rPr lang="en-US" altLang="zh-TW" sz="1050" dirty="0" err="1" smtClean="0"/>
              <a:t>a.htm</a:t>
            </a:r>
            <a:endParaRPr lang="zh-TW" alt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4186808" cy="4450499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完全變態：包括卵、幼又蟲、蛹、成蟲體四個階段。（屬內生翅群）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不完全變態：僅有卵、幼蟲、成蟲三個階段。 （屬於外生翅群）</a:t>
            </a: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昆蟲的生活史</a:t>
            </a:r>
            <a:endParaRPr lang="zh-TW" altLang="en-US" dirty="0"/>
          </a:p>
        </p:txBody>
      </p:sp>
      <p:pic>
        <p:nvPicPr>
          <p:cNvPr id="5" name="圖片 4" descr="https://encrypted-tbn2.gstatic.com/images?q=tbn:ANd9GcSpMRgFsJcTj0zoH5SfyI2meqcZ30Rv3_y3PI0pVmTlebZHMaW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168352" cy="19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yui_3_5_1_1_1422598125504_1808" descr="https://sp.yimg.com/ib/th?id=HN.608016019207946515&amp;pid=15.1&amp;P=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240360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002060"/>
                </a:solidFill>
                <a:ea typeface="標楷體" pitchFamily="65" charset="-120"/>
              </a:rPr>
              <a:t>ㄧ、昆蟲與人類生活</a:t>
            </a:r>
            <a:endParaRPr lang="en-US" altLang="zh-TW" sz="28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傳染疾病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破壞農作物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傳粉 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基因研究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醫學應用  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生物防治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提供日常生活用品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食物、布料</a:t>
            </a:r>
            <a:r>
              <a:rPr lang="zh-TW" altLang="en-US" sz="2800" b="1" dirty="0" smtClean="0"/>
              <a:t>、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藥品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其他</a:t>
            </a:r>
          </a:p>
          <a:p>
            <a:endParaRPr lang="zh-TW" altLang="en-US" sz="28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昆蟲與環境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26" descr="蟑螂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80728"/>
            <a:ext cx="1852612" cy="1477963"/>
          </a:xfrm>
          <a:prstGeom prst="rect">
            <a:avLst/>
          </a:prstGeom>
          <a:noFill/>
        </p:spPr>
      </p:pic>
      <p:pic>
        <p:nvPicPr>
          <p:cNvPr id="10" name="圖片 9" descr="蚊子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1363251" cy="1296317"/>
          </a:xfrm>
          <a:prstGeom prst="rect">
            <a:avLst/>
          </a:prstGeom>
          <a:noFill/>
        </p:spPr>
      </p:pic>
      <p:pic>
        <p:nvPicPr>
          <p:cNvPr id="11" name="圖片 10" descr="白蟻"/>
          <p:cNvPicPr/>
          <p:nvPr/>
        </p:nvPicPr>
        <p:blipFill>
          <a:blip r:embed="rId4" cstate="print"/>
          <a:srcRect l="16145" r="3201"/>
          <a:stretch>
            <a:fillRect/>
          </a:stretch>
        </p:blipFill>
        <p:spPr bwMode="auto">
          <a:xfrm>
            <a:off x="2555776" y="4653136"/>
            <a:ext cx="1584226" cy="1282469"/>
          </a:xfrm>
          <a:prstGeom prst="rect">
            <a:avLst/>
          </a:prstGeom>
          <a:noFill/>
        </p:spPr>
      </p:pic>
      <p:pic>
        <p:nvPicPr>
          <p:cNvPr id="12" name="圖片 11" descr="蒼蠅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653136"/>
            <a:ext cx="1668040" cy="1224136"/>
          </a:xfrm>
          <a:prstGeom prst="rect">
            <a:avLst/>
          </a:prstGeom>
          <a:noFill/>
        </p:spPr>
      </p:pic>
      <p:pic>
        <p:nvPicPr>
          <p:cNvPr id="13" name="圖片 12" descr="跳蚤"/>
          <p:cNvPicPr/>
          <p:nvPr/>
        </p:nvPicPr>
        <p:blipFill>
          <a:blip r:embed="rId6" cstate="print">
            <a:clrChange>
              <a:clrFrom>
                <a:srgbClr val="F6F7F1"/>
              </a:clrFrom>
              <a:clrTo>
                <a:srgbClr val="F6F7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653136"/>
            <a:ext cx="1210402" cy="1296144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002060"/>
                </a:solidFill>
                <a:ea typeface="標楷體" pitchFamily="65" charset="-120"/>
              </a:rPr>
              <a:t>昆蟲與環境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39552" y="1988840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endParaRPr lang="zh-TW" altLang="en-US" sz="2800" dirty="0">
              <a:solidFill>
                <a:srgbClr val="3366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5739" name="Picture 27" descr="蟑螂卵鞘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4"/>
              </a:clrFrom>
              <a:clrTo>
                <a:srgbClr val="F1F5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2656"/>
            <a:ext cx="1187450" cy="649287"/>
          </a:xfrm>
          <a:prstGeom prst="rect">
            <a:avLst/>
          </a:prstGeom>
          <a:noFill/>
        </p:spPr>
      </p:pic>
      <p:sp>
        <p:nvSpPr>
          <p:cNvPr id="25" name="矩形 24"/>
          <p:cNvSpPr/>
          <p:nvPr/>
        </p:nvSpPr>
        <p:spPr>
          <a:xfrm>
            <a:off x="611560" y="3717032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傳粉：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幫助農作物收成</a:t>
            </a:r>
            <a:endParaRPr lang="zh-TW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539552" y="148478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破壞農作物：蝶蛾的幼蟲、果蠅、蝗蟲、蚜蟲等</a:t>
            </a:r>
            <a:endParaRPr lang="zh-TW" altLang="en-US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" name="圖片 26" descr="菜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1924891" cy="1656184"/>
          </a:xfrm>
          <a:prstGeom prst="rect">
            <a:avLst/>
          </a:prstGeom>
          <a:noFill/>
        </p:spPr>
      </p:pic>
      <p:pic>
        <p:nvPicPr>
          <p:cNvPr id="28" name="圖片 27" descr="果蠅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1809105" cy="1584176"/>
          </a:xfrm>
          <a:prstGeom prst="rect">
            <a:avLst/>
          </a:prstGeom>
          <a:noFill/>
        </p:spPr>
      </p:pic>
      <p:pic>
        <p:nvPicPr>
          <p:cNvPr id="29" name="圖片 28" descr="蝗蟲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988840"/>
            <a:ext cx="1828739" cy="1584176"/>
          </a:xfrm>
          <a:prstGeom prst="rect">
            <a:avLst/>
          </a:prstGeom>
          <a:noFill/>
        </p:spPr>
      </p:pic>
      <p:pic>
        <p:nvPicPr>
          <p:cNvPr id="30" name="圖片 29" descr="聚集費洛蒙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060848"/>
            <a:ext cx="1010796" cy="1512168"/>
          </a:xfrm>
          <a:prstGeom prst="rect">
            <a:avLst/>
          </a:prstGeom>
          <a:noFill/>
        </p:spPr>
      </p:pic>
      <p:pic>
        <p:nvPicPr>
          <p:cNvPr id="31" name="圖片 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93096"/>
            <a:ext cx="7791450" cy="1493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842992" cy="5544616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基因研究：</a:t>
            </a:r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果蠅的染色體上有約</a:t>
            </a:r>
            <a: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40,000</a:t>
            </a:r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個基因這些基因有許多都是高等生物也擁有的。因此科學家常利用果蠅來行遺傳方面的研究，進一步用於醫學上，幫助人類克服疾病。</a:t>
            </a:r>
            <a: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醫學應用：在本草綱目中，記載百餘種的藥昆蟲，目前有記錄的中醫藥用昆蟲達三百多種，如螞蟻、蜜蜂、蟑螂、螳螂等昆蟲</a:t>
            </a:r>
            <a: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蜂膠、</a:t>
            </a:r>
            <a: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冬蟲夏草</a:t>
            </a:r>
            <a: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212976"/>
            <a:ext cx="8229600" cy="144016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5" name="圖片 4" descr="果蠅"/>
          <p:cNvPicPr/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124744"/>
            <a:ext cx="1764079" cy="1368152"/>
          </a:xfrm>
          <a:prstGeom prst="rect">
            <a:avLst/>
          </a:prstGeom>
          <a:noFill/>
        </p:spPr>
      </p:pic>
      <p:pic>
        <p:nvPicPr>
          <p:cNvPr id="6" name="圖片 5" descr="東蟲夏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1461963" cy="1756569"/>
          </a:xfrm>
          <a:prstGeom prst="rect">
            <a:avLst/>
          </a:prstGeom>
          <a:noFill/>
        </p:spPr>
      </p:pic>
      <p:pic>
        <p:nvPicPr>
          <p:cNvPr id="7" name="圖片 6" descr="蜂膠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705" y="3873149"/>
            <a:ext cx="1537935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T-LkpZ-HxYCrMKXC7mDTv_ZQIO7mKCZMI-vtP57evuiZdm1F1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2103116" cy="1800199"/>
          </a:xfrm>
          <a:prstGeom prst="rect">
            <a:avLst/>
          </a:prstGeom>
          <a:noFill/>
        </p:spPr>
      </p:pic>
      <p:pic>
        <p:nvPicPr>
          <p:cNvPr id="19" name="圖片 18" descr="瓢蟲吃牙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2032000" cy="1800225"/>
          </a:xfrm>
          <a:prstGeom prst="rect">
            <a:avLst/>
          </a:prstGeom>
          <a:noFill/>
        </p:spPr>
      </p:pic>
      <p:pic>
        <p:nvPicPr>
          <p:cNvPr id="20" name="圖片 19" descr="草蛉幼蟲捕蚜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844824"/>
            <a:ext cx="2736850" cy="1817687"/>
          </a:xfrm>
          <a:prstGeom prst="rect">
            <a:avLst/>
          </a:prstGeom>
          <a:noFill/>
        </p:spPr>
      </p:pic>
      <p:pic>
        <p:nvPicPr>
          <p:cNvPr id="21" name="圖片 20" descr="翅質青綠色透明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8512" y="1862059"/>
            <a:ext cx="3960812" cy="1804988"/>
          </a:xfrm>
          <a:prstGeom prst="rect">
            <a:avLst/>
          </a:prstGeom>
          <a:noFill/>
        </p:spPr>
      </p:pic>
      <p:pic>
        <p:nvPicPr>
          <p:cNvPr id="22" name="圖片 21" descr="養蜂園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437112"/>
            <a:ext cx="2447925" cy="1836738"/>
          </a:xfrm>
          <a:prstGeom prst="rect">
            <a:avLst/>
          </a:prstGeom>
          <a:noFill/>
        </p:spPr>
      </p:pic>
      <p:pic>
        <p:nvPicPr>
          <p:cNvPr id="23" name="圖片 22" descr="蠶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4401" y="4443416"/>
            <a:ext cx="1873250" cy="1824038"/>
          </a:xfrm>
          <a:prstGeom prst="rect">
            <a:avLst/>
          </a:prstGeom>
          <a:noFill/>
        </p:spPr>
      </p:pic>
      <p:pic>
        <p:nvPicPr>
          <p:cNvPr id="24" name="圖片 23" descr="蠶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9652" y="4402796"/>
            <a:ext cx="1116013" cy="208915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539552" y="47667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生物防治：生物防治是以生物為工具，達到防治作物病蟲害之目的。常用的昆蟲有：草蛉、瓢蟲、螳螂、東方果實蠅寄生蜂等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dirty="0"/>
          </a:p>
        </p:txBody>
      </p:sp>
      <p:sp>
        <p:nvSpPr>
          <p:cNvPr id="27" name="矩形 26"/>
          <p:cNvSpPr/>
          <p:nvPr/>
        </p:nvSpPr>
        <p:spPr>
          <a:xfrm>
            <a:off x="539552" y="378904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提供日常生活用品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食物、布料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  <a:t>昆蟲與環境</a:t>
            </a:r>
            <a:endParaRPr lang="zh-TW" altLang="en-US" sz="54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55679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ea typeface="標楷體" pitchFamily="65" charset="-120"/>
              </a:rPr>
              <a:t>二、昆蟲與植物：</a:t>
            </a:r>
            <a:endParaRPr lang="en-US" altLang="zh-TW" sz="3200" b="1" dirty="0" smtClean="0">
              <a:ea typeface="標楷體" pitchFamily="65" charset="-120"/>
            </a:endParaRPr>
          </a:p>
          <a:p>
            <a:r>
              <a:rPr lang="en-US" altLang="zh-TW" sz="3200" b="1" dirty="0" smtClean="0">
                <a:ea typeface="標楷體" pitchFamily="65" charset="-120"/>
              </a:rPr>
              <a:t>    </a:t>
            </a:r>
            <a:r>
              <a:rPr lang="zh-TW" altLang="en-US" sz="3200" b="1" dirty="0" smtClean="0">
                <a:ea typeface="標楷體" pitchFamily="65" charset="-120"/>
              </a:rPr>
              <a:t>   植物提供昆蟲食物、棲所，昆蟲則協助植物傳粉。有些昆蟲會與植物共生</a:t>
            </a:r>
            <a:r>
              <a:rPr lang="zh-TW" altLang="en-US" sz="3200" b="1" dirty="0" smtClean="0"/>
              <a:t>，</a:t>
            </a:r>
            <a:r>
              <a:rPr lang="zh-TW" altLang="en-US" sz="3200" b="1" dirty="0" smtClean="0">
                <a:ea typeface="標楷體" pitchFamily="65" charset="-120"/>
              </a:rPr>
              <a:t>例如：蟲癭、榕果小蜂等</a:t>
            </a:r>
            <a:r>
              <a:rPr lang="zh-TW" altLang="en-US" sz="3200" b="1" dirty="0" smtClean="0"/>
              <a:t>，</a:t>
            </a:r>
            <a:r>
              <a:rPr lang="zh-TW" altLang="en-US" sz="3200" b="1" dirty="0" smtClean="0">
                <a:ea typeface="標楷體" pitchFamily="65" charset="-120"/>
              </a:rPr>
              <a:t>但是有些食蟲植物也以昆蟲為食物：</a:t>
            </a:r>
            <a:endParaRPr lang="zh-TW" altLang="en-US" sz="3200" b="1" dirty="0"/>
          </a:p>
        </p:txBody>
      </p:sp>
      <p:pic>
        <p:nvPicPr>
          <p:cNvPr id="17" name="圖片 16" descr="蟲癭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14" y="4286818"/>
            <a:ext cx="1985962" cy="1474787"/>
          </a:xfrm>
          <a:prstGeom prst="rect">
            <a:avLst/>
          </a:prstGeom>
          <a:noFill/>
        </p:spPr>
      </p:pic>
      <p:pic>
        <p:nvPicPr>
          <p:cNvPr id="18" name="圖片 17" descr="捕蠅草0"/>
          <p:cNvPicPr/>
          <p:nvPr/>
        </p:nvPicPr>
        <p:blipFill>
          <a:blip r:embed="rId3" cstate="print"/>
          <a:srcRect l="16000"/>
          <a:stretch>
            <a:fillRect/>
          </a:stretch>
        </p:blipFill>
        <p:spPr bwMode="auto">
          <a:xfrm>
            <a:off x="2206887" y="4287046"/>
            <a:ext cx="2016125" cy="1512887"/>
          </a:xfrm>
          <a:prstGeom prst="rect">
            <a:avLst/>
          </a:prstGeom>
          <a:noFill/>
        </p:spPr>
      </p:pic>
      <p:pic>
        <p:nvPicPr>
          <p:cNvPr id="19" name="圖片 18" descr="蟲癭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767" y="4288717"/>
            <a:ext cx="2470179" cy="1483866"/>
          </a:xfrm>
          <a:prstGeom prst="rect">
            <a:avLst/>
          </a:prstGeom>
          <a:noFill/>
        </p:spPr>
      </p:pic>
      <p:pic>
        <p:nvPicPr>
          <p:cNvPr id="20" name="圖片 19" descr="榕果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853" y="4291196"/>
            <a:ext cx="2123728" cy="14944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昆蟲與環境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1340768"/>
            <a:ext cx="79928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 smtClean="0">
                <a:ea typeface="標楷體" pitchFamily="65" charset="-120"/>
              </a:rPr>
              <a:t>三、昆蟲與動物：有些動物會捕捉昆蟲當食物，而腐食性昆蟲則會分解動物屍體。而昆蟲與昆蟲的共生也是有趣的現象喔！</a:t>
            </a:r>
            <a:endParaRPr lang="en-US" altLang="zh-TW" sz="2800" b="1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solidFill>
                <a:srgbClr val="006600"/>
              </a:solidFill>
              <a:ea typeface="標楷體" pitchFamily="65" charset="-120"/>
            </a:endParaRPr>
          </a:p>
        </p:txBody>
      </p:sp>
      <p:pic>
        <p:nvPicPr>
          <p:cNvPr id="5" name="圖片 4" descr="七星瓢蟲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06" y="2941196"/>
            <a:ext cx="3097213" cy="2738438"/>
          </a:xfrm>
          <a:prstGeom prst="rect">
            <a:avLst/>
          </a:prstGeom>
          <a:noFill/>
        </p:spPr>
      </p:pic>
      <p:pic>
        <p:nvPicPr>
          <p:cNvPr id="6" name="圖片 5" descr="螞蟻和蚜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763" y="2924944"/>
            <a:ext cx="3384550" cy="2767012"/>
          </a:xfrm>
          <a:prstGeom prst="rect">
            <a:avLst/>
          </a:prstGeom>
          <a:noFill/>
        </p:spPr>
      </p:pic>
      <p:pic>
        <p:nvPicPr>
          <p:cNvPr id="7" name="圖片 6" descr="埋葬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853" y="2913793"/>
            <a:ext cx="2187575" cy="273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同樣是小孩，有些昆蟲的小孩稱為「幼蟲」，又些稱為「若蟲」，分別在於是否完全變態。完全變態如蝴蝶的小孩則稱為「幼蟲」，不完全變態如螳螂的小孩則稱為「若蟲」。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幼蟲與若蟲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http://www.nkps.tp.edu.tw/00075/picture/animal/mantid-b0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://www.nkps.tp.edu.tw/00075/picture/animal/butterfly-a-b03-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73016"/>
            <a:ext cx="28575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昆蟲是地球上種類及數量最豐富的生物，地球上已知的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動物種類有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85%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以上是昆蟲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目前已被人類命名的昆蟲種類約有一百多萬種，昆蟲學家估計地球上的昆蟲種類多達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3000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萬種以上，可說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大部份動物種類是昆蟲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這麼多種昆蟲其個體數量也是天文數字，根據估算，地球上的昆蟲隻數約有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次方隻，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昆蟲之蟲口約為現今人口的兩億倍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如果每隻昆蟲的平均重量以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毫克來計算的話，昆蟲學家更估計地球上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所有的昆蟲重量是所有人類體重的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從這些驚人數字可之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昆蟲是地球上最佔優勢的生物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，我們可說是生活在一個充滿昆蟲的世界。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昆蟲具有驚人的種類及數量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力的作用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力的大小和方向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浮力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有趣的力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54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昆蟲屬變溫動物，多數生活於熱帶地區。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但在北極或南極也都有昆蟲生活其中。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從平地到高山、熱帶雨林到沙漠、人類居住臥室及糧食中、甚至地穴或溫泉中都有昆蟲生活。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大體來說，植物可生存處，人類能生活區域，都可覓得昆蟲蹤跡。 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昆蟲的分布遍及各地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毛細現象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虹吸現象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連通管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三、水的奇妙現象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s://encrypted-tbn1.gstatic.com/images?q=tbn:ANd9GcStkWEmn1d54i9SNyVswnWSgbDk7sM-pVoqUMkCjcYLxooHtWA1W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228600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s://encrypted-tbn0.gstatic.com/images?q=tbn:ANd9GcTfL9P6UocLifL9Qjnd6ws1ltk2im1w57VooKpwlu7XMQaSc_XXx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73016"/>
            <a:ext cx="21717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s://encrypted-tbn0.gstatic.com/images?q=tbn:ANd9GcQFqnhCN-7cJyCOBlnSEzBo5tB692Pk3Z22bXReF10svYsuoiKa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340768"/>
            <a:ext cx="2080260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s://encrypted-tbn3.gstatic.com/images?q=tbn:ANd9GcTLHky0sf3tIF8ur9m0eATzHYHE9_ysn0Btv0tloSBN3F4IQ5jmM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861048"/>
            <a:ext cx="123444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6419056" cy="452596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水的移動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隙縫中移動的水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生活中的毛細現象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毛細現象（又稱毛細管作用）是指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液體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在細管狀物體內側，由於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內聚力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附著力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的差異、克服地心引力而上升的現象。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植物根部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吸收的水分能夠經由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莖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內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維管束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上升，即是毛細現象最常見的例子。</a:t>
            </a:r>
            <a:endParaRPr lang="zh-TW" altLang="en-US" sz="26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毛細現象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upload.wikimedia.org/wikipedia/commons/thumb/7/7d/Candleburning.jpg/220px-Candleburning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924944"/>
            <a:ext cx="15194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1676400"/>
            <a:ext cx="4878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altLang="zh-TW" dirty="0">
                <a:latin typeface="Arial" pitchFamily="34" charset="0"/>
              </a:rPr>
              <a:t>    </a:t>
            </a:r>
            <a:r>
              <a:rPr lang="zh-TW" altLang="en-US" sz="2000" dirty="0">
                <a:latin typeface="Arial" pitchFamily="34" charset="0"/>
              </a:rPr>
              <a:t>甘蔗為什麼放置的地方一定要乾淨，就是因為它有所謂的毛細作用，如果直接碰觸到地面，整條甘蔗就會吸滿髒水，其實這個道理店家也知道，有良心的店家，就會特別把甘蔗的底部和地面隔離，不讓甘蔗被污染。</a:t>
            </a:r>
            <a:endParaRPr lang="zh-TW" altLang="en-US" sz="2000" dirty="0">
              <a:latin typeface="標楷體" pitchFamily="65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zh-TW" altLang="en-US" dirty="0">
                <a:latin typeface="Arial" pitchFamily="34" charset="0"/>
              </a:rPr>
              <a:t>     </a:t>
            </a:r>
            <a:endParaRPr lang="zh-TW" altLang="en-US" sz="2000" dirty="0">
              <a:latin typeface="Arial" pitchFamily="34" charset="0"/>
            </a:endParaRPr>
          </a:p>
        </p:txBody>
      </p:sp>
      <p:pic>
        <p:nvPicPr>
          <p:cNvPr id="29699" name="Picture 3" descr="C:\Documents and Settings\USER\桌面\2010-02-22_1408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038600" cy="302895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67200" y="129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/>
              <a:t>2010/02/01 22:15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4800" y="3962400"/>
            <a:ext cx="8383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altLang="zh-TW" dirty="0">
                <a:latin typeface="Arial" pitchFamily="34" charset="0"/>
              </a:rPr>
              <a:t>    </a:t>
            </a:r>
            <a:r>
              <a:rPr lang="zh-TW" altLang="en-US" sz="2000" dirty="0">
                <a:latin typeface="Arial" pitchFamily="34" charset="0"/>
              </a:rPr>
              <a:t>一刀揮下，把甘蔗的底部砍斷，再用力的消去外皮，這一段甘蔗根部的地方，老闆會直接丟掉，說是因為直接放在地上不乾淨，其實要說髒，甘蔗早就吸飽了，我們把甘蔗帶回實驗室，泡進藍墨水中，過了一分鐘，藍色的墨水慢慢爬上了甘蔗，這就是所謂的毛細現象，也就是說，如果碰到髒水，甘蔗早被污染了。</a:t>
            </a:r>
            <a:endParaRPr lang="zh-TW" altLang="en-US" sz="2000" dirty="0">
              <a:latin typeface="標楷體" pitchFamily="65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zh-TW" altLang="en-US" sz="2000" dirty="0">
                <a:latin typeface="Arial" pitchFamily="34" charset="0"/>
              </a:rPr>
              <a:t>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zh-TW" altLang="en-US" sz="2000" dirty="0">
                <a:latin typeface="Arial" pitchFamily="34" charset="0"/>
              </a:rPr>
              <a:t>    </a:t>
            </a:r>
            <a:r>
              <a:rPr lang="zh-TW" altLang="en-US" sz="2000" dirty="0" smtClean="0">
                <a:latin typeface="Arial" pitchFamily="34" charset="0"/>
              </a:rPr>
              <a:t>                    完整</a:t>
            </a:r>
            <a:r>
              <a:rPr lang="zh-TW" altLang="en-US" sz="2000" dirty="0">
                <a:latin typeface="Arial" pitchFamily="34" charset="0"/>
              </a:rPr>
              <a:t>影音新聞請見：</a:t>
            </a:r>
            <a:r>
              <a:rPr lang="en-US" altLang="zh-TW" sz="1200" dirty="0" err="1">
                <a:latin typeface="Arial" pitchFamily="34" charset="0"/>
                <a:ea typeface="Arial Unicode MS" pitchFamily="34" charset="-120"/>
                <a:cs typeface="Arial Unicode MS" pitchFamily="34" charset="-120"/>
              </a:rPr>
              <a:t>http://news.cts.com.tw/cts/life/201002/201002010401794.html</a:t>
            </a:r>
            <a:r>
              <a:rPr lang="zh-TW" altLang="en-US" sz="2000" dirty="0">
                <a:latin typeface="Arial" pitchFamily="34" charset="0"/>
              </a:rPr>
              <a:t>）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0" y="3048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一則有關毛細現象的的新聞報導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生活中的毛細現象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57200" y="1556792"/>
            <a:ext cx="6275040" cy="4450499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酒精燈或蠟燭能持續燃燒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蠟燭燃燒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植物吸收土壤的水分輸送到其他部位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沾墨汁寫毛筆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抹布或衛生紙吸水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海綿吸水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衣服吸汗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鋼筆的油墨沿著筆尖的裂縫流出</a:t>
            </a:r>
          </a:p>
          <a:p>
            <a:endParaRPr lang="zh-TW" altLang="en-US" b="1" dirty="0"/>
          </a:p>
        </p:txBody>
      </p:sp>
      <p:pic>
        <p:nvPicPr>
          <p:cNvPr id="14" name="圖片 13" descr="http://www.babyhome.com.tw/PPIC/c/NEW/Cooperation/C-f/C-f4/C-f41/0918C-f41_parents_1207-17_1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317" y="1330144"/>
            <a:ext cx="20718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https://sp.yimg.com/ib/th?id=HN.608037717386921155&amp;pid=15.1&amp;P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76654"/>
            <a:ext cx="2089324" cy="137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 descr="https://sp.yimg.com/ib/th?id=HN.607989274451381440&amp;pid=15.1&amp;P=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482" y="4304846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水族箱換水：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虹吸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是一種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流體力學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現象，可以不藉助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泵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而抽吸液體。處於較高位置的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液體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充滿一根倒U形的管狀結構（稱為虹吸管）之後，開口於更低的位置。這種結構下，管子兩端的液體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壓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差能夠推動液體越過最高點，向另一端排放，主要是由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萬有引力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讓虹吸管作用。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虹吸遊戲：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虹吸現象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upload.wikimedia.org/wikipedia/commons/thumb/e/ef/Syphoning.jpg/200px-Syphoning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190500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5_1_1_1422609899680_1791" descr="https://sp.yimg.com/ib/th?id=HN.608009271821730433&amp;pid=15.1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0912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b="1" dirty="0" smtClean="0">
                <a:solidFill>
                  <a:srgbClr val="BF0000"/>
                </a:solidFill>
                <a:latin typeface="標楷體" pitchFamily="65" charset="-120"/>
                <a:ea typeface="標楷體" pitchFamily="65" charset="-120"/>
              </a:rPr>
              <a:t>利用煮沸的熱水所產生的氣壓差來萃取咖啡的虹吸式原理。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生活的運用─虹吸式的咖啡機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17" descr="C:\Documents and Settings\USER\桌面\st-177746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125788" cy="4079875"/>
          </a:xfrm>
          <a:prstGeom prst="rect">
            <a:avLst/>
          </a:prstGeom>
          <a:noFill/>
        </p:spPr>
      </p:pic>
      <p:pic>
        <p:nvPicPr>
          <p:cNvPr id="5" name="Picture 19" descr="C:\Documents and Settings\USER\桌面\st-384644-s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利用虹吸原理、毛細現象設計一個自動澆水器來解決問題。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選擇容量大的瓶子，將較厚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且易吸水的布條或報紙，一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端放入瓶中，另一端放在花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盆上，自製一個方便省錢的自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動澆水器。</a:t>
            </a:r>
            <a:endParaRPr lang="zh-TW" altLang="en-US" sz="2400" b="1" dirty="0" smtClean="0"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陽光下蒸散作用及毛細現象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 速度快，容量越大的瓶子供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水天數越多哦。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ea typeface="標楷體" pitchFamily="65" charset="-120"/>
              </a:rPr>
              <a:t>生活的運用─自動澆水器</a:t>
            </a:r>
            <a:endParaRPr lang="zh-TW" altLang="en-US" dirty="0"/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4860032" y="2564904"/>
            <a:ext cx="3518484" cy="3096449"/>
            <a:chOff x="-457" y="1186"/>
            <a:chExt cx="3191" cy="2862"/>
          </a:xfrm>
        </p:grpSpPr>
        <p:pic>
          <p:nvPicPr>
            <p:cNvPr id="21" name="Picture 13" descr="35-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57" y="1186"/>
              <a:ext cx="3191" cy="2862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23" y="2932"/>
              <a:ext cx="821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3200" b="1">
                  <a:solidFill>
                    <a:schemeClr val="bg1"/>
                  </a:solidFill>
                  <a:latin typeface="Arial" pitchFamily="34" charset="0"/>
                </a:rPr>
                <a:t>盆栽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603" y="2388"/>
              <a:ext cx="47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3200" b="1" dirty="0">
                  <a:solidFill>
                    <a:srgbClr val="FF0000"/>
                  </a:solidFill>
                  <a:latin typeface="Arial" pitchFamily="34" charset="0"/>
                </a:rPr>
                <a:t>報紙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1851" y="1979"/>
              <a:ext cx="0" cy="31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252" y="3113"/>
              <a:ext cx="47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3200" b="1">
                  <a:solidFill>
                    <a:srgbClr val="FF0000"/>
                  </a:solidFill>
                  <a:latin typeface="Arial" pitchFamily="34" charset="0"/>
                </a:rPr>
                <a:t>水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2576" y="2614"/>
              <a:ext cx="0" cy="409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H="1">
              <a:off x="1170" y="2161"/>
              <a:ext cx="227" cy="227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是運用「虹吸原理」製成的（見下圖），杯子中間暗藏一個連接到杯底的中空通道。當水倒至中空通道的最頂端以下時，水並不會流出來。當倒入的水超過中空通道的頂端時，水一旦開始流到杯子底部，就會全部流光了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ea typeface="標楷體" pitchFamily="65" charset="-120"/>
              </a:rPr>
              <a:t>九龍杯</a:t>
            </a:r>
            <a:endParaRPr lang="zh-TW" altLang="en-US" sz="5400" dirty="0"/>
          </a:p>
        </p:txBody>
      </p:sp>
      <p:pic>
        <p:nvPicPr>
          <p:cNvPr id="4" name="Picture 15" descr="10clip_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73016"/>
            <a:ext cx="2057400" cy="2781300"/>
          </a:xfrm>
          <a:prstGeom prst="rect">
            <a:avLst/>
          </a:prstGeom>
          <a:noFill/>
        </p:spPr>
      </p:pic>
      <p:pic>
        <p:nvPicPr>
          <p:cNvPr id="5" name="Picture 16" descr="10clip_image006"/>
          <p:cNvPicPr>
            <a:picLocks noChangeAspect="1" noChangeArrowheads="1"/>
          </p:cNvPicPr>
          <p:nvPr/>
        </p:nvPicPr>
        <p:blipFill>
          <a:blip r:embed="rId3" cstate="print"/>
          <a:srcRect l="48695"/>
          <a:stretch>
            <a:fillRect/>
          </a:stretch>
        </p:blipFill>
        <p:spPr bwMode="auto">
          <a:xfrm>
            <a:off x="3635896" y="4149080"/>
            <a:ext cx="1685925" cy="1657350"/>
          </a:xfrm>
          <a:prstGeom prst="rect">
            <a:avLst/>
          </a:prstGeom>
          <a:noFill/>
        </p:spPr>
      </p:pic>
      <p:pic>
        <p:nvPicPr>
          <p:cNvPr id="6" name="Picture 18" descr="10clip_image006"/>
          <p:cNvPicPr>
            <a:picLocks noChangeAspect="1" noChangeArrowheads="1"/>
          </p:cNvPicPr>
          <p:nvPr/>
        </p:nvPicPr>
        <p:blipFill>
          <a:blip r:embed="rId3" cstate="print"/>
          <a:srcRect r="51305"/>
          <a:stretch>
            <a:fillRect/>
          </a:stretch>
        </p:blipFill>
        <p:spPr bwMode="auto">
          <a:xfrm>
            <a:off x="1475656" y="4149080"/>
            <a:ext cx="1600200" cy="1657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連通管原理：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底部相連的容器，當容器內的液體靜止時，這些容器的水面會保持在同一水面。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連通管應用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連通管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55576" y="3429000"/>
          <a:ext cx="341947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PhotoImpact" r:id="rId3" imgW="3419048" imgH="2428571" progId="PI3.Image">
                  <p:embed/>
                </p:oleObj>
              </mc:Choice>
              <mc:Fallback>
                <p:oleObj name="PhotoImpact" r:id="rId3" imgW="3419048" imgH="2428571" progId="PI3.Im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429000"/>
                        <a:ext cx="3419475" cy="2428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DA2B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EF5F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 descr="平面裝水水箱-合成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8024" y="2564904"/>
            <a:ext cx="3227512" cy="1687048"/>
          </a:xfrm>
          <a:prstGeom prst="rect">
            <a:avLst/>
          </a:prstGeom>
          <a:noFill/>
          <a:ln/>
        </p:spPr>
      </p:pic>
      <p:pic>
        <p:nvPicPr>
          <p:cNvPr id="9" name="圖片 8" descr="P27-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437112"/>
            <a:ext cx="3456384" cy="2304678"/>
          </a:xfrm>
          <a:prstGeom prst="rect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生活中的力：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物體受力後：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改變物體形狀（形變）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運動狀態改變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力的作用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7" descr="SCH20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149080"/>
            <a:ext cx="2374900" cy="1906588"/>
          </a:xfrm>
          <a:prstGeom prst="rect">
            <a:avLst/>
          </a:prstGeom>
          <a:noFill/>
        </p:spPr>
      </p:pic>
      <p:pic>
        <p:nvPicPr>
          <p:cNvPr id="5" name="Picture 30" descr="打掃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484784"/>
            <a:ext cx="1801529" cy="1794905"/>
          </a:xfrm>
          <a:prstGeom prst="rect">
            <a:avLst/>
          </a:prstGeom>
          <a:noFill/>
        </p:spPr>
      </p:pic>
      <p:pic>
        <p:nvPicPr>
          <p:cNvPr id="6" name="Picture 10" descr="接觸力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293096"/>
            <a:ext cx="2159000" cy="1790700"/>
          </a:xfrm>
          <a:prstGeom prst="rect">
            <a:avLst/>
          </a:prstGeom>
          <a:noFill/>
        </p:spPr>
      </p:pic>
      <p:pic>
        <p:nvPicPr>
          <p:cNvPr id="7" name="Picture 28" descr="歐新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05064"/>
            <a:ext cx="1662113" cy="2492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熱水瓶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茶壺和壺嘴的設計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自來水的供水系統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水池噴水和水舞設計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馬桶裡的水和洗手台下的水管</a:t>
            </a:r>
          </a:p>
          <a:p>
            <a:endParaRPr lang="zh-TW" altLang="en-US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連通管應用</a:t>
            </a:r>
            <a:endParaRPr lang="zh-TW" altLang="en-US" sz="5400" dirty="0"/>
          </a:p>
        </p:txBody>
      </p:sp>
      <p:pic>
        <p:nvPicPr>
          <p:cNvPr id="4" name="Picture 9" descr="090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5035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100392" y="1988840"/>
            <a:ext cx="63094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1400" b="1" dirty="0">
                <a:latin typeface="Arial" pitchFamily="34" charset="0"/>
                <a:ea typeface="標楷體" pitchFamily="65" charset="-120"/>
              </a:rPr>
              <a:t>出水口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28384" y="2276872"/>
            <a:ext cx="369332" cy="936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1200" b="1" dirty="0">
                <a:latin typeface="Arial" pitchFamily="34" charset="0"/>
                <a:ea typeface="標楷體" pitchFamily="65" charset="-120"/>
              </a:rPr>
              <a:t>（水位刻度</a:t>
            </a:r>
            <a:r>
              <a:rPr lang="zh-TW" altLang="en-US" b="1" dirty="0">
                <a:latin typeface="Arial" pitchFamily="34" charset="0"/>
                <a:ea typeface="標楷體" pitchFamily="65" charset="-120"/>
              </a:rPr>
              <a:t>）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16216" y="1412776"/>
            <a:ext cx="553998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1200" b="1" dirty="0">
                <a:latin typeface="Arial" pitchFamily="34" charset="0"/>
                <a:ea typeface="標楷體" pitchFamily="65" charset="-120"/>
              </a:rPr>
              <a:t>蒸氣孔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132630" y="2430966"/>
            <a:ext cx="5539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1200" b="1" dirty="0">
                <a:latin typeface="Arial" pitchFamily="34" charset="0"/>
                <a:ea typeface="標楷體" pitchFamily="65" charset="-120"/>
              </a:rPr>
              <a:t>熱水瓶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1200" b="1" dirty="0">
                <a:latin typeface="Arial" pitchFamily="34" charset="0"/>
                <a:ea typeface="標楷體" pitchFamily="65" charset="-120"/>
              </a:rPr>
              <a:t>內部</a:t>
            </a:r>
          </a:p>
        </p:txBody>
      </p:sp>
      <p:pic>
        <p:nvPicPr>
          <p:cNvPr id="11" name="圖片 10" descr="https://encrypted-tbn2.gstatic.com/images?q=tbn:ANd9GcTW3elGsfVZCUwmh2xIa1_Vf9U76pu6NStKXxQnOBWUw-77-XY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1584176" cy="14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全流程水質管理圖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26997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https://encrypted-tbn0.gstatic.com/images?q=tbn:ANd9GcQ8idjXTVy_U0XZW6Q0mzVwDqUFTQoJ0HnWqNNWD27WG3eRUzR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07707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 descr="http://link.photo.pchome.com.tw/s08/jupatty/27/124053304090/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515" y="4097247"/>
            <a:ext cx="3672408" cy="15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s://encrypted-tbn2.gstatic.com/images?q=tbn:ANd9GcTU97DoYfH40lAMQ67-SGugsj6ZjZpIJRjbr_tbeug-VjLpzxQqWA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31640" y="2924944"/>
            <a:ext cx="7355160" cy="3082347"/>
          </a:xfrm>
        </p:spPr>
        <p:txBody>
          <a:bodyPr/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光在哪裡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光的行進方向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光的美麗世界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四、光的世界</a:t>
            </a:r>
            <a:endParaRPr lang="zh-TW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生活中的光源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yui_3_5_1_1_1422621425866_483" descr="https://sp.yimg.com/ib/th?id=HN.608002700516724674&amp;pid=15.1&amp;P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5_1_1_1422621500705_1683" descr="https://sp.yimg.com/ib/th?id=HN.608017797322771955&amp;pid=15.1&amp;P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28575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yui_3_5_1_1_1422621704225_631" descr="https://sp.yimg.com/ib/th?id=HN.608019596914002974&amp;pid=15.1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01008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yui_3_5_1_1_1422621793208_1641" descr="https://sp.yimg.com/ib/th?id=HN.608004354077494612&amp;pid=15.1&amp;P=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556792"/>
            <a:ext cx="28575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yui_3_5_1_1_1422621881777_535" descr="https://sp.yimg.com/ib/th?id=HN.608047922223579801&amp;pid=15.1&amp;P=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43711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yui_3_5_1_1_1422621963748_1730" descr="https://sp.yimg.com/ib/th?id=HN.608043017370993710&amp;pid=15.1&amp;P=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772816"/>
            <a:ext cx="2076440" cy="24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時物投影機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16632"/>
            <a:ext cx="1883607" cy="15118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光的行進方向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光的直線行進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5" descr="C:\My Documents\理化投影片\第一冊圖\CH4\shado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1876425" cy="2390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" name="圖片 10" descr="p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14217"/>
            <a:ext cx="3024336" cy="215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My Documents\理化投影片\第一冊圖\CH4\eclip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952328" cy="20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雷射筆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88840"/>
            <a:ext cx="2820987" cy="2173288"/>
          </a:xfrm>
          <a:prstGeom prst="rect">
            <a:avLst/>
          </a:prstGeom>
          <a:noFill/>
        </p:spPr>
      </p:pic>
      <p:pic>
        <p:nvPicPr>
          <p:cNvPr id="10" name="圖片 9" descr="晨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293096"/>
            <a:ext cx="3097213" cy="2097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939560"/>
          </a:xfrm>
        </p:spPr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光是直線前進的，不會轉彎或歪曲，當遇到無法穿透的物體，就會形成影子。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pic>
        <p:nvPicPr>
          <p:cNvPr id="4" name="Picture 4" descr="影子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347193" cy="4104803"/>
          </a:xfrm>
          <a:prstGeom prst="rect">
            <a:avLst/>
          </a:prstGeom>
          <a:noFill/>
        </p:spPr>
      </p:pic>
      <p:pic>
        <p:nvPicPr>
          <p:cNvPr id="5" name="Picture 5" descr="影子"/>
          <p:cNvPicPr>
            <a:picLocks noChangeAspect="1" noChangeArrowheads="1"/>
          </p:cNvPicPr>
          <p:nvPr/>
        </p:nvPicPr>
        <p:blipFill>
          <a:blip r:embed="rId3" cstate="print"/>
          <a:srcRect l="7909"/>
          <a:stretch>
            <a:fillRect/>
          </a:stretch>
        </p:blipFill>
        <p:spPr bwMode="auto">
          <a:xfrm>
            <a:off x="4932040" y="1772816"/>
            <a:ext cx="3690484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  <a:ea typeface="標楷體" pitchFamily="65" charset="-120"/>
              </a:rPr>
              <a:t>想一想，哪些是容易反射光的物體？</a:t>
            </a:r>
            <a:endParaRPr lang="en-US" altLang="zh-TW" dirty="0" smtClean="0">
              <a:solidFill>
                <a:srgbClr val="000066"/>
              </a:solidFill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→物體表面較明亮、光滑，整體上較平整，無凹凸不平。</a:t>
            </a:r>
          </a:p>
          <a:p>
            <a:endParaRPr lang="en-US" altLang="zh-TW" dirty="0" smtClean="0">
              <a:solidFill>
                <a:srgbClr val="000066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光的行進方向</a:t>
            </a:r>
            <a: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光的反射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4" name="圖片 3" descr="s5_1_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1276350" cy="1143000"/>
          </a:xfrm>
          <a:prstGeom prst="rect">
            <a:avLst/>
          </a:prstGeom>
          <a:noFill/>
        </p:spPr>
      </p:pic>
      <p:pic>
        <p:nvPicPr>
          <p:cNvPr id="5" name="圖片 4" descr="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919858" cy="2160240"/>
          </a:xfrm>
          <a:prstGeom prst="rect">
            <a:avLst/>
          </a:prstGeom>
          <a:noFill/>
        </p:spPr>
      </p:pic>
      <p:pic>
        <p:nvPicPr>
          <p:cNvPr id="6" name="圖片 5" descr="反光衣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12976"/>
            <a:ext cx="2232248" cy="2232595"/>
          </a:xfrm>
          <a:prstGeom prst="rect">
            <a:avLst/>
          </a:prstGeom>
          <a:noFill/>
        </p:spPr>
      </p:pic>
      <p:pic>
        <p:nvPicPr>
          <p:cNvPr id="7" name="圖片 6" descr="波光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53136"/>
            <a:ext cx="2735263" cy="2052638"/>
          </a:xfrm>
          <a:prstGeom prst="rect">
            <a:avLst/>
          </a:prstGeom>
          <a:noFill/>
        </p:spPr>
      </p:pic>
      <p:pic>
        <p:nvPicPr>
          <p:cNvPr id="8" name="圖片 7" descr="鋁箔紙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564904"/>
            <a:ext cx="1871985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光線照在平面的物體上時會發生反射，其反射光的角度會與原來照射在鏡面上的角度相同，即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入射角＝反射角。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當光線垂直的照在鏡面時，反射光也會垂直的反射回去。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當光線以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度角照在鏡面時反射光也會以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度角反射回去。</a:t>
            </a:r>
            <a:endParaRPr lang="zh-TW" altLang="en-US" sz="28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光的行進方向</a:t>
            </a:r>
            <a:r>
              <a:rPr lang="en-US" altLang="zh-TW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光的反射</a:t>
            </a:r>
            <a:endParaRPr lang="zh-TW" altLang="en-US" dirty="0"/>
          </a:p>
        </p:txBody>
      </p:sp>
      <p:pic>
        <p:nvPicPr>
          <p:cNvPr id="8" name="Picture 4" descr="倒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267744" cy="1700808"/>
          </a:xfrm>
          <a:prstGeom prst="rect">
            <a:avLst/>
          </a:prstGeom>
          <a:noFill/>
        </p:spPr>
      </p:pic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771800" y="4581128"/>
            <a:ext cx="3168352" cy="1800200"/>
            <a:chOff x="1837" y="3430"/>
            <a:chExt cx="1361" cy="764"/>
          </a:xfrm>
        </p:grpSpPr>
        <p:pic>
          <p:nvPicPr>
            <p:cNvPr id="10" name="Picture 29" descr="量角器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3475"/>
              <a:ext cx="1361" cy="719"/>
            </a:xfrm>
            <a:prstGeom prst="rect">
              <a:avLst/>
            </a:prstGeom>
            <a:noFill/>
          </p:spPr>
        </p:pic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882" y="3430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tx2"/>
                  </a:solidFill>
                  <a:ea typeface="細明體" pitchFamily="49" charset="-120"/>
                </a:rPr>
                <a:t>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  <a:ea typeface="標楷體" pitchFamily="65" charset="-120"/>
              </a:rPr>
              <a:t>生活中，有哪些現象是利用光的反射呢？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光的行進方向</a:t>
            </a:r>
            <a:r>
              <a:rPr lang="en-US" altLang="zh-TW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光的反射</a:t>
            </a:r>
            <a:endParaRPr lang="zh-TW" altLang="en-US" dirty="0"/>
          </a:p>
        </p:txBody>
      </p:sp>
      <p:pic>
        <p:nvPicPr>
          <p:cNvPr id="4" name="圖片 3" descr="反射文字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808287" cy="1917700"/>
          </a:xfrm>
          <a:prstGeom prst="rect">
            <a:avLst/>
          </a:prstGeom>
          <a:noFill/>
        </p:spPr>
      </p:pic>
      <p:pic>
        <p:nvPicPr>
          <p:cNvPr id="5" name="圖片 4" descr="DSCN59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2449512" cy="2128838"/>
          </a:xfrm>
          <a:prstGeom prst="rect">
            <a:avLst/>
          </a:prstGeom>
          <a:noFill/>
        </p:spPr>
      </p:pic>
      <p:pic>
        <p:nvPicPr>
          <p:cNvPr id="6" name="圖片 5" descr="鞋~藍萬花筒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881313" cy="2044700"/>
          </a:xfrm>
          <a:prstGeom prst="rect">
            <a:avLst/>
          </a:prstGeom>
          <a:noFill/>
        </p:spPr>
      </p:pic>
      <p:pic>
        <p:nvPicPr>
          <p:cNvPr id="7" name="圖片 6" descr="DSCN59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2665412" cy="1998662"/>
          </a:xfrm>
          <a:prstGeom prst="rect">
            <a:avLst/>
          </a:prstGeom>
          <a:noFill/>
        </p:spPr>
      </p:pic>
      <p:pic>
        <p:nvPicPr>
          <p:cNvPr id="8" name="圖片 7" descr="1-4"/>
          <p:cNvPicPr/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49756" r="54533"/>
          <a:stretch>
            <a:fillRect/>
          </a:stretch>
        </p:blipFill>
        <p:spPr bwMode="auto">
          <a:xfrm>
            <a:off x="971600" y="4725144"/>
            <a:ext cx="1258888" cy="982663"/>
          </a:xfrm>
          <a:prstGeom prst="rect">
            <a:avLst/>
          </a:prstGeom>
          <a:noFill/>
        </p:spPr>
      </p:pic>
      <p:pic>
        <p:nvPicPr>
          <p:cNvPr id="9" name="圖片 8" descr="DSCN59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437112"/>
            <a:ext cx="2665412" cy="1998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  <a:ea typeface="標楷體" pitchFamily="65" charset="-120"/>
              </a:rPr>
              <a:t>鉛筆為什麼折斷了？              </a:t>
            </a:r>
            <a:r>
              <a:rPr lang="zh-TW" altLang="en-US" sz="2800" dirty="0" smtClean="0">
                <a:solidFill>
                  <a:srgbClr val="0000CC"/>
                </a:solidFill>
                <a:ea typeface="標楷體" pitchFamily="65" charset="-120"/>
              </a:rPr>
              <a:t>杯中有幾枝筷子？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ea typeface="標楷體" pitchFamily="65" charset="-120"/>
              </a:rPr>
              <a:t>光的行進方向</a:t>
            </a:r>
            <a:r>
              <a:rPr lang="en-US" altLang="zh-TW" sz="4400" dirty="0" smtClean="0">
                <a:solidFill>
                  <a:schemeClr val="tx1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sz="4400" dirty="0" smtClean="0">
                <a:solidFill>
                  <a:schemeClr val="tx1"/>
                </a:solidFill>
                <a:ea typeface="標楷體" pitchFamily="65" charset="-120"/>
              </a:rPr>
              <a:t>光的折射</a:t>
            </a:r>
            <a:endParaRPr lang="zh-TW" altLang="en-US" dirty="0"/>
          </a:p>
        </p:txBody>
      </p:sp>
      <p:pic>
        <p:nvPicPr>
          <p:cNvPr id="4" name="Picture 5" descr="實驗5-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929974" cy="33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efrac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2698606" cy="3527772"/>
          </a:xfrm>
          <a:prstGeom prst="rect">
            <a:avLst/>
          </a:prstGeom>
          <a:noFill/>
        </p:spPr>
      </p:pic>
      <p:pic>
        <p:nvPicPr>
          <p:cNvPr id="6" name="Picture 19" descr="斷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60648"/>
            <a:ext cx="11461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光從一種介質斜射入另一種介質時，傳播速度發生改變，從而使光線在不同介質交界處發生偏折。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光的折射與光的反射一樣，都是發生在兩種介質的交界處，只是反射光返回原介質中，而折射光線則進入到另一種介質中。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由於光在在兩種不同的物質裡傳播速度不同，故在兩種介質的交界處傳播方向發生變化，這就是光的折射。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在兩種介質的交界處，既發生折射，同時也發生反射。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反射光線光速與入射光線相同 ，折射光線光速與入射光線不同。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光的折射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力的大小：橡皮筋受力實驗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力的方向：推硬幣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力的大小和方向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4" descr="02_07"/>
          <p:cNvPicPr>
            <a:picLocks noChangeAspect="1" noChangeArrowheads="1"/>
          </p:cNvPicPr>
          <p:nvPr/>
        </p:nvPicPr>
        <p:blipFill>
          <a:blip r:embed="rId2" cstate="print"/>
          <a:srcRect t="5074"/>
          <a:stretch>
            <a:fillRect/>
          </a:stretch>
        </p:blipFill>
        <p:spPr bwMode="auto">
          <a:xfrm>
            <a:off x="539552" y="3501008"/>
            <a:ext cx="4382277" cy="21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s://encrypted-tbn1.gstatic.com/images?q=tbn:ANd9GcSE5x4RiwfBxkpMvMuRBrGSfXuaAsU3zy15OmSWYZzASZFP64g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2438400" cy="1828800"/>
          </a:xfrm>
          <a:prstGeom prst="rect">
            <a:avLst/>
          </a:prstGeom>
          <a:noFill/>
        </p:spPr>
      </p:pic>
      <p:pic>
        <p:nvPicPr>
          <p:cNvPr id="64516" name="Picture 4" descr="https://encrypted-tbn3.gstatic.com/images?q=tbn:ANd9GcRY4V9eGO7djhukcrj-Oy4ENr1CzlYAuHPbVBSmSPVJ4n0socEr8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88840"/>
            <a:ext cx="3312368" cy="2083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光的折射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炎熱的夏天到游泳池游泳，由池畔上看游泳池底好像很淺，在桌上經由裝水的透明容器或紙鎮看壓在下面的鐵尺，鐵尺好像往上升了，這些都是光的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折射效果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218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凹透鏡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近視者也就是看不清較遠方的事物，所以我們可以利用凹透鏡的折射原理讓近視者能有看得更遠。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凸透鏡：人隨著年紀的增長，視力會漸漸退化，看近物會模糊不清，所以可以利用凸透鏡的折射原理，讓老人家不必伸長著手拿報紙看。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光的折射應用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https://sites.google.com/site/bofansheyuzheshe/_/rsrc/1261924420876/sheng-huo-zhong-de-ying-yong/guang-zhe-she-de-ying-yong/2.jpg?height=210&amp;width=32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04800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s://sites.google.com/site/bofansheyuzheshe/_/rsrc/1261925319949/sheng-huo-zhong-de-ying-yong/guang-zhe-she-de-ying-yong/1.jpg?height=215&amp;width=32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318" y="3760459"/>
            <a:ext cx="3048000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5698976" cy="4525963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十字路口的紅綠燈控制車輛通行。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車子的方向燈告知他人行進的方向。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飛機場的跑道指示燈，可以讓飛機在夜晚安全的降落。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漁港的燈塔指引漁船方向。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警車警示燈、工地警示燈等等，提醒他人注意，避免發生危險。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光的訊息與應用</a:t>
            </a:r>
            <a:endParaRPr lang="zh-TW" altLang="en-US" dirty="0"/>
          </a:p>
        </p:txBody>
      </p:sp>
      <p:pic>
        <p:nvPicPr>
          <p:cNvPr id="4" name="Picture 5" descr="B28110-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1800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D3739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157193"/>
            <a:ext cx="2160017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nfa20040805machine0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2087116" cy="1584176"/>
          </a:xfrm>
          <a:prstGeom prst="rect">
            <a:avLst/>
          </a:prstGeom>
          <a:noFill/>
        </p:spPr>
      </p:pic>
      <p:pic>
        <p:nvPicPr>
          <p:cNvPr id="7" name="圖片 6" descr="應用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2087562" cy="1387475"/>
          </a:xfrm>
          <a:prstGeom prst="rect">
            <a:avLst/>
          </a:prstGeom>
          <a:noFill/>
        </p:spPr>
      </p:pic>
      <p:pic>
        <p:nvPicPr>
          <p:cNvPr id="8" name="圖片 7" descr="DSCN600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2656"/>
            <a:ext cx="2088232" cy="1458913"/>
          </a:xfrm>
          <a:prstGeom prst="rect">
            <a:avLst/>
          </a:prstGeom>
          <a:noFill/>
        </p:spPr>
      </p:pic>
      <p:pic>
        <p:nvPicPr>
          <p:cNvPr id="9" name="圖片 8" descr="%25D7%25D4%25B7%25A2%25B9%25E2%25B0%25B2%25C8%25AB%25B3%25F6%25BF%25D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157192"/>
            <a:ext cx="2160587" cy="143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6477000" cy="926877"/>
          </a:xfrm>
        </p:spPr>
        <p:txBody>
          <a:bodyPr>
            <a:noAutofit/>
          </a:bodyPr>
          <a:lstStyle/>
          <a:p>
            <a:r>
              <a:rPr lang="zh-TW" altLang="en-US" sz="5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"/>
                <a:ea typeface="標楷體" pitchFamily="65" charset="-120"/>
              </a:rPr>
              <a:t>光的三</a:t>
            </a:r>
            <a:r>
              <a:rPr lang="zh-TW" altLang="en-US" sz="54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原色</a:t>
            </a:r>
            <a:endParaRPr lang="zh-TW" altLang="en-US" sz="54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7544" y="1628800"/>
            <a:ext cx="5181600" cy="455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990099"/>
                </a:solidFill>
                <a:latin typeface="Tahoma" pitchFamily="34" charset="0"/>
                <a:ea typeface="標楷體" pitchFamily="65" charset="-120"/>
              </a:rPr>
              <a:t>光的三原色：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Tahoma" pitchFamily="34" charset="0"/>
                <a:ea typeface="標楷體" pitchFamily="65" charset="-120"/>
              </a:rPr>
              <a:t>紅、綠、藍。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Tahoma" pitchFamily="34" charset="0"/>
                <a:ea typeface="標楷體" pitchFamily="65" charset="-120"/>
              </a:rPr>
              <a:t>有顏色的光混合後，產生</a:t>
            </a:r>
            <a:r>
              <a:rPr lang="zh-TW" altLang="en-US" sz="2400" b="1" dirty="0" smtClean="0">
                <a:latin typeface="Tahoma" pitchFamily="34" charset="0"/>
                <a:ea typeface="標楷體" pitchFamily="65" charset="-120"/>
              </a:rPr>
              <a:t>的 </a:t>
            </a:r>
            <a:r>
              <a:rPr lang="zh-TW" altLang="en-US" sz="2400" b="1" dirty="0">
                <a:latin typeface="Tahoma" pitchFamily="34" charset="0"/>
                <a:ea typeface="標楷體" pitchFamily="65" charset="-120"/>
              </a:rPr>
              <a:t>顏色變淡，效果也比較明亮</a:t>
            </a:r>
            <a:r>
              <a:rPr lang="zh-TW" altLang="en-US" sz="2400" b="1" dirty="0" smtClean="0">
                <a:latin typeface="Tahoma" pitchFamily="34" charset="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Tahoma" pitchFamily="34" charset="0"/>
              <a:ea typeface="標楷體" pitchFamily="65" charset="-12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altLang="zh-TW" sz="2400" b="1" dirty="0" smtClean="0">
              <a:latin typeface="Tahoma" pitchFamily="34" charset="0"/>
              <a:ea typeface="標楷體" pitchFamily="65" charset="-12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altLang="zh-TW" dirty="0" smtClean="0">
              <a:latin typeface="Tahoma" pitchFamily="34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 smtClean="0">
                <a:solidFill>
                  <a:srgbClr val="990099"/>
                </a:solidFill>
                <a:latin typeface="Tahoma" pitchFamily="34" charset="0"/>
                <a:ea typeface="標楷體" pitchFamily="65" charset="-120"/>
              </a:rPr>
              <a:t>顏料</a:t>
            </a:r>
            <a:r>
              <a:rPr lang="zh-TW" altLang="en-US" sz="2800" b="1" dirty="0">
                <a:solidFill>
                  <a:srgbClr val="990099"/>
                </a:solidFill>
                <a:latin typeface="Tahoma" pitchFamily="34" charset="0"/>
                <a:ea typeface="標楷體" pitchFamily="65" charset="-120"/>
              </a:rPr>
              <a:t>的三原色：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Tahoma" pitchFamily="34" charset="0"/>
                <a:ea typeface="標楷體" pitchFamily="65" charset="-120"/>
              </a:rPr>
              <a:t>紅、藍、黃。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Tahoma" pitchFamily="34" charset="0"/>
                <a:ea typeface="標楷體" pitchFamily="65" charset="-120"/>
              </a:rPr>
              <a:t>顏料的顏色加越多，會</a:t>
            </a:r>
            <a:r>
              <a:rPr lang="zh-TW" altLang="en-US" sz="2400" b="1" dirty="0" smtClean="0">
                <a:latin typeface="Tahoma" pitchFamily="34" charset="0"/>
                <a:ea typeface="標楷體" pitchFamily="65" charset="-120"/>
              </a:rPr>
              <a:t>加重 </a:t>
            </a:r>
            <a:r>
              <a:rPr lang="zh-TW" altLang="en-US" sz="2400" b="1" dirty="0">
                <a:latin typeface="Tahoma" pitchFamily="34" charset="0"/>
                <a:ea typeface="標楷體" pitchFamily="65" charset="-120"/>
              </a:rPr>
              <a:t>顏色的濃度，最後變成黑色。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6156176" y="3501008"/>
            <a:ext cx="1584176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標楷體" pitchFamily="65" charset="-120"/>
              </a:rPr>
              <a:t>光的三原色</a:t>
            </a:r>
          </a:p>
        </p:txBody>
      </p:sp>
      <p:pic>
        <p:nvPicPr>
          <p:cNvPr id="26" name="圖片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09120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940152" y="6237312"/>
            <a:ext cx="2016224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標楷體" pitchFamily="65" charset="-120"/>
              </a:rPr>
              <a:t>顏料的</a:t>
            </a:r>
            <a:r>
              <a:rPr lang="zh-TW" altLang="en-US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標楷體" pitchFamily="65" charset="-120"/>
              </a:rPr>
              <a:t>三原色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6477000" cy="609600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atin typeface="Times New Roman" pitchFamily="18" charset="0"/>
                <a:ea typeface="標楷體" pitchFamily="65" charset="-120"/>
              </a:rPr>
              <a:t>彩虹</a:t>
            </a:r>
            <a:r>
              <a:rPr lang="zh-TW" altLang="en-US" sz="5400" dirty="0">
                <a:latin typeface="Times New Roman" pitchFamily="18" charset="0"/>
                <a:ea typeface="標楷體" pitchFamily="65" charset="-120"/>
              </a:rPr>
              <a:t>是怎麼產生的</a:t>
            </a:r>
            <a:r>
              <a:rPr lang="en-US" altLang="zh-TW" sz="5400" dirty="0">
                <a:latin typeface="Times New Roman" pitchFamily="18" charset="0"/>
                <a:ea typeface="標楷體" pitchFamily="65" charset="-120"/>
              </a:rPr>
              <a:t>?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102100" y="2462213"/>
          <a:ext cx="45720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PhotoImpact" r:id="rId3" imgW="4773178" imgH="4014224" progId="PI3.Image">
                  <p:embed/>
                </p:oleObj>
              </mc:Choice>
              <mc:Fallback>
                <p:oleObj name="PhotoImpact" r:id="rId3" imgW="4773178" imgH="4014224" progId="PI3.Im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462213"/>
                        <a:ext cx="45720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7454900" y="2995613"/>
          <a:ext cx="6429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1" name="PhotoImpact" r:id="rId5" imgW="873032" imgH="873032" progId="PI3.Image">
                  <p:embed/>
                </p:oleObj>
              </mc:Choice>
              <mc:Fallback>
                <p:oleObj name="PhotoImpact" r:id="rId5" imgW="873032" imgH="873032" progId="PI3.Im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2995613"/>
                        <a:ext cx="64293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148263" y="3044825"/>
          <a:ext cx="2459037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PhotoImpact" r:id="rId7" imgW="3341714" imgH="210232" progId="PI3.Image">
                  <p:embed/>
                </p:oleObj>
              </mc:Choice>
              <mc:Fallback>
                <p:oleObj name="PhotoImpact" r:id="rId7" imgW="3341714" imgH="210232" progId="PI3.Im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44825"/>
                        <a:ext cx="2459037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7835900" y="3738563"/>
          <a:ext cx="6429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PhotoImpact" r:id="rId9" imgW="873032" imgH="873032" progId="PI3.Image">
                  <p:embed/>
                </p:oleObj>
              </mc:Choice>
              <mc:Fallback>
                <p:oleObj name="PhotoImpact" r:id="rId9" imgW="873032" imgH="873032" progId="PI3.Im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3738563"/>
                        <a:ext cx="64293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5245100" y="5029200"/>
          <a:ext cx="9683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PhotoImpact" r:id="rId10" imgW="1316571" imgH="991748" progId="PI3.Image">
                  <p:embed/>
                </p:oleObj>
              </mc:Choice>
              <mc:Fallback>
                <p:oleObj name="PhotoImpact" r:id="rId10" imgW="1316571" imgH="991748" progId="PI3.Im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5029200"/>
                        <a:ext cx="9683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4240213" y="3825875"/>
          <a:ext cx="3622675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PhotoImpact" r:id="rId12" imgW="4923429" imgH="210232" progId="PI3.Image">
                  <p:embed/>
                </p:oleObj>
              </mc:Choice>
              <mc:Fallback>
                <p:oleObj name="PhotoImpact" r:id="rId12" imgW="4923429" imgH="210232" progId="PI3.Im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825875"/>
                        <a:ext cx="3622675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64188" y="3106738"/>
            <a:ext cx="2516187" cy="1941512"/>
            <a:chOff x="2304" y="1715"/>
            <a:chExt cx="1723" cy="1393"/>
          </a:xfrm>
        </p:grpSpPr>
        <p:graphicFrame>
          <p:nvGraphicFramePr>
            <p:cNvPr id="19471" name="Object 15"/>
            <p:cNvGraphicFramePr>
              <a:graphicFrameLocks noChangeAspect="1"/>
            </p:cNvGraphicFramePr>
            <p:nvPr/>
          </p:nvGraphicFramePr>
          <p:xfrm>
            <a:off x="2304" y="1728"/>
            <a:ext cx="1723" cy="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6" name="PhotoImpact" r:id="rId14" imgW="3419429" imgH="2249143" progId="PI3.Image">
                    <p:embed/>
                  </p:oleObj>
                </mc:Choice>
                <mc:Fallback>
                  <p:oleObj name="PhotoImpact" r:id="rId14" imgW="3419429" imgH="2249143" progId="PI3.Image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728"/>
                          <a:ext cx="1723" cy="1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2576" y="1715"/>
            <a:ext cx="1444" cy="1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7" name="PhotoImpact" r:id="rId16" imgW="2866286" imgH="2765714" progId="PI3.Image">
                    <p:embed/>
                  </p:oleObj>
                </mc:Choice>
                <mc:Fallback>
                  <p:oleObj name="PhotoImpact" r:id="rId16" imgW="2866286" imgH="2765714" progId="PI3.Image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" y="1715"/>
                          <a:ext cx="1444" cy="1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78550" y="3854450"/>
            <a:ext cx="2266950" cy="1903413"/>
            <a:chOff x="2720" y="2234"/>
            <a:chExt cx="1552" cy="1366"/>
          </a:xfrm>
        </p:grpSpPr>
        <p:graphicFrame>
          <p:nvGraphicFramePr>
            <p:cNvPr id="19474" name="Object 18"/>
            <p:cNvGraphicFramePr>
              <a:graphicFrameLocks noChangeAspect="1"/>
            </p:cNvGraphicFramePr>
            <p:nvPr/>
          </p:nvGraphicFramePr>
          <p:xfrm>
            <a:off x="2720" y="2244"/>
            <a:ext cx="1552" cy="1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8" name="PhotoImpact" r:id="rId18" imgW="3081143" imgH="2139429" progId="PI3.Image">
                    <p:embed/>
                  </p:oleObj>
                </mc:Choice>
                <mc:Fallback>
                  <p:oleObj name="PhotoImpact" r:id="rId18" imgW="3081143" imgH="2139429" progId="PI3.Image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0" y="2244"/>
                          <a:ext cx="1552" cy="10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19"/>
            <p:cNvGraphicFramePr>
              <a:graphicFrameLocks noChangeAspect="1"/>
            </p:cNvGraphicFramePr>
            <p:nvPr/>
          </p:nvGraphicFramePr>
          <p:xfrm>
            <a:off x="2867" y="2234"/>
            <a:ext cx="1393" cy="1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9" name="PhotoImpact" r:id="rId20" imgW="2765714" imgH="2711201" progId="PI3.Image">
                    <p:embed/>
                  </p:oleObj>
                </mc:Choice>
                <mc:Fallback>
                  <p:oleObj name="PhotoImpact" r:id="rId20" imgW="2765714" imgH="2711201" progId="PI3.Image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2234"/>
                          <a:ext cx="1393" cy="1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7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47700" y="2438400"/>
            <a:ext cx="3352800" cy="3581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Wingdings" pitchFamily="2" charset="2"/>
              <a:buBlip>
                <a:blip r:embed="rId22"/>
              </a:buBlip>
            </a:pPr>
            <a:r>
              <a:rPr lang="zh-TW" altLang="en-US" sz="2400" dirty="0">
                <a:latin typeface="Arial Narrow" pitchFamily="34" charset="0"/>
                <a:ea typeface="標楷體" pitchFamily="65" charset="-120"/>
              </a:rPr>
              <a:t>彩虹出現的條件是：當天空中某一邊正在下雨，另一邊陽光普照，此時背對著太陽，就會看見一道弧形的顏色光譜。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2"/>
              </a:buBlip>
            </a:pPr>
            <a:r>
              <a:rPr lang="zh-TW" altLang="en-US" sz="2400" dirty="0">
                <a:latin typeface="Arial Narrow" pitchFamily="34" charset="0"/>
                <a:ea typeface="標楷體" pitchFamily="65" charset="-120"/>
              </a:rPr>
              <a:t>原因：天空的小水珠，經過陽光照射，光在微粒小水珠中折射和反射。</a:t>
            </a:r>
          </a:p>
        </p:txBody>
      </p:sp>
      <p:sp>
        <p:nvSpPr>
          <p:cNvPr id="19478" name="AutoShape 22" descr="11223"/>
          <p:cNvSpPr>
            <a:spLocks noChangeAspect="1" noChangeArrowheads="1"/>
          </p:cNvSpPr>
          <p:nvPr/>
        </p:nvSpPr>
        <p:spPr bwMode="auto">
          <a:xfrm>
            <a:off x="4835525" y="3063875"/>
            <a:ext cx="296863" cy="296863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8079" name="Object 15"/>
          <p:cNvGraphicFramePr>
            <a:graphicFrameLocks noChangeAspect="1"/>
          </p:cNvGraphicFramePr>
          <p:nvPr/>
        </p:nvGraphicFramePr>
        <p:xfrm>
          <a:off x="6732240" y="1124744"/>
          <a:ext cx="1849388" cy="104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PhotoImpact" r:id="rId23" imgW="2857143" imgH="1612698" progId="PI3.Image">
                  <p:embed/>
                </p:oleObj>
              </mc:Choice>
              <mc:Fallback>
                <p:oleObj name="PhotoImpact" r:id="rId23" imgW="2857143" imgH="1612698" progId="PI3.Image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124744"/>
                        <a:ext cx="1849388" cy="104387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DA2B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EF5F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在下午雨後剛轉天晴時，空氣內塵埃少而充滿小水滴，天空的一邊因為仍有雨雲而較暗。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陽光照射要在小水滴上，而雨滴越大，虹帶越窄，色彩也會更鮮明。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太陽的角度要剛好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，角度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太大（例如在中午前後），或太小（近日出或日落）都不易看到虹。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觀察者的位置必須背向陽光，頭上或背後已沒有雲的遮擋。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zh-TW" altLang="en-US" sz="2800" dirty="0" smtClean="0">
                <a:solidFill>
                  <a:schemeClr val="accent2"/>
                </a:solidFill>
                <a:ea typeface="標楷體" pitchFamily="65" charset="-120"/>
              </a:rPr>
              <a:t>→虹是陽光經雨滴反射進入觀察者的緣故，所以永遠出現在太陽的對面，因此</a:t>
            </a:r>
            <a:r>
              <a:rPr lang="zh-TW" altLang="en-US" sz="2800" dirty="0" smtClean="0">
                <a:solidFill>
                  <a:srgbClr val="FF9900"/>
                </a:solidFill>
                <a:ea typeface="標楷體" pitchFamily="65" charset="-120"/>
              </a:rPr>
              <a:t>朝虹見於西方</a:t>
            </a:r>
            <a:r>
              <a:rPr lang="zh-TW" altLang="en-US" sz="2800" dirty="0" smtClean="0">
                <a:solidFill>
                  <a:schemeClr val="accent2"/>
                </a:solidFill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FF9900"/>
                </a:solidFill>
                <a:ea typeface="標楷體" pitchFamily="65" charset="-120"/>
              </a:rPr>
              <a:t>夕虹則見於東方</a:t>
            </a:r>
            <a:r>
              <a:rPr lang="zh-TW" altLang="en-US" sz="2800" dirty="0" smtClean="0">
                <a:solidFill>
                  <a:schemeClr val="accent2"/>
                </a:solidFill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形成彩虹的條件</a:t>
            </a:r>
            <a:endParaRPr lang="zh-TW" altLang="en-US" dirty="0"/>
          </a:p>
        </p:txBody>
      </p:sp>
      <p:pic>
        <p:nvPicPr>
          <p:cNvPr id="4" name="Picture 7" descr="星星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4664"/>
            <a:ext cx="1772486" cy="1185650"/>
          </a:xfrm>
          <a:prstGeom prst="rect">
            <a:avLst/>
          </a:prstGeom>
          <a:noFill/>
        </p:spPr>
      </p:pic>
      <p:pic>
        <p:nvPicPr>
          <p:cNvPr id="5" name="圖片 4" descr="https://encrypted-tbn3.gstatic.com/images?q=tbn:ANd9GcTkL3D-pIXP5q7gD4tRvZEEVK_ez7Nc5kf15Y3m_MWSw1Bz8TCcA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6632"/>
            <a:ext cx="15327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://210.71.56.6/ftproot/art/fineart/images/光譜-1a%20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204460"/>
            <a:ext cx="457200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s://encrypted-tbn3.gstatic.com/images?q=tbn:ANd9GcRkeESNiaymelewpGTP6lIvgDPC3tHWgE8QxpI-UDN_sPU7bYAEL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517232"/>
            <a:ext cx="1905000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s://encrypted-tbn3.gstatic.com/images?q=tbn:ANd9GcQPwbwTbUkys_OKXdlzElT7CMU0kDzv4y7dzXaBSmP8xp5LROWi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42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感謝聆聽</a:t>
            </a:r>
            <a:endParaRPr lang="zh-TW" alt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虎克定律是由英國科學家羅伯特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虎克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1635~1672)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所提出的理論。</a:t>
            </a: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虎克定律：在物體能恢復原狀的範圍內，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所施的力越大，物體形狀的改變就會越大；也就是</a:t>
            </a:r>
            <a:r>
              <a:rPr lang="zh-TW" altLang="zh-TW" sz="2800" u="sng" dirty="0" smtClean="0">
                <a:latin typeface="標楷體" pitchFamily="65" charset="-120"/>
                <a:ea typeface="標楷體" pitchFamily="65" charset="-120"/>
              </a:rPr>
              <a:t>力的大小與其長度的伸長量成正比。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當彈簧伸長至某一限度時，伸長量與外力便不再具有成正比的關係，此時將外力除去，彈簧也不能恢復原長，虎克定律就不適用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dirty="0" smtClean="0"/>
              <a:t> </a:t>
            </a:r>
            <a:endParaRPr lang="zh-TW" altLang="zh-TW" sz="28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生活中的力</a:t>
            </a:r>
            <a:r>
              <a:rPr lang="en-US" altLang="zh-TW" dirty="0" smtClean="0">
                <a:solidFill>
                  <a:schemeClr val="tx1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力的測量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2700" dirty="0" smtClean="0">
                <a:latin typeface="標楷體" pitchFamily="65" charset="-120"/>
                <a:ea typeface="標楷體" pitchFamily="65" charset="-120"/>
              </a:rPr>
              <a:t>虎克定律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7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ooke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2000"/>
            <a:grayscl/>
          </a:blip>
          <a:srcRect/>
          <a:stretch>
            <a:fillRect/>
          </a:stretch>
        </p:blipFill>
        <p:spPr bwMode="auto">
          <a:xfrm>
            <a:off x="6300192" y="1196752"/>
            <a:ext cx="1730375" cy="2087563"/>
          </a:xfrm>
          <a:prstGeom prst="rect">
            <a:avLst/>
          </a:prstGeom>
          <a:noFill/>
        </p:spPr>
      </p:pic>
      <p:pic>
        <p:nvPicPr>
          <p:cNvPr id="5" name="圖片 4" descr="虎克定律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149080"/>
            <a:ext cx="2429680" cy="2088232"/>
          </a:xfrm>
          <a:prstGeom prst="rect">
            <a:avLst/>
          </a:prstGeom>
          <a:noFill/>
        </p:spPr>
      </p:pic>
      <p:pic>
        <p:nvPicPr>
          <p:cNvPr id="6" name="Picture 13" descr="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40" r="4311" b="4759"/>
          <a:stretch>
            <a:fillRect/>
          </a:stretch>
        </p:blipFill>
        <p:spPr bwMode="auto">
          <a:xfrm>
            <a:off x="8172400" y="2996952"/>
            <a:ext cx="571500" cy="1223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發現浮力→感覺浮力的作用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增加浮力：油土載重比賽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浮力的應用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浮力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2" descr="SCH2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81128"/>
            <a:ext cx="2879725" cy="1804988"/>
          </a:xfrm>
          <a:prstGeom prst="rect">
            <a:avLst/>
          </a:prstGeom>
          <a:noFill/>
        </p:spPr>
      </p:pic>
      <p:pic>
        <p:nvPicPr>
          <p:cNvPr id="5" name="Picture 22" descr="路透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808287" cy="2014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認識昆蟲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昆蟲的生活史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昆蟲與環境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二、昆蟲王國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s://encrypted-tbn2.gstatic.com/images?q=tbn:ANd9GcQbW0kC2e3yefV0R_MAaINgYpxgxkcea3nI1APfN0pkoWoROWt7L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15646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s://encrypted-tbn1.gstatic.com/images?q=tbn:ANd9GcSZBxQ99hREbs9lYJyDgyzb3HXaMFNV477Lvz3B3kXYJfUOJkT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5144"/>
            <a:ext cx="2484120" cy="18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s://encrypted-tbn0.gstatic.com/images?q=tbn:ANd9GcSL5v32H0sFK12lsqBmo16O3nm5AbZinI91mJO_zYfTXIIGapAaLA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861048"/>
            <a:ext cx="2537460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s://encrypted-tbn2.gstatic.com/images?q=tbn:ANd9GcQA3SC4IMykppK25rYp-ShIA-hjhNN3qkFdV0ZXx81WkQFn5M84mQ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81128"/>
            <a:ext cx="2392680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ttps://encrypted-tbn0.gstatic.com/images?q=tbn:ANd9GcQ3A5-GMPbHyHcAaTHfCrQr0cbScMhciYI0Rzo3NViVbghh6O_ef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1988840"/>
            <a:ext cx="2194560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昆蟲的特徵：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昆蟲是無脊椎動物。</a:t>
            </a: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昆蟲的胸部腹面通常具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隻腳，故又稱「六足動物」</a:t>
            </a: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昆蟲的身軀可分為頭、胸、腹三部份。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昆蟲的體表被附著幾丁質外骨骼。</a:t>
            </a: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大多數的昆蟲有翅膀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大多數的昆蟲有觸角。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認識昆蟲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https://encrypted-tbn1.gstatic.com/images?q=tbn:ANd9GcQ5R3FkG0eR_M8oV1o_p78Wf8OZIs66X15BCtom8dNKadJaufEb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157192"/>
            <a:ext cx="3038475" cy="1504951"/>
          </a:xfrm>
          <a:prstGeom prst="rect">
            <a:avLst/>
          </a:prstGeom>
          <a:noFill/>
        </p:spPr>
      </p:pic>
      <p:pic>
        <p:nvPicPr>
          <p:cNvPr id="5" name="Picture 2" descr="https://encrypted-tbn1.gstatic.com/images?q=tbn:ANd9GcQ5R3FkG0eR_M8oV1o_p78Wf8OZIs66X15BCtom8dNKadJaufEb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29200"/>
            <a:ext cx="2471513" cy="122413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5R3FkG0eR_M8oV1o_p78Wf8OZIs66X15BCtom8dNKadJaufEb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1895449" cy="938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觀察昆蟲時須以「尊重生命」為出發點。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觀察工具：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筆記簿、鉛筆、放大鏡（照相機）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、圖鑑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，用簡單的工具記錄下校園或身邊所看到的昆蟲，就可以成為小小昆蟲觀察家。</a:t>
            </a: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觀察重點：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棲息環境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昆蟲的行為生活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觀察昆蟲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s://encrypted-tbn3.gstatic.com/images?q=tbn:ANd9GcRzTMA4Lregv_QpSm4w2MA7SqWX0nEKhkJOQ7KAOWuLoZDZkbQVQ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262128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s://encrypted-tbn2.gstatic.com/images?q=tbn:ANd9GcQ2auBt6XENZ19GOjWNLfZJ56OUZ-S5IUldAQZenmHjEFmvan8b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852936"/>
            <a:ext cx="264414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ttps://encrypted-tbn3.gstatic.com/images?q=tbn:ANd9GcSNu8Onxq0b33Ujul_GbvzkA1fhSYmxpkelFWBD1nzBD5CicufZ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81128"/>
            <a:ext cx="269748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2219</TotalTime>
  <Words>2442</Words>
  <Application>Microsoft Office PowerPoint</Application>
  <PresentationFormat>如螢幕大小 (4:3)</PresentationFormat>
  <Paragraphs>215</Paragraphs>
  <Slides>46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8" baseType="lpstr">
      <vt:lpstr>匯合</vt:lpstr>
      <vt:lpstr>PhotoImpact</vt:lpstr>
      <vt:lpstr>四下教材</vt:lpstr>
      <vt:lpstr> 一、有趣的力 </vt:lpstr>
      <vt:lpstr> 力的作用 </vt:lpstr>
      <vt:lpstr>力的大小和方向</vt:lpstr>
      <vt:lpstr>生活中的力—力的測量（虎克定律）</vt:lpstr>
      <vt:lpstr>浮力</vt:lpstr>
      <vt:lpstr>二、昆蟲王國</vt:lpstr>
      <vt:lpstr>認識昆蟲</vt:lpstr>
      <vt:lpstr>觀察昆蟲</vt:lpstr>
      <vt:lpstr>飼養昆蟲</vt:lpstr>
      <vt:lpstr>昆蟲的生活史</vt:lpstr>
      <vt:lpstr>昆蟲與環境</vt:lpstr>
      <vt:lpstr>昆蟲與環境</vt:lpstr>
      <vt:lpstr>4.基因研究：果蠅的染色體上有約40,000個基因這些基因有許多都是高等生物也擁有的。因此科學家常利用果蠅來行遺傳方面的研究，進一步用於醫學上，幫助人類克服疾病。  5.醫學應用：在本草綱目中，記載百餘種的藥昆蟲，目前有記錄的中醫藥用昆蟲達三百多種，如螞蟻、蜜蜂、蟑螂、螳螂等昆蟲(蜂膠、 冬蟲夏草) </vt:lpstr>
      <vt:lpstr>PowerPoint 簡報</vt:lpstr>
      <vt:lpstr>昆蟲與環境</vt:lpstr>
      <vt:lpstr>昆蟲與環境</vt:lpstr>
      <vt:lpstr>幼蟲與若蟲</vt:lpstr>
      <vt:lpstr>昆蟲具有驚人的種類及數量</vt:lpstr>
      <vt:lpstr>昆蟲的分布遍及各地</vt:lpstr>
      <vt:lpstr>三、水的奇妙現象</vt:lpstr>
      <vt:lpstr>毛細現象</vt:lpstr>
      <vt:lpstr>PowerPoint 簡報</vt:lpstr>
      <vt:lpstr>生活中的毛細現象</vt:lpstr>
      <vt:lpstr>虹吸現象</vt:lpstr>
      <vt:lpstr>生活的運用─虹吸式的咖啡機</vt:lpstr>
      <vt:lpstr>生活的運用─自動澆水器</vt:lpstr>
      <vt:lpstr>九龍杯</vt:lpstr>
      <vt:lpstr>連通管</vt:lpstr>
      <vt:lpstr>連通管應用</vt:lpstr>
      <vt:lpstr>四、光的世界</vt:lpstr>
      <vt:lpstr>生活中的光源</vt:lpstr>
      <vt:lpstr>光的行進方向-光的直線行進</vt:lpstr>
      <vt:lpstr> </vt:lpstr>
      <vt:lpstr>光的行進方向---光的反射</vt:lpstr>
      <vt:lpstr>光的行進方向---光的反射</vt:lpstr>
      <vt:lpstr>光的行進方向--光的反射</vt:lpstr>
      <vt:lpstr>光的行進方向—光的折射</vt:lpstr>
      <vt:lpstr>光的折射</vt:lpstr>
      <vt:lpstr>光的折射</vt:lpstr>
      <vt:lpstr>光的折射應用</vt:lpstr>
      <vt:lpstr>光的訊息與應用</vt:lpstr>
      <vt:lpstr>光的三原色</vt:lpstr>
      <vt:lpstr>彩虹是怎麼產生的?</vt:lpstr>
      <vt:lpstr>形成彩虹的條件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如何教自然與做實驗</dc:title>
  <dc:creator>suhui</dc:creator>
  <cp:lastModifiedBy>asus</cp:lastModifiedBy>
  <cp:revision>141</cp:revision>
  <dcterms:created xsi:type="dcterms:W3CDTF">2015-01-27T06:28:06Z</dcterms:created>
  <dcterms:modified xsi:type="dcterms:W3CDTF">2015-02-01T13:50:18Z</dcterms:modified>
</cp:coreProperties>
</file>