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7" r:id="rId6"/>
    <p:sldId id="268" r:id="rId7"/>
    <p:sldId id="259" r:id="rId8"/>
    <p:sldId id="260" r:id="rId9"/>
    <p:sldId id="261" r:id="rId10"/>
    <p:sldId id="262" r:id="rId11"/>
    <p:sldId id="275" r:id="rId12"/>
    <p:sldId id="264" r:id="rId13"/>
    <p:sldId id="265" r:id="rId14"/>
    <p:sldId id="269" r:id="rId15"/>
    <p:sldId id="271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88963" y="5869777"/>
            <a:ext cx="4113281" cy="511551"/>
          </a:xfrm>
        </p:spPr>
        <p:txBody>
          <a:bodyPr wrap="square">
            <a:spAutoFit/>
          </a:bodyPr>
          <a:lstStyle>
            <a:lvl1pPr marL="0" indent="0">
              <a:lnSpc>
                <a:spcPct val="85000"/>
              </a:lnSpc>
              <a:buFontTx/>
              <a:buNone/>
              <a:defRPr sz="3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endParaRPr lang="en-US" altLang="zh-TW" noProof="0" dirty="0" smtClean="0"/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0" y="1676400"/>
            <a:ext cx="9148763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33CCCC">
                        <a:gamma/>
                        <a:shade val="46275"/>
                        <a:invGamma/>
                      </a:srgbClr>
                    </a:gs>
                    <a:gs pos="50000">
                      <a:srgbClr val="33CCCC"/>
                    </a:gs>
                    <a:gs pos="100000">
                      <a:srgbClr val="33CCCC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ctrTitle" sz="quarter"/>
          </p:nvPr>
        </p:nvSpPr>
        <p:spPr>
          <a:xfrm>
            <a:off x="323528" y="5104348"/>
            <a:ext cx="6912768" cy="616195"/>
          </a:xfrm>
        </p:spPr>
        <p:txBody>
          <a:bodyPr anchor="b"/>
          <a:lstStyle>
            <a:lvl1pPr>
              <a:defRPr sz="4000" b="0"/>
            </a:lvl1pPr>
          </a:lstStyle>
          <a:p>
            <a:pPr lvl="0"/>
            <a:endParaRPr lang="en-US" altLang="zh-TW" noProof="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38957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8450" y="685800"/>
            <a:ext cx="196215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685800"/>
            <a:ext cx="573405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034091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558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769938" y="1770063"/>
            <a:ext cx="7612062" cy="4325937"/>
          </a:xfrm>
        </p:spPr>
        <p:txBody>
          <a:bodyPr/>
          <a:lstStyle/>
          <a:p>
            <a:r>
              <a:rPr lang="zh-TW" altLang="en-US" smtClean="0"/>
              <a:t>按一下圖示以新增圖表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73002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1026" name="Picture 2" descr="D:\宜璇的資料\PPT背景2014.04.09\小插圖\454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08" l="0" r="100000">
                        <a14:foregroundMark x1="11111" y1="55294" x2="11111" y2="552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876" y="4429125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8994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41647445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9938" y="1770063"/>
            <a:ext cx="3729037" cy="4325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1375" y="1770063"/>
            <a:ext cx="3730625" cy="4325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051496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608226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382737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536258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09076378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425850816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85800"/>
            <a:ext cx="7848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TW" smtClean="0"/>
              <a:t>Click add title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1770063"/>
            <a:ext cx="7612062" cy="43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66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add text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rgbClr val="0066FF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8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400">
          <a:solidFill>
            <a:srgbClr val="29292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000">
          <a:solidFill>
            <a:srgbClr val="29292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000">
          <a:solidFill>
            <a:srgbClr val="29292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rgbClr val="29292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rgbClr val="29292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rgbClr val="29292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rgbClr val="29292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rgbClr val="292929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sz="quarter" idx="1"/>
          </p:nvPr>
        </p:nvSpPr>
        <p:spPr>
          <a:xfrm>
            <a:off x="323528" y="5869777"/>
            <a:ext cx="4113281" cy="616195"/>
          </a:xfrm>
        </p:spPr>
        <p:txBody>
          <a:bodyPr/>
          <a:lstStyle/>
          <a:p>
            <a:r>
              <a:rPr lang="zh-TW" altLang="en-US" sz="4000" dirty="0" smtClean="0"/>
              <a:t>建興國中─杜宜璇</a:t>
            </a:r>
            <a:endParaRPr lang="zh-TW" altLang="en-US" sz="4000" dirty="0"/>
          </a:p>
        </p:txBody>
      </p:sp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323528" y="4404476"/>
            <a:ext cx="8208912" cy="1348704"/>
          </a:xfrm>
        </p:spPr>
        <p:txBody>
          <a:bodyPr/>
          <a:lstStyle/>
          <a:p>
            <a:r>
              <a:rPr lang="zh-TW" altLang="en-US" sz="4800" dirty="0" smtClean="0"/>
              <a:t>綜合活動領域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召集人研習分享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129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848600" cy="720839"/>
          </a:xfrm>
        </p:spPr>
        <p:txBody>
          <a:bodyPr/>
          <a:lstStyle/>
          <a:p>
            <a:r>
              <a:rPr lang="zh-TW" altLang="en-US" sz="4800" dirty="0" smtClean="0"/>
              <a:t>如何把增加的汽球控制好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7612062" cy="4325937"/>
          </a:xfrm>
        </p:spPr>
        <p:txBody>
          <a:bodyPr/>
          <a:lstStyle/>
          <a:p>
            <a:r>
              <a:rPr lang="en-US" altLang="zh-TW" sz="3200" dirty="0" smtClean="0"/>
              <a:t>1.</a:t>
            </a:r>
            <a:r>
              <a:rPr lang="zh-TW" altLang="en-US" sz="3200" dirty="0" smtClean="0"/>
              <a:t> 有領導者提出想法</a:t>
            </a:r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 開始有人採用這個方法</a:t>
            </a:r>
            <a:endParaRPr lang="en-US" altLang="zh-TW" sz="3200" dirty="0" smtClean="0"/>
          </a:p>
          <a:p>
            <a:r>
              <a:rPr lang="en-US" altLang="zh-TW" sz="3200" dirty="0" smtClean="0"/>
              <a:t>3.</a:t>
            </a:r>
            <a:r>
              <a:rPr lang="zh-TW" altLang="en-US" sz="3200" dirty="0" smtClean="0"/>
              <a:t> 方法可能不適用→重新磨合討論</a:t>
            </a:r>
            <a:endParaRPr lang="en-US" altLang="zh-TW" sz="3200" dirty="0" smtClean="0"/>
          </a:p>
          <a:p>
            <a:r>
              <a:rPr lang="en-US" altLang="zh-TW" sz="3200" dirty="0" smtClean="0"/>
              <a:t>4.</a:t>
            </a:r>
            <a:r>
              <a:rPr lang="zh-TW" altLang="en-US" sz="3200" dirty="0" smtClean="0"/>
              <a:t> 直到完成任務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2143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726354"/>
          </a:xfrm>
        </p:spPr>
        <p:txBody>
          <a:bodyPr/>
          <a:lstStyle/>
          <a:p>
            <a:r>
              <a:rPr lang="zh-TW" altLang="en-US" sz="4800" dirty="0" smtClean="0"/>
              <a:t>總結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/>
              <a:t>人人有事做</a:t>
            </a:r>
            <a:r>
              <a:rPr lang="zh-TW" altLang="en-US" sz="3200" dirty="0" smtClean="0"/>
              <a:t>，事事有人做。</a:t>
            </a:r>
            <a:endParaRPr lang="en-US" altLang="zh-TW" sz="3200" dirty="0" smtClean="0"/>
          </a:p>
          <a:p>
            <a:r>
              <a:rPr lang="zh-TW" altLang="en-US" sz="3200" dirty="0"/>
              <a:t>除了分工以外還要</a:t>
            </a:r>
            <a:r>
              <a:rPr lang="zh-TW" altLang="en-US" sz="3200" dirty="0" smtClean="0"/>
              <a:t>合作。</a:t>
            </a:r>
            <a:endParaRPr lang="en-US" altLang="zh-TW" sz="3200" dirty="0" smtClean="0"/>
          </a:p>
          <a:p>
            <a:r>
              <a:rPr lang="zh-TW" altLang="en-US" sz="3200" dirty="0"/>
              <a:t>每</a:t>
            </a:r>
            <a:r>
              <a:rPr lang="zh-TW" altLang="en-US" sz="3200" dirty="0" smtClean="0"/>
              <a:t>個人都有他處理事務的方式，要學會尊重他人。</a:t>
            </a:r>
            <a:endParaRPr lang="en-US" altLang="zh-TW" sz="3200" dirty="0" smtClean="0"/>
          </a:p>
          <a:p>
            <a:r>
              <a:rPr lang="zh-TW" altLang="en-US" sz="3200" dirty="0" smtClean="0"/>
              <a:t>領導者與被領導者之間必須互相配合、互相協調。</a:t>
            </a:r>
            <a:endParaRPr lang="en-US" altLang="zh-TW" sz="3200" dirty="0" smtClean="0"/>
          </a:p>
          <a:p>
            <a:r>
              <a:rPr lang="zh-TW" altLang="en-US" sz="3200" dirty="0"/>
              <a:t>一起朝同一</a:t>
            </a:r>
            <a:r>
              <a:rPr lang="zh-TW" altLang="en-US" sz="3200" dirty="0" smtClean="0"/>
              <a:t>個目標努力邁進。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0489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20839"/>
          </a:xfrm>
        </p:spPr>
        <p:txBody>
          <a:bodyPr/>
          <a:lstStyle/>
          <a:p>
            <a:r>
              <a:rPr lang="zh-TW" altLang="en-US" sz="4800" b="0" dirty="0" smtClean="0"/>
              <a:t>另一種引導方式</a:t>
            </a:r>
            <a:endParaRPr lang="zh-TW" altLang="en-US" sz="4800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453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568042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325937"/>
          </a:xfrm>
        </p:spPr>
        <p:txBody>
          <a:bodyPr/>
          <a:lstStyle/>
          <a:p>
            <a:r>
              <a:rPr lang="zh-TW" altLang="en-US" sz="3200" dirty="0" smtClean="0"/>
              <a:t>觀察</a:t>
            </a:r>
            <a:r>
              <a:rPr lang="zh-TW" altLang="en-US" sz="3200" dirty="0"/>
              <a:t>團體的角色組成。 </a:t>
            </a:r>
          </a:p>
          <a:p>
            <a:r>
              <a:rPr lang="zh-TW" altLang="en-US" sz="3200" dirty="0"/>
              <a:t>在活動一開始就強調「這是全部人所要完成的任務</a:t>
            </a:r>
            <a:r>
              <a:rPr lang="zh-TW" altLang="en-US" sz="3200" dirty="0" smtClean="0"/>
              <a:t>」。</a:t>
            </a:r>
            <a:endParaRPr lang="en-US" altLang="zh-TW" sz="3200" dirty="0" smtClean="0"/>
          </a:p>
          <a:p>
            <a:r>
              <a:rPr lang="zh-TW" altLang="en-US" sz="3200" dirty="0" smtClean="0"/>
              <a:t>在</a:t>
            </a:r>
            <a:r>
              <a:rPr lang="zh-TW" altLang="en-US" sz="3200" dirty="0"/>
              <a:t>學員問題解決的過程中，去找出團體中的領導者、疏離者、配合者</a:t>
            </a:r>
            <a:r>
              <a:rPr lang="zh-TW" altLang="en-US" sz="3200" dirty="0" smtClean="0"/>
              <a:t>等。</a:t>
            </a:r>
            <a:endParaRPr lang="en-US" altLang="zh-TW" sz="3200" dirty="0" smtClean="0"/>
          </a:p>
          <a:p>
            <a:r>
              <a:rPr lang="zh-TW" altLang="en-US" sz="3200" dirty="0" smtClean="0"/>
              <a:t>討論</a:t>
            </a:r>
            <a:r>
              <a:rPr lang="zh-TW" altLang="en-US" sz="3200" dirty="0"/>
              <a:t>的圈子可能會形成同心圓形狀（積極的學員），也有可能會成為一團混亂狀（極度不配合的學員）。</a:t>
            </a:r>
          </a:p>
        </p:txBody>
      </p:sp>
    </p:spTree>
    <p:extLst>
      <p:ext uri="{BB962C8B-B14F-4D97-AF65-F5344CB8AC3E}">
        <p14:creationId xmlns:p14="http://schemas.microsoft.com/office/powerpoint/2010/main" val="429072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720839"/>
          </a:xfrm>
        </p:spPr>
        <p:txBody>
          <a:bodyPr/>
          <a:lstStyle/>
          <a:p>
            <a:r>
              <a:rPr lang="zh-TW" altLang="en-US" sz="4800" b="0" dirty="0" smtClean="0"/>
              <a:t>建興國中綜合領域運作狀況</a:t>
            </a:r>
            <a:endParaRPr lang="zh-TW" altLang="en-US" sz="4800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495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720839"/>
          </a:xfrm>
        </p:spPr>
        <p:txBody>
          <a:bodyPr/>
          <a:lstStyle/>
          <a:p>
            <a:r>
              <a:rPr lang="zh-TW" altLang="en-US" sz="4800" dirty="0" smtClean="0"/>
              <a:t>綜合活動領域概況</a:t>
            </a:r>
            <a:endParaRPr lang="zh-TW" altLang="en-US" sz="48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/>
              <a:t>專科分科教室：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家政教室*</a:t>
            </a:r>
            <a:r>
              <a:rPr lang="en-US" altLang="zh-TW" sz="3200" dirty="0" smtClean="0"/>
              <a:t>2(</a:t>
            </a:r>
            <a:r>
              <a:rPr lang="zh-TW" altLang="en-US" sz="3200" dirty="0" smtClean="0"/>
              <a:t>新增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、烹飪教室*</a:t>
            </a:r>
            <a:r>
              <a:rPr lang="en-US" altLang="zh-TW" sz="3200" dirty="0" smtClean="0"/>
              <a:t>1</a:t>
            </a:r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童</a:t>
            </a:r>
            <a:r>
              <a:rPr lang="zh-TW" altLang="en-US" sz="3200" dirty="0"/>
              <a:t>軍</a:t>
            </a:r>
            <a:r>
              <a:rPr lang="zh-TW" altLang="en-US" sz="3200" dirty="0" smtClean="0"/>
              <a:t>教室*</a:t>
            </a:r>
            <a:r>
              <a:rPr lang="en-US" altLang="zh-TW" sz="3200" dirty="0" smtClean="0"/>
              <a:t>2(</a:t>
            </a:r>
            <a:r>
              <a:rPr lang="zh-TW" altLang="en-US" sz="3200" dirty="0" smtClean="0"/>
              <a:t>新增</a:t>
            </a:r>
            <a:r>
              <a:rPr lang="en-US" altLang="zh-TW" sz="3200" dirty="0" smtClean="0"/>
              <a:t>)</a:t>
            </a:r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尚欠缺輔導活動教室</a:t>
            </a:r>
            <a:endParaRPr lang="en-US" altLang="zh-TW" sz="3200" dirty="0" smtClean="0"/>
          </a:p>
          <a:p>
            <a:r>
              <a:rPr lang="zh-TW" altLang="en-US" sz="3200" dirty="0"/>
              <a:t>使用</a:t>
            </a:r>
            <a:r>
              <a:rPr lang="zh-TW" altLang="en-US" sz="3200" dirty="0" smtClean="0"/>
              <a:t>版本：自編教材，分科教學</a:t>
            </a:r>
            <a:endParaRPr lang="en-US" altLang="zh-TW" sz="3200" dirty="0" smtClean="0"/>
          </a:p>
          <a:p>
            <a:r>
              <a:rPr lang="zh-TW" altLang="en-US" sz="3200" dirty="0"/>
              <a:t>三年級童</a:t>
            </a:r>
            <a:r>
              <a:rPr lang="zh-TW" altLang="en-US" sz="3200" dirty="0" smtClean="0"/>
              <a:t>軍配課給公民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460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726354"/>
          </a:xfrm>
        </p:spPr>
        <p:txBody>
          <a:bodyPr/>
          <a:lstStyle/>
          <a:p>
            <a:r>
              <a:rPr lang="zh-TW" altLang="en-US" sz="4800" dirty="0"/>
              <a:t>召集</a:t>
            </a:r>
            <a:r>
              <a:rPr lang="zh-TW" altLang="en-US" sz="4800" dirty="0" smtClean="0"/>
              <a:t>人</a:t>
            </a:r>
            <a:r>
              <a:rPr lang="en-US" altLang="zh-TW" sz="4800" dirty="0" smtClean="0"/>
              <a:t>or</a:t>
            </a:r>
            <a:r>
              <a:rPr lang="zh-TW" altLang="en-US" sz="4800" dirty="0" smtClean="0"/>
              <a:t>著急人</a:t>
            </a:r>
            <a:endParaRPr lang="zh-TW" altLang="en-US" sz="48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325937"/>
          </a:xfrm>
        </p:spPr>
        <p:txBody>
          <a:bodyPr/>
          <a:lstStyle/>
          <a:p>
            <a:r>
              <a:rPr lang="en-US" altLang="zh-TW" sz="3200" dirty="0" smtClean="0"/>
              <a:t>1.</a:t>
            </a:r>
            <a:r>
              <a:rPr lang="zh-TW" altLang="en-US" sz="3200" dirty="0" smtClean="0"/>
              <a:t> 期初：課發會、相見歡、建立聯絡網、規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　　　　劃領域研習內容、協助各項行政事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　　　　宜</a:t>
            </a:r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 期中：針對期初規劃的研習內容辦理研習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　　　　</a:t>
            </a:r>
            <a:r>
              <a:rPr lang="en-US" altLang="zh-TW" sz="3200" dirty="0" smtClean="0"/>
              <a:t>(ex.</a:t>
            </a:r>
            <a:r>
              <a:rPr lang="zh-TW" altLang="en-US" sz="3200" dirty="0" smtClean="0"/>
              <a:t> 桌遊融入課程</a:t>
            </a:r>
            <a:r>
              <a:rPr lang="en-US" altLang="zh-TW" sz="3200" dirty="0" smtClean="0"/>
              <a:t>)</a:t>
            </a:r>
          </a:p>
          <a:p>
            <a:r>
              <a:rPr lang="en-US" altLang="zh-TW" sz="3200" dirty="0" smtClean="0"/>
              <a:t>3.</a:t>
            </a:r>
            <a:r>
              <a:rPr lang="zh-TW" altLang="en-US" sz="3200" dirty="0" smtClean="0"/>
              <a:t> 期末：期末會議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950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726354"/>
          </a:xfrm>
        </p:spPr>
        <p:txBody>
          <a:bodyPr/>
          <a:lstStyle/>
          <a:p>
            <a:r>
              <a:rPr lang="zh-TW" altLang="en-US" sz="4800" dirty="0" smtClean="0"/>
              <a:t>領域面臨的挑戰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84784"/>
            <a:ext cx="8058472" cy="4325937"/>
          </a:xfrm>
        </p:spPr>
        <p:txBody>
          <a:bodyPr/>
          <a:lstStyle/>
          <a:p>
            <a:r>
              <a:rPr lang="en-US" altLang="zh-TW" sz="3200" dirty="0" smtClean="0"/>
              <a:t>1.</a:t>
            </a:r>
            <a:r>
              <a:rPr lang="zh-TW" altLang="en-US" sz="3200" dirty="0" smtClean="0"/>
              <a:t> 分科教學，各科獨立運作。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輔導</a:t>
            </a:r>
            <a:r>
              <a:rPr lang="zh-TW" altLang="en-US" sz="3200" dirty="0"/>
              <a:t>─專輔、兼</a:t>
            </a:r>
            <a:r>
              <a:rPr lang="zh-TW" altLang="en-US" sz="3200" dirty="0" smtClean="0"/>
              <a:t>輔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童軍─兩個童軍團長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家政─導師</a:t>
            </a:r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 授課班級眾多，難以互相支援、運作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    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露營：童軍教煮飯，家政教煮菜</a:t>
            </a:r>
            <a:r>
              <a:rPr lang="en-US" altLang="zh-TW" sz="3200" dirty="0" smtClean="0"/>
              <a:t>)</a:t>
            </a:r>
          </a:p>
          <a:p>
            <a:r>
              <a:rPr lang="en-US" altLang="zh-TW" sz="3200" dirty="0" smtClean="0"/>
              <a:t>3.</a:t>
            </a:r>
            <a:r>
              <a:rPr lang="zh-TW" altLang="en-US" sz="3200" dirty="0" smtClean="0"/>
              <a:t> 經費有限，難以舉辦領域研習</a:t>
            </a:r>
            <a:endParaRPr lang="en-US" altLang="zh-TW" sz="3200" dirty="0" smtClean="0"/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8868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673583"/>
          </a:xfrm>
        </p:spPr>
        <p:txBody>
          <a:bodyPr/>
          <a:lstStyle/>
          <a:p>
            <a:r>
              <a:rPr lang="zh-TW" altLang="en-US" sz="4400" dirty="0" smtClean="0"/>
              <a:t>領域召集人遇到的挑戰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8" cy="43259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同時身兼生教組副組長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協助行政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、領域召集人、女童軍團長、合作社監事主席，難以面面俱到。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多重角色但領域召集人並未減</a:t>
            </a:r>
            <a:r>
              <a:rPr lang="zh-TW" altLang="en-US" sz="3200" dirty="0" smtClean="0"/>
              <a:t>課。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北部減</a:t>
            </a:r>
            <a:r>
              <a:rPr lang="en-US" altLang="zh-TW" sz="3200" dirty="0" smtClean="0"/>
              <a:t>1-2</a:t>
            </a:r>
            <a:r>
              <a:rPr lang="zh-TW" altLang="en-US" sz="3200" dirty="0" smtClean="0"/>
              <a:t>節</a:t>
            </a:r>
            <a:r>
              <a:rPr lang="en-US" altLang="zh-TW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權力有限，難以影響教師、行政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溝通協調、行政協辦、小跑腿</a:t>
            </a:r>
            <a:r>
              <a:rPr lang="en-US" altLang="zh-TW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每年更換，</a:t>
            </a:r>
            <a:r>
              <a:rPr lang="zh-TW" altLang="en-US" sz="3200" dirty="0" smtClean="0"/>
              <a:t>不利累積經驗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3643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419872" y="4365104"/>
            <a:ext cx="54006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DO IT </a:t>
            </a:r>
            <a:r>
              <a:rPr lang="zh-TW" altLang="en-US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lang="en-US" altLang="zh-TW" sz="66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做就</a:t>
            </a:r>
            <a:r>
              <a:rPr lang="zh-TW" altLang="en-US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對了！</a:t>
            </a:r>
            <a:endParaRPr lang="zh-TW" altLang="en-US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5" descr="ANd9GcQD301ROgfny7UV4VsZdJuB03MuTegmvY1fVqzKqn0TMTqCwXD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2821" y1="71318" x2="92821" y2="71318"/>
                        <a14:foregroundMark x1="97436" y1="70543" x2="97436" y2="705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21" y="1268461"/>
            <a:ext cx="3240467" cy="428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2214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877805"/>
          </a:xfrm>
        </p:spPr>
        <p:txBody>
          <a:bodyPr/>
          <a:lstStyle/>
          <a:p>
            <a:r>
              <a:rPr lang="zh-TW" altLang="en-US" sz="6000" b="0" dirty="0" smtClean="0"/>
              <a:t>分享活動─球球你</a:t>
            </a:r>
            <a:r>
              <a:rPr lang="en-US" altLang="zh-TW" sz="6000" b="0" dirty="0" smtClean="0"/>
              <a:t>~~</a:t>
            </a:r>
            <a:endParaRPr lang="zh-TW" altLang="en-US" sz="6000" b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60229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0424" y="404664"/>
            <a:ext cx="7848600" cy="668517"/>
          </a:xfrm>
        </p:spPr>
        <p:txBody>
          <a:bodyPr/>
          <a:lstStyle/>
          <a:p>
            <a:r>
              <a:rPr lang="zh-TW" altLang="en-US" sz="4400" dirty="0" smtClean="0"/>
              <a:t>活動規則─第一階段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0324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每人一顆氣球，請努力吹飽以不破掉為原則。</a:t>
            </a: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目標：往上拋擲保持氣球不</a:t>
            </a:r>
            <a:r>
              <a:rPr lang="zh-TW" altLang="en-US" sz="3200" dirty="0"/>
              <a:t>掉落，且氣球不能在手中停留超過一</a:t>
            </a:r>
            <a:r>
              <a:rPr lang="zh-TW" altLang="en-US" sz="3200" dirty="0" smtClean="0"/>
              <a:t>秒鐘，時間越久越好。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若</a:t>
            </a:r>
            <a:r>
              <a:rPr lang="zh-TW" altLang="en-US" sz="3200" dirty="0" smtClean="0"/>
              <a:t>有</a:t>
            </a:r>
            <a:r>
              <a:rPr lang="en-US" altLang="zh-TW" sz="3200" dirty="0" smtClean="0">
                <a:solidFill>
                  <a:srgbClr val="0070C0"/>
                </a:solidFill>
              </a:rPr>
              <a:t>5</a:t>
            </a:r>
            <a:r>
              <a:rPr lang="zh-TW" altLang="en-US" sz="3200" dirty="0" smtClean="0">
                <a:solidFill>
                  <a:srgbClr val="0070C0"/>
                </a:solidFill>
              </a:rPr>
              <a:t>顆</a:t>
            </a:r>
            <a:r>
              <a:rPr lang="zh-TW" altLang="en-US" sz="3200" dirty="0" smtClean="0"/>
              <a:t>氣球掉落則活動停止；若氣球落地</a:t>
            </a:r>
            <a:r>
              <a:rPr lang="en-US" altLang="zh-TW" sz="3200" dirty="0" smtClean="0">
                <a:solidFill>
                  <a:srgbClr val="0070C0"/>
                </a:solidFill>
              </a:rPr>
              <a:t>5</a:t>
            </a:r>
            <a:r>
              <a:rPr lang="zh-TW" altLang="en-US" sz="3200" dirty="0" smtClean="0">
                <a:solidFill>
                  <a:srgbClr val="0070C0"/>
                </a:solidFill>
              </a:rPr>
              <a:t>秒</a:t>
            </a:r>
            <a:r>
              <a:rPr lang="zh-TW" altLang="en-US" sz="3200" dirty="0" smtClean="0"/>
              <a:t>內未撿起則算第二次落地。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活動範圍為此會議室，引導員</a:t>
            </a:r>
            <a:r>
              <a:rPr lang="zh-TW" altLang="en-US" sz="3200" dirty="0">
                <a:solidFill>
                  <a:schemeClr val="tx1"/>
                </a:solidFill>
              </a:rPr>
              <a:t>吹</a:t>
            </a: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</a:rPr>
              <a:t>哨音一聲</a:t>
            </a:r>
            <a:r>
              <a:rPr lang="zh-TW" altLang="en-US" sz="3200" dirty="0"/>
              <a:t>表示</a:t>
            </a: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</a:rPr>
              <a:t>開始</a:t>
            </a:r>
            <a:r>
              <a:rPr lang="zh-TW" altLang="en-US" sz="3200" dirty="0"/>
              <a:t>，</a:t>
            </a:r>
            <a:r>
              <a:rPr lang="zh-TW" altLang="en-US" sz="3200" dirty="0">
                <a:solidFill>
                  <a:srgbClr val="7030A0"/>
                </a:solidFill>
              </a:rPr>
              <a:t>兩聲</a:t>
            </a:r>
            <a:r>
              <a:rPr lang="zh-TW" altLang="en-US" sz="3200" dirty="0"/>
              <a:t>表示</a:t>
            </a:r>
            <a:r>
              <a:rPr lang="zh-TW" altLang="en-US" sz="3200" dirty="0">
                <a:solidFill>
                  <a:srgbClr val="7030A0"/>
                </a:solidFill>
              </a:rPr>
              <a:t>結束</a:t>
            </a:r>
            <a:r>
              <a:rPr lang="zh-TW" altLang="en-US" sz="3200" dirty="0" smtClean="0"/>
              <a:t>。</a:t>
            </a:r>
            <a:endParaRPr lang="zh-TW" altLang="en-US" sz="1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3528" y="5989017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華康儷圓 Std W8" pitchFamily="50" charset="-120"/>
                <a:ea typeface="華康儷圓 Std W8" pitchFamily="50" charset="-120"/>
              </a:rPr>
              <a:t>器材：碼錶、氣球、音樂、哨子</a:t>
            </a:r>
            <a:endParaRPr lang="zh-TW" altLang="en-US" sz="2800" dirty="0">
              <a:latin typeface="華康儷圓 Std W8" pitchFamily="50" charset="-120"/>
              <a:ea typeface="華康儷圓 Std W8" pitchFamily="50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705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84785"/>
            <a:ext cx="8496944" cy="46112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活動目標相同。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每隔一段時間引導員會新增一顆氣球拋入團體中。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若有</a:t>
            </a:r>
            <a:r>
              <a:rPr lang="en-US" altLang="zh-TW" sz="3200" b="1" dirty="0">
                <a:solidFill>
                  <a:srgbClr val="0070C0"/>
                </a:solidFill>
              </a:rPr>
              <a:t>5</a:t>
            </a:r>
            <a:r>
              <a:rPr lang="zh-TW" altLang="en-US" sz="3200" dirty="0">
                <a:solidFill>
                  <a:srgbClr val="0070C0"/>
                </a:solidFill>
              </a:rPr>
              <a:t>顆</a:t>
            </a:r>
            <a:r>
              <a:rPr lang="zh-TW" altLang="en-US" sz="3200" dirty="0"/>
              <a:t>氣球掉落則活動停止；若氣球落地</a:t>
            </a:r>
            <a:r>
              <a:rPr lang="en-US" altLang="zh-TW" sz="3200" b="1" dirty="0">
                <a:solidFill>
                  <a:srgbClr val="0070C0"/>
                </a:solidFill>
              </a:rPr>
              <a:t>5</a:t>
            </a:r>
            <a:r>
              <a:rPr lang="zh-TW" altLang="en-US" sz="3200" dirty="0">
                <a:solidFill>
                  <a:srgbClr val="0070C0"/>
                </a:solidFill>
              </a:rPr>
              <a:t>秒</a:t>
            </a:r>
            <a:r>
              <a:rPr lang="zh-TW" altLang="en-US" sz="3200" dirty="0"/>
              <a:t>內未撿起則算第二次落地。</a:t>
            </a: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848600" cy="668517"/>
          </a:xfrm>
        </p:spPr>
        <p:txBody>
          <a:bodyPr/>
          <a:lstStyle/>
          <a:p>
            <a:r>
              <a:rPr lang="zh-TW" altLang="en-US" sz="4400" dirty="0" smtClean="0"/>
              <a:t>活動規則─第二階段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7381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99322"/>
          </a:xfrm>
        </p:spPr>
        <p:txBody>
          <a:bodyPr/>
          <a:lstStyle/>
          <a:p>
            <a:r>
              <a:rPr lang="zh-TW" altLang="en-US" sz="5400" b="0" dirty="0" smtClean="0"/>
              <a:t>好球時間</a:t>
            </a:r>
            <a:endParaRPr lang="zh-TW" altLang="en-US" sz="5400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3200" dirty="0" smtClean="0"/>
              <a:t>動動腦想一想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110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7848600" cy="720839"/>
          </a:xfrm>
        </p:spPr>
        <p:txBody>
          <a:bodyPr/>
          <a:lstStyle/>
          <a:p>
            <a:r>
              <a:rPr lang="zh-TW" altLang="en-US" sz="4800" dirty="0" smtClean="0"/>
              <a:t>好球時間</a:t>
            </a:r>
            <a:r>
              <a:rPr lang="en-US" altLang="zh-TW" sz="4800" dirty="0" smtClean="0"/>
              <a:t>~~</a:t>
            </a:r>
            <a:endParaRPr lang="zh-TW" altLang="en-US" sz="48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245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你採用什麼方式讓氣球不落地？或你覺得哪一種方式最好用？</a:t>
            </a:r>
            <a:endParaRPr lang="en-US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哪一個階段比較容易達成目標？為什麼？</a:t>
            </a:r>
            <a:endParaRPr lang="en-US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你</a:t>
            </a:r>
            <a:r>
              <a:rPr lang="zh-TW" altLang="en-US" sz="3200" dirty="0" smtClean="0"/>
              <a:t>在</a:t>
            </a:r>
            <a:r>
              <a:rPr lang="zh-TW" altLang="en-US" sz="3200" dirty="0"/>
              <a:t>兩個</a:t>
            </a:r>
            <a:r>
              <a:rPr lang="zh-TW" altLang="en-US" sz="3200" dirty="0" smtClean="0"/>
              <a:t>階段中扮演的角色有什麼不同？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顧好自己、幫助別人、做兩份工</a:t>
            </a:r>
            <a:r>
              <a:rPr lang="en-US" altLang="zh-TW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最後採用什麼方式讓氣球不落地且時間延長？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9872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848600" cy="799322"/>
          </a:xfrm>
        </p:spPr>
        <p:txBody>
          <a:bodyPr/>
          <a:lstStyle/>
          <a:p>
            <a:r>
              <a:rPr lang="zh-TW" altLang="en-US" sz="5400" dirty="0" smtClean="0"/>
              <a:t>氣球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325937"/>
          </a:xfrm>
        </p:spPr>
        <p:txBody>
          <a:bodyPr/>
          <a:lstStyle/>
          <a:p>
            <a:r>
              <a:rPr lang="zh-TW" altLang="en-US" sz="3200" dirty="0" smtClean="0"/>
              <a:t>自己的職責、任務、任課的內容、班上事務、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小隊分工</a:t>
            </a:r>
            <a:endParaRPr lang="en-US" altLang="zh-TW" sz="3200" dirty="0"/>
          </a:p>
          <a:p>
            <a:r>
              <a:rPr lang="zh-TW" altLang="en-US" sz="3200" dirty="0" smtClean="0"/>
              <a:t>多出來的氣球：新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任務、挑戰、合科教學、其他非原本份內事務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4172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848600" cy="720839"/>
          </a:xfrm>
        </p:spPr>
        <p:txBody>
          <a:bodyPr/>
          <a:lstStyle/>
          <a:p>
            <a:r>
              <a:rPr lang="zh-TW" altLang="en-US" sz="4800" dirty="0" smtClean="0"/>
              <a:t>維持氣球不落地的方式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325937"/>
          </a:xfrm>
        </p:spPr>
        <p:txBody>
          <a:bodyPr/>
          <a:lstStyle/>
          <a:p>
            <a:r>
              <a:rPr lang="zh-TW" altLang="en-US" sz="3200" dirty="0" smtClean="0"/>
              <a:t>每個人的方法不同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→每個人都有自己習慣、適合自己的解決問題方式  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不應強迫別人和自己使用相同方式</a:t>
            </a:r>
            <a:r>
              <a:rPr lang="en-US" altLang="zh-TW" sz="3200" dirty="0" smtClean="0"/>
              <a:t>)</a:t>
            </a:r>
          </a:p>
          <a:p>
            <a:pPr marL="0" indent="0">
              <a:buNone/>
            </a:pPr>
            <a:r>
              <a:rPr lang="en-US" altLang="zh-TW" sz="3200" dirty="0" smtClean="0"/>
              <a:t>    Ex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托球、打高、打低</a:t>
            </a:r>
            <a:endParaRPr lang="en-US" altLang="zh-TW" sz="3200" dirty="0" smtClean="0"/>
          </a:p>
          <a:p>
            <a:r>
              <a:rPr lang="zh-TW" altLang="en-US" sz="3200" dirty="0" smtClean="0"/>
              <a:t>力道拿捏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→力道大小會影響氣球回彈的方式，你怎樣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        對它，它就怎樣對你。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→情緒的轉化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458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87072" cy="720080"/>
          </a:xfrm>
        </p:spPr>
        <p:txBody>
          <a:bodyPr/>
          <a:lstStyle/>
          <a:p>
            <a:r>
              <a:rPr lang="zh-TW" altLang="en-US" sz="4800" dirty="0" smtClean="0"/>
              <a:t>當氣球變多時，任務變難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373216"/>
          </a:xfrm>
        </p:spPr>
        <p:txBody>
          <a:bodyPr/>
          <a:lstStyle/>
          <a:p>
            <a:r>
              <a:rPr lang="zh-TW" altLang="en-US" sz="3200" dirty="0" smtClean="0"/>
              <a:t>不能再只顧著做好自己的事，也要時時注意別人的情況</a:t>
            </a:r>
            <a:endParaRPr lang="en-US" altLang="zh-TW" sz="3200" dirty="0" smtClean="0"/>
          </a:p>
          <a:p>
            <a:r>
              <a:rPr lang="zh-TW" altLang="en-US" sz="3200" dirty="0" smtClean="0"/>
              <a:t>若有人同時要顧兩顆氣球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→太累，</a:t>
            </a:r>
            <a:r>
              <a:rPr lang="en-US" altLang="zh-TW" sz="3200" dirty="0" smtClean="0"/>
              <a:t>so</a:t>
            </a:r>
            <a:r>
              <a:rPr lang="zh-TW" altLang="en-US" sz="3200" dirty="0" smtClean="0"/>
              <a:t>不能把所有工作都集中在一個人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        身上，可以分工、輪流</a:t>
            </a:r>
            <a:endParaRPr lang="en-US" altLang="zh-TW" sz="3200" dirty="0" smtClean="0"/>
          </a:p>
          <a:p>
            <a:r>
              <a:rPr lang="zh-TW" altLang="en-US" sz="3200" dirty="0" smtClean="0"/>
              <a:t>可能會改變自己原本控制氣球的方式，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要隨時調整自己</a:t>
            </a:r>
            <a:endParaRPr lang="en-US" altLang="zh-TW" sz="3200" dirty="0" smtClean="0"/>
          </a:p>
          <a:p>
            <a:r>
              <a:rPr lang="zh-TW" altLang="en-US" sz="3200" dirty="0" smtClean="0"/>
              <a:t>角色改變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(</a:t>
            </a:r>
            <a:r>
              <a:rPr lang="zh-TW" altLang="en-US" sz="3200" dirty="0"/>
              <a:t>做</a:t>
            </a:r>
            <a:r>
              <a:rPr lang="zh-TW" altLang="en-US" sz="3200" dirty="0" smtClean="0"/>
              <a:t>好自己→幫助別人、領導者、被領導者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4147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0th[1]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自訂 3">
      <a:majorFont>
        <a:latin typeface="Calibri"/>
        <a:ea typeface="華康平劇體 Std W7"/>
        <a:cs typeface=""/>
      </a:majorFont>
      <a:minorFont>
        <a:latin typeface="Calibri"/>
        <a:ea typeface="華康平劇體 Std W7"/>
        <a:cs typeface="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0th[1] 1">
        <a:dk1>
          <a:srgbClr val="969696"/>
        </a:dk1>
        <a:lt1>
          <a:srgbClr val="FFFFFF"/>
        </a:lt1>
        <a:dk2>
          <a:srgbClr val="3399FF"/>
        </a:dk2>
        <a:lt2>
          <a:srgbClr val="000000"/>
        </a:lt2>
        <a:accent1>
          <a:srgbClr val="33CCCC"/>
        </a:accent1>
        <a:accent2>
          <a:srgbClr val="FFFF66"/>
        </a:accent2>
        <a:accent3>
          <a:srgbClr val="FFFFFF"/>
        </a:accent3>
        <a:accent4>
          <a:srgbClr val="7F7F7F"/>
        </a:accent4>
        <a:accent5>
          <a:srgbClr val="ADE2E2"/>
        </a:accent5>
        <a:accent6>
          <a:srgbClr val="E7E75C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0th[1] 2">
        <a:dk1>
          <a:srgbClr val="969696"/>
        </a:dk1>
        <a:lt1>
          <a:srgbClr val="FFFFFF"/>
        </a:lt1>
        <a:dk2>
          <a:srgbClr val="0033CC"/>
        </a:dk2>
        <a:lt2>
          <a:srgbClr val="000000"/>
        </a:lt2>
        <a:accent1>
          <a:srgbClr val="33CCCC"/>
        </a:accent1>
        <a:accent2>
          <a:srgbClr val="FFCC00"/>
        </a:accent2>
        <a:accent3>
          <a:srgbClr val="FFFFFF"/>
        </a:accent3>
        <a:accent4>
          <a:srgbClr val="7F7F7F"/>
        </a:accent4>
        <a:accent5>
          <a:srgbClr val="ADE2E2"/>
        </a:accent5>
        <a:accent6>
          <a:srgbClr val="E7B900"/>
        </a:accent6>
        <a:hlink>
          <a:srgbClr val="3399F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50th</Template>
  <TotalTime>771</TotalTime>
  <Words>685</Words>
  <Application>Microsoft Office PowerPoint</Application>
  <PresentationFormat>如螢幕大小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50th[1]</vt:lpstr>
      <vt:lpstr>綜合活動領域 召集人研習分享</vt:lpstr>
      <vt:lpstr>分享活動─球球你~~</vt:lpstr>
      <vt:lpstr>活動規則─第一階段</vt:lpstr>
      <vt:lpstr>活動規則─第二階段</vt:lpstr>
      <vt:lpstr>好球時間</vt:lpstr>
      <vt:lpstr>好球時間~~</vt:lpstr>
      <vt:lpstr>氣球</vt:lpstr>
      <vt:lpstr>維持氣球不落地的方式</vt:lpstr>
      <vt:lpstr>當氣球變多時，任務變難</vt:lpstr>
      <vt:lpstr>如何把增加的汽球控制好</vt:lpstr>
      <vt:lpstr>總結</vt:lpstr>
      <vt:lpstr>另一種引導方式</vt:lpstr>
      <vt:lpstr>PowerPoint 簡報</vt:lpstr>
      <vt:lpstr>建興國中綜合領域運作狀況</vt:lpstr>
      <vt:lpstr>綜合活動領域概況</vt:lpstr>
      <vt:lpstr>召集人or著急人</vt:lpstr>
      <vt:lpstr>領域面臨的挑戰</vt:lpstr>
      <vt:lpstr>領域召集人遇到的挑戰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綜合活動領域召集人研習分享</dc:title>
  <dc:creator>ace</dc:creator>
  <cp:lastModifiedBy>user</cp:lastModifiedBy>
  <cp:revision>57</cp:revision>
  <dcterms:created xsi:type="dcterms:W3CDTF">2014-09-28T06:57:04Z</dcterms:created>
  <dcterms:modified xsi:type="dcterms:W3CDTF">2014-10-01T01:32:50Z</dcterms:modified>
</cp:coreProperties>
</file>