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69" r:id="rId6"/>
    <p:sldId id="281" r:id="rId7"/>
    <p:sldId id="282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6429" autoAdjust="0"/>
  </p:normalViewPr>
  <p:slideViewPr>
    <p:cSldViewPr>
      <p:cViewPr varScale="1">
        <p:scale>
          <a:sx n="69" d="100"/>
          <a:sy n="69" d="100"/>
        </p:scale>
        <p:origin x="-65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796" y="6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>
              <a:latin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DE8356-FFDA-4E74-B804-79023C7DD259}" type="datetimeFigureOut">
              <a:rPr lang="en-US" altLang="zh-TW" smtClean="0">
                <a:latin typeface="Microsoft JhengHei UI" panose="020B0604030504040204" pitchFamily="34" charset="-120"/>
              </a:rPr>
              <a:pPr/>
              <a:t>9/25/2015</a:t>
            </a:fld>
            <a:endParaRPr lang="zh-TW" dirty="0">
              <a:latin typeface="Microsoft JhengHei UI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>
              <a:latin typeface="Microsoft JhengHei UI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BECB32D8-F2D2-4D01-80A9-88F3B128AE75}" type="slidenum">
              <a:rPr lang="en-US" altLang="zh-TW" smtClean="0">
                <a:latin typeface="Microsoft JhengHei UI" panose="020B0604030504040204" pitchFamily="34" charset="-120"/>
              </a:rPr>
              <a:pPr/>
              <a:t>‹#›</a:t>
            </a:fld>
            <a:endParaRPr lang="zh-TW" dirty="0">
              <a:latin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>
                <a:latin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>
                <a:latin typeface="Microsoft JhengHei UI" panose="020B0604030504040204" pitchFamily="34" charset="-120"/>
              </a:defRPr>
            </a:lvl1pPr>
          </a:lstStyle>
          <a:p>
            <a:fld id="{B43DDCE7-616C-4285-A468-7301F171BC93}" type="datetimeFigureOut">
              <a:rPr lang="en-US" altLang="zh-TW" smtClean="0"/>
              <a:pPr/>
              <a:t>9/25/2015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>
                <a:latin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>
                <a:latin typeface="Microsoft JhengHei UI" panose="020B0604030504040204" pitchFamily="34" charset="-120"/>
              </a:defRPr>
            </a:lvl1pPr>
          </a:lstStyle>
          <a:p>
            <a:fld id="{05C1D8F7-2BDD-4C56-98AF-2E212EF349F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Microsoft JhengHei UI" panose="020B0604030504040204" pitchFamily="34" charset="-120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2443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251035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 latinLnBrk="0">
              <a:defRPr lang="zh-TW" sz="5400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 latinLnBrk="0">
              <a:spcBef>
                <a:spcPts val="1200"/>
              </a:spcBef>
              <a:buNone/>
              <a:defRPr lang="zh-TW"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82053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/>
              <a:pPr/>
              <a:t>2015/9/24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317451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/>
              <a:pPr/>
              <a:t>2015/9/24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44737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/>
              <a:pPr/>
              <a:t>2015/9/24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327300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 latinLnBrk="0">
              <a:defRPr lang="zh-TW" sz="4800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TW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/>
              <a:pPr/>
              <a:t>2015/9/24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41566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/>
              <a:pPr/>
              <a:t>2015/9/24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339025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 latinLnBrk="0">
              <a:buNone/>
              <a:defRPr lang="zh-TW"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 latinLnBrk="0">
              <a:buNone/>
              <a:defRPr lang="zh-TW"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/>
              <a:pPr/>
              <a:t>2015/9/24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69242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/>
              <a:pPr/>
              <a:t>2015/9/24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381093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/>
              <a:pPr/>
              <a:t>2015/9/24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235120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 latinLnBrk="0">
              <a:defRPr lang="zh-TW"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 latinLnBrk="0">
              <a:defRPr lang="zh-TW"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latinLnBrk="0">
              <a:defRPr lang="zh-TW"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latinLnBrk="0">
              <a:defRPr lang="zh-TW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latinLnBrk="0">
              <a:defRPr lang="zh-TW"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latinLnBrk="0">
              <a:defRPr lang="zh-TW"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97959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 latinLnBrk="0">
              <a:defRPr lang="zh-TW"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 latinLnBrk="0">
              <a:buNone/>
              <a:defRPr lang="zh-TW"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194411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762EC29-B8C5-4C7A-B6DA-418494D5CB21}" type="datetimeFigureOut">
              <a:rPr lang="en-US" altLang="zh-TW" smtClean="0"/>
              <a:pPr/>
              <a:t>9/25/2015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9043838-BFF5-400C-B067-3DF4A5F395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638800" y="304800"/>
            <a:ext cx="6307307" cy="2514600"/>
          </a:xfrm>
        </p:spPr>
        <p:txBody>
          <a:bodyPr>
            <a:normAutofit/>
          </a:bodyPr>
          <a:lstStyle/>
          <a:p>
            <a:r>
              <a:rPr lang="en-US" altLang="zh-TW" u="sng" dirty="0"/>
              <a:t>104</a:t>
            </a:r>
            <a:r>
              <a:rPr lang="zh-TW" altLang="en-US" u="sng" dirty="0"/>
              <a:t>各校領召工作坊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96000" y="3124200"/>
            <a:ext cx="5486400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zh-TW" altLang="en-US" dirty="0"/>
              <a:t>台南市健體輔導團</a:t>
            </a:r>
          </a:p>
          <a:p>
            <a:pPr algn="ctr"/>
            <a:r>
              <a:rPr lang="zh-TW" altLang="en-US" dirty="0"/>
              <a:t>（金城國中）</a:t>
            </a:r>
          </a:p>
        </p:txBody>
      </p:sp>
    </p:spTree>
    <p:extLst>
      <p:ext uri="{BB962C8B-B14F-4D97-AF65-F5344CB8AC3E}">
        <p14:creationId xmlns:p14="http://schemas.microsoft.com/office/powerpoint/2010/main" xmlns="" val="57609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 smtClean="0"/>
              <a:t>回饋工作坊（指定席：領召本人）</a:t>
            </a:r>
            <a:endParaRPr lang="zh-TW" altLang="en-US" u="sng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返校進行課室三部曲（至少一次）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2219325"/>
          </a:xfrm>
        </p:spPr>
        <p:txBody>
          <a:bodyPr/>
          <a:lstStyle/>
          <a:p>
            <a:r>
              <a:rPr lang="zh-TW" altLang="en-US" dirty="0" smtClean="0"/>
              <a:t>校內教學研究會（共同備課）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說課：許老師吔撇步。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觀課：許老師吔撇步。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議課：許老師吔撇步。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到校服務（分區場次）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5684520" cy="2295525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回饋機制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上課過程：影片或簡報（任選）。</a:t>
            </a:r>
            <a:endParaRPr lang="en-US" altLang="zh-TW" dirty="0" smtClean="0"/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學生學習單或學生回饋表。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分區輪流報告，每人</a:t>
            </a:r>
            <a:r>
              <a:rPr lang="en-US" altLang="zh-TW" dirty="0" smtClean="0"/>
              <a:t>5</a:t>
            </a:r>
            <a:r>
              <a:rPr lang="zh-TW" altLang="en-US" dirty="0" smtClean="0"/>
              <a:t>分鐘。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943600" y="35814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★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219200" y="4800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★預期成效：</a:t>
            </a:r>
            <a:endParaRPr lang="en-US" altLang="zh-TW" sz="2400" b="1" dirty="0" smtClean="0"/>
          </a:p>
          <a:p>
            <a:r>
              <a:rPr lang="en-US" altLang="zh-TW" sz="2400" b="1" dirty="0" smtClean="0"/>
              <a:t>1.</a:t>
            </a:r>
            <a:r>
              <a:rPr lang="zh-TW" altLang="en-US" sz="2400" b="1" dirty="0" smtClean="0"/>
              <a:t>報告成果彙整成冊，並贈送領召一人一冊。</a:t>
            </a:r>
            <a:endParaRPr lang="en-US" altLang="zh-TW" sz="2400" b="1" dirty="0" smtClean="0"/>
          </a:p>
          <a:p>
            <a:r>
              <a:rPr lang="en-US" altLang="zh-TW" sz="2400" b="1" dirty="0" smtClean="0"/>
              <a:t>2.</a:t>
            </a:r>
            <a:r>
              <a:rPr lang="zh-TW" altLang="en-US" sz="2400" b="1" dirty="0" smtClean="0"/>
              <a:t>完成</a:t>
            </a:r>
            <a:r>
              <a:rPr lang="en-US" altLang="zh-TW" sz="2400" b="1" dirty="0" smtClean="0"/>
              <a:t>『</a:t>
            </a:r>
            <a:r>
              <a:rPr lang="zh-TW" altLang="en-US" sz="2400" b="1" dirty="0" smtClean="0"/>
              <a:t>研習</a:t>
            </a:r>
            <a:r>
              <a:rPr lang="en-US" altLang="zh-TW" sz="2400" b="1" dirty="0" smtClean="0"/>
              <a:t>』</a:t>
            </a:r>
            <a:r>
              <a:rPr lang="zh-TW" altLang="en-US" sz="2400" b="1" dirty="0" smtClean="0"/>
              <a:t>、</a:t>
            </a:r>
            <a:r>
              <a:rPr lang="en-US" altLang="zh-TW" sz="2400" b="1" dirty="0" smtClean="0"/>
              <a:t>『</a:t>
            </a:r>
            <a:r>
              <a:rPr lang="zh-TW" altLang="en-US" sz="2400" b="1" dirty="0" smtClean="0"/>
              <a:t>報告</a:t>
            </a:r>
            <a:r>
              <a:rPr lang="en-US" altLang="zh-TW" sz="2400" b="1" dirty="0" smtClean="0"/>
              <a:t>』</a:t>
            </a:r>
            <a:r>
              <a:rPr lang="zh-TW" altLang="en-US" sz="2400" b="1" dirty="0" smtClean="0"/>
              <a:t>者，比照公開授課一節獎勵辦理。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2275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 smtClean="0"/>
              <a:t>到校服務繳交電子檔資料（</a:t>
            </a:r>
            <a:r>
              <a:rPr lang="en-US" altLang="zh-TW" u="sng" dirty="0" smtClean="0"/>
              <a:t>A4</a:t>
            </a:r>
            <a:r>
              <a:rPr lang="zh-TW" altLang="en-US" u="sng" dirty="0" smtClean="0"/>
              <a:t>文本）</a:t>
            </a:r>
            <a:r>
              <a:rPr lang="en-US" altLang="zh-TW" u="sng" dirty="0" smtClean="0"/>
              <a:t>+</a:t>
            </a:r>
            <a:r>
              <a:rPr lang="zh-TW" altLang="en-US" u="sng" dirty="0" smtClean="0"/>
              <a:t>觀課記錄</a:t>
            </a:r>
            <a:endParaRPr lang="zh-TW" altLang="en-US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5486400" cy="4724399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體育類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主        題 ：項目或自創名稱</a:t>
            </a:r>
            <a:br>
              <a:rPr lang="zh-TW" altLang="en-US" dirty="0" smtClean="0"/>
            </a:br>
            <a:r>
              <a:rPr lang="en-US" altLang="zh-TW" dirty="0" smtClean="0"/>
              <a:t>2.</a:t>
            </a:r>
            <a:r>
              <a:rPr lang="zh-TW" altLang="en-US" dirty="0" smtClean="0"/>
              <a:t>適用對象 ：幾年級</a:t>
            </a:r>
            <a:br>
              <a:rPr lang="zh-TW" altLang="en-US" dirty="0" smtClean="0"/>
            </a:br>
            <a:r>
              <a:rPr lang="en-US" altLang="zh-TW" dirty="0" smtClean="0"/>
              <a:t>3.</a:t>
            </a:r>
            <a:r>
              <a:rPr lang="zh-TW" altLang="en-US" dirty="0" smtClean="0"/>
              <a:t>器        材 ：該準備的東西⋯⋯</a:t>
            </a:r>
            <a:br>
              <a:rPr lang="zh-TW" altLang="en-US" dirty="0" smtClean="0"/>
            </a:br>
            <a:r>
              <a:rPr lang="en-US" altLang="zh-TW" dirty="0" smtClean="0"/>
              <a:t>4.</a:t>
            </a:r>
            <a:r>
              <a:rPr lang="zh-TW" altLang="en-US" dirty="0" smtClean="0"/>
              <a:t>目        的 ：該學會的</a:t>
            </a:r>
            <a:br>
              <a:rPr lang="zh-TW" altLang="en-US" dirty="0" smtClean="0"/>
            </a:br>
            <a:r>
              <a:rPr lang="en-US" altLang="zh-TW" dirty="0" smtClean="0"/>
              <a:t>5.</a:t>
            </a:r>
            <a:r>
              <a:rPr lang="zh-TW" altLang="en-US" dirty="0" smtClean="0"/>
              <a:t>活動設計：活動模式、方式、 方法</a:t>
            </a:r>
            <a:br>
              <a:rPr lang="zh-TW" altLang="en-US" dirty="0" smtClean="0"/>
            </a:br>
            <a:r>
              <a:rPr lang="en-US" altLang="zh-TW" dirty="0" smtClean="0"/>
              <a:t>6.</a:t>
            </a:r>
            <a:r>
              <a:rPr lang="zh-TW" altLang="en-US" dirty="0" smtClean="0"/>
              <a:t>規則：（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）自訂規則 </a:t>
            </a:r>
            <a:r>
              <a:rPr lang="en-US" altLang="zh-TW" dirty="0" smtClean="0"/>
              <a:t>(2) (3).... </a:t>
            </a:r>
          </a:p>
          <a:p>
            <a:r>
              <a:rPr lang="en-US" altLang="zh-TW" dirty="0" smtClean="0"/>
              <a:t>7.</a:t>
            </a:r>
            <a:r>
              <a:rPr lang="zh-TW" altLang="en-US" dirty="0" smtClean="0"/>
              <a:t>貼上</a:t>
            </a:r>
            <a:r>
              <a:rPr lang="en-US" altLang="zh-TW" dirty="0" smtClean="0"/>
              <a:t>YOUTUBE</a:t>
            </a:r>
            <a:r>
              <a:rPr lang="zh-TW" altLang="en-US" dirty="0" smtClean="0"/>
              <a:t>影片連結檔</a:t>
            </a:r>
            <a:endParaRPr lang="en-US" altLang="zh-TW" dirty="0" smtClean="0"/>
          </a:p>
          <a:p>
            <a:r>
              <a:rPr lang="en-US" altLang="zh-TW" dirty="0" smtClean="0"/>
              <a:t>8.</a:t>
            </a:r>
            <a:r>
              <a:rPr lang="zh-TW" altLang="en-US" dirty="0" smtClean="0"/>
              <a:t>照片兩張</a:t>
            </a:r>
            <a:endParaRPr lang="en-US" altLang="zh-TW" dirty="0" smtClean="0"/>
          </a:p>
          <a:p>
            <a:r>
              <a:rPr lang="en-US" altLang="zh-TW" dirty="0" smtClean="0"/>
              <a:t>9.</a:t>
            </a:r>
            <a:r>
              <a:rPr lang="zh-TW" altLang="en-US" dirty="0" smtClean="0"/>
              <a:t>學生學習單（彈性）</a:t>
            </a:r>
            <a:endParaRPr lang="en-US" altLang="zh-TW" dirty="0" smtClean="0"/>
          </a:p>
          <a:p>
            <a:r>
              <a:rPr lang="en-US" altLang="zh-TW" dirty="0" smtClean="0"/>
              <a:t>10.</a:t>
            </a:r>
            <a:r>
              <a:rPr lang="zh-TW" altLang="en-US" dirty="0" smtClean="0"/>
              <a:t>學生回饋單（彈性）</a:t>
            </a:r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7" name="向右箭號圖說文字 6"/>
          <p:cNvSpPr/>
          <p:nvPr/>
        </p:nvSpPr>
        <p:spPr>
          <a:xfrm>
            <a:off x="152400" y="4876800"/>
            <a:ext cx="914400" cy="9906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附件</a:t>
            </a:r>
            <a:endParaRPr lang="zh-TW" altLang="en-US" sz="2800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1143000" y="4495800"/>
            <a:ext cx="533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向上箭號圖說文字 9"/>
          <p:cNvSpPr/>
          <p:nvPr/>
        </p:nvSpPr>
        <p:spPr>
          <a:xfrm>
            <a:off x="4572000" y="4572000"/>
            <a:ext cx="2133600" cy="1447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體育工廠格式</a:t>
            </a:r>
            <a:endParaRPr lang="zh-TW" altLang="en-US" sz="2400" dirty="0"/>
          </a:p>
        </p:txBody>
      </p:sp>
      <p:sp>
        <p:nvSpPr>
          <p:cNvPr id="11" name="左大括弧 10"/>
          <p:cNvSpPr/>
          <p:nvPr/>
        </p:nvSpPr>
        <p:spPr>
          <a:xfrm>
            <a:off x="1066800" y="4876800"/>
            <a:ext cx="762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內容版面配置區 2"/>
          <p:cNvSpPr>
            <a:spLocks noGrp="1"/>
          </p:cNvSpPr>
          <p:nvPr>
            <p:ph sz="half" idx="1"/>
          </p:nvPr>
        </p:nvSpPr>
        <p:spPr>
          <a:xfrm>
            <a:off x="6705600" y="1600200"/>
            <a:ext cx="5486400" cy="4648199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健康教育類</a:t>
            </a:r>
            <a:endParaRPr lang="en-US" altLang="zh-TW" dirty="0" smtClean="0"/>
          </a:p>
          <a:p>
            <a:pPr>
              <a:lnSpc>
                <a:spcPct val="80000"/>
              </a:lnSpc>
            </a:pPr>
            <a:r>
              <a:rPr lang="en-US" altLang="zh-TW" dirty="0" smtClean="0"/>
              <a:t>1.</a:t>
            </a:r>
            <a:r>
              <a:rPr lang="zh-TW" altLang="en-US" dirty="0" smtClean="0"/>
              <a:t>教學課程發展的動機 </a:t>
            </a:r>
            <a:endParaRPr lang="en-US" altLang="zh-TW" dirty="0" smtClean="0"/>
          </a:p>
          <a:p>
            <a:pPr>
              <a:lnSpc>
                <a:spcPct val="80000"/>
              </a:lnSpc>
            </a:pPr>
            <a:r>
              <a:rPr lang="en-US" altLang="zh-TW" dirty="0" smtClean="0"/>
              <a:t>2.</a:t>
            </a:r>
            <a:r>
              <a:rPr lang="zh-TW" altLang="en-US" dirty="0" smtClean="0"/>
              <a:t>教學課程發展的目的 </a:t>
            </a:r>
            <a:endParaRPr lang="en-US" altLang="zh-TW" dirty="0" smtClean="0"/>
          </a:p>
          <a:p>
            <a:pPr>
              <a:lnSpc>
                <a:spcPct val="80000"/>
              </a:lnSpc>
            </a:pPr>
            <a:r>
              <a:rPr lang="en-US" altLang="zh-TW" dirty="0" smtClean="0"/>
              <a:t>3.</a:t>
            </a:r>
            <a:r>
              <a:rPr lang="zh-TW" altLang="en-US" dirty="0" smtClean="0"/>
              <a:t>設計理念 </a:t>
            </a:r>
            <a:endParaRPr lang="en-US" altLang="zh-TW" dirty="0" smtClean="0"/>
          </a:p>
          <a:p>
            <a:pPr>
              <a:lnSpc>
                <a:spcPct val="80000"/>
              </a:lnSpc>
            </a:pPr>
            <a:r>
              <a:rPr lang="en-US" altLang="zh-TW" dirty="0" smtClean="0"/>
              <a:t>4.</a:t>
            </a:r>
            <a:r>
              <a:rPr lang="zh-TW" altLang="en-US" dirty="0" smtClean="0"/>
              <a:t>課程架構</a:t>
            </a:r>
            <a:endParaRPr lang="en-US" altLang="zh-TW" dirty="0" smtClean="0"/>
          </a:p>
          <a:p>
            <a:pPr>
              <a:lnSpc>
                <a:spcPct val="80000"/>
              </a:lnSpc>
            </a:pPr>
            <a:r>
              <a:rPr lang="en-US" altLang="zh-TW" dirty="0" smtClean="0"/>
              <a:t>5.</a:t>
            </a:r>
            <a:r>
              <a:rPr lang="zh-TW" altLang="en-US" dirty="0" smtClean="0"/>
              <a:t>教學演示重點及解決策略 </a:t>
            </a:r>
            <a:endParaRPr lang="en-US" altLang="zh-TW" dirty="0" smtClean="0"/>
          </a:p>
          <a:p>
            <a:pPr>
              <a:lnSpc>
                <a:spcPct val="80000"/>
              </a:lnSpc>
            </a:pPr>
            <a:r>
              <a:rPr lang="en-US" altLang="zh-TW" dirty="0" smtClean="0"/>
              <a:t>6.</a:t>
            </a:r>
            <a:r>
              <a:rPr lang="zh-TW" altLang="en-US" dirty="0" smtClean="0"/>
              <a:t>學生作品、學生學習單</a:t>
            </a:r>
            <a:endParaRPr lang="en-US" altLang="zh-TW" dirty="0" smtClean="0"/>
          </a:p>
          <a:p>
            <a:pPr>
              <a:lnSpc>
                <a:spcPct val="80000"/>
              </a:lnSpc>
            </a:pPr>
            <a:r>
              <a:rPr lang="en-US" altLang="zh-TW" dirty="0" smtClean="0"/>
              <a:t>7.</a:t>
            </a:r>
            <a:r>
              <a:rPr lang="zh-TW" altLang="en-US" dirty="0" smtClean="0"/>
              <a:t>學生回饋單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62000" y="4648200"/>
            <a:ext cx="41549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★</a:t>
            </a:r>
            <a:endParaRPr lang="zh-TW" altLang="en-US" dirty="0"/>
          </a:p>
        </p:txBody>
      </p:sp>
      <p:sp>
        <p:nvSpPr>
          <p:cNvPr id="12" name="向左箭號圖說文字 11"/>
          <p:cNvSpPr/>
          <p:nvPr/>
        </p:nvSpPr>
        <p:spPr>
          <a:xfrm>
            <a:off x="10591800" y="1752600"/>
            <a:ext cx="1371600" cy="27432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400" dirty="0" smtClean="0"/>
              <a:t>健康教學創新工坊</a:t>
            </a:r>
            <a:endParaRPr lang="zh-TW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103輔導團\各校召集人座談會\104\誌(鈺萍示範)\20150925_150215_001.jpg"/>
          <p:cNvPicPr>
            <a:picLocks noChangeAspect="1" noChangeArrowheads="1"/>
          </p:cNvPicPr>
          <p:nvPr/>
        </p:nvPicPr>
        <p:blipFill>
          <a:blip r:embed="rId2" cstate="print"/>
          <a:srcRect l="10526" t="4159" r="13450"/>
          <a:stretch>
            <a:fillRect/>
          </a:stretch>
        </p:blipFill>
        <p:spPr bwMode="auto">
          <a:xfrm rot="5400000">
            <a:off x="4336622" y="997376"/>
            <a:ext cx="6858002" cy="486324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29" name="Picture 5" descr="F:\103輔導團\各校召集人座談會\104\誌(鈺萍示範)\20150925_150255.jpg"/>
          <p:cNvPicPr>
            <a:picLocks noChangeAspect="1" noChangeArrowheads="1"/>
          </p:cNvPicPr>
          <p:nvPr/>
        </p:nvPicPr>
        <p:blipFill>
          <a:blip r:embed="rId3" cstate="print"/>
          <a:srcRect l="12831" t="5434" r="19740" b="1332"/>
          <a:stretch>
            <a:fillRect/>
          </a:stretch>
        </p:blipFill>
        <p:spPr bwMode="auto">
          <a:xfrm rot="5400000">
            <a:off x="-762000" y="762000"/>
            <a:ext cx="6858000" cy="533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10210800" y="0"/>
            <a:ext cx="19812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896600" y="0"/>
            <a:ext cx="677108" cy="6629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</a:rPr>
              <a:t>老師自行選擇講義中的</a:t>
            </a:r>
            <a:r>
              <a:rPr lang="en-US" altLang="zh-TW" sz="3200" dirty="0" smtClean="0">
                <a:solidFill>
                  <a:schemeClr val="bg1"/>
                </a:solidFill>
              </a:rPr>
              <a:t>【</a:t>
            </a:r>
            <a:r>
              <a:rPr lang="zh-TW" altLang="en-US" sz="3200" dirty="0" smtClean="0">
                <a:solidFill>
                  <a:schemeClr val="bg1"/>
                </a:solidFill>
              </a:rPr>
              <a:t>觀課紀錄表</a:t>
            </a:r>
            <a:r>
              <a:rPr lang="en-US" altLang="zh-TW" sz="3200" dirty="0" smtClean="0">
                <a:solidFill>
                  <a:schemeClr val="bg1"/>
                </a:solidFill>
              </a:rPr>
              <a:t>】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10058400" cy="6858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體育案例（忠孝國中洪誌忱）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11963400" cy="59436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TW" sz="1800" dirty="0" smtClean="0"/>
              <a:t>1.</a:t>
            </a:r>
            <a:r>
              <a:rPr lang="zh-TW" altLang="en-US" sz="1800" dirty="0" smtClean="0"/>
              <a:t>主題：接力跑（初階）</a:t>
            </a:r>
            <a:endParaRPr lang="en-US" altLang="zh-TW" sz="1800" dirty="0" smtClean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TW" sz="1800" dirty="0" smtClean="0"/>
              <a:t>2.</a:t>
            </a:r>
            <a:r>
              <a:rPr lang="zh-TW" altLang="en-US" sz="1800" dirty="0" smtClean="0"/>
              <a:t>適用年級：一二三年級</a:t>
            </a:r>
            <a:endParaRPr lang="en-US" altLang="zh-TW" sz="1800" dirty="0" smtClean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TW" sz="1800" dirty="0" smtClean="0"/>
              <a:t>3.</a:t>
            </a:r>
            <a:r>
              <a:rPr lang="zh-TW" altLang="en-US" sz="1800" dirty="0" smtClean="0"/>
              <a:t>器材：接力棒及角錐</a:t>
            </a:r>
            <a:endParaRPr lang="en-US" altLang="zh-TW" sz="1800" dirty="0" smtClean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TW" sz="1800" dirty="0" smtClean="0"/>
              <a:t>4.</a:t>
            </a:r>
            <a:r>
              <a:rPr lang="zh-TW" altLang="en-US" sz="1800" dirty="0" smtClean="0"/>
              <a:t>目的：最近是校慶週，好多老師在練接力，前面看過信凱老師的體適能後，發現可以加以變化運用，而且這個練</a:t>
            </a:r>
            <a:endParaRPr lang="en-US" altLang="zh-TW" sz="1800" dirty="0" smtClean="0"/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en-US" sz="1800" dirty="0" smtClean="0"/>
              <a:t>        </a:t>
            </a:r>
            <a:r>
              <a:rPr lang="en-US" altLang="zh-TW" sz="1800" dirty="0" smtClean="0"/>
              <a:t>            </a:t>
            </a:r>
            <a:r>
              <a:rPr lang="zh-TW" altLang="en-US" sz="1800" dirty="0" smtClean="0"/>
              <a:t>習可訓練到</a:t>
            </a:r>
            <a:r>
              <a:rPr lang="en-US" altLang="zh-TW" sz="1800" dirty="0" smtClean="0"/>
              <a:t>1《</a:t>
            </a:r>
            <a:r>
              <a:rPr lang="zh-TW" altLang="en-US" sz="1800" dirty="0" smtClean="0"/>
              <a:t>過彎跑</a:t>
            </a:r>
            <a:r>
              <a:rPr lang="en-US" altLang="zh-TW" sz="1800" dirty="0" smtClean="0"/>
              <a:t>》2《</a:t>
            </a:r>
            <a:r>
              <a:rPr lang="zh-TW" altLang="en-US" sz="1800" dirty="0" smtClean="0"/>
              <a:t>助跑</a:t>
            </a:r>
            <a:r>
              <a:rPr lang="en-US" altLang="zh-TW" sz="1800" dirty="0" smtClean="0"/>
              <a:t>》3《</a:t>
            </a:r>
            <a:r>
              <a:rPr lang="zh-TW" altLang="en-US" sz="1800" dirty="0" smtClean="0"/>
              <a:t>傳接棒</a:t>
            </a:r>
            <a:r>
              <a:rPr lang="en-US" altLang="zh-TW" sz="1800" dirty="0" smtClean="0"/>
              <a:t>》</a:t>
            </a:r>
            <a:r>
              <a:rPr lang="zh-TW" altLang="en-US" sz="1800" dirty="0" smtClean="0"/>
              <a:t>和</a:t>
            </a:r>
            <a:r>
              <a:rPr lang="en-US" altLang="zh-TW" sz="1800" dirty="0" smtClean="0"/>
              <a:t>4《</a:t>
            </a:r>
            <a:r>
              <a:rPr lang="zh-TW" altLang="en-US" sz="1800" dirty="0" smtClean="0"/>
              <a:t>接力區概念</a:t>
            </a:r>
            <a:r>
              <a:rPr lang="en-US" altLang="zh-TW" sz="1800" dirty="0" smtClean="0"/>
              <a:t>》</a:t>
            </a:r>
            <a:r>
              <a:rPr lang="zh-TW" altLang="en-US" sz="1800" dirty="0" smtClean="0"/>
              <a:t>的四大主題。</a:t>
            </a:r>
            <a:endParaRPr lang="en-US" altLang="zh-TW" sz="1800" dirty="0" smtClean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TW" sz="1800" dirty="0" smtClean="0"/>
              <a:t>5.</a:t>
            </a:r>
            <a:r>
              <a:rPr lang="zh-TW" altLang="en-US" sz="1800" dirty="0" smtClean="0"/>
              <a:t>活動設計：</a:t>
            </a:r>
            <a:br>
              <a:rPr lang="zh-TW" altLang="en-US" sz="1800" dirty="0" smtClean="0"/>
            </a:br>
            <a:r>
              <a:rPr lang="zh-TW" altLang="en-US" sz="1800" dirty="0" smtClean="0"/>
              <a:t>  分組排直列，由最後一人拿接力棒傳給第一人，並往前繞定點角錐後往回繞自己的隊伍傳棒給</a:t>
            </a:r>
            <a:r>
              <a:rPr lang="en-US" altLang="zh-TW" sz="1800" dirty="0" smtClean="0"/>
              <a:t>【</a:t>
            </a:r>
            <a:r>
              <a:rPr lang="zh-TW" altLang="en-US" sz="1800" dirty="0" smtClean="0"/>
              <a:t>隊伍的第一人</a:t>
            </a:r>
            <a:r>
              <a:rPr lang="en-US" altLang="zh-TW" sz="1800" dirty="0" smtClean="0"/>
              <a:t>】</a:t>
            </a:r>
            <a:r>
              <a:rPr lang="zh-TW" altLang="en-US" sz="1800" dirty="0" smtClean="0"/>
              <a:t>，</a:t>
            </a:r>
            <a:endParaRPr lang="en-US" altLang="zh-TW" sz="1800" dirty="0" smtClean="0"/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zh-TW" sz="1800" dirty="0" smtClean="0"/>
              <a:t>     </a:t>
            </a:r>
            <a:r>
              <a:rPr lang="zh-TW" altLang="en-US" sz="1800" dirty="0" smtClean="0"/>
              <a:t> 持續向前推進帶人，傳棒者皆在前面的角錐定位排列。</a:t>
            </a:r>
            <a:endParaRPr lang="en-US" altLang="zh-TW" sz="1800" dirty="0" smtClean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TW" sz="1800" dirty="0" smtClean="0"/>
              <a:t>6.</a:t>
            </a:r>
            <a:r>
              <a:rPr lang="zh-TW" altLang="en-US" sz="1800" dirty="0" smtClean="0"/>
              <a:t>規則（四大主題重點提示）</a:t>
            </a:r>
            <a:br>
              <a:rPr lang="zh-TW" altLang="en-US" sz="1800" dirty="0" smtClean="0"/>
            </a:br>
            <a:r>
              <a:rPr lang="en-US" altLang="zh-TW" sz="1800" dirty="0" smtClean="0"/>
              <a:t>(1)</a:t>
            </a:r>
            <a:r>
              <a:rPr lang="zh-TW" altLang="en-US" sz="1800" dirty="0" smtClean="0"/>
              <a:t>要返回隊伍時要完整繞隊伍，而非角錐（過彎跑）。</a:t>
            </a:r>
            <a:br>
              <a:rPr lang="zh-TW" altLang="en-US" sz="1800" dirty="0" smtClean="0"/>
            </a:br>
            <a:r>
              <a:rPr lang="en-US" altLang="zh-TW" sz="1800" dirty="0" smtClean="0"/>
              <a:t>(2)</a:t>
            </a:r>
            <a:r>
              <a:rPr lang="zh-TW" altLang="en-US" sz="1800" dirty="0" smtClean="0"/>
              <a:t>接棒者要看傳棒者繞行隊伍後就要開始往前起跑，而且傳棒者傳完棒是隨接棒者後面，兩者同方向行進，避免彼</a:t>
            </a:r>
            <a:endParaRPr lang="en-US" altLang="zh-TW" sz="1800" dirty="0" smtClean="0"/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zh-TW" sz="1800" dirty="0" smtClean="0"/>
              <a:t>         </a:t>
            </a:r>
            <a:r>
              <a:rPr lang="zh-TW" altLang="en-US" sz="1800" dirty="0" smtClean="0"/>
              <a:t>此在繞隊伍時相撞（助跑）。</a:t>
            </a:r>
            <a:br>
              <a:rPr lang="zh-TW" altLang="en-US" sz="1800" dirty="0" smtClean="0"/>
            </a:br>
            <a:r>
              <a:rPr lang="en-US" altLang="zh-TW" sz="1800" dirty="0" smtClean="0"/>
              <a:t>(3)</a:t>
            </a:r>
            <a:r>
              <a:rPr lang="zh-TW" altLang="en-US" sz="1800" dirty="0" smtClean="0"/>
              <a:t>左接右傳，右接左傳或</a:t>
            </a:r>
            <a:r>
              <a:rPr lang="en-US" altLang="zh-TW" sz="1800" dirty="0" smtClean="0"/>
              <a:t>……</a:t>
            </a:r>
            <a:r>
              <a:rPr lang="zh-TW" altLang="en-US" sz="1800" dirty="0" smtClean="0"/>
              <a:t>等不同接棒方式皆可嘗試練習（傳接棒）。</a:t>
            </a:r>
            <a:br>
              <a:rPr lang="zh-TW" altLang="en-US" sz="1800" dirty="0" smtClean="0"/>
            </a:br>
            <a:r>
              <a:rPr lang="en-US" altLang="zh-TW" sz="1800" dirty="0" smtClean="0"/>
              <a:t>(4)</a:t>
            </a:r>
            <a:r>
              <a:rPr lang="zh-TW" altLang="en-US" sz="1800" dirty="0" smtClean="0"/>
              <a:t>傳接棒要在角錐前完成，不能超過前方角錐（接力區概念）。</a:t>
            </a:r>
            <a:endParaRPr lang="zh-TW" alt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籃球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此值指出存檔或修訂次數。應用程式會在每次修訂後更新此值。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394A7E-DAA4-49A6-A2E1-C4E8E8730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90F993-4A60-4320-8214-6C61F2B2D8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8D310D-4A5D-4E4B-9AC7-1412ED7A301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363</Words>
  <Application>Microsoft Office PowerPoint</Application>
  <PresentationFormat>自訂</PresentationFormat>
  <Paragraphs>56</Paragraphs>
  <Slides>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籃球 16x9</vt:lpstr>
      <vt:lpstr>104各校領召工作坊</vt:lpstr>
      <vt:lpstr>回饋工作坊（指定席：領召本人）</vt:lpstr>
      <vt:lpstr>到校服務繳交電子檔資料（A4文本）+觀課記錄</vt:lpstr>
      <vt:lpstr>投影片 4</vt:lpstr>
      <vt:lpstr>體育案例（忠孝國中洪誌忱）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104各校領召工作坊</dc:title>
  <dc:creator/>
  <cp:lastModifiedBy/>
  <cp:revision>4</cp:revision>
  <dcterms:created xsi:type="dcterms:W3CDTF">2013-07-31T01:42:28Z</dcterms:created>
  <dcterms:modified xsi:type="dcterms:W3CDTF">2015-09-25T10:37:36Z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