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sldIdLst>
    <p:sldId id="256" r:id="rId2"/>
    <p:sldId id="331" r:id="rId3"/>
    <p:sldId id="332" r:id="rId4"/>
    <p:sldId id="258" r:id="rId5"/>
    <p:sldId id="294" r:id="rId6"/>
    <p:sldId id="305" r:id="rId7"/>
    <p:sldId id="306" r:id="rId8"/>
    <p:sldId id="261" r:id="rId9"/>
    <p:sldId id="315" r:id="rId10"/>
    <p:sldId id="260" r:id="rId11"/>
    <p:sldId id="322" r:id="rId12"/>
    <p:sldId id="323" r:id="rId13"/>
    <p:sldId id="329" r:id="rId14"/>
    <p:sldId id="330" r:id="rId15"/>
    <p:sldId id="324" r:id="rId16"/>
    <p:sldId id="325" r:id="rId17"/>
    <p:sldId id="326" r:id="rId18"/>
    <p:sldId id="327" r:id="rId19"/>
    <p:sldId id="328" r:id="rId20"/>
    <p:sldId id="265" r:id="rId21"/>
    <p:sldId id="299" r:id="rId22"/>
    <p:sldId id="264" r:id="rId23"/>
    <p:sldId id="273" r:id="rId24"/>
    <p:sldId id="267" r:id="rId25"/>
    <p:sldId id="268" r:id="rId26"/>
    <p:sldId id="304" r:id="rId27"/>
    <p:sldId id="278" r:id="rId28"/>
    <p:sldId id="279" r:id="rId29"/>
    <p:sldId id="297" r:id="rId30"/>
    <p:sldId id="280" r:id="rId31"/>
    <p:sldId id="281" r:id="rId32"/>
    <p:sldId id="288" r:id="rId33"/>
    <p:sldId id="289" r:id="rId34"/>
    <p:sldId id="302" r:id="rId35"/>
    <p:sldId id="286" r:id="rId36"/>
    <p:sldId id="290" r:id="rId37"/>
    <p:sldId id="298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D8"/>
    <a:srgbClr val="CC0000"/>
    <a:srgbClr val="19079D"/>
    <a:srgbClr val="104031"/>
    <a:srgbClr val="00133A"/>
    <a:srgbClr val="0C3226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62" y="6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877B1-DD17-4D26-A502-3B84D7505BB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2EF6C-160C-4943-9F47-A6AD2412916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9D89FFF-6565-4563-A0F2-6E652AA81C39}" type="parTrans" cxnId="{B5C5F623-4422-476A-8121-A71011D1CA4A}">
      <dgm:prSet/>
      <dgm:spPr/>
      <dgm:t>
        <a:bodyPr/>
        <a:lstStyle/>
        <a:p>
          <a:endParaRPr lang="zh-TW" altLang="en-US"/>
        </a:p>
      </dgm:t>
    </dgm:pt>
    <dgm:pt modelId="{27AD7848-3CA5-4972-A4E4-E0FAAA3B820C}" type="sibTrans" cxnId="{B5C5F623-4422-476A-8121-A71011D1CA4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6A82AB26-87B3-439B-BFDF-A563BF8EBF4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449D14C-76F3-4750-B379-A462A70C730E}" type="parTrans" cxnId="{55552E6D-EC09-4C0A-A665-6784D0BE63CA}">
      <dgm:prSet/>
      <dgm:spPr/>
      <dgm:t>
        <a:bodyPr/>
        <a:lstStyle/>
        <a:p>
          <a:endParaRPr lang="zh-TW" altLang="en-US"/>
        </a:p>
      </dgm:t>
    </dgm:pt>
    <dgm:pt modelId="{63F3C204-262E-4ADF-8DE8-7C1DAD2C28D9}" type="sibTrans" cxnId="{55552E6D-EC09-4C0A-A665-6784D0BE63C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97972971-AD0F-4F39-8574-853C958C5AD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B25E2FB-0468-4F42-BA52-5202DB091A9F}" type="parTrans" cxnId="{583B654C-BC88-402C-BEBF-F27FDFA40724}">
      <dgm:prSet/>
      <dgm:spPr/>
      <dgm:t>
        <a:bodyPr/>
        <a:lstStyle/>
        <a:p>
          <a:endParaRPr lang="zh-TW" altLang="en-US"/>
        </a:p>
      </dgm:t>
    </dgm:pt>
    <dgm:pt modelId="{820D9EC9-1B8C-4938-BC25-D7A819BB5500}" type="sibTrans" cxnId="{583B654C-BC88-402C-BEBF-F27FDFA40724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125606B3-73F7-4109-B282-85AE7972A61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90C4EF2-6149-47D4-AA24-F1C370D8E02A}" type="parTrans" cxnId="{68AAB939-93DC-4F66-AFBB-91521467478A}">
      <dgm:prSet/>
      <dgm:spPr/>
      <dgm:t>
        <a:bodyPr/>
        <a:lstStyle/>
        <a:p>
          <a:endParaRPr lang="zh-TW" altLang="en-US"/>
        </a:p>
      </dgm:t>
    </dgm:pt>
    <dgm:pt modelId="{EBAB9F40-0226-4F7D-82AF-423ECE6E74B0}" type="sibTrans" cxnId="{68AAB939-93DC-4F66-AFBB-91521467478A}">
      <dgm:prSet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F5754D31-D4AE-4850-864D-6F22B7CC15ED}" type="pres">
      <dgm:prSet presAssocID="{D97877B1-DD17-4D26-A502-3B84D7505B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4E07A52-144F-43B0-A272-80F8F7A3A868}" type="pres">
      <dgm:prSet presAssocID="{B972EF6C-160C-4943-9F47-A6AD24129161}" presName="dummy" presStyleCnt="0"/>
      <dgm:spPr/>
    </dgm:pt>
    <dgm:pt modelId="{90812000-87D7-42A9-9434-8013E0B46B46}" type="pres">
      <dgm:prSet presAssocID="{B972EF6C-160C-4943-9F47-A6AD2412916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77611-82C5-4FEF-8E56-139B51682A8E}" type="pres">
      <dgm:prSet presAssocID="{27AD7848-3CA5-4972-A4E4-E0FAAA3B820C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29087377-C8E3-46B7-B7A6-3EF8F8088898}" type="pres">
      <dgm:prSet presAssocID="{6A82AB26-87B3-439B-BFDF-A563BF8EBF43}" presName="dummy" presStyleCnt="0"/>
      <dgm:spPr/>
    </dgm:pt>
    <dgm:pt modelId="{DC35D50F-7EB1-4E00-88F6-EF6F01DDB960}" type="pres">
      <dgm:prSet presAssocID="{6A82AB26-87B3-439B-BFDF-A563BF8EBF4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F80EF-1668-41FE-9ACB-A0ACCBD77241}" type="pres">
      <dgm:prSet presAssocID="{63F3C204-262E-4ADF-8DE8-7C1DAD2C28D9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2D6C61B4-F01A-4C59-A631-11DABC3B85AD}" type="pres">
      <dgm:prSet presAssocID="{97972971-AD0F-4F39-8574-853C958C5AD4}" presName="dummy" presStyleCnt="0"/>
      <dgm:spPr/>
    </dgm:pt>
    <dgm:pt modelId="{46EF161E-ABCD-4EFE-AD39-D49358BB7C45}" type="pres">
      <dgm:prSet presAssocID="{97972971-AD0F-4F39-8574-853C958C5AD4}" presName="node" presStyleLbl="revTx" presStyleIdx="2" presStyleCnt="4" custScaleX="127233" custScaleY="745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B55A-84D4-45D3-A442-E3BB37484AC8}" type="pres">
      <dgm:prSet presAssocID="{820D9EC9-1B8C-4938-BC25-D7A819BB5500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70064B60-F145-446C-B665-F8ED90DCD41B}" type="pres">
      <dgm:prSet presAssocID="{125606B3-73F7-4109-B282-85AE7972A61D}" presName="dummy" presStyleCnt="0"/>
      <dgm:spPr/>
    </dgm:pt>
    <dgm:pt modelId="{4C822439-31DE-4958-847C-D840D48FF48A}" type="pres">
      <dgm:prSet presAssocID="{125606B3-73F7-4109-B282-85AE7972A6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1E0D6-A48C-432A-90E1-312FA7FE5D22}" type="pres">
      <dgm:prSet presAssocID="{EBAB9F40-0226-4F7D-82AF-423ECE6E74B0}" presName="sibTrans" presStyleLbl="node1" presStyleIdx="3" presStyleCnt="4" custScaleX="155253"/>
      <dgm:spPr/>
      <dgm:t>
        <a:bodyPr/>
        <a:lstStyle/>
        <a:p>
          <a:endParaRPr lang="zh-TW" altLang="en-US"/>
        </a:p>
      </dgm:t>
    </dgm:pt>
  </dgm:ptLst>
  <dgm:cxnLst>
    <dgm:cxn modelId="{9AC57E8A-49AF-4321-BDBD-C13E50E32004}" type="presOf" srcId="{27AD7848-3CA5-4972-A4E4-E0FAAA3B820C}" destId="{D3F77611-82C5-4FEF-8E56-139B51682A8E}" srcOrd="0" destOrd="0" presId="urn:microsoft.com/office/officeart/2005/8/layout/cycle1"/>
    <dgm:cxn modelId="{B5C5F623-4422-476A-8121-A71011D1CA4A}" srcId="{D97877B1-DD17-4D26-A502-3B84D7505BB1}" destId="{B972EF6C-160C-4943-9F47-A6AD24129161}" srcOrd="0" destOrd="0" parTransId="{29D89FFF-6565-4563-A0F2-6E652AA81C39}" sibTransId="{27AD7848-3CA5-4972-A4E4-E0FAAA3B820C}"/>
    <dgm:cxn modelId="{524188F0-C239-41AB-9623-A58B07DFDDBC}" type="presOf" srcId="{97972971-AD0F-4F39-8574-853C958C5AD4}" destId="{46EF161E-ABCD-4EFE-AD39-D49358BB7C45}" srcOrd="0" destOrd="0" presId="urn:microsoft.com/office/officeart/2005/8/layout/cycle1"/>
    <dgm:cxn modelId="{68AAB939-93DC-4F66-AFBB-91521467478A}" srcId="{D97877B1-DD17-4D26-A502-3B84D7505BB1}" destId="{125606B3-73F7-4109-B282-85AE7972A61D}" srcOrd="3" destOrd="0" parTransId="{C90C4EF2-6149-47D4-AA24-F1C370D8E02A}" sibTransId="{EBAB9F40-0226-4F7D-82AF-423ECE6E74B0}"/>
    <dgm:cxn modelId="{583B654C-BC88-402C-BEBF-F27FDFA40724}" srcId="{D97877B1-DD17-4D26-A502-3B84D7505BB1}" destId="{97972971-AD0F-4F39-8574-853C958C5AD4}" srcOrd="2" destOrd="0" parTransId="{BB25E2FB-0468-4F42-BA52-5202DB091A9F}" sibTransId="{820D9EC9-1B8C-4938-BC25-D7A819BB5500}"/>
    <dgm:cxn modelId="{5C780FD4-14B5-4C0F-A92D-2D73B68CB9ED}" type="presOf" srcId="{6A82AB26-87B3-439B-BFDF-A563BF8EBF43}" destId="{DC35D50F-7EB1-4E00-88F6-EF6F01DDB960}" srcOrd="0" destOrd="0" presId="urn:microsoft.com/office/officeart/2005/8/layout/cycle1"/>
    <dgm:cxn modelId="{76A70CBA-4EC3-47D3-8BD7-EA83EA19E0D1}" type="presOf" srcId="{EBAB9F40-0226-4F7D-82AF-423ECE6E74B0}" destId="{B271E0D6-A48C-432A-90E1-312FA7FE5D22}" srcOrd="0" destOrd="0" presId="urn:microsoft.com/office/officeart/2005/8/layout/cycle1"/>
    <dgm:cxn modelId="{27D4185A-D712-4BF4-9532-10419DDA3164}" type="presOf" srcId="{63F3C204-262E-4ADF-8DE8-7C1DAD2C28D9}" destId="{1FFF80EF-1668-41FE-9ACB-A0ACCBD77241}" srcOrd="0" destOrd="0" presId="urn:microsoft.com/office/officeart/2005/8/layout/cycle1"/>
    <dgm:cxn modelId="{035EE8AF-A814-4BCC-B689-C3B1F9E04588}" type="presOf" srcId="{125606B3-73F7-4109-B282-85AE7972A61D}" destId="{4C822439-31DE-4958-847C-D840D48FF48A}" srcOrd="0" destOrd="0" presId="urn:microsoft.com/office/officeart/2005/8/layout/cycle1"/>
    <dgm:cxn modelId="{55552E6D-EC09-4C0A-A665-6784D0BE63CA}" srcId="{D97877B1-DD17-4D26-A502-3B84D7505BB1}" destId="{6A82AB26-87B3-439B-BFDF-A563BF8EBF43}" srcOrd="1" destOrd="0" parTransId="{5449D14C-76F3-4750-B379-A462A70C730E}" sibTransId="{63F3C204-262E-4ADF-8DE8-7C1DAD2C28D9}"/>
    <dgm:cxn modelId="{9CB54A36-50B5-4E93-AFCF-C9308EA578C6}" type="presOf" srcId="{D97877B1-DD17-4D26-A502-3B84D7505BB1}" destId="{F5754D31-D4AE-4850-864D-6F22B7CC15ED}" srcOrd="0" destOrd="0" presId="urn:microsoft.com/office/officeart/2005/8/layout/cycle1"/>
    <dgm:cxn modelId="{8A492B19-D177-4B0E-9C25-A01BEFFEE79B}" type="presOf" srcId="{B972EF6C-160C-4943-9F47-A6AD24129161}" destId="{90812000-87D7-42A9-9434-8013E0B46B46}" srcOrd="0" destOrd="0" presId="urn:microsoft.com/office/officeart/2005/8/layout/cycle1"/>
    <dgm:cxn modelId="{414E0426-73E6-4CA2-A52A-1B22D9D0178E}" type="presOf" srcId="{820D9EC9-1B8C-4938-BC25-D7A819BB5500}" destId="{1915B55A-84D4-45D3-A442-E3BB37484AC8}" srcOrd="0" destOrd="0" presId="urn:microsoft.com/office/officeart/2005/8/layout/cycle1"/>
    <dgm:cxn modelId="{352A1C49-7A2E-49F6-BD22-DB0B7690B8E8}" type="presParOf" srcId="{F5754D31-D4AE-4850-864D-6F22B7CC15ED}" destId="{F4E07A52-144F-43B0-A272-80F8F7A3A868}" srcOrd="0" destOrd="0" presId="urn:microsoft.com/office/officeart/2005/8/layout/cycle1"/>
    <dgm:cxn modelId="{84FEF632-3520-44B3-8A2C-F4CD449A67D3}" type="presParOf" srcId="{F5754D31-D4AE-4850-864D-6F22B7CC15ED}" destId="{90812000-87D7-42A9-9434-8013E0B46B46}" srcOrd="1" destOrd="0" presId="urn:microsoft.com/office/officeart/2005/8/layout/cycle1"/>
    <dgm:cxn modelId="{8446ADC0-8849-45C6-9335-546AF1B96D8E}" type="presParOf" srcId="{F5754D31-D4AE-4850-864D-6F22B7CC15ED}" destId="{D3F77611-82C5-4FEF-8E56-139B51682A8E}" srcOrd="2" destOrd="0" presId="urn:microsoft.com/office/officeart/2005/8/layout/cycle1"/>
    <dgm:cxn modelId="{AFD73AED-5090-4FB9-942F-A3C94B249B0E}" type="presParOf" srcId="{F5754D31-D4AE-4850-864D-6F22B7CC15ED}" destId="{29087377-C8E3-46B7-B7A6-3EF8F8088898}" srcOrd="3" destOrd="0" presId="urn:microsoft.com/office/officeart/2005/8/layout/cycle1"/>
    <dgm:cxn modelId="{FEFC674D-1F7B-4189-AA4C-F42C3E7F0098}" type="presParOf" srcId="{F5754D31-D4AE-4850-864D-6F22B7CC15ED}" destId="{DC35D50F-7EB1-4E00-88F6-EF6F01DDB960}" srcOrd="4" destOrd="0" presId="urn:microsoft.com/office/officeart/2005/8/layout/cycle1"/>
    <dgm:cxn modelId="{91198ED1-54B1-4B23-9211-390657E0B63D}" type="presParOf" srcId="{F5754D31-D4AE-4850-864D-6F22B7CC15ED}" destId="{1FFF80EF-1668-41FE-9ACB-A0ACCBD77241}" srcOrd="5" destOrd="0" presId="urn:microsoft.com/office/officeart/2005/8/layout/cycle1"/>
    <dgm:cxn modelId="{2AB4F1B4-9106-436D-A653-E7A8FDC699F0}" type="presParOf" srcId="{F5754D31-D4AE-4850-864D-6F22B7CC15ED}" destId="{2D6C61B4-F01A-4C59-A631-11DABC3B85AD}" srcOrd="6" destOrd="0" presId="urn:microsoft.com/office/officeart/2005/8/layout/cycle1"/>
    <dgm:cxn modelId="{7D2B073D-7B12-4744-96A5-7B8E18DCFD06}" type="presParOf" srcId="{F5754D31-D4AE-4850-864D-6F22B7CC15ED}" destId="{46EF161E-ABCD-4EFE-AD39-D49358BB7C45}" srcOrd="7" destOrd="0" presId="urn:microsoft.com/office/officeart/2005/8/layout/cycle1"/>
    <dgm:cxn modelId="{417E722C-4D78-49E3-94BB-847CA64FEAD1}" type="presParOf" srcId="{F5754D31-D4AE-4850-864D-6F22B7CC15ED}" destId="{1915B55A-84D4-45D3-A442-E3BB37484AC8}" srcOrd="8" destOrd="0" presId="urn:microsoft.com/office/officeart/2005/8/layout/cycle1"/>
    <dgm:cxn modelId="{C13A456B-2BFD-45F7-89B6-18D0D99AC5A2}" type="presParOf" srcId="{F5754D31-D4AE-4850-864D-6F22B7CC15ED}" destId="{70064B60-F145-446C-B665-F8ED90DCD41B}" srcOrd="9" destOrd="0" presId="urn:microsoft.com/office/officeart/2005/8/layout/cycle1"/>
    <dgm:cxn modelId="{DAED63DD-DCCF-4FD2-B37B-99138494A204}" type="presParOf" srcId="{F5754D31-D4AE-4850-864D-6F22B7CC15ED}" destId="{4C822439-31DE-4958-847C-D840D48FF48A}" srcOrd="10" destOrd="0" presId="urn:microsoft.com/office/officeart/2005/8/layout/cycle1"/>
    <dgm:cxn modelId="{1354E5E0-8EA0-4CAF-BE9A-4B90A98127DF}" type="presParOf" srcId="{F5754D31-D4AE-4850-864D-6F22B7CC15ED}" destId="{B271E0D6-A48C-432A-90E1-312FA7FE5D2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12000-87D7-42A9-9434-8013E0B46B46}">
      <dsp:nvSpPr>
        <dsp:cNvPr id="0" name=""/>
        <dsp:cNvSpPr/>
      </dsp:nvSpPr>
      <dsp:spPr>
        <a:xfrm>
          <a:off x="5357129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落實生活經營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115323"/>
        <a:ext cx="1849487" cy="1849487"/>
      </dsp:txXfrm>
    </dsp:sp>
    <dsp:sp modelId="{D3F77611-82C5-4FEF-8E56-139B51682A8E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49709"/>
            <a:gd name="adj4" fmla="val 205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D50F-7EB1-4E00-88F6-EF6F01DDB960}">
      <dsp:nvSpPr>
        <dsp:cNvPr id="0" name=""/>
        <dsp:cNvSpPr/>
      </dsp:nvSpPr>
      <dsp:spPr>
        <a:xfrm>
          <a:off x="5357129" y="3258064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實踐社會參與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5357129" y="3258064"/>
        <a:ext cx="1849487" cy="1849487"/>
      </dsp:txXfrm>
    </dsp:sp>
    <dsp:sp modelId="{1FFF80EF-1668-41FE-9ACB-A0ACCBD77241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5548706"/>
            <a:gd name="adj4" fmla="val 43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F161E-ABCD-4EFE-AD39-D49358BB7C45}">
      <dsp:nvSpPr>
        <dsp:cNvPr id="0" name=""/>
        <dsp:cNvSpPr/>
      </dsp:nvSpPr>
      <dsp:spPr>
        <a:xfrm>
          <a:off x="1962551" y="3493809"/>
          <a:ext cx="2353157" cy="137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保護自我與環境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1962551" y="3493809"/>
        <a:ext cx="2353157" cy="1377997"/>
      </dsp:txXfrm>
    </dsp:sp>
    <dsp:sp modelId="{1915B55A-84D4-45D3-A442-E3BB37484AC8}">
      <dsp:nvSpPr>
        <dsp:cNvPr id="0" name=""/>
        <dsp:cNvSpPr/>
      </dsp:nvSpPr>
      <dsp:spPr>
        <a:xfrm>
          <a:off x="2097543" y="-1520"/>
          <a:ext cx="5225916" cy="5225916"/>
        </a:xfrm>
        <a:prstGeom prst="circularArrow">
          <a:avLst>
            <a:gd name="adj1" fmla="val 6901"/>
            <a:gd name="adj2" fmla="val 465282"/>
            <a:gd name="adj3" fmla="val 11349709"/>
            <a:gd name="adj4" fmla="val 9396322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2439-31DE-4958-847C-D840D48FF48A}">
      <dsp:nvSpPr>
        <dsp:cNvPr id="0" name=""/>
        <dsp:cNvSpPr/>
      </dsp:nvSpPr>
      <dsp:spPr>
        <a:xfrm>
          <a:off x="2214387" y="115323"/>
          <a:ext cx="1849487" cy="18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標楷體" pitchFamily="65" charset="-120"/>
              <a:ea typeface="標楷體" pitchFamily="65" charset="-120"/>
            </a:rPr>
            <a:t>促進自我發展</a:t>
          </a:r>
          <a:endParaRPr lang="zh-TW" altLang="en-US" sz="4200" kern="1200" dirty="0">
            <a:latin typeface="標楷體" pitchFamily="65" charset="-120"/>
            <a:ea typeface="標楷體" pitchFamily="65" charset="-120"/>
          </a:endParaRPr>
        </a:p>
      </dsp:txBody>
      <dsp:txXfrm>
        <a:off x="2214387" y="115323"/>
        <a:ext cx="1849487" cy="1849487"/>
      </dsp:txXfrm>
    </dsp:sp>
    <dsp:sp modelId="{B271E0D6-A48C-432A-90E1-312FA7FE5D22}">
      <dsp:nvSpPr>
        <dsp:cNvPr id="0" name=""/>
        <dsp:cNvSpPr/>
      </dsp:nvSpPr>
      <dsp:spPr>
        <a:xfrm>
          <a:off x="653805" y="-1520"/>
          <a:ext cx="8113392" cy="5225916"/>
        </a:xfrm>
        <a:prstGeom prst="circularArrow">
          <a:avLst>
            <a:gd name="adj1" fmla="val 6901"/>
            <a:gd name="adj2" fmla="val 465282"/>
            <a:gd name="adj3" fmla="val 16749709"/>
            <a:gd name="adj4" fmla="val 15185008"/>
            <a:gd name="adj5" fmla="val 8051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E92F-F45C-4030-A3BE-C231C70E2C26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5060C-BB14-4667-A58B-79D527DE3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zh-TW" altLang="en-US" smtClean="0"/>
              <a:t>小卡：數字</a:t>
            </a:r>
            <a:r>
              <a:rPr lang="en-US" altLang="zh-TW" smtClean="0"/>
              <a:t>1-10</a:t>
            </a:r>
            <a:r>
              <a:rPr lang="zh-TW" altLang="en-US" smtClean="0"/>
              <a:t>各六張（虹瑩）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資料按照</a:t>
            </a:r>
            <a:r>
              <a:rPr lang="en-US" altLang="zh-TW" smtClean="0"/>
              <a:t>1-10</a:t>
            </a:r>
            <a:r>
              <a:rPr lang="zh-TW" altLang="en-US" smtClean="0"/>
              <a:t>按照順序放</a:t>
            </a:r>
            <a:endParaRPr lang="en-US" smtClean="0">
              <a:ea typeface="新細明體" pitchFamily="18" charset="-12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6322A-86A3-440A-B7AD-3D4CFACAAF64}" type="slidenum">
              <a:rPr lang="zh-TW" altLang="en-US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41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zh-TW" altLang="en-US" smtClean="0"/>
              <a:t>向老師說明為什麼要彼此認識？    </a:t>
            </a:r>
            <a:endParaRPr lang="en-US" smtClean="0">
              <a:ea typeface="新細明體" pitchFamily="18" charset="-12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FDAAE7-3BAD-4DDB-86E4-BB6097AD5A06}" type="slidenum">
              <a:rPr lang="zh-TW" altLang="en-US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8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41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B648B8-5063-4059-817D-0B3FF97F8A2C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2214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3910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5060C-BB14-4667-A58B-79D527DE3A7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EBAB-8F60-4B32-9650-71C28169E6B0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164C-5C17-4A54-839E-86F9B054F180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B08A-86E7-4E7A-8A86-E09D6DA3C093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E0D3-C486-4037-ACB4-320848E9F6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E5C-6DE7-4A84-A14D-DE58F52AAB6E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E3E6-9550-4B29-97D7-6C818E0B5A74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F4D4-3810-44EC-9B21-F57D0C6B76F2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7A5-2583-464F-851C-B484CD04C13F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E87C-8BFB-489B-848C-8D630A156205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E39-93DD-4278-9303-22BA163266E4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4D6D-EA9D-4F21-87E7-DEB487CB203C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5849-3438-48B8-A85A-DEBCE7F107FC}" type="datetime1">
              <a:rPr lang="en-US" altLang="zh-TW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93F7AC3F-431A-42F7-9AC7-54641A124BBD}" type="datetime1">
              <a:rPr lang="en-US" altLang="zh-TW" smtClean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2C30D8A8-B859-4C5B-B442-5FAB2CCC19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3TWBYLhHRJKcWUBEhVt1gt./SIG=1jolpgssp/EXP=1242787681/**http:/tw.info.search.yahoo.com/search/images/view?back=http://tw.info.search.yahoo.com/search/images?ei=UTF-8&amp;p=%E5%90%B3%E5%B0%8A%E7%85%A7%E7%89%87&amp;fr2=tab-web&amp;fr=yfp-ss&amp;w=569&amp;h=800&amp;imgurl=www.cnmdb.com/upload/images/name/2007/01/03/053324460.jpg&amp;rurl=http://hk.cnmdb.com/photo/p69989_37&amp;size=61.4kB&amp;name=053324460+jpg&amp;p=%E5%90%B3%E5%B0%8A%E7%85%A7%E7%89%87&amp;type=jpeg&amp;no=13&amp;tt=189&amp;oid=4bb9fcf416eee22e&amp;ei=UTF-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25945;&#33287;&#23416;%20-&#21517;&#35422;&#23450;&#32681;.wmv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hyperlink" Target="&#25945;&#33287;&#23416;%20-%20&#31777;&#21934;&#35498;.mp4" TargetMode="External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5-3.9911&#32156;&#21512;&#33021;&#21147;&#25351;&#27161;&#35299;&#35712;&#35611;&#32681;-&#26446;&#22372;&#23815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docid=GynfXVVOq-c73M&amp;tbnid=VzX2siAR3kBe1M:&amp;ved=0CAUQjRw&amp;url=http://w3.hyps.tp.edu.tw/~hy108/theme_1.html&amp;ei=Mk6yU4HmLIvUkwXEi4CoBQ&amp;psig=AFQjCNGsUuglCiV2uZgmu0KpemNLs7KU7w&amp;ust=14042806717105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tw/url?sa=i&amp;rct=j&amp;q=&amp;esrc=s&amp;frm=1&amp;source=images&amp;cd=&amp;cad=rja&amp;uact=8&amp;docid=vQzVMk9UGuI8iM&amp;tbnid=k9bEfn_e8kfbMM:&amp;ved=0CAUQjRw&amp;url=http://app.baidu.com/app/enter?appid=1258214&amp;ei=nk6yU-vLBYKWkwXA0oCYBA&amp;psig=AFQjCNGsUuglCiV2uZgmu0KpemNLs7KU7w&amp;ust=1404280671710572" TargetMode="Externa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&#21487;&#24976;&#30340;&#23567;&#29066;.mp4.wmv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2304;&#20013;&#35222;&#26032;&#32862;&#12305;&#25105;&#26371;&#20445;&#35703;&#20320;!%20&#23567;&#30007;&#31461;&#24590;&#37027;&#40636;&#36028;&#24515;%20-%20YouTube.mp4" TargetMode="External"/><Relationship Id="rId5" Type="http://schemas.openxmlformats.org/officeDocument/2006/relationships/image" Target="../media/image31.gif"/><Relationship Id="rId4" Type="http://schemas.openxmlformats.org/officeDocument/2006/relationships/hyperlink" Target="&#23567;&#38622;&#26089;&#25805;.swf" TargetMode="External"/><Relationship Id="rId9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32769;%20&#35201;&#37117;%20&#20040;&#31359;&#65292;%20&#29983;%20%20&#25171;&#30604;&#30561;%20&#65311;%20-%20YouTube2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&#36259;&#21619;&#23526;&#39511;1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36259;&#21619;&#23526;&#39511;3.mp4" TargetMode="External"/><Relationship Id="rId4" Type="http://schemas.openxmlformats.org/officeDocument/2006/relationships/hyperlink" Target="&#36259;&#21619;&#23526;&#39511;2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32656"/>
            <a:ext cx="8715436" cy="1728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綜合活動基本理念與</a:t>
            </a:r>
            <a: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66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能力指標分析與轉化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6165304"/>
            <a:ext cx="5076056" cy="648072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i="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臺南市國教輔導團</a:t>
            </a:r>
            <a:r>
              <a:rPr lang="zh-TW" altLang="en-US" sz="3600" spc="5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綜合活動輔導小組</a:t>
            </a:r>
            <a:endParaRPr lang="en-US" altLang="zh-TW" sz="3600" b="1" i="0" spc="5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11760" y="2492896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協進國小</a:t>
            </a:r>
            <a:endParaRPr kumimoji="0" lang="en-US" altLang="zh-TW" sz="40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50" normalizeH="0" baseline="0" noProof="0" dirty="0" smtClean="0">
                <a:ln w="11430"/>
                <a:solidFill>
                  <a:srgbClr val="19079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標楷體" pitchFamily="65" charset="-120"/>
                <a:cs typeface="Microsoft Sans Serif" pitchFamily="34" charset="0"/>
              </a:rPr>
              <a:t>黃月芳</a:t>
            </a:r>
            <a:endParaRPr kumimoji="0" lang="zh-TW" altLang="en-US" sz="3600" b="1" i="0" u="none" strike="noStrike" kern="1200" cap="none" spc="50" normalizeH="0" baseline="0" noProof="0" dirty="0" smtClean="0">
              <a:ln w="11430"/>
              <a:solidFill>
                <a:srgbClr val="19079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標楷體" pitchFamily="65" charset="-120"/>
              <a:cs typeface="Microsoft Sans Serif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年課綱的重點</a:t>
            </a:r>
            <a:endParaRPr lang="zh-TW" altLang="en-US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採納現場老師的意見，已儘量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避免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本領域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與低年級生活課程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健體領域部份重疊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，造成老師上課困擾。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為落實上述理念，本學習領域之內涵架構增列四大主題軸為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en-US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與十二項核心素養。 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為使課程目標更為清晰，並呼應總目標與四大主題軸，故修改課程目標，並將</a:t>
            </a:r>
            <a:r>
              <a:rPr lang="zh-TW" altLang="en-US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條列式說明改成段落式文字說明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35696" y="1628800"/>
            <a:ext cx="5976664" cy="7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51A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altLang="zh-TW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69  </a:t>
            </a:r>
            <a:r>
              <a:rPr lang="en-US" altLang="zh-TW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r>
              <a:rPr lang="en-US" altLang="zh-TW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altLang="zh-TW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635896" y="2420888"/>
            <a:ext cx="935037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zh-TW" altLang="zh-TW" sz="1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11760" y="3212976"/>
            <a:ext cx="719138" cy="2936875"/>
            <a:chOff x="1066" y="1933"/>
            <a:chExt cx="453" cy="1850"/>
          </a:xfrm>
        </p:grpSpPr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1111" y="1933"/>
              <a:ext cx="3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066" y="2341"/>
              <a:ext cx="45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51A2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大主題軸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187624" y="3140968"/>
            <a:ext cx="574675" cy="2430463"/>
            <a:chOff x="431" y="1952"/>
            <a:chExt cx="362" cy="1531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431" y="2387"/>
              <a:ext cx="31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總目標</a:t>
              </a:r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431" y="1952"/>
              <a:ext cx="36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635896" y="3140968"/>
            <a:ext cx="1081087" cy="3486150"/>
            <a:chOff x="1746" y="1933"/>
            <a:chExt cx="681" cy="2196"/>
          </a:xfrm>
        </p:grpSpPr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838" y="2341"/>
              <a:ext cx="54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項核心素養 </a:t>
              </a:r>
            </a:p>
          </p:txBody>
        </p:sp>
        <p:sp>
          <p:nvSpPr>
            <p:cNvPr id="11278" name="Text Box 4"/>
            <p:cNvSpPr txBox="1">
              <a:spLocks noChangeArrowheads="1"/>
            </p:cNvSpPr>
            <p:nvPr/>
          </p:nvSpPr>
          <p:spPr bwMode="auto">
            <a:xfrm>
              <a:off x="1746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291760" y="3155826"/>
            <a:ext cx="1081088" cy="3486150"/>
            <a:chOff x="2789" y="1933"/>
            <a:chExt cx="681" cy="2196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835" y="2341"/>
              <a:ext cx="453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項能力指標</a:t>
              </a:r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2789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69                                                </a:t>
              </a:r>
              <a:endParaRPr lang="en-US" altLang="zh-TW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51720" y="-27384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4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終極密碼</a:t>
            </a:r>
            <a:endParaRPr lang="zh-TW" altLang="en-US" sz="48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6876256" y="3140968"/>
            <a:ext cx="1441128" cy="3509964"/>
            <a:chOff x="2789" y="1933"/>
            <a:chExt cx="681" cy="2211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891" y="2341"/>
              <a:ext cx="453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6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標楷體" pitchFamily="65" charset="-120"/>
                </a:rPr>
                <a:t>學年度實施</a:t>
              </a:r>
              <a:endPara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789" y="1933"/>
              <a:ext cx="6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100                                                </a:t>
              </a:r>
              <a:endParaRPr lang="en-US" altLang="zh-TW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10541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 u="sng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27260" y="1949152"/>
            <a:ext cx="2087563" cy="2305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1216A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89447" y="4360569"/>
            <a:ext cx="2160588" cy="2230437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4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4366915"/>
            <a:ext cx="2087563" cy="22304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Rectangle 4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89447" y="1917402"/>
            <a:ext cx="2160588" cy="23034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204" y="3211363"/>
            <a:ext cx="3455988" cy="18018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培養學生具備</a:t>
            </a:r>
          </a:p>
          <a:p>
            <a:pPr algn="ctr">
              <a:spcBef>
                <a:spcPct val="50000"/>
              </a:spcBef>
              <a:defRPr/>
            </a:pPr>
            <a:r>
              <a:rPr lang="zh-TW" alt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生活實踐的能力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2195513" y="2349500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 smtClean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</a:t>
            </a:r>
            <a:r>
              <a:rPr kumimoji="0" lang="zh-TW" altLang="en-US" sz="32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發展</a:t>
            </a:r>
          </a:p>
        </p:txBody>
      </p:sp>
      <p:sp>
        <p:nvSpPr>
          <p:cNvPr id="18449" name="Text Box 55"/>
          <p:cNvSpPr txBox="1">
            <a:spLocks noChangeArrowheads="1"/>
          </p:cNvSpPr>
          <p:nvPr/>
        </p:nvSpPr>
        <p:spPr bwMode="auto">
          <a:xfrm>
            <a:off x="2268538" y="52292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</a:p>
        </p:txBody>
      </p:sp>
      <p:sp>
        <p:nvSpPr>
          <p:cNvPr id="18450" name="Text Box 56"/>
          <p:cNvSpPr txBox="1">
            <a:spLocks noChangeArrowheads="1"/>
          </p:cNvSpPr>
          <p:nvPr/>
        </p:nvSpPr>
        <p:spPr bwMode="auto">
          <a:xfrm>
            <a:off x="4500563" y="2349500"/>
            <a:ext cx="2303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1" dirty="0">
                <a:solidFill>
                  <a:srgbClr val="F2F2F2"/>
                </a:solidFill>
                <a:latin typeface="標楷體" pitchFamily="65" charset="-120"/>
                <a:ea typeface="標楷體" pitchFamily="65" charset="-120"/>
              </a:rPr>
              <a:t>社會參與</a:t>
            </a:r>
          </a:p>
        </p:txBody>
      </p:sp>
      <p:sp>
        <p:nvSpPr>
          <p:cNvPr id="18451" name="Text Box 57"/>
          <p:cNvSpPr txBox="1">
            <a:spLocks noChangeArrowheads="1"/>
          </p:cNvSpPr>
          <p:nvPr/>
        </p:nvSpPr>
        <p:spPr bwMode="auto">
          <a:xfrm>
            <a:off x="4716016" y="5157192"/>
            <a:ext cx="20891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0" lang="en-US" altLang="zh-TW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自我 </a:t>
            </a:r>
            <a:endParaRPr kumimoji="0"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</a:pP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07504" y="5157192"/>
            <a:ext cx="2160240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生活適應與創新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179388" y="1918990"/>
            <a:ext cx="20875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自我探索</a:t>
            </a:r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79388" y="2711152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自我管理</a:t>
            </a: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79388" y="3501727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尊重生命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804025" y="436532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危機辨識與處理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6804025" y="2709565"/>
            <a:ext cx="2160463" cy="7191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社會關懷與服務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804025" y="3501727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尊重多元文化</a:t>
            </a: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179388" y="4365327"/>
            <a:ext cx="2087562" cy="719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生活管理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388" y="5878215"/>
            <a:ext cx="2087562" cy="7191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資源運用與開發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025" y="1917402"/>
            <a:ext cx="21604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人際互動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804025" y="5159077"/>
            <a:ext cx="21604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戶外生活</a:t>
            </a: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805612" y="5932205"/>
            <a:ext cx="2158875" cy="642942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環境保護</a:t>
            </a:r>
          </a:p>
        </p:txBody>
      </p:sp>
      <p:sp>
        <p:nvSpPr>
          <p:cNvPr id="8249" name="Text Box 77"/>
          <p:cNvSpPr txBox="1">
            <a:spLocks noChangeArrowheads="1"/>
          </p:cNvSpPr>
          <p:nvPr/>
        </p:nvSpPr>
        <p:spPr bwMode="auto">
          <a:xfrm>
            <a:off x="0" y="332656"/>
            <a:ext cx="8029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TW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四大主軸十二項核心素養</a:t>
            </a:r>
          </a:p>
        </p:txBody>
      </p:sp>
      <p:pic>
        <p:nvPicPr>
          <p:cNvPr id="18489" name="圖片 35" descr="水果組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81788" y="265113"/>
            <a:ext cx="20669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smtClean="0">
                <a:solidFill>
                  <a:srgbClr val="FF3300"/>
                </a:solidFill>
                <a:ea typeface="標楷體" pitchFamily="65" charset="-120"/>
              </a:rPr>
              <a:t/>
            </a:r>
            <a:br>
              <a:rPr lang="zh-TW" altLang="en-US" sz="2800" smtClean="0">
                <a:solidFill>
                  <a:srgbClr val="FF3300"/>
                </a:solidFill>
                <a:ea typeface="標楷體" pitchFamily="65" charset="-120"/>
              </a:rPr>
            </a:br>
            <a:endParaRPr lang="zh-TW" altLang="en-US" sz="2800" smtClean="0">
              <a:solidFill>
                <a:srgbClr val="FF3300"/>
              </a:solidFill>
              <a:ea typeface="標楷體" pitchFamily="65" charset="-120"/>
            </a:endParaRPr>
          </a:p>
        </p:txBody>
      </p:sp>
      <p:pic>
        <p:nvPicPr>
          <p:cNvPr id="59396" name="Picture 4" descr="DSC02148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 b="4861"/>
          <a:stretch>
            <a:fillRect/>
          </a:stretch>
        </p:blipFill>
        <p:spPr bwMode="auto">
          <a:xfrm>
            <a:off x="0" y="0"/>
            <a:ext cx="5216613" cy="6858000"/>
          </a:xfrm>
          <a:prstGeom prst="rect">
            <a:avLst/>
          </a:prstGeom>
          <a:noFill/>
        </p:spPr>
      </p:pic>
      <p:pic>
        <p:nvPicPr>
          <p:cNvPr id="59397" name="Picture 5" descr="進入標準尺寸的圖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975" y="2997200"/>
            <a:ext cx="919163" cy="1296988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403350" y="2349500"/>
            <a:ext cx="3960813" cy="1943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 rot="1773483">
            <a:off x="1849438" y="-19050"/>
            <a:ext cx="2952750" cy="33099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50825" y="1557338"/>
            <a:ext cx="1800225" cy="10795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4292600"/>
            <a:ext cx="5364163" cy="23764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1484784"/>
            <a:ext cx="3923928" cy="532859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zh-TW" altLang="en-US" sz="2200" dirty="0" smtClean="0">
                <a:solidFill>
                  <a:schemeClr val="tx1"/>
                </a:solidFill>
                <a:ea typeface="標楷體" pitchFamily="65" charset="-120"/>
              </a:rPr>
              <a:t>說說看，圖上有什麼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(4</a:t>
            </a:r>
            <a:r>
              <a:rPr lang="zh-TW" altLang="en-US" sz="2200" dirty="0" smtClean="0">
                <a:solidFill>
                  <a:schemeClr val="tx1"/>
                </a:solidFill>
                <a:ea typeface="標楷體" pitchFamily="65" charset="-120"/>
              </a:rPr>
              <a:t>句話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)?</a:t>
            </a:r>
          </a:p>
          <a:p>
            <a:endParaRPr lang="en-US" altLang="zh-TW" sz="2000" dirty="0" smtClean="0">
              <a:ea typeface="標楷體" pitchFamily="65" charset="-120"/>
            </a:endParaRPr>
          </a:p>
          <a:p>
            <a:r>
              <a:rPr lang="zh-TW" altLang="en-US" sz="2600" dirty="0" smtClean="0">
                <a:solidFill>
                  <a:srgbClr val="FF3300"/>
                </a:solidFill>
                <a:ea typeface="標楷體" pitchFamily="65" charset="-120"/>
              </a:rPr>
              <a:t>自</a:t>
            </a:r>
            <a:r>
              <a:rPr lang="zh-TW" altLang="en-US" sz="2600" dirty="0" smtClean="0">
                <a:ea typeface="標楷體" pitchFamily="65" charset="-120"/>
              </a:rPr>
              <a:t>由又</a:t>
            </a:r>
            <a:r>
              <a:rPr lang="zh-TW" altLang="en-US" sz="2600" dirty="0" smtClean="0">
                <a:solidFill>
                  <a:srgbClr val="FF3300"/>
                </a:solidFill>
                <a:ea typeface="標楷體" pitchFamily="65" charset="-120"/>
              </a:rPr>
              <a:t>自</a:t>
            </a:r>
            <a:r>
              <a:rPr lang="zh-TW" altLang="en-US" sz="2600" dirty="0" smtClean="0">
                <a:ea typeface="標楷體" pitchFamily="65" charset="-120"/>
              </a:rPr>
              <a:t>在的</a:t>
            </a:r>
            <a:r>
              <a:rPr lang="zh-TW" altLang="en-US" sz="2600" dirty="0" smtClean="0">
                <a:solidFill>
                  <a:srgbClr val="FF3300"/>
                </a:solidFill>
                <a:ea typeface="標楷體" pitchFamily="65" charset="-120"/>
              </a:rPr>
              <a:t>鳟</a:t>
            </a:r>
            <a:r>
              <a:rPr lang="zh-TW" altLang="en-US" sz="2600" dirty="0" smtClean="0">
                <a:ea typeface="標楷體" pitchFamily="65" charset="-120"/>
              </a:rPr>
              <a:t>魚，</a:t>
            </a:r>
          </a:p>
          <a:p>
            <a:r>
              <a:rPr lang="zh-TW" altLang="en-US" sz="2600" dirty="0" smtClean="0">
                <a:ea typeface="標楷體" pitchFamily="65" charset="-120"/>
              </a:rPr>
              <a:t>一</a:t>
            </a:r>
            <a:r>
              <a:rPr lang="zh-TW" altLang="en-US" sz="2600" dirty="0" smtClean="0">
                <a:solidFill>
                  <a:srgbClr val="0000FF"/>
                </a:solidFill>
                <a:ea typeface="標楷體" pitchFamily="65" charset="-120"/>
              </a:rPr>
              <a:t>聲</a:t>
            </a:r>
            <a:r>
              <a:rPr lang="zh-TW" altLang="en-US" sz="2600" dirty="0" smtClean="0">
                <a:ea typeface="標楷體" pitchFamily="65" charset="-120"/>
              </a:rPr>
              <a:t>又一</a:t>
            </a:r>
            <a:r>
              <a:rPr lang="zh-TW" altLang="en-US" sz="2600" dirty="0" smtClean="0">
                <a:solidFill>
                  <a:srgbClr val="0000FF"/>
                </a:solidFill>
                <a:ea typeface="標楷體" pitchFamily="65" charset="-120"/>
              </a:rPr>
              <a:t>聲</a:t>
            </a:r>
            <a:r>
              <a:rPr lang="zh-TW" altLang="en-US" sz="2600" dirty="0" smtClean="0">
                <a:ea typeface="標楷體" pitchFamily="65" charset="-120"/>
              </a:rPr>
              <a:t>的</a:t>
            </a:r>
            <a:r>
              <a:rPr lang="zh-TW" altLang="en-US" sz="2600" dirty="0" smtClean="0">
                <a:solidFill>
                  <a:srgbClr val="0000FF"/>
                </a:solidFill>
                <a:ea typeface="標楷體" pitchFamily="65" charset="-120"/>
              </a:rPr>
              <a:t>吱</a:t>
            </a:r>
            <a:r>
              <a:rPr lang="zh-TW" altLang="en-US" sz="2600" dirty="0" smtClean="0">
                <a:ea typeface="標楷體" pitchFamily="65" charset="-120"/>
              </a:rPr>
              <a:t>吱叫，</a:t>
            </a:r>
          </a:p>
          <a:p>
            <a:r>
              <a:rPr lang="zh-TW" altLang="en-US" sz="2600" dirty="0" smtClean="0">
                <a:ea typeface="標楷體" pitchFamily="65" charset="-120"/>
              </a:rPr>
              <a:t>因為有</a:t>
            </a:r>
            <a:r>
              <a:rPr lang="zh-TW" altLang="en-US" sz="2600" dirty="0" smtClean="0">
                <a:solidFill>
                  <a:srgbClr val="FF00FF"/>
                </a:solidFill>
                <a:ea typeface="標楷體" pitchFamily="65" charset="-120"/>
              </a:rPr>
              <a:t>人</a:t>
            </a:r>
            <a:r>
              <a:rPr lang="zh-TW" altLang="en-US" sz="2600" dirty="0" smtClean="0">
                <a:ea typeface="標楷體" pitchFamily="65" charset="-120"/>
              </a:rPr>
              <a:t>拿叉子要</a:t>
            </a:r>
            <a:r>
              <a:rPr lang="zh-TW" altLang="en-US" sz="2600" dirty="0" smtClean="0">
                <a:solidFill>
                  <a:srgbClr val="FF00FF"/>
                </a:solidFill>
                <a:ea typeface="標楷體" pitchFamily="65" charset="-120"/>
              </a:rPr>
              <a:t>射鳟</a:t>
            </a:r>
            <a:r>
              <a:rPr lang="zh-TW" altLang="en-US" sz="2600" dirty="0" smtClean="0">
                <a:ea typeface="標楷體" pitchFamily="65" charset="-120"/>
              </a:rPr>
              <a:t>魚，</a:t>
            </a:r>
          </a:p>
          <a:p>
            <a:r>
              <a:rPr lang="zh-TW" altLang="en-US" sz="2600" dirty="0" smtClean="0">
                <a:solidFill>
                  <a:schemeClr val="tx1"/>
                </a:solidFill>
                <a:ea typeface="標楷體" pitchFamily="65" charset="-120"/>
              </a:rPr>
              <a:t>哎 我們應該要</a:t>
            </a:r>
            <a:r>
              <a:rPr lang="zh-TW" altLang="en-US" sz="2600" b="1" dirty="0" smtClean="0">
                <a:solidFill>
                  <a:srgbClr val="00B050"/>
                </a:solidFill>
                <a:ea typeface="標楷體" pitchFamily="65" charset="-120"/>
              </a:rPr>
              <a:t>維護環</a:t>
            </a:r>
            <a:r>
              <a:rPr lang="zh-TW" altLang="en-US" sz="2600" dirty="0" smtClean="0">
                <a:solidFill>
                  <a:schemeClr val="tx1"/>
                </a:solidFill>
                <a:ea typeface="標楷體" pitchFamily="65" charset="-120"/>
              </a:rPr>
              <a:t>境啊</a:t>
            </a:r>
            <a:endParaRPr lang="en-US" altLang="zh-TW" sz="2600" dirty="0" smtClean="0">
              <a:solidFill>
                <a:schemeClr val="tx1"/>
              </a:solidFill>
              <a:ea typeface="標楷體" pitchFamily="65" charset="-120"/>
            </a:endParaRPr>
          </a:p>
          <a:p>
            <a:endParaRPr lang="en-US" altLang="zh-TW" sz="2000" dirty="0" smtClean="0">
              <a:ea typeface="標楷體" pitchFamily="65" charset="-120"/>
            </a:endParaRPr>
          </a:p>
          <a:p>
            <a:pPr lvl="1">
              <a:buFont typeface="Wingdings" pitchFamily="2" charset="2"/>
              <a:buNone/>
            </a:pPr>
            <a:r>
              <a:rPr lang="zh-TW" altLang="en-US" sz="4200" u="sng" dirty="0" smtClean="0">
                <a:ea typeface="標楷體" pitchFamily="65" charset="-120"/>
              </a:rPr>
              <a:t>頭字法</a:t>
            </a:r>
          </a:p>
          <a:p>
            <a:pPr lvl="1">
              <a:buFont typeface="Wingdings" pitchFamily="2" charset="2"/>
              <a:buNone/>
            </a:pPr>
            <a:r>
              <a:rPr lang="zh-TW" altLang="en-US" sz="4200" dirty="0" smtClean="0">
                <a:solidFill>
                  <a:srgbClr val="FF0000"/>
                </a:solidFill>
                <a:ea typeface="標楷體" pitchFamily="65" charset="-120"/>
              </a:rPr>
              <a:t>自自尊</a:t>
            </a:r>
          </a:p>
          <a:p>
            <a:pPr lvl="1">
              <a:buFont typeface="Wingdings" pitchFamily="2" charset="2"/>
              <a:buNone/>
            </a:pPr>
            <a:r>
              <a:rPr lang="zh-TW" altLang="en-US" sz="4200" dirty="0" smtClean="0">
                <a:solidFill>
                  <a:srgbClr val="0000FF"/>
                </a:solidFill>
                <a:ea typeface="標楷體" pitchFamily="65" charset="-120"/>
              </a:rPr>
              <a:t>生生資</a:t>
            </a:r>
          </a:p>
          <a:p>
            <a:pPr lvl="1">
              <a:buFont typeface="Wingdings" pitchFamily="2" charset="2"/>
              <a:buNone/>
            </a:pPr>
            <a:r>
              <a:rPr lang="zh-TW" altLang="en-US" sz="4200" dirty="0" smtClean="0">
                <a:solidFill>
                  <a:srgbClr val="FF00FF"/>
                </a:solidFill>
                <a:ea typeface="標楷體" pitchFamily="65" charset="-120"/>
              </a:rPr>
              <a:t>人社尊</a:t>
            </a:r>
          </a:p>
          <a:p>
            <a:pPr lvl="1">
              <a:buFont typeface="Wingdings" pitchFamily="2" charset="2"/>
              <a:buNone/>
            </a:pPr>
            <a:r>
              <a:rPr lang="zh-TW" altLang="en-US" sz="4200" b="1" dirty="0" smtClean="0">
                <a:solidFill>
                  <a:srgbClr val="00B050"/>
                </a:solidFill>
                <a:ea typeface="標楷體" pitchFamily="65" charset="-120"/>
              </a:rPr>
              <a:t>危戶環</a:t>
            </a:r>
          </a:p>
        </p:txBody>
      </p:sp>
      <p:sp>
        <p:nvSpPr>
          <p:cNvPr id="10" name="矩形 9"/>
          <p:cNvSpPr/>
          <p:nvPr/>
        </p:nvSpPr>
        <p:spPr>
          <a:xfrm>
            <a:off x="5292080" y="188640"/>
            <a:ext cx="278153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記住了嗎？</a:t>
            </a:r>
            <a:endParaRPr lang="zh-TW" alt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  <p:bldP spid="59399" grpId="0" animBg="1"/>
      <p:bldP spid="59400" grpId="0" animBg="1"/>
      <p:bldP spid="59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5832648" cy="19442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     「頭」字法記憶術</a:t>
            </a:r>
            <a:r>
              <a:rPr lang="en-US" altLang="zh-TW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en-US" altLang="zh-TW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（連結圖像與意義）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7088" y="2420888"/>
            <a:ext cx="64770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尊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27088" y="4509120"/>
            <a:ext cx="64770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生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生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資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787900" y="2420888"/>
            <a:ext cx="64770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社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尊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787900" y="4509120"/>
            <a:ext cx="64770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危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戶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環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47813" y="2420888"/>
            <a:ext cx="2952750" cy="2043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我探索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我管理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重生命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547813" y="4509120"/>
            <a:ext cx="2952750" cy="2043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活管理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活適應與創新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源運用與開發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507038" y="2420888"/>
            <a:ext cx="295275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際互動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會關懷與服務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重多元文化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507038" y="4509120"/>
            <a:ext cx="2952750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機辨識與處理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外生活</a:t>
            </a:r>
          </a:p>
          <a:p>
            <a:pPr>
              <a:spcBef>
                <a:spcPct val="5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境保護</a:t>
            </a:r>
          </a:p>
        </p:txBody>
      </p:sp>
      <p:pic>
        <p:nvPicPr>
          <p:cNvPr id="61452" name="Picture 12" descr="DSC02148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6156176" y="26640"/>
            <a:ext cx="2457013" cy="23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7" grpId="0" animBg="1"/>
      <p:bldP spid="61448" grpId="0" animBg="1"/>
      <p:bldP spid="61449" grpId="0" animBg="1"/>
      <p:bldP spid="61450" grpId="0" animBg="1"/>
      <p:bldP spid="614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25810"/>
              </p:ext>
            </p:extLst>
          </p:nvPr>
        </p:nvGraphicFramePr>
        <p:xfrm>
          <a:off x="35496" y="248898"/>
          <a:ext cx="9036496" cy="6432188"/>
        </p:xfrm>
        <a:graphic>
          <a:graphicData uri="http://schemas.openxmlformats.org/drawingml/2006/table">
            <a:tbl>
              <a:tblPr/>
              <a:tblGrid>
                <a:gridCol w="462807"/>
                <a:gridCol w="442412"/>
                <a:gridCol w="1976734"/>
                <a:gridCol w="2135185"/>
                <a:gridCol w="1992422"/>
                <a:gridCol w="2026936"/>
              </a:tblGrid>
              <a:tr h="76587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2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753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自我探索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探索並分享對自己以及與自己相關人事物的感受。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區辨自己在班級與家庭中的行為表現。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欣賞並展現自己的長處，省思並接納自己。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參與各式各類的活動，探索自己的興趣與專長。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欣賞並接納他人。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參與各項活動，探索並表現自己在團體中的角色。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探索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自我發展的過程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，並分享個人的經驗與感受。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1-4-2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展現自己的興趣與專長並探索自己可能的發展方向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72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自我管理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體會自己份內該做的事，並身體力行。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辨識與他人相處時自己的情緒。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探究自我學習的方法，並發展自己的興趣與專長。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覺察自己的壓力來源與狀態，並能正向思考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掌握資訊，自己界定學習目標、制訂學習計畫並執行。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適當運用調適策略面對壓力處理情緒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3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尊重生命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1-1-4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體會、分享生命降臨與成長的感受。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1-2-4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觀察自然界的生命現象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與人的關係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1-3-5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覺察生命的變化與發展歷程。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1-4-5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體會生命的</a:t>
                      </a:r>
                      <a:r>
                        <a:rPr kumimoji="1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價值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，珍惜自己與他人生命並協助他人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6461"/>
              </p:ext>
            </p:extLst>
          </p:nvPr>
        </p:nvGraphicFramePr>
        <p:xfrm>
          <a:off x="107504" y="188640"/>
          <a:ext cx="8964486" cy="6298823"/>
        </p:xfrm>
        <a:graphic>
          <a:graphicData uri="http://schemas.openxmlformats.org/drawingml/2006/table">
            <a:tbl>
              <a:tblPr/>
              <a:tblGrid>
                <a:gridCol w="387528"/>
                <a:gridCol w="510477"/>
                <a:gridCol w="1960982"/>
                <a:gridCol w="1976545"/>
                <a:gridCol w="2118170"/>
                <a:gridCol w="2010784"/>
              </a:tblGrid>
              <a:tr h="61666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8065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生活經營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生活管理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經常保持個人的整潔，並維護班級與學校共同的秩序與整潔。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實踐個人生活所需的技能，提升生活樂趣。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覺察不同性別者在生活事務的異同，並欣賞其差異。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規劃個人運用時間、金錢，所需的策略與行動。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妥善計劃與執行個人生活中重要事務。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2-4-2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探討人際交往與未來家庭、婚姻的關係。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生活適應與創新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分享學前與入學後生活上的異同與想法。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參與家庭事務，分享與家人休閒互動的經驗和感受。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分享自己適應新環境的策略。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覺察家人的生活方式，分享改善與家人相處的經驗。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規劃合宜的休閒活動，並運用創意豐富生活。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面臨逆境能樂觀積極的解決問題。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覺察自己與家人溝通的方式，增進經營家庭生活能力。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462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資源運用與開發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覺察社區機構與資源及其與日常生活的關係。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樂於嘗試使用社區機構與資源。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2-3-4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熟悉各種社會資源與支援系統，並分享如何運用資源幫助自己與他人。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2-4-6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有效蒐集、分析各項資源，加以整合並充分運用。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2-4-7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充分蒐集運用或開發各項資源，做出判斷與決定。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82423"/>
              </p:ext>
            </p:extLst>
          </p:nvPr>
        </p:nvGraphicFramePr>
        <p:xfrm>
          <a:off x="36513" y="116633"/>
          <a:ext cx="9071991" cy="6555510"/>
        </p:xfrm>
        <a:graphic>
          <a:graphicData uri="http://schemas.openxmlformats.org/drawingml/2006/table">
            <a:tbl>
              <a:tblPr/>
              <a:tblGrid>
                <a:gridCol w="392175"/>
                <a:gridCol w="542912"/>
                <a:gridCol w="1958186"/>
                <a:gridCol w="2000248"/>
                <a:gridCol w="1874214"/>
                <a:gridCol w="2304256"/>
              </a:tblGrid>
              <a:tr h="54704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2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68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社會參與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人際互動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分享自己在團體中與他人相處的經驗。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體會團隊合作的意義，並能關懷團隊的成員。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參加團體活動，並能適切表達自我、與人溝通。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參與各類自治活動，並養成自律、遵守紀律與負責的態度。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以合宜的態度與人相處，並能有效的處理人際互動的問題。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覺察不同性別者的互動方式，展現合宜的行為。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參與各項團體活動，與他人有效溝通與合作，並負責完成分內工作。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體會參與團體活動的歷程，並嘗試改善團體活動。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950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社會關懷與服務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分享參與班級服務的經驗，主動幫助他人。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3-2-3 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參與學校或社區服務活動，並分享服務心得。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尊重與關懷不同的族群。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體會參與社會服務的意義。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關懷世人與照顧弱勢團體，以強化服務情懷。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040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尊重多元文化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3-1-4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欣賞身邊不同文化背景的人。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3-2-4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參與社區各種文化活動，體會文化與生活的關係。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3-3-5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尊重與關懷不同的文化，並分享在多元文化中彼此相處的方式。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探索世界各地的生活方式，展現自己對國際文化的理解與學習。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3-4-5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分享在多元社會中生活所應具備的能力。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87369"/>
              </p:ext>
            </p:extLst>
          </p:nvPr>
        </p:nvGraphicFramePr>
        <p:xfrm>
          <a:off x="35497" y="81220"/>
          <a:ext cx="9036495" cy="6612919"/>
        </p:xfrm>
        <a:graphic>
          <a:graphicData uri="http://schemas.openxmlformats.org/drawingml/2006/table">
            <a:tbl>
              <a:tblPr/>
              <a:tblGrid>
                <a:gridCol w="459536"/>
                <a:gridCol w="548575"/>
                <a:gridCol w="1922884"/>
                <a:gridCol w="1976545"/>
                <a:gridCol w="1976545"/>
                <a:gridCol w="2152410"/>
              </a:tblGrid>
              <a:tr h="5993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綜合活動領域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分段能力指標與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項核心素養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核心素養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第四學習階段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13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自我與環境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危機辨識與處理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辨識遊戲或活動中隱藏的危機，並能適切預防。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4-1-2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發現各種危險情境，並探索保護自己的方法。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4-2-1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探討生活中潛藏的危機，並提出減低或避免危險的方法。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4-3-1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探討周遭環境或人為的潛藏危機，運用各項資源或策略化解危險。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4-4-1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察覺人為或自然環境的危險情境，評估並運用最佳處理策略，以保護自己或他人。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971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戶外生活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樂於參加班級、家庭的戶外活動。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運用簡易的知能參與戶外活動，體驗自然。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參與計畫並從事戶外活動，從體驗中尊重自然及人文環境。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透過領導或溝通，規劃並執行合宜的戶外活動。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具備野外生活技能，提升野外生存能力，並與環境作合宜的互動。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07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環境保護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體會環境保護與自己的關係，並主動實踐。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4-2-3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辨別各種環境保護及改善的活動方式，選擇適合的項目落實於生活中。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4-3-3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覺察環境的改變與破壞可能帶來的危險，並珍惜生態環境與資源。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分析各種社會現象與個人行為之關係，擬定並執行保護與改善環境之策略及行動。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4-4-5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參與保護或改善環境的行動，分享推動環境永續發展的感受。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8256"/>
            <a:ext cx="583264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新舊能力指標數比較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538502761"/>
              </p:ext>
            </p:extLst>
          </p:nvPr>
        </p:nvGraphicFramePr>
        <p:xfrm>
          <a:off x="35496" y="1628802"/>
          <a:ext cx="8987413" cy="5112567"/>
        </p:xfrm>
        <a:graphic>
          <a:graphicData uri="http://schemas.openxmlformats.org/drawingml/2006/table">
            <a:tbl>
              <a:tblPr/>
              <a:tblGrid>
                <a:gridCol w="792088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912073"/>
                <a:gridCol w="898741"/>
              </a:tblGrid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第四學習階段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主題軸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新舊比較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+18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+10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55576" y="1340768"/>
            <a:ext cx="5976664" cy="28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dirty="0">
                <a:ea typeface="標楷體" pitchFamily="65" charset="-120"/>
              </a:rPr>
              <a:t>請老師找出</a:t>
            </a:r>
          </a:p>
          <a:p>
            <a:pPr>
              <a:lnSpc>
                <a:spcPct val="200000"/>
              </a:lnSpc>
            </a:pPr>
            <a:r>
              <a:rPr lang="zh-TW" altLang="en-US" sz="4400" dirty="0">
                <a:ea typeface="標楷體" pitchFamily="65" charset="-120"/>
              </a:rPr>
              <a:t>與您</a:t>
            </a:r>
            <a:r>
              <a:rPr lang="zh-TW" altLang="en-US" sz="5400" u="sng" dirty="0">
                <a:solidFill>
                  <a:srgbClr val="F41A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同月</a:t>
            </a:r>
            <a:r>
              <a:rPr lang="zh-TW" altLang="en-US" sz="4400" dirty="0">
                <a:ea typeface="標楷體" pitchFamily="65" charset="-120"/>
              </a:rPr>
              <a:t>生日的夥伴</a:t>
            </a:r>
            <a:endParaRPr lang="en-US" sz="4400" dirty="0">
              <a:ea typeface="標楷體" pitchFamily="65" charset="-12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3568" y="4653136"/>
            <a:ext cx="7704856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>
              <a:spcAft>
                <a:spcPts val="2400"/>
              </a:spcAft>
              <a:defRPr/>
            </a:pPr>
            <a:r>
              <a:rPr lang="en-US" altLang="zh-TW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嚴禁說話</a:t>
            </a:r>
          </a:p>
          <a:p>
            <a:pPr lvl="2" algn="ctr">
              <a:defRPr/>
            </a:pPr>
            <a:r>
              <a:rPr lang="en-US" altLang="zh-TW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嚴禁用寫的</a:t>
            </a:r>
          </a:p>
        </p:txBody>
      </p:sp>
      <p:pic>
        <p:nvPicPr>
          <p:cNvPr id="3076" name="Picture 20" descr="MP90038295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2016224" cy="28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1" descr="MC90044613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17462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保持安静卡通图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653136"/>
            <a:ext cx="1728192" cy="1961733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27784" y="0"/>
            <a:ext cx="3816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 eaLnBrk="0" hangingPunct="0"/>
            <a:r>
              <a:rPr lang="zh-TW" alt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暖身活動</a:t>
            </a:r>
            <a:endParaRPr lang="zh-TW" alt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0"/>
            <a:ext cx="3744416" cy="11247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開心一下</a:t>
            </a:r>
            <a:endParaRPr lang="zh-TW" altLang="en-US" sz="6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556792"/>
            <a:ext cx="910365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29600" cy="408791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b="1" dirty="0" smtClean="0">
                <a:ea typeface="標楷體" pitchFamily="65" charset="-120"/>
              </a:rPr>
              <a:t>活動方法：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猜拳贏一次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食指放嘴邊</a:t>
            </a: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二贏比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Ya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耳側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三贏比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OK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放頭側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五指張開手向上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勝利</a:t>
            </a:r>
          </a:p>
          <a:p>
            <a:pPr eaLnBrk="1" hangingPunct="1"/>
            <a:r>
              <a:rPr lang="zh-TW" altLang="en-US" sz="3200" b="1" dirty="0" smtClean="0">
                <a:ea typeface="標楷體" pitchFamily="65" charset="-120"/>
              </a:rPr>
              <a:t>活動原則：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只能找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同動作的一起猜拳</a:t>
            </a:r>
            <a:endParaRPr lang="zh-TW" altLang="en-US" sz="2800" dirty="0" smtClean="0">
              <a:ea typeface="標楷體" pitchFamily="65" charset="-120"/>
            </a:endParaRPr>
          </a:p>
        </p:txBody>
      </p:sp>
      <p:sp>
        <p:nvSpPr>
          <p:cNvPr id="1169411" name="Rectangle 3"/>
          <p:cNvSpPr>
            <a:spLocks noChangeArrowheads="1"/>
          </p:cNvSpPr>
          <p:nvPr/>
        </p:nvSpPr>
        <p:spPr bwMode="auto">
          <a:xfrm>
            <a:off x="2268066" y="-27384"/>
            <a:ext cx="55442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體驗活動－</a:t>
            </a:r>
            <a:r>
              <a:rPr lang="zh-TW" altLang="zh-TW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嘻哈拳</a:t>
            </a:r>
            <a:endParaRPr lang="en-US" altLang="zh-TW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918"/>
            <a:ext cx="5760640" cy="909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基本理念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351838" cy="4608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善用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知識統整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協同教學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，引導學習者透過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省思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實踐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的心智及行為運作活動，建構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內化意義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與涵養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利他情懷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，提升其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自我發展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生活經營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社會參與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230AD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保護自我與環境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生活實踐能力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4464497" cy="100841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也可以這麼說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995936" y="2852936"/>
            <a:ext cx="1512168" cy="503238"/>
          </a:xfrm>
          <a:prstGeom prst="chevron">
            <a:avLst>
              <a:gd name="adj" fmla="val 6435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省思</a:t>
            </a:r>
            <a:endParaRPr lang="zh-TW" altLang="en-US" sz="2800" b="1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9792" y="2852936"/>
            <a:ext cx="1440161" cy="503238"/>
          </a:xfrm>
          <a:prstGeom prst="homePlate">
            <a:avLst>
              <a:gd name="adj" fmla="val 6340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體驗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364088" y="2852936"/>
            <a:ext cx="1584176" cy="503238"/>
          </a:xfrm>
          <a:prstGeom prst="chevron">
            <a:avLst>
              <a:gd name="adj" fmla="val 6798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zh-TW" altLang="en-US" sz="3200" b="1" dirty="0">
                <a:latin typeface="Arial" pitchFamily="34" charset="0"/>
                <a:ea typeface="標楷體" pitchFamily="65" charset="-120"/>
              </a:rPr>
              <a:t>實踐</a:t>
            </a:r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179388" y="1484784"/>
            <a:ext cx="3456508" cy="1728192"/>
          </a:xfrm>
          <a:prstGeom prst="downArrowCallout">
            <a:avLst>
              <a:gd name="adj1" fmla="val 37991"/>
              <a:gd name="adj2" fmla="val 34072"/>
              <a:gd name="adj3" fmla="val 24250"/>
              <a:gd name="adj4" fmla="val 66667"/>
            </a:avLst>
          </a:prstGeom>
          <a:solidFill>
            <a:schemeClr val="accent5">
              <a:lumMod val="60000"/>
              <a:lumOff val="40000"/>
            </a:schemeClr>
          </a:solidFill>
          <a:ln w="57150" cmpd="thickThin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 dirty="0">
                <a:latin typeface="Arial" pitchFamily="34" charset="0"/>
                <a:ea typeface="標楷體" pitchFamily="65" charset="-120"/>
              </a:rPr>
              <a:t>教學者</a:t>
            </a:r>
          </a:p>
          <a:p>
            <a:pPr algn="ctr"/>
            <a:r>
              <a:rPr kumimoji="0" lang="zh-TW" altLang="en-US" sz="2400" dirty="0">
                <a:latin typeface="Arial" pitchFamily="34" charset="0"/>
                <a:ea typeface="標楷體" pitchFamily="65" charset="-120"/>
              </a:rPr>
              <a:t>善用知識統整與協同教學</a:t>
            </a:r>
            <a:endParaRPr kumimoji="0" lang="zh-TW" altLang="en-US" sz="2000" dirty="0"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660232" y="1341075"/>
            <a:ext cx="2483769" cy="2447965"/>
            <a:chOff x="3883" y="1123"/>
            <a:chExt cx="1726" cy="1639"/>
          </a:xfrm>
        </p:grpSpPr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7000"/>
            </a:blip>
            <a:stretch>
              <a:fillRect/>
            </a:stretch>
          </p:blipFill>
          <p:spPr bwMode="auto">
            <a:xfrm>
              <a:off x="3883" y="1123"/>
              <a:ext cx="1726" cy="1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050" y="1627"/>
              <a:ext cx="139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建構內化意義</a:t>
              </a:r>
            </a:p>
            <a:p>
              <a:pPr eaLnBrk="0" hangingPunct="0"/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涵養利他情懷</a:t>
              </a:r>
              <a:r>
                <a:rPr kumimoji="0" lang="zh-TW" altLang="en-US" sz="2000" dirty="0"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 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83568" y="3573016"/>
            <a:ext cx="1656184" cy="2078205"/>
            <a:chOff x="612" y="1706"/>
            <a:chExt cx="952" cy="1214"/>
          </a:xfrm>
        </p:grpSpPr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748" y="2614"/>
              <a:ext cx="72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  <a:cs typeface="新細明體" pitchFamily="18" charset="-120"/>
                </a:rPr>
                <a:t>學習者</a:t>
              </a:r>
            </a:p>
          </p:txBody>
        </p:sp>
        <p:pic>
          <p:nvPicPr>
            <p:cNvPr id="13328" name="Picture 2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2" y="1706"/>
              <a:ext cx="95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1400" name="Picture 2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4763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3" name="Line 27"/>
          <p:cNvSpPr>
            <a:spLocks noChangeShapeType="1"/>
          </p:cNvSpPr>
          <p:nvPr/>
        </p:nvSpPr>
        <p:spPr bwMode="auto">
          <a:xfrm flipH="1">
            <a:off x="6588224" y="3717032"/>
            <a:ext cx="1224135" cy="936104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771800" y="3500933"/>
            <a:ext cx="3816424" cy="792163"/>
            <a:chOff x="1927" y="2296"/>
            <a:chExt cx="1815" cy="363"/>
          </a:xfrm>
        </p:grpSpPr>
        <p:sp>
          <p:nvSpPr>
            <p:cNvPr id="13325" name="AutoShape 28" descr="草蓆"/>
            <p:cNvSpPr>
              <a:spLocks noChangeArrowheads="1"/>
            </p:cNvSpPr>
            <p:nvPr/>
          </p:nvSpPr>
          <p:spPr bwMode="auto">
            <a:xfrm>
              <a:off x="1927" y="2296"/>
              <a:ext cx="1814" cy="363"/>
            </a:xfrm>
            <a:prstGeom prst="wave">
              <a:avLst>
                <a:gd name="adj1" fmla="val 13005"/>
                <a:gd name="adj2" fmla="val 0"/>
              </a:avLst>
            </a:prstGeom>
            <a:blipFill dpi="0" rotWithShape="1">
              <a:blip r:embed="rId5" cstate="screen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018" y="2341"/>
              <a:ext cx="1724" cy="27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zh-TW" alt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標楷體"/>
                  <a:ea typeface="標楷體"/>
                </a:rPr>
                <a:t>心智及行為運作活動 </a:t>
              </a:r>
            </a:p>
          </p:txBody>
        </p:sp>
      </p:grpSp>
      <p:sp>
        <p:nvSpPr>
          <p:cNvPr id="101395" name="AutoShape 19" descr="花束底紋"/>
          <p:cNvSpPr>
            <a:spLocks noChangeArrowheads="1"/>
          </p:cNvSpPr>
          <p:nvPr/>
        </p:nvSpPr>
        <p:spPr bwMode="auto">
          <a:xfrm>
            <a:off x="3779912" y="4581227"/>
            <a:ext cx="3313112" cy="2016125"/>
          </a:xfrm>
          <a:prstGeom prst="rightArrowCallout">
            <a:avLst>
              <a:gd name="adj1" fmla="val 31713"/>
              <a:gd name="adj2" fmla="val 23458"/>
              <a:gd name="adj3" fmla="val 34015"/>
              <a:gd name="adj4" fmla="val 77037"/>
            </a:avLst>
          </a:prstGeom>
          <a:blipFill dpi="0" rotWithShape="0">
            <a:blip r:embed="rId6" cstate="screen"/>
            <a:srcRect/>
            <a:tile tx="0" ty="0" sx="100000" sy="100000" flip="none" algn="tl"/>
          </a:blip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提升生活實踐能力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自我發展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生活經營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社會參與</a:t>
            </a:r>
          </a:p>
          <a:p>
            <a:pPr algn="ctr"/>
            <a:r>
              <a:rPr lang="zh-TW" altLang="en-US" sz="2400" dirty="0">
                <a:ea typeface="標楷體" pitchFamily="65" charset="-120"/>
                <a:cs typeface="新細明體" pitchFamily="18" charset="-120"/>
              </a:rPr>
              <a:t>保護自我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1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5" grpId="0" animBg="1"/>
      <p:bldP spid="101386" grpId="0" animBg="1"/>
      <p:bldP spid="101391" grpId="0" animBg="1"/>
      <p:bldP spid="101403" grpId="0" animBg="1"/>
      <p:bldP spid="101395" grpId="0" animBg="1"/>
      <p:bldP spid="10139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-324544" y="1340768"/>
          <a:ext cx="9283700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淚滴形 5"/>
          <p:cNvSpPr/>
          <p:nvPr/>
        </p:nvSpPr>
        <p:spPr>
          <a:xfrm>
            <a:off x="3419872" y="2852936"/>
            <a:ext cx="1643062" cy="2088233"/>
          </a:xfrm>
          <a:prstGeom prst="teardrop">
            <a:avLst>
              <a:gd name="adj" fmla="val 103425"/>
            </a:avLst>
          </a:prstGeom>
          <a:solidFill>
            <a:srgbClr val="0070C0"/>
          </a:solidFill>
          <a:ln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生活實踐能力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720" y="-27384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Bef>
                <a:spcPct val="50000"/>
              </a:spcBef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</a:t>
            </a:r>
            <a:r>
              <a:rPr lang="zh-TW" altLang="en-US" sz="32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活動領域 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課程目標</a:t>
            </a:r>
            <a:endParaRPr lang="zh-TW" altLang="en-US" sz="44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7340600" cy="100734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43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體驗：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活動說明、帶領、進行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23728" y="0"/>
            <a:ext cx="5544616" cy="980728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綜合活動領域 </a:t>
            </a:r>
            <a:r>
              <a:rPr lang="zh-TW" altLang="en-US" sz="48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en-US" sz="4800" b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50824" y="2564904"/>
            <a:ext cx="8641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省思：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中遇到什麼問題？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是否有類似的經驗？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經驗在未來可以在哪些方面提供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借鏡 </a:t>
            </a:r>
          </a:p>
          <a:p>
            <a:pPr lvl="2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的地方？請說說你的心得？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23528" y="5157192"/>
            <a:ext cx="4932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實踐：</a:t>
            </a:r>
          </a:p>
          <a:p>
            <a:pPr lvl="1" algn="l"/>
            <a:r>
              <a:rPr lang="zh-TW" altLang="en-US" sz="2000" dirty="0">
                <a:latin typeface="Arial" pitchFamily="34" charset="0"/>
              </a:rPr>
              <a:t>      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我可以怎麼做？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5400000">
            <a:off x="4531519" y="1483519"/>
            <a:ext cx="14795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/>
            <a:endParaRPr lang="zh-TW" altLang="zh-TW">
              <a:solidFill>
                <a:schemeClr val="tx2"/>
              </a:solidFill>
              <a:ea typeface="標楷體" pitchFamily="65" charset="-120"/>
            </a:endParaRPr>
          </a:p>
        </p:txBody>
      </p:sp>
      <p:pic>
        <p:nvPicPr>
          <p:cNvPr id="3075" name="Picture 11" descr="米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868863"/>
            <a:ext cx="14462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621185" y="82608"/>
            <a:ext cx="58311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「綜合</a:t>
            </a:r>
            <a:r>
              <a:rPr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活動」</a:t>
            </a:r>
            <a:r>
              <a:rPr lang="zh-TW" alt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是專業嗎？</a:t>
            </a:r>
            <a:endParaRPr lang="zh-TW" alt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  <a:cs typeface="Arial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65100" y="1468660"/>
            <a:ext cx="8439150" cy="4192588"/>
            <a:chOff x="165100" y="1120775"/>
            <a:chExt cx="8439150" cy="4192588"/>
          </a:xfrm>
        </p:grpSpPr>
        <p:grpSp>
          <p:nvGrpSpPr>
            <p:cNvPr id="7" name="群組 6"/>
            <p:cNvGrpSpPr/>
            <p:nvPr/>
          </p:nvGrpSpPr>
          <p:grpSpPr>
            <a:xfrm>
              <a:off x="165100" y="1120775"/>
              <a:ext cx="8439150" cy="1181100"/>
              <a:chOff x="165100" y="1120775"/>
              <a:chExt cx="8439150" cy="1181100"/>
            </a:xfrm>
          </p:grpSpPr>
          <p:sp>
            <p:nvSpPr>
              <p:cNvPr id="36869" name="Text Box 5"/>
              <p:cNvSpPr txBox="1">
                <a:spLocks noChangeArrowheads="1"/>
              </p:cNvSpPr>
              <p:nvPr/>
            </p:nvSpPr>
            <p:spPr bwMode="auto">
              <a:xfrm rot="-1166477">
                <a:off x="165100" y="1120775"/>
                <a:ext cx="1028700" cy="579438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3200" dirty="0">
                    <a:solidFill>
                      <a:srgbClr val="000066"/>
                    </a:solidFill>
                    <a:ea typeface="標楷體" pitchFamily="65" charset="-120"/>
                  </a:rPr>
                  <a:t>體驗</a:t>
                </a:r>
                <a:endParaRPr lang="zh-TW" altLang="en-US" sz="3200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684213" y="1660525"/>
                <a:ext cx="7920037" cy="641350"/>
                <a:chOff x="431" y="1257"/>
                <a:chExt cx="4989" cy="404"/>
              </a:xfrm>
            </p:grpSpPr>
            <p:sp>
              <p:nvSpPr>
                <p:cNvPr id="309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1" y="1257"/>
                  <a:ext cx="1270" cy="404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 dirty="0">
                      <a:ea typeface="標楷體" pitchFamily="65" charset="-120"/>
                    </a:rPr>
                    <a:t>參加研習</a:t>
                  </a:r>
                  <a:endParaRPr lang="zh-TW" altLang="en-US" sz="3600" dirty="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150" y="1257"/>
                  <a:ext cx="1270" cy="404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 dirty="0">
                      <a:ea typeface="標楷體" pitchFamily="65" charset="-120"/>
                    </a:rPr>
                    <a:t>專業認同</a:t>
                  </a:r>
                  <a:endParaRPr lang="zh-TW" altLang="en-US" sz="3600" dirty="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95" name="AutoShape 15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36" y="1257"/>
                  <a:ext cx="1270" cy="404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 dirty="0">
                      <a:ea typeface="標楷體" pitchFamily="65" charset="-120"/>
                    </a:rPr>
                    <a:t>親身體驗</a:t>
                  </a:r>
                  <a:endParaRPr lang="zh-TW" altLang="en-US" sz="3600" dirty="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97" name="AutoShape 29"/>
                <p:cNvSpPr>
                  <a:spLocks noChangeArrowheads="1"/>
                </p:cNvSpPr>
                <p:nvPr/>
              </p:nvSpPr>
              <p:spPr bwMode="auto">
                <a:xfrm>
                  <a:off x="3696" y="1389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79388" y="2633663"/>
              <a:ext cx="8424862" cy="1155700"/>
              <a:chOff x="179388" y="2633663"/>
              <a:chExt cx="8424862" cy="1155700"/>
            </a:xfrm>
          </p:grpSpPr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 rot="-1166477">
                <a:off x="179388" y="2633663"/>
                <a:ext cx="1028700" cy="579437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3200">
                    <a:solidFill>
                      <a:srgbClr val="000066"/>
                    </a:solidFill>
                    <a:ea typeface="標楷體" pitchFamily="65" charset="-120"/>
                  </a:rPr>
                  <a:t>省思</a:t>
                </a:r>
                <a:endParaRPr lang="zh-TW" altLang="en-US" sz="320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755650" y="3141663"/>
                <a:ext cx="7848600" cy="647700"/>
                <a:chOff x="476" y="1979"/>
                <a:chExt cx="4944" cy="408"/>
              </a:xfrm>
            </p:grpSpPr>
            <p:sp>
              <p:nvSpPr>
                <p:cNvPr id="30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76" y="1983"/>
                  <a:ext cx="1270" cy="40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用心投入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8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150" y="1983"/>
                  <a:ext cx="1270" cy="40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專業增能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90" name="AutoShape 31"/>
                <p:cNvSpPr>
                  <a:spLocks noChangeArrowheads="1"/>
                </p:cNvSpPr>
                <p:nvPr/>
              </p:nvSpPr>
              <p:spPr bwMode="auto">
                <a:xfrm>
                  <a:off x="1836" y="2070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91" name="AutoShape 32"/>
                <p:cNvSpPr>
                  <a:spLocks noChangeArrowheads="1"/>
                </p:cNvSpPr>
                <p:nvPr/>
              </p:nvSpPr>
              <p:spPr bwMode="auto">
                <a:xfrm>
                  <a:off x="3651" y="2070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36" y="1979"/>
                  <a:ext cx="1270" cy="40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思考教學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</p:grpSp>
        </p:grpSp>
        <p:grpSp>
          <p:nvGrpSpPr>
            <p:cNvPr id="9" name="群組 8"/>
            <p:cNvGrpSpPr/>
            <p:nvPr/>
          </p:nvGrpSpPr>
          <p:grpSpPr>
            <a:xfrm>
              <a:off x="179388" y="4149725"/>
              <a:ext cx="8424862" cy="1163638"/>
              <a:chOff x="179388" y="4149725"/>
              <a:chExt cx="8424862" cy="1163638"/>
            </a:xfrm>
          </p:grpSpPr>
          <p:sp>
            <p:nvSpPr>
              <p:cNvPr id="3" name="Text Box 5"/>
              <p:cNvSpPr txBox="1">
                <a:spLocks noChangeArrowheads="1"/>
              </p:cNvSpPr>
              <p:nvPr/>
            </p:nvSpPr>
            <p:spPr bwMode="auto">
              <a:xfrm rot="-1166477">
                <a:off x="179388" y="4149725"/>
                <a:ext cx="1028700" cy="579438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3200" dirty="0">
                    <a:solidFill>
                      <a:srgbClr val="000066"/>
                    </a:solidFill>
                    <a:ea typeface="標楷體" pitchFamily="65" charset="-120"/>
                  </a:rPr>
                  <a:t>實踐</a:t>
                </a:r>
                <a:endParaRPr lang="zh-TW" altLang="en-US" sz="3200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>
                <a:off x="755650" y="4652963"/>
                <a:ext cx="7848600" cy="660400"/>
                <a:chOff x="476" y="3067"/>
                <a:chExt cx="4944" cy="416"/>
              </a:xfrm>
            </p:grpSpPr>
            <p:sp>
              <p:nvSpPr>
                <p:cNvPr id="308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76" y="3079"/>
                  <a:ext cx="1270" cy="404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教學實務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150" y="3067"/>
                  <a:ext cx="1270" cy="404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專業成長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  <p:sp>
              <p:nvSpPr>
                <p:cNvPr id="3085" name="AutoShape 36"/>
                <p:cNvSpPr>
                  <a:spLocks noChangeArrowheads="1"/>
                </p:cNvSpPr>
                <p:nvPr/>
              </p:nvSpPr>
              <p:spPr bwMode="auto">
                <a:xfrm>
                  <a:off x="1837" y="3158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6" name="AutoShape 37"/>
                <p:cNvSpPr>
                  <a:spLocks noChangeArrowheads="1"/>
                </p:cNvSpPr>
                <p:nvPr/>
              </p:nvSpPr>
              <p:spPr bwMode="auto">
                <a:xfrm>
                  <a:off x="3652" y="3158"/>
                  <a:ext cx="454" cy="22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37" y="3067"/>
                  <a:ext cx="1269" cy="404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4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zh-TW" altLang="en-US" sz="3600">
                      <a:ea typeface="標楷體" pitchFamily="65" charset="-120"/>
                    </a:rPr>
                    <a:t>實際運用</a:t>
                  </a:r>
                  <a:endParaRPr lang="zh-TW" altLang="en-US" sz="3600">
                    <a:ea typeface="標楷體" pitchFamily="65" charset="-120"/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8697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5" name="Group 99"/>
          <p:cNvGraphicFramePr>
            <a:graphicFrameLocks noGrp="1"/>
          </p:cNvGraphicFramePr>
          <p:nvPr>
            <p:ph sz="half" idx="2"/>
          </p:nvPr>
        </p:nvGraphicFramePr>
        <p:xfrm>
          <a:off x="179388" y="2432783"/>
          <a:ext cx="8785099" cy="4086878"/>
        </p:xfrm>
        <a:graphic>
          <a:graphicData uri="http://schemas.openxmlformats.org/drawingml/2006/table">
            <a:tbl>
              <a:tblPr/>
              <a:tblGrid>
                <a:gridCol w="729814"/>
                <a:gridCol w="728206"/>
                <a:gridCol w="1313345"/>
                <a:gridCol w="2343765"/>
                <a:gridCol w="3669969"/>
              </a:tblGrid>
              <a:tr h="63617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軸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核心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素養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各階段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能力指標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參考細目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補充說明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發展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探索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1-1-1</a:t>
                      </a:r>
                    </a:p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探索並分</a:t>
                      </a:r>
                    </a:p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享對自己</a:t>
                      </a:r>
                    </a:p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以及與自</a:t>
                      </a:r>
                    </a:p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己相關人</a:t>
                      </a:r>
                    </a:p>
                    <a:p>
                      <a:pPr marL="216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事物的感受。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1-1-1-1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探索並分享對自己的感受。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1-1-1-2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探索並分享與自己相關人士的感受。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1-1-1-3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探索並分享與自己相關事物的感受。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可從各種經驗中發現並表達自己可能產生的感覺與想法。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800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各種經驗係指參與班級各學習領域學習活動、進行探索活動、下課時間與同儕活動、在家庭中與家人互動、在安親班或課後才藝班與他人互動、在社區與他人互動時的感覺與想法。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建議於國小一年級實施。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4" name="Rectangle 80"/>
          <p:cNvSpPr>
            <a:spLocks noChangeArrowheads="1"/>
          </p:cNvSpPr>
          <p:nvPr/>
        </p:nvSpPr>
        <p:spPr bwMode="auto">
          <a:xfrm>
            <a:off x="179512" y="1340768"/>
            <a:ext cx="86423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指標</a:t>
            </a:r>
            <a:r>
              <a:rPr lang="zh-TW" altLang="en-US" sz="3200" dirty="0" smtClean="0">
                <a:solidFill>
                  <a:srgbClr val="00133A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主題活動目標</a:t>
            </a:r>
            <a:r>
              <a:rPr lang="en-US" altLang="zh-TW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相當於</a:t>
            </a:r>
            <a:r>
              <a:rPr lang="zh-TW" altLang="en-US" sz="3200" u="sng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參考細目</a:t>
            </a:r>
            <a:r>
              <a:rPr lang="en-US" altLang="zh-TW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)  </a:t>
            </a:r>
            <a:r>
              <a:rPr lang="en-US" altLang="zh-TW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數個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單元目標 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sz="3200" dirty="0">
                <a:solidFill>
                  <a:srgbClr val="230AD8"/>
                </a:solidFill>
                <a:latin typeface="標楷體" pitchFamily="65" charset="-120"/>
                <a:ea typeface="標楷體" pitchFamily="65" charset="-120"/>
              </a:rPr>
              <a:t>單元行為目標。</a:t>
            </a:r>
          </a:p>
        </p:txBody>
      </p:sp>
      <p:sp>
        <p:nvSpPr>
          <p:cNvPr id="18455" name="Rectangle 107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768479" cy="8367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解讀課程綱要內涵</a:t>
            </a:r>
          </a:p>
        </p:txBody>
      </p:sp>
      <p:sp>
        <p:nvSpPr>
          <p:cNvPr id="91247" name="Oval 111" descr="粉紅色面紙"/>
          <p:cNvSpPr>
            <a:spLocks noChangeArrowheads="1"/>
          </p:cNvSpPr>
          <p:nvPr/>
        </p:nvSpPr>
        <p:spPr bwMode="auto">
          <a:xfrm>
            <a:off x="1979613" y="5734050"/>
            <a:ext cx="1008062" cy="963613"/>
          </a:xfrm>
          <a:prstGeom prst="ellipse">
            <a:avLst/>
          </a:prstGeom>
          <a:blipFill dpi="0" rotWithShape="1">
            <a:blip r:embed="rId2" cstate="screen"/>
            <a:srcRect/>
            <a:tile tx="0" ty="0" sx="100000" sy="100000" flip="none" algn="tl"/>
          </a:blip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編號</a:t>
            </a:r>
          </a:p>
          <a:p>
            <a:pPr algn="ctr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a-b-c</a:t>
            </a:r>
          </a:p>
          <a:p>
            <a:pPr algn="ctr"/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248" name="Oval 112" descr="粉紅色面紙"/>
          <p:cNvSpPr>
            <a:spLocks noChangeArrowheads="1"/>
          </p:cNvSpPr>
          <p:nvPr/>
        </p:nvSpPr>
        <p:spPr bwMode="auto">
          <a:xfrm>
            <a:off x="3419475" y="5661025"/>
            <a:ext cx="1657350" cy="963613"/>
          </a:xfrm>
          <a:prstGeom prst="ellipse">
            <a:avLst/>
          </a:prstGeom>
          <a:blipFill dpi="0" rotWithShape="1">
            <a:blip r:embed="rId2" cstate="screen"/>
            <a:srcRect/>
            <a:tile tx="0" ty="0" sx="100000" sy="100000" flip="none" algn="tl"/>
          </a:blip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fr-FR" sz="2000" b="1" dirty="0">
                <a:ea typeface="標楷體" pitchFamily="65" charset="-120"/>
              </a:rPr>
              <a:t>可轉化為單</a:t>
            </a:r>
          </a:p>
          <a:p>
            <a:pPr algn="ctr"/>
            <a:r>
              <a:rPr kumimoji="0" lang="zh-TW" altLang="fr-FR" sz="2000" b="1" dirty="0">
                <a:ea typeface="標楷體" pitchFamily="65" charset="-120"/>
              </a:rPr>
              <a:t>元具體目標</a:t>
            </a:r>
            <a:endParaRPr kumimoji="0" lang="zh-TW" altLang="en-US" sz="2000" b="1" dirty="0">
              <a:ea typeface="標楷體" pitchFamily="65" charset="-120"/>
            </a:endParaRPr>
          </a:p>
        </p:txBody>
      </p:sp>
      <p:sp>
        <p:nvSpPr>
          <p:cNvPr id="91249" name="Oval 113" descr="粉紅色面紙"/>
          <p:cNvSpPr>
            <a:spLocks noChangeArrowheads="1"/>
          </p:cNvSpPr>
          <p:nvPr/>
        </p:nvSpPr>
        <p:spPr bwMode="auto">
          <a:xfrm>
            <a:off x="7092280" y="5733256"/>
            <a:ext cx="1800225" cy="963613"/>
          </a:xfrm>
          <a:prstGeom prst="ellipse">
            <a:avLst/>
          </a:prstGeom>
          <a:blipFill dpi="0" rotWithShape="1">
            <a:blip r:embed="rId2" cstate="screen"/>
            <a:srcRect/>
            <a:tile tx="0" ty="0" sx="100000" sy="100000" flip="none" algn="tl"/>
          </a:blip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fr-FR" sz="2000" b="1">
                <a:solidFill>
                  <a:srgbClr val="333333"/>
                </a:solidFill>
                <a:ea typeface="標楷體" pitchFamily="65" charset="-120"/>
              </a:rPr>
              <a:t>提供教學</a:t>
            </a:r>
          </a:p>
          <a:p>
            <a:pPr algn="ctr"/>
            <a:r>
              <a:rPr kumimoji="0" lang="zh-TW" altLang="fr-FR" sz="2000" b="1">
                <a:solidFill>
                  <a:srgbClr val="333333"/>
                </a:solidFill>
                <a:ea typeface="標楷體" pitchFamily="65" charset="-120"/>
              </a:rPr>
              <a:t>要領與建議</a:t>
            </a:r>
            <a:endParaRPr kumimoji="0" lang="zh-TW" altLang="en-US" sz="2000" b="1">
              <a:solidFill>
                <a:srgbClr val="333333"/>
              </a:solidFill>
              <a:ea typeface="標楷體" pitchFamily="65" charset="-120"/>
            </a:endParaRPr>
          </a:p>
        </p:txBody>
      </p:sp>
      <p:sp>
        <p:nvSpPr>
          <p:cNvPr id="91250" name="Oval 114" descr="粉紅色面紙"/>
          <p:cNvSpPr>
            <a:spLocks noChangeArrowheads="1"/>
          </p:cNvSpPr>
          <p:nvPr/>
        </p:nvSpPr>
        <p:spPr bwMode="auto">
          <a:xfrm>
            <a:off x="179388" y="5734050"/>
            <a:ext cx="900112" cy="963613"/>
          </a:xfrm>
          <a:prstGeom prst="ellipse">
            <a:avLst/>
          </a:prstGeom>
          <a:blipFill dpi="0" rotWithShape="1">
            <a:blip r:embed="rId2" cstate="screen"/>
            <a:srcRect/>
            <a:tile tx="0" ty="0" sx="100000" sy="100000" flip="none" algn="tl"/>
          </a:blip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主</a:t>
            </a:r>
          </a:p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題軸</a:t>
            </a:r>
          </a:p>
          <a:p>
            <a:pPr algn="ctr"/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251" name="Oval 115" descr="粉紅色面紙"/>
          <p:cNvSpPr>
            <a:spLocks noChangeArrowheads="1"/>
          </p:cNvSpPr>
          <p:nvPr/>
        </p:nvSpPr>
        <p:spPr bwMode="auto">
          <a:xfrm>
            <a:off x="1042988" y="5734050"/>
            <a:ext cx="900112" cy="963613"/>
          </a:xfrm>
          <a:prstGeom prst="ellipse">
            <a:avLst/>
          </a:prstGeom>
          <a:blipFill dpi="0" rotWithShape="1">
            <a:blip r:embed="rId2" cstate="screen"/>
            <a:srcRect/>
            <a:tile tx="0" ty="0" sx="100000" sy="100000" flip="none" algn="tl"/>
          </a:blipFill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核心</a:t>
            </a:r>
          </a:p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素養</a:t>
            </a:r>
          </a:p>
          <a:p>
            <a:pPr algn="ctr"/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7" grpId="0" animBg="1"/>
      <p:bldP spid="91248" grpId="0" animBg="1"/>
      <p:bldP spid="91249" grpId="0" animBg="1"/>
      <p:bldP spid="91250" grpId="0" animBg="1"/>
      <p:bldP spid="912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能力指標編號「</a:t>
            </a:r>
            <a:r>
              <a:rPr lang="en-US" altLang="zh-TW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a-b-c</a:t>
            </a:r>
            <a:r>
              <a:rPr lang="zh-TW" alt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」怎麼看？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900113" y="1628775"/>
            <a:ext cx="2017712" cy="1223963"/>
          </a:xfrm>
          <a:prstGeom prst="downArrowCallout">
            <a:avLst>
              <a:gd name="adj1" fmla="val 41213"/>
              <a:gd name="adj2" fmla="val 41213"/>
              <a:gd name="adj3" fmla="val 16667"/>
              <a:gd name="adj4" fmla="val 7371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algn="ctr"/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主題軸編號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3849688" y="1628775"/>
            <a:ext cx="2017712" cy="1223963"/>
          </a:xfrm>
          <a:prstGeom prst="downArrowCallout">
            <a:avLst>
              <a:gd name="adj1" fmla="val 41213"/>
              <a:gd name="adj2" fmla="val 41213"/>
              <a:gd name="adj3" fmla="val 16667"/>
              <a:gd name="adj4" fmla="val 7371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algn="ctr"/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階段編號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6588125" y="1628775"/>
            <a:ext cx="2017713" cy="1223963"/>
          </a:xfrm>
          <a:prstGeom prst="downArrowCallout">
            <a:avLst>
              <a:gd name="adj1" fmla="val 41213"/>
              <a:gd name="adj2" fmla="val 41213"/>
              <a:gd name="adj3" fmla="val 16667"/>
              <a:gd name="adj4" fmla="val 7371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algn="ctr"/>
            <a:r>
              <a:rPr lang="zh-TW" altLang="en-US" sz="24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流水編號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468313" y="2924175"/>
            <a:ext cx="2881312" cy="1512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自我發展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生活經營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社會參與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保護自我與環境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3419475" y="2924175"/>
            <a:ext cx="2881313" cy="1512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國小一至二年級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國小三至四年級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國小五至六年級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國中一至三年級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4499992" y="4941168"/>
            <a:ext cx="4176712" cy="16557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小試身手</a:t>
            </a:r>
          </a:p>
          <a:p>
            <a:pPr algn="ctr">
              <a:spcBef>
                <a:spcPts val="600"/>
              </a:spcBef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3-1-3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分享參與班級服務</a:t>
            </a:r>
          </a:p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的經驗，主動幫助他人。</a:t>
            </a:r>
          </a:p>
        </p:txBody>
      </p:sp>
      <p:pic>
        <p:nvPicPr>
          <p:cNvPr id="10" name="圖片 9" descr="cutcat2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2852936"/>
            <a:ext cx="2160240" cy="2160240"/>
          </a:xfrm>
          <a:prstGeom prst="rect">
            <a:avLst/>
          </a:prstGeom>
        </p:spPr>
      </p:pic>
      <p:pic>
        <p:nvPicPr>
          <p:cNvPr id="11" name="圖片 4" descr="003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5157192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86916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4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  <p:bldP spid="103432" grpId="0" animBg="1"/>
      <p:bldP spid="103433" grpId="0" animBg="1"/>
      <p:bldP spid="10343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2087934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由能力指標設計課程─實作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一</a:t>
            </a:r>
            <a:r>
              <a:rPr lang="en-US" altLang="zh-TW" sz="3600" dirty="0" smtClean="0">
                <a:ea typeface="標楷體" pitchFamily="65" charset="-120"/>
              </a:rPr>
              <a:t>)</a:t>
            </a:r>
            <a:r>
              <a:rPr lang="zh-TW" altLang="en-US" sz="3600" dirty="0" smtClean="0">
                <a:ea typeface="標楷體" pitchFamily="65" charset="-120"/>
              </a:rPr>
              <a:t>的再延續。</a:t>
            </a:r>
          </a:p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由現有教材編修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41568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規劃與設計課程的能力</a:t>
            </a:r>
          </a:p>
        </p:txBody>
      </p:sp>
      <p:pic>
        <p:nvPicPr>
          <p:cNvPr id="22532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933825"/>
            <a:ext cx="2743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076700"/>
            <a:ext cx="3167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467544" y="3429000"/>
            <a:ext cx="4248472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400" dirty="0">
                <a:ea typeface="標楷體" pitchFamily="65" charset="-120"/>
              </a:rPr>
              <a:t>請每位伙伴介紹自己</a:t>
            </a:r>
            <a:r>
              <a:rPr lang="zh-TW" altLang="en-US" sz="4400" dirty="0" smtClean="0">
                <a:ea typeface="標楷體" pitchFamily="65" charset="-120"/>
              </a:rPr>
              <a:t>的：</a:t>
            </a:r>
            <a:endParaRPr lang="en-US" altLang="zh-TW" sz="4400" dirty="0">
              <a:ea typeface="標楷體" pitchFamily="65" charset="-120"/>
            </a:endParaRPr>
          </a:p>
          <a:p>
            <a:pPr lvl="1"/>
            <a:r>
              <a:rPr lang="zh-TW" altLang="en-US" sz="4400" dirty="0">
                <a:ea typeface="標楷體" pitchFamily="65" charset="-120"/>
              </a:rPr>
              <a:t>姓名、學校</a:t>
            </a:r>
            <a:r>
              <a:rPr lang="zh-TW" altLang="en-US" sz="4400" dirty="0" smtClean="0">
                <a:ea typeface="標楷體" pitchFamily="65" charset="-120"/>
              </a:rPr>
              <a:t>、</a:t>
            </a:r>
            <a:endParaRPr lang="en-US" altLang="zh-TW" sz="4400" dirty="0" smtClean="0">
              <a:ea typeface="標楷體" pitchFamily="65" charset="-120"/>
            </a:endParaRPr>
          </a:p>
          <a:p>
            <a:pPr lvl="1"/>
            <a:r>
              <a:rPr lang="zh-TW" altLang="en-US" sz="4400" dirty="0" smtClean="0">
                <a:ea typeface="標楷體" pitchFamily="65" charset="-120"/>
              </a:rPr>
              <a:t>專長科目</a:t>
            </a:r>
            <a:r>
              <a:rPr lang="en-US" altLang="zh-TW" sz="4400" dirty="0" smtClean="0">
                <a:ea typeface="標楷體" pitchFamily="65" charset="-120"/>
              </a:rPr>
              <a:t>…</a:t>
            </a:r>
            <a:endParaRPr lang="en-US" altLang="zh-TW" sz="4400" dirty="0">
              <a:ea typeface="標楷體" pitchFamily="65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9832" y="0"/>
            <a:ext cx="3384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 eaLnBrk="0" hangingPunct="0"/>
            <a:r>
              <a:rPr lang="zh-TW" alt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相見歡</a:t>
            </a:r>
            <a:endParaRPr lang="zh-TW" alt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050" name="Picture 2" descr="http://w3.hyps.tp.edu.tw/~hy108/nav/nav_40_theme_1_bhb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5688632" cy="1528290"/>
          </a:xfrm>
          <a:prstGeom prst="rect">
            <a:avLst/>
          </a:prstGeom>
          <a:noFill/>
        </p:spPr>
      </p:pic>
      <p:pic>
        <p:nvPicPr>
          <p:cNvPr id="2054" name="Picture 6" descr="http://apps1.bdimg.com/store/static/kvt/ebd69b26d2527a737e252054b3173aa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429000"/>
            <a:ext cx="3696410" cy="2772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13690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轉化到教學現場的能力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8893175" cy="719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1-1-3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體會自己分內該做的事，並身體力行。</a:t>
            </a:r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8650" name="Group 106"/>
          <p:cNvGraphicFramePr>
            <a:graphicFrameLocks noGrp="1"/>
          </p:cNvGraphicFramePr>
          <p:nvPr>
            <p:ph sz="half" idx="2"/>
          </p:nvPr>
        </p:nvGraphicFramePr>
        <p:xfrm>
          <a:off x="539750" y="2420938"/>
          <a:ext cx="8280400" cy="3794887"/>
        </p:xfrm>
        <a:graphic>
          <a:graphicData uri="http://schemas.openxmlformats.org/drawingml/2006/table">
            <a:tbl>
              <a:tblPr/>
              <a:tblGrid>
                <a:gridCol w="1598613"/>
                <a:gridCol w="1929581"/>
                <a:gridCol w="2524944"/>
                <a:gridCol w="2227262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填入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關鍵字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關鍵字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的延伸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87" name="AutoShape 43"/>
          <p:cNvSpPr>
            <a:spLocks noChangeArrowheads="1"/>
          </p:cNvSpPr>
          <p:nvPr/>
        </p:nvSpPr>
        <p:spPr bwMode="auto">
          <a:xfrm>
            <a:off x="1403350" y="1557338"/>
            <a:ext cx="720725" cy="6477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8588" name="AutoShape 44"/>
          <p:cNvSpPr>
            <a:spLocks noChangeArrowheads="1"/>
          </p:cNvSpPr>
          <p:nvPr/>
        </p:nvSpPr>
        <p:spPr bwMode="auto">
          <a:xfrm>
            <a:off x="6227763" y="1557338"/>
            <a:ext cx="1728787" cy="6477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8589" name="AutoShape 45"/>
          <p:cNvSpPr>
            <a:spLocks noChangeArrowheads="1"/>
          </p:cNvSpPr>
          <p:nvPr/>
        </p:nvSpPr>
        <p:spPr bwMode="auto">
          <a:xfrm>
            <a:off x="2987675" y="1557338"/>
            <a:ext cx="2520950" cy="647700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27784" y="326582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體會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77114" y="326582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分內該做的事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911483" y="32658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身體力行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89069" y="4247915"/>
            <a:ext cx="902811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覺察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實踐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分享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105106" y="4018882"/>
            <a:ext cx="2339102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整理書包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自身整潔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上課專心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功課如期完成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983491" y="4247915"/>
            <a:ext cx="1620957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記錄表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觀察表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心得分享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7" grpId="0" animBg="1"/>
      <p:bldP spid="108588" grpId="0" animBg="1"/>
      <p:bldP spid="108589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7338"/>
            <a:ext cx="8569647" cy="19436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能力指標 </a:t>
            </a:r>
            <a:r>
              <a:rPr kumimoji="1" lang="en-US" altLang="zh-TW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1-2-4</a:t>
            </a: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觀察自然界的生命現象與人的關係。</a:t>
            </a:r>
            <a:endParaRPr kumimoji="0" lang="zh-TW" altLang="en-US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找出關鍵字</a:t>
            </a:r>
          </a:p>
          <a:p>
            <a:pPr eaLnBrk="1" hangingPunct="1">
              <a:spcBef>
                <a:spcPts val="0"/>
              </a:spcBef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由參考細目及補充說明，找出關鍵字的延伸</a:t>
            </a:r>
          </a:p>
          <a:p>
            <a:pPr eaLnBrk="1" hangingPunct="1">
              <a:spcBef>
                <a:spcPts val="0"/>
              </a:spcBef>
            </a:pP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建立教學目標</a:t>
            </a:r>
          </a:p>
        </p:txBody>
      </p:sp>
      <p:graphicFrame>
        <p:nvGraphicFramePr>
          <p:cNvPr id="111659" name="Group 43"/>
          <p:cNvGraphicFramePr>
            <a:graphicFrameLocks noGrp="1"/>
          </p:cNvGraphicFramePr>
          <p:nvPr>
            <p:ph sz="half" idx="2"/>
          </p:nvPr>
        </p:nvGraphicFramePr>
        <p:xfrm>
          <a:off x="395288" y="3501007"/>
          <a:ext cx="8424862" cy="2808313"/>
        </p:xfrm>
        <a:graphic>
          <a:graphicData uri="http://schemas.openxmlformats.org/drawingml/2006/table">
            <a:tbl>
              <a:tblPr/>
              <a:tblGrid>
                <a:gridCol w="2088480"/>
                <a:gridCol w="1656184"/>
                <a:gridCol w="2448272"/>
                <a:gridCol w="2231926"/>
              </a:tblGrid>
              <a:tr h="56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關鍵字三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填入關鍵字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8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關鍵字的延伸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9" name="Rectangle 30"/>
          <p:cNvSpPr>
            <a:spLocks noChangeArrowheads="1"/>
          </p:cNvSpPr>
          <p:nvPr/>
        </p:nvSpPr>
        <p:spPr bwMode="auto">
          <a:xfrm>
            <a:off x="755576" y="0"/>
            <a:ext cx="813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與實作</a:t>
            </a:r>
            <a:r>
              <a:rPr lang="en-US" altLang="zh-TW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805093" y="41299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觀察</a:t>
            </a:r>
            <a:endParaRPr kumimoji="1" lang="zh-TW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412991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自然界的生命</a:t>
            </a:r>
            <a:endParaRPr kumimoji="1" lang="zh-TW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2240" y="4129916"/>
            <a:ext cx="1980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與人的關係</a:t>
            </a:r>
            <a:endParaRPr kumimoji="1" lang="zh-TW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43808" y="4725144"/>
            <a:ext cx="902811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觀察</a:t>
            </a:r>
            <a:endParaRPr kumimoji="1"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欣賞</a:t>
            </a:r>
            <a:endParaRPr kumimoji="1"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</a:t>
            </a:r>
            <a:endParaRPr kumimoji="1" lang="zh-TW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394432" y="4725144"/>
            <a:ext cx="1980030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河流、山川</a:t>
            </a:r>
            <a:endParaRPr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地質、環境</a:t>
            </a:r>
            <a:endParaRPr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寵物</a:t>
            </a:r>
            <a:endParaRPr lang="zh-TW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50232" y="4725144"/>
            <a:ext cx="1620957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資料蒐集</a:t>
            </a:r>
            <a:endParaRPr kumimoji="1"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分組探討</a:t>
            </a:r>
            <a:endParaRPr kumimoji="1" lang="en-US" altLang="zh-TW" sz="2800" b="1" dirty="0" smtClean="0">
              <a:solidFill>
                <a:srgbClr val="230A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 smtClean="0">
                <a:solidFill>
                  <a:srgbClr val="230A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心得報告</a:t>
            </a:r>
            <a:endParaRPr lang="zh-TW" altLang="en-US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23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討論與實作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965"/>
            <a:ext cx="8820150" cy="71990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kumimoji="0" lang="zh-TW" altLang="en-US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以自編教材為例─傳愛地球</a:t>
            </a:r>
            <a:r>
              <a:rPr kumimoji="0" lang="en-US" altLang="zh-TW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二年級</a:t>
            </a:r>
            <a:r>
              <a:rPr kumimoji="0" lang="en-US" altLang="zh-TW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3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59748" name="Group 4"/>
          <p:cNvGraphicFramePr>
            <a:graphicFrameLocks noGrp="1"/>
          </p:cNvGraphicFramePr>
          <p:nvPr>
            <p:ph sz="half" idx="2"/>
          </p:nvPr>
        </p:nvGraphicFramePr>
        <p:xfrm>
          <a:off x="467543" y="2420889"/>
          <a:ext cx="8352607" cy="3816423"/>
        </p:xfrm>
        <a:graphic>
          <a:graphicData uri="http://schemas.openxmlformats.org/drawingml/2006/table">
            <a:tbl>
              <a:tblPr/>
              <a:tblGrid>
                <a:gridCol w="2208086"/>
                <a:gridCol w="3192515"/>
                <a:gridCol w="2952006"/>
              </a:tblGrid>
              <a:tr h="601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能力指標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單元目標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課程內容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4-1-4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體會環境保護與自己的關係，並主動實踐。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透過各種活動，體認環境保護的重要及對自己的影響。</a:t>
                      </a:r>
                    </a:p>
                    <a:p>
                      <a:pPr marL="266700" indent="-266700">
                        <a:buFont typeface="+mj-lt"/>
                        <a:buAutoNum type="arabicPeriod"/>
                      </a:pPr>
                      <a:r>
                        <a:rPr lang="zh-TW" altLang="zh-TW" sz="2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在生活中願意主動參與環境保護的工作。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一、河女兒多多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二、愛校行動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三、世界地球日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四、花婆婆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五、樹的秘密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六、植樹活動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23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討論與實作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965"/>
            <a:ext cx="8820150" cy="71990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kumimoji="0" lang="zh-TW" altLang="en-US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以自編教材為例─如果世界是</a:t>
            </a:r>
            <a:r>
              <a:rPr kumimoji="0" lang="en-US" altLang="zh-TW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kumimoji="0" lang="zh-TW" altLang="en-US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人村</a:t>
            </a:r>
          </a:p>
        </p:txBody>
      </p:sp>
      <p:graphicFrame>
        <p:nvGraphicFramePr>
          <p:cNvPr id="15974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6692089"/>
              </p:ext>
            </p:extLst>
          </p:nvPr>
        </p:nvGraphicFramePr>
        <p:xfrm>
          <a:off x="467543" y="2420889"/>
          <a:ext cx="8352607" cy="3816423"/>
        </p:xfrm>
        <a:graphic>
          <a:graphicData uri="http://schemas.openxmlformats.org/drawingml/2006/table">
            <a:tbl>
              <a:tblPr/>
              <a:tblGrid>
                <a:gridCol w="2208086"/>
                <a:gridCol w="3192515"/>
                <a:gridCol w="2952006"/>
              </a:tblGrid>
              <a:tr h="601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能力指標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單元目標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079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課程內容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843">
                <a:tc>
                  <a:txBody>
                    <a:bodyPr/>
                    <a:lstStyle/>
                    <a:p>
                      <a:r>
                        <a:rPr lang="en-US" altLang="zh-TW" sz="2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4-2-3</a:t>
                      </a:r>
                    </a:p>
                    <a:p>
                      <a:r>
                        <a:rPr lang="zh-TW" altLang="en-US" sz="2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辨別各種環境保護及改善的活動方式，選擇適合的項目落實於生活中</a:t>
                      </a:r>
                      <a:r>
                        <a:rPr lang="zh-TW" altLang="zh-TW" sz="2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Font typeface="+mj-lt"/>
                        <a:buAutoNum type="arabicPeriod"/>
                      </a:pPr>
                      <a:r>
                        <a:rPr lang="zh-TW" altLang="zh-TW" sz="2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透過各種觀察與體驗活動，探索周遭環境的潛藏危機。</a:t>
                      </a:r>
                    </a:p>
                    <a:p>
                      <a:pPr marL="355600" indent="-355600">
                        <a:buFont typeface="+mj-lt"/>
                        <a:buAutoNum type="arabicPeriod"/>
                      </a:pPr>
                      <a:r>
                        <a:rPr lang="zh-TW" altLang="zh-TW" sz="2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透過問題與討論，擬定可用的策略解決周遭環境的危機。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AutoNum type="ea1ChtPeriod"/>
                        <a:tabLst/>
                        <a:defRPr/>
                      </a:pPr>
                      <a:r>
                        <a:rPr lang="zh-TW" altLang="zh-TW" sz="2600" b="1" kern="1200" dirty="0" smtClean="0"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如果世界是</a:t>
                      </a:r>
                      <a:r>
                        <a:rPr lang="en-US" altLang="zh-TW" sz="2600" b="1" kern="1200" dirty="0" smtClean="0"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100</a:t>
                      </a:r>
                      <a:r>
                        <a:rPr lang="zh-TW" altLang="zh-TW" sz="2600" b="1" kern="1200" dirty="0" smtClean="0"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人村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AutoNum type="ea1ChtPeriod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台灣有一群人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AutoNum type="ea1ChtPeriod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地球憲章</a:t>
                      </a:r>
                      <a:endParaRPr kumimoji="1" lang="en-US" altLang="zh-TW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AutoNum type="ea1ChtPeriod"/>
                        <a:tabLst/>
                        <a:defRPr/>
                      </a:pPr>
                      <a:r>
                        <a:rPr lang="en-US" altLang="zh-TW" sz="2600" b="1" kern="1200" dirty="0" smtClean="0">
                          <a:solidFill>
                            <a:srgbClr val="230AD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Think global, Act local</a:t>
                      </a:r>
                      <a:endParaRPr kumimoji="1" lang="zh-TW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AD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E0D3-C486-4037-ACB4-320848E9F63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討論與實作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25944"/>
              </p:ext>
            </p:extLst>
          </p:nvPr>
        </p:nvGraphicFramePr>
        <p:xfrm>
          <a:off x="477888" y="1556792"/>
          <a:ext cx="8208912" cy="50314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自我發展</a:t>
                      </a:r>
                      <a:endParaRPr lang="zh-TW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生活經營</a:t>
                      </a:r>
                      <a:endParaRPr lang="zh-TW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社會參與</a:t>
                      </a:r>
                      <a:endParaRPr lang="zh-TW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保護自我與環境</a:t>
                      </a:r>
                      <a:endParaRPr lang="zh-TW" alt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1-3-1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1-3-2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1-3-3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1-3-4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1-3-5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2-3-1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2-3-2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2-3-3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2-3-4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3-3-1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3-3-2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3-3-3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3-3-4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3-3-5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4-3-1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4-3-2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4-3-3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4536504" cy="6270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生命教育在協進</a:t>
            </a:r>
            <a:endParaRPr lang="en-US" altLang="zh-TW" sz="4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5" descr="logo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7488832" cy="51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0"/>
            <a:ext cx="3744416" cy="11247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00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對談與</a:t>
            </a:r>
            <a:r>
              <a:rPr lang="zh-TW" altLang="en-US" sz="6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回饋</a:t>
            </a:r>
            <a:endParaRPr lang="zh-TW" altLang="en-US" sz="6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556792"/>
            <a:ext cx="910365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llustration_art_of_children_B10-PSD-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059832" y="260648"/>
            <a:ext cx="5904656" cy="27363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其實做老師</a:t>
            </a:r>
            <a:endParaRPr kumimoji="0" lang="en-US" altLang="zh-TW" sz="4400" b="1" i="0" u="none" strike="noStrike" kern="0" cap="none" spc="300" normalizeH="0" baseline="0" noProof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真的很不簡單！</a:t>
            </a:r>
            <a:endParaRPr kumimoji="0" lang="zh-TW" altLang="en-US" sz="4400" b="1" i="0" u="none" strike="noStrike" kern="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4" name="圖片 3" descr="5-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188640"/>
            <a:ext cx="825087" cy="961653"/>
          </a:xfrm>
          <a:prstGeom prst="rect">
            <a:avLst/>
          </a:prstGeom>
        </p:spPr>
      </p:pic>
      <p:pic>
        <p:nvPicPr>
          <p:cNvPr id="5" name="圖片 4" descr="5-02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564904"/>
            <a:ext cx="886869" cy="1033661"/>
          </a:xfrm>
          <a:prstGeom prst="rect">
            <a:avLst/>
          </a:prstGeom>
        </p:spPr>
      </p:pic>
      <p:pic>
        <p:nvPicPr>
          <p:cNvPr id="6" name="圖片 5" descr="5-01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0272" y="1412776"/>
            <a:ext cx="886869" cy="103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6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分享結束！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zh-TW" alt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感謝您的聆聽！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3608" y="1484784"/>
            <a:ext cx="7200800" cy="1368152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07" name="Text Box 7"/>
            <p:cNvSpPr txBox="1">
              <a:spLocks noChangeArrowheads="1"/>
            </p:cNvSpPr>
            <p:nvPr/>
          </p:nvSpPr>
          <p:spPr bwMode="gray">
            <a:xfrm>
              <a:off x="1698" y="1934"/>
              <a:ext cx="2422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教學─停、看、聽</a:t>
              </a: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gray">
            <a:xfrm>
              <a:off x="1398" y="1937"/>
              <a:ext cx="213" cy="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61313" y="2409638"/>
            <a:ext cx="7286525" cy="1308667"/>
            <a:chOff x="1296" y="1824"/>
            <a:chExt cx="2976" cy="432"/>
          </a:xfrm>
          <a:gradFill>
            <a:gsLst>
              <a:gs pos="0">
                <a:srgbClr val="92D050"/>
              </a:gs>
              <a:gs pos="40000">
                <a:schemeClr val="bg2">
                  <a:tint val="90000"/>
                  <a:shade val="90000"/>
                  <a:satMod val="120000"/>
                </a:schemeClr>
              </a:gs>
              <a:gs pos="100000">
                <a:schemeClr val="bg2">
                  <a:tint val="50000"/>
                </a:schemeClr>
              </a:gs>
            </a:gsLst>
            <a:lin ang="16200000" scaled="1"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0" name="AutoShape 10"/>
            <p:cNvSpPr>
              <a:spLocks noChangeArrowheads="1"/>
            </p:cNvSpPr>
            <p:nvPr/>
          </p:nvSpPr>
          <p:spPr bwMode="gray">
            <a:xfrm>
              <a:off x="1536" y="190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gray">
            <a:xfrm>
              <a:off x="1646" y="1964"/>
              <a:ext cx="2592" cy="1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複習一下</a:t>
              </a:r>
              <a:r>
                <a:rPr lang="en-US" altLang="zh-TW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--</a:t>
              </a: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你還記得嗎？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13" name="Text Box 13"/>
            <p:cNvSpPr txBox="1">
              <a:spLocks noChangeArrowheads="1"/>
            </p:cNvSpPr>
            <p:nvPr/>
          </p:nvSpPr>
          <p:spPr bwMode="gray">
            <a:xfrm>
              <a:off x="1398" y="1932"/>
              <a:ext cx="213" cy="1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961314" y="3501012"/>
            <a:ext cx="7286526" cy="1368153"/>
            <a:chOff x="1296" y="1824"/>
            <a:chExt cx="2976" cy="432"/>
          </a:xfr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15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6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1401" y="1952"/>
              <a:ext cx="213" cy="12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1659" y="1951"/>
              <a:ext cx="2474" cy="2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綜合活動教學理念與內涵</a:t>
              </a:r>
              <a:endParaRPr lang="en-US" altLang="zh-TW" sz="32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defRPr/>
              </a:pP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961315" y="4496596"/>
            <a:ext cx="7286528" cy="1308668"/>
            <a:chOff x="1296" y="1824"/>
            <a:chExt cx="2976" cy="4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2420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102422" name="Text Box 22"/>
            <p:cNvSpPr txBox="1">
              <a:spLocks noChangeArrowheads="1"/>
            </p:cNvSpPr>
            <p:nvPr/>
          </p:nvSpPr>
          <p:spPr bwMode="gray">
            <a:xfrm>
              <a:off x="1681" y="1942"/>
              <a:ext cx="2519" cy="2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能力指標解讀與轉化</a:t>
              </a:r>
              <a:endParaRPr lang="en-US" altLang="zh-TW" sz="3200" b="1" spc="50" dirty="0" smtClean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defRPr/>
              </a:pP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1387" y="1917"/>
              <a:ext cx="213" cy="1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61313" y="5479661"/>
            <a:ext cx="7286525" cy="1189698"/>
            <a:chOff x="1296" y="1824"/>
            <a:chExt cx="2976" cy="39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65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392"/>
            </a:xfrm>
            <a:prstGeom prst="diamond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 dirty="0">
                <a:latin typeface="標楷體" pitchFamily="65" charset="-12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gray">
            <a:xfrm>
              <a:off x="1681" y="1944"/>
              <a:ext cx="2497" cy="1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defRPr/>
              </a:pPr>
              <a:r>
                <a:rPr lang="zh-TW" altLang="en-US" sz="3200" b="1" spc="50" dirty="0" smtClean="0">
                  <a:ln w="11430"/>
                  <a:solidFill>
                    <a:srgbClr val="230AD8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對談與回饋</a:t>
              </a:r>
              <a:endParaRPr lang="en-US" altLang="zh-TW" sz="3200" b="1" spc="50" dirty="0">
                <a:ln w="11430"/>
                <a:solidFill>
                  <a:srgbClr val="230AD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1398" y="1929"/>
              <a:ext cx="213" cy="12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altLang="zh-TW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048672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今日分享重點</a:t>
            </a:r>
            <a:endParaRPr lang="en-US" altLang="zh-TW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OOOPIC_sxzj_2009052827228b3552a1e4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15" b="3807"/>
          <a:stretch>
            <a:fillRect/>
          </a:stretch>
        </p:blipFill>
        <p:spPr bwMode="auto">
          <a:xfrm>
            <a:off x="0" y="692696"/>
            <a:ext cx="9144000" cy="61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0" y="5426075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hangingPunct="0"/>
            <a:endParaRPr lang="en-US" altLang="zh-TW" sz="4400" b="1">
              <a:solidFill>
                <a:srgbClr val="0000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67744" y="57398"/>
            <a:ext cx="5328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/>
            <a:r>
              <a:rPr lang="en-US" altLang="zh-TW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教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學</a:t>
            </a: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gray">
          <a:xfrm>
            <a:off x="3923928" y="5574184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學習動機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gray">
          <a:xfrm rot="-778347">
            <a:off x="7232492" y="4678625"/>
            <a:ext cx="1622425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學習興趣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gray">
          <a:xfrm>
            <a:off x="7308304" y="2617748"/>
            <a:ext cx="165618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學習態度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gray">
          <a:xfrm>
            <a:off x="323528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學習效果</a:t>
            </a: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gray">
          <a:xfrm>
            <a:off x="4787900" y="3284984"/>
            <a:ext cx="2376388" cy="165735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4B962">
                  <a:alpha val="50000"/>
                </a:srgbClr>
              </a:gs>
              <a:gs pos="50000">
                <a:schemeClr val="bg1"/>
              </a:gs>
              <a:gs pos="100000">
                <a:srgbClr val="F4B962">
                  <a:alpha val="50000"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學：主體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gray">
          <a:xfrm>
            <a:off x="3779912" y="2549848"/>
            <a:ext cx="1606550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  <a:hlinkClick r:id="rId4" action="ppaction://hlinkfile"/>
              </a:rPr>
              <a:t>終身</a:t>
            </a:r>
            <a:r>
              <a:rPr lang="zh-TW" altLang="en-US" sz="2800" b="1" dirty="0">
                <a:solidFill>
                  <a:srgbClr val="006600"/>
                </a:solidFill>
                <a:ea typeface="標楷體" pitchFamily="65" charset="-120"/>
              </a:rPr>
              <a:t>學習</a:t>
            </a:r>
          </a:p>
        </p:txBody>
      </p:sp>
      <p:sp>
        <p:nvSpPr>
          <p:cNvPr id="11277" name="AutoShape 11"/>
          <p:cNvSpPr>
            <a:spLocks noChangeArrowheads="1"/>
          </p:cNvSpPr>
          <p:nvPr/>
        </p:nvSpPr>
        <p:spPr bwMode="gray">
          <a:xfrm>
            <a:off x="1115616" y="3285852"/>
            <a:ext cx="3455988" cy="1511300"/>
          </a:xfrm>
          <a:prstGeom prst="rightArrow">
            <a:avLst>
              <a:gd name="adj1" fmla="val 50000"/>
              <a:gd name="adj2" fmla="val 5716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000" b="1" dirty="0">
                <a:solidFill>
                  <a:schemeClr val="accent2"/>
                </a:solidFill>
                <a:ea typeface="標楷體" pitchFamily="65" charset="-120"/>
              </a:rPr>
              <a:t>教：手段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27584" y="1772815"/>
            <a:ext cx="7571184" cy="28083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綜合活動係蝦米？</a:t>
            </a:r>
            <a:endParaRPr lang="zh-TW" altLang="en-US" sz="6000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11560" y="3140968"/>
            <a:ext cx="2627784" cy="16572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品德教育？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1465759">
            <a:off x="6128303" y="1524823"/>
            <a:ext cx="2360000" cy="10725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理財教育？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 rot="390692">
            <a:off x="4771943" y="5225806"/>
            <a:ext cx="3818431" cy="120354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標楷體"/>
                <a:ea typeface="標楷體"/>
              </a:rPr>
              <a:t>融入學校行事活動？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751945">
            <a:off x="3952569" y="2316653"/>
            <a:ext cx="2949891" cy="1066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性別平等教育？</a:t>
            </a: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21088659">
            <a:off x="402004" y="1954979"/>
            <a:ext cx="3172352" cy="1066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生命教育？</a:t>
            </a:r>
            <a:endParaRPr lang="zh-TW" altLang="en-US" sz="36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2328683">
            <a:off x="3498849" y="3547164"/>
            <a:ext cx="2552987" cy="16109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標楷體"/>
                <a:ea typeface="標楷體"/>
              </a:rPr>
              <a:t>環境教育？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 rot="20764773">
            <a:off x="6380198" y="3716449"/>
            <a:ext cx="2520950" cy="68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kern="10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/>
                <a:ea typeface="標楷體"/>
              </a:rPr>
              <a:t>閱讀活動？</a:t>
            </a: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 rot="170471">
            <a:off x="640256" y="4976414"/>
            <a:ext cx="3240088" cy="1307772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各領域的總和？</a:t>
            </a:r>
          </a:p>
        </p:txBody>
      </p:sp>
    </p:spTree>
    <p:extLst>
      <p:ext uri="{BB962C8B-B14F-4D97-AF65-F5344CB8AC3E}">
        <p14:creationId xmlns:p14="http://schemas.microsoft.com/office/powerpoint/2010/main" val="10615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教學停看聽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23762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想一想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綜合活動怎麼教？</a:t>
            </a:r>
            <a:endParaRPr lang="zh-TW" altLang="en-US" sz="6000" dirty="0"/>
          </a:p>
        </p:txBody>
      </p:sp>
      <p:pic>
        <p:nvPicPr>
          <p:cNvPr id="14339" name="圖片 2" descr="00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50634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圖片 3" descr="003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5085184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4" descr="003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744" y="5085184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381642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zh-TW" altLang="en-US" sz="5400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標楷體" pitchFamily="65" charset="-120"/>
              </a:rPr>
              <a:t>你還記得嗎？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內容版面配置區 8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655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網路課程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……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 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綜合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活動</a:t>
            </a:r>
            <a:r>
              <a:rPr lang="en-US" altLang="zh-TW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21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小時？</a:t>
            </a:r>
            <a:endParaRPr lang="en-US" altLang="zh-TW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還有</a:t>
            </a:r>
            <a:r>
              <a:rPr lang="en-US" altLang="zh-TW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15</a:t>
            </a:r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小時？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66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9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2677</Words>
  <Application>Microsoft Office PowerPoint</Application>
  <PresentationFormat>如螢幕大小 (4:3)</PresentationFormat>
  <Paragraphs>545</Paragraphs>
  <Slides>38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微軟正黑體</vt:lpstr>
      <vt:lpstr>新細明體</vt:lpstr>
      <vt:lpstr>標楷體</vt:lpstr>
      <vt:lpstr>Arial</vt:lpstr>
      <vt:lpstr>Calibri</vt:lpstr>
      <vt:lpstr>Microsoft Sans Serif</vt:lpstr>
      <vt:lpstr>Tahoma</vt:lpstr>
      <vt:lpstr>Times New Roman</vt:lpstr>
      <vt:lpstr>Verdana</vt:lpstr>
      <vt:lpstr>Wingdings</vt:lpstr>
      <vt:lpstr>Wingdings 2</vt:lpstr>
      <vt:lpstr>10362649</vt:lpstr>
      <vt:lpstr>綜合活動基本理念與 能力指標分析與轉化</vt:lpstr>
      <vt:lpstr>PowerPoint 簡報</vt:lpstr>
      <vt:lpstr>PowerPoint 簡報</vt:lpstr>
      <vt:lpstr>今日分享重點</vt:lpstr>
      <vt:lpstr>PowerPoint 簡報</vt:lpstr>
      <vt:lpstr>教學停看聽</vt:lpstr>
      <vt:lpstr>教學停看聽</vt:lpstr>
      <vt:lpstr>教學停看聽</vt:lpstr>
      <vt:lpstr>你還記得嗎？</vt:lpstr>
      <vt:lpstr>100年課綱的重點</vt:lpstr>
      <vt:lpstr>PowerPoint 簡報</vt:lpstr>
      <vt:lpstr>PowerPoint 簡報</vt:lpstr>
      <vt:lpstr> </vt:lpstr>
      <vt:lpstr>     「頭」字法記憶術  （連結圖像與意義） </vt:lpstr>
      <vt:lpstr>PowerPoint 簡報</vt:lpstr>
      <vt:lpstr>PowerPoint 簡報</vt:lpstr>
      <vt:lpstr>PowerPoint 簡報</vt:lpstr>
      <vt:lpstr>PowerPoint 簡報</vt:lpstr>
      <vt:lpstr>新舊能力指標數比較</vt:lpstr>
      <vt:lpstr>開心一下</vt:lpstr>
      <vt:lpstr>PowerPoint 簡報</vt:lpstr>
      <vt:lpstr>綜合活動領域 基本理念</vt:lpstr>
      <vt:lpstr>也可以這麼說</vt:lpstr>
      <vt:lpstr>PowerPoint 簡報</vt:lpstr>
      <vt:lpstr>PowerPoint 簡報</vt:lpstr>
      <vt:lpstr>PowerPoint 簡報</vt:lpstr>
      <vt:lpstr>解讀課程綱要內涵</vt:lpstr>
      <vt:lpstr>能力指標編號「a-b-c」怎麼看？</vt:lpstr>
      <vt:lpstr>規劃與設計課程的能力</vt:lpstr>
      <vt:lpstr>轉化到教學現場的能力</vt:lpstr>
      <vt:lpstr>PowerPoint 簡報</vt:lpstr>
      <vt:lpstr>討論與實作(二)</vt:lpstr>
      <vt:lpstr>討論與實作(三)</vt:lpstr>
      <vt:lpstr>討論與實作(四)</vt:lpstr>
      <vt:lpstr>生命教育在協進</vt:lpstr>
      <vt:lpstr>對談與回饋</vt:lpstr>
      <vt:lpstr>PowerPoint 簡報</vt:lpstr>
      <vt:lpstr>分享結束！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2011-09-23T03:02:28Z</dcterms:created>
  <dcterms:modified xsi:type="dcterms:W3CDTF">2015-06-08T07:17:45Z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TC103626491028</vt:lpwstr>
  </property>
</Properties>
</file>