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AE49768-EB06-486E-B435-35A2AAC9E8D7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06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1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0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50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42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80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38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80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98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01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36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EFB6-D694-4271-8406-09D31E85FFF0}" type="datetimeFigureOut">
              <a:rPr lang="zh-TW" altLang="en-US" smtClean="0"/>
              <a:t>2016/10/5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89EC-0E88-4BD3-9B65-F4A7CDF31F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6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688631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目標</a:t>
            </a:r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Goal</a:t>
            </a:r>
            <a:r>
              <a:rPr lang="zh-TW" altLang="zh-TW" sz="3600" b="1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3100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31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包含學習目標、團體目標及個人目標</a:t>
            </a:r>
            <a:r>
              <a:rPr lang="zh-TW" altLang="zh-TW" sz="27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27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7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 smtClean="0">
                <a:latin typeface="微軟正黑體" pitchFamily="34" charset="-120"/>
                <a:ea typeface="微軟正黑體" pitchFamily="34" charset="-120"/>
              </a:rPr>
              <a:t>帶領</a:t>
            </a: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者需要評估</a:t>
            </a:r>
            <a:r>
              <a:rPr lang="zh-TW" altLang="zh-TW" sz="27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27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7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sz="27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‧除學習目標外，什麼是團體及參與者個人的目標需求？</a:t>
            </a:r>
            <a:br>
              <a:rPr lang="zh-TW" altLang="zh-TW" sz="27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‧團體對學習目標是否有充足的資訊與正確的認知？</a:t>
            </a:r>
            <a:br>
              <a:rPr lang="zh-TW" altLang="zh-TW" sz="27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‧課程活動中，團體是否具備足夠的能力解決問題，達成任務？</a:t>
            </a:r>
            <a:br>
              <a:rPr lang="zh-TW" altLang="zh-TW" sz="27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‧課程活動中，團體是否具備足夠的能力與條件，作出承諾？</a:t>
            </a:r>
            <a:br>
              <a:rPr lang="zh-TW" altLang="zh-TW" sz="27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700" dirty="0">
                <a:latin typeface="微軟正黑體" pitchFamily="34" charset="-120"/>
                <a:ea typeface="微軟正黑體" pitchFamily="34" charset="-120"/>
              </a:rPr>
              <a:t>‧課程活動中，團體是否聚焦在彼此共同認同的目標上，包含學習目標？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zh-TW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95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88984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準備度（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Readiness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）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3200" b="1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團體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或學員對於下一個目標或挑戰的準備程度。帶領者在安排活動及帶領團時，必須循序漸進，考慮團體及參與者的能力與條件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。以下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幾點評估團體與參與者的準備度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‧是否準時出席？服裝是否適當？出席率如何？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‧參與者對於課程活動的目的宗旨是否瞭解？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‧面對下一個目標或挑戰，團體或參與者是否具備相對應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的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     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能力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‧團體面對失敗經驗的能力如何？他們的反應是什麼？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‧團體是否擁有足夠的時間，以達到目標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？</a:t>
            </a: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924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620688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情意感意（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Affect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）</a:t>
            </a:r>
          </a:p>
          <a:p>
            <a:pPr>
              <a:spcBef>
                <a:spcPct val="0"/>
              </a:spcBef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團體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進行互動的過程中，每一位參與者，必定會對該事件或經驗產生｢情意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Affect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｣，一部份是內在感覺、一部份是內在感覺、態度、價值觀，另一部份則是反應表現於外部行為的情緒表達、團體氣氛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‧參與者對活動是否感到有趣？愉悅？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‧團體的動能與氣氛如何，興奮、沮喪，還是．．．．？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‧團體內，對於不同的觀點與價值觀，是否保持開放傾聽？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‧團體成員是否同理夥伴的想法與感受？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‧團體內，學員彼此信任的程度如何？</a:t>
            </a:r>
          </a:p>
          <a:p>
            <a:pPr>
              <a:spcBef>
                <a:spcPct val="0"/>
              </a:spcBef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smtClean="0">
                <a:latin typeface="微軟正黑體" pitchFamily="34" charset="-120"/>
                <a:ea typeface="微軟正黑體" pitchFamily="34" charset="-120"/>
                <a:cs typeface="+mj-cs"/>
              </a:rPr>
              <a:t>‧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團體成員是否互相接納與尊重？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 </a:t>
            </a: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149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536" y="972011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行為（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Behavior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）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3200" b="1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不只是學員個人的行為，更包含了團體內所有參與者彼此互動的行為。當觀察團體或參與者行為時，需不忘檢視他們的行為表現與認知是否不一致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‧學員參與活動的程度如何？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‧團體及學員是否仍聚焦在當前的問題或挑戰？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‧團體成員是否互相合作？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‧團體內是否形成特定的領導者角色？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‧團體如何面對挫折？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‧團體是否具冒險精神？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‧團體成員間是否願意彼此尊重、分享？</a:t>
            </a:r>
            <a:endParaRPr lang="zh-TW" altLang="en-US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72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920909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生理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狀況（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Body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）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3200" b="1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進行任何體驗活動前，帶領者必須考量參與者的身體狀況，以安全為最高原則。依據學員的生理狀態，適時調整課程活動，讓參與者以最好的身體狀態下，進行學習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‧有沒有任何參與者有身體不適或不方便的狀況？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‧參與者體能狀況如何？是否需要休息？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‧參與者精神狀態如何，團體是否仍保持專注？是否需要休息？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‧參與者的肢體語言是否傳遞了一些訊息？需要調整一下嗎？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‧在這個活動中，該怎麼做，才能讓團體重新再振奮起來？</a:t>
            </a:r>
            <a:endParaRPr lang="zh-TW" altLang="en-US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444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11617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六、外部環境（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Setting</a:t>
            </a:r>
            <a:r>
              <a:rPr lang="zh-TW" altLang="zh-TW" sz="32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）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3200" b="1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包含硬體的教室會場、設備．．．．等設施，到周圍的人員、場景甚至氛圍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…….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等，也會影響團體的互動與學習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‧周邊的環境可能會對團體，造成什麼影響？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‧是否有足夠的資源得以進行課程活動？如：場地大小、格局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、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硬體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設施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…..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等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‧雨天備案是什麼？</a:t>
            </a: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‧周邊有沒有團體以外，卻可能會影響團體的人員？如：家人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、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    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師長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  <a:cs typeface="+mj-cs"/>
              </a:rPr>
              <a:t>….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等</a:t>
            </a:r>
            <a:endParaRPr lang="zh-TW" altLang="zh-TW" sz="2400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983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15813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500" b="1" dirty="0">
                <a:latin typeface="微軟正黑體" pitchFamily="34" charset="-120"/>
                <a:ea typeface="微軟正黑體" pitchFamily="34" charset="-120"/>
                <a:cs typeface="+mj-cs"/>
              </a:rPr>
              <a:t>團隊發展階段（</a:t>
            </a:r>
            <a:r>
              <a:rPr lang="en-US" altLang="zh-TW" sz="3500" b="1" dirty="0">
                <a:latin typeface="微軟正黑體" pitchFamily="34" charset="-120"/>
                <a:ea typeface="微軟正黑體" pitchFamily="34" charset="-120"/>
                <a:cs typeface="+mj-cs"/>
              </a:rPr>
              <a:t>Stage</a:t>
            </a:r>
            <a:r>
              <a:rPr lang="zh-TW" altLang="zh-TW" sz="3500" b="1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）</a:t>
            </a:r>
            <a:endParaRPr lang="en-US" altLang="zh-TW" sz="3500" b="1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marL="0" indent="0">
              <a:buNone/>
            </a:pPr>
            <a:endParaRPr lang="zh-TW" altLang="zh-TW" sz="3500" b="1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團隊發展階段指的是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Tuchman</a:t>
            </a: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所提出的｢團隊發展四階段｣（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Stages of Group Development</a:t>
            </a: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），分別為形成期（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Forming</a:t>
            </a: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）、風暴期（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Storming</a:t>
            </a: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）、規範期（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Norming</a:t>
            </a: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）以及績效期（</a:t>
            </a:r>
            <a:r>
              <a:rPr lang="en-US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Performing</a:t>
            </a:r>
            <a:r>
              <a:rPr lang="zh-TW" altLang="zh-TW" sz="2600" dirty="0" smtClean="0">
                <a:latin typeface="微軟正黑體" pitchFamily="34" charset="-120"/>
                <a:ea typeface="微軟正黑體" pitchFamily="34" charset="-120"/>
                <a:cs typeface="+mj-cs"/>
              </a:rPr>
              <a:t>）。</a:t>
            </a:r>
            <a:endParaRPr lang="en-US" altLang="zh-TW" sz="2600" dirty="0" smtClean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zh-TW" altLang="zh-TW" sz="2600" dirty="0"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目前的團體，探索學習帶領者需要釋放多少主控權，是完全集權、還是完全授權？</a:t>
            </a:r>
          </a:p>
          <a:p>
            <a:pPr marL="0" indent="0">
              <a:spcBef>
                <a:spcPct val="0"/>
              </a:spcBef>
              <a:buNone/>
            </a:pPr>
            <a:r>
              <a:rPr lang="zh-TW" altLang="zh-TW" sz="2600" dirty="0">
                <a:latin typeface="微軟正黑體" pitchFamily="34" charset="-120"/>
                <a:ea typeface="微軟正黑體" pitchFamily="34" charset="-120"/>
                <a:cs typeface="+mj-cs"/>
              </a:rPr>
              <a:t>團隊目前的發展狀態為何？形成期、風暴期、規範期還是績效期？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856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720</Words>
  <Application>Microsoft Office PowerPoint</Application>
  <PresentationFormat>如螢幕大小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目標（Goal）  包含學習目標、團體目標及個人目標。 帶領者需要評估。  ‧除學習目標外，什麼是團體及參與者個人的目標需求？ ‧團體對學習目標是否有充足的資訊與正確的認知？ ‧課程活動中，團體是否具備足夠的能力解決問題，達成任務？ ‧課程活動中，團體是否具備足夠的能力與條件，作出承諾？ ‧課程活動中，團體是否聚焦在彼此共同認同的目標上，包含學習目標？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目標（Goal）  包含學習目標、團體目標及個人目標。 帶領者需要評估。  ‧除學習目標外，什麼是團體及參與者個人的目標需求？ ‧團體對學習目標是否有充足的資訊與正確的認知？ ‧課程活動中，團體是否具備足夠的能力解決問題，達成任務？ ‧課程活動中，團體是否具備足夠的能力與條件，作出承諾？ ‧課程活動中，團體是否聚焦在彼此共同認同的目標上，包含學習目標？</dc:title>
  <dc:creator>User</dc:creator>
  <cp:lastModifiedBy>User</cp:lastModifiedBy>
  <cp:revision>3</cp:revision>
  <dcterms:created xsi:type="dcterms:W3CDTF">2016-10-05T12:51:47Z</dcterms:created>
  <dcterms:modified xsi:type="dcterms:W3CDTF">2016-10-05T13:12:19Z</dcterms:modified>
</cp:coreProperties>
</file>