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7AE49768-EB06-486E-B435-35A2AAC9E8D7}">
          <p14:sldIdLst>
            <p14:sldId id="256"/>
            <p14:sldId id="257"/>
            <p14:sldId id="258"/>
            <p14:sldId id="259"/>
            <p14:sldId id="260"/>
            <p14:sldId id="261"/>
            <p14:sldId id="262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0EFB6-D694-4271-8406-09D31E85FFF0}" type="datetimeFigureOut">
              <a:rPr lang="zh-TW" altLang="en-US" smtClean="0"/>
              <a:t>2016/10/5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289EC-0E88-4BD3-9B65-F4A7CDF31F3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86066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0EFB6-D694-4271-8406-09D31E85FFF0}" type="datetimeFigureOut">
              <a:rPr lang="zh-TW" altLang="en-US" smtClean="0"/>
              <a:t>2016/10/5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289EC-0E88-4BD3-9B65-F4A7CDF31F3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16131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0EFB6-D694-4271-8406-09D31E85FFF0}" type="datetimeFigureOut">
              <a:rPr lang="zh-TW" altLang="en-US" smtClean="0"/>
              <a:t>2016/10/5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289EC-0E88-4BD3-9B65-F4A7CDF31F3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43097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0EFB6-D694-4271-8406-09D31E85FFF0}" type="datetimeFigureOut">
              <a:rPr lang="zh-TW" altLang="en-US" smtClean="0"/>
              <a:t>2016/10/5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289EC-0E88-4BD3-9B65-F4A7CDF31F3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64502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0EFB6-D694-4271-8406-09D31E85FFF0}" type="datetimeFigureOut">
              <a:rPr lang="zh-TW" altLang="en-US" smtClean="0"/>
              <a:t>2016/10/5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289EC-0E88-4BD3-9B65-F4A7CDF31F3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56424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0EFB6-D694-4271-8406-09D31E85FFF0}" type="datetimeFigureOut">
              <a:rPr lang="zh-TW" altLang="en-US" smtClean="0"/>
              <a:t>2016/10/5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289EC-0E88-4BD3-9B65-F4A7CDF31F3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42801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0EFB6-D694-4271-8406-09D31E85FFF0}" type="datetimeFigureOut">
              <a:rPr lang="zh-TW" altLang="en-US" smtClean="0"/>
              <a:t>2016/10/5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289EC-0E88-4BD3-9B65-F4A7CDF31F3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20380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0EFB6-D694-4271-8406-09D31E85FFF0}" type="datetimeFigureOut">
              <a:rPr lang="zh-TW" altLang="en-US" smtClean="0"/>
              <a:t>2016/10/5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289EC-0E88-4BD3-9B65-F4A7CDF31F3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05804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0EFB6-D694-4271-8406-09D31E85FFF0}" type="datetimeFigureOut">
              <a:rPr lang="zh-TW" altLang="en-US" smtClean="0"/>
              <a:t>2016/10/5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289EC-0E88-4BD3-9B65-F4A7CDF31F3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38983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0EFB6-D694-4271-8406-09D31E85FFF0}" type="datetimeFigureOut">
              <a:rPr lang="zh-TW" altLang="en-US" smtClean="0"/>
              <a:t>2016/10/5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289EC-0E88-4BD3-9B65-F4A7CDF31F3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41016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0EFB6-D694-4271-8406-09D31E85FFF0}" type="datetimeFigureOut">
              <a:rPr lang="zh-TW" altLang="en-US" smtClean="0"/>
              <a:t>2016/10/5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289EC-0E88-4BD3-9B65-F4A7CDF31F3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32360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0EFB6-D694-4271-8406-09D31E85FFF0}" type="datetimeFigureOut">
              <a:rPr lang="zh-TW" altLang="en-US" smtClean="0"/>
              <a:t>2016/10/5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C289EC-0E88-4BD3-9B65-F4A7CDF31F3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50648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620688"/>
            <a:ext cx="7772400" cy="5688631"/>
          </a:xfrm>
        </p:spPr>
        <p:txBody>
          <a:bodyPr>
            <a:normAutofit fontScale="90000"/>
          </a:bodyPr>
          <a:lstStyle/>
          <a:p>
            <a:pPr algn="l"/>
            <a:r>
              <a:rPr lang="zh-TW" altLang="zh-TW" sz="3600" b="1" dirty="0">
                <a:latin typeface="微軟正黑體" pitchFamily="34" charset="-120"/>
                <a:ea typeface="微軟正黑體" pitchFamily="34" charset="-120"/>
              </a:rPr>
              <a:t>目標</a:t>
            </a:r>
            <a:r>
              <a:rPr lang="zh-TW" altLang="zh-TW" sz="3600" b="1" dirty="0">
                <a:latin typeface="微軟正黑體" pitchFamily="34" charset="-120"/>
                <a:ea typeface="微軟正黑體" pitchFamily="34" charset="-120"/>
              </a:rPr>
              <a:t>（</a:t>
            </a:r>
            <a:r>
              <a:rPr lang="en-US" altLang="zh-TW" sz="3600" b="1" dirty="0">
                <a:latin typeface="微軟正黑體" pitchFamily="34" charset="-120"/>
                <a:ea typeface="微軟正黑體" pitchFamily="34" charset="-120"/>
              </a:rPr>
              <a:t>Goal</a:t>
            </a:r>
            <a:r>
              <a:rPr lang="zh-TW" altLang="zh-TW" sz="3600" b="1" dirty="0" smtClean="0">
                <a:latin typeface="微軟正黑體" pitchFamily="34" charset="-120"/>
                <a:ea typeface="微軟正黑體" pitchFamily="34" charset="-120"/>
              </a:rPr>
              <a:t>）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</a:br>
            <a:r>
              <a:rPr lang="zh-TW" altLang="zh-TW" sz="3100" dirty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zh-TW" altLang="zh-TW" sz="3100" dirty="0">
                <a:latin typeface="微軟正黑體" pitchFamily="34" charset="-120"/>
                <a:ea typeface="微軟正黑體" pitchFamily="34" charset="-120"/>
              </a:rPr>
            </a:br>
            <a:r>
              <a:rPr lang="zh-TW" altLang="zh-TW" sz="2700" dirty="0">
                <a:latin typeface="微軟正黑體" pitchFamily="34" charset="-120"/>
                <a:ea typeface="微軟正黑體" pitchFamily="34" charset="-120"/>
              </a:rPr>
              <a:t>包含學習目標、團體目標及個人目標</a:t>
            </a:r>
            <a:r>
              <a:rPr lang="zh-TW" altLang="zh-TW" sz="2700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r>
              <a:rPr lang="en-US" altLang="zh-TW" sz="2700" dirty="0" smtClean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2700" dirty="0" smtClean="0">
                <a:latin typeface="微軟正黑體" pitchFamily="34" charset="-120"/>
                <a:ea typeface="微軟正黑體" pitchFamily="34" charset="-120"/>
              </a:rPr>
            </a:br>
            <a:r>
              <a:rPr lang="zh-TW" altLang="zh-TW" sz="2700" dirty="0" smtClean="0">
                <a:latin typeface="微軟正黑體" pitchFamily="34" charset="-120"/>
                <a:ea typeface="微軟正黑體" pitchFamily="34" charset="-120"/>
              </a:rPr>
              <a:t>帶領</a:t>
            </a:r>
            <a:r>
              <a:rPr lang="zh-TW" altLang="zh-TW" sz="2700" dirty="0">
                <a:latin typeface="微軟正黑體" pitchFamily="34" charset="-120"/>
                <a:ea typeface="微軟正黑體" pitchFamily="34" charset="-120"/>
              </a:rPr>
              <a:t>者需要評估</a:t>
            </a:r>
            <a:r>
              <a:rPr lang="zh-TW" altLang="zh-TW" sz="2700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r>
              <a:rPr lang="en-US" altLang="zh-TW" sz="2700" dirty="0" smtClean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2700" dirty="0" smtClean="0">
                <a:latin typeface="微軟正黑體" pitchFamily="34" charset="-120"/>
                <a:ea typeface="微軟正黑體" pitchFamily="34" charset="-120"/>
              </a:rPr>
            </a:br>
            <a:r>
              <a:rPr lang="zh-TW" altLang="zh-TW" sz="2700" dirty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zh-TW" altLang="zh-TW" sz="2700" dirty="0">
                <a:latin typeface="微軟正黑體" pitchFamily="34" charset="-120"/>
                <a:ea typeface="微軟正黑體" pitchFamily="34" charset="-120"/>
              </a:rPr>
            </a:br>
            <a:r>
              <a:rPr lang="zh-TW" altLang="zh-TW" sz="2700" dirty="0">
                <a:latin typeface="微軟正黑體" pitchFamily="34" charset="-120"/>
                <a:ea typeface="微軟正黑體" pitchFamily="34" charset="-120"/>
              </a:rPr>
              <a:t>‧除學習目標外，什麼是團體及參與者個人的目標需求？</a:t>
            </a:r>
            <a:br>
              <a:rPr lang="zh-TW" altLang="zh-TW" sz="2700" dirty="0">
                <a:latin typeface="微軟正黑體" pitchFamily="34" charset="-120"/>
                <a:ea typeface="微軟正黑體" pitchFamily="34" charset="-120"/>
              </a:rPr>
            </a:br>
            <a:r>
              <a:rPr lang="zh-TW" altLang="zh-TW" sz="2700" dirty="0">
                <a:latin typeface="微軟正黑體" pitchFamily="34" charset="-120"/>
                <a:ea typeface="微軟正黑體" pitchFamily="34" charset="-120"/>
              </a:rPr>
              <a:t>‧團體對學習目標是否有充足的資訊與正確的認知？</a:t>
            </a:r>
            <a:br>
              <a:rPr lang="zh-TW" altLang="zh-TW" sz="2700" dirty="0">
                <a:latin typeface="微軟正黑體" pitchFamily="34" charset="-120"/>
                <a:ea typeface="微軟正黑體" pitchFamily="34" charset="-120"/>
              </a:rPr>
            </a:br>
            <a:r>
              <a:rPr lang="zh-TW" altLang="zh-TW" sz="2700" dirty="0">
                <a:latin typeface="微軟正黑體" pitchFamily="34" charset="-120"/>
                <a:ea typeface="微軟正黑體" pitchFamily="34" charset="-120"/>
              </a:rPr>
              <a:t>‧課程活動中，團體是否具備足夠的能力解決問題，達成任務？</a:t>
            </a:r>
            <a:br>
              <a:rPr lang="zh-TW" altLang="zh-TW" sz="2700" dirty="0">
                <a:latin typeface="微軟正黑體" pitchFamily="34" charset="-120"/>
                <a:ea typeface="微軟正黑體" pitchFamily="34" charset="-120"/>
              </a:rPr>
            </a:br>
            <a:r>
              <a:rPr lang="zh-TW" altLang="zh-TW" sz="2700" dirty="0">
                <a:latin typeface="微軟正黑體" pitchFamily="34" charset="-120"/>
                <a:ea typeface="微軟正黑體" pitchFamily="34" charset="-120"/>
              </a:rPr>
              <a:t>‧課程活動中，團體是否具備足夠的能力與條件，作出承諾？</a:t>
            </a:r>
            <a:br>
              <a:rPr lang="zh-TW" altLang="zh-TW" sz="2700" dirty="0">
                <a:latin typeface="微軟正黑體" pitchFamily="34" charset="-120"/>
                <a:ea typeface="微軟正黑體" pitchFamily="34" charset="-120"/>
              </a:rPr>
            </a:br>
            <a:r>
              <a:rPr lang="zh-TW" altLang="zh-TW" sz="2700" dirty="0">
                <a:latin typeface="微軟正黑體" pitchFamily="34" charset="-120"/>
                <a:ea typeface="微軟正黑體" pitchFamily="34" charset="-120"/>
              </a:rPr>
              <a:t>‧課程活動中，團體是否聚焦在彼此共同認同的目標上，包含學習目標？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zh-TW" altLang="zh-TW" dirty="0">
                <a:latin typeface="微軟正黑體" pitchFamily="34" charset="-120"/>
                <a:ea typeface="微軟正黑體" pitchFamily="34" charset="-120"/>
              </a:rPr>
            </a:b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18953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467544" y="889844"/>
            <a:ext cx="842493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zh-TW" altLang="zh-TW" sz="3200" b="1" dirty="0">
                <a:latin typeface="微軟正黑體" pitchFamily="34" charset="-120"/>
                <a:ea typeface="微軟正黑體" pitchFamily="34" charset="-120"/>
                <a:cs typeface="+mj-cs"/>
              </a:rPr>
              <a:t>準備度（</a:t>
            </a:r>
            <a:r>
              <a:rPr lang="en-US" altLang="zh-TW" sz="3200" b="1" dirty="0">
                <a:latin typeface="微軟正黑體" pitchFamily="34" charset="-120"/>
                <a:ea typeface="微軟正黑體" pitchFamily="34" charset="-120"/>
                <a:cs typeface="+mj-cs"/>
              </a:rPr>
              <a:t>Readiness</a:t>
            </a:r>
            <a:r>
              <a:rPr lang="zh-TW" altLang="zh-TW" sz="3200" b="1" dirty="0" smtClean="0">
                <a:latin typeface="微軟正黑體" pitchFamily="34" charset="-120"/>
                <a:ea typeface="微軟正黑體" pitchFamily="34" charset="-120"/>
                <a:cs typeface="+mj-cs"/>
              </a:rPr>
              <a:t>）</a:t>
            </a:r>
            <a:endParaRPr lang="en-US" altLang="zh-TW" sz="3200" b="1" dirty="0" smtClean="0">
              <a:latin typeface="微軟正黑體" pitchFamily="34" charset="-120"/>
              <a:ea typeface="微軟正黑體" pitchFamily="34" charset="-120"/>
              <a:cs typeface="+mj-cs"/>
            </a:endParaRPr>
          </a:p>
          <a:p>
            <a:pPr>
              <a:spcBef>
                <a:spcPct val="0"/>
              </a:spcBef>
            </a:pPr>
            <a:endParaRPr lang="zh-TW" altLang="zh-TW" sz="3200" b="1" dirty="0">
              <a:latin typeface="微軟正黑體" pitchFamily="34" charset="-120"/>
              <a:ea typeface="微軟正黑體" pitchFamily="34" charset="-120"/>
              <a:cs typeface="+mj-cs"/>
            </a:endParaRPr>
          </a:p>
          <a:p>
            <a:pPr>
              <a:spcBef>
                <a:spcPct val="0"/>
              </a:spcBef>
            </a:pPr>
            <a:r>
              <a:rPr lang="en-US" altLang="zh-TW" sz="3200" b="1" dirty="0">
                <a:latin typeface="微軟正黑體" pitchFamily="34" charset="-120"/>
                <a:ea typeface="微軟正黑體" pitchFamily="34" charset="-120"/>
                <a:cs typeface="+mj-cs"/>
              </a:rPr>
              <a:t>    </a:t>
            </a:r>
            <a:r>
              <a:rPr lang="zh-TW" altLang="zh-TW" sz="2400" dirty="0" smtClean="0">
                <a:latin typeface="微軟正黑體" pitchFamily="34" charset="-120"/>
                <a:ea typeface="微軟正黑體" pitchFamily="34" charset="-120"/>
                <a:cs typeface="+mj-cs"/>
              </a:rPr>
              <a:t>團體</a:t>
            </a:r>
            <a:r>
              <a:rPr lang="zh-TW" altLang="zh-TW" sz="2400" dirty="0">
                <a:latin typeface="微軟正黑體" pitchFamily="34" charset="-120"/>
                <a:ea typeface="微軟正黑體" pitchFamily="34" charset="-120"/>
                <a:cs typeface="+mj-cs"/>
              </a:rPr>
              <a:t>或學員對於下一個目標或挑戰的準備程度。帶領者在安排活動及帶領團時，必須循序漸進，考慮團體及參與者的能力與條件</a:t>
            </a:r>
            <a:r>
              <a:rPr lang="zh-TW" altLang="zh-TW" sz="2400" dirty="0" smtClean="0">
                <a:latin typeface="微軟正黑體" pitchFamily="34" charset="-120"/>
                <a:ea typeface="微軟正黑體" pitchFamily="34" charset="-120"/>
                <a:cs typeface="+mj-cs"/>
              </a:rPr>
              <a:t>。以下</a:t>
            </a:r>
            <a:r>
              <a:rPr lang="zh-TW" altLang="zh-TW" sz="2400" dirty="0">
                <a:latin typeface="微軟正黑體" pitchFamily="34" charset="-120"/>
                <a:ea typeface="微軟正黑體" pitchFamily="34" charset="-120"/>
                <a:cs typeface="+mj-cs"/>
              </a:rPr>
              <a:t>幾點評估團體與參與者的準備度</a:t>
            </a:r>
            <a:r>
              <a:rPr lang="zh-TW" altLang="zh-TW" sz="2400" dirty="0" smtClean="0">
                <a:latin typeface="微軟正黑體" pitchFamily="34" charset="-120"/>
                <a:ea typeface="微軟正黑體" pitchFamily="34" charset="-120"/>
                <a:cs typeface="+mj-cs"/>
              </a:rPr>
              <a:t>。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  <a:cs typeface="+mj-cs"/>
            </a:endParaRPr>
          </a:p>
          <a:p>
            <a:pPr>
              <a:spcBef>
                <a:spcPct val="0"/>
              </a:spcBef>
            </a:pPr>
            <a:endParaRPr lang="zh-TW" altLang="zh-TW" sz="2400" dirty="0">
              <a:latin typeface="微軟正黑體" pitchFamily="34" charset="-120"/>
              <a:ea typeface="微軟正黑體" pitchFamily="34" charset="-120"/>
              <a:cs typeface="+mj-cs"/>
            </a:endParaRPr>
          </a:p>
          <a:p>
            <a:pPr>
              <a:spcBef>
                <a:spcPct val="0"/>
              </a:spcBef>
            </a:pPr>
            <a:r>
              <a:rPr lang="en-US" altLang="zh-TW" sz="2400" dirty="0">
                <a:latin typeface="微軟正黑體" pitchFamily="34" charset="-120"/>
                <a:ea typeface="微軟正黑體" pitchFamily="34" charset="-120"/>
                <a:cs typeface="+mj-cs"/>
              </a:rPr>
              <a:t>    </a:t>
            </a:r>
            <a:r>
              <a:rPr lang="zh-TW" altLang="zh-TW" sz="2400" dirty="0">
                <a:latin typeface="微軟正黑體" pitchFamily="34" charset="-120"/>
                <a:ea typeface="微軟正黑體" pitchFamily="34" charset="-120"/>
                <a:cs typeface="+mj-cs"/>
              </a:rPr>
              <a:t>‧是否準時出席？服裝是否適當？出席率如何？</a:t>
            </a:r>
          </a:p>
          <a:p>
            <a:pPr>
              <a:spcBef>
                <a:spcPct val="0"/>
              </a:spcBef>
            </a:pPr>
            <a:r>
              <a:rPr lang="en-US" altLang="zh-TW" sz="2400" dirty="0">
                <a:latin typeface="微軟正黑體" pitchFamily="34" charset="-120"/>
                <a:ea typeface="微軟正黑體" pitchFamily="34" charset="-120"/>
                <a:cs typeface="+mj-cs"/>
              </a:rPr>
              <a:t>    </a:t>
            </a:r>
            <a:r>
              <a:rPr lang="zh-TW" altLang="zh-TW" sz="2400" dirty="0">
                <a:latin typeface="微軟正黑體" pitchFamily="34" charset="-120"/>
                <a:ea typeface="微軟正黑體" pitchFamily="34" charset="-120"/>
                <a:cs typeface="+mj-cs"/>
              </a:rPr>
              <a:t>‧參與者對於課程活動的目的宗旨是否瞭解？</a:t>
            </a:r>
          </a:p>
          <a:p>
            <a:pPr>
              <a:spcBef>
                <a:spcPct val="0"/>
              </a:spcBef>
            </a:pPr>
            <a:r>
              <a:rPr lang="en-US" altLang="zh-TW" sz="2400" dirty="0">
                <a:latin typeface="微軟正黑體" pitchFamily="34" charset="-120"/>
                <a:ea typeface="微軟正黑體" pitchFamily="34" charset="-120"/>
                <a:cs typeface="+mj-cs"/>
              </a:rPr>
              <a:t>    </a:t>
            </a:r>
            <a:r>
              <a:rPr lang="zh-TW" altLang="zh-TW" sz="2400" dirty="0">
                <a:latin typeface="微軟正黑體" pitchFamily="34" charset="-120"/>
                <a:ea typeface="微軟正黑體" pitchFamily="34" charset="-120"/>
                <a:cs typeface="+mj-cs"/>
              </a:rPr>
              <a:t>‧面對下一個目標或挑戰，團體或參與者是否具備相對應</a:t>
            </a:r>
            <a:r>
              <a:rPr lang="zh-TW" altLang="zh-TW" sz="2400" dirty="0" smtClean="0">
                <a:latin typeface="微軟正黑體" pitchFamily="34" charset="-120"/>
                <a:ea typeface="微軟正黑體" pitchFamily="34" charset="-120"/>
                <a:cs typeface="+mj-cs"/>
              </a:rPr>
              <a:t>的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  <a:cs typeface="+mj-cs"/>
              </a:rPr>
              <a:t>     </a:t>
            </a:r>
          </a:p>
          <a:p>
            <a:pPr>
              <a:spcBef>
                <a:spcPct val="0"/>
              </a:spcBef>
            </a:pPr>
            <a:r>
              <a:rPr lang="en-US" altLang="zh-TW" sz="2400" dirty="0">
                <a:latin typeface="微軟正黑體" pitchFamily="34" charset="-120"/>
                <a:ea typeface="微軟正黑體" pitchFamily="34" charset="-120"/>
                <a:cs typeface="+mj-cs"/>
              </a:rPr>
              <a:t> 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  <a:cs typeface="+mj-cs"/>
              </a:rPr>
              <a:t>    </a:t>
            </a:r>
            <a:r>
              <a:rPr lang="zh-TW" altLang="zh-TW" sz="2400" dirty="0" smtClean="0">
                <a:latin typeface="微軟正黑體" pitchFamily="34" charset="-120"/>
                <a:ea typeface="微軟正黑體" pitchFamily="34" charset="-120"/>
                <a:cs typeface="+mj-cs"/>
              </a:rPr>
              <a:t>能力</a:t>
            </a:r>
            <a:r>
              <a:rPr lang="zh-TW" altLang="zh-TW" sz="2400" dirty="0">
                <a:latin typeface="微軟正黑體" pitchFamily="34" charset="-120"/>
                <a:ea typeface="微軟正黑體" pitchFamily="34" charset="-120"/>
                <a:cs typeface="+mj-cs"/>
              </a:rPr>
              <a:t>？</a:t>
            </a:r>
          </a:p>
          <a:p>
            <a:pPr>
              <a:spcBef>
                <a:spcPct val="0"/>
              </a:spcBef>
            </a:pPr>
            <a:r>
              <a:rPr lang="en-US" altLang="zh-TW" sz="2400" dirty="0">
                <a:latin typeface="微軟正黑體" pitchFamily="34" charset="-120"/>
                <a:ea typeface="微軟正黑體" pitchFamily="34" charset="-120"/>
                <a:cs typeface="+mj-cs"/>
              </a:rPr>
              <a:t>    </a:t>
            </a:r>
            <a:r>
              <a:rPr lang="zh-TW" altLang="zh-TW" sz="2400" dirty="0">
                <a:latin typeface="微軟正黑體" pitchFamily="34" charset="-120"/>
                <a:ea typeface="微軟正黑體" pitchFamily="34" charset="-120"/>
                <a:cs typeface="+mj-cs"/>
              </a:rPr>
              <a:t>‧團體面對失敗經驗的能力如何？他們的反應是什麼？</a:t>
            </a:r>
          </a:p>
          <a:p>
            <a:pPr>
              <a:spcBef>
                <a:spcPct val="0"/>
              </a:spcBef>
            </a:pPr>
            <a:r>
              <a:rPr lang="en-US" altLang="zh-TW" sz="2400" dirty="0">
                <a:latin typeface="微軟正黑體" pitchFamily="34" charset="-120"/>
                <a:ea typeface="微軟正黑體" pitchFamily="34" charset="-120"/>
                <a:cs typeface="+mj-cs"/>
              </a:rPr>
              <a:t>    </a:t>
            </a:r>
            <a:r>
              <a:rPr lang="zh-TW" altLang="zh-TW" sz="2400" dirty="0">
                <a:latin typeface="微軟正黑體" pitchFamily="34" charset="-120"/>
                <a:ea typeface="微軟正黑體" pitchFamily="34" charset="-120"/>
                <a:cs typeface="+mj-cs"/>
              </a:rPr>
              <a:t>‧團體是否擁有足夠的時間，以達到目標</a:t>
            </a:r>
            <a:r>
              <a:rPr lang="zh-TW" altLang="zh-TW" sz="2400" dirty="0" smtClean="0">
                <a:latin typeface="微軟正黑體" pitchFamily="34" charset="-120"/>
                <a:ea typeface="微軟正黑體" pitchFamily="34" charset="-120"/>
                <a:cs typeface="+mj-cs"/>
              </a:rPr>
              <a:t>？</a:t>
            </a:r>
            <a:endParaRPr lang="zh-TW" altLang="zh-TW" sz="2400" dirty="0">
              <a:latin typeface="微軟正黑體" pitchFamily="34" charset="-120"/>
              <a:ea typeface="微軟正黑體" pitchFamily="34" charset="-12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559243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611560" y="620688"/>
            <a:ext cx="8064896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zh-TW" altLang="zh-TW" sz="3200" b="1" dirty="0">
                <a:latin typeface="微軟正黑體" pitchFamily="34" charset="-120"/>
                <a:ea typeface="微軟正黑體" pitchFamily="34" charset="-120"/>
                <a:cs typeface="+mj-cs"/>
              </a:rPr>
              <a:t>情意感意（</a:t>
            </a:r>
            <a:r>
              <a:rPr lang="en-US" altLang="zh-TW" sz="3200" b="1" dirty="0">
                <a:latin typeface="微軟正黑體" pitchFamily="34" charset="-120"/>
                <a:ea typeface="微軟正黑體" pitchFamily="34" charset="-120"/>
                <a:cs typeface="+mj-cs"/>
              </a:rPr>
              <a:t>Affect</a:t>
            </a:r>
            <a:r>
              <a:rPr lang="zh-TW" altLang="zh-TW" sz="3200" b="1" dirty="0">
                <a:latin typeface="微軟正黑體" pitchFamily="34" charset="-120"/>
                <a:ea typeface="微軟正黑體" pitchFamily="34" charset="-120"/>
                <a:cs typeface="+mj-cs"/>
              </a:rPr>
              <a:t>）</a:t>
            </a:r>
          </a:p>
          <a:p>
            <a:pPr>
              <a:spcBef>
                <a:spcPct val="0"/>
              </a:spcBef>
            </a:pPr>
            <a:r>
              <a:rPr lang="en-US" altLang="zh-TW" sz="3200" b="1" dirty="0">
                <a:latin typeface="微軟正黑體" pitchFamily="34" charset="-120"/>
                <a:ea typeface="微軟正黑體" pitchFamily="34" charset="-120"/>
                <a:cs typeface="+mj-cs"/>
              </a:rPr>
              <a:t>    </a:t>
            </a:r>
            <a:endParaRPr lang="en-US" altLang="zh-TW" sz="3200" b="1" dirty="0" smtClean="0">
              <a:latin typeface="微軟正黑體" pitchFamily="34" charset="-120"/>
              <a:ea typeface="微軟正黑體" pitchFamily="34" charset="-120"/>
              <a:cs typeface="+mj-cs"/>
            </a:endParaRPr>
          </a:p>
          <a:p>
            <a:pPr>
              <a:spcBef>
                <a:spcPct val="0"/>
              </a:spcBef>
            </a:pPr>
            <a:r>
              <a:rPr lang="zh-TW" altLang="zh-TW" sz="2400" dirty="0" smtClean="0">
                <a:latin typeface="微軟正黑體" pitchFamily="34" charset="-120"/>
                <a:ea typeface="微軟正黑體" pitchFamily="34" charset="-120"/>
                <a:cs typeface="+mj-cs"/>
              </a:rPr>
              <a:t>團體</a:t>
            </a:r>
            <a:r>
              <a:rPr lang="zh-TW" altLang="zh-TW" sz="2400" dirty="0">
                <a:latin typeface="微軟正黑體" pitchFamily="34" charset="-120"/>
                <a:ea typeface="微軟正黑體" pitchFamily="34" charset="-120"/>
                <a:cs typeface="+mj-cs"/>
              </a:rPr>
              <a:t>進行互動的過程中，每一位參與者，必定會對該事件或經驗產生｢情意</a:t>
            </a:r>
            <a:r>
              <a:rPr lang="en-US" altLang="zh-TW" sz="2400" dirty="0">
                <a:latin typeface="微軟正黑體" pitchFamily="34" charset="-120"/>
                <a:ea typeface="微軟正黑體" pitchFamily="34" charset="-120"/>
                <a:cs typeface="+mj-cs"/>
              </a:rPr>
              <a:t>Affect</a:t>
            </a:r>
            <a:r>
              <a:rPr lang="zh-TW" altLang="zh-TW" sz="2400" dirty="0">
                <a:latin typeface="微軟正黑體" pitchFamily="34" charset="-120"/>
                <a:ea typeface="微軟正黑體" pitchFamily="34" charset="-120"/>
                <a:cs typeface="+mj-cs"/>
              </a:rPr>
              <a:t>｣，一部份是內在感覺、一部份是內在感覺、態度、價值觀，另一部份則是反應表現於外部行為的情緒表達、團體氣氛</a:t>
            </a:r>
            <a:r>
              <a:rPr lang="zh-TW" altLang="zh-TW" sz="2400" dirty="0" smtClean="0">
                <a:latin typeface="微軟正黑體" pitchFamily="34" charset="-120"/>
                <a:ea typeface="微軟正黑體" pitchFamily="34" charset="-120"/>
                <a:cs typeface="+mj-cs"/>
              </a:rPr>
              <a:t>。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  <a:cs typeface="+mj-cs"/>
            </a:endParaRPr>
          </a:p>
          <a:p>
            <a:pPr>
              <a:spcBef>
                <a:spcPct val="0"/>
              </a:spcBef>
            </a:pPr>
            <a:endParaRPr lang="zh-TW" altLang="zh-TW" sz="2400" dirty="0">
              <a:latin typeface="微軟正黑體" pitchFamily="34" charset="-120"/>
              <a:ea typeface="微軟正黑體" pitchFamily="34" charset="-120"/>
              <a:cs typeface="+mj-cs"/>
            </a:endParaRPr>
          </a:p>
          <a:p>
            <a:pPr>
              <a:spcBef>
                <a:spcPct val="0"/>
              </a:spcBef>
            </a:pPr>
            <a:r>
              <a:rPr lang="en-US" altLang="zh-TW" sz="2400" dirty="0">
                <a:latin typeface="微軟正黑體" pitchFamily="34" charset="-120"/>
                <a:ea typeface="微軟正黑體" pitchFamily="34" charset="-120"/>
                <a:cs typeface="+mj-cs"/>
              </a:rPr>
              <a:t>    </a:t>
            </a:r>
            <a:r>
              <a:rPr lang="zh-TW" altLang="zh-TW" sz="2400" dirty="0">
                <a:latin typeface="微軟正黑體" pitchFamily="34" charset="-120"/>
                <a:ea typeface="微軟正黑體" pitchFamily="34" charset="-120"/>
                <a:cs typeface="+mj-cs"/>
              </a:rPr>
              <a:t>‧參與者對活動是否感到有趣？愉悅？</a:t>
            </a:r>
          </a:p>
          <a:p>
            <a:pPr>
              <a:spcBef>
                <a:spcPct val="0"/>
              </a:spcBef>
            </a:pPr>
            <a:r>
              <a:rPr lang="en-US" altLang="zh-TW" sz="2400" dirty="0">
                <a:latin typeface="微軟正黑體" pitchFamily="34" charset="-120"/>
                <a:ea typeface="微軟正黑體" pitchFamily="34" charset="-120"/>
                <a:cs typeface="+mj-cs"/>
              </a:rPr>
              <a:t>    </a:t>
            </a:r>
            <a:r>
              <a:rPr lang="zh-TW" altLang="zh-TW" sz="2400" dirty="0">
                <a:latin typeface="微軟正黑體" pitchFamily="34" charset="-120"/>
                <a:ea typeface="微軟正黑體" pitchFamily="34" charset="-120"/>
                <a:cs typeface="+mj-cs"/>
              </a:rPr>
              <a:t>‧團體的動能與氣氛如何，興奮、沮喪，還是．．．．？</a:t>
            </a:r>
          </a:p>
          <a:p>
            <a:pPr>
              <a:spcBef>
                <a:spcPct val="0"/>
              </a:spcBef>
            </a:pPr>
            <a:r>
              <a:rPr lang="en-US" altLang="zh-TW" sz="2400" dirty="0">
                <a:latin typeface="微軟正黑體" pitchFamily="34" charset="-120"/>
                <a:ea typeface="微軟正黑體" pitchFamily="34" charset="-120"/>
                <a:cs typeface="+mj-cs"/>
              </a:rPr>
              <a:t>    </a:t>
            </a:r>
            <a:r>
              <a:rPr lang="zh-TW" altLang="zh-TW" sz="2400" dirty="0">
                <a:latin typeface="微軟正黑體" pitchFamily="34" charset="-120"/>
                <a:ea typeface="微軟正黑體" pitchFamily="34" charset="-120"/>
                <a:cs typeface="+mj-cs"/>
              </a:rPr>
              <a:t>‧團體內，對於不同的觀點與價值觀，是否保持開放傾聽？</a:t>
            </a:r>
          </a:p>
          <a:p>
            <a:pPr>
              <a:spcBef>
                <a:spcPct val="0"/>
              </a:spcBef>
            </a:pPr>
            <a:r>
              <a:rPr lang="en-US" altLang="zh-TW" sz="2400" dirty="0">
                <a:latin typeface="微軟正黑體" pitchFamily="34" charset="-120"/>
                <a:ea typeface="微軟正黑體" pitchFamily="34" charset="-120"/>
                <a:cs typeface="+mj-cs"/>
              </a:rPr>
              <a:t>    </a:t>
            </a:r>
            <a:r>
              <a:rPr lang="zh-TW" altLang="zh-TW" sz="2400" dirty="0">
                <a:latin typeface="微軟正黑體" pitchFamily="34" charset="-120"/>
                <a:ea typeface="微軟正黑體" pitchFamily="34" charset="-120"/>
                <a:cs typeface="+mj-cs"/>
              </a:rPr>
              <a:t>‧團體成員是否同理夥伴的想法與感受？</a:t>
            </a:r>
          </a:p>
          <a:p>
            <a:pPr>
              <a:spcBef>
                <a:spcPct val="0"/>
              </a:spcBef>
            </a:pPr>
            <a:r>
              <a:rPr lang="en-US" altLang="zh-TW" sz="2400" dirty="0">
                <a:latin typeface="微軟正黑體" pitchFamily="34" charset="-120"/>
                <a:ea typeface="微軟正黑體" pitchFamily="34" charset="-120"/>
                <a:cs typeface="+mj-cs"/>
              </a:rPr>
              <a:t>    </a:t>
            </a:r>
            <a:r>
              <a:rPr lang="zh-TW" altLang="zh-TW" sz="2400" dirty="0">
                <a:latin typeface="微軟正黑體" pitchFamily="34" charset="-120"/>
                <a:ea typeface="微軟正黑體" pitchFamily="34" charset="-120"/>
                <a:cs typeface="+mj-cs"/>
              </a:rPr>
              <a:t>‧團體內，學員彼此信任的程度如何？</a:t>
            </a:r>
          </a:p>
          <a:p>
            <a:pPr>
              <a:spcBef>
                <a:spcPct val="0"/>
              </a:spcBef>
            </a:pP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  <a:cs typeface="+mj-cs"/>
              </a:rPr>
              <a:t>    </a:t>
            </a:r>
            <a:r>
              <a:rPr lang="zh-TW" altLang="zh-TW" sz="2400" smtClean="0">
                <a:latin typeface="微軟正黑體" pitchFamily="34" charset="-120"/>
                <a:ea typeface="微軟正黑體" pitchFamily="34" charset="-120"/>
                <a:cs typeface="+mj-cs"/>
              </a:rPr>
              <a:t>‧</a:t>
            </a:r>
            <a:r>
              <a:rPr lang="zh-TW" altLang="zh-TW" sz="2400" dirty="0">
                <a:latin typeface="微軟正黑體" pitchFamily="34" charset="-120"/>
                <a:ea typeface="微軟正黑體" pitchFamily="34" charset="-120"/>
                <a:cs typeface="+mj-cs"/>
              </a:rPr>
              <a:t>團體成員是否互相接納與尊重？</a:t>
            </a:r>
          </a:p>
          <a:p>
            <a:pPr>
              <a:spcBef>
                <a:spcPct val="0"/>
              </a:spcBef>
            </a:pPr>
            <a:r>
              <a:rPr lang="en-US" altLang="zh-TW" sz="2400" dirty="0">
                <a:latin typeface="微軟正黑體" pitchFamily="34" charset="-120"/>
                <a:ea typeface="微軟正黑體" pitchFamily="34" charset="-120"/>
                <a:cs typeface="+mj-cs"/>
              </a:rPr>
              <a:t> </a:t>
            </a:r>
            <a:endParaRPr lang="zh-TW" altLang="zh-TW" sz="2400" dirty="0">
              <a:latin typeface="微軟正黑體" pitchFamily="34" charset="-120"/>
              <a:ea typeface="微軟正黑體" pitchFamily="34" charset="-12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414936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395536" y="972011"/>
            <a:ext cx="842493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zh-TW" altLang="zh-TW" sz="3200" b="1" dirty="0">
                <a:latin typeface="微軟正黑體" pitchFamily="34" charset="-120"/>
                <a:ea typeface="微軟正黑體" pitchFamily="34" charset="-120"/>
                <a:cs typeface="+mj-cs"/>
              </a:rPr>
              <a:t>行為（</a:t>
            </a:r>
            <a:r>
              <a:rPr lang="en-US" altLang="zh-TW" sz="3200" b="1" dirty="0">
                <a:latin typeface="微軟正黑體" pitchFamily="34" charset="-120"/>
                <a:ea typeface="微軟正黑體" pitchFamily="34" charset="-120"/>
                <a:cs typeface="+mj-cs"/>
              </a:rPr>
              <a:t>Behavior</a:t>
            </a:r>
            <a:r>
              <a:rPr lang="zh-TW" altLang="zh-TW" sz="3200" b="1" dirty="0" smtClean="0">
                <a:latin typeface="微軟正黑體" pitchFamily="34" charset="-120"/>
                <a:ea typeface="微軟正黑體" pitchFamily="34" charset="-120"/>
                <a:cs typeface="+mj-cs"/>
              </a:rPr>
              <a:t>）</a:t>
            </a:r>
            <a:endParaRPr lang="en-US" altLang="zh-TW" sz="3200" b="1" dirty="0" smtClean="0">
              <a:latin typeface="微軟正黑體" pitchFamily="34" charset="-120"/>
              <a:ea typeface="微軟正黑體" pitchFamily="34" charset="-120"/>
              <a:cs typeface="+mj-cs"/>
            </a:endParaRPr>
          </a:p>
          <a:p>
            <a:pPr>
              <a:spcBef>
                <a:spcPct val="0"/>
              </a:spcBef>
            </a:pPr>
            <a:endParaRPr lang="zh-TW" altLang="zh-TW" sz="3200" b="1" dirty="0">
              <a:latin typeface="微軟正黑體" pitchFamily="34" charset="-120"/>
              <a:ea typeface="微軟正黑體" pitchFamily="34" charset="-120"/>
              <a:cs typeface="+mj-cs"/>
            </a:endParaRPr>
          </a:p>
          <a:p>
            <a:pPr>
              <a:spcBef>
                <a:spcPct val="0"/>
              </a:spcBef>
            </a:pPr>
            <a:r>
              <a:rPr lang="en-US" altLang="zh-TW" sz="3200" b="1" dirty="0">
                <a:latin typeface="微軟正黑體" pitchFamily="34" charset="-120"/>
                <a:ea typeface="微軟正黑體" pitchFamily="34" charset="-120"/>
                <a:cs typeface="+mj-cs"/>
              </a:rPr>
              <a:t>    </a:t>
            </a:r>
            <a:r>
              <a:rPr lang="zh-TW" altLang="zh-TW" sz="2400" dirty="0">
                <a:latin typeface="微軟正黑體" pitchFamily="34" charset="-120"/>
                <a:ea typeface="微軟正黑體" pitchFamily="34" charset="-120"/>
                <a:cs typeface="+mj-cs"/>
              </a:rPr>
              <a:t>不只是學員個人的行為，更包含了團體內所有參與者彼此互動的行為。當觀察團體或參與者行為時，需不忘檢視他們的行為表現與認知是否不一致</a:t>
            </a:r>
            <a:r>
              <a:rPr lang="zh-TW" altLang="zh-TW" sz="2400" dirty="0" smtClean="0">
                <a:latin typeface="微軟正黑體" pitchFamily="34" charset="-120"/>
                <a:ea typeface="微軟正黑體" pitchFamily="34" charset="-120"/>
                <a:cs typeface="+mj-cs"/>
              </a:rPr>
              <a:t>。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  <a:cs typeface="+mj-cs"/>
            </a:endParaRPr>
          </a:p>
          <a:p>
            <a:pPr>
              <a:spcBef>
                <a:spcPct val="0"/>
              </a:spcBef>
            </a:pPr>
            <a:endParaRPr lang="zh-TW" altLang="zh-TW" sz="2400" dirty="0">
              <a:latin typeface="微軟正黑體" pitchFamily="34" charset="-120"/>
              <a:ea typeface="微軟正黑體" pitchFamily="34" charset="-120"/>
              <a:cs typeface="+mj-cs"/>
            </a:endParaRPr>
          </a:p>
          <a:p>
            <a:pPr>
              <a:spcBef>
                <a:spcPct val="0"/>
              </a:spcBef>
            </a:pPr>
            <a:r>
              <a:rPr lang="en-US" altLang="zh-TW" sz="2400" dirty="0">
                <a:latin typeface="微軟正黑體" pitchFamily="34" charset="-120"/>
                <a:ea typeface="微軟正黑體" pitchFamily="34" charset="-120"/>
                <a:cs typeface="+mj-cs"/>
              </a:rPr>
              <a:t>    </a:t>
            </a:r>
            <a:r>
              <a:rPr lang="zh-TW" altLang="zh-TW" sz="2400" dirty="0">
                <a:latin typeface="微軟正黑體" pitchFamily="34" charset="-120"/>
                <a:ea typeface="微軟正黑體" pitchFamily="34" charset="-120"/>
                <a:cs typeface="+mj-cs"/>
              </a:rPr>
              <a:t>‧學員參與活動的程度如何？</a:t>
            </a:r>
          </a:p>
          <a:p>
            <a:pPr>
              <a:spcBef>
                <a:spcPct val="0"/>
              </a:spcBef>
            </a:pPr>
            <a:r>
              <a:rPr lang="en-US" altLang="zh-TW" sz="2400" dirty="0">
                <a:latin typeface="微軟正黑體" pitchFamily="34" charset="-120"/>
                <a:ea typeface="微軟正黑體" pitchFamily="34" charset="-120"/>
                <a:cs typeface="+mj-cs"/>
              </a:rPr>
              <a:t>    </a:t>
            </a:r>
            <a:r>
              <a:rPr lang="zh-TW" altLang="zh-TW" sz="2400" dirty="0">
                <a:latin typeface="微軟正黑體" pitchFamily="34" charset="-120"/>
                <a:ea typeface="微軟正黑體" pitchFamily="34" charset="-120"/>
                <a:cs typeface="+mj-cs"/>
              </a:rPr>
              <a:t>‧團體及學員是否仍聚焦在當前的問題或挑戰？</a:t>
            </a:r>
          </a:p>
          <a:p>
            <a:pPr>
              <a:spcBef>
                <a:spcPct val="0"/>
              </a:spcBef>
            </a:pPr>
            <a:r>
              <a:rPr lang="en-US" altLang="zh-TW" sz="2400" dirty="0">
                <a:latin typeface="微軟正黑體" pitchFamily="34" charset="-120"/>
                <a:ea typeface="微軟正黑體" pitchFamily="34" charset="-120"/>
                <a:cs typeface="+mj-cs"/>
              </a:rPr>
              <a:t>    </a:t>
            </a:r>
            <a:r>
              <a:rPr lang="zh-TW" altLang="zh-TW" sz="2400" dirty="0">
                <a:latin typeface="微軟正黑體" pitchFamily="34" charset="-120"/>
                <a:ea typeface="微軟正黑體" pitchFamily="34" charset="-120"/>
                <a:cs typeface="+mj-cs"/>
              </a:rPr>
              <a:t>‧團體成員是否互相合作？</a:t>
            </a:r>
          </a:p>
          <a:p>
            <a:pPr>
              <a:spcBef>
                <a:spcPct val="0"/>
              </a:spcBef>
            </a:pPr>
            <a:r>
              <a:rPr lang="en-US" altLang="zh-TW" sz="2400" dirty="0">
                <a:latin typeface="微軟正黑體" pitchFamily="34" charset="-120"/>
                <a:ea typeface="微軟正黑體" pitchFamily="34" charset="-120"/>
                <a:cs typeface="+mj-cs"/>
              </a:rPr>
              <a:t>    </a:t>
            </a:r>
            <a:r>
              <a:rPr lang="zh-TW" altLang="zh-TW" sz="2400" dirty="0">
                <a:latin typeface="微軟正黑體" pitchFamily="34" charset="-120"/>
                <a:ea typeface="微軟正黑體" pitchFamily="34" charset="-120"/>
                <a:cs typeface="+mj-cs"/>
              </a:rPr>
              <a:t>‧團體內是否形成特定的領導者角色？</a:t>
            </a:r>
          </a:p>
          <a:p>
            <a:pPr>
              <a:spcBef>
                <a:spcPct val="0"/>
              </a:spcBef>
            </a:pPr>
            <a:r>
              <a:rPr lang="en-US" altLang="zh-TW" sz="2400" dirty="0">
                <a:latin typeface="微軟正黑體" pitchFamily="34" charset="-120"/>
                <a:ea typeface="微軟正黑體" pitchFamily="34" charset="-120"/>
                <a:cs typeface="+mj-cs"/>
              </a:rPr>
              <a:t>    </a:t>
            </a:r>
            <a:r>
              <a:rPr lang="zh-TW" altLang="zh-TW" sz="2400" dirty="0">
                <a:latin typeface="微軟正黑體" pitchFamily="34" charset="-120"/>
                <a:ea typeface="微軟正黑體" pitchFamily="34" charset="-120"/>
                <a:cs typeface="+mj-cs"/>
              </a:rPr>
              <a:t>‧團體如何面對挫折？</a:t>
            </a:r>
          </a:p>
          <a:p>
            <a:pPr>
              <a:spcBef>
                <a:spcPct val="0"/>
              </a:spcBef>
            </a:pPr>
            <a:r>
              <a:rPr lang="en-US" altLang="zh-TW" sz="2400" dirty="0">
                <a:latin typeface="微軟正黑體" pitchFamily="34" charset="-120"/>
                <a:ea typeface="微軟正黑體" pitchFamily="34" charset="-120"/>
                <a:cs typeface="+mj-cs"/>
              </a:rPr>
              <a:t>    </a:t>
            </a:r>
            <a:r>
              <a:rPr lang="zh-TW" altLang="zh-TW" sz="2400" dirty="0">
                <a:latin typeface="微軟正黑體" pitchFamily="34" charset="-120"/>
                <a:ea typeface="微軟正黑體" pitchFamily="34" charset="-120"/>
                <a:cs typeface="+mj-cs"/>
              </a:rPr>
              <a:t>‧團體是否具冒險精神？</a:t>
            </a:r>
          </a:p>
          <a:p>
            <a:pPr>
              <a:spcBef>
                <a:spcPct val="0"/>
              </a:spcBef>
            </a:pPr>
            <a:r>
              <a:rPr lang="en-US" altLang="zh-TW" sz="2400" dirty="0">
                <a:latin typeface="微軟正黑體" pitchFamily="34" charset="-120"/>
                <a:ea typeface="微軟正黑體" pitchFamily="34" charset="-120"/>
                <a:cs typeface="+mj-cs"/>
              </a:rPr>
              <a:t>    </a:t>
            </a:r>
            <a:r>
              <a:rPr lang="zh-TW" altLang="zh-TW" sz="2400" dirty="0">
                <a:latin typeface="微軟正黑體" pitchFamily="34" charset="-120"/>
                <a:ea typeface="微軟正黑體" pitchFamily="34" charset="-120"/>
                <a:cs typeface="+mj-cs"/>
              </a:rPr>
              <a:t>‧團體成員間是否願意彼此尊重、分享？</a:t>
            </a:r>
            <a:endParaRPr lang="zh-TW" altLang="en-US" sz="2400" dirty="0">
              <a:latin typeface="微軟正黑體" pitchFamily="34" charset="-120"/>
              <a:ea typeface="微軟正黑體" pitchFamily="34" charset="-12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317218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323528" y="920909"/>
            <a:ext cx="856895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zh-TW" altLang="zh-TW" sz="3200" b="1" dirty="0" smtClean="0">
                <a:latin typeface="微軟正黑體" pitchFamily="34" charset="-120"/>
                <a:ea typeface="微軟正黑體" pitchFamily="34" charset="-120"/>
                <a:cs typeface="+mj-cs"/>
              </a:rPr>
              <a:t>生理</a:t>
            </a:r>
            <a:r>
              <a:rPr lang="zh-TW" altLang="zh-TW" sz="3200" b="1" dirty="0">
                <a:latin typeface="微軟正黑體" pitchFamily="34" charset="-120"/>
                <a:ea typeface="微軟正黑體" pitchFamily="34" charset="-120"/>
                <a:cs typeface="+mj-cs"/>
              </a:rPr>
              <a:t>狀況（</a:t>
            </a:r>
            <a:r>
              <a:rPr lang="en-US" altLang="zh-TW" sz="3200" b="1" dirty="0">
                <a:latin typeface="微軟正黑體" pitchFamily="34" charset="-120"/>
                <a:ea typeface="微軟正黑體" pitchFamily="34" charset="-120"/>
                <a:cs typeface="+mj-cs"/>
              </a:rPr>
              <a:t>Body</a:t>
            </a:r>
            <a:r>
              <a:rPr lang="zh-TW" altLang="zh-TW" sz="3200" b="1" dirty="0" smtClean="0">
                <a:latin typeface="微軟正黑體" pitchFamily="34" charset="-120"/>
                <a:ea typeface="微軟正黑體" pitchFamily="34" charset="-120"/>
                <a:cs typeface="+mj-cs"/>
              </a:rPr>
              <a:t>）</a:t>
            </a:r>
            <a:endParaRPr lang="en-US" altLang="zh-TW" sz="3200" b="1" dirty="0" smtClean="0">
              <a:latin typeface="微軟正黑體" pitchFamily="34" charset="-120"/>
              <a:ea typeface="微軟正黑體" pitchFamily="34" charset="-120"/>
              <a:cs typeface="+mj-cs"/>
            </a:endParaRPr>
          </a:p>
          <a:p>
            <a:pPr>
              <a:spcBef>
                <a:spcPct val="0"/>
              </a:spcBef>
            </a:pPr>
            <a:endParaRPr lang="zh-TW" altLang="zh-TW" sz="3200" b="1" dirty="0">
              <a:latin typeface="微軟正黑體" pitchFamily="34" charset="-120"/>
              <a:ea typeface="微軟正黑體" pitchFamily="34" charset="-120"/>
              <a:cs typeface="+mj-cs"/>
            </a:endParaRPr>
          </a:p>
          <a:p>
            <a:pPr>
              <a:spcBef>
                <a:spcPct val="0"/>
              </a:spcBef>
            </a:pPr>
            <a:r>
              <a:rPr lang="en-US" altLang="zh-TW" sz="3200" b="1" dirty="0">
                <a:latin typeface="微軟正黑體" pitchFamily="34" charset="-120"/>
                <a:ea typeface="微軟正黑體" pitchFamily="34" charset="-120"/>
                <a:cs typeface="+mj-cs"/>
              </a:rPr>
              <a:t>    </a:t>
            </a:r>
            <a:r>
              <a:rPr lang="zh-TW" altLang="zh-TW" sz="2400" dirty="0">
                <a:latin typeface="微軟正黑體" pitchFamily="34" charset="-120"/>
                <a:ea typeface="微軟正黑體" pitchFamily="34" charset="-120"/>
                <a:cs typeface="+mj-cs"/>
              </a:rPr>
              <a:t>進行任何體驗活動前，帶領者必須考量參與者的身體狀況，以安全為最高原則。依據學員的生理狀態，適時調整課程活動，讓參與者以最好的身體狀態下，進行學習</a:t>
            </a:r>
            <a:r>
              <a:rPr lang="zh-TW" altLang="zh-TW" sz="2400" dirty="0" smtClean="0">
                <a:latin typeface="微軟正黑體" pitchFamily="34" charset="-120"/>
                <a:ea typeface="微軟正黑體" pitchFamily="34" charset="-120"/>
                <a:cs typeface="+mj-cs"/>
              </a:rPr>
              <a:t>。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  <a:cs typeface="+mj-cs"/>
            </a:endParaRPr>
          </a:p>
          <a:p>
            <a:pPr>
              <a:spcBef>
                <a:spcPct val="0"/>
              </a:spcBef>
            </a:pPr>
            <a:endParaRPr lang="zh-TW" altLang="zh-TW" sz="2400" dirty="0">
              <a:latin typeface="微軟正黑體" pitchFamily="34" charset="-120"/>
              <a:ea typeface="微軟正黑體" pitchFamily="34" charset="-120"/>
              <a:cs typeface="+mj-cs"/>
            </a:endParaRPr>
          </a:p>
          <a:p>
            <a:pPr>
              <a:spcBef>
                <a:spcPct val="0"/>
              </a:spcBef>
            </a:pPr>
            <a:r>
              <a:rPr lang="en-US" altLang="zh-TW" sz="2400" dirty="0">
                <a:latin typeface="微軟正黑體" pitchFamily="34" charset="-120"/>
                <a:ea typeface="微軟正黑體" pitchFamily="34" charset="-120"/>
                <a:cs typeface="+mj-cs"/>
              </a:rPr>
              <a:t>    </a:t>
            </a:r>
            <a:r>
              <a:rPr lang="zh-TW" altLang="zh-TW" sz="2400" dirty="0">
                <a:latin typeface="微軟正黑體" pitchFamily="34" charset="-120"/>
                <a:ea typeface="微軟正黑體" pitchFamily="34" charset="-120"/>
                <a:cs typeface="+mj-cs"/>
              </a:rPr>
              <a:t>‧有沒有任何參與者有身體不適或不方便的狀況？</a:t>
            </a:r>
          </a:p>
          <a:p>
            <a:pPr>
              <a:spcBef>
                <a:spcPct val="0"/>
              </a:spcBef>
            </a:pPr>
            <a:r>
              <a:rPr lang="en-US" altLang="zh-TW" sz="2400" dirty="0">
                <a:latin typeface="微軟正黑體" pitchFamily="34" charset="-120"/>
                <a:ea typeface="微軟正黑體" pitchFamily="34" charset="-120"/>
                <a:cs typeface="+mj-cs"/>
              </a:rPr>
              <a:t>    </a:t>
            </a:r>
            <a:r>
              <a:rPr lang="zh-TW" altLang="zh-TW" sz="2400" dirty="0">
                <a:latin typeface="微軟正黑體" pitchFamily="34" charset="-120"/>
                <a:ea typeface="微軟正黑體" pitchFamily="34" charset="-120"/>
                <a:cs typeface="+mj-cs"/>
              </a:rPr>
              <a:t>‧參與者體能狀況如何？是否需要休息？</a:t>
            </a:r>
          </a:p>
          <a:p>
            <a:pPr>
              <a:spcBef>
                <a:spcPct val="0"/>
              </a:spcBef>
            </a:pPr>
            <a:r>
              <a:rPr lang="en-US" altLang="zh-TW" sz="2400" dirty="0">
                <a:latin typeface="微軟正黑體" pitchFamily="34" charset="-120"/>
                <a:ea typeface="微軟正黑體" pitchFamily="34" charset="-120"/>
                <a:cs typeface="+mj-cs"/>
              </a:rPr>
              <a:t>    </a:t>
            </a:r>
            <a:r>
              <a:rPr lang="zh-TW" altLang="zh-TW" sz="2400" dirty="0">
                <a:latin typeface="微軟正黑體" pitchFamily="34" charset="-120"/>
                <a:ea typeface="微軟正黑體" pitchFamily="34" charset="-120"/>
                <a:cs typeface="+mj-cs"/>
              </a:rPr>
              <a:t>‧參與者精神狀態如何，團體是否仍保持專注？是否需要休息？</a:t>
            </a:r>
          </a:p>
          <a:p>
            <a:pPr>
              <a:spcBef>
                <a:spcPct val="0"/>
              </a:spcBef>
            </a:pPr>
            <a:r>
              <a:rPr lang="en-US" altLang="zh-TW" sz="2400" dirty="0">
                <a:latin typeface="微軟正黑體" pitchFamily="34" charset="-120"/>
                <a:ea typeface="微軟正黑體" pitchFamily="34" charset="-120"/>
                <a:cs typeface="+mj-cs"/>
              </a:rPr>
              <a:t>    </a:t>
            </a:r>
            <a:r>
              <a:rPr lang="zh-TW" altLang="zh-TW" sz="2400" dirty="0">
                <a:latin typeface="微軟正黑體" pitchFamily="34" charset="-120"/>
                <a:ea typeface="微軟正黑體" pitchFamily="34" charset="-120"/>
                <a:cs typeface="+mj-cs"/>
              </a:rPr>
              <a:t>‧參與者的肢體語言是否傳遞了一些訊息？需要調整一下嗎？</a:t>
            </a:r>
          </a:p>
          <a:p>
            <a:pPr>
              <a:spcBef>
                <a:spcPct val="0"/>
              </a:spcBef>
            </a:pPr>
            <a:r>
              <a:rPr lang="en-US" altLang="zh-TW" sz="2400" dirty="0">
                <a:latin typeface="微軟正黑體" pitchFamily="34" charset="-120"/>
                <a:ea typeface="微軟正黑體" pitchFamily="34" charset="-120"/>
                <a:cs typeface="+mj-cs"/>
              </a:rPr>
              <a:t>    </a:t>
            </a:r>
            <a:r>
              <a:rPr lang="zh-TW" altLang="zh-TW" sz="2400" dirty="0">
                <a:latin typeface="微軟正黑體" pitchFamily="34" charset="-120"/>
                <a:ea typeface="微軟正黑體" pitchFamily="34" charset="-120"/>
                <a:cs typeface="+mj-cs"/>
              </a:rPr>
              <a:t>‧在這個活動中，該怎麼做，才能讓團體重新再振奮起來？</a:t>
            </a:r>
            <a:endParaRPr lang="zh-TW" altLang="en-US" sz="2400" dirty="0">
              <a:latin typeface="微軟正黑體" pitchFamily="34" charset="-120"/>
              <a:ea typeface="微軟正黑體" pitchFamily="34" charset="-12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14442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51520" y="911617"/>
            <a:ext cx="849694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zh-TW" altLang="zh-TW" sz="3200" b="1" dirty="0">
                <a:latin typeface="微軟正黑體" pitchFamily="34" charset="-120"/>
                <a:ea typeface="微軟正黑體" pitchFamily="34" charset="-120"/>
                <a:cs typeface="+mj-cs"/>
              </a:rPr>
              <a:t>六、外部環境（</a:t>
            </a:r>
            <a:r>
              <a:rPr lang="en-US" altLang="zh-TW" sz="3200" b="1" dirty="0">
                <a:latin typeface="微軟正黑體" pitchFamily="34" charset="-120"/>
                <a:ea typeface="微軟正黑體" pitchFamily="34" charset="-120"/>
                <a:cs typeface="+mj-cs"/>
              </a:rPr>
              <a:t>Setting</a:t>
            </a:r>
            <a:r>
              <a:rPr lang="zh-TW" altLang="zh-TW" sz="3200" b="1" dirty="0" smtClean="0">
                <a:latin typeface="微軟正黑體" pitchFamily="34" charset="-120"/>
                <a:ea typeface="微軟正黑體" pitchFamily="34" charset="-120"/>
                <a:cs typeface="+mj-cs"/>
              </a:rPr>
              <a:t>）</a:t>
            </a:r>
            <a:endParaRPr lang="en-US" altLang="zh-TW" sz="3200" b="1" dirty="0" smtClean="0">
              <a:latin typeface="微軟正黑體" pitchFamily="34" charset="-120"/>
              <a:ea typeface="微軟正黑體" pitchFamily="34" charset="-120"/>
              <a:cs typeface="+mj-cs"/>
            </a:endParaRPr>
          </a:p>
          <a:p>
            <a:pPr>
              <a:spcBef>
                <a:spcPct val="0"/>
              </a:spcBef>
            </a:pPr>
            <a:endParaRPr lang="zh-TW" altLang="zh-TW" sz="3200" b="1" dirty="0">
              <a:latin typeface="微軟正黑體" pitchFamily="34" charset="-120"/>
              <a:ea typeface="微軟正黑體" pitchFamily="34" charset="-120"/>
              <a:cs typeface="+mj-cs"/>
            </a:endParaRPr>
          </a:p>
          <a:p>
            <a:pPr>
              <a:spcBef>
                <a:spcPct val="0"/>
              </a:spcBef>
            </a:pPr>
            <a:r>
              <a:rPr lang="en-US" altLang="zh-TW" sz="3200" b="1" dirty="0">
                <a:latin typeface="微軟正黑體" pitchFamily="34" charset="-120"/>
                <a:ea typeface="微軟正黑體" pitchFamily="34" charset="-120"/>
                <a:cs typeface="+mj-cs"/>
              </a:rPr>
              <a:t>    </a:t>
            </a:r>
            <a:r>
              <a:rPr lang="zh-TW" altLang="zh-TW" sz="2400" dirty="0">
                <a:latin typeface="微軟正黑體" pitchFamily="34" charset="-120"/>
                <a:ea typeface="微軟正黑體" pitchFamily="34" charset="-120"/>
                <a:cs typeface="+mj-cs"/>
              </a:rPr>
              <a:t>包含硬體的教室會場、設備．．．．等設施，到周圍的人員、場景甚至氛圍</a:t>
            </a:r>
            <a:r>
              <a:rPr lang="en-US" altLang="zh-TW" sz="2400" dirty="0">
                <a:latin typeface="微軟正黑體" pitchFamily="34" charset="-120"/>
                <a:ea typeface="微軟正黑體" pitchFamily="34" charset="-120"/>
                <a:cs typeface="+mj-cs"/>
              </a:rPr>
              <a:t>…….</a:t>
            </a:r>
            <a:r>
              <a:rPr lang="zh-TW" altLang="zh-TW" sz="2400" dirty="0">
                <a:latin typeface="微軟正黑體" pitchFamily="34" charset="-120"/>
                <a:ea typeface="微軟正黑體" pitchFamily="34" charset="-120"/>
                <a:cs typeface="+mj-cs"/>
              </a:rPr>
              <a:t>等，也會影響團體的互動與學習</a:t>
            </a:r>
            <a:r>
              <a:rPr lang="zh-TW" altLang="zh-TW" sz="2400" dirty="0" smtClean="0">
                <a:latin typeface="微軟正黑體" pitchFamily="34" charset="-120"/>
                <a:ea typeface="微軟正黑體" pitchFamily="34" charset="-120"/>
                <a:cs typeface="+mj-cs"/>
              </a:rPr>
              <a:t>。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  <a:cs typeface="+mj-cs"/>
            </a:endParaRPr>
          </a:p>
          <a:p>
            <a:pPr>
              <a:spcBef>
                <a:spcPct val="0"/>
              </a:spcBef>
            </a:pPr>
            <a:endParaRPr lang="zh-TW" altLang="zh-TW" sz="2400" dirty="0">
              <a:latin typeface="微軟正黑體" pitchFamily="34" charset="-120"/>
              <a:ea typeface="微軟正黑體" pitchFamily="34" charset="-120"/>
              <a:cs typeface="+mj-cs"/>
            </a:endParaRPr>
          </a:p>
          <a:p>
            <a:pPr>
              <a:spcBef>
                <a:spcPct val="0"/>
              </a:spcBef>
            </a:pPr>
            <a:r>
              <a:rPr lang="en-US" altLang="zh-TW" sz="2400" dirty="0">
                <a:latin typeface="微軟正黑體" pitchFamily="34" charset="-120"/>
                <a:ea typeface="微軟正黑體" pitchFamily="34" charset="-120"/>
                <a:cs typeface="+mj-cs"/>
              </a:rPr>
              <a:t>    </a:t>
            </a:r>
            <a:r>
              <a:rPr lang="zh-TW" altLang="zh-TW" sz="2400" dirty="0">
                <a:latin typeface="微軟正黑體" pitchFamily="34" charset="-120"/>
                <a:ea typeface="微軟正黑體" pitchFamily="34" charset="-120"/>
                <a:cs typeface="+mj-cs"/>
              </a:rPr>
              <a:t>‧周邊的環境可能會對團體，造成什麼影響？</a:t>
            </a:r>
          </a:p>
          <a:p>
            <a:pPr>
              <a:spcBef>
                <a:spcPct val="0"/>
              </a:spcBef>
            </a:pPr>
            <a:r>
              <a:rPr lang="en-US" altLang="zh-TW" sz="2400" dirty="0">
                <a:latin typeface="微軟正黑體" pitchFamily="34" charset="-120"/>
                <a:ea typeface="微軟正黑體" pitchFamily="34" charset="-120"/>
                <a:cs typeface="+mj-cs"/>
              </a:rPr>
              <a:t>    </a:t>
            </a:r>
            <a:r>
              <a:rPr lang="zh-TW" altLang="zh-TW" sz="2400" dirty="0">
                <a:latin typeface="微軟正黑體" pitchFamily="34" charset="-120"/>
                <a:ea typeface="微軟正黑體" pitchFamily="34" charset="-120"/>
                <a:cs typeface="+mj-cs"/>
              </a:rPr>
              <a:t>‧是否有足夠的資源得以進行課程活動？如：場地大小、格局</a:t>
            </a:r>
            <a:r>
              <a:rPr lang="zh-TW" altLang="zh-TW" sz="2400" dirty="0" smtClean="0">
                <a:latin typeface="微軟正黑體" pitchFamily="34" charset="-120"/>
                <a:ea typeface="微軟正黑體" pitchFamily="34" charset="-120"/>
                <a:cs typeface="+mj-cs"/>
              </a:rPr>
              <a:t>、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  <a:cs typeface="+mj-cs"/>
            </a:endParaRPr>
          </a:p>
          <a:p>
            <a:pPr>
              <a:spcBef>
                <a:spcPct val="0"/>
              </a:spcBef>
            </a:pPr>
            <a:r>
              <a:rPr lang="en-US" altLang="zh-TW" sz="2400" dirty="0">
                <a:latin typeface="微軟正黑體" pitchFamily="34" charset="-120"/>
                <a:ea typeface="微軟正黑體" pitchFamily="34" charset="-120"/>
                <a:cs typeface="+mj-cs"/>
              </a:rPr>
              <a:t> 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  <a:cs typeface="+mj-cs"/>
              </a:rPr>
              <a:t>    </a:t>
            </a:r>
            <a:r>
              <a:rPr lang="zh-TW" altLang="zh-TW" sz="2400" dirty="0" smtClean="0">
                <a:latin typeface="微軟正黑體" pitchFamily="34" charset="-120"/>
                <a:ea typeface="微軟正黑體" pitchFamily="34" charset="-120"/>
                <a:cs typeface="+mj-cs"/>
              </a:rPr>
              <a:t>硬體</a:t>
            </a:r>
            <a:r>
              <a:rPr lang="zh-TW" altLang="zh-TW" sz="2400" dirty="0">
                <a:latin typeface="微軟正黑體" pitchFamily="34" charset="-120"/>
                <a:ea typeface="微軟正黑體" pitchFamily="34" charset="-120"/>
                <a:cs typeface="+mj-cs"/>
              </a:rPr>
              <a:t>設施</a:t>
            </a:r>
            <a:r>
              <a:rPr lang="en-US" altLang="zh-TW" sz="2400" dirty="0">
                <a:latin typeface="微軟正黑體" pitchFamily="34" charset="-120"/>
                <a:ea typeface="微軟正黑體" pitchFamily="34" charset="-120"/>
                <a:cs typeface="+mj-cs"/>
              </a:rPr>
              <a:t>…..</a:t>
            </a:r>
            <a:r>
              <a:rPr lang="zh-TW" altLang="zh-TW" sz="2400" dirty="0">
                <a:latin typeface="微軟正黑體" pitchFamily="34" charset="-120"/>
                <a:ea typeface="微軟正黑體" pitchFamily="34" charset="-120"/>
                <a:cs typeface="+mj-cs"/>
              </a:rPr>
              <a:t>等</a:t>
            </a:r>
          </a:p>
          <a:p>
            <a:pPr>
              <a:spcBef>
                <a:spcPct val="0"/>
              </a:spcBef>
            </a:pPr>
            <a:r>
              <a:rPr lang="en-US" altLang="zh-TW" sz="2400" dirty="0">
                <a:latin typeface="微軟正黑體" pitchFamily="34" charset="-120"/>
                <a:ea typeface="微軟正黑體" pitchFamily="34" charset="-120"/>
                <a:cs typeface="+mj-cs"/>
              </a:rPr>
              <a:t>    </a:t>
            </a:r>
            <a:r>
              <a:rPr lang="zh-TW" altLang="zh-TW" sz="2400" dirty="0">
                <a:latin typeface="微軟正黑體" pitchFamily="34" charset="-120"/>
                <a:ea typeface="微軟正黑體" pitchFamily="34" charset="-120"/>
                <a:cs typeface="+mj-cs"/>
              </a:rPr>
              <a:t>‧雨天備案是什麼？</a:t>
            </a:r>
          </a:p>
          <a:p>
            <a:pPr>
              <a:spcBef>
                <a:spcPct val="0"/>
              </a:spcBef>
            </a:pPr>
            <a:r>
              <a:rPr lang="en-US" altLang="zh-TW" sz="2400" dirty="0">
                <a:latin typeface="微軟正黑體" pitchFamily="34" charset="-120"/>
                <a:ea typeface="微軟正黑體" pitchFamily="34" charset="-120"/>
                <a:cs typeface="+mj-cs"/>
              </a:rPr>
              <a:t>    </a:t>
            </a:r>
            <a:r>
              <a:rPr lang="zh-TW" altLang="zh-TW" sz="2400" dirty="0">
                <a:latin typeface="微軟正黑體" pitchFamily="34" charset="-120"/>
                <a:ea typeface="微軟正黑體" pitchFamily="34" charset="-120"/>
                <a:cs typeface="+mj-cs"/>
              </a:rPr>
              <a:t>‧周邊有沒有團體以外，卻可能會影響團體的人員？如：家人</a:t>
            </a:r>
            <a:r>
              <a:rPr lang="zh-TW" altLang="zh-TW" sz="2400" dirty="0" smtClean="0">
                <a:latin typeface="微軟正黑體" pitchFamily="34" charset="-120"/>
                <a:ea typeface="微軟正黑體" pitchFamily="34" charset="-120"/>
                <a:cs typeface="+mj-cs"/>
              </a:rPr>
              <a:t>、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  <a:cs typeface="+mj-cs"/>
            </a:endParaRPr>
          </a:p>
          <a:p>
            <a:pPr>
              <a:spcBef>
                <a:spcPct val="0"/>
              </a:spcBef>
            </a:pPr>
            <a:r>
              <a:rPr lang="en-US" altLang="zh-TW" sz="2400" dirty="0">
                <a:latin typeface="微軟正黑體" pitchFamily="34" charset="-120"/>
                <a:ea typeface="微軟正黑體" pitchFamily="34" charset="-120"/>
                <a:cs typeface="+mj-cs"/>
              </a:rPr>
              <a:t> 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  <a:cs typeface="+mj-cs"/>
              </a:rPr>
              <a:t>    </a:t>
            </a:r>
            <a:r>
              <a:rPr lang="zh-TW" altLang="zh-TW" sz="2400" dirty="0" smtClean="0">
                <a:latin typeface="微軟正黑體" pitchFamily="34" charset="-120"/>
                <a:ea typeface="微軟正黑體" pitchFamily="34" charset="-120"/>
                <a:cs typeface="+mj-cs"/>
              </a:rPr>
              <a:t>師長</a:t>
            </a:r>
            <a:r>
              <a:rPr lang="en-US" altLang="zh-TW" sz="2400" dirty="0">
                <a:latin typeface="微軟正黑體" pitchFamily="34" charset="-120"/>
                <a:ea typeface="微軟正黑體" pitchFamily="34" charset="-120"/>
                <a:cs typeface="+mj-cs"/>
              </a:rPr>
              <a:t>….</a:t>
            </a:r>
            <a:r>
              <a:rPr lang="zh-TW" altLang="zh-TW" sz="2400" dirty="0" smtClean="0">
                <a:latin typeface="微軟正黑體" pitchFamily="34" charset="-120"/>
                <a:ea typeface="微軟正黑體" pitchFamily="34" charset="-120"/>
                <a:cs typeface="+mj-cs"/>
              </a:rPr>
              <a:t>等</a:t>
            </a:r>
            <a:endParaRPr lang="zh-TW" altLang="zh-TW" sz="2400" dirty="0">
              <a:latin typeface="微軟正黑體" pitchFamily="34" charset="-120"/>
              <a:ea typeface="微軟正黑體" pitchFamily="34" charset="-12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2598313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515813"/>
            <a:ext cx="8229600" cy="59375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zh-TW" sz="3500" b="1" dirty="0">
                <a:latin typeface="微軟正黑體" pitchFamily="34" charset="-120"/>
                <a:ea typeface="微軟正黑體" pitchFamily="34" charset="-120"/>
                <a:cs typeface="+mj-cs"/>
              </a:rPr>
              <a:t>團隊發展階段（</a:t>
            </a:r>
            <a:r>
              <a:rPr lang="en-US" altLang="zh-TW" sz="3500" b="1" dirty="0">
                <a:latin typeface="微軟正黑體" pitchFamily="34" charset="-120"/>
                <a:ea typeface="微軟正黑體" pitchFamily="34" charset="-120"/>
                <a:cs typeface="+mj-cs"/>
              </a:rPr>
              <a:t>Stage</a:t>
            </a:r>
            <a:r>
              <a:rPr lang="zh-TW" altLang="zh-TW" sz="3500" b="1" dirty="0" smtClean="0">
                <a:latin typeface="微軟正黑體" pitchFamily="34" charset="-120"/>
                <a:ea typeface="微軟正黑體" pitchFamily="34" charset="-120"/>
                <a:cs typeface="+mj-cs"/>
              </a:rPr>
              <a:t>）</a:t>
            </a:r>
            <a:endParaRPr lang="en-US" altLang="zh-TW" sz="3500" b="1" dirty="0" smtClean="0">
              <a:latin typeface="微軟正黑體" pitchFamily="34" charset="-120"/>
              <a:ea typeface="微軟正黑體" pitchFamily="34" charset="-120"/>
              <a:cs typeface="+mj-cs"/>
            </a:endParaRPr>
          </a:p>
          <a:p>
            <a:pPr marL="0" indent="0">
              <a:buNone/>
            </a:pPr>
            <a:endParaRPr lang="zh-TW" altLang="zh-TW" sz="3500" b="1" dirty="0">
              <a:latin typeface="微軟正黑體" pitchFamily="34" charset="-120"/>
              <a:ea typeface="微軟正黑體" pitchFamily="34" charset="-120"/>
              <a:cs typeface="+mj-cs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zh-TW" altLang="zh-TW" sz="2600" dirty="0">
                <a:latin typeface="微軟正黑體" pitchFamily="34" charset="-120"/>
                <a:ea typeface="微軟正黑體" pitchFamily="34" charset="-120"/>
                <a:cs typeface="+mj-cs"/>
              </a:rPr>
              <a:t>團隊發展階段指的是</a:t>
            </a:r>
            <a:r>
              <a:rPr lang="en-US" altLang="zh-TW" sz="2600" dirty="0">
                <a:latin typeface="微軟正黑體" pitchFamily="34" charset="-120"/>
                <a:ea typeface="微軟正黑體" pitchFamily="34" charset="-120"/>
                <a:cs typeface="+mj-cs"/>
              </a:rPr>
              <a:t>Tuchman</a:t>
            </a:r>
            <a:r>
              <a:rPr lang="zh-TW" altLang="zh-TW" sz="2600" dirty="0">
                <a:latin typeface="微軟正黑體" pitchFamily="34" charset="-120"/>
                <a:ea typeface="微軟正黑體" pitchFamily="34" charset="-120"/>
                <a:cs typeface="+mj-cs"/>
              </a:rPr>
              <a:t>所提出的｢團隊發展四階段｣（</a:t>
            </a:r>
            <a:r>
              <a:rPr lang="en-US" altLang="zh-TW" sz="2600" dirty="0">
                <a:latin typeface="微軟正黑體" pitchFamily="34" charset="-120"/>
                <a:ea typeface="微軟正黑體" pitchFamily="34" charset="-120"/>
                <a:cs typeface="+mj-cs"/>
              </a:rPr>
              <a:t>Stages of Group Development</a:t>
            </a:r>
            <a:r>
              <a:rPr lang="zh-TW" altLang="zh-TW" sz="2600" dirty="0">
                <a:latin typeface="微軟正黑體" pitchFamily="34" charset="-120"/>
                <a:ea typeface="微軟正黑體" pitchFamily="34" charset="-120"/>
                <a:cs typeface="+mj-cs"/>
              </a:rPr>
              <a:t>），分別為形成期（</a:t>
            </a:r>
            <a:r>
              <a:rPr lang="en-US" altLang="zh-TW" sz="2600" dirty="0">
                <a:latin typeface="微軟正黑體" pitchFamily="34" charset="-120"/>
                <a:ea typeface="微軟正黑體" pitchFamily="34" charset="-120"/>
                <a:cs typeface="+mj-cs"/>
              </a:rPr>
              <a:t>Forming</a:t>
            </a:r>
            <a:r>
              <a:rPr lang="zh-TW" altLang="zh-TW" sz="2600" dirty="0">
                <a:latin typeface="微軟正黑體" pitchFamily="34" charset="-120"/>
                <a:ea typeface="微軟正黑體" pitchFamily="34" charset="-120"/>
                <a:cs typeface="+mj-cs"/>
              </a:rPr>
              <a:t>）、風暴期（</a:t>
            </a:r>
            <a:r>
              <a:rPr lang="en-US" altLang="zh-TW" sz="2600" dirty="0">
                <a:latin typeface="微軟正黑體" pitchFamily="34" charset="-120"/>
                <a:ea typeface="微軟正黑體" pitchFamily="34" charset="-120"/>
                <a:cs typeface="+mj-cs"/>
              </a:rPr>
              <a:t>Storming</a:t>
            </a:r>
            <a:r>
              <a:rPr lang="zh-TW" altLang="zh-TW" sz="2600" dirty="0">
                <a:latin typeface="微軟正黑體" pitchFamily="34" charset="-120"/>
                <a:ea typeface="微軟正黑體" pitchFamily="34" charset="-120"/>
                <a:cs typeface="+mj-cs"/>
              </a:rPr>
              <a:t>）、規範期（</a:t>
            </a:r>
            <a:r>
              <a:rPr lang="en-US" altLang="zh-TW" sz="2600" dirty="0">
                <a:latin typeface="微軟正黑體" pitchFamily="34" charset="-120"/>
                <a:ea typeface="微軟正黑體" pitchFamily="34" charset="-120"/>
                <a:cs typeface="+mj-cs"/>
              </a:rPr>
              <a:t>Norming</a:t>
            </a:r>
            <a:r>
              <a:rPr lang="zh-TW" altLang="zh-TW" sz="2600" dirty="0">
                <a:latin typeface="微軟正黑體" pitchFamily="34" charset="-120"/>
                <a:ea typeface="微軟正黑體" pitchFamily="34" charset="-120"/>
                <a:cs typeface="+mj-cs"/>
              </a:rPr>
              <a:t>）以及績效期（</a:t>
            </a:r>
            <a:r>
              <a:rPr lang="en-US" altLang="zh-TW" sz="2600" dirty="0">
                <a:latin typeface="微軟正黑體" pitchFamily="34" charset="-120"/>
                <a:ea typeface="微軟正黑體" pitchFamily="34" charset="-120"/>
                <a:cs typeface="+mj-cs"/>
              </a:rPr>
              <a:t>Performing</a:t>
            </a:r>
            <a:r>
              <a:rPr lang="zh-TW" altLang="zh-TW" sz="2600" dirty="0" smtClean="0">
                <a:latin typeface="微軟正黑體" pitchFamily="34" charset="-120"/>
                <a:ea typeface="微軟正黑體" pitchFamily="34" charset="-120"/>
                <a:cs typeface="+mj-cs"/>
              </a:rPr>
              <a:t>）。</a:t>
            </a:r>
            <a:endParaRPr lang="en-US" altLang="zh-TW" sz="2600" dirty="0" smtClean="0">
              <a:latin typeface="微軟正黑體" pitchFamily="34" charset="-120"/>
              <a:ea typeface="微軟正黑體" pitchFamily="34" charset="-120"/>
              <a:cs typeface="+mj-cs"/>
            </a:endParaRPr>
          </a:p>
          <a:p>
            <a:pPr marL="0" indent="0">
              <a:spcBef>
                <a:spcPct val="0"/>
              </a:spcBef>
              <a:buNone/>
            </a:pPr>
            <a:endParaRPr lang="zh-TW" altLang="zh-TW" sz="2600" dirty="0">
              <a:latin typeface="微軟正黑體" pitchFamily="34" charset="-120"/>
              <a:ea typeface="微軟正黑體" pitchFamily="34" charset="-120"/>
              <a:cs typeface="+mj-cs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zh-TW" altLang="zh-TW" sz="2600" dirty="0">
                <a:latin typeface="微軟正黑體" pitchFamily="34" charset="-120"/>
                <a:ea typeface="微軟正黑體" pitchFamily="34" charset="-120"/>
                <a:cs typeface="+mj-cs"/>
              </a:rPr>
              <a:t>目前的團體，探索學習帶領者需要釋放多少主控權，是完全集權、還是完全授權？</a:t>
            </a:r>
          </a:p>
          <a:p>
            <a:pPr marL="0" indent="0">
              <a:spcBef>
                <a:spcPct val="0"/>
              </a:spcBef>
              <a:buNone/>
            </a:pPr>
            <a:r>
              <a:rPr lang="zh-TW" altLang="zh-TW" sz="2600" dirty="0">
                <a:latin typeface="微軟正黑體" pitchFamily="34" charset="-120"/>
                <a:ea typeface="微軟正黑體" pitchFamily="34" charset="-120"/>
                <a:cs typeface="+mj-cs"/>
              </a:rPr>
              <a:t>團隊目前的發展狀態為何？形成期、風暴期、規範期還是績效期？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085674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720</Words>
  <Application>Microsoft Office PowerPoint</Application>
  <PresentationFormat>如螢幕大小 (4:3)</PresentationFormat>
  <Paragraphs>58</Paragraphs>
  <Slides>7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8" baseType="lpstr">
      <vt:lpstr>Office 佈景主題</vt:lpstr>
      <vt:lpstr>目標（Goal）  包含學習目標、團體目標及個人目標。 帶領者需要評估。  ‧除學習目標外，什麼是團體及參與者個人的目標需求？ ‧團體對學習目標是否有充足的資訊與正確的認知？ ‧課程活動中，團體是否具備足夠的能力解決問題，達成任務？ ‧課程活動中，團體是否具備足夠的能力與條件，作出承諾？ ‧課程活動中，團體是否聚焦在彼此共同認同的目標上，包含學習目標？ 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目標（Goal）  包含學習目標、團體目標及個人目標。 帶領者需要評估。  ‧除學習目標外，什麼是團體及參與者個人的目標需求？ ‧團體對學習目標是否有充足的資訊與正確的認知？ ‧課程活動中，團體是否具備足夠的能力解決問題，達成任務？ ‧課程活動中，團體是否具備足夠的能力與條件，作出承諾？ ‧課程活動中，團體是否聚焦在彼此共同認同的目標上，包含學習目標？</dc:title>
  <dc:creator>User</dc:creator>
  <cp:lastModifiedBy>User</cp:lastModifiedBy>
  <cp:revision>3</cp:revision>
  <dcterms:created xsi:type="dcterms:W3CDTF">2016-10-05T12:51:47Z</dcterms:created>
  <dcterms:modified xsi:type="dcterms:W3CDTF">2016-10-05T13:12:19Z</dcterms:modified>
</cp:coreProperties>
</file>