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0" r:id="rId1"/>
  </p:sldMasterIdLst>
  <p:notesMasterIdLst>
    <p:notesMasterId r:id="rId99"/>
  </p:notesMasterIdLst>
  <p:handoutMasterIdLst>
    <p:handoutMasterId r:id="rId100"/>
  </p:handoutMasterIdLst>
  <p:sldIdLst>
    <p:sldId id="256" r:id="rId2"/>
    <p:sldId id="434" r:id="rId3"/>
    <p:sldId id="381" r:id="rId4"/>
    <p:sldId id="435" r:id="rId5"/>
    <p:sldId id="386" r:id="rId6"/>
    <p:sldId id="353" r:id="rId7"/>
    <p:sldId id="436" r:id="rId8"/>
    <p:sldId id="437" r:id="rId9"/>
    <p:sldId id="355" r:id="rId10"/>
    <p:sldId id="438" r:id="rId11"/>
    <p:sldId id="439" r:id="rId12"/>
    <p:sldId id="440" r:id="rId13"/>
    <p:sldId id="441" r:id="rId14"/>
    <p:sldId id="443" r:id="rId15"/>
    <p:sldId id="442" r:id="rId16"/>
    <p:sldId id="444" r:id="rId17"/>
    <p:sldId id="393" r:id="rId18"/>
    <p:sldId id="445" r:id="rId19"/>
    <p:sldId id="396" r:id="rId20"/>
    <p:sldId id="446" r:id="rId21"/>
    <p:sldId id="395" r:id="rId22"/>
    <p:sldId id="447" r:id="rId23"/>
    <p:sldId id="452" r:id="rId24"/>
    <p:sldId id="453" r:id="rId25"/>
    <p:sldId id="454" r:id="rId26"/>
    <p:sldId id="455" r:id="rId27"/>
    <p:sldId id="456" r:id="rId28"/>
    <p:sldId id="457" r:id="rId29"/>
    <p:sldId id="458" r:id="rId30"/>
    <p:sldId id="459" r:id="rId31"/>
    <p:sldId id="448" r:id="rId32"/>
    <p:sldId id="449" r:id="rId33"/>
    <p:sldId id="450" r:id="rId34"/>
    <p:sldId id="451" r:id="rId35"/>
    <p:sldId id="387" r:id="rId36"/>
    <p:sldId id="359" r:id="rId37"/>
    <p:sldId id="279" r:id="rId38"/>
    <p:sldId id="282" r:id="rId39"/>
    <p:sldId id="284" r:id="rId40"/>
    <p:sldId id="460" r:id="rId41"/>
    <p:sldId id="461" r:id="rId42"/>
    <p:sldId id="462" r:id="rId43"/>
    <p:sldId id="463" r:id="rId44"/>
    <p:sldId id="464" r:id="rId45"/>
    <p:sldId id="465" r:id="rId46"/>
    <p:sldId id="466" r:id="rId47"/>
    <p:sldId id="467" r:id="rId48"/>
    <p:sldId id="468" r:id="rId49"/>
    <p:sldId id="469" r:id="rId50"/>
    <p:sldId id="298" r:id="rId51"/>
    <p:sldId id="369" r:id="rId52"/>
    <p:sldId id="370" r:id="rId53"/>
    <p:sldId id="371" r:id="rId54"/>
    <p:sldId id="372" r:id="rId55"/>
    <p:sldId id="475" r:id="rId56"/>
    <p:sldId id="373" r:id="rId57"/>
    <p:sldId id="476" r:id="rId58"/>
    <p:sldId id="320" r:id="rId59"/>
    <p:sldId id="263" r:id="rId60"/>
    <p:sldId id="470" r:id="rId61"/>
    <p:sldId id="471" r:id="rId62"/>
    <p:sldId id="472" r:id="rId63"/>
    <p:sldId id="473" r:id="rId64"/>
    <p:sldId id="374" r:id="rId65"/>
    <p:sldId id="321" r:id="rId66"/>
    <p:sldId id="376" r:id="rId67"/>
    <p:sldId id="403" r:id="rId68"/>
    <p:sldId id="404" r:id="rId69"/>
    <p:sldId id="405" r:id="rId70"/>
    <p:sldId id="406" r:id="rId71"/>
    <p:sldId id="407" r:id="rId72"/>
    <p:sldId id="408" r:id="rId73"/>
    <p:sldId id="409" r:id="rId74"/>
    <p:sldId id="410" r:id="rId75"/>
    <p:sldId id="411" r:id="rId76"/>
    <p:sldId id="412" r:id="rId77"/>
    <p:sldId id="413" r:id="rId78"/>
    <p:sldId id="414" r:id="rId79"/>
    <p:sldId id="415" r:id="rId80"/>
    <p:sldId id="416" r:id="rId81"/>
    <p:sldId id="417" r:id="rId82"/>
    <p:sldId id="418" r:id="rId83"/>
    <p:sldId id="419" r:id="rId84"/>
    <p:sldId id="420" r:id="rId85"/>
    <p:sldId id="421" r:id="rId86"/>
    <p:sldId id="422" r:id="rId87"/>
    <p:sldId id="423" r:id="rId88"/>
    <p:sldId id="424" r:id="rId89"/>
    <p:sldId id="425" r:id="rId90"/>
    <p:sldId id="426" r:id="rId91"/>
    <p:sldId id="427" r:id="rId92"/>
    <p:sldId id="428" r:id="rId93"/>
    <p:sldId id="429" r:id="rId94"/>
    <p:sldId id="430" r:id="rId95"/>
    <p:sldId id="431" r:id="rId96"/>
    <p:sldId id="432" r:id="rId97"/>
    <p:sldId id="433" r:id="rId98"/>
  </p:sldIdLst>
  <p:sldSz cx="9144000" cy="6858000" type="screen4x3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5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DEFE2"/>
    <a:srgbClr val="339933"/>
    <a:srgbClr val="FF6600"/>
    <a:srgbClr val="FF66FF"/>
    <a:srgbClr val="66FF33"/>
    <a:srgbClr val="33CC33"/>
    <a:srgbClr val="CC6600"/>
    <a:srgbClr val="89FFB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淺色樣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中等深淺樣式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5000" autoAdjust="0"/>
  </p:normalViewPr>
  <p:slideViewPr>
    <p:cSldViewPr>
      <p:cViewPr varScale="1">
        <p:scale>
          <a:sx n="73" d="100"/>
          <a:sy n="73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3552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handoutMaster" Target="handoutMasters/handoutMaster1.xml"/><Relationship Id="rId105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AFE4D33-5893-4B07-A902-449AC0D8B3F7}" type="datetime2">
              <a:rPr lang="zh-TW" altLang="en-US" smtClean="0">
                <a:latin typeface="+mj-ea"/>
                <a:ea typeface="+mj-ea"/>
              </a:rPr>
              <a:t>2018年5月3日</a:t>
            </a:fld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2837A6B-DAA4-4C2D-AEAB-4E9E70095794}" type="slidenum">
              <a:rPr lang="en-US" altLang="zh-TW" smtClean="0">
                <a:latin typeface="+mj-ea"/>
                <a:ea typeface="+mj-ea"/>
              </a:rPr>
              <a:t>‹#›</a:t>
            </a:fld>
            <a:endParaRPr lang="zh-TW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215455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0BDEF7A8-4FC0-4813-84EF-F0D3DB3FA121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noProof="0"/>
              <a:t>按一下以編輯母片文字樣式</a:t>
            </a:r>
          </a:p>
          <a:p>
            <a:pPr lvl="1" rtl="0"/>
            <a:r>
              <a:rPr lang="zh-TW" altLang="en-US" noProof="0"/>
              <a:t>第二層</a:t>
            </a:r>
          </a:p>
          <a:p>
            <a:pPr lvl="2" rtl="0"/>
            <a:r>
              <a:rPr lang="zh-TW" altLang="en-US" noProof="0"/>
              <a:t>第三層</a:t>
            </a:r>
          </a:p>
          <a:p>
            <a:pPr lvl="3" rtl="0"/>
            <a:r>
              <a:rPr lang="zh-TW" altLang="en-US" noProof="0"/>
              <a:t>第四層</a:t>
            </a:r>
          </a:p>
          <a:p>
            <a:pPr lvl="4" rtl="0"/>
            <a:r>
              <a:rPr lang="zh-TW" altLang="en-US" noProof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03266150-FA26-45B5-BF0B-186B42A09DC9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946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j-ea"/>
        <a:ea typeface="+mj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319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37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0124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51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7940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58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96604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061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070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11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821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baseline="0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466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3266150-FA26-45B5-BF0B-186B42A09DC9}" type="slidenum">
              <a:rPr lang="en-US" altLang="zh-TW" smtClean="0"/>
              <a:t>64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9379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hape 546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</p:spPr>
      </p:sp>
      <p:sp>
        <p:nvSpPr>
          <p:cNvPr id="117763" name="Shape 547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525" tIns="91525" rIns="91525" bIns="91525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課綱願景是成就每一個孩子，適性揚才，終身學習。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dirty="0" err="1" smtClean="0"/>
              <a:t>多元的課程讓學生適性學習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適性發展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終身保有不斷更新成長的動力</a:t>
            </a:r>
            <a:r>
              <a:rPr lang="zh-TW" altLang="en-US" dirty="0" smtClean="0">
                <a:latin typeface="新細明體" pitchFamily="18" charset="-120"/>
              </a:rPr>
              <a:t>，</a:t>
            </a:r>
            <a:r>
              <a:rPr lang="en-US" altLang="zh-TW" dirty="0" err="1" smtClean="0"/>
              <a:t>成為終身學習者</a:t>
            </a:r>
            <a:r>
              <a:rPr lang="en-US" altLang="zh-TW" dirty="0" smtClean="0"/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4129466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hape 490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</p:spPr>
      </p:sp>
      <p:sp>
        <p:nvSpPr>
          <p:cNvPr id="114691" name="Shape 491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525" tIns="45750" rIns="91525" bIns="45750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核心素養的三面九項：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自主行動、溝通互動、社會參與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zh-TW" altLang="en-US" dirty="0" smtClean="0"/>
              <a:t>重點在於生活情境的交互靈活應用。</a:t>
            </a: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endParaRPr lang="en-US" altLang="zh-TW" dirty="0" smtClean="0"/>
          </a:p>
          <a:p>
            <a:pPr eaLnBrk="1" hangingPunct="1">
              <a:spcBef>
                <a:spcPct val="0"/>
              </a:spcBef>
              <a:buSzPct val="25000"/>
            </a:pPr>
            <a:endParaRPr lang="zh-TW" altLang="en-US" dirty="0" smtClean="0"/>
          </a:p>
        </p:txBody>
      </p:sp>
      <p:sp>
        <p:nvSpPr>
          <p:cNvPr id="114692" name="Shape 492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 lIns="91525" tIns="45750" rIns="91525" bIns="45750"/>
          <a:lstStyle/>
          <a:p>
            <a:pPr>
              <a:buSzPct val="25000"/>
            </a:pPr>
            <a:fld id="{8536EA4E-26DE-4CE2-994A-A16A9EAA7758}" type="slidenum">
              <a:rPr lang="en-US" altLang="zh-TW">
                <a:solidFill>
                  <a:srgbClr val="000000"/>
                </a:solidFill>
                <a:sym typeface="Calibri" pitchFamily="34" charset="0"/>
              </a:rPr>
              <a:pPr>
                <a:buSzPct val="25000"/>
              </a:pPr>
              <a:t>9</a:t>
            </a:fld>
            <a:endParaRPr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454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21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hape 52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/>
            <a:r>
              <a:rPr lang="en-US" altLang="zh-TW" smtClean="0"/>
              <a:t>1.</a:t>
            </a:r>
            <a:r>
              <a:rPr lang="zh-TW" altLang="en-US" smtClean="0"/>
              <a:t>核心素養的課程轉化，係由理念到實際、由抽象到具體、由共同到分殊，環環相扣，層層轉化。各領域</a:t>
            </a:r>
            <a:r>
              <a:rPr lang="en-US" altLang="zh-TW" smtClean="0"/>
              <a:t>/</a:t>
            </a:r>
            <a:r>
              <a:rPr lang="zh-TW" altLang="en-US" smtClean="0"/>
              <a:t>科目應考量本身的理念與目標，結合各教育階段核心素養，以發展及訂定「各領域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科目核心素養」及「各領域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科目學習重點」。「各領域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科目核心素養」與「各領域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科目學習重點」之間，需彼此呼應，雙向互動。</a:t>
            </a:r>
            <a:endParaRPr lang="en-US" altLang="zh-TW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/>
              <a:t>2.</a:t>
            </a:r>
            <a:r>
              <a:rPr lang="zh-TW" altLang="en-US" smtClean="0"/>
              <a:t>在未來課程綱要中，可透過總綱的「核心素養」、「各教育階段核心素養」，及各領域</a:t>
            </a:r>
            <a:r>
              <a:rPr lang="en-US" altLang="zh-TW" smtClean="0"/>
              <a:t>/</a:t>
            </a:r>
            <a:r>
              <a:rPr lang="zh-TW" altLang="en-US" smtClean="0"/>
              <a:t>科目綱要的「各領域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科目核心素養」、「各領域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科目學習重點」來進行轉化與表述。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3.</a:t>
            </a:r>
            <a:r>
              <a:rPr lang="zh-TW" altLang="en-US" smtClean="0"/>
              <a:t>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科目學習重點由「學習表現」與「學習內容」兩個向度所組成</a:t>
            </a:r>
            <a:r>
              <a:rPr lang="zh-TW" altLang="en-US" smtClean="0">
                <a:latin typeface="新細明體" pitchFamily="18" charset="-120"/>
              </a:rPr>
              <a:t>。</a:t>
            </a:r>
            <a:endParaRPr lang="en-US" altLang="zh-TW" smtClean="0">
              <a:latin typeface="新細明體" pitchFamily="18" charset="-120"/>
            </a:endParaRPr>
          </a:p>
          <a:p>
            <a:pPr eaLnBrk="1" hangingPunct="1"/>
            <a:endParaRPr lang="en-US" altLang="zh-TW" b="1" i="1" u="sng" smtClean="0"/>
          </a:p>
        </p:txBody>
      </p:sp>
      <p:sp>
        <p:nvSpPr>
          <p:cNvPr id="57348" name="Shape 52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FCFE7C48-092A-41D1-9C85-370E6E3D747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14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431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21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hape 52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/>
            <a:r>
              <a:rPr lang="en-US" altLang="zh-TW" smtClean="0"/>
              <a:t>1.</a:t>
            </a:r>
            <a:r>
              <a:rPr lang="zh-TW" altLang="en-US" smtClean="0"/>
              <a:t>核心素養的課程轉化，係由理念到實際、由抽象到具體、由共同到分殊，環環相扣，層層轉化。各領域</a:t>
            </a:r>
            <a:r>
              <a:rPr lang="en-US" altLang="zh-TW" smtClean="0"/>
              <a:t>/</a:t>
            </a:r>
            <a:r>
              <a:rPr lang="zh-TW" altLang="en-US" smtClean="0"/>
              <a:t>科目應考量本身的理念與目標，結合各教育階段核心素養，以發展及訂定「各領域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科目核心素養」及「各領域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科目學習重點」。「各領域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科目核心素養」與「各領域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科目學習重點」之間，需彼此呼應，雙向互動。</a:t>
            </a:r>
            <a:endParaRPr lang="en-US" altLang="zh-TW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/>
              <a:t>2.</a:t>
            </a:r>
            <a:r>
              <a:rPr lang="zh-TW" altLang="en-US" smtClean="0"/>
              <a:t>在未來課程綱要中，可透過總綱的「核心素養」、「各教育階段核心素養」，及各領域</a:t>
            </a:r>
            <a:r>
              <a:rPr lang="en-US" altLang="zh-TW" smtClean="0"/>
              <a:t>/</a:t>
            </a:r>
            <a:r>
              <a:rPr lang="zh-TW" altLang="en-US" smtClean="0"/>
              <a:t>科目綱要的「各領域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科目核心素養」、「各領域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科目學習重點」來進行轉化與表述。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3.</a:t>
            </a:r>
            <a:r>
              <a:rPr lang="zh-TW" altLang="en-US" smtClean="0"/>
              <a:t>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科目學習重點由「學習表現」與「學習內容」兩個向度所組成</a:t>
            </a:r>
            <a:r>
              <a:rPr lang="zh-TW" altLang="en-US" smtClean="0">
                <a:latin typeface="新細明體" pitchFamily="18" charset="-120"/>
              </a:rPr>
              <a:t>。</a:t>
            </a:r>
            <a:endParaRPr lang="en-US" altLang="zh-TW" smtClean="0">
              <a:latin typeface="新細明體" pitchFamily="18" charset="-120"/>
            </a:endParaRPr>
          </a:p>
          <a:p>
            <a:pPr eaLnBrk="1" hangingPunct="1"/>
            <a:endParaRPr lang="en-US" altLang="zh-TW" b="1" i="1" u="sng" smtClean="0"/>
          </a:p>
        </p:txBody>
      </p:sp>
      <p:sp>
        <p:nvSpPr>
          <p:cNvPr id="57348" name="Shape 52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FCFE7C48-092A-41D1-9C85-370E6E3D747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16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818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21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hape 52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/>
            <a:r>
              <a:rPr lang="en-US" altLang="zh-TW" smtClean="0"/>
              <a:t>1.</a:t>
            </a:r>
            <a:r>
              <a:rPr lang="zh-TW" altLang="en-US" smtClean="0"/>
              <a:t>核心素養的課程轉化，係由理念到實際、由抽象到具體、由共同到分殊，環環相扣，層層轉化。各領域</a:t>
            </a:r>
            <a:r>
              <a:rPr lang="en-US" altLang="zh-TW" smtClean="0"/>
              <a:t>/</a:t>
            </a:r>
            <a:r>
              <a:rPr lang="zh-TW" altLang="en-US" smtClean="0"/>
              <a:t>科目應考量本身的理念與目標，結合各教育階段核心素養，以發展及訂定「各領域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科目核心素養」及「各領域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科目學習重點」。「各領域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科目核心素養」與「各領域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科目學習重點」之間，需彼此呼應，雙向互動。</a:t>
            </a:r>
            <a:endParaRPr lang="en-US" altLang="zh-TW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/>
              <a:t>2.</a:t>
            </a:r>
            <a:r>
              <a:rPr lang="zh-TW" altLang="en-US" smtClean="0"/>
              <a:t>在未來課程綱要中，可透過總綱的「核心素養」、「各教育階段核心素養」，及各領域</a:t>
            </a:r>
            <a:r>
              <a:rPr lang="en-US" altLang="zh-TW" smtClean="0"/>
              <a:t>/</a:t>
            </a:r>
            <a:r>
              <a:rPr lang="zh-TW" altLang="en-US" smtClean="0"/>
              <a:t>科目綱要的「各領域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科目核心素養」、「各領域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科目學習重點」來進行轉化與表述。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3.</a:t>
            </a:r>
            <a:r>
              <a:rPr lang="zh-TW" altLang="en-US" smtClean="0"/>
              <a:t>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科目學習重點由「學習表現」與「學習內容」兩個向度所組成</a:t>
            </a:r>
            <a:r>
              <a:rPr lang="zh-TW" altLang="en-US" smtClean="0">
                <a:latin typeface="新細明體" pitchFamily="18" charset="-120"/>
              </a:rPr>
              <a:t>。</a:t>
            </a:r>
            <a:endParaRPr lang="en-US" altLang="zh-TW" smtClean="0">
              <a:latin typeface="新細明體" pitchFamily="18" charset="-120"/>
            </a:endParaRPr>
          </a:p>
          <a:p>
            <a:pPr eaLnBrk="1" hangingPunct="1"/>
            <a:endParaRPr lang="en-US" altLang="zh-TW" b="1" i="1" u="sng" smtClean="0"/>
          </a:p>
        </p:txBody>
      </p:sp>
      <p:sp>
        <p:nvSpPr>
          <p:cNvPr id="57348" name="Shape 52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FCFE7C48-092A-41D1-9C85-370E6E3D747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18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230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hape 521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solidFill>
              <a:srgbClr val="00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hape 52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/>
            <a:r>
              <a:rPr lang="en-US" altLang="zh-TW" smtClean="0"/>
              <a:t>1.</a:t>
            </a:r>
            <a:r>
              <a:rPr lang="zh-TW" altLang="en-US" smtClean="0"/>
              <a:t>核心素養的課程轉化，係由理念到實際、由抽象到具體、由共同到分殊，環環相扣，層層轉化。各領域</a:t>
            </a:r>
            <a:r>
              <a:rPr lang="en-US" altLang="zh-TW" smtClean="0"/>
              <a:t>/</a:t>
            </a:r>
            <a:r>
              <a:rPr lang="zh-TW" altLang="en-US" smtClean="0"/>
              <a:t>科目應考量本身的理念與目標，結合各教育階段核心素養，以發展及訂定「各領域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科目核心素養」及「各領域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科目學習重點」。「各領域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科目核心素養」與「各領域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科目學習重點」之間，需彼此呼應，雙向互動。</a:t>
            </a:r>
            <a:endParaRPr lang="en-US" altLang="zh-TW" smtClean="0"/>
          </a:p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/>
              <a:t>2.</a:t>
            </a:r>
            <a:r>
              <a:rPr lang="zh-TW" altLang="en-US" smtClean="0"/>
              <a:t>在未來課程綱要中，可透過總綱的「核心素養」、「各教育階段核心素養」，及各領域</a:t>
            </a:r>
            <a:r>
              <a:rPr lang="en-US" altLang="zh-TW" smtClean="0"/>
              <a:t>/</a:t>
            </a:r>
            <a:r>
              <a:rPr lang="zh-TW" altLang="en-US" smtClean="0"/>
              <a:t>科目綱要的「各領域</a:t>
            </a:r>
            <a:r>
              <a:rPr lang="en-US" altLang="zh-TW" smtClean="0"/>
              <a:t>/</a:t>
            </a:r>
            <a:r>
              <a:rPr lang="zh-TW" altLang="en-US" smtClean="0"/>
              <a:t>科目核心素養」、「各領域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科目學習重點」來進行轉化與表述。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3.</a:t>
            </a:r>
            <a:r>
              <a:rPr lang="zh-TW" altLang="en-US" smtClean="0"/>
              <a:t>各領域</a:t>
            </a:r>
            <a:r>
              <a:rPr lang="en-US" altLang="zh-TW" smtClean="0"/>
              <a:t>/</a:t>
            </a:r>
            <a:r>
              <a:rPr lang="zh-TW" altLang="en-US" smtClean="0"/>
              <a:t>科目學習重點由「學習表現」與「學習內容」兩個向度所組成</a:t>
            </a:r>
            <a:r>
              <a:rPr lang="zh-TW" altLang="en-US" smtClean="0">
                <a:latin typeface="新細明體" pitchFamily="18" charset="-120"/>
              </a:rPr>
              <a:t>。</a:t>
            </a:r>
            <a:endParaRPr lang="en-US" altLang="zh-TW" smtClean="0">
              <a:latin typeface="新細明體" pitchFamily="18" charset="-120"/>
            </a:endParaRPr>
          </a:p>
          <a:p>
            <a:pPr eaLnBrk="1" hangingPunct="1"/>
            <a:endParaRPr lang="en-US" altLang="zh-TW" b="1" i="1" u="sng" smtClean="0"/>
          </a:p>
        </p:txBody>
      </p:sp>
      <p:sp>
        <p:nvSpPr>
          <p:cNvPr id="57348" name="Shape 52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FCFE7C48-092A-41D1-9C85-370E6E3D747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20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984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hape 742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Shape 743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/>
          <a:p>
            <a:pPr eaLnBrk="1" hangingPunct="1">
              <a:spcBef>
                <a:spcPct val="0"/>
              </a:spcBef>
              <a:buSzPct val="25000"/>
            </a:pP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圖片內容：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左圖有邁向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107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課綱（奔跑）的意象。右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圖意指學生自主探索,  </a:t>
            </a:r>
            <a:r>
              <a:rPr lang="zh-TW" altLang="en-US" smtClean="0">
                <a:solidFill>
                  <a:srgbClr val="000000"/>
                </a:solidFill>
                <a:sym typeface="Calibri" pitchFamily="34" charset="0"/>
              </a:rPr>
              <a:t>下</a:t>
            </a:r>
            <a:r>
              <a:rPr lang="en-US" altLang="zh-TW" smtClean="0">
                <a:solidFill>
                  <a:srgbClr val="000000"/>
                </a:solidFill>
                <a:sym typeface="Calibri" pitchFamily="34" charset="0"/>
              </a:rPr>
              <a:t>圖是學生召開小小部落會議的情形,  學生關心身邊的公共議題,  邁向互動共好！</a:t>
            </a:r>
          </a:p>
        </p:txBody>
      </p:sp>
      <p:sp>
        <p:nvSpPr>
          <p:cNvPr id="96260" name="Shape 74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25" tIns="45750" rIns="91525" bIns="45750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SzPct val="25000"/>
            </a:pPr>
            <a:fld id="{169212CB-5BA4-4DC0-AE18-4354CF65BF86}" type="slidenum">
              <a:rPr kumimoji="0" lang="en-US" altLang="zh-TW">
                <a:solidFill>
                  <a:srgbClr val="000000"/>
                </a:solidFill>
                <a:sym typeface="Calibri" pitchFamily="34" charset="0"/>
              </a:rPr>
              <a:pPr>
                <a:spcBef>
                  <a:spcPct val="0"/>
                </a:spcBef>
                <a:buSzPct val="25000"/>
              </a:pPr>
              <a:t>35</a:t>
            </a:fld>
            <a:endParaRPr kumimoji="0" lang="en-US" altLang="zh-TW">
              <a:solidFill>
                <a:srgbClr val="000000"/>
              </a:solidFill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04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預留位置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預留位置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noProof="0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79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D229AE-05F8-4428-A7C7-71A78B2231B5}" type="datetime2">
              <a:rPr lang="zh-TW" altLang="en-US" smtClean="0"/>
              <a:pPr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712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A1EEA72-722A-4032-932A-92275412AEDB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3B167E-EA96-4147-81DE-549160052C22}" type="slidenum">
              <a:rPr lang="en-US" altLang="zh-TW" noProof="0" smtClean="0"/>
              <a:t>‹#›</a:t>
            </a:fld>
            <a:endParaRPr lang="zh-TW" altLang="en-US" noProof="0"/>
          </a:p>
        </p:txBody>
      </p:sp>
    </p:spTree>
    <p:extLst>
      <p:ext uri="{BB962C8B-B14F-4D97-AF65-F5344CB8AC3E}">
        <p14:creationId xmlns:p14="http://schemas.microsoft.com/office/powerpoint/2010/main" val="274246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C91D-2371-474A-8E17-CAB371DA2E08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047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/>
        </p:blipFill>
        <p:spPr>
          <a:xfrm>
            <a:off x="6011443" y="-12700"/>
            <a:ext cx="3142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9939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1" y="593366"/>
            <a:ext cx="8520599" cy="763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1" y="1536633"/>
            <a:ext cx="8520599" cy="455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51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>
            <a:noAutofit/>
          </a:bodyPr>
          <a:lstStyle>
            <a:lvl1pPr>
              <a:buClr>
                <a:srgbClr val="888888"/>
              </a:buClr>
              <a:buSzPct val="25000"/>
              <a:buFont typeface="Calibri" pitchFamily="34" charset="0"/>
              <a:buNone/>
              <a:defRPr>
                <a:solidFill>
                  <a:srgbClr val="888888"/>
                </a:solidFill>
                <a:latin typeface="Calibri" pitchFamily="34" charset="0"/>
                <a:sym typeface="Calibri" pitchFamily="34" charset="0"/>
              </a:defRPr>
            </a:lvl1pPr>
          </a:lstStyle>
          <a:p>
            <a:fld id="{1AEC728D-803D-49F2-8EBC-F9E681C305F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80139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l="61489" t="25058" r="12143" b="25081"/>
          <a:stretch/>
        </p:blipFill>
        <p:spPr>
          <a:xfrm>
            <a:off x="2911736" y="1181451"/>
            <a:ext cx="3371328" cy="449510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101583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8057165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C29556-421D-4507-AA96-28B39C2E3DEB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278655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47491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DB804-0076-4FBD-AA6F-49FA37494018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6199030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B12B73E-5733-4D8D-8664-B6FD1D260C06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93B167E-EA96-4147-81DE-549160052C22}" type="slidenum">
              <a:rPr lang="en-US" altLang="zh-TW" noProof="0" smtClean="0"/>
              <a:t>‹#›</a:t>
            </a:fld>
            <a:endParaRPr lang="zh-TW" altLang="en-US" noProof="0"/>
          </a:p>
        </p:txBody>
      </p:sp>
    </p:spTree>
    <p:extLst>
      <p:ext uri="{BB962C8B-B14F-4D97-AF65-F5344CB8AC3E}">
        <p14:creationId xmlns:p14="http://schemas.microsoft.com/office/powerpoint/2010/main" val="7852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4886-3C49-451A-83B6-4224672D2AD7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174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5C4930B1-190D-47EF-B17F-C7370E2C0A72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329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F124EA5C-C65E-4051-906A-E0ECB8242990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30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3DB804-0076-4FBD-AA6F-49FA37494018}" type="datetime2">
              <a:rPr lang="zh-TW" altLang="en-US" smtClean="0"/>
              <a:t>2018年5月3日</a:t>
            </a:fld>
            <a:endParaRPr lang="zh-TW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新增頁尾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3B167E-EA96-4147-81DE-549160052C22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8528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19" r:id="rId12"/>
    <p:sldLayoutId id="2147483832" r:id="rId13"/>
    <p:sldLayoutId id="2147483833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73.xml"/><Relationship Id="rId7" Type="http://schemas.openxmlformats.org/officeDocument/2006/relationships/slide" Target="slide91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6.xml"/><Relationship Id="rId11" Type="http://schemas.openxmlformats.org/officeDocument/2006/relationships/image" Target="../media/image25.png"/><Relationship Id="rId5" Type="http://schemas.openxmlformats.org/officeDocument/2006/relationships/slide" Target="slide83.xml"/><Relationship Id="rId10" Type="http://schemas.openxmlformats.org/officeDocument/2006/relationships/image" Target="../media/image24.png"/><Relationship Id="rId4" Type="http://schemas.openxmlformats.org/officeDocument/2006/relationships/slide" Target="slide79.xml"/><Relationship Id="rId9" Type="http://schemas.openxmlformats.org/officeDocument/2006/relationships/image" Target="../media/image2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73.xml"/><Relationship Id="rId7" Type="http://schemas.openxmlformats.org/officeDocument/2006/relationships/slide" Target="slide91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6.xml"/><Relationship Id="rId11" Type="http://schemas.openxmlformats.org/officeDocument/2006/relationships/image" Target="../media/image25.png"/><Relationship Id="rId5" Type="http://schemas.openxmlformats.org/officeDocument/2006/relationships/slide" Target="slide83.xml"/><Relationship Id="rId10" Type="http://schemas.openxmlformats.org/officeDocument/2006/relationships/image" Target="../media/image24.png"/><Relationship Id="rId4" Type="http://schemas.openxmlformats.org/officeDocument/2006/relationships/slide" Target="slide79.xml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12cur.naer.edu.tw/category/post/350" TargetMode="External"/><Relationship Id="rId2" Type="http://schemas.openxmlformats.org/officeDocument/2006/relationships/hyperlink" Target="http://12cur.naer.edu.tw/main/showNews/387" TargetMode="Externa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8.png"/><Relationship Id="rId7" Type="http://schemas.openxmlformats.org/officeDocument/2006/relationships/slide" Target="slide6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5.xml"/><Relationship Id="rId3" Type="http://schemas.openxmlformats.org/officeDocument/2006/relationships/image" Target="../media/image28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&#32032;&#39178;&#23566;&#21521;&#35506;&#31243;&#23526;&#20316;.doc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61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&#31532;&#19968;&#31680;&#35036;&#20805;&#36039;&#26009;.pptx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hyperlink" Target="http://www.morninglight.cc/posts/NWS4e41f519db79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en-US" sz="6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為導向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教學設計實務工作</a:t>
            </a:r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坊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57919" y="5877272"/>
            <a:ext cx="6840759" cy="857473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分享人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：台中市仁美國小周雅釧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五邊形 3"/>
          <p:cNvSpPr/>
          <p:nvPr/>
        </p:nvSpPr>
        <p:spPr>
          <a:xfrm>
            <a:off x="179512" y="0"/>
            <a:ext cx="4680520" cy="476672"/>
          </a:xfrm>
          <a:prstGeom prst="homePlat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十二年國教新課綱總綱宣講系列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17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向右箭號 12"/>
          <p:cNvSpPr/>
          <p:nvPr/>
        </p:nvSpPr>
        <p:spPr>
          <a:xfrm>
            <a:off x="827584" y="3354477"/>
            <a:ext cx="7560840" cy="2090747"/>
          </a:xfrm>
          <a:prstGeom prst="rightArrow">
            <a:avLst>
              <a:gd name="adj1" fmla="val 71459"/>
              <a:gd name="adj2" fmla="val 31657"/>
            </a:avLst>
          </a:prstGeom>
          <a:solidFill>
            <a:schemeClr val="bg1"/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將</a:t>
            </a:r>
            <a:r>
              <a:rPr lang="zh-TW" altLang="en-US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學科知識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基本能力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擴大為</a:t>
            </a:r>
            <a:r>
              <a:rPr lang="zh-TW" altLang="en-US" sz="2800" b="1" dirty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，以培養一個人為適應現在生活及面對未來挑戰，所應具備的知識、能力與態度。</a:t>
            </a:r>
            <a:endParaRPr lang="zh-TW" altLang="en-US" sz="2800" dirty="0">
              <a:solidFill>
                <a:schemeClr val="tx1"/>
              </a:solidFill>
              <a:highlight>
                <a:srgbClr val="FFFF00"/>
              </a:highligh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課程的發展脈絡</a:t>
            </a:r>
          </a:p>
        </p:txBody>
      </p:sp>
      <p:sp>
        <p:nvSpPr>
          <p:cNvPr id="6" name="矩形 5"/>
          <p:cNvSpPr/>
          <p:nvPr/>
        </p:nvSpPr>
        <p:spPr>
          <a:xfrm>
            <a:off x="971600" y="1628800"/>
            <a:ext cx="2016224" cy="20162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TW" altLang="en-US" sz="2400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國民義務教育</a:t>
            </a:r>
            <a:endParaRPr lang="en-US" altLang="zh-TW" sz="2400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學科知識</a:t>
            </a:r>
          </a:p>
        </p:txBody>
      </p:sp>
      <p:sp>
        <p:nvSpPr>
          <p:cNvPr id="10" name="矩形 9"/>
          <p:cNvSpPr/>
          <p:nvPr/>
        </p:nvSpPr>
        <p:spPr>
          <a:xfrm>
            <a:off x="3311860" y="1628800"/>
            <a:ext cx="2016224" cy="20162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TW" altLang="en-US" sz="2400" dirty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九年一貫課程</a:t>
            </a:r>
            <a:endParaRPr lang="en-US" altLang="zh-TW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 lvl="0" algn="ctr"/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基本能力</a:t>
            </a:r>
          </a:p>
        </p:txBody>
      </p:sp>
      <p:sp>
        <p:nvSpPr>
          <p:cNvPr id="11" name="矩形 10"/>
          <p:cNvSpPr/>
          <p:nvPr/>
        </p:nvSpPr>
        <p:spPr>
          <a:xfrm>
            <a:off x="5652120" y="1628800"/>
            <a:ext cx="2016224" cy="20199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TW" altLang="en-US" sz="2400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十二年國教</a:t>
            </a:r>
            <a:endParaRPr lang="en-US" altLang="zh-TW" sz="2400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</a:p>
        </p:txBody>
      </p:sp>
      <p:sp>
        <p:nvSpPr>
          <p:cNvPr id="3" name="矩形 2"/>
          <p:cNvSpPr/>
          <p:nvPr/>
        </p:nvSpPr>
        <p:spPr>
          <a:xfrm>
            <a:off x="1475656" y="5589240"/>
            <a:ext cx="1008112" cy="6480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5816" y="5605992"/>
            <a:ext cx="1620180" cy="6480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60032" y="5589240"/>
            <a:ext cx="2700300" cy="6480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素養導向教學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436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animBg="1"/>
      <p:bldP spid="10" grpId="0" animBg="1"/>
      <p:bldP spid="11" grpId="0" animBg="1"/>
      <p:bldP spid="3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8699" y="318934"/>
            <a:ext cx="7680960" cy="1371600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素養導向教學三部曲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19EC-D75B-4B17-9C97-C8B9AFC69699}" type="slidenum">
              <a:rPr lang="zh-TW" altLang="en-US" smtClean="0"/>
              <a:pPr/>
              <a:t>11</a:t>
            </a:fld>
            <a:endParaRPr lang="zh-TW" altLang="en-US"/>
          </a:p>
        </p:txBody>
      </p:sp>
      <p:grpSp>
        <p:nvGrpSpPr>
          <p:cNvPr id="19" name="群組 18"/>
          <p:cNvGrpSpPr/>
          <p:nvPr/>
        </p:nvGrpSpPr>
        <p:grpSpPr>
          <a:xfrm>
            <a:off x="611559" y="3354749"/>
            <a:ext cx="8075241" cy="1976104"/>
            <a:chOff x="611559" y="3354749"/>
            <a:chExt cx="8075241" cy="1976104"/>
          </a:xfrm>
        </p:grpSpPr>
        <p:sp>
          <p:nvSpPr>
            <p:cNvPr id="11" name="手繪多邊形 10"/>
            <p:cNvSpPr/>
            <p:nvPr/>
          </p:nvSpPr>
          <p:spPr>
            <a:xfrm>
              <a:off x="611559" y="3354749"/>
              <a:ext cx="8075241" cy="1976104"/>
            </a:xfrm>
            <a:custGeom>
              <a:avLst/>
              <a:gdLst>
                <a:gd name="connsiteX0" fmla="*/ 0 w 8075240"/>
                <a:gd name="connsiteY0" fmla="*/ 692091 h 1976103"/>
                <a:gd name="connsiteX1" fmla="*/ 3790607 w 8075240"/>
                <a:gd name="connsiteY1" fmla="*/ 692091 h 1976103"/>
                <a:gd name="connsiteX2" fmla="*/ 3790607 w 8075240"/>
                <a:gd name="connsiteY2" fmla="*/ 494026 h 1976103"/>
                <a:gd name="connsiteX3" fmla="*/ 3543594 w 8075240"/>
                <a:gd name="connsiteY3" fmla="*/ 494026 h 1976103"/>
                <a:gd name="connsiteX4" fmla="*/ 4037620 w 8075240"/>
                <a:gd name="connsiteY4" fmla="*/ 0 h 1976103"/>
                <a:gd name="connsiteX5" fmla="*/ 4531646 w 8075240"/>
                <a:gd name="connsiteY5" fmla="*/ 494026 h 1976103"/>
                <a:gd name="connsiteX6" fmla="*/ 4284633 w 8075240"/>
                <a:gd name="connsiteY6" fmla="*/ 494026 h 1976103"/>
                <a:gd name="connsiteX7" fmla="*/ 4284633 w 8075240"/>
                <a:gd name="connsiteY7" fmla="*/ 692091 h 1976103"/>
                <a:gd name="connsiteX8" fmla="*/ 8075240 w 8075240"/>
                <a:gd name="connsiteY8" fmla="*/ 692091 h 1976103"/>
                <a:gd name="connsiteX9" fmla="*/ 8075240 w 8075240"/>
                <a:gd name="connsiteY9" fmla="*/ 1976103 h 1976103"/>
                <a:gd name="connsiteX10" fmla="*/ 0 w 8075240"/>
                <a:gd name="connsiteY10" fmla="*/ 1976103 h 1976103"/>
                <a:gd name="connsiteX11" fmla="*/ 0 w 8075240"/>
                <a:gd name="connsiteY11" fmla="*/ 692091 h 197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075240" h="1976103">
                  <a:moveTo>
                    <a:pt x="8075240" y="1284012"/>
                  </a:moveTo>
                  <a:lnTo>
                    <a:pt x="4284633" y="1284012"/>
                  </a:lnTo>
                  <a:lnTo>
                    <a:pt x="4284633" y="1482077"/>
                  </a:lnTo>
                  <a:lnTo>
                    <a:pt x="4531646" y="1482077"/>
                  </a:lnTo>
                  <a:lnTo>
                    <a:pt x="4037620" y="1976102"/>
                  </a:lnTo>
                  <a:lnTo>
                    <a:pt x="3543594" y="1482077"/>
                  </a:lnTo>
                  <a:lnTo>
                    <a:pt x="3790607" y="1482077"/>
                  </a:lnTo>
                  <a:lnTo>
                    <a:pt x="3790607" y="1284012"/>
                  </a:lnTo>
                  <a:lnTo>
                    <a:pt x="0" y="1284012"/>
                  </a:lnTo>
                  <a:lnTo>
                    <a:pt x="0" y="1"/>
                  </a:lnTo>
                  <a:lnTo>
                    <a:pt x="8075240" y="1"/>
                  </a:lnTo>
                  <a:lnTo>
                    <a:pt x="8075240" y="12840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585" tIns="227584" rIns="227584" bIns="1510076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核心素養</a:t>
              </a:r>
              <a:r>
                <a:rPr lang="en-US" altLang="zh-TW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</a:t>
              </a:r>
              <a:r>
                <a:rPr lang="zh-TW" altLang="en-US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終身學習者</a:t>
              </a:r>
              <a:endParaRPr lang="zh-TW" altLang="en-US" sz="32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2" name="手繪多邊形 11"/>
            <p:cNvSpPr/>
            <p:nvPr/>
          </p:nvSpPr>
          <p:spPr>
            <a:xfrm>
              <a:off x="611560" y="4048361"/>
              <a:ext cx="4037620" cy="590854"/>
            </a:xfrm>
            <a:custGeom>
              <a:avLst/>
              <a:gdLst>
                <a:gd name="connsiteX0" fmla="*/ 0 w 4037620"/>
                <a:gd name="connsiteY0" fmla="*/ 0 h 590854"/>
                <a:gd name="connsiteX1" fmla="*/ 4037620 w 4037620"/>
                <a:gd name="connsiteY1" fmla="*/ 0 h 590854"/>
                <a:gd name="connsiteX2" fmla="*/ 4037620 w 4037620"/>
                <a:gd name="connsiteY2" fmla="*/ 590854 h 590854"/>
                <a:gd name="connsiteX3" fmla="*/ 0 w 4037620"/>
                <a:gd name="connsiteY3" fmla="*/ 590854 h 590854"/>
                <a:gd name="connsiteX4" fmla="*/ 0 w 4037620"/>
                <a:gd name="connsiteY4" fmla="*/ 0 h 59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0854">
                  <a:moveTo>
                    <a:pt x="0" y="0"/>
                  </a:moveTo>
                  <a:lnTo>
                    <a:pt x="4037620" y="0"/>
                  </a:lnTo>
                  <a:lnTo>
                    <a:pt x="4037620" y="590854"/>
                  </a:lnTo>
                  <a:lnTo>
                    <a:pt x="0" y="59085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三面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手繪多邊形 12"/>
            <p:cNvSpPr/>
            <p:nvPr/>
          </p:nvSpPr>
          <p:spPr>
            <a:xfrm>
              <a:off x="4649180" y="4048361"/>
              <a:ext cx="4037620" cy="590854"/>
            </a:xfrm>
            <a:custGeom>
              <a:avLst/>
              <a:gdLst>
                <a:gd name="connsiteX0" fmla="*/ 0 w 4037620"/>
                <a:gd name="connsiteY0" fmla="*/ 0 h 590854"/>
                <a:gd name="connsiteX1" fmla="*/ 4037620 w 4037620"/>
                <a:gd name="connsiteY1" fmla="*/ 0 h 590854"/>
                <a:gd name="connsiteX2" fmla="*/ 4037620 w 4037620"/>
                <a:gd name="connsiteY2" fmla="*/ 590854 h 590854"/>
                <a:gd name="connsiteX3" fmla="*/ 0 w 4037620"/>
                <a:gd name="connsiteY3" fmla="*/ 590854 h 590854"/>
                <a:gd name="connsiteX4" fmla="*/ 0 w 4037620"/>
                <a:gd name="connsiteY4" fmla="*/ 0 h 59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0854">
                  <a:moveTo>
                    <a:pt x="0" y="0"/>
                  </a:moveTo>
                  <a:lnTo>
                    <a:pt x="4037620" y="0"/>
                  </a:lnTo>
                  <a:lnTo>
                    <a:pt x="4037620" y="590854"/>
                  </a:lnTo>
                  <a:lnTo>
                    <a:pt x="0" y="59085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九項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grpSp>
        <p:nvGrpSpPr>
          <p:cNvPr id="18" name="群組 17"/>
          <p:cNvGrpSpPr/>
          <p:nvPr/>
        </p:nvGrpSpPr>
        <p:grpSpPr>
          <a:xfrm>
            <a:off x="611560" y="1397918"/>
            <a:ext cx="8075240" cy="1976105"/>
            <a:chOff x="611560" y="1397918"/>
            <a:chExt cx="8075240" cy="1976105"/>
          </a:xfrm>
        </p:grpSpPr>
        <p:sp>
          <p:nvSpPr>
            <p:cNvPr id="14" name="手繪多邊形 13"/>
            <p:cNvSpPr/>
            <p:nvPr/>
          </p:nvSpPr>
          <p:spPr>
            <a:xfrm>
              <a:off x="611560" y="1397918"/>
              <a:ext cx="8075240" cy="1976105"/>
            </a:xfrm>
            <a:custGeom>
              <a:avLst/>
              <a:gdLst>
                <a:gd name="connsiteX0" fmla="*/ 0 w 8075240"/>
                <a:gd name="connsiteY0" fmla="*/ 692091 h 1976103"/>
                <a:gd name="connsiteX1" fmla="*/ 3790607 w 8075240"/>
                <a:gd name="connsiteY1" fmla="*/ 692091 h 1976103"/>
                <a:gd name="connsiteX2" fmla="*/ 3790607 w 8075240"/>
                <a:gd name="connsiteY2" fmla="*/ 494026 h 1976103"/>
                <a:gd name="connsiteX3" fmla="*/ 3543594 w 8075240"/>
                <a:gd name="connsiteY3" fmla="*/ 494026 h 1976103"/>
                <a:gd name="connsiteX4" fmla="*/ 4037620 w 8075240"/>
                <a:gd name="connsiteY4" fmla="*/ 0 h 1976103"/>
                <a:gd name="connsiteX5" fmla="*/ 4531646 w 8075240"/>
                <a:gd name="connsiteY5" fmla="*/ 494026 h 1976103"/>
                <a:gd name="connsiteX6" fmla="*/ 4284633 w 8075240"/>
                <a:gd name="connsiteY6" fmla="*/ 494026 h 1976103"/>
                <a:gd name="connsiteX7" fmla="*/ 4284633 w 8075240"/>
                <a:gd name="connsiteY7" fmla="*/ 692091 h 1976103"/>
                <a:gd name="connsiteX8" fmla="*/ 8075240 w 8075240"/>
                <a:gd name="connsiteY8" fmla="*/ 692091 h 1976103"/>
                <a:gd name="connsiteX9" fmla="*/ 8075240 w 8075240"/>
                <a:gd name="connsiteY9" fmla="*/ 1976103 h 1976103"/>
                <a:gd name="connsiteX10" fmla="*/ 0 w 8075240"/>
                <a:gd name="connsiteY10" fmla="*/ 1976103 h 1976103"/>
                <a:gd name="connsiteX11" fmla="*/ 0 w 8075240"/>
                <a:gd name="connsiteY11" fmla="*/ 692091 h 197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075240" h="1976103">
                  <a:moveTo>
                    <a:pt x="8075240" y="1284012"/>
                  </a:moveTo>
                  <a:lnTo>
                    <a:pt x="4284633" y="1284012"/>
                  </a:lnTo>
                  <a:lnTo>
                    <a:pt x="4284633" y="1482077"/>
                  </a:lnTo>
                  <a:lnTo>
                    <a:pt x="4531646" y="1482077"/>
                  </a:lnTo>
                  <a:lnTo>
                    <a:pt x="4037620" y="1976102"/>
                  </a:lnTo>
                  <a:lnTo>
                    <a:pt x="3543594" y="1482077"/>
                  </a:lnTo>
                  <a:lnTo>
                    <a:pt x="3790607" y="1482077"/>
                  </a:lnTo>
                  <a:lnTo>
                    <a:pt x="3790607" y="1284012"/>
                  </a:lnTo>
                  <a:lnTo>
                    <a:pt x="0" y="1284012"/>
                  </a:lnTo>
                  <a:lnTo>
                    <a:pt x="0" y="1"/>
                  </a:lnTo>
                  <a:lnTo>
                    <a:pt x="8075240" y="1"/>
                  </a:lnTo>
                  <a:lnTo>
                    <a:pt x="8075240" y="1284012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584" tIns="227585" rIns="227584" bIns="1510076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素養</a:t>
              </a:r>
              <a:endParaRPr lang="zh-TW" altLang="en-US" sz="32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5" name="手繪多邊形 14"/>
            <p:cNvSpPr/>
            <p:nvPr/>
          </p:nvSpPr>
          <p:spPr>
            <a:xfrm>
              <a:off x="611560" y="2091531"/>
              <a:ext cx="4037620" cy="590854"/>
            </a:xfrm>
            <a:custGeom>
              <a:avLst/>
              <a:gdLst>
                <a:gd name="connsiteX0" fmla="*/ 0 w 4037620"/>
                <a:gd name="connsiteY0" fmla="*/ 0 h 590854"/>
                <a:gd name="connsiteX1" fmla="*/ 4037620 w 4037620"/>
                <a:gd name="connsiteY1" fmla="*/ 0 h 590854"/>
                <a:gd name="connsiteX2" fmla="*/ 4037620 w 4037620"/>
                <a:gd name="connsiteY2" fmla="*/ 590854 h 590854"/>
                <a:gd name="connsiteX3" fmla="*/ 0 w 4037620"/>
                <a:gd name="connsiteY3" fmla="*/ 590854 h 590854"/>
                <a:gd name="connsiteX4" fmla="*/ 0 w 4037620"/>
                <a:gd name="connsiteY4" fmla="*/ 0 h 59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0854">
                  <a:moveTo>
                    <a:pt x="0" y="0"/>
                  </a:moveTo>
                  <a:lnTo>
                    <a:pt x="4037620" y="0"/>
                  </a:lnTo>
                  <a:lnTo>
                    <a:pt x="4037620" y="590854"/>
                  </a:lnTo>
                  <a:lnTo>
                    <a:pt x="0" y="59085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理解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6" name="手繪多邊形 15"/>
            <p:cNvSpPr/>
            <p:nvPr/>
          </p:nvSpPr>
          <p:spPr>
            <a:xfrm>
              <a:off x="4649180" y="2091531"/>
              <a:ext cx="4037620" cy="590854"/>
            </a:xfrm>
            <a:custGeom>
              <a:avLst/>
              <a:gdLst>
                <a:gd name="connsiteX0" fmla="*/ 0 w 4037620"/>
                <a:gd name="connsiteY0" fmla="*/ 0 h 590854"/>
                <a:gd name="connsiteX1" fmla="*/ 4037620 w 4037620"/>
                <a:gd name="connsiteY1" fmla="*/ 0 h 590854"/>
                <a:gd name="connsiteX2" fmla="*/ 4037620 w 4037620"/>
                <a:gd name="connsiteY2" fmla="*/ 590854 h 590854"/>
                <a:gd name="connsiteX3" fmla="*/ 0 w 4037620"/>
                <a:gd name="connsiteY3" fmla="*/ 590854 h 590854"/>
                <a:gd name="connsiteX4" fmla="*/ 0 w 4037620"/>
                <a:gd name="connsiteY4" fmla="*/ 0 h 59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0854">
                  <a:moveTo>
                    <a:pt x="0" y="0"/>
                  </a:moveTo>
                  <a:lnTo>
                    <a:pt x="4037620" y="0"/>
                  </a:lnTo>
                  <a:lnTo>
                    <a:pt x="4037620" y="590854"/>
                  </a:lnTo>
                  <a:lnTo>
                    <a:pt x="0" y="59085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詮釋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7" name="投影片編號版面配置區 3"/>
          <p:cNvSpPr txBox="1">
            <a:spLocks/>
          </p:cNvSpPr>
          <p:nvPr/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zh-tw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7719EC-D75B-4B17-9C97-C8B9AFC69699}" type="slidenum">
              <a:rPr lang="zh-TW" altLang="en-US" smtClean="0"/>
              <a:pPr/>
              <a:t>11</a:t>
            </a:fld>
            <a:endParaRPr lang="zh-TW" altLang="en-US"/>
          </a:p>
        </p:txBody>
      </p:sp>
      <p:grpSp>
        <p:nvGrpSpPr>
          <p:cNvPr id="20" name="群組 19"/>
          <p:cNvGrpSpPr/>
          <p:nvPr/>
        </p:nvGrpSpPr>
        <p:grpSpPr>
          <a:xfrm>
            <a:off x="611560" y="5311580"/>
            <a:ext cx="8075240" cy="1284852"/>
            <a:chOff x="611560" y="5311580"/>
            <a:chExt cx="8075240" cy="1284852"/>
          </a:xfrm>
        </p:grpSpPr>
        <p:sp>
          <p:nvSpPr>
            <p:cNvPr id="21" name="手繪多邊形 20"/>
            <p:cNvSpPr/>
            <p:nvPr/>
          </p:nvSpPr>
          <p:spPr>
            <a:xfrm>
              <a:off x="611560" y="5311580"/>
              <a:ext cx="8075240" cy="1284852"/>
            </a:xfrm>
            <a:custGeom>
              <a:avLst/>
              <a:gdLst>
                <a:gd name="connsiteX0" fmla="*/ 0 w 8075240"/>
                <a:gd name="connsiteY0" fmla="*/ 0 h 1284852"/>
                <a:gd name="connsiteX1" fmla="*/ 8075240 w 8075240"/>
                <a:gd name="connsiteY1" fmla="*/ 0 h 1284852"/>
                <a:gd name="connsiteX2" fmla="*/ 8075240 w 8075240"/>
                <a:gd name="connsiteY2" fmla="*/ 1284852 h 1284852"/>
                <a:gd name="connsiteX3" fmla="*/ 0 w 8075240"/>
                <a:gd name="connsiteY3" fmla="*/ 1284852 h 1284852"/>
                <a:gd name="connsiteX4" fmla="*/ 0 w 8075240"/>
                <a:gd name="connsiteY4" fmla="*/ 0 h 1284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75240" h="1284852">
                  <a:moveTo>
                    <a:pt x="0" y="0"/>
                  </a:moveTo>
                  <a:lnTo>
                    <a:pt x="8075240" y="0"/>
                  </a:lnTo>
                  <a:lnTo>
                    <a:pt x="8075240" y="1284852"/>
                  </a:lnTo>
                  <a:lnTo>
                    <a:pt x="0" y="12848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584" tIns="227584" rIns="227584" bIns="818616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素養導向教學</a:t>
              </a:r>
              <a:r>
                <a:rPr lang="en-US" altLang="zh-TW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-</a:t>
              </a:r>
              <a:r>
                <a:rPr lang="zh-TW" altLang="en-US" sz="32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導向素養的教學</a:t>
              </a:r>
              <a:endParaRPr lang="zh-TW" altLang="en-US" sz="32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22" name="手繪多邊形 21"/>
            <p:cNvSpPr/>
            <p:nvPr/>
          </p:nvSpPr>
          <p:spPr>
            <a:xfrm>
              <a:off x="611560" y="5979703"/>
              <a:ext cx="4037620" cy="591032"/>
            </a:xfrm>
            <a:custGeom>
              <a:avLst/>
              <a:gdLst>
                <a:gd name="connsiteX0" fmla="*/ 0 w 4037620"/>
                <a:gd name="connsiteY0" fmla="*/ 0 h 591032"/>
                <a:gd name="connsiteX1" fmla="*/ 4037620 w 4037620"/>
                <a:gd name="connsiteY1" fmla="*/ 0 h 591032"/>
                <a:gd name="connsiteX2" fmla="*/ 4037620 w 4037620"/>
                <a:gd name="connsiteY2" fmla="*/ 591032 h 591032"/>
                <a:gd name="connsiteX3" fmla="*/ 0 w 4037620"/>
                <a:gd name="connsiteY3" fmla="*/ 591032 h 591032"/>
                <a:gd name="connsiteX4" fmla="*/ 0 w 4037620"/>
                <a:gd name="connsiteY4" fmla="*/ 0 h 591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1032">
                  <a:moveTo>
                    <a:pt x="0" y="0"/>
                  </a:moveTo>
                  <a:lnTo>
                    <a:pt x="4037620" y="0"/>
                  </a:lnTo>
                  <a:lnTo>
                    <a:pt x="4037620" y="591032"/>
                  </a:lnTo>
                  <a:lnTo>
                    <a:pt x="0" y="5910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核心素養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23" name="手繪多邊形 22"/>
            <p:cNvSpPr/>
            <p:nvPr/>
          </p:nvSpPr>
          <p:spPr>
            <a:xfrm>
              <a:off x="4649180" y="5979703"/>
              <a:ext cx="4037620" cy="591032"/>
            </a:xfrm>
            <a:custGeom>
              <a:avLst/>
              <a:gdLst>
                <a:gd name="connsiteX0" fmla="*/ 0 w 4037620"/>
                <a:gd name="connsiteY0" fmla="*/ 0 h 591032"/>
                <a:gd name="connsiteX1" fmla="*/ 4037620 w 4037620"/>
                <a:gd name="connsiteY1" fmla="*/ 0 h 591032"/>
                <a:gd name="connsiteX2" fmla="*/ 4037620 w 4037620"/>
                <a:gd name="connsiteY2" fmla="*/ 591032 h 591032"/>
                <a:gd name="connsiteX3" fmla="*/ 0 w 4037620"/>
                <a:gd name="connsiteY3" fmla="*/ 591032 h 591032"/>
                <a:gd name="connsiteX4" fmla="*/ 0 w 4037620"/>
                <a:gd name="connsiteY4" fmla="*/ 0 h 591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7620" h="591032">
                  <a:moveTo>
                    <a:pt x="0" y="0"/>
                  </a:moveTo>
                  <a:lnTo>
                    <a:pt x="4037620" y="0"/>
                  </a:lnTo>
                  <a:lnTo>
                    <a:pt x="4037620" y="591032"/>
                  </a:lnTo>
                  <a:lnTo>
                    <a:pt x="0" y="59103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4480" tIns="50800" rIns="284480" bIns="508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4000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領域素養</a:t>
              </a:r>
              <a:endParaRPr lang="zh-TW" altLang="en-US" sz="4000" kern="12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54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429" b="98714" l="2429" r="96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95250"/>
            <a:ext cx="6667500" cy="6667500"/>
          </a:xfrm>
          <a:prstGeom prst="rect">
            <a:avLst/>
          </a:prstGeom>
        </p:spPr>
      </p:pic>
      <p:sp>
        <p:nvSpPr>
          <p:cNvPr id="7" name="橢圓 6"/>
          <p:cNvSpPr/>
          <p:nvPr/>
        </p:nvSpPr>
        <p:spPr>
          <a:xfrm>
            <a:off x="3131840" y="2132856"/>
            <a:ext cx="2880000" cy="288000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6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核心素</a:t>
            </a:r>
            <a:r>
              <a:rPr lang="zh-TW" altLang="en-US" sz="6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養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3215824" y="1231883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語文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011840" y="2498535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數學</a:t>
            </a:r>
            <a:endParaRPr lang="zh-TW" altLang="en-US" sz="36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955320" y="3951505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社會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4859712" y="491393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自然科學</a:t>
            </a:r>
            <a:endParaRPr lang="zh-TW" altLang="en-US" sz="36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938399" y="2132856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綜合活動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036232" y="400485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科技</a:t>
            </a:r>
            <a:endParaRPr lang="zh-TW" altLang="en-US" sz="36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4788024" y="123188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藝術</a:t>
            </a:r>
            <a:endParaRPr lang="zh-TW" altLang="en-US" sz="36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117805" y="5160583"/>
            <a:ext cx="13481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健康與體育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 rot="20167030">
            <a:off x="2624611" y="770805"/>
            <a:ext cx="1982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ex</a:t>
            </a:r>
            <a:r>
              <a:rPr lang="zh-TW" altLang="en-US" sz="2000" dirty="0" smtClean="0"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閱讀素養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 rot="4101484">
            <a:off x="6253974" y="2319683"/>
            <a:ext cx="1797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ex</a:t>
            </a:r>
            <a:r>
              <a:rPr lang="zh-TW" altLang="en-US" sz="2000" dirty="0" smtClean="0"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數學素養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 rot="4101484">
            <a:off x="5050159" y="2749590"/>
            <a:ext cx="1483262" cy="70788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符號運用與溝通表達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 rot="20374582">
            <a:off x="3299560" y="1951900"/>
            <a:ext cx="1483262" cy="70788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符號運用與溝通表達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223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3705250" cy="814367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另一種說</a:t>
            </a:r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法</a:t>
            </a:r>
          </a:p>
        </p:txBody>
      </p:sp>
      <p:sp>
        <p:nvSpPr>
          <p:cNvPr id="4" name="摺角紙張 3"/>
          <p:cNvSpPr/>
          <p:nvPr/>
        </p:nvSpPr>
        <p:spPr>
          <a:xfrm>
            <a:off x="1475656" y="1484784"/>
            <a:ext cx="2448272" cy="1872208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領域素養是在核心素養下發展出來的。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5656" y="3501008"/>
            <a:ext cx="6408712" cy="2520280"/>
          </a:xfrm>
          <a:prstGeom prst="rect">
            <a:avLst/>
          </a:prstGeom>
          <a:solidFill>
            <a:srgbClr val="339933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現況小語：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OO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領域說有些很「重要」的部分不能不教。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當領域綱要的撰寫從領域做出發的時候，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核心素養之於領域，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也許更接近「對應」，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而非上下位概念。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雲朵形圖說文字 5"/>
          <p:cNvSpPr/>
          <p:nvPr/>
        </p:nvSpPr>
        <p:spPr>
          <a:xfrm>
            <a:off x="4707776" y="188640"/>
            <a:ext cx="3816424" cy="3024336"/>
          </a:xfrm>
          <a:prstGeom prst="cloudCallout">
            <a:avLst>
              <a:gd name="adj1" fmla="val -70181"/>
              <a:gd name="adj2" fmla="val 183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如果您發現，綜合活動很「核心素養」，那是新興領域的特徵</a:t>
            </a:r>
            <a:r>
              <a:rPr lang="en-US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</a:p>
          <a:p>
            <a:endParaRPr lang="en-US" altLang="zh-TW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因為綜合活動本來就是在九年一貫時代，因應時代而生的領域。</a:t>
            </a:r>
            <a:endParaRPr lang="zh-TW" altLang="en-US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0367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65" name="群組 37"/>
          <p:cNvGrpSpPr>
            <a:grpSpLocks/>
          </p:cNvGrpSpPr>
          <p:nvPr/>
        </p:nvGrpSpPr>
        <p:grpSpPr bwMode="auto">
          <a:xfrm>
            <a:off x="4208743" y="1851025"/>
            <a:ext cx="795057" cy="713941"/>
            <a:chOff x="4784942" y="1851270"/>
            <a:chExt cx="795170" cy="713634"/>
          </a:xfrm>
        </p:grpSpPr>
        <p:cxnSp>
          <p:nvCxnSpPr>
            <p:cNvPr id="22" name="直線單箭頭接點 21"/>
            <p:cNvCxnSpPr/>
            <p:nvPr/>
          </p:nvCxnSpPr>
          <p:spPr>
            <a:xfrm flipH="1">
              <a:off x="4784662" y="1851270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70" name="文字方塊 28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sp>
        <p:nvSpPr>
          <p:cNvPr id="56324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130097-A372-48E4-BA5A-3C2D7FCD59CE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6325" name="Shape 526"/>
          <p:cNvSpPr txBox="1">
            <a:spLocks noChangeArrowheads="1"/>
          </p:cNvSpPr>
          <p:nvPr/>
        </p:nvSpPr>
        <p:spPr bwMode="auto">
          <a:xfrm>
            <a:off x="2354463" y="154857"/>
            <a:ext cx="4824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核心素養的轉化</a:t>
            </a: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與發展</a:t>
            </a:r>
            <a:endParaRPr lang="en-US" altLang="zh-TW" sz="3600" b="1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Arial" pitchFamily="34" charset="0"/>
            </a:endParaRPr>
          </a:p>
        </p:txBody>
      </p:sp>
      <p:grpSp>
        <p:nvGrpSpPr>
          <p:cNvPr id="56359" name="群組 12"/>
          <p:cNvGrpSpPr>
            <a:grpSpLocks/>
          </p:cNvGrpSpPr>
          <p:nvPr/>
        </p:nvGrpSpPr>
        <p:grpSpPr bwMode="auto">
          <a:xfrm>
            <a:off x="323850" y="1773238"/>
            <a:ext cx="1871877" cy="792163"/>
            <a:chOff x="611560" y="1412776"/>
            <a:chExt cx="1872208" cy="792088"/>
          </a:xfrm>
        </p:grpSpPr>
        <p:sp>
          <p:nvSpPr>
            <p:cNvPr id="11" name="圓角矩形 10"/>
            <p:cNvSpPr/>
            <p:nvPr/>
          </p:nvSpPr>
          <p:spPr>
            <a:xfrm>
              <a:off x="611560" y="1412776"/>
              <a:ext cx="1871994" cy="792087"/>
            </a:xfrm>
            <a:prstGeom prst="roundRect">
              <a:avLst/>
            </a:prstGeom>
            <a:solidFill>
              <a:srgbClr val="C000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611560" y="1484206"/>
              <a:ext cx="1871994" cy="64763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600" dirty="0">
                  <a:latin typeface="標楷體" pitchFamily="65" charset="-120"/>
                  <a:ea typeface="標楷體" pitchFamily="65" charset="-120"/>
                </a:rPr>
                <a:t>總綱</a:t>
              </a:r>
            </a:p>
          </p:txBody>
        </p:sp>
      </p:grpSp>
      <p:grpSp>
        <p:nvGrpSpPr>
          <p:cNvPr id="14" name="群組 13"/>
          <p:cNvGrpSpPr/>
          <p:nvPr/>
        </p:nvGrpSpPr>
        <p:grpSpPr bwMode="auto">
          <a:xfrm>
            <a:off x="2843684" y="981075"/>
            <a:ext cx="2807816" cy="792163"/>
            <a:chOff x="611560" y="1412776"/>
            <a:chExt cx="1872208" cy="792088"/>
          </a:xfrm>
          <a:solidFill>
            <a:srgbClr val="D60093"/>
          </a:solidFill>
        </p:grpSpPr>
        <p:sp>
          <p:nvSpPr>
            <p:cNvPr id="15" name="圓角矩形 14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611560" y="1484784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200" dirty="0">
                  <a:latin typeface="標楷體" pitchFamily="65" charset="-120"/>
                  <a:ea typeface="標楷體" pitchFamily="65" charset="-120"/>
                </a:rPr>
                <a:t>核心素養</a:t>
              </a:r>
            </a:p>
          </p:txBody>
        </p:sp>
      </p:grpSp>
      <p:grpSp>
        <p:nvGrpSpPr>
          <p:cNvPr id="17" name="群組 16"/>
          <p:cNvGrpSpPr/>
          <p:nvPr/>
        </p:nvGrpSpPr>
        <p:grpSpPr bwMode="auto">
          <a:xfrm>
            <a:off x="2840596" y="2564400"/>
            <a:ext cx="2807816" cy="792163"/>
            <a:chOff x="611560" y="1412776"/>
            <a:chExt cx="1872208" cy="792088"/>
          </a:xfrm>
          <a:solidFill>
            <a:srgbClr val="FF3300"/>
          </a:solidFill>
        </p:grpSpPr>
        <p:sp>
          <p:nvSpPr>
            <p:cNvPr id="18" name="圓角矩形 17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611560" y="1628800"/>
              <a:ext cx="187220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各教育階段核心素養</a:t>
              </a:r>
            </a:p>
          </p:txBody>
        </p:sp>
      </p:grpSp>
      <p:cxnSp>
        <p:nvCxnSpPr>
          <p:cNvPr id="57" name="直線單箭頭接點 56"/>
          <p:cNvCxnSpPr>
            <a:stCxn id="7" idx="3"/>
          </p:cNvCxnSpPr>
          <p:nvPr/>
        </p:nvCxnSpPr>
        <p:spPr bwMode="auto">
          <a:xfrm flipV="1">
            <a:off x="2195513" y="1579999"/>
            <a:ext cx="645083" cy="588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 bwMode="auto">
          <a:xfrm>
            <a:off x="2232421" y="2318412"/>
            <a:ext cx="571267" cy="6469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2330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/>
          </p:nvPr>
        </p:nvGraphicFramePr>
        <p:xfrm>
          <a:off x="107504" y="620688"/>
          <a:ext cx="8892478" cy="608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13336138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1263636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88282090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  <a:gridCol w="1547662">
                  <a:extLst>
                    <a:ext uri="{9D8B030D-6E8A-4147-A177-3AD203B41FA5}">
                      <a16:colId xmlns:a16="http://schemas.microsoft.com/office/drawing/2014/main" val="4023302395"/>
                    </a:ext>
                  </a:extLst>
                </a:gridCol>
              </a:tblGrid>
              <a:tr h="432141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關鍵</a:t>
                      </a:r>
                      <a:r>
                        <a:rPr lang="zh-TW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要</a:t>
                      </a: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素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核心素養面向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核心素養項目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項目說明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核心素養具體內涵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755362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國民小學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國民中學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高級中等學校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教育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3853058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終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身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學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習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B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溝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通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互</a:t>
                      </a:r>
                      <a:endParaRPr lang="en-US" altLang="zh-TW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B1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符號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運用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與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溝通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表達</a:t>
                      </a:r>
                      <a:endParaRPr lang="zh-HK" altLang="en-US" sz="2400" b="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 備 理 解 及 使 用 語言、文字、數理、肢體及藝術等各種符號進行表達、溝通及互動的能力，並能了解與同理他人，應用在日常生活及工作上。</a:t>
                      </a:r>
                      <a:endParaRPr lang="zh-HK" altLang="en-US" sz="24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E-B1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具備「聽、說、讀、寫、作」的基本語文素養，並具有生活所需的基礎數理、肢體及藝術等符號知能，能以同理心應用在生活與人際溝通。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J-B1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具備運用各類符號表情達意的素養，能以同理心與人溝通互動，並理解數理、美學等基本概念，應用於日常生活中。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en-US" altLang="zh-TW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U-B1</a:t>
                      </a:r>
                    </a:p>
                    <a:p>
                      <a:pPr algn="l">
                        <a:lnSpc>
                          <a:spcPct val="85000"/>
                        </a:lnSpc>
                      </a:pPr>
                      <a:r>
                        <a:rPr lang="zh-TW" altLang="en-US" sz="2400" b="0" i="0" u="none" strike="noStrike" kern="1200" baseline="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具備掌握各類符號表達的能力，以進行經驗、思想、價值與情意之表達，能以同理心與他人溝通並解決問題。</a:t>
                      </a:r>
                      <a:endParaRPr lang="zh-HK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179512" y="21598"/>
            <a:ext cx="7920880" cy="614123"/>
          </a:xfrm>
        </p:spPr>
        <p:txBody>
          <a:bodyPr>
            <a:noAutofit/>
          </a:bodyPr>
          <a:lstStyle/>
          <a:p>
            <a:pPr algn="ctr"/>
            <a:r>
              <a:rPr lang="zh-TW" altLang="en-US" sz="36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總綱</a:t>
            </a:r>
            <a:r>
              <a:rPr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r>
              <a:rPr lang="zh-TW" altLang="en-US" sz="3600" b="1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教育階段核心素養具體內涵</a:t>
            </a:r>
            <a:endParaRPr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3717032"/>
            <a:ext cx="504056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1430441" y="2729536"/>
            <a:ext cx="504056" cy="3507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779912" y="2543503"/>
            <a:ext cx="1800200" cy="43144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/>
          <p:nvPr/>
        </p:nvCxnSpPr>
        <p:spPr>
          <a:xfrm>
            <a:off x="1979712" y="4281898"/>
            <a:ext cx="1800200" cy="1119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851920" y="5733256"/>
            <a:ext cx="1656184" cy="977336"/>
          </a:xfrm>
          <a:prstGeom prst="rect">
            <a:avLst/>
          </a:prstGeom>
          <a:solidFill>
            <a:srgbClr val="FF66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934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單箭頭接點 29"/>
          <p:cNvCxnSpPr/>
          <p:nvPr/>
        </p:nvCxnSpPr>
        <p:spPr bwMode="auto">
          <a:xfrm flipH="1">
            <a:off x="1331913" y="2205038"/>
            <a:ext cx="3175" cy="1873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6365" name="群組 37"/>
          <p:cNvGrpSpPr>
            <a:grpSpLocks/>
          </p:cNvGrpSpPr>
          <p:nvPr/>
        </p:nvGrpSpPr>
        <p:grpSpPr bwMode="auto">
          <a:xfrm>
            <a:off x="4208743" y="1851025"/>
            <a:ext cx="795057" cy="713941"/>
            <a:chOff x="4784942" y="1851270"/>
            <a:chExt cx="795170" cy="713634"/>
          </a:xfrm>
        </p:grpSpPr>
        <p:cxnSp>
          <p:nvCxnSpPr>
            <p:cNvPr id="22" name="直線單箭頭接點 21"/>
            <p:cNvCxnSpPr/>
            <p:nvPr/>
          </p:nvCxnSpPr>
          <p:spPr>
            <a:xfrm flipH="1">
              <a:off x="4784662" y="1851270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70" name="文字方塊 28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grpSp>
        <p:nvGrpSpPr>
          <p:cNvPr id="56366" name="群組 38"/>
          <p:cNvGrpSpPr>
            <a:grpSpLocks/>
          </p:cNvGrpSpPr>
          <p:nvPr/>
        </p:nvGrpSpPr>
        <p:grpSpPr bwMode="auto">
          <a:xfrm>
            <a:off x="4208743" y="3429434"/>
            <a:ext cx="795057" cy="713941"/>
            <a:chOff x="4784942" y="1851270"/>
            <a:chExt cx="795170" cy="713634"/>
          </a:xfrm>
        </p:grpSpPr>
        <p:cxnSp>
          <p:nvCxnSpPr>
            <p:cNvPr id="40" name="直線單箭頭接點 39"/>
            <p:cNvCxnSpPr/>
            <p:nvPr/>
          </p:nvCxnSpPr>
          <p:spPr>
            <a:xfrm flipH="1">
              <a:off x="4784662" y="1850836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68" name="文字方塊 40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sp>
        <p:nvSpPr>
          <p:cNvPr id="56324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130097-A372-48E4-BA5A-3C2D7FCD59CE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6325" name="Shape 526"/>
          <p:cNvSpPr txBox="1">
            <a:spLocks noChangeArrowheads="1"/>
          </p:cNvSpPr>
          <p:nvPr/>
        </p:nvSpPr>
        <p:spPr bwMode="auto">
          <a:xfrm>
            <a:off x="2354463" y="154857"/>
            <a:ext cx="4824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核心素養的轉化</a:t>
            </a: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與發展</a:t>
            </a:r>
            <a:endParaRPr lang="en-US" altLang="zh-TW" sz="3600" b="1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Arial" pitchFamily="34" charset="0"/>
            </a:endParaRPr>
          </a:p>
        </p:txBody>
      </p:sp>
      <p:grpSp>
        <p:nvGrpSpPr>
          <p:cNvPr id="56359" name="群組 12"/>
          <p:cNvGrpSpPr>
            <a:grpSpLocks/>
          </p:cNvGrpSpPr>
          <p:nvPr/>
        </p:nvGrpSpPr>
        <p:grpSpPr bwMode="auto">
          <a:xfrm>
            <a:off x="323850" y="1773238"/>
            <a:ext cx="1871877" cy="792163"/>
            <a:chOff x="611560" y="1412776"/>
            <a:chExt cx="1872208" cy="792088"/>
          </a:xfrm>
        </p:grpSpPr>
        <p:sp>
          <p:nvSpPr>
            <p:cNvPr id="11" name="圓角矩形 10"/>
            <p:cNvSpPr/>
            <p:nvPr/>
          </p:nvSpPr>
          <p:spPr>
            <a:xfrm>
              <a:off x="611560" y="1412776"/>
              <a:ext cx="1871994" cy="792087"/>
            </a:xfrm>
            <a:prstGeom prst="roundRect">
              <a:avLst/>
            </a:prstGeom>
            <a:solidFill>
              <a:srgbClr val="C000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611560" y="1484206"/>
              <a:ext cx="1871994" cy="64763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600" dirty="0">
                  <a:latin typeface="標楷體" pitchFamily="65" charset="-120"/>
                  <a:ea typeface="標楷體" pitchFamily="65" charset="-120"/>
                </a:rPr>
                <a:t>總綱</a:t>
              </a:r>
            </a:p>
          </p:txBody>
        </p:sp>
      </p:grpSp>
      <p:grpSp>
        <p:nvGrpSpPr>
          <p:cNvPr id="14" name="群組 13"/>
          <p:cNvGrpSpPr/>
          <p:nvPr/>
        </p:nvGrpSpPr>
        <p:grpSpPr bwMode="auto">
          <a:xfrm>
            <a:off x="2843684" y="981075"/>
            <a:ext cx="2807816" cy="792163"/>
            <a:chOff x="611560" y="1412776"/>
            <a:chExt cx="1872208" cy="792088"/>
          </a:xfrm>
          <a:solidFill>
            <a:srgbClr val="D60093"/>
          </a:solidFill>
        </p:grpSpPr>
        <p:sp>
          <p:nvSpPr>
            <p:cNvPr id="15" name="圓角矩形 14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611560" y="1484784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200" dirty="0">
                  <a:latin typeface="標楷體" pitchFamily="65" charset="-120"/>
                  <a:ea typeface="標楷體" pitchFamily="65" charset="-120"/>
                </a:rPr>
                <a:t>核心素養</a:t>
              </a:r>
            </a:p>
          </p:txBody>
        </p:sp>
      </p:grpSp>
      <p:grpSp>
        <p:nvGrpSpPr>
          <p:cNvPr id="17" name="群組 16"/>
          <p:cNvGrpSpPr/>
          <p:nvPr/>
        </p:nvGrpSpPr>
        <p:grpSpPr bwMode="auto">
          <a:xfrm>
            <a:off x="2840596" y="2564400"/>
            <a:ext cx="2807816" cy="792163"/>
            <a:chOff x="611560" y="1412776"/>
            <a:chExt cx="1872208" cy="792088"/>
          </a:xfrm>
          <a:solidFill>
            <a:srgbClr val="FF3300"/>
          </a:solidFill>
        </p:grpSpPr>
        <p:sp>
          <p:nvSpPr>
            <p:cNvPr id="18" name="圓角矩形 17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611560" y="1628800"/>
              <a:ext cx="187220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各教育階段核心素養</a:t>
              </a:r>
            </a:p>
          </p:txBody>
        </p:sp>
      </p:grpSp>
      <p:grpSp>
        <p:nvGrpSpPr>
          <p:cNvPr id="56351" name="群組 79"/>
          <p:cNvGrpSpPr>
            <a:grpSpLocks/>
          </p:cNvGrpSpPr>
          <p:nvPr/>
        </p:nvGrpSpPr>
        <p:grpSpPr bwMode="auto">
          <a:xfrm>
            <a:off x="2411385" y="4149725"/>
            <a:ext cx="3276628" cy="792163"/>
            <a:chOff x="2411760" y="4149080"/>
            <a:chExt cx="3276358" cy="792088"/>
          </a:xfrm>
        </p:grpSpPr>
        <p:cxnSp>
          <p:nvCxnSpPr>
            <p:cNvPr id="43" name="直線接點 42"/>
            <p:cNvCxnSpPr/>
            <p:nvPr/>
          </p:nvCxnSpPr>
          <p:spPr>
            <a:xfrm>
              <a:off x="2411788" y="4580839"/>
              <a:ext cx="720666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6356" name="群組 34"/>
            <p:cNvGrpSpPr>
              <a:grpSpLocks/>
            </p:cNvGrpSpPr>
            <p:nvPr/>
          </p:nvGrpSpPr>
          <p:grpSpPr bwMode="auto">
            <a:xfrm>
              <a:off x="2843808" y="4149080"/>
              <a:ext cx="2844310" cy="792088"/>
              <a:chOff x="662160" y="1412776"/>
              <a:chExt cx="1998705" cy="792088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661980" y="1412776"/>
                <a:ext cx="1998885" cy="792088"/>
              </a:xfrm>
              <a:prstGeom prst="roundRect">
                <a:avLst/>
              </a:prstGeom>
              <a:solidFill>
                <a:srgbClr val="006600"/>
              </a:solidFill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/>
              </a:p>
            </p:txBody>
          </p:sp>
          <p:sp>
            <p:nvSpPr>
              <p:cNvPr id="37" name="文字方塊 36"/>
              <p:cNvSpPr txBox="1"/>
              <p:nvPr/>
            </p:nvSpPr>
            <p:spPr>
              <a:xfrm>
                <a:off x="661980" y="1628656"/>
                <a:ext cx="1973229" cy="415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各領域</a:t>
                </a:r>
                <a:r>
                  <a:rPr lang="en-US" altLang="zh-TW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/</a:t>
                </a: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科目核心素養</a:t>
                </a:r>
              </a:p>
            </p:txBody>
          </p:sp>
        </p:grpSp>
      </p:grpSp>
      <p:grpSp>
        <p:nvGrpSpPr>
          <p:cNvPr id="56352" name="群組 31"/>
          <p:cNvGrpSpPr>
            <a:grpSpLocks/>
          </p:cNvGrpSpPr>
          <p:nvPr/>
        </p:nvGrpSpPr>
        <p:grpSpPr bwMode="auto">
          <a:xfrm>
            <a:off x="34925" y="4149725"/>
            <a:ext cx="2664516" cy="792163"/>
            <a:chOff x="560960" y="1412776"/>
            <a:chExt cx="1872208" cy="792088"/>
          </a:xfrm>
        </p:grpSpPr>
        <p:sp>
          <p:nvSpPr>
            <p:cNvPr id="33" name="圓角矩形 32"/>
            <p:cNvSpPr/>
            <p:nvPr/>
          </p:nvSpPr>
          <p:spPr>
            <a:xfrm>
              <a:off x="611156" y="1412776"/>
              <a:ext cx="1770216" cy="792088"/>
            </a:xfrm>
            <a:prstGeom prst="roundRect">
              <a:avLst/>
            </a:prstGeom>
            <a:solidFill>
              <a:srgbClr val="0033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560960" y="1557225"/>
              <a:ext cx="1871722" cy="46191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</a:t>
              </a: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綱要</a:t>
              </a:r>
            </a:p>
          </p:txBody>
        </p:sp>
      </p:grpSp>
      <p:cxnSp>
        <p:nvCxnSpPr>
          <p:cNvPr id="57" name="直線單箭頭接點 56"/>
          <p:cNvCxnSpPr>
            <a:stCxn id="7" idx="3"/>
          </p:cNvCxnSpPr>
          <p:nvPr/>
        </p:nvCxnSpPr>
        <p:spPr bwMode="auto">
          <a:xfrm flipV="1">
            <a:off x="2195513" y="1579999"/>
            <a:ext cx="645083" cy="588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 bwMode="auto">
          <a:xfrm>
            <a:off x="2232421" y="2318412"/>
            <a:ext cx="571267" cy="6469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4680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6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341729"/>
              </p:ext>
            </p:extLst>
          </p:nvPr>
        </p:nvGraphicFramePr>
        <p:xfrm>
          <a:off x="-1" y="1111755"/>
          <a:ext cx="9144001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619">
                  <a:extLst>
                    <a:ext uri="{9D8B030D-6E8A-4147-A177-3AD203B41FA5}">
                      <a16:colId xmlns:a16="http://schemas.microsoft.com/office/drawing/2014/main" val="504435153"/>
                    </a:ext>
                  </a:extLst>
                </a:gridCol>
                <a:gridCol w="811358">
                  <a:extLst>
                    <a:ext uri="{9D8B030D-6E8A-4147-A177-3AD203B41FA5}">
                      <a16:colId xmlns:a16="http://schemas.microsoft.com/office/drawing/2014/main" val="2859424358"/>
                    </a:ext>
                  </a:extLst>
                </a:gridCol>
                <a:gridCol w="2065920">
                  <a:extLst>
                    <a:ext uri="{9D8B030D-6E8A-4147-A177-3AD203B41FA5}">
                      <a16:colId xmlns:a16="http://schemas.microsoft.com/office/drawing/2014/main" val="46278009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852262436"/>
                    </a:ext>
                  </a:extLst>
                </a:gridCol>
                <a:gridCol w="1776873">
                  <a:extLst>
                    <a:ext uri="{9D8B030D-6E8A-4147-A177-3AD203B41FA5}">
                      <a16:colId xmlns:a16="http://schemas.microsoft.com/office/drawing/2014/main" val="582527024"/>
                    </a:ext>
                  </a:extLst>
                </a:gridCol>
                <a:gridCol w="2219063">
                  <a:extLst>
                    <a:ext uri="{9D8B030D-6E8A-4147-A177-3AD203B41FA5}">
                      <a16:colId xmlns:a16="http://schemas.microsoft.com/office/drawing/2014/main" val="3837703434"/>
                    </a:ext>
                  </a:extLst>
                </a:gridCol>
              </a:tblGrid>
              <a:tr h="550054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核心素養面向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項目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總綱核心素養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項目說明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綜合活動領域</a:t>
                      </a:r>
                      <a:r>
                        <a:rPr lang="zh-TW" altLang="zh-TW" sz="2400" b="0" kern="10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核心素養具體內涵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434023"/>
                  </a:ext>
                </a:extLst>
              </a:tr>
              <a:tr h="1151839"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國民小學教育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(E)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國民中學</a:t>
                      </a:r>
                      <a:endParaRPr lang="en-US" alt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教育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(J)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普通型高級中等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學校教育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(U)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966933"/>
                  </a:ext>
                </a:extLst>
              </a:tr>
              <a:tr h="3554691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B.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互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動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B1</a:t>
                      </a:r>
                      <a:endParaRPr lang="zh-TW" sz="240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符號運用與</a:t>
                      </a:r>
                    </a:p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溝通表達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具備理解及使用語言、文字、數理、肢體及藝術等各種符號進行表達、溝通及互動，並能了解與同理他人，應用在日常生活及工作上。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-E-B1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覺察自己的人際溝通方式，學習合宜的互動與溝通技巧，培養同理心，並應用於日常生活。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-J-B1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尊重、包容與欣賞他人，適切表達自己的意見與感受，運用同理心及合宜的溝通技巧，促進良好的人際互動。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-U-B1</a:t>
                      </a:r>
                      <a:endParaRPr lang="zh-TW" sz="24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適當表達自己的想法、情感與價值，理解人我關係，合宜的扮演生活角色，能與人溝通、合作、解決問題及經營幸福家庭。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7705064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171700" y="6453337"/>
            <a:ext cx="6288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國家教育研究院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(2016)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。十二年國民基本教育課程綱要綜合活動領域課程綱要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55576" y="40281"/>
            <a:ext cx="8038752" cy="800389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9pPr>
          </a:lstStyle>
          <a:p>
            <a:pPr algn="ctr"/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總綱</a:t>
            </a:r>
            <a:r>
              <a:rPr kumimoji="0" lang="zh-TW" altLang="en-US" sz="36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對應</a:t>
            </a:r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綜合活動領域核心素養的內涵</a:t>
            </a:r>
            <a:endParaRPr kumimoji="0"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2279" y="3614342"/>
            <a:ext cx="504056" cy="1872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798966" y="3501008"/>
            <a:ext cx="748697" cy="21602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3635896" y="2780928"/>
            <a:ext cx="1512168" cy="35874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單箭頭接點 13"/>
          <p:cNvCxnSpPr/>
          <p:nvPr/>
        </p:nvCxnSpPr>
        <p:spPr>
          <a:xfrm>
            <a:off x="1720294" y="4293096"/>
            <a:ext cx="1800200" cy="1119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317" y="2816427"/>
            <a:ext cx="2066925" cy="1247775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05" y="2311900"/>
            <a:ext cx="809625" cy="390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120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單箭頭接點 29"/>
          <p:cNvCxnSpPr/>
          <p:nvPr/>
        </p:nvCxnSpPr>
        <p:spPr bwMode="auto">
          <a:xfrm flipH="1">
            <a:off x="1331913" y="2205038"/>
            <a:ext cx="3175" cy="1873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6365" name="群組 37"/>
          <p:cNvGrpSpPr>
            <a:grpSpLocks/>
          </p:cNvGrpSpPr>
          <p:nvPr/>
        </p:nvGrpSpPr>
        <p:grpSpPr bwMode="auto">
          <a:xfrm>
            <a:off x="4208743" y="1851025"/>
            <a:ext cx="795057" cy="713941"/>
            <a:chOff x="4784942" y="1851270"/>
            <a:chExt cx="795170" cy="713634"/>
          </a:xfrm>
        </p:grpSpPr>
        <p:cxnSp>
          <p:nvCxnSpPr>
            <p:cNvPr id="22" name="直線單箭頭接點 21"/>
            <p:cNvCxnSpPr/>
            <p:nvPr/>
          </p:nvCxnSpPr>
          <p:spPr>
            <a:xfrm flipH="1">
              <a:off x="4784662" y="1851270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70" name="文字方塊 28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grpSp>
        <p:nvGrpSpPr>
          <p:cNvPr id="56366" name="群組 38"/>
          <p:cNvGrpSpPr>
            <a:grpSpLocks/>
          </p:cNvGrpSpPr>
          <p:nvPr/>
        </p:nvGrpSpPr>
        <p:grpSpPr bwMode="auto">
          <a:xfrm>
            <a:off x="4208743" y="3429434"/>
            <a:ext cx="795057" cy="713941"/>
            <a:chOff x="4784942" y="1851270"/>
            <a:chExt cx="795170" cy="713634"/>
          </a:xfrm>
        </p:grpSpPr>
        <p:cxnSp>
          <p:nvCxnSpPr>
            <p:cNvPr id="40" name="直線單箭頭接點 39"/>
            <p:cNvCxnSpPr/>
            <p:nvPr/>
          </p:nvCxnSpPr>
          <p:spPr>
            <a:xfrm flipH="1">
              <a:off x="4784662" y="1850836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68" name="文字方塊 40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sp>
        <p:nvSpPr>
          <p:cNvPr id="56324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130097-A372-48E4-BA5A-3C2D7FCD59CE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6325" name="Shape 526"/>
          <p:cNvSpPr txBox="1">
            <a:spLocks noChangeArrowheads="1"/>
          </p:cNvSpPr>
          <p:nvPr/>
        </p:nvSpPr>
        <p:spPr bwMode="auto">
          <a:xfrm>
            <a:off x="2354463" y="154857"/>
            <a:ext cx="4824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核心素養的轉化</a:t>
            </a: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與發展</a:t>
            </a:r>
            <a:endParaRPr lang="en-US" altLang="zh-TW" sz="3600" b="1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Arial" pitchFamily="34" charset="0"/>
            </a:endParaRPr>
          </a:p>
        </p:txBody>
      </p:sp>
      <p:grpSp>
        <p:nvGrpSpPr>
          <p:cNvPr id="56359" name="群組 12"/>
          <p:cNvGrpSpPr>
            <a:grpSpLocks/>
          </p:cNvGrpSpPr>
          <p:nvPr/>
        </p:nvGrpSpPr>
        <p:grpSpPr bwMode="auto">
          <a:xfrm>
            <a:off x="323850" y="1773238"/>
            <a:ext cx="1871877" cy="792163"/>
            <a:chOff x="611560" y="1412776"/>
            <a:chExt cx="1872208" cy="792088"/>
          </a:xfrm>
        </p:grpSpPr>
        <p:sp>
          <p:nvSpPr>
            <p:cNvPr id="11" name="圓角矩形 10"/>
            <p:cNvSpPr/>
            <p:nvPr/>
          </p:nvSpPr>
          <p:spPr>
            <a:xfrm>
              <a:off x="611560" y="1412776"/>
              <a:ext cx="1871994" cy="792087"/>
            </a:xfrm>
            <a:prstGeom prst="roundRect">
              <a:avLst/>
            </a:prstGeom>
            <a:solidFill>
              <a:srgbClr val="C000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611560" y="1484206"/>
              <a:ext cx="1871994" cy="64763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600" dirty="0">
                  <a:latin typeface="標楷體" pitchFamily="65" charset="-120"/>
                  <a:ea typeface="標楷體" pitchFamily="65" charset="-120"/>
                </a:rPr>
                <a:t>總綱</a:t>
              </a:r>
            </a:p>
          </p:txBody>
        </p:sp>
      </p:grpSp>
      <p:grpSp>
        <p:nvGrpSpPr>
          <p:cNvPr id="14" name="群組 13"/>
          <p:cNvGrpSpPr/>
          <p:nvPr/>
        </p:nvGrpSpPr>
        <p:grpSpPr bwMode="auto">
          <a:xfrm>
            <a:off x="2843684" y="981075"/>
            <a:ext cx="2807816" cy="792163"/>
            <a:chOff x="611560" y="1412776"/>
            <a:chExt cx="1872208" cy="792088"/>
          </a:xfrm>
          <a:solidFill>
            <a:srgbClr val="D60093"/>
          </a:solidFill>
        </p:grpSpPr>
        <p:sp>
          <p:nvSpPr>
            <p:cNvPr id="15" name="圓角矩形 14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611560" y="1484784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200" dirty="0">
                  <a:latin typeface="標楷體" pitchFamily="65" charset="-120"/>
                  <a:ea typeface="標楷體" pitchFamily="65" charset="-120"/>
                </a:rPr>
                <a:t>核心素養</a:t>
              </a:r>
            </a:p>
          </p:txBody>
        </p:sp>
      </p:grpSp>
      <p:grpSp>
        <p:nvGrpSpPr>
          <p:cNvPr id="17" name="群組 16"/>
          <p:cNvGrpSpPr/>
          <p:nvPr/>
        </p:nvGrpSpPr>
        <p:grpSpPr bwMode="auto">
          <a:xfrm>
            <a:off x="2840596" y="2564400"/>
            <a:ext cx="2807816" cy="792163"/>
            <a:chOff x="611560" y="1412776"/>
            <a:chExt cx="1872208" cy="792088"/>
          </a:xfrm>
          <a:solidFill>
            <a:srgbClr val="FF3300"/>
          </a:solidFill>
        </p:grpSpPr>
        <p:sp>
          <p:nvSpPr>
            <p:cNvPr id="18" name="圓角矩形 17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611560" y="1628800"/>
              <a:ext cx="187220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各教育階段核心素養</a:t>
              </a:r>
            </a:p>
          </p:txBody>
        </p:sp>
      </p:grpSp>
      <p:grpSp>
        <p:nvGrpSpPr>
          <p:cNvPr id="56351" name="群組 79"/>
          <p:cNvGrpSpPr>
            <a:grpSpLocks/>
          </p:cNvGrpSpPr>
          <p:nvPr/>
        </p:nvGrpSpPr>
        <p:grpSpPr bwMode="auto">
          <a:xfrm>
            <a:off x="2411385" y="4149725"/>
            <a:ext cx="3276628" cy="792163"/>
            <a:chOff x="2411760" y="4149080"/>
            <a:chExt cx="3276358" cy="792088"/>
          </a:xfrm>
        </p:grpSpPr>
        <p:cxnSp>
          <p:nvCxnSpPr>
            <p:cNvPr id="43" name="直線接點 42"/>
            <p:cNvCxnSpPr/>
            <p:nvPr/>
          </p:nvCxnSpPr>
          <p:spPr>
            <a:xfrm>
              <a:off x="2411788" y="4580839"/>
              <a:ext cx="720666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6356" name="群組 34"/>
            <p:cNvGrpSpPr>
              <a:grpSpLocks/>
            </p:cNvGrpSpPr>
            <p:nvPr/>
          </p:nvGrpSpPr>
          <p:grpSpPr bwMode="auto">
            <a:xfrm>
              <a:off x="2843808" y="4149080"/>
              <a:ext cx="2844310" cy="792088"/>
              <a:chOff x="662160" y="1412776"/>
              <a:chExt cx="1998705" cy="792088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661980" y="1412776"/>
                <a:ext cx="1998885" cy="792088"/>
              </a:xfrm>
              <a:prstGeom prst="roundRect">
                <a:avLst/>
              </a:prstGeom>
              <a:solidFill>
                <a:srgbClr val="006600"/>
              </a:solidFill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/>
              </a:p>
            </p:txBody>
          </p:sp>
          <p:sp>
            <p:nvSpPr>
              <p:cNvPr id="37" name="文字方塊 36"/>
              <p:cNvSpPr txBox="1"/>
              <p:nvPr/>
            </p:nvSpPr>
            <p:spPr>
              <a:xfrm>
                <a:off x="661980" y="1628656"/>
                <a:ext cx="1973229" cy="415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各領域</a:t>
                </a:r>
                <a:r>
                  <a:rPr lang="en-US" altLang="zh-TW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/</a:t>
                </a: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科目核心素養</a:t>
                </a:r>
              </a:p>
            </p:txBody>
          </p:sp>
        </p:grpSp>
      </p:grpSp>
      <p:grpSp>
        <p:nvGrpSpPr>
          <p:cNvPr id="56352" name="群組 31"/>
          <p:cNvGrpSpPr>
            <a:grpSpLocks/>
          </p:cNvGrpSpPr>
          <p:nvPr/>
        </p:nvGrpSpPr>
        <p:grpSpPr bwMode="auto">
          <a:xfrm>
            <a:off x="34925" y="4149725"/>
            <a:ext cx="2664516" cy="792163"/>
            <a:chOff x="560960" y="1412776"/>
            <a:chExt cx="1872208" cy="792088"/>
          </a:xfrm>
        </p:grpSpPr>
        <p:sp>
          <p:nvSpPr>
            <p:cNvPr id="33" name="圓角矩形 32"/>
            <p:cNvSpPr/>
            <p:nvPr/>
          </p:nvSpPr>
          <p:spPr>
            <a:xfrm>
              <a:off x="611156" y="1412776"/>
              <a:ext cx="1770216" cy="792088"/>
            </a:xfrm>
            <a:prstGeom prst="roundRect">
              <a:avLst/>
            </a:prstGeom>
            <a:solidFill>
              <a:srgbClr val="0033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560960" y="1557225"/>
              <a:ext cx="1871722" cy="46191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</a:t>
              </a: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綱要</a:t>
              </a:r>
            </a:p>
          </p:txBody>
        </p:sp>
      </p:grpSp>
      <p:cxnSp>
        <p:nvCxnSpPr>
          <p:cNvPr id="57" name="直線單箭頭接點 56"/>
          <p:cNvCxnSpPr>
            <a:stCxn id="7" idx="3"/>
          </p:cNvCxnSpPr>
          <p:nvPr/>
        </p:nvCxnSpPr>
        <p:spPr bwMode="auto">
          <a:xfrm flipV="1">
            <a:off x="2195513" y="1579999"/>
            <a:ext cx="645083" cy="588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 bwMode="auto">
          <a:xfrm>
            <a:off x="2232421" y="2318412"/>
            <a:ext cx="571267" cy="6469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62" name="群組 61"/>
          <p:cNvGrpSpPr/>
          <p:nvPr/>
        </p:nvGrpSpPr>
        <p:grpSpPr>
          <a:xfrm>
            <a:off x="6156176" y="3068960"/>
            <a:ext cx="2808312" cy="792088"/>
            <a:chOff x="611560" y="1412776"/>
            <a:chExt cx="1973409" cy="792088"/>
          </a:xfrm>
          <a:solidFill>
            <a:srgbClr val="008080"/>
          </a:solidFill>
        </p:grpSpPr>
        <p:sp>
          <p:nvSpPr>
            <p:cNvPr id="65" name="圓角矩形 64"/>
            <p:cNvSpPr/>
            <p:nvPr/>
          </p:nvSpPr>
          <p:spPr>
            <a:xfrm>
              <a:off x="611560" y="1412776"/>
              <a:ext cx="1973190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1" name="文字方塊 70"/>
            <p:cNvSpPr txBox="1"/>
            <p:nvPr/>
          </p:nvSpPr>
          <p:spPr>
            <a:xfrm>
              <a:off x="611560" y="1628800"/>
              <a:ext cx="1973409" cy="384721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科目理念與目標</a:t>
              </a:r>
            </a:p>
          </p:txBody>
        </p:sp>
      </p:grpSp>
      <p:sp>
        <p:nvSpPr>
          <p:cNvPr id="82" name="文字方塊 77"/>
          <p:cNvSpPr txBox="1">
            <a:spLocks noChangeArrowheads="1"/>
          </p:cNvSpPr>
          <p:nvPr/>
        </p:nvSpPr>
        <p:spPr bwMode="auto">
          <a:xfrm>
            <a:off x="5652453" y="3861010"/>
            <a:ext cx="720090" cy="36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800" b="1" dirty="0">
                <a:latin typeface="微軟正黑體" pitchFamily="34" charset="-120"/>
                <a:ea typeface="微軟正黑體" pitchFamily="34" charset="-120"/>
              </a:rPr>
              <a:t>發展</a:t>
            </a:r>
          </a:p>
        </p:txBody>
      </p:sp>
      <p:sp>
        <p:nvSpPr>
          <p:cNvPr id="2" name="弧形 1"/>
          <p:cNvSpPr/>
          <p:nvPr/>
        </p:nvSpPr>
        <p:spPr>
          <a:xfrm rot="17107617">
            <a:off x="5344558" y="3725302"/>
            <a:ext cx="1307860" cy="1085214"/>
          </a:xfrm>
          <a:prstGeom prst="arc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9763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圖片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983143"/>
            <a:ext cx="5976664" cy="5874857"/>
          </a:xfrm>
          <a:prstGeom prst="rect">
            <a:avLst/>
          </a:prstGeom>
        </p:spPr>
      </p:pic>
      <p:sp>
        <p:nvSpPr>
          <p:cNvPr id="54" name="標題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35815" cy="487600"/>
          </a:xfrm>
        </p:spPr>
        <p:txBody>
          <a:bodyPr>
            <a:no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綜合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活動領域學習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08304" y="1268760"/>
            <a:ext cx="1584176" cy="19759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85000"/>
              </a:lnSpc>
              <a:spcAft>
                <a:spcPts val="0"/>
              </a:spcAft>
            </a:pPr>
            <a:r>
              <a:rPr lang="zh-TW" altLang="zh-TW" kern="1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</a:t>
            </a:r>
            <a:r>
              <a:rPr lang="en-US" altLang="zh-TW" kern="1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-E-B1</a:t>
            </a:r>
            <a:endParaRPr lang="zh-TW" altLang="zh-TW" kern="1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>
              <a:lnSpc>
                <a:spcPct val="85000"/>
              </a:lnSpc>
              <a:spcAft>
                <a:spcPts val="0"/>
              </a:spcAft>
            </a:pPr>
            <a:r>
              <a:rPr lang="zh-TW" altLang="zh-TW" kern="1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覺察自己的人際溝通方式，學習合宜的互動與溝通技巧，培養同理心，並應用於日常生活。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365" b="95573" l="9961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13041" flipH="1">
            <a:off x="5820272" y="2555164"/>
            <a:ext cx="1838723" cy="137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03648" y="2572561"/>
            <a:ext cx="6696744" cy="958383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為何要研修新課綱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版面配置區 7"/>
          <p:cNvSpPr txBox="1">
            <a:spLocks/>
          </p:cNvSpPr>
          <p:nvPr/>
        </p:nvSpPr>
        <p:spPr>
          <a:xfrm>
            <a:off x="1619672" y="5692254"/>
            <a:ext cx="7259554" cy="1034717"/>
          </a:xfrm>
          <a:prstGeom prst="rect">
            <a:avLst/>
          </a:prstGeom>
        </p:spPr>
        <p:txBody>
          <a:bodyPr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TW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做一件事，了解為什麼是重要的。</a:t>
            </a:r>
            <a:endParaRPr lang="en-US" altLang="zh-TW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algn="r">
              <a:defRPr/>
            </a:pPr>
            <a:r>
              <a:rPr lang="zh-TW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如果不知道為何而做，就無法掌握我們該做什麼</a:t>
            </a:r>
          </a:p>
        </p:txBody>
      </p:sp>
    </p:spTree>
    <p:extLst>
      <p:ext uri="{BB962C8B-B14F-4D97-AF65-F5344CB8AC3E}">
        <p14:creationId xmlns:p14="http://schemas.microsoft.com/office/powerpoint/2010/main" val="278791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單箭頭接點 29"/>
          <p:cNvCxnSpPr/>
          <p:nvPr/>
        </p:nvCxnSpPr>
        <p:spPr bwMode="auto">
          <a:xfrm flipH="1">
            <a:off x="1331913" y="2205038"/>
            <a:ext cx="3175" cy="1873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6365" name="群組 37"/>
          <p:cNvGrpSpPr>
            <a:grpSpLocks/>
          </p:cNvGrpSpPr>
          <p:nvPr/>
        </p:nvGrpSpPr>
        <p:grpSpPr bwMode="auto">
          <a:xfrm>
            <a:off x="4208743" y="1851025"/>
            <a:ext cx="795057" cy="713941"/>
            <a:chOff x="4784942" y="1851270"/>
            <a:chExt cx="795170" cy="713634"/>
          </a:xfrm>
        </p:grpSpPr>
        <p:cxnSp>
          <p:nvCxnSpPr>
            <p:cNvPr id="22" name="直線單箭頭接點 21"/>
            <p:cNvCxnSpPr/>
            <p:nvPr/>
          </p:nvCxnSpPr>
          <p:spPr>
            <a:xfrm flipH="1">
              <a:off x="4784662" y="1851270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70" name="文字方塊 28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grpSp>
        <p:nvGrpSpPr>
          <p:cNvPr id="56366" name="群組 38"/>
          <p:cNvGrpSpPr>
            <a:grpSpLocks/>
          </p:cNvGrpSpPr>
          <p:nvPr/>
        </p:nvGrpSpPr>
        <p:grpSpPr bwMode="auto">
          <a:xfrm>
            <a:off x="4208743" y="3429434"/>
            <a:ext cx="795057" cy="713941"/>
            <a:chOff x="4784942" y="1851270"/>
            <a:chExt cx="795170" cy="713634"/>
          </a:xfrm>
        </p:grpSpPr>
        <p:cxnSp>
          <p:nvCxnSpPr>
            <p:cNvPr id="40" name="直線單箭頭接點 39"/>
            <p:cNvCxnSpPr/>
            <p:nvPr/>
          </p:nvCxnSpPr>
          <p:spPr>
            <a:xfrm flipH="1">
              <a:off x="4784662" y="1850836"/>
              <a:ext cx="3175" cy="71406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6368" name="文字方塊 40"/>
            <p:cNvSpPr txBox="1">
              <a:spLocks noChangeArrowheads="1"/>
            </p:cNvSpPr>
            <p:nvPr/>
          </p:nvSpPr>
          <p:spPr bwMode="auto">
            <a:xfrm>
              <a:off x="4860032" y="1988840"/>
              <a:ext cx="720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800" b="1">
                  <a:latin typeface="微軟正黑體" pitchFamily="34" charset="-120"/>
                  <a:ea typeface="微軟正黑體" pitchFamily="34" charset="-120"/>
                </a:rPr>
                <a:t>轉化</a:t>
              </a:r>
            </a:p>
          </p:txBody>
        </p:sp>
      </p:grpSp>
      <p:sp>
        <p:nvSpPr>
          <p:cNvPr id="56324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130097-A372-48E4-BA5A-3C2D7FCD59CE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6325" name="Shape 526"/>
          <p:cNvSpPr txBox="1">
            <a:spLocks noChangeArrowheads="1"/>
          </p:cNvSpPr>
          <p:nvPr/>
        </p:nvSpPr>
        <p:spPr bwMode="auto">
          <a:xfrm>
            <a:off x="2354463" y="154857"/>
            <a:ext cx="4824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rPr>
              <a:t>核心素養的轉化</a:t>
            </a:r>
            <a:r>
              <a:rPr lang="en-US" altLang="zh-TW" sz="3600" b="1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Arial" pitchFamily="34" charset="0"/>
              </a:rPr>
              <a:t>與發展</a:t>
            </a:r>
            <a:endParaRPr lang="en-US" altLang="zh-TW" sz="3600" b="1" dirty="0">
              <a:solidFill>
                <a:srgbClr val="0000FF"/>
              </a:solidFill>
              <a:latin typeface="標楷體" pitchFamily="65" charset="-120"/>
              <a:ea typeface="標楷體" pitchFamily="65" charset="-120"/>
              <a:cs typeface="Arial" pitchFamily="34" charset="0"/>
            </a:endParaRPr>
          </a:p>
        </p:txBody>
      </p:sp>
      <p:grpSp>
        <p:nvGrpSpPr>
          <p:cNvPr id="56359" name="群組 12"/>
          <p:cNvGrpSpPr>
            <a:grpSpLocks/>
          </p:cNvGrpSpPr>
          <p:nvPr/>
        </p:nvGrpSpPr>
        <p:grpSpPr bwMode="auto">
          <a:xfrm>
            <a:off x="323850" y="1773238"/>
            <a:ext cx="1871877" cy="792163"/>
            <a:chOff x="611560" y="1412776"/>
            <a:chExt cx="1872208" cy="792088"/>
          </a:xfrm>
        </p:grpSpPr>
        <p:sp>
          <p:nvSpPr>
            <p:cNvPr id="11" name="圓角矩形 10"/>
            <p:cNvSpPr/>
            <p:nvPr/>
          </p:nvSpPr>
          <p:spPr>
            <a:xfrm>
              <a:off x="611560" y="1412776"/>
              <a:ext cx="1871994" cy="792087"/>
            </a:xfrm>
            <a:prstGeom prst="roundRect">
              <a:avLst/>
            </a:prstGeom>
            <a:solidFill>
              <a:srgbClr val="C000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" name="文字方塊 6"/>
            <p:cNvSpPr txBox="1"/>
            <p:nvPr/>
          </p:nvSpPr>
          <p:spPr>
            <a:xfrm>
              <a:off x="611560" y="1484206"/>
              <a:ext cx="1871994" cy="647639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600" dirty="0">
                  <a:latin typeface="標楷體" pitchFamily="65" charset="-120"/>
                  <a:ea typeface="標楷體" pitchFamily="65" charset="-120"/>
                </a:rPr>
                <a:t>總綱</a:t>
              </a:r>
            </a:p>
          </p:txBody>
        </p:sp>
      </p:grpSp>
      <p:grpSp>
        <p:nvGrpSpPr>
          <p:cNvPr id="14" name="群組 13"/>
          <p:cNvGrpSpPr/>
          <p:nvPr/>
        </p:nvGrpSpPr>
        <p:grpSpPr bwMode="auto">
          <a:xfrm>
            <a:off x="2843684" y="981075"/>
            <a:ext cx="2807816" cy="792163"/>
            <a:chOff x="611560" y="1412776"/>
            <a:chExt cx="1872208" cy="792088"/>
          </a:xfrm>
          <a:solidFill>
            <a:srgbClr val="D60093"/>
          </a:solidFill>
        </p:grpSpPr>
        <p:sp>
          <p:nvSpPr>
            <p:cNvPr id="15" name="圓角矩形 14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6" name="文字方塊 15"/>
            <p:cNvSpPr txBox="1"/>
            <p:nvPr/>
          </p:nvSpPr>
          <p:spPr>
            <a:xfrm>
              <a:off x="611560" y="1484784"/>
              <a:ext cx="1872208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3200" dirty="0">
                  <a:latin typeface="標楷體" pitchFamily="65" charset="-120"/>
                  <a:ea typeface="標楷體" pitchFamily="65" charset="-120"/>
                </a:rPr>
                <a:t>核心素養</a:t>
              </a:r>
            </a:p>
          </p:txBody>
        </p:sp>
      </p:grpSp>
      <p:grpSp>
        <p:nvGrpSpPr>
          <p:cNvPr id="17" name="群組 16"/>
          <p:cNvGrpSpPr/>
          <p:nvPr/>
        </p:nvGrpSpPr>
        <p:grpSpPr bwMode="auto">
          <a:xfrm>
            <a:off x="2840596" y="2564400"/>
            <a:ext cx="2807816" cy="792163"/>
            <a:chOff x="611560" y="1412776"/>
            <a:chExt cx="1872208" cy="792088"/>
          </a:xfrm>
          <a:solidFill>
            <a:srgbClr val="FF3300"/>
          </a:solidFill>
        </p:grpSpPr>
        <p:sp>
          <p:nvSpPr>
            <p:cNvPr id="18" name="圓角矩形 17"/>
            <p:cNvSpPr/>
            <p:nvPr/>
          </p:nvSpPr>
          <p:spPr>
            <a:xfrm>
              <a:off x="611560" y="1412776"/>
              <a:ext cx="1872208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19" name="文字方塊 18"/>
            <p:cNvSpPr txBox="1"/>
            <p:nvPr/>
          </p:nvSpPr>
          <p:spPr>
            <a:xfrm>
              <a:off x="611560" y="1628800"/>
              <a:ext cx="1872208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各教育階段核心素養</a:t>
              </a:r>
            </a:p>
          </p:txBody>
        </p:sp>
      </p:grpSp>
      <p:grpSp>
        <p:nvGrpSpPr>
          <p:cNvPr id="56351" name="群組 79"/>
          <p:cNvGrpSpPr>
            <a:grpSpLocks/>
          </p:cNvGrpSpPr>
          <p:nvPr/>
        </p:nvGrpSpPr>
        <p:grpSpPr bwMode="auto">
          <a:xfrm>
            <a:off x="2411385" y="4149725"/>
            <a:ext cx="3276628" cy="792163"/>
            <a:chOff x="2411760" y="4149080"/>
            <a:chExt cx="3276358" cy="792088"/>
          </a:xfrm>
        </p:grpSpPr>
        <p:cxnSp>
          <p:nvCxnSpPr>
            <p:cNvPr id="43" name="直線接點 42"/>
            <p:cNvCxnSpPr/>
            <p:nvPr/>
          </p:nvCxnSpPr>
          <p:spPr>
            <a:xfrm>
              <a:off x="2411788" y="4580839"/>
              <a:ext cx="720666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6356" name="群組 34"/>
            <p:cNvGrpSpPr>
              <a:grpSpLocks/>
            </p:cNvGrpSpPr>
            <p:nvPr/>
          </p:nvGrpSpPr>
          <p:grpSpPr bwMode="auto">
            <a:xfrm>
              <a:off x="2843808" y="4149080"/>
              <a:ext cx="2844310" cy="792088"/>
              <a:chOff x="662160" y="1412776"/>
              <a:chExt cx="1998705" cy="792088"/>
            </a:xfrm>
          </p:grpSpPr>
          <p:sp>
            <p:nvSpPr>
              <p:cNvPr id="36" name="圓角矩形 35"/>
              <p:cNvSpPr/>
              <p:nvPr/>
            </p:nvSpPr>
            <p:spPr>
              <a:xfrm>
                <a:off x="661980" y="1412776"/>
                <a:ext cx="1998885" cy="792088"/>
              </a:xfrm>
              <a:prstGeom prst="roundRect">
                <a:avLst/>
              </a:prstGeom>
              <a:solidFill>
                <a:srgbClr val="006600"/>
              </a:solidFill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TW" altLang="en-US"/>
              </a:p>
            </p:txBody>
          </p:sp>
          <p:sp>
            <p:nvSpPr>
              <p:cNvPr id="37" name="文字方塊 36"/>
              <p:cNvSpPr txBox="1"/>
              <p:nvPr/>
            </p:nvSpPr>
            <p:spPr>
              <a:xfrm>
                <a:off x="661980" y="1628656"/>
                <a:ext cx="1973229" cy="415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 eaLnBrk="1" hangingPunct="1">
                  <a:defRPr/>
                </a:pP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各領域</a:t>
                </a:r>
                <a:r>
                  <a:rPr lang="en-US" altLang="zh-TW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/</a:t>
                </a:r>
                <a:r>
                  <a:rPr lang="zh-TW" altLang="en-US" sz="2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軟正黑體" pitchFamily="34" charset="-120"/>
                    <a:ea typeface="微軟正黑體" pitchFamily="34" charset="-120"/>
                  </a:rPr>
                  <a:t>科目核心素養</a:t>
                </a:r>
              </a:p>
            </p:txBody>
          </p:sp>
        </p:grpSp>
      </p:grpSp>
      <p:grpSp>
        <p:nvGrpSpPr>
          <p:cNvPr id="56352" name="群組 31"/>
          <p:cNvGrpSpPr>
            <a:grpSpLocks/>
          </p:cNvGrpSpPr>
          <p:nvPr/>
        </p:nvGrpSpPr>
        <p:grpSpPr bwMode="auto">
          <a:xfrm>
            <a:off x="34925" y="4149725"/>
            <a:ext cx="2664516" cy="792163"/>
            <a:chOff x="560960" y="1412776"/>
            <a:chExt cx="1872208" cy="792088"/>
          </a:xfrm>
        </p:grpSpPr>
        <p:sp>
          <p:nvSpPr>
            <p:cNvPr id="33" name="圓角矩形 32"/>
            <p:cNvSpPr/>
            <p:nvPr/>
          </p:nvSpPr>
          <p:spPr>
            <a:xfrm>
              <a:off x="611156" y="1412776"/>
              <a:ext cx="1770216" cy="792088"/>
            </a:xfrm>
            <a:prstGeom prst="roundRect">
              <a:avLst/>
            </a:prstGeom>
            <a:solidFill>
              <a:srgbClr val="003300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560960" y="1557225"/>
              <a:ext cx="1871722" cy="461918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2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</a:t>
              </a:r>
              <a:r>
                <a:rPr lang="zh-TW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綱要</a:t>
              </a:r>
            </a:p>
          </p:txBody>
        </p:sp>
      </p:grpSp>
      <p:cxnSp>
        <p:nvCxnSpPr>
          <p:cNvPr id="57" name="直線單箭頭接點 56"/>
          <p:cNvCxnSpPr>
            <a:stCxn id="7" idx="3"/>
          </p:cNvCxnSpPr>
          <p:nvPr/>
        </p:nvCxnSpPr>
        <p:spPr bwMode="auto">
          <a:xfrm flipV="1">
            <a:off x="2195513" y="1579999"/>
            <a:ext cx="645083" cy="588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直線單箭頭接點 60"/>
          <p:cNvCxnSpPr/>
          <p:nvPr/>
        </p:nvCxnSpPr>
        <p:spPr bwMode="auto">
          <a:xfrm>
            <a:off x="2232421" y="2318412"/>
            <a:ext cx="571267" cy="6469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62" name="群組 61"/>
          <p:cNvGrpSpPr/>
          <p:nvPr/>
        </p:nvGrpSpPr>
        <p:grpSpPr>
          <a:xfrm>
            <a:off x="6156176" y="3068960"/>
            <a:ext cx="2808312" cy="792088"/>
            <a:chOff x="611560" y="1412776"/>
            <a:chExt cx="1973409" cy="792088"/>
          </a:xfrm>
          <a:solidFill>
            <a:srgbClr val="008080"/>
          </a:solidFill>
        </p:grpSpPr>
        <p:sp>
          <p:nvSpPr>
            <p:cNvPr id="65" name="圓角矩形 64"/>
            <p:cNvSpPr/>
            <p:nvPr/>
          </p:nvSpPr>
          <p:spPr>
            <a:xfrm>
              <a:off x="611560" y="1412776"/>
              <a:ext cx="1973190" cy="792088"/>
            </a:xfrm>
            <a:prstGeom prst="roundRect">
              <a:avLst/>
            </a:prstGeom>
            <a:grpFill/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71" name="文字方塊 70"/>
            <p:cNvSpPr txBox="1"/>
            <p:nvPr/>
          </p:nvSpPr>
          <p:spPr>
            <a:xfrm>
              <a:off x="611560" y="1628800"/>
              <a:ext cx="1973409" cy="384721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科目理念與目標</a:t>
              </a:r>
            </a:p>
          </p:txBody>
        </p:sp>
      </p:grpSp>
      <p:sp>
        <p:nvSpPr>
          <p:cNvPr id="82" name="文字方塊 77"/>
          <p:cNvSpPr txBox="1">
            <a:spLocks noChangeArrowheads="1"/>
          </p:cNvSpPr>
          <p:nvPr/>
        </p:nvSpPr>
        <p:spPr bwMode="auto">
          <a:xfrm>
            <a:off x="5652453" y="3861010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發展</a:t>
            </a:r>
          </a:p>
        </p:txBody>
      </p:sp>
      <p:sp>
        <p:nvSpPr>
          <p:cNvPr id="2" name="弧形 1"/>
          <p:cNvSpPr/>
          <p:nvPr/>
        </p:nvSpPr>
        <p:spPr>
          <a:xfrm rot="17107617">
            <a:off x="5344558" y="3725302"/>
            <a:ext cx="1307860" cy="1085214"/>
          </a:xfrm>
          <a:prstGeom prst="arc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弧形 34"/>
          <p:cNvSpPr/>
          <p:nvPr/>
        </p:nvSpPr>
        <p:spPr>
          <a:xfrm rot="4959070">
            <a:off x="7432484" y="3569689"/>
            <a:ext cx="1307860" cy="1085214"/>
          </a:xfrm>
          <a:prstGeom prst="arc">
            <a:avLst>
              <a:gd name="adj1" fmla="val 16200000"/>
              <a:gd name="adj2" fmla="val 21553118"/>
            </a:avLst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文字方塊 77"/>
          <p:cNvSpPr txBox="1">
            <a:spLocks noChangeArrowheads="1"/>
          </p:cNvSpPr>
          <p:nvPr/>
        </p:nvSpPr>
        <p:spPr bwMode="auto">
          <a:xfrm>
            <a:off x="7823395" y="4189063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發展</a:t>
            </a:r>
          </a:p>
        </p:txBody>
      </p:sp>
      <p:sp>
        <p:nvSpPr>
          <p:cNvPr id="39" name="弧形 38"/>
          <p:cNvSpPr/>
          <p:nvPr/>
        </p:nvSpPr>
        <p:spPr>
          <a:xfrm rot="11217375">
            <a:off x="5522467" y="4504521"/>
            <a:ext cx="1307860" cy="1085214"/>
          </a:xfrm>
          <a:prstGeom prst="arc">
            <a:avLst/>
          </a:prstGeom>
          <a:ln w="38100">
            <a:solidFill>
              <a:schemeClr val="tx2">
                <a:lumMod val="90000"/>
                <a:lumOff val="1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文字方塊 77"/>
          <p:cNvSpPr txBox="1">
            <a:spLocks noChangeArrowheads="1"/>
          </p:cNvSpPr>
          <p:nvPr/>
        </p:nvSpPr>
        <p:spPr bwMode="auto">
          <a:xfrm>
            <a:off x="5078744" y="5373169"/>
            <a:ext cx="7200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對應</a:t>
            </a:r>
            <a:endParaRPr lang="zh-TW" altLang="en-US" sz="2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42" name="群組 41"/>
          <p:cNvGrpSpPr>
            <a:grpSpLocks/>
          </p:cNvGrpSpPr>
          <p:nvPr/>
        </p:nvGrpSpPr>
        <p:grpSpPr bwMode="auto">
          <a:xfrm>
            <a:off x="6176397" y="5046717"/>
            <a:ext cx="2808288" cy="792162"/>
            <a:chOff x="611560" y="1412776"/>
            <a:chExt cx="1973409" cy="792088"/>
          </a:xfrm>
        </p:grpSpPr>
        <p:sp>
          <p:nvSpPr>
            <p:cNvPr id="44" name="圓角矩形 43"/>
            <p:cNvSpPr/>
            <p:nvPr/>
          </p:nvSpPr>
          <p:spPr>
            <a:xfrm>
              <a:off x="611560" y="1412776"/>
              <a:ext cx="1973409" cy="792088"/>
            </a:xfrm>
            <a:prstGeom prst="roundRect">
              <a:avLst/>
            </a:prstGeom>
            <a:solidFill>
              <a:srgbClr val="0033CC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TW" altLang="en-US"/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611560" y="1484206"/>
              <a:ext cx="1973409" cy="677800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各領域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科目學習重點</a:t>
              </a:r>
              <a:endParaRPr lang="en-US" altLang="zh-TW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pPr algn="ctr" eaLnBrk="1" hangingPunct="1">
                <a:defRPr/>
              </a:pP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（學習表現</a:t>
              </a:r>
              <a:r>
                <a:rPr lang="en-US" altLang="zh-TW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/</a:t>
              </a:r>
              <a:r>
                <a:rPr lang="zh-TW" altLang="en-US" sz="1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學習內容）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87745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/>
      <p:bldP spid="39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領域課程綱要的「</a:t>
            </a:r>
            <a:r>
              <a:rPr lang="zh-TW" altLang="en-US" sz="4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學習重點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</a:p>
        </p:txBody>
      </p:sp>
      <p:sp>
        <p:nvSpPr>
          <p:cNvPr id="5" name="手繪多邊形 4"/>
          <p:cNvSpPr/>
          <p:nvPr/>
        </p:nvSpPr>
        <p:spPr>
          <a:xfrm>
            <a:off x="1908597" y="4465626"/>
            <a:ext cx="2398713" cy="2093913"/>
          </a:xfrm>
          <a:custGeom>
            <a:avLst/>
            <a:gdLst>
              <a:gd name="connsiteX0" fmla="*/ 0 w 3914531"/>
              <a:gd name="connsiteY0" fmla="*/ 0 h 2093417"/>
              <a:gd name="connsiteX1" fmla="*/ 3914531 w 3914531"/>
              <a:gd name="connsiteY1" fmla="*/ 0 h 2093417"/>
              <a:gd name="connsiteX2" fmla="*/ 3914531 w 3914531"/>
              <a:gd name="connsiteY2" fmla="*/ 2093417 h 2093417"/>
              <a:gd name="connsiteX3" fmla="*/ 0 w 3914531"/>
              <a:gd name="connsiteY3" fmla="*/ 2093417 h 2093417"/>
              <a:gd name="connsiteX4" fmla="*/ 0 w 3914531"/>
              <a:gd name="connsiteY4" fmla="*/ 0 h 2093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14531" h="2093417">
                <a:moveTo>
                  <a:pt x="0" y="0"/>
                </a:moveTo>
                <a:lnTo>
                  <a:pt x="3914531" y="0"/>
                </a:lnTo>
                <a:lnTo>
                  <a:pt x="3914531" y="2093417"/>
                </a:lnTo>
                <a:lnTo>
                  <a:pt x="0" y="209341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84912" tIns="184912" rIns="184912" bIns="184912" spcCol="1270" anchor="ctr"/>
          <a:lstStyle/>
          <a:p>
            <a:pPr algn="ctr" defTabSz="1155700" eaLnBrk="1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TW" altLang="en-US" sz="2800" b="1" dirty="0"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sp>
        <p:nvSpPr>
          <p:cNvPr id="8" name="手繪多邊形 7"/>
          <p:cNvSpPr/>
          <p:nvPr/>
        </p:nvSpPr>
        <p:spPr bwMode="auto">
          <a:xfrm>
            <a:off x="4596235" y="4402597"/>
            <a:ext cx="2784475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學習內容</a:t>
            </a:r>
          </a:p>
        </p:txBody>
      </p:sp>
      <p:sp>
        <p:nvSpPr>
          <p:cNvPr id="9" name="手繪多邊形 8"/>
          <p:cNvSpPr/>
          <p:nvPr/>
        </p:nvSpPr>
        <p:spPr bwMode="auto">
          <a:xfrm>
            <a:off x="1619672" y="4405152"/>
            <a:ext cx="2880742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學習表現</a:t>
            </a:r>
          </a:p>
        </p:txBody>
      </p:sp>
      <p:sp>
        <p:nvSpPr>
          <p:cNvPr id="10" name="等腰三角形 9"/>
          <p:cNvSpPr/>
          <p:nvPr/>
        </p:nvSpPr>
        <p:spPr bwMode="auto">
          <a:xfrm>
            <a:off x="4212060" y="5876914"/>
            <a:ext cx="735012" cy="735012"/>
          </a:xfrm>
          <a:prstGeom prst="triangle">
            <a:avLst/>
          </a:prstGeom>
          <a:solidFill>
            <a:srgbClr val="7030A0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手繪多邊形 10"/>
          <p:cNvSpPr/>
          <p:nvPr/>
        </p:nvSpPr>
        <p:spPr bwMode="auto">
          <a:xfrm>
            <a:off x="4604300" y="2737806"/>
            <a:ext cx="2776410" cy="1579064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algn="just"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認識人類探索世界累積的系統知識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，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作為解決問題過程中的基礎</a:t>
            </a:r>
            <a:endParaRPr lang="zh-TW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手繪多邊形 11"/>
          <p:cNvSpPr/>
          <p:nvPr/>
        </p:nvSpPr>
        <p:spPr bwMode="auto">
          <a:xfrm>
            <a:off x="1603810" y="2737806"/>
            <a:ext cx="2896604" cy="1605434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面對生活環境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、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議題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與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情境時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，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所展現的能力、態度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與</a:t>
            </a:r>
            <a:r>
              <a:rPr lang="zh-TW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行動。</a:t>
            </a:r>
            <a:endParaRPr lang="zh-TW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grpSp>
        <p:nvGrpSpPr>
          <p:cNvPr id="13" name="群組 24"/>
          <p:cNvGrpSpPr>
            <a:grpSpLocks/>
          </p:cNvGrpSpPr>
          <p:nvPr/>
        </p:nvGrpSpPr>
        <p:grpSpPr bwMode="auto">
          <a:xfrm>
            <a:off x="1619672" y="5157192"/>
            <a:ext cx="5761038" cy="648149"/>
            <a:chOff x="3016627" y="5157192"/>
            <a:chExt cx="4406889" cy="648072"/>
          </a:xfrm>
        </p:grpSpPr>
        <p:sp>
          <p:nvSpPr>
            <p:cNvPr id="14" name="矩形 13"/>
            <p:cNvSpPr/>
            <p:nvPr/>
          </p:nvSpPr>
          <p:spPr>
            <a:xfrm>
              <a:off x="3016627" y="5172062"/>
              <a:ext cx="4406889" cy="633337"/>
            </a:xfrm>
            <a:prstGeom prst="rect">
              <a:avLst/>
            </a:prstGeom>
            <a:solidFill>
              <a:srgbClr val="0000FF">
                <a:alpha val="90000"/>
              </a:srgbClr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Shape 544"/>
            <p:cNvSpPr txBox="1">
              <a:spLocks noChangeArrowheads="1"/>
            </p:cNvSpPr>
            <p:nvPr/>
          </p:nvSpPr>
          <p:spPr bwMode="auto">
            <a:xfrm>
              <a:off x="4068257" y="5157776"/>
              <a:ext cx="2371633" cy="58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/>
            <a:lstStyle/>
            <a:p>
              <a:pPr algn="ctr" eaLnBrk="1" hangingPunct="1">
                <a:buSzPct val="25000"/>
                <a:defRPr/>
              </a:pPr>
              <a:r>
                <a:rPr lang="zh-TW" alt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標楷體" pitchFamily="65" charset="-120"/>
                  <a:cs typeface="Times New Roman" pitchFamily="18" charset="0"/>
                  <a:sym typeface="Arial" charset="0"/>
                </a:rPr>
                <a:t>學習重點</a:t>
              </a:r>
              <a:endParaRPr lang="en-US" altLang="zh-TW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  <a:sym typeface="Arial" charset="0"/>
              </a:endParaRPr>
            </a:p>
          </p:txBody>
        </p:sp>
      </p:grpSp>
      <p:sp>
        <p:nvSpPr>
          <p:cNvPr id="18" name="圓角矩形圖說文字 17"/>
          <p:cNvSpPr/>
          <p:nvPr/>
        </p:nvSpPr>
        <p:spPr>
          <a:xfrm>
            <a:off x="4611484" y="1121588"/>
            <a:ext cx="2904779" cy="1505857"/>
          </a:xfrm>
          <a:prstGeom prst="wedgeRoundRectCallout">
            <a:avLst>
              <a:gd name="adj1" fmla="val -4771"/>
              <a:gd name="adj2" fmla="val 650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涵蓋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領域</a:t>
            </a:r>
            <a:r>
              <a:rPr lang="zh-TW" altLang="en-US" sz="2400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en-US" sz="24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概念、範疇與原理原則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，包含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事實、概念、程序與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後設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認知等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2669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領域課程綱要的「</a:t>
            </a:r>
            <a:r>
              <a:rPr lang="zh-TW" altLang="en-US" sz="40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學習重點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</a:p>
        </p:txBody>
      </p:sp>
      <p:sp>
        <p:nvSpPr>
          <p:cNvPr id="5" name="手繪多邊形 4"/>
          <p:cNvSpPr/>
          <p:nvPr/>
        </p:nvSpPr>
        <p:spPr>
          <a:xfrm>
            <a:off x="1908597" y="4465626"/>
            <a:ext cx="2398713" cy="2093913"/>
          </a:xfrm>
          <a:custGeom>
            <a:avLst/>
            <a:gdLst>
              <a:gd name="connsiteX0" fmla="*/ 0 w 3914531"/>
              <a:gd name="connsiteY0" fmla="*/ 0 h 2093417"/>
              <a:gd name="connsiteX1" fmla="*/ 3914531 w 3914531"/>
              <a:gd name="connsiteY1" fmla="*/ 0 h 2093417"/>
              <a:gd name="connsiteX2" fmla="*/ 3914531 w 3914531"/>
              <a:gd name="connsiteY2" fmla="*/ 2093417 h 2093417"/>
              <a:gd name="connsiteX3" fmla="*/ 0 w 3914531"/>
              <a:gd name="connsiteY3" fmla="*/ 2093417 h 2093417"/>
              <a:gd name="connsiteX4" fmla="*/ 0 w 3914531"/>
              <a:gd name="connsiteY4" fmla="*/ 0 h 2093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14531" h="2093417">
                <a:moveTo>
                  <a:pt x="0" y="0"/>
                </a:moveTo>
                <a:lnTo>
                  <a:pt x="3914531" y="0"/>
                </a:lnTo>
                <a:lnTo>
                  <a:pt x="3914531" y="2093417"/>
                </a:lnTo>
                <a:lnTo>
                  <a:pt x="0" y="209341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84912" tIns="184912" rIns="184912" bIns="184912" spcCol="1270" anchor="ctr"/>
          <a:lstStyle/>
          <a:p>
            <a:pPr algn="ctr" defTabSz="1155700" eaLnBrk="1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TW" altLang="en-US" sz="2800" b="1" dirty="0"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sp>
        <p:nvSpPr>
          <p:cNvPr id="8" name="手繪多邊形 7"/>
          <p:cNvSpPr/>
          <p:nvPr/>
        </p:nvSpPr>
        <p:spPr bwMode="auto">
          <a:xfrm>
            <a:off x="4596235" y="4402597"/>
            <a:ext cx="2784475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學習內容</a:t>
            </a:r>
          </a:p>
        </p:txBody>
      </p:sp>
      <p:sp>
        <p:nvSpPr>
          <p:cNvPr id="9" name="手繪多邊形 8"/>
          <p:cNvSpPr/>
          <p:nvPr/>
        </p:nvSpPr>
        <p:spPr bwMode="auto">
          <a:xfrm>
            <a:off x="1619672" y="4405152"/>
            <a:ext cx="2880742" cy="683741"/>
          </a:xfrm>
          <a:custGeom>
            <a:avLst/>
            <a:gdLst>
              <a:gd name="connsiteX0" fmla="*/ 0 w 1762755"/>
              <a:gd name="connsiteY0" fmla="*/ 97931 h 979308"/>
              <a:gd name="connsiteX1" fmla="*/ 28683 w 1762755"/>
              <a:gd name="connsiteY1" fmla="*/ 28683 h 979308"/>
              <a:gd name="connsiteX2" fmla="*/ 97931 w 1762755"/>
              <a:gd name="connsiteY2" fmla="*/ 0 h 979308"/>
              <a:gd name="connsiteX3" fmla="*/ 1664824 w 1762755"/>
              <a:gd name="connsiteY3" fmla="*/ 0 h 979308"/>
              <a:gd name="connsiteX4" fmla="*/ 1734072 w 1762755"/>
              <a:gd name="connsiteY4" fmla="*/ 28683 h 979308"/>
              <a:gd name="connsiteX5" fmla="*/ 1762755 w 1762755"/>
              <a:gd name="connsiteY5" fmla="*/ 97931 h 979308"/>
              <a:gd name="connsiteX6" fmla="*/ 1762755 w 1762755"/>
              <a:gd name="connsiteY6" fmla="*/ 881377 h 979308"/>
              <a:gd name="connsiteX7" fmla="*/ 1734072 w 1762755"/>
              <a:gd name="connsiteY7" fmla="*/ 950625 h 979308"/>
              <a:gd name="connsiteX8" fmla="*/ 1664824 w 1762755"/>
              <a:gd name="connsiteY8" fmla="*/ 979308 h 979308"/>
              <a:gd name="connsiteX9" fmla="*/ 97931 w 1762755"/>
              <a:gd name="connsiteY9" fmla="*/ 979308 h 979308"/>
              <a:gd name="connsiteX10" fmla="*/ 28683 w 1762755"/>
              <a:gd name="connsiteY10" fmla="*/ 950625 h 979308"/>
              <a:gd name="connsiteX11" fmla="*/ 0 w 1762755"/>
              <a:gd name="connsiteY11" fmla="*/ 881377 h 979308"/>
              <a:gd name="connsiteX12" fmla="*/ 0 w 1762755"/>
              <a:gd name="connsiteY12" fmla="*/ 97931 h 97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979308">
                <a:moveTo>
                  <a:pt x="0" y="97931"/>
                </a:moveTo>
                <a:cubicBezTo>
                  <a:pt x="0" y="71958"/>
                  <a:pt x="10318" y="47049"/>
                  <a:pt x="28683" y="28683"/>
                </a:cubicBezTo>
                <a:cubicBezTo>
                  <a:pt x="47049" y="10317"/>
                  <a:pt x="71958" y="0"/>
                  <a:pt x="97931" y="0"/>
                </a:cubicBezTo>
                <a:lnTo>
                  <a:pt x="1664824" y="0"/>
                </a:lnTo>
                <a:cubicBezTo>
                  <a:pt x="1690797" y="0"/>
                  <a:pt x="1715706" y="10318"/>
                  <a:pt x="1734072" y="28683"/>
                </a:cubicBezTo>
                <a:cubicBezTo>
                  <a:pt x="1752438" y="47049"/>
                  <a:pt x="1762755" y="71958"/>
                  <a:pt x="1762755" y="97931"/>
                </a:cubicBezTo>
                <a:lnTo>
                  <a:pt x="1762755" y="881377"/>
                </a:lnTo>
                <a:cubicBezTo>
                  <a:pt x="1762755" y="907350"/>
                  <a:pt x="1752437" y="932259"/>
                  <a:pt x="1734072" y="950625"/>
                </a:cubicBezTo>
                <a:cubicBezTo>
                  <a:pt x="1715706" y="968991"/>
                  <a:pt x="1690797" y="979308"/>
                  <a:pt x="1664824" y="979308"/>
                </a:cubicBezTo>
                <a:lnTo>
                  <a:pt x="97931" y="979308"/>
                </a:lnTo>
                <a:cubicBezTo>
                  <a:pt x="71958" y="979308"/>
                  <a:pt x="47049" y="968990"/>
                  <a:pt x="28683" y="950625"/>
                </a:cubicBezTo>
                <a:cubicBezTo>
                  <a:pt x="10317" y="932259"/>
                  <a:pt x="0" y="907350"/>
                  <a:pt x="0" y="881377"/>
                </a:cubicBezTo>
                <a:lnTo>
                  <a:pt x="0" y="9793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39173" tIns="139173" rIns="139173" bIns="139173" spcCol="1270" anchor="ctr"/>
          <a:lstStyle/>
          <a:p>
            <a:pPr algn="ctr" defTabSz="128905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TW" altLang="en-US" sz="2900" b="1" dirty="0">
                <a:latin typeface="微軟正黑體" pitchFamily="34" charset="-120"/>
                <a:ea typeface="微軟正黑體" pitchFamily="34" charset="-120"/>
              </a:rPr>
              <a:t>學習表現</a:t>
            </a:r>
          </a:p>
        </p:txBody>
      </p:sp>
      <p:sp>
        <p:nvSpPr>
          <p:cNvPr id="10" name="等腰三角形 9"/>
          <p:cNvSpPr/>
          <p:nvPr/>
        </p:nvSpPr>
        <p:spPr bwMode="auto">
          <a:xfrm>
            <a:off x="4212060" y="5876914"/>
            <a:ext cx="735012" cy="735012"/>
          </a:xfrm>
          <a:prstGeom prst="triangle">
            <a:avLst/>
          </a:prstGeom>
          <a:solidFill>
            <a:srgbClr val="7030A0">
              <a:alpha val="90000"/>
            </a:srgbClr>
          </a:solidFill>
        </p:spPr>
        <p:style>
          <a:lnRef idx="2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群組 24"/>
          <p:cNvGrpSpPr>
            <a:grpSpLocks/>
          </p:cNvGrpSpPr>
          <p:nvPr/>
        </p:nvGrpSpPr>
        <p:grpSpPr bwMode="auto">
          <a:xfrm>
            <a:off x="1619672" y="5157192"/>
            <a:ext cx="5761038" cy="648149"/>
            <a:chOff x="3016627" y="5157192"/>
            <a:chExt cx="4406889" cy="648072"/>
          </a:xfrm>
        </p:grpSpPr>
        <p:sp>
          <p:nvSpPr>
            <p:cNvPr id="14" name="矩形 13"/>
            <p:cNvSpPr/>
            <p:nvPr/>
          </p:nvSpPr>
          <p:spPr>
            <a:xfrm>
              <a:off x="3016627" y="5172062"/>
              <a:ext cx="4406889" cy="633337"/>
            </a:xfrm>
            <a:prstGeom prst="rect">
              <a:avLst/>
            </a:prstGeom>
            <a:solidFill>
              <a:srgbClr val="0000FF">
                <a:alpha val="90000"/>
              </a:srgbClr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Shape 544"/>
            <p:cNvSpPr txBox="1">
              <a:spLocks noChangeArrowheads="1"/>
            </p:cNvSpPr>
            <p:nvPr/>
          </p:nvSpPr>
          <p:spPr bwMode="auto">
            <a:xfrm>
              <a:off x="4068257" y="5157776"/>
              <a:ext cx="2371633" cy="585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/>
            <a:lstStyle/>
            <a:p>
              <a:pPr algn="ctr" eaLnBrk="1" hangingPunct="1">
                <a:buSzPct val="25000"/>
                <a:defRPr/>
              </a:pPr>
              <a:r>
                <a:rPr lang="zh-TW" altLang="en-US" sz="3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標楷體" pitchFamily="65" charset="-120"/>
                  <a:cs typeface="Times New Roman" pitchFamily="18" charset="0"/>
                  <a:sym typeface="Arial" charset="0"/>
                </a:rPr>
                <a:t>學習重點</a:t>
              </a:r>
              <a:endParaRPr lang="en-US" altLang="zh-TW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  <a:sym typeface="Arial" charset="0"/>
              </a:endParaRPr>
            </a:p>
          </p:txBody>
        </p:sp>
      </p:grp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221010"/>
            <a:ext cx="8136904" cy="3094831"/>
          </a:xfrm>
          <a:prstGeom prst="rect">
            <a:avLst/>
          </a:prstGeom>
        </p:spPr>
      </p:pic>
      <p:sp>
        <p:nvSpPr>
          <p:cNvPr id="16" name="手繪多邊形 15"/>
          <p:cNvSpPr/>
          <p:nvPr/>
        </p:nvSpPr>
        <p:spPr bwMode="auto">
          <a:xfrm>
            <a:off x="2160378" y="4368228"/>
            <a:ext cx="1618330" cy="751449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面對生活</a:t>
            </a:r>
            <a:r>
              <a:rPr lang="zh-TW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的表現</a:t>
            </a:r>
            <a:endParaRPr lang="zh-TW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itchFamily="65" charset="-120"/>
              <a:ea typeface="標楷體" pitchFamily="65" charset="-120"/>
              <a:cs typeface="Times New Roman" pitchFamily="18" charset="0"/>
              <a:sym typeface="Arial" charset="0"/>
            </a:endParaRPr>
          </a:p>
        </p:txBody>
      </p:sp>
      <p:sp>
        <p:nvSpPr>
          <p:cNvPr id="17" name="手繪多邊形 16"/>
          <p:cNvSpPr/>
          <p:nvPr/>
        </p:nvSpPr>
        <p:spPr bwMode="auto">
          <a:xfrm>
            <a:off x="5205938" y="4393226"/>
            <a:ext cx="1656184" cy="704850"/>
          </a:xfrm>
          <a:custGeom>
            <a:avLst/>
            <a:gdLst>
              <a:gd name="connsiteX0" fmla="*/ 0 w 1762755"/>
              <a:gd name="connsiteY0" fmla="*/ 293798 h 2624547"/>
              <a:gd name="connsiteX1" fmla="*/ 86052 w 1762755"/>
              <a:gd name="connsiteY1" fmla="*/ 86051 h 2624547"/>
              <a:gd name="connsiteX2" fmla="*/ 293799 w 1762755"/>
              <a:gd name="connsiteY2" fmla="*/ 0 h 2624547"/>
              <a:gd name="connsiteX3" fmla="*/ 1468957 w 1762755"/>
              <a:gd name="connsiteY3" fmla="*/ 0 h 2624547"/>
              <a:gd name="connsiteX4" fmla="*/ 1676704 w 1762755"/>
              <a:gd name="connsiteY4" fmla="*/ 86052 h 2624547"/>
              <a:gd name="connsiteX5" fmla="*/ 1762755 w 1762755"/>
              <a:gd name="connsiteY5" fmla="*/ 293799 h 2624547"/>
              <a:gd name="connsiteX6" fmla="*/ 1762755 w 1762755"/>
              <a:gd name="connsiteY6" fmla="*/ 2330749 h 2624547"/>
              <a:gd name="connsiteX7" fmla="*/ 1676703 w 1762755"/>
              <a:gd name="connsiteY7" fmla="*/ 2538496 h 2624547"/>
              <a:gd name="connsiteX8" fmla="*/ 1468956 w 1762755"/>
              <a:gd name="connsiteY8" fmla="*/ 2624547 h 2624547"/>
              <a:gd name="connsiteX9" fmla="*/ 293798 w 1762755"/>
              <a:gd name="connsiteY9" fmla="*/ 2624547 h 2624547"/>
              <a:gd name="connsiteX10" fmla="*/ 86051 w 1762755"/>
              <a:gd name="connsiteY10" fmla="*/ 2538495 h 2624547"/>
              <a:gd name="connsiteX11" fmla="*/ 0 w 1762755"/>
              <a:gd name="connsiteY11" fmla="*/ 2330748 h 2624547"/>
              <a:gd name="connsiteX12" fmla="*/ 0 w 1762755"/>
              <a:gd name="connsiteY12" fmla="*/ 293798 h 262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62755" h="2624547">
                <a:moveTo>
                  <a:pt x="0" y="293798"/>
                </a:moveTo>
                <a:cubicBezTo>
                  <a:pt x="0" y="215878"/>
                  <a:pt x="30954" y="141149"/>
                  <a:pt x="86052" y="86051"/>
                </a:cubicBezTo>
                <a:cubicBezTo>
                  <a:pt x="141150" y="30953"/>
                  <a:pt x="215879" y="0"/>
                  <a:pt x="293799" y="0"/>
                </a:cubicBezTo>
                <a:lnTo>
                  <a:pt x="1468957" y="0"/>
                </a:lnTo>
                <a:cubicBezTo>
                  <a:pt x="1546877" y="0"/>
                  <a:pt x="1621606" y="30954"/>
                  <a:pt x="1676704" y="86052"/>
                </a:cubicBezTo>
                <a:cubicBezTo>
                  <a:pt x="1731802" y="141150"/>
                  <a:pt x="1762755" y="215879"/>
                  <a:pt x="1762755" y="293799"/>
                </a:cubicBezTo>
                <a:lnTo>
                  <a:pt x="1762755" y="2330749"/>
                </a:lnTo>
                <a:cubicBezTo>
                  <a:pt x="1762755" y="2408669"/>
                  <a:pt x="1731801" y="2483398"/>
                  <a:pt x="1676703" y="2538496"/>
                </a:cubicBezTo>
                <a:cubicBezTo>
                  <a:pt x="1621605" y="2593594"/>
                  <a:pt x="1546876" y="2624547"/>
                  <a:pt x="1468956" y="2624547"/>
                </a:cubicBezTo>
                <a:lnTo>
                  <a:pt x="293798" y="2624547"/>
                </a:lnTo>
                <a:cubicBezTo>
                  <a:pt x="215878" y="2624547"/>
                  <a:pt x="141149" y="2593593"/>
                  <a:pt x="86051" y="2538495"/>
                </a:cubicBezTo>
                <a:cubicBezTo>
                  <a:pt x="30953" y="2483397"/>
                  <a:pt x="0" y="2408668"/>
                  <a:pt x="0" y="2330748"/>
                </a:cubicBezTo>
                <a:lnTo>
                  <a:pt x="0" y="293798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69871" tIns="169871" rIns="169871" bIns="169871" spcCol="1270" anchor="ctr"/>
          <a:lstStyle/>
          <a:p>
            <a:pPr algn="just" defTabSz="977900" eaLnBrk="1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系統知識</a:t>
            </a:r>
            <a:r>
              <a:rPr lang="zh-TW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Times New Roman" pitchFamily="18" charset="0"/>
                <a:sym typeface="Arial" charset="0"/>
              </a:rPr>
              <a:t>的學習</a:t>
            </a:r>
            <a:endParaRPr lang="zh-TW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32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標題 1"/>
          <p:cNvSpPr txBox="1">
            <a:spLocks/>
          </p:cNvSpPr>
          <p:nvPr/>
        </p:nvSpPr>
        <p:spPr>
          <a:xfrm>
            <a:off x="1656471" y="131571"/>
            <a:ext cx="5702273" cy="66142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 eaLnBrk="0" hangingPunct="0">
              <a:defRPr/>
            </a:pPr>
            <a:r>
              <a:rPr kumimoji="0"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學習重點</a:t>
            </a:r>
            <a:r>
              <a:rPr kumimoji="0"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=</a:t>
            </a:r>
            <a:r>
              <a:rPr kumimoji="0"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學習表現</a:t>
            </a:r>
            <a:r>
              <a:rPr kumimoji="0"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+</a:t>
            </a:r>
            <a:r>
              <a:rPr kumimoji="0"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學習內容</a:t>
            </a:r>
            <a:endParaRPr kumimoji="0"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57" y="1589778"/>
            <a:ext cx="5175088" cy="5086935"/>
          </a:xfrm>
          <a:prstGeom prst="rect">
            <a:avLst/>
          </a:prstGeom>
        </p:spPr>
      </p:pic>
      <p:sp>
        <p:nvSpPr>
          <p:cNvPr id="8" name="手繪多邊形 7"/>
          <p:cNvSpPr/>
          <p:nvPr/>
        </p:nvSpPr>
        <p:spPr>
          <a:xfrm>
            <a:off x="5962760" y="1617103"/>
            <a:ext cx="2262954" cy="890852"/>
          </a:xfrm>
          <a:custGeom>
            <a:avLst/>
            <a:gdLst>
              <a:gd name="connsiteX0" fmla="*/ 0 w 2573988"/>
              <a:gd name="connsiteY0" fmla="*/ 112832 h 1128323"/>
              <a:gd name="connsiteX1" fmla="*/ 112832 w 2573988"/>
              <a:gd name="connsiteY1" fmla="*/ 0 h 1128323"/>
              <a:gd name="connsiteX2" fmla="*/ 2461156 w 2573988"/>
              <a:gd name="connsiteY2" fmla="*/ 0 h 1128323"/>
              <a:gd name="connsiteX3" fmla="*/ 2573988 w 2573988"/>
              <a:gd name="connsiteY3" fmla="*/ 112832 h 1128323"/>
              <a:gd name="connsiteX4" fmla="*/ 2573988 w 2573988"/>
              <a:gd name="connsiteY4" fmla="*/ 1015491 h 1128323"/>
              <a:gd name="connsiteX5" fmla="*/ 2461156 w 2573988"/>
              <a:gd name="connsiteY5" fmla="*/ 1128323 h 1128323"/>
              <a:gd name="connsiteX6" fmla="*/ 112832 w 2573988"/>
              <a:gd name="connsiteY6" fmla="*/ 1128323 h 1128323"/>
              <a:gd name="connsiteX7" fmla="*/ 0 w 2573988"/>
              <a:gd name="connsiteY7" fmla="*/ 1015491 h 1128323"/>
              <a:gd name="connsiteX8" fmla="*/ 0 w 2573988"/>
              <a:gd name="connsiteY8" fmla="*/ 112832 h 1128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988" h="1128323">
                <a:moveTo>
                  <a:pt x="0" y="112832"/>
                </a:moveTo>
                <a:cubicBezTo>
                  <a:pt x="0" y="50517"/>
                  <a:pt x="50517" y="0"/>
                  <a:pt x="112832" y="0"/>
                </a:cubicBezTo>
                <a:lnTo>
                  <a:pt x="2461156" y="0"/>
                </a:lnTo>
                <a:cubicBezTo>
                  <a:pt x="2523471" y="0"/>
                  <a:pt x="2573988" y="50517"/>
                  <a:pt x="2573988" y="112832"/>
                </a:cubicBezTo>
                <a:lnTo>
                  <a:pt x="2573988" y="1015491"/>
                </a:lnTo>
                <a:cubicBezTo>
                  <a:pt x="2573988" y="1077806"/>
                  <a:pt x="2523471" y="1128323"/>
                  <a:pt x="2461156" y="1128323"/>
                </a:cubicBezTo>
                <a:lnTo>
                  <a:pt x="112832" y="1128323"/>
                </a:lnTo>
                <a:cubicBezTo>
                  <a:pt x="50517" y="1128323"/>
                  <a:pt x="0" y="1077806"/>
                  <a:pt x="0" y="1015491"/>
                </a:cubicBezTo>
                <a:lnTo>
                  <a:pt x="0" y="11283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154967" tIns="154967" rIns="154967" bIns="15496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主題軸</a:t>
            </a:r>
            <a:endParaRPr lang="en-US" alt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r>
              <a:rPr lang="en-US" altLang="zh-TW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123/</a:t>
            </a: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</a:t>
            </a:r>
            <a:r>
              <a:rPr lang="en-US" altLang="zh-TW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ABC</a:t>
            </a:r>
            <a:endParaRPr lang="zh-TW" altLang="en-US" sz="2400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手繪多邊形 8"/>
          <p:cNvSpPr/>
          <p:nvPr/>
        </p:nvSpPr>
        <p:spPr>
          <a:xfrm>
            <a:off x="6840365" y="2552415"/>
            <a:ext cx="507745" cy="423121"/>
          </a:xfrm>
          <a:custGeom>
            <a:avLst/>
            <a:gdLst>
              <a:gd name="connsiteX0" fmla="*/ 0 w 423121"/>
              <a:gd name="connsiteY0" fmla="*/ 101549 h 507745"/>
              <a:gd name="connsiteX1" fmla="*/ 211561 w 423121"/>
              <a:gd name="connsiteY1" fmla="*/ 101549 h 507745"/>
              <a:gd name="connsiteX2" fmla="*/ 211561 w 423121"/>
              <a:gd name="connsiteY2" fmla="*/ 0 h 507745"/>
              <a:gd name="connsiteX3" fmla="*/ 423121 w 423121"/>
              <a:gd name="connsiteY3" fmla="*/ 253873 h 507745"/>
              <a:gd name="connsiteX4" fmla="*/ 211561 w 423121"/>
              <a:gd name="connsiteY4" fmla="*/ 507745 h 507745"/>
              <a:gd name="connsiteX5" fmla="*/ 211561 w 423121"/>
              <a:gd name="connsiteY5" fmla="*/ 406196 h 507745"/>
              <a:gd name="connsiteX6" fmla="*/ 0 w 423121"/>
              <a:gd name="connsiteY6" fmla="*/ 406196 h 507745"/>
              <a:gd name="connsiteX7" fmla="*/ 0 w 423121"/>
              <a:gd name="connsiteY7" fmla="*/ 101549 h 5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121" h="507745">
                <a:moveTo>
                  <a:pt x="338497" y="1"/>
                </a:moveTo>
                <a:lnTo>
                  <a:pt x="338497" y="253873"/>
                </a:lnTo>
                <a:lnTo>
                  <a:pt x="423121" y="253873"/>
                </a:lnTo>
                <a:lnTo>
                  <a:pt x="211560" y="507744"/>
                </a:lnTo>
                <a:lnTo>
                  <a:pt x="0" y="253873"/>
                </a:lnTo>
                <a:lnTo>
                  <a:pt x="84624" y="253873"/>
                </a:lnTo>
                <a:lnTo>
                  <a:pt x="84624" y="1"/>
                </a:lnTo>
                <a:lnTo>
                  <a:pt x="338497" y="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101549" tIns="0" rIns="101549" bIns="12693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TW" altLang="en-US" sz="2800" kern="120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手繪多邊形 9"/>
          <p:cNvSpPr/>
          <p:nvPr/>
        </p:nvSpPr>
        <p:spPr>
          <a:xfrm>
            <a:off x="5962760" y="3020497"/>
            <a:ext cx="2262954" cy="890852"/>
          </a:xfrm>
          <a:custGeom>
            <a:avLst/>
            <a:gdLst>
              <a:gd name="connsiteX0" fmla="*/ 0 w 2573988"/>
              <a:gd name="connsiteY0" fmla="*/ 112832 h 1128323"/>
              <a:gd name="connsiteX1" fmla="*/ 112832 w 2573988"/>
              <a:gd name="connsiteY1" fmla="*/ 0 h 1128323"/>
              <a:gd name="connsiteX2" fmla="*/ 2461156 w 2573988"/>
              <a:gd name="connsiteY2" fmla="*/ 0 h 1128323"/>
              <a:gd name="connsiteX3" fmla="*/ 2573988 w 2573988"/>
              <a:gd name="connsiteY3" fmla="*/ 112832 h 1128323"/>
              <a:gd name="connsiteX4" fmla="*/ 2573988 w 2573988"/>
              <a:gd name="connsiteY4" fmla="*/ 1015491 h 1128323"/>
              <a:gd name="connsiteX5" fmla="*/ 2461156 w 2573988"/>
              <a:gd name="connsiteY5" fmla="*/ 1128323 h 1128323"/>
              <a:gd name="connsiteX6" fmla="*/ 112832 w 2573988"/>
              <a:gd name="connsiteY6" fmla="*/ 1128323 h 1128323"/>
              <a:gd name="connsiteX7" fmla="*/ 0 w 2573988"/>
              <a:gd name="connsiteY7" fmla="*/ 1015491 h 1128323"/>
              <a:gd name="connsiteX8" fmla="*/ 0 w 2573988"/>
              <a:gd name="connsiteY8" fmla="*/ 112832 h 1128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988" h="1128323">
                <a:moveTo>
                  <a:pt x="0" y="112832"/>
                </a:moveTo>
                <a:cubicBezTo>
                  <a:pt x="0" y="50517"/>
                  <a:pt x="50517" y="0"/>
                  <a:pt x="112832" y="0"/>
                </a:cubicBezTo>
                <a:lnTo>
                  <a:pt x="2461156" y="0"/>
                </a:lnTo>
                <a:cubicBezTo>
                  <a:pt x="2523471" y="0"/>
                  <a:pt x="2573988" y="50517"/>
                  <a:pt x="2573988" y="112832"/>
                </a:cubicBezTo>
                <a:lnTo>
                  <a:pt x="2573988" y="1015491"/>
                </a:lnTo>
                <a:cubicBezTo>
                  <a:pt x="2573988" y="1077806"/>
                  <a:pt x="2523471" y="1128323"/>
                  <a:pt x="2461156" y="1128323"/>
                </a:cubicBezTo>
                <a:lnTo>
                  <a:pt x="112832" y="1128323"/>
                </a:lnTo>
                <a:cubicBezTo>
                  <a:pt x="50517" y="1128323"/>
                  <a:pt x="0" y="1077806"/>
                  <a:pt x="0" y="1015491"/>
                </a:cubicBezTo>
                <a:lnTo>
                  <a:pt x="0" y="112832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154967" tIns="154967" rIns="154967" bIns="15496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主題項目</a:t>
            </a:r>
            <a:endParaRPr lang="en-US" alt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TW" sz="2400" kern="1200" dirty="0" err="1" smtClean="0">
                <a:latin typeface="標楷體" panose="03000509000000000000" pitchFamily="65" charset="-120"/>
                <a:ea typeface="標楷體" panose="03000509000000000000" pitchFamily="65" charset="-120"/>
              </a:rPr>
              <a:t>abcd</a:t>
            </a:r>
            <a:endParaRPr lang="zh-TW" altLang="en-US" sz="2400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手繪多邊形 10"/>
          <p:cNvSpPr/>
          <p:nvPr/>
        </p:nvSpPr>
        <p:spPr>
          <a:xfrm>
            <a:off x="6850998" y="3953355"/>
            <a:ext cx="507746" cy="423121"/>
          </a:xfrm>
          <a:custGeom>
            <a:avLst/>
            <a:gdLst>
              <a:gd name="connsiteX0" fmla="*/ 0 w 423121"/>
              <a:gd name="connsiteY0" fmla="*/ 101549 h 507745"/>
              <a:gd name="connsiteX1" fmla="*/ 211561 w 423121"/>
              <a:gd name="connsiteY1" fmla="*/ 101549 h 507745"/>
              <a:gd name="connsiteX2" fmla="*/ 211561 w 423121"/>
              <a:gd name="connsiteY2" fmla="*/ 0 h 507745"/>
              <a:gd name="connsiteX3" fmla="*/ 423121 w 423121"/>
              <a:gd name="connsiteY3" fmla="*/ 253873 h 507745"/>
              <a:gd name="connsiteX4" fmla="*/ 211561 w 423121"/>
              <a:gd name="connsiteY4" fmla="*/ 507745 h 507745"/>
              <a:gd name="connsiteX5" fmla="*/ 211561 w 423121"/>
              <a:gd name="connsiteY5" fmla="*/ 406196 h 507745"/>
              <a:gd name="connsiteX6" fmla="*/ 0 w 423121"/>
              <a:gd name="connsiteY6" fmla="*/ 406196 h 507745"/>
              <a:gd name="connsiteX7" fmla="*/ 0 w 423121"/>
              <a:gd name="connsiteY7" fmla="*/ 101549 h 5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121" h="507745">
                <a:moveTo>
                  <a:pt x="338497" y="1"/>
                </a:moveTo>
                <a:lnTo>
                  <a:pt x="338497" y="253873"/>
                </a:lnTo>
                <a:lnTo>
                  <a:pt x="423121" y="253873"/>
                </a:lnTo>
                <a:lnTo>
                  <a:pt x="211560" y="507744"/>
                </a:lnTo>
                <a:lnTo>
                  <a:pt x="0" y="253873"/>
                </a:lnTo>
                <a:lnTo>
                  <a:pt x="84624" y="253873"/>
                </a:lnTo>
                <a:lnTo>
                  <a:pt x="84624" y="1"/>
                </a:lnTo>
                <a:lnTo>
                  <a:pt x="338497" y="1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0" vert="horz" wrap="square" lIns="101549" tIns="0" rIns="101550" bIns="12693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TW" altLang="en-US" sz="2800" kern="120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手繪多邊形 11"/>
          <p:cNvSpPr/>
          <p:nvPr/>
        </p:nvSpPr>
        <p:spPr>
          <a:xfrm>
            <a:off x="5973393" y="4392714"/>
            <a:ext cx="2262954" cy="890852"/>
          </a:xfrm>
          <a:custGeom>
            <a:avLst/>
            <a:gdLst>
              <a:gd name="connsiteX0" fmla="*/ 0 w 2573988"/>
              <a:gd name="connsiteY0" fmla="*/ 112832 h 1128323"/>
              <a:gd name="connsiteX1" fmla="*/ 112832 w 2573988"/>
              <a:gd name="connsiteY1" fmla="*/ 0 h 1128323"/>
              <a:gd name="connsiteX2" fmla="*/ 2461156 w 2573988"/>
              <a:gd name="connsiteY2" fmla="*/ 0 h 1128323"/>
              <a:gd name="connsiteX3" fmla="*/ 2573988 w 2573988"/>
              <a:gd name="connsiteY3" fmla="*/ 112832 h 1128323"/>
              <a:gd name="connsiteX4" fmla="*/ 2573988 w 2573988"/>
              <a:gd name="connsiteY4" fmla="*/ 1015491 h 1128323"/>
              <a:gd name="connsiteX5" fmla="*/ 2461156 w 2573988"/>
              <a:gd name="connsiteY5" fmla="*/ 1128323 h 1128323"/>
              <a:gd name="connsiteX6" fmla="*/ 112832 w 2573988"/>
              <a:gd name="connsiteY6" fmla="*/ 1128323 h 1128323"/>
              <a:gd name="connsiteX7" fmla="*/ 0 w 2573988"/>
              <a:gd name="connsiteY7" fmla="*/ 1015491 h 1128323"/>
              <a:gd name="connsiteX8" fmla="*/ 0 w 2573988"/>
              <a:gd name="connsiteY8" fmla="*/ 112832 h 1128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988" h="1128323">
                <a:moveTo>
                  <a:pt x="0" y="112832"/>
                </a:moveTo>
                <a:cubicBezTo>
                  <a:pt x="0" y="50517"/>
                  <a:pt x="50517" y="0"/>
                  <a:pt x="112832" y="0"/>
                </a:cubicBezTo>
                <a:lnTo>
                  <a:pt x="2461156" y="0"/>
                </a:lnTo>
                <a:cubicBezTo>
                  <a:pt x="2523471" y="0"/>
                  <a:pt x="2573988" y="50517"/>
                  <a:pt x="2573988" y="112832"/>
                </a:cubicBezTo>
                <a:lnTo>
                  <a:pt x="2573988" y="1015491"/>
                </a:lnTo>
                <a:cubicBezTo>
                  <a:pt x="2573988" y="1077806"/>
                  <a:pt x="2523471" y="1128323"/>
                  <a:pt x="2461156" y="1128323"/>
                </a:cubicBezTo>
                <a:lnTo>
                  <a:pt x="112832" y="1128323"/>
                </a:lnTo>
                <a:cubicBezTo>
                  <a:pt x="50517" y="1128323"/>
                  <a:pt x="0" y="1077806"/>
                  <a:pt x="0" y="1015491"/>
                </a:cubicBezTo>
                <a:lnTo>
                  <a:pt x="0" y="112832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4967" tIns="154967" rIns="154967" bIns="15496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學習階段別</a:t>
            </a:r>
            <a:endParaRPr lang="en-US" alt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zh-TW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Ⅰ</a:t>
            </a:r>
            <a:r>
              <a:rPr lang="en-US" altLang="zh-TW" sz="2400" kern="1200" dirty="0" err="1" smtClean="0">
                <a:latin typeface="標楷體" panose="03000509000000000000" pitchFamily="65" charset="-120"/>
                <a:ea typeface="標楷體" panose="03000509000000000000" pitchFamily="65" charset="-120"/>
              </a:rPr>
              <a:t>ⅡⅢⅣⅤ</a:t>
            </a:r>
            <a:endParaRPr lang="zh-TW" altLang="en-US" sz="2400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手繪多邊形 12"/>
          <p:cNvSpPr/>
          <p:nvPr/>
        </p:nvSpPr>
        <p:spPr>
          <a:xfrm>
            <a:off x="6840365" y="5355445"/>
            <a:ext cx="507745" cy="423121"/>
          </a:xfrm>
          <a:custGeom>
            <a:avLst/>
            <a:gdLst>
              <a:gd name="connsiteX0" fmla="*/ 0 w 423121"/>
              <a:gd name="connsiteY0" fmla="*/ 101549 h 507745"/>
              <a:gd name="connsiteX1" fmla="*/ 211561 w 423121"/>
              <a:gd name="connsiteY1" fmla="*/ 101549 h 507745"/>
              <a:gd name="connsiteX2" fmla="*/ 211561 w 423121"/>
              <a:gd name="connsiteY2" fmla="*/ 0 h 507745"/>
              <a:gd name="connsiteX3" fmla="*/ 423121 w 423121"/>
              <a:gd name="connsiteY3" fmla="*/ 253873 h 507745"/>
              <a:gd name="connsiteX4" fmla="*/ 211561 w 423121"/>
              <a:gd name="connsiteY4" fmla="*/ 507745 h 507745"/>
              <a:gd name="connsiteX5" fmla="*/ 211561 w 423121"/>
              <a:gd name="connsiteY5" fmla="*/ 406196 h 507745"/>
              <a:gd name="connsiteX6" fmla="*/ 0 w 423121"/>
              <a:gd name="connsiteY6" fmla="*/ 406196 h 507745"/>
              <a:gd name="connsiteX7" fmla="*/ 0 w 423121"/>
              <a:gd name="connsiteY7" fmla="*/ 101549 h 5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121" h="507745">
                <a:moveTo>
                  <a:pt x="338497" y="1"/>
                </a:moveTo>
                <a:lnTo>
                  <a:pt x="338497" y="253873"/>
                </a:lnTo>
                <a:lnTo>
                  <a:pt x="423121" y="253873"/>
                </a:lnTo>
                <a:lnTo>
                  <a:pt x="211560" y="507744"/>
                </a:lnTo>
                <a:lnTo>
                  <a:pt x="0" y="253873"/>
                </a:lnTo>
                <a:lnTo>
                  <a:pt x="84624" y="253873"/>
                </a:lnTo>
                <a:lnTo>
                  <a:pt x="84624" y="1"/>
                </a:lnTo>
                <a:lnTo>
                  <a:pt x="338497" y="1"/>
                </a:lnTo>
                <a:close/>
              </a:path>
            </a:pathLst>
          </a:custGeom>
          <a:solidFill>
            <a:srgbClr val="00B050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549" tIns="0" rIns="101549" bIns="12693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TW" altLang="en-US" sz="2800" kern="120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手繪多邊形 13"/>
          <p:cNvSpPr/>
          <p:nvPr/>
        </p:nvSpPr>
        <p:spPr>
          <a:xfrm>
            <a:off x="5973394" y="5794804"/>
            <a:ext cx="2262954" cy="890852"/>
          </a:xfrm>
          <a:custGeom>
            <a:avLst/>
            <a:gdLst>
              <a:gd name="connsiteX0" fmla="*/ 0 w 2573988"/>
              <a:gd name="connsiteY0" fmla="*/ 112832 h 1128323"/>
              <a:gd name="connsiteX1" fmla="*/ 112832 w 2573988"/>
              <a:gd name="connsiteY1" fmla="*/ 0 h 1128323"/>
              <a:gd name="connsiteX2" fmla="*/ 2461156 w 2573988"/>
              <a:gd name="connsiteY2" fmla="*/ 0 h 1128323"/>
              <a:gd name="connsiteX3" fmla="*/ 2573988 w 2573988"/>
              <a:gd name="connsiteY3" fmla="*/ 112832 h 1128323"/>
              <a:gd name="connsiteX4" fmla="*/ 2573988 w 2573988"/>
              <a:gd name="connsiteY4" fmla="*/ 1015491 h 1128323"/>
              <a:gd name="connsiteX5" fmla="*/ 2461156 w 2573988"/>
              <a:gd name="connsiteY5" fmla="*/ 1128323 h 1128323"/>
              <a:gd name="connsiteX6" fmla="*/ 112832 w 2573988"/>
              <a:gd name="connsiteY6" fmla="*/ 1128323 h 1128323"/>
              <a:gd name="connsiteX7" fmla="*/ 0 w 2573988"/>
              <a:gd name="connsiteY7" fmla="*/ 1015491 h 1128323"/>
              <a:gd name="connsiteX8" fmla="*/ 0 w 2573988"/>
              <a:gd name="connsiteY8" fmla="*/ 112832 h 1128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988" h="1128323">
                <a:moveTo>
                  <a:pt x="0" y="112832"/>
                </a:moveTo>
                <a:cubicBezTo>
                  <a:pt x="0" y="50517"/>
                  <a:pt x="50517" y="0"/>
                  <a:pt x="112832" y="0"/>
                </a:cubicBezTo>
                <a:lnTo>
                  <a:pt x="2461156" y="0"/>
                </a:lnTo>
                <a:cubicBezTo>
                  <a:pt x="2523471" y="0"/>
                  <a:pt x="2573988" y="50517"/>
                  <a:pt x="2573988" y="112832"/>
                </a:cubicBezTo>
                <a:lnTo>
                  <a:pt x="2573988" y="1015491"/>
                </a:lnTo>
                <a:cubicBezTo>
                  <a:pt x="2573988" y="1077806"/>
                  <a:pt x="2523471" y="1128323"/>
                  <a:pt x="2461156" y="1128323"/>
                </a:cubicBezTo>
                <a:lnTo>
                  <a:pt x="112832" y="1128323"/>
                </a:lnTo>
                <a:cubicBezTo>
                  <a:pt x="50517" y="1128323"/>
                  <a:pt x="0" y="1077806"/>
                  <a:pt x="0" y="1015491"/>
                </a:cubicBezTo>
                <a:lnTo>
                  <a:pt x="0" y="112832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0" vert="horz" wrap="square" lIns="154967" tIns="154967" rIns="154967" bIns="15496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zh-TW" altLang="en-US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流水號</a:t>
            </a:r>
            <a:endParaRPr lang="en-US" alt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TW" sz="2400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1234</a:t>
            </a:r>
            <a:endParaRPr lang="zh-TW" altLang="en-US" sz="2400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標題 1"/>
          <p:cNvSpPr txBox="1">
            <a:spLocks/>
          </p:cNvSpPr>
          <p:nvPr/>
        </p:nvSpPr>
        <p:spPr>
          <a:xfrm>
            <a:off x="842994" y="1112608"/>
            <a:ext cx="4088523" cy="477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綜合活動領域學習主題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草案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標題 1"/>
          <p:cNvSpPr txBox="1">
            <a:spLocks/>
          </p:cNvSpPr>
          <p:nvPr/>
        </p:nvSpPr>
        <p:spPr>
          <a:xfrm>
            <a:off x="5962760" y="1033675"/>
            <a:ext cx="2494040" cy="4771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一種細節的專業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42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a-Ⅱ-1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展現自己的能力、興趣與長處，並表達自己的想法和感受。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36195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293510"/>
            <a:ext cx="3593592" cy="1532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b="1" u="sng" dirty="0" smtClean="0">
                <a:solidFill>
                  <a:srgbClr val="008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學習表現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：自我與生涯發展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67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-Ⅱ-1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展現自己的能力、興趣與長處，並表達自己的想法和感受。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36195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314531"/>
            <a:ext cx="3593592" cy="2068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第一主題軸的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b="1" u="sng" dirty="0" smtClean="0">
                <a:solidFill>
                  <a:srgbClr val="008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學習表現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自我探索與成長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273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1a-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Ⅱ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展現自己的能力、興趣與長處，並表達自己的想法和感受。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3619500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272790"/>
            <a:ext cx="3593592" cy="3348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b="1" u="sng" dirty="0" smtClean="0">
                <a:solidFill>
                  <a:srgbClr val="008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學習表現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中年級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320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1a-Ⅱ-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展現自己的能力、興趣與長處，並表達自己的想法和感受。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36195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283000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主題項目，中年級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en-US" sz="2800" b="1" u="sng" dirty="0" smtClean="0">
                <a:solidFill>
                  <a:srgbClr val="008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學習表現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542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1a-Ⅱ-1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展現自己的能力、興趣與長處，並表達自己的想法和感受。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3619500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a-Ⅱ-2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自己能做的事。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61618" y="3272489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主題項目，中年級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個學習表現：自我與生涯發展的自我探索與成長，中年級的第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個學習表現。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3"/>
          <p:cNvSpPr txBox="1">
            <a:spLocks/>
          </p:cNvSpPr>
          <p:nvPr/>
        </p:nvSpPr>
        <p:spPr>
          <a:xfrm>
            <a:off x="4855839" y="3203702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主題項目，中年級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學習內容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：自我與生涯發展的自我探索與成長，中年級的第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個學習內容。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574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a-Ⅱ-1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覺察自己的人際溝通方式，展現合宜的互動與溝通態度和技巧。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1648150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B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a-Ⅱ-2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自我表達的適切性。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276673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主題軸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主題項目，中年級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en-US" sz="2800" b="1" u="sng" dirty="0" smtClean="0">
                <a:solidFill>
                  <a:srgbClr val="008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學習表現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：生活經營與創新的人際互動與經營，中年級的第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個學習表現。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3"/>
          <p:cNvSpPr txBox="1">
            <a:spLocks/>
          </p:cNvSpPr>
          <p:nvPr/>
        </p:nvSpPr>
        <p:spPr>
          <a:xfrm>
            <a:off x="4978908" y="3234932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第二主題軸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主題項目，中年級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en-US" sz="2800" b="1" u="sng" dirty="0" smtClean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學習內容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生活經營與創新的人際互動與經營，中年級的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內容。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辨識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78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7"/>
          <p:cNvSpPr txBox="1">
            <a:spLocks/>
          </p:cNvSpPr>
          <p:nvPr/>
        </p:nvSpPr>
        <p:spPr>
          <a:xfrm>
            <a:off x="755576" y="275061"/>
            <a:ext cx="8251902" cy="2430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回應現場：九貫課綱的實施檢討、國際評比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社會變遷：高中職教育、少子化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教育趨勢：國內外教育改革的進行式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  <a:p>
            <a:pPr>
              <a:defRPr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未來人才：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OECD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、國內學者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itchFamily="18" charset="0"/>
            </a:endParaRPr>
          </a:p>
        </p:txBody>
      </p:sp>
      <p:sp>
        <p:nvSpPr>
          <p:cNvPr id="8" name="標題 2"/>
          <p:cNvSpPr txBox="1">
            <a:spLocks/>
          </p:cNvSpPr>
          <p:nvPr/>
        </p:nvSpPr>
        <p:spPr bwMode="auto">
          <a:xfrm>
            <a:off x="2051720" y="3152581"/>
            <a:ext cx="4717280" cy="69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l" eaLnBrk="1" hangingPunct="1"/>
            <a:r>
              <a:rPr kumimoji="0" lang="en-US" altLang="zh-TW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-</a:t>
            </a:r>
            <a:r>
              <a:rPr kumimoji="0" lang="zh-TW" altLang="en-US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風起雲湧的教育浪潮</a:t>
            </a: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3418">
            <a:off x="605715" y="836444"/>
            <a:ext cx="2692019" cy="2692019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673" y="2666023"/>
            <a:ext cx="4175378" cy="4175378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621" y="2677969"/>
            <a:ext cx="3035418" cy="4175378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29" y="2689915"/>
            <a:ext cx="3035419" cy="4151486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0937">
            <a:off x="472910" y="3020951"/>
            <a:ext cx="4358859" cy="327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01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38758" y="1463040"/>
            <a:ext cx="3593592" cy="2037806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第三主題軸的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b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主題項目，高年級的第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個學習表現，請說出代碼與學習</a:t>
            </a:r>
            <a:r>
              <a:rPr lang="zh-TW" altLang="en-US" sz="28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>
          <a:xfrm>
            <a:off x="4755629" y="1463040"/>
            <a:ext cx="3593592" cy="1942011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第一主題軸的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c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主題項目，高年級的第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個學習</a:t>
            </a:r>
            <a:r>
              <a:rPr lang="zh-TW" altLang="en-US" sz="28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內容，請說出代碼</a:t>
            </a:r>
            <a:r>
              <a:rPr lang="zh-TW" altLang="en-US" sz="2800" dirty="0" smtClean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與學習內容</a:t>
            </a:r>
            <a:r>
              <a:rPr lang="zh-TW" altLang="en-US" sz="28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6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內容版面配置區 3"/>
          <p:cNvSpPr txBox="1">
            <a:spLocks/>
          </p:cNvSpPr>
          <p:nvPr/>
        </p:nvSpPr>
        <p:spPr>
          <a:xfrm>
            <a:off x="938758" y="3933056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3b-</a:t>
            </a:r>
            <a:r>
              <a:rPr lang="en-US" altLang="zh-TW" sz="2800" dirty="0" smtClean="0">
                <a:solidFill>
                  <a:srgbClr val="FF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Ⅲ-1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持續參與服務活動，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省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思服務學習的意義，展現感恩、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利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他的情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懷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3"/>
          <p:cNvSpPr txBox="1">
            <a:spLocks/>
          </p:cNvSpPr>
          <p:nvPr/>
        </p:nvSpPr>
        <p:spPr>
          <a:xfrm>
            <a:off x="4932040" y="3887425"/>
            <a:ext cx="3593592" cy="3322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Ac-Ⅲ-2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職業興趣。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52425" y="6279358"/>
            <a:ext cx="2497873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1"/>
          <p:cNvSpPr>
            <a:spLocks noGrp="1"/>
          </p:cNvSpPr>
          <p:nvPr>
            <p:ph type="title"/>
          </p:nvPr>
        </p:nvSpPr>
        <p:spPr>
          <a:xfrm>
            <a:off x="606569" y="170012"/>
            <a:ext cx="8298120" cy="1293028"/>
          </a:xfrm>
        </p:spPr>
        <p:txBody>
          <a:bodyPr>
            <a:norm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領綱學習重點練習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4-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應用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078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32267" y="4266770"/>
            <a:ext cx="3238901" cy="901401"/>
          </a:xfrm>
          <a:prstGeom prst="rect">
            <a:avLst/>
          </a:prstGeom>
          <a:noFill/>
          <a:effectLst>
            <a:glow rad="254000">
              <a:schemeClr val="tx2">
                <a:alpha val="88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 defTabSz="457189">
              <a:lnSpc>
                <a:spcPct val="130000"/>
              </a:lnSpc>
            </a:pPr>
            <a:r>
              <a:rPr lang="zh-TW" altLang="en-US" sz="45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活動體驗</a:t>
            </a:r>
            <a:endParaRPr lang="zh-CN" altLang="en-US" sz="45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94524" y="5229200"/>
            <a:ext cx="295232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300">
              <a:solidFill>
                <a:schemeClr val="bg1"/>
              </a:solidFill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5151237" y="5301208"/>
            <a:ext cx="3238901" cy="905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>
              <a:lnSpc>
                <a:spcPct val="130000"/>
              </a:lnSpc>
            </a:pPr>
            <a:r>
              <a:rPr lang="zh-TW" altLang="en-US" sz="4500" dirty="0" smtClean="0">
                <a:effectLst>
                  <a:glow rad="254000">
                    <a:schemeClr val="bg1">
                      <a:alpha val="70000"/>
                    </a:schemeClr>
                  </a:glo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雪花片片</a:t>
            </a:r>
            <a:endParaRPr lang="zh-CN" altLang="en-US" sz="4500" dirty="0">
              <a:effectLst>
                <a:glow rad="254000">
                  <a:schemeClr val="bg1">
                    <a:alpha val="70000"/>
                  </a:schemeClr>
                </a:glo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64288" y="116632"/>
            <a:ext cx="1800199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紙張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70734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>
          <a:xfrm>
            <a:off x="468911" y="980728"/>
            <a:ext cx="8038752" cy="800389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9pPr>
          </a:lstStyle>
          <a:p>
            <a:pPr algn="ctr"/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活動想一想</a:t>
            </a:r>
            <a:endParaRPr kumimoji="0"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>
          <a:xfrm>
            <a:off x="894258" y="2132856"/>
            <a:ext cx="7633742" cy="3888432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發現了什麼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聽指令的時候有什麼感受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為什麼同樣的指令，大家撕出來的圖案卻不大一樣，可能原因有哪些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這是一個溝通的活動，一邊是交付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任務，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一邊是進行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任務，怎麼做，會讓兩者的想法更接近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094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30746" y="2036754"/>
            <a:ext cx="3238901" cy="901401"/>
          </a:xfrm>
          <a:prstGeom prst="rect">
            <a:avLst/>
          </a:prstGeom>
          <a:noFill/>
          <a:effectLst>
            <a:glow rad="254000">
              <a:schemeClr val="tx2">
                <a:alpha val="88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 defTabSz="457189">
              <a:lnSpc>
                <a:spcPct val="130000"/>
              </a:lnSpc>
            </a:pPr>
            <a:r>
              <a:rPr lang="zh-TW" altLang="en-US" sz="4500" dirty="0" smtClean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活動體驗</a:t>
            </a:r>
            <a:endParaRPr lang="zh-CN" altLang="en-US" sz="45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74033" y="3495868"/>
            <a:ext cx="295232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300">
              <a:solidFill>
                <a:schemeClr val="bg1"/>
              </a:solidFill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3165770" y="3560677"/>
            <a:ext cx="3238901" cy="905504"/>
          </a:xfrm>
          <a:prstGeom prst="rect">
            <a:avLst/>
          </a:prstGeom>
          <a:noFill/>
          <a:effectLst>
            <a:glow rad="127000">
              <a:srgbClr val="00B0F0"/>
            </a:glow>
          </a:effectLst>
        </p:spPr>
        <p:txBody>
          <a:bodyPr wrap="square" rtlCol="0">
            <a:spAutoFit/>
          </a:bodyPr>
          <a:lstStyle/>
          <a:p>
            <a:pPr algn="ctr" defTabSz="457189">
              <a:lnSpc>
                <a:spcPct val="130000"/>
              </a:lnSpc>
            </a:pPr>
            <a:r>
              <a:rPr lang="zh-TW" altLang="en-US" sz="4500" dirty="0" smtClean="0">
                <a:effectLst>
                  <a:glow rad="254000">
                    <a:schemeClr val="bg1">
                      <a:alpha val="70000"/>
                    </a:schemeClr>
                  </a:glo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雪花片片</a:t>
            </a:r>
            <a:endParaRPr lang="zh-CN" altLang="en-US" sz="4500" dirty="0">
              <a:effectLst>
                <a:glow rad="254000">
                  <a:schemeClr val="bg1">
                    <a:alpha val="70000"/>
                  </a:schemeClr>
                </a:glo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3299392" y="2940725"/>
            <a:ext cx="2701610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89">
              <a:lnSpc>
                <a:spcPct val="130000"/>
              </a:lnSpc>
            </a:pPr>
            <a:r>
              <a:rPr lang="en-US" altLang="zh-CN" sz="3300" b="1" dirty="0">
                <a:latin typeface="+mj-lt"/>
                <a:ea typeface="微软雅黑" charset="0"/>
              </a:rPr>
              <a:t>PART TWO</a:t>
            </a:r>
          </a:p>
        </p:txBody>
      </p:sp>
      <p:sp>
        <p:nvSpPr>
          <p:cNvPr id="6" name="矩形 5"/>
          <p:cNvSpPr/>
          <p:nvPr/>
        </p:nvSpPr>
        <p:spPr>
          <a:xfrm>
            <a:off x="7164288" y="116632"/>
            <a:ext cx="1800199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紙張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3808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 txBox="1">
            <a:spLocks/>
          </p:cNvSpPr>
          <p:nvPr/>
        </p:nvSpPr>
        <p:spPr>
          <a:xfrm>
            <a:off x="467544" y="908720"/>
            <a:ext cx="8038752" cy="800389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  <a:ea typeface="新細明體" charset="-120"/>
              </a:defRPr>
            </a:lvl9pPr>
          </a:lstStyle>
          <a:p>
            <a:pPr algn="ctr"/>
            <a:r>
              <a:rPr kumimoji="0" lang="zh-TW" altLang="en-US" sz="36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活動想一想</a:t>
            </a:r>
            <a:endParaRPr kumimoji="0" lang="zh-HK" altLang="en-US" sz="36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>
          <a:xfrm>
            <a:off x="894258" y="2100140"/>
            <a:ext cx="7633742" cy="3888432"/>
          </a:xfrm>
        </p:spPr>
        <p:txBody>
          <a:bodyPr>
            <a:normAutofit lnSpcReduction="10000"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如果圖案的接近度代表任務的完成度，您覺得自己完成了多少百分比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是什麼原因導致了這個結果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想想看，自己是如何與對方進行溝通的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這是平常的溝通方式嗎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lvl="1"/>
            <a:r>
              <a:rPr lang="zh-TW" altLang="en-US" sz="2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是，生活中有沒有遇到過聽到的內容其實和說的人有些誤差的事件？</a:t>
            </a:r>
            <a:endParaRPr lang="en-US" altLang="zh-TW" sz="26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sz="2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不是，為什麼跟平常不一樣</a:t>
            </a:r>
            <a:r>
              <a:rPr lang="en-US" altLang="zh-TW" sz="2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1475656" y="390149"/>
            <a:ext cx="6705600" cy="1514475"/>
            <a:chOff x="1547664" y="2087701"/>
            <a:chExt cx="6705600" cy="1514475"/>
          </a:xfrm>
        </p:grpSpPr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2087701"/>
              <a:ext cx="6705600" cy="1514475"/>
            </a:xfrm>
            <a:prstGeom prst="rect">
              <a:avLst/>
            </a:prstGeom>
          </p:spPr>
        </p:pic>
        <p:cxnSp>
          <p:nvCxnSpPr>
            <p:cNvPr id="5" name="直線接點 4"/>
            <p:cNvCxnSpPr/>
            <p:nvPr/>
          </p:nvCxnSpPr>
          <p:spPr>
            <a:xfrm>
              <a:off x="2339752" y="2564904"/>
              <a:ext cx="2088232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>
              <a:off x="1547664" y="3068960"/>
              <a:ext cx="36004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線接點 12"/>
          <p:cNvCxnSpPr/>
          <p:nvPr/>
        </p:nvCxnSpPr>
        <p:spPr>
          <a:xfrm>
            <a:off x="5436096" y="795344"/>
            <a:ext cx="172819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74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投影片編號版面配置區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26666D-9B19-4247-A43F-CB953DAAD058}" type="slidenum">
              <a:rPr lang="zh-TW" altLang="en-US" sz="1200">
                <a:solidFill>
                  <a:srgbClr val="898989"/>
                </a:solidFill>
                <a:latin typeface="標楷體" pitchFamily="65" charset="-120"/>
                <a:ea typeface="標楷體" pitchFamily="65" charset="-12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zh-TW" sz="1200">
              <a:solidFill>
                <a:srgbClr val="898989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標題 5"/>
          <p:cNvSpPr txBox="1">
            <a:spLocks/>
          </p:cNvSpPr>
          <p:nvPr/>
        </p:nvSpPr>
        <p:spPr>
          <a:xfrm>
            <a:off x="708745" y="5013602"/>
            <a:ext cx="7992889" cy="1362075"/>
          </a:xfrm>
          <a:prstGeom prst="rect">
            <a:avLst/>
          </a:prstGeom>
          <a:solidFill>
            <a:srgbClr val="920049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anchor="ctr">
            <a:normAutofit/>
          </a:bodyPr>
          <a:lstStyle/>
          <a:p>
            <a:pPr marL="174625" algn="ctr" eaLnBrk="1" fontAlgn="auto" hangingPunct="1">
              <a:spcAft>
                <a:spcPts val="0"/>
              </a:spcAft>
              <a:defRPr/>
            </a:pPr>
            <a:r>
              <a:rPr kumimoji="0" lang="zh-TW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教學端</a:t>
            </a:r>
            <a:r>
              <a:rPr kumimoji="0" lang="en-US" altLang="en-US" sz="4400" b="1" cap="all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的準備</a:t>
            </a:r>
            <a:r>
              <a:rPr kumimoji="0" lang="en-US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---</a:t>
            </a:r>
            <a:r>
              <a:rPr kumimoji="0" lang="zh-TW" altLang="en-US" sz="44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+mj-cs"/>
                <a:sym typeface="Calibri"/>
              </a:rPr>
              <a:t>素養導向教學</a:t>
            </a:r>
            <a:endParaRPr kumimoji="0" lang="en-US" altLang="zh-TW" sz="44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+mj-cs"/>
              <a:sym typeface="Arial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646075" y="1484818"/>
            <a:ext cx="2415334" cy="2592354"/>
            <a:chOff x="465931" y="1228536"/>
            <a:chExt cx="2415334" cy="2592354"/>
          </a:xfrm>
        </p:grpSpPr>
        <p:sp>
          <p:nvSpPr>
            <p:cNvPr id="7" name="Shape 790"/>
            <p:cNvSpPr>
              <a:spLocks noChangeArrowheads="1"/>
            </p:cNvSpPr>
            <p:nvPr/>
          </p:nvSpPr>
          <p:spPr bwMode="auto">
            <a:xfrm>
              <a:off x="465931" y="1228536"/>
              <a:ext cx="2415334" cy="2592354"/>
            </a:xfrm>
            <a:prstGeom prst="ellipse">
              <a:avLst/>
            </a:prstGeom>
            <a:solidFill>
              <a:srgbClr val="BF504D">
                <a:alpha val="74000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9" name="Shape 791"/>
            <p:cNvSpPr txBox="1">
              <a:spLocks noChangeArrowheads="1"/>
            </p:cNvSpPr>
            <p:nvPr/>
          </p:nvSpPr>
          <p:spPr bwMode="auto">
            <a:xfrm>
              <a:off x="513302" y="1621505"/>
              <a:ext cx="2061616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整合知識</a:t>
              </a:r>
              <a:r>
                <a:rPr lang="en-US" altLang="zh-TW" sz="2800" b="1" dirty="0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、</a:t>
              </a: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技能與態度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4" name="群組 3"/>
          <p:cNvGrpSpPr/>
          <p:nvPr/>
        </p:nvGrpSpPr>
        <p:grpSpPr>
          <a:xfrm>
            <a:off x="2625687" y="1453034"/>
            <a:ext cx="2238375" cy="2479675"/>
            <a:chOff x="2445543" y="1196752"/>
            <a:chExt cx="2238375" cy="2479675"/>
          </a:xfrm>
        </p:grpSpPr>
        <p:sp>
          <p:nvSpPr>
            <p:cNvPr id="10" name="Shape 792"/>
            <p:cNvSpPr/>
            <p:nvPr/>
          </p:nvSpPr>
          <p:spPr bwMode="auto">
            <a:xfrm>
              <a:off x="2445543" y="1196752"/>
              <a:ext cx="2238375" cy="2479675"/>
            </a:xfrm>
            <a:prstGeom prst="ellipse">
              <a:avLst/>
            </a:prstGeom>
            <a:solidFill>
              <a:schemeClr val="accent3">
                <a:alpha val="74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pPr eaLnBrk="1" hangingPunct="1">
                <a:spcBef>
                  <a:spcPts val="0"/>
                </a:spcBef>
                <a:defRPr/>
              </a:pPr>
              <a:endParaRPr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1" name="Shape 793"/>
            <p:cNvSpPr txBox="1">
              <a:spLocks noChangeArrowheads="1"/>
            </p:cNvSpPr>
            <p:nvPr/>
          </p:nvSpPr>
          <p:spPr bwMode="auto">
            <a:xfrm>
              <a:off x="2751917" y="1621506"/>
              <a:ext cx="1707899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情境化、脈絡化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的學習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5" name="群組 4"/>
          <p:cNvGrpSpPr/>
          <p:nvPr/>
        </p:nvGrpSpPr>
        <p:grpSpPr>
          <a:xfrm>
            <a:off x="4499992" y="1484784"/>
            <a:ext cx="2416175" cy="2592388"/>
            <a:chOff x="4329906" y="1228502"/>
            <a:chExt cx="2416175" cy="2592388"/>
          </a:xfrm>
        </p:grpSpPr>
        <p:sp>
          <p:nvSpPr>
            <p:cNvPr id="12" name="Shape 794"/>
            <p:cNvSpPr/>
            <p:nvPr/>
          </p:nvSpPr>
          <p:spPr bwMode="auto">
            <a:xfrm>
              <a:off x="4329906" y="1228502"/>
              <a:ext cx="2416175" cy="2592388"/>
            </a:xfrm>
            <a:prstGeom prst="ellipse">
              <a:avLst/>
            </a:prstGeom>
            <a:solidFill>
              <a:schemeClr val="accent4">
                <a:alpha val="74000"/>
              </a:scheme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pPr eaLnBrk="1" hangingPunct="1">
                <a:spcBef>
                  <a:spcPts val="0"/>
                </a:spcBef>
                <a:defRPr/>
              </a:pPr>
              <a:endParaRPr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Shape 795"/>
            <p:cNvSpPr txBox="1">
              <a:spLocks noChangeArrowheads="1"/>
            </p:cNvSpPr>
            <p:nvPr/>
          </p:nvSpPr>
          <p:spPr bwMode="auto">
            <a:xfrm>
              <a:off x="4469595" y="1524707"/>
              <a:ext cx="2061896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學習歷程</a:t>
              </a:r>
              <a:r>
                <a:rPr lang="en-US" altLang="zh-TW" sz="2800" b="1" dirty="0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、</a:t>
              </a:r>
            </a:p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方法及策略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6572925" y="1559325"/>
            <a:ext cx="2275229" cy="2517845"/>
            <a:chOff x="6402839" y="1303043"/>
            <a:chExt cx="2275229" cy="2517845"/>
          </a:xfrm>
        </p:grpSpPr>
        <p:sp>
          <p:nvSpPr>
            <p:cNvPr id="14" name="Shape 796"/>
            <p:cNvSpPr>
              <a:spLocks noChangeArrowheads="1"/>
            </p:cNvSpPr>
            <p:nvPr/>
          </p:nvSpPr>
          <p:spPr bwMode="auto">
            <a:xfrm>
              <a:off x="6402839" y="1303043"/>
              <a:ext cx="2275229" cy="2517845"/>
            </a:xfrm>
            <a:prstGeom prst="ellipse">
              <a:avLst/>
            </a:prstGeom>
            <a:solidFill>
              <a:srgbClr val="49ACC5">
                <a:alpha val="74000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5" name="Shape 797"/>
            <p:cNvSpPr txBox="1">
              <a:spLocks noChangeArrowheads="1"/>
            </p:cNvSpPr>
            <p:nvPr/>
          </p:nvSpPr>
          <p:spPr bwMode="auto">
            <a:xfrm>
              <a:off x="6616454" y="1621506"/>
              <a:ext cx="1707899" cy="189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32875" tIns="35550" rIns="132875" bIns="3555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標楷體" pitchFamily="65" charset="-120"/>
                  <a:ea typeface="標楷體" pitchFamily="65" charset="-120"/>
                  <a:cs typeface="Arial" pitchFamily="34" charset="0"/>
                  <a:sym typeface="Arial" pitchFamily="34" charset="0"/>
                </a:rPr>
                <a:t>實踐力行的表現</a:t>
              </a:r>
              <a:endParaRPr lang="en-US" altLang="zh-TW" sz="2800" b="1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Arial" pitchFamily="34" charset="0"/>
                <a:sym typeface="Arial" pitchFamily="34" charset="0"/>
              </a:endParaRPr>
            </a:p>
          </p:txBody>
        </p:sp>
      </p:grpSp>
      <p:sp>
        <p:nvSpPr>
          <p:cNvPr id="19" name="標題 1"/>
          <p:cNvSpPr txBox="1">
            <a:spLocks/>
          </p:cNvSpPr>
          <p:nvPr/>
        </p:nvSpPr>
        <p:spPr>
          <a:xfrm>
            <a:off x="1789807" y="306790"/>
            <a:ext cx="5920732" cy="6934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15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素養導向課程設計原則基本款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96856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72" y="513902"/>
            <a:ext cx="8892480" cy="6372484"/>
          </a:xfrm>
          <a:prstGeom prst="rect">
            <a:avLst/>
          </a:prstGeom>
        </p:spPr>
      </p:pic>
      <p:pic>
        <p:nvPicPr>
          <p:cNvPr id="3" name="圖片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95" y="5517232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118" y="4591220"/>
            <a:ext cx="1080000" cy="1080000"/>
          </a:xfrm>
          <a:prstGeom prst="rect">
            <a:avLst/>
          </a:prstGeom>
        </p:spPr>
      </p:pic>
      <p:pic>
        <p:nvPicPr>
          <p:cNvPr id="13" name="圖片 12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207341"/>
            <a:ext cx="1080000" cy="1080000"/>
          </a:xfrm>
          <a:prstGeom prst="rect">
            <a:avLst/>
          </a:prstGeom>
        </p:spPr>
      </p:pic>
      <p:pic>
        <p:nvPicPr>
          <p:cNvPr id="14" name="圖片 13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980728"/>
            <a:ext cx="1080000" cy="1080000"/>
          </a:xfrm>
          <a:prstGeom prst="rect">
            <a:avLst/>
          </a:prstGeom>
        </p:spPr>
      </p:pic>
      <p:sp>
        <p:nvSpPr>
          <p:cNvPr id="7" name="標題 1"/>
          <p:cNvSpPr txBox="1">
            <a:spLocks/>
          </p:cNvSpPr>
          <p:nvPr/>
        </p:nvSpPr>
        <p:spPr>
          <a:xfrm>
            <a:off x="1187624" y="131222"/>
            <a:ext cx="6624616" cy="693439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15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素養導向課程設計原則領域專業款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8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2197" y="4077072"/>
            <a:ext cx="6140303" cy="1061444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生活美感實踐</a:t>
            </a:r>
            <a:r>
              <a:rPr lang="zh-TW" altLang="en-US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6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endParaRPr lang="en-US" altLang="zh-TW" sz="3600" dirty="0" smtClean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享</a:t>
            </a:r>
            <a:endParaRPr lang="zh-TW" altLang="en-US" sz="3600" dirty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996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2"/>
          <p:cNvSpPr txBox="1">
            <a:spLocks/>
          </p:cNvSpPr>
          <p:nvPr/>
        </p:nvSpPr>
        <p:spPr>
          <a:xfrm>
            <a:off x="869283" y="105690"/>
            <a:ext cx="7500937" cy="816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</a:rPr>
              <a:t>攜手，前進素養</a:t>
            </a:r>
            <a:endParaRPr lang="en-US" altLang="zh-TW" sz="4000" b="1" dirty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811440" y="1359620"/>
            <a:ext cx="5544616" cy="5228431"/>
            <a:chOff x="827584" y="548680"/>
            <a:chExt cx="5544616" cy="5228431"/>
          </a:xfrm>
        </p:grpSpPr>
        <p:sp>
          <p:nvSpPr>
            <p:cNvPr id="4" name="橢圓 3"/>
            <p:cNvSpPr/>
            <p:nvPr/>
          </p:nvSpPr>
          <p:spPr>
            <a:xfrm>
              <a:off x="827584" y="548680"/>
              <a:ext cx="5544616" cy="5228431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" name="直線接點 4"/>
            <p:cNvCxnSpPr/>
            <p:nvPr/>
          </p:nvCxnSpPr>
          <p:spPr>
            <a:xfrm>
              <a:off x="1691680" y="1268760"/>
              <a:ext cx="1006613" cy="9565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/>
            <p:cNvCxnSpPr>
              <a:stCxn id="4" idx="0"/>
              <a:endCxn id="12" idx="0"/>
            </p:cNvCxnSpPr>
            <p:nvPr/>
          </p:nvCxnSpPr>
          <p:spPr>
            <a:xfrm>
              <a:off x="3599892" y="548680"/>
              <a:ext cx="36004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接點 6"/>
            <p:cNvCxnSpPr/>
            <p:nvPr/>
          </p:nvCxnSpPr>
          <p:spPr>
            <a:xfrm flipV="1">
              <a:off x="4876658" y="2903019"/>
              <a:ext cx="1476164" cy="1659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接點 7"/>
            <p:cNvCxnSpPr/>
            <p:nvPr/>
          </p:nvCxnSpPr>
          <p:spPr>
            <a:xfrm>
              <a:off x="4631966" y="3789041"/>
              <a:ext cx="1174712" cy="994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 flipH="1">
              <a:off x="2517732" y="4221088"/>
              <a:ext cx="686116" cy="1368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H="1">
              <a:off x="1100750" y="3676745"/>
              <a:ext cx="1510558" cy="6883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群組 10"/>
          <p:cNvGrpSpPr/>
          <p:nvPr/>
        </p:nvGrpSpPr>
        <p:grpSpPr>
          <a:xfrm>
            <a:off x="1811440" y="1984167"/>
            <a:ext cx="4529778" cy="4488021"/>
            <a:chOff x="827584" y="1173227"/>
            <a:chExt cx="4529778" cy="448802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" name="橢圓 11"/>
            <p:cNvSpPr/>
            <p:nvPr/>
          </p:nvSpPr>
          <p:spPr>
            <a:xfrm>
              <a:off x="2411760" y="1844824"/>
              <a:ext cx="2448272" cy="2448271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cxnSp>
          <p:nvCxnSpPr>
            <p:cNvPr id="13" name="直線接點 12"/>
            <p:cNvCxnSpPr/>
            <p:nvPr/>
          </p:nvCxnSpPr>
          <p:spPr>
            <a:xfrm flipV="1">
              <a:off x="4139952" y="1173227"/>
              <a:ext cx="1217410" cy="138656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/>
            <p:cNvCxnSpPr/>
            <p:nvPr/>
          </p:nvCxnSpPr>
          <p:spPr>
            <a:xfrm flipH="1" flipV="1">
              <a:off x="3818954" y="3789041"/>
              <a:ext cx="480872" cy="1872207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接點 14"/>
            <p:cNvCxnSpPr/>
            <p:nvPr/>
          </p:nvCxnSpPr>
          <p:spPr>
            <a:xfrm>
              <a:off x="827584" y="2791652"/>
              <a:ext cx="2016224" cy="277309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橢圓 15"/>
          <p:cNvSpPr/>
          <p:nvPr/>
        </p:nvSpPr>
        <p:spPr>
          <a:xfrm>
            <a:off x="3827664" y="3159820"/>
            <a:ext cx="1512168" cy="144016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終身</a:t>
            </a:r>
            <a:r>
              <a:rPr lang="en-US" altLang="zh-TW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3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學習者</a:t>
            </a:r>
          </a:p>
        </p:txBody>
      </p:sp>
      <p:grpSp>
        <p:nvGrpSpPr>
          <p:cNvPr id="18" name="群組 17"/>
          <p:cNvGrpSpPr/>
          <p:nvPr/>
        </p:nvGrpSpPr>
        <p:grpSpPr>
          <a:xfrm>
            <a:off x="2084606" y="1411387"/>
            <a:ext cx="3930206" cy="2066327"/>
            <a:chOff x="1100750" y="600447"/>
            <a:chExt cx="3930206" cy="2066327"/>
          </a:xfrm>
        </p:grpSpPr>
        <p:sp>
          <p:nvSpPr>
            <p:cNvPr id="19" name="文字方塊 18"/>
            <p:cNvSpPr txBox="1"/>
            <p:nvPr/>
          </p:nvSpPr>
          <p:spPr>
            <a:xfrm>
              <a:off x="1439298" y="1568456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A1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文字方塊 19"/>
            <p:cNvSpPr txBox="1"/>
            <p:nvPr/>
          </p:nvSpPr>
          <p:spPr>
            <a:xfrm>
              <a:off x="1100750" y="1958888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身心素質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與自我精進</a:t>
              </a: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2153217" y="992908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系統思考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與解決問題</a:t>
              </a: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3563888" y="992922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規劃執行</a:t>
              </a:r>
              <a:endParaRPr lang="en-US" altLang="zh-TW" sz="2000" dirty="0">
                <a:solidFill>
                  <a:schemeClr val="accent1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1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與創新應變</a:t>
              </a: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2742676" y="648538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A2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文字方塊 23"/>
            <p:cNvSpPr txBox="1"/>
            <p:nvPr/>
          </p:nvSpPr>
          <p:spPr>
            <a:xfrm>
              <a:off x="3782988" y="600447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A3</a:t>
              </a:r>
              <a:endParaRPr lang="zh-TW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文字方塊 24"/>
          <p:cNvSpPr txBox="1"/>
          <p:nvPr/>
        </p:nvSpPr>
        <p:spPr>
          <a:xfrm rot="20146198">
            <a:off x="3580910" y="287915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自主行動</a:t>
            </a:r>
          </a:p>
        </p:txBody>
      </p:sp>
      <p:sp>
        <p:nvSpPr>
          <p:cNvPr id="26" name="文字方塊 25"/>
          <p:cNvSpPr txBox="1"/>
          <p:nvPr/>
        </p:nvSpPr>
        <p:spPr>
          <a:xfrm rot="17657307">
            <a:off x="4848947" y="399795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溝通互動</a:t>
            </a:r>
          </a:p>
        </p:txBody>
      </p:sp>
      <p:grpSp>
        <p:nvGrpSpPr>
          <p:cNvPr id="27" name="群組 26"/>
          <p:cNvGrpSpPr/>
          <p:nvPr/>
        </p:nvGrpSpPr>
        <p:grpSpPr>
          <a:xfrm>
            <a:off x="5051802" y="2439740"/>
            <a:ext cx="2259154" cy="3816424"/>
            <a:chOff x="4067946" y="1628800"/>
            <a:chExt cx="2259154" cy="3816424"/>
          </a:xfrm>
        </p:grpSpPr>
        <p:sp>
          <p:nvSpPr>
            <p:cNvPr id="28" name="文字方塊 27"/>
            <p:cNvSpPr txBox="1"/>
            <p:nvPr/>
          </p:nvSpPr>
          <p:spPr>
            <a:xfrm>
              <a:off x="4719327" y="2001034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符號運用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與溝通表達</a:t>
              </a: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4860032" y="3369186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科技資訊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與媒體素養</a:t>
              </a: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4067946" y="4305290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藝術涵養</a:t>
              </a:r>
              <a:endParaRPr lang="en-US" altLang="zh-TW" sz="2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6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與美感素養</a:t>
              </a: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5073115" y="1628800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B1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文字方塊 31"/>
            <p:cNvSpPr txBox="1"/>
            <p:nvPr/>
          </p:nvSpPr>
          <p:spPr>
            <a:xfrm>
              <a:off x="5225515" y="3039343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B2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4355976" y="4983559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B3</a:t>
              </a:r>
              <a:endParaRPr lang="zh-TW" altLang="en-US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4" name="文字方塊 33"/>
          <p:cNvSpPr txBox="1"/>
          <p:nvPr/>
        </p:nvSpPr>
        <p:spPr>
          <a:xfrm rot="2780230">
            <a:off x="3379828" y="439998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社會參與</a:t>
            </a:r>
          </a:p>
        </p:txBody>
      </p:sp>
      <p:grpSp>
        <p:nvGrpSpPr>
          <p:cNvPr id="35" name="群組 34"/>
          <p:cNvGrpSpPr/>
          <p:nvPr/>
        </p:nvGrpSpPr>
        <p:grpSpPr>
          <a:xfrm>
            <a:off x="1811441" y="3706267"/>
            <a:ext cx="3312370" cy="2716105"/>
            <a:chOff x="827585" y="2895327"/>
            <a:chExt cx="3312370" cy="2716105"/>
          </a:xfrm>
        </p:grpSpPr>
        <p:sp>
          <p:nvSpPr>
            <p:cNvPr id="36" name="文字方塊 35"/>
            <p:cNvSpPr txBox="1"/>
            <p:nvPr/>
          </p:nvSpPr>
          <p:spPr>
            <a:xfrm>
              <a:off x="968659" y="2895327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C3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文字方塊 36"/>
            <p:cNvSpPr txBox="1"/>
            <p:nvPr/>
          </p:nvSpPr>
          <p:spPr>
            <a:xfrm>
              <a:off x="2063403" y="3846112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C2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文字方塊 37"/>
            <p:cNvSpPr txBox="1"/>
            <p:nvPr/>
          </p:nvSpPr>
          <p:spPr>
            <a:xfrm>
              <a:off x="3235343" y="4378610"/>
              <a:ext cx="5790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C1</a:t>
              </a:r>
              <a:endParaRPr lang="zh-TW" alt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文字方塊 38"/>
            <p:cNvSpPr txBox="1"/>
            <p:nvPr/>
          </p:nvSpPr>
          <p:spPr>
            <a:xfrm>
              <a:off x="827585" y="3225170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多元文化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與國際理解</a:t>
              </a:r>
            </a:p>
          </p:txBody>
        </p:sp>
        <p:sp>
          <p:nvSpPr>
            <p:cNvPr id="40" name="文字方塊 39"/>
            <p:cNvSpPr txBox="1"/>
            <p:nvPr/>
          </p:nvSpPr>
          <p:spPr>
            <a:xfrm>
              <a:off x="1478029" y="4271721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人際關係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與團隊合作</a:t>
              </a:r>
            </a:p>
          </p:txBody>
        </p:sp>
        <p:sp>
          <p:nvSpPr>
            <p:cNvPr id="41" name="文字方塊 40"/>
            <p:cNvSpPr txBox="1"/>
            <p:nvPr/>
          </p:nvSpPr>
          <p:spPr>
            <a:xfrm>
              <a:off x="2672887" y="4903546"/>
              <a:ext cx="14670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道德實踐</a:t>
              </a:r>
              <a:endParaRPr lang="en-US" altLang="zh-TW" sz="2000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ctr"/>
              <a:r>
                <a:rPr lang="zh-TW" altLang="en-US" sz="2000" dirty="0">
                  <a:solidFill>
                    <a:schemeClr val="accent2">
                      <a:lumMod val="75000"/>
                    </a:schemeClr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與公民意識</a:t>
              </a:r>
            </a:p>
          </p:txBody>
        </p:sp>
      </p:grpSp>
      <p:grpSp>
        <p:nvGrpSpPr>
          <p:cNvPr id="42" name="群組 41"/>
          <p:cNvGrpSpPr/>
          <p:nvPr/>
        </p:nvGrpSpPr>
        <p:grpSpPr>
          <a:xfrm>
            <a:off x="1187624" y="922459"/>
            <a:ext cx="6811663" cy="5698606"/>
            <a:chOff x="1231258" y="111519"/>
            <a:chExt cx="6811663" cy="5698606"/>
          </a:xfrm>
        </p:grpSpPr>
        <p:grpSp>
          <p:nvGrpSpPr>
            <p:cNvPr id="43" name="群組 42"/>
            <p:cNvGrpSpPr/>
            <p:nvPr/>
          </p:nvGrpSpPr>
          <p:grpSpPr>
            <a:xfrm>
              <a:off x="2505519" y="111519"/>
              <a:ext cx="4451286" cy="2662419"/>
              <a:chOff x="1478029" y="111519"/>
              <a:chExt cx="4451286" cy="2662419"/>
            </a:xfrm>
          </p:grpSpPr>
          <p:sp>
            <p:nvSpPr>
              <p:cNvPr id="50" name="弧形 49"/>
              <p:cNvSpPr/>
              <p:nvPr/>
            </p:nvSpPr>
            <p:spPr>
              <a:xfrm>
                <a:off x="1478029" y="111519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51" name="文字方塊 50"/>
              <p:cNvSpPr txBox="1"/>
              <p:nvPr/>
            </p:nvSpPr>
            <p:spPr>
              <a:xfrm rot="699699">
                <a:off x="2910752" y="407218"/>
                <a:ext cx="2081092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583525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  <p:grpSp>
          <p:nvGrpSpPr>
            <p:cNvPr id="44" name="群組 43"/>
            <p:cNvGrpSpPr/>
            <p:nvPr/>
          </p:nvGrpSpPr>
          <p:grpSpPr>
            <a:xfrm rot="6502107">
              <a:off x="4486069" y="2253272"/>
              <a:ext cx="4451286" cy="2662419"/>
              <a:chOff x="1338029" y="158006"/>
              <a:chExt cx="4451286" cy="2662419"/>
            </a:xfrm>
          </p:grpSpPr>
          <p:sp>
            <p:nvSpPr>
              <p:cNvPr id="48" name="弧形 47"/>
              <p:cNvSpPr/>
              <p:nvPr/>
            </p:nvSpPr>
            <p:spPr>
              <a:xfrm rot="20909179">
                <a:off x="1338029" y="158006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49" name="文字方塊 48"/>
              <p:cNvSpPr txBox="1"/>
              <p:nvPr/>
            </p:nvSpPr>
            <p:spPr>
              <a:xfrm rot="21208289">
                <a:off x="2618378" y="391729"/>
                <a:ext cx="1990139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888171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  <p:grpSp>
          <p:nvGrpSpPr>
            <p:cNvPr id="45" name="群組 44"/>
            <p:cNvGrpSpPr/>
            <p:nvPr/>
          </p:nvGrpSpPr>
          <p:grpSpPr>
            <a:xfrm rot="15427797">
              <a:off x="336825" y="2205956"/>
              <a:ext cx="4451286" cy="2662419"/>
              <a:chOff x="1478029" y="111519"/>
              <a:chExt cx="4451286" cy="2662419"/>
            </a:xfrm>
          </p:grpSpPr>
          <p:sp>
            <p:nvSpPr>
              <p:cNvPr id="46" name="弧形 45"/>
              <p:cNvSpPr/>
              <p:nvPr/>
            </p:nvSpPr>
            <p:spPr>
              <a:xfrm>
                <a:off x="1478029" y="111519"/>
                <a:ext cx="4451286" cy="2662419"/>
              </a:xfrm>
              <a:prstGeom prst="arc">
                <a:avLst>
                  <a:gd name="adj1" fmla="val 11951754"/>
                  <a:gd name="adj2" fmla="val 20549141"/>
                </a:avLst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  <p:txBody>
              <a:bodyPr rtlCol="0" anchor="ctr">
                <a:prstTxWarp prst="textArchUp">
                  <a:avLst/>
                </a:prstTxWarp>
              </a:bodyPr>
              <a:lstStyle/>
              <a:p>
                <a:pPr algn="ctr"/>
                <a:endParaRPr lang="zh-TW" altLang="en-US"/>
              </a:p>
            </p:txBody>
          </p:sp>
          <p:sp>
            <p:nvSpPr>
              <p:cNvPr id="47" name="文字方塊 46"/>
              <p:cNvSpPr txBox="1"/>
              <p:nvPr/>
            </p:nvSpPr>
            <p:spPr>
              <a:xfrm rot="699699">
                <a:off x="2910752" y="407218"/>
                <a:ext cx="2081092" cy="6568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583525"/>
                  </a:avLst>
                </a:prstTxWarp>
                <a:spAutoFit/>
              </a:bodyPr>
              <a:lstStyle/>
              <a:p>
                <a:r>
                  <a:rPr lang="zh-TW" altLang="en-US" b="1" dirty="0">
                    <a:solidFill>
                      <a:srgbClr val="7030A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生  活  情  境</a:t>
                </a: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5436096" y="5445224"/>
            <a:ext cx="1072997" cy="8109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296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10"/>
          <p:cNvSpPr/>
          <p:nvPr/>
        </p:nvSpPr>
        <p:spPr>
          <a:xfrm>
            <a:off x="737493" y="1329688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8" name="圆角矩形 11"/>
          <p:cNvSpPr/>
          <p:nvPr/>
        </p:nvSpPr>
        <p:spPr>
          <a:xfrm>
            <a:off x="413934" y="920273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0" name="圆角矩形 13"/>
          <p:cNvSpPr/>
          <p:nvPr/>
        </p:nvSpPr>
        <p:spPr>
          <a:xfrm>
            <a:off x="777985" y="2229064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1" name="圆角矩形 14"/>
          <p:cNvSpPr/>
          <p:nvPr/>
        </p:nvSpPr>
        <p:spPr>
          <a:xfrm>
            <a:off x="413936" y="1921789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3" name="圆角矩形 16"/>
          <p:cNvSpPr/>
          <p:nvPr/>
        </p:nvSpPr>
        <p:spPr>
          <a:xfrm>
            <a:off x="659578" y="2943226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4" name="圆角矩形 17"/>
          <p:cNvSpPr/>
          <p:nvPr/>
        </p:nvSpPr>
        <p:spPr>
          <a:xfrm>
            <a:off x="413934" y="2817413"/>
            <a:ext cx="3415253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9" name="圆角矩形 23"/>
          <p:cNvSpPr/>
          <p:nvPr/>
        </p:nvSpPr>
        <p:spPr>
          <a:xfrm>
            <a:off x="634271" y="4377408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0" name="圆角矩形 24"/>
          <p:cNvSpPr/>
          <p:nvPr/>
        </p:nvSpPr>
        <p:spPr>
          <a:xfrm>
            <a:off x="413934" y="4172309"/>
            <a:ext cx="3415253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17774" name="圖片 60" descr="elledesigns_MAW_paper_ban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290" flipH="1">
            <a:off x="3437164" y="1114476"/>
            <a:ext cx="4967015" cy="152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6228185" y="6279358"/>
            <a:ext cx="2822114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教具：學習重點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核心素養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811359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1283369" y="5604872"/>
            <a:ext cx="6837529" cy="13716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十二年國教新課綱藍圖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內容版面配置區 9" descr="p3905745a7534622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9568" y="290995"/>
            <a:ext cx="8585102" cy="51713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文字版面配置區 7"/>
          <p:cNvSpPr txBox="1">
            <a:spLocks/>
          </p:cNvSpPr>
          <p:nvPr/>
        </p:nvSpPr>
        <p:spPr>
          <a:xfrm>
            <a:off x="1443790" y="4427619"/>
            <a:ext cx="7259554" cy="1034717"/>
          </a:xfrm>
          <a:prstGeom prst="rect">
            <a:avLst/>
          </a:prstGeom>
        </p:spPr>
        <p:txBody>
          <a:bodyPr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TW" altLang="en-US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做一件事，了解為什麼是重要的。</a:t>
            </a:r>
            <a:endParaRPr lang="en-US" altLang="zh-TW" sz="24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algn="r">
              <a:defRPr/>
            </a:pPr>
            <a:r>
              <a:rPr lang="zh-TW" altLang="en-US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如果不知道為何而做，就無法掌握我們該做什麼</a:t>
            </a:r>
            <a:endParaRPr lang="zh-TW" alt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7668344" y="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13:30-13:50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798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圆角矩形 10"/>
          <p:cNvSpPr/>
          <p:nvPr/>
        </p:nvSpPr>
        <p:spPr>
          <a:xfrm>
            <a:off x="737493" y="1329688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8" name="圆角矩形 11"/>
          <p:cNvSpPr/>
          <p:nvPr/>
        </p:nvSpPr>
        <p:spPr>
          <a:xfrm>
            <a:off x="413934" y="920273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0" name="圆角矩形 13"/>
          <p:cNvSpPr/>
          <p:nvPr/>
        </p:nvSpPr>
        <p:spPr>
          <a:xfrm>
            <a:off x="777985" y="2229064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1" name="圆角矩形 14"/>
          <p:cNvSpPr/>
          <p:nvPr/>
        </p:nvSpPr>
        <p:spPr>
          <a:xfrm>
            <a:off x="413936" y="1921789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3" name="圆角矩形 16"/>
          <p:cNvSpPr/>
          <p:nvPr/>
        </p:nvSpPr>
        <p:spPr>
          <a:xfrm>
            <a:off x="659578" y="2943226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4" name="圆角矩形 17"/>
          <p:cNvSpPr/>
          <p:nvPr/>
        </p:nvSpPr>
        <p:spPr>
          <a:xfrm>
            <a:off x="413934" y="2817413"/>
            <a:ext cx="3415253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9" name="圆角矩形 23"/>
          <p:cNvSpPr/>
          <p:nvPr/>
        </p:nvSpPr>
        <p:spPr>
          <a:xfrm>
            <a:off x="634271" y="4377408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0" name="圆角矩形 24"/>
          <p:cNvSpPr/>
          <p:nvPr/>
        </p:nvSpPr>
        <p:spPr>
          <a:xfrm>
            <a:off x="413934" y="4172309"/>
            <a:ext cx="3415253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28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2800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4" name="文字方塊 53"/>
          <p:cNvSpPr txBox="1">
            <a:spLocks noChangeArrowheads="1"/>
          </p:cNvSpPr>
          <p:nvPr/>
        </p:nvSpPr>
        <p:spPr bwMode="auto">
          <a:xfrm>
            <a:off x="734876" y="1318226"/>
            <a:ext cx="2659116" cy="49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defTabSz="878016"/>
            <a:r>
              <a:rPr lang="zh-TW" altLang="en-US" sz="2671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生活經營與創新</a:t>
            </a:r>
          </a:p>
        </p:txBody>
      </p:sp>
      <p:sp>
        <p:nvSpPr>
          <p:cNvPr id="55" name="文字方塊 54"/>
          <p:cNvSpPr txBox="1">
            <a:spLocks noChangeArrowheads="1"/>
          </p:cNvSpPr>
          <p:nvPr/>
        </p:nvSpPr>
        <p:spPr bwMode="auto">
          <a:xfrm>
            <a:off x="753370" y="2240757"/>
            <a:ext cx="2578607" cy="49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797" tIns="43898" rIns="87797" bIns="43898">
            <a:spAutoFit/>
          </a:bodyPr>
          <a:lstStyle/>
          <a:p>
            <a:pPr defTabSz="878016"/>
            <a:r>
              <a:rPr lang="zh-TW" altLang="en-US" sz="2671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生活美感與創新</a:t>
            </a:r>
            <a:endParaRPr lang="zh-TW" altLang="en-US" sz="267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  <a:cs typeface="微軟正黑體"/>
            </a:endParaRPr>
          </a:p>
        </p:txBody>
      </p:sp>
      <p:sp>
        <p:nvSpPr>
          <p:cNvPr id="56" name="文字方塊 55"/>
          <p:cNvSpPr txBox="1">
            <a:spLocks noChangeArrowheads="1"/>
          </p:cNvSpPr>
          <p:nvPr/>
        </p:nvSpPr>
        <p:spPr bwMode="auto">
          <a:xfrm>
            <a:off x="734876" y="3402975"/>
            <a:ext cx="7757852" cy="43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2d-III-1</a:t>
            </a:r>
            <a:r>
              <a:rPr lang="zh-TW" altLang="en-US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運用美感與創意，解決生活問題，豐富生活內涵。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7" name="文字方塊 56"/>
          <p:cNvSpPr txBox="1">
            <a:spLocks noChangeArrowheads="1"/>
          </p:cNvSpPr>
          <p:nvPr/>
        </p:nvSpPr>
        <p:spPr bwMode="auto">
          <a:xfrm>
            <a:off x="734876" y="4858573"/>
            <a:ext cx="5482652" cy="2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10966" indent="-111919" algn="just">
              <a:lnSpc>
                <a:spcPts val="1200"/>
              </a:lnSpc>
            </a:pPr>
            <a:r>
              <a:rPr lang="en-US" altLang="zh-TW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Bd-III-1</a:t>
            </a:r>
            <a:r>
              <a:rPr lang="zh-TW" altLang="en-US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生活美感的運用與創意實踐。</a:t>
            </a:r>
            <a:endParaRPr lang="zh-TW" altLang="zh-TW" sz="2400" kern="1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117774" name="圖片 60" descr="elledesigns_MAW_paper_banne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290" flipH="1">
            <a:off x="3437164" y="1114476"/>
            <a:ext cx="4967015" cy="152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內容版面配置區 3"/>
          <p:cNvGraphicFramePr>
            <a:graphicFrameLocks/>
          </p:cNvGraphicFramePr>
          <p:nvPr>
            <p:extLst/>
          </p:nvPr>
        </p:nvGraphicFramePr>
        <p:xfrm>
          <a:off x="4099301" y="934306"/>
          <a:ext cx="4682873" cy="21548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75285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888843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3118745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</a:tblGrid>
              <a:tr h="348808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核心素養面向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核心素養項目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u="none" strike="noStrike" kern="1200" baseline="0" dirty="0"/>
                        <a:t>核心素養具體內涵</a:t>
                      </a:r>
                      <a:endParaRPr lang="zh-TW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367073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170688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700" u="none" strike="noStrike" kern="1200" baseline="0" dirty="0" smtClean="0"/>
                        <a:t>國民小學教育</a:t>
                      </a:r>
                      <a:endParaRPr lang="zh-TW" altLang="en-US" sz="17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1438986">
                <a:tc>
                  <a:txBody>
                    <a:bodyPr/>
                    <a:lstStyle/>
                    <a:p>
                      <a:r>
                        <a:rPr lang="en-US" altLang="zh-TW" sz="1700" u="none" strike="noStrike" kern="1200" baseline="0" dirty="0" smtClean="0"/>
                        <a:t>B.</a:t>
                      </a:r>
                    </a:p>
                    <a:p>
                      <a:r>
                        <a:rPr lang="zh-TW" altLang="en-US" sz="1700" u="none" strike="noStrike" kern="1200" baseline="0" dirty="0" smtClean="0"/>
                        <a:t>溝通互動</a:t>
                      </a:r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algn="l" defTabSz="1170688" rtl="0" eaLnBrk="1" latinLnBrk="0" hangingPunct="1"/>
                      <a:r>
                        <a:rPr lang="zh-TW" altLang="en-US" sz="17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藝術涵養與美感素養</a:t>
                      </a: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zh-TW" sz="1700" u="none" strike="noStrike" kern="1200" baseline="0" dirty="0" smtClean="0"/>
                        <a:t>綜</a:t>
                      </a:r>
                      <a:r>
                        <a:rPr lang="en-US" altLang="zh-TW" sz="1700" u="none" strike="noStrike" kern="1200" baseline="0" dirty="0" smtClean="0"/>
                        <a:t>-E-B3</a:t>
                      </a:r>
                      <a:endParaRPr lang="zh-TW" altLang="zh-TW" sz="1700" u="none" strike="noStrike" kern="1200" baseline="0" dirty="0" smtClean="0"/>
                    </a:p>
                    <a:p>
                      <a:r>
                        <a:rPr lang="zh-TW" altLang="en-US" sz="1700" u="none" strike="noStrike" kern="1200" baseline="0" dirty="0" smtClean="0"/>
                        <a:t>覺察生活美感 的多樣性，培 養生活環境中 的美感體驗， 增進生活的豐 富性與創意表 現。 </a:t>
                      </a:r>
                    </a:p>
                  </a:txBody>
                  <a:tcPr marL="85752" marR="85752" marT="34290" marB="34290"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9323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運用美感與創意，解決生活問題，豐富生活內涵。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生活美感的運用與創意實踐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2135" y="548680"/>
            <a:ext cx="6116329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899592" y="1891744"/>
            <a:ext cx="1584176" cy="1825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632134" y="1891745"/>
            <a:ext cx="4676169" cy="817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2624753" y="2708921"/>
            <a:ext cx="1875240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運用美感與創意，解決生活問題，豐富生活內涵。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生活美感的運用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與創意實踐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探索並分享生活中的美感經驗。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覺察美感與生活的關聯性。</a:t>
                      </a: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0978" y="3140969"/>
            <a:ext cx="5295398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660978" y="3629318"/>
            <a:ext cx="5295398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751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運用美感與創意，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解決生活問題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kern="1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生活美感的運用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與創意實踐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探索並分享生活中的美感經驗。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覺察美感與生活的關聯性。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探究生活中的問題</a:t>
                      </a:r>
                      <a:r>
                        <a:rPr lang="zh-TW" altLang="en-US" sz="2800" dirty="0" smtClean="0">
                          <a:solidFill>
                            <a:srgbClr val="CFE3DF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，規劃並執行創意</a:t>
                      </a:r>
                      <a:endParaRPr lang="en-US" altLang="zh-TW" sz="2800" dirty="0" smtClean="0">
                        <a:solidFill>
                          <a:srgbClr val="CFE3DF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solidFill>
                            <a:srgbClr val="CFE3DF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 的解決策略，以展現生活美感。</a:t>
                      </a: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96981" y="4005064"/>
            <a:ext cx="3271163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630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解決生活問題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kern="1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生活美感的運用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創意實踐</a:t>
                      </a:r>
                      <a:endParaRPr lang="en-US" altLang="zh-TW" sz="2800" u="sng" kern="100" dirty="0" smtClean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探索並分享生活中的美感經驗。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覺察美感與生活的關聯性。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探究生活中的問題，規劃並執行創意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  的解決策略</a:t>
                      </a:r>
                      <a:r>
                        <a:rPr lang="zh-TW" altLang="en-US" sz="2800" dirty="0" smtClean="0">
                          <a:solidFill>
                            <a:srgbClr val="CFE3DF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，以展現生活美感。</a:t>
                      </a: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93947" y="4005064"/>
            <a:ext cx="2782509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2983111" y="4437111"/>
            <a:ext cx="1804913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625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解決生活問題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，豐富生活內涵。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</a:t>
                      </a:r>
                      <a:r>
                        <a:rPr lang="zh-TW" altLang="en-US" sz="2800" kern="1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的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創意實踐</a:t>
                      </a:r>
                      <a:endParaRPr lang="en-US" altLang="zh-TW" sz="2800" u="sng" kern="100" dirty="0" smtClean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探索並分享生活中的美感經驗。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覺察美感與生活的關聯性。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探究生活中的問題，規劃並執行創意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  的解決策略，以展現生活美感。</a:t>
                      </a: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35419" y="4437111"/>
            <a:ext cx="3120957" cy="432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080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827584" y="476672"/>
          <a:ext cx="7992888" cy="6192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850068578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3603586128"/>
                    </a:ext>
                  </a:extLst>
                </a:gridCol>
              </a:tblGrid>
              <a:tr h="1357658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運用美感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解決生活問題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豐富生活內涵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endParaRPr lang="en-US" altLang="zh-TW" sz="2800" kern="1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2572971"/>
                  </a:ext>
                </a:extLst>
              </a:tr>
              <a:tr h="483503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Bd-III-1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</a:t>
                      </a:r>
                      <a:r>
                        <a:rPr lang="zh-TW" altLang="en-US" sz="2800" kern="1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的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運用</a:t>
                      </a:r>
                      <a:r>
                        <a:rPr lang="zh-TW" altLang="en-US" sz="2800" kern="1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  <a:r>
                        <a:rPr lang="zh-TW" altLang="en-US" sz="2800" u="sng" kern="1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創意實踐</a:t>
                      </a:r>
                      <a:endParaRPr lang="en-US" altLang="zh-TW" sz="2800" u="sng" kern="100" dirty="0" smtClean="0">
                        <a:solidFill>
                          <a:srgbClr val="FF0000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solidFill>
                      <a:srgbClr val="DDEF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六年級上學期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單元名稱：生活美感實踐家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學習目標：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探索並分享生活中的美感經驗。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覺察美感與生活的關聯性。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探究生活中的問題，規劃並執行創意</a:t>
                      </a:r>
                      <a:endParaRPr lang="en-US" altLang="zh-TW" sz="2800" dirty="0" smtClean="0"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latin typeface="標楷體" pitchFamily="65" charset="-120"/>
                          <a:ea typeface="標楷體" pitchFamily="65" charset="-120"/>
                        </a:rPr>
                        <a:t>  的解決策略，以展現生活美感。</a:t>
                      </a:r>
                    </a:p>
                    <a:p>
                      <a:r>
                        <a:rPr lang="en-US" altLang="zh-TW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4.</a:t>
                      </a:r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實踐生活美感的經驗，分享行動對生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活的影響，並能持續運用美感以豐富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生活。</a:t>
                      </a:r>
                    </a:p>
                  </a:txBody>
                  <a:tcPr>
                    <a:solidFill>
                      <a:srgbClr val="DDE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9167560"/>
                  </a:ext>
                </a:extLst>
              </a:tr>
            </a:tbl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827539" y="476672"/>
            <a:ext cx="1736985" cy="13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/>
          <p:cNvSpPr txBox="1"/>
          <p:nvPr/>
        </p:nvSpPr>
        <p:spPr>
          <a:xfrm>
            <a:off x="1696031" y="476672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表現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899592" y="997803"/>
            <a:ext cx="868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內容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64524" y="4869160"/>
            <a:ext cx="6111932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1137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 bwMode="auto">
          <a:xfrm>
            <a:off x="3257225" y="206350"/>
            <a:ext cx="2301969" cy="830997"/>
          </a:xfrm>
          <a:prstGeom prst="rect">
            <a:avLst/>
          </a:prstGeom>
          <a:gradFill flip="none" rotWithShape="1">
            <a:gsLst>
              <a:gs pos="0">
                <a:srgbClr val="CC0000">
                  <a:tint val="66000"/>
                  <a:satMod val="160000"/>
                </a:srgbClr>
              </a:gs>
              <a:gs pos="50000">
                <a:srgbClr val="CC0000">
                  <a:tint val="44500"/>
                  <a:satMod val="160000"/>
                </a:srgbClr>
              </a:gs>
              <a:gs pos="100000">
                <a:srgbClr val="CC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kumimoji="0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kumimoji="0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探索生活中的美感經驗</a:t>
            </a:r>
            <a:endParaRPr kumimoji="0"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 bwMode="auto">
          <a:xfrm>
            <a:off x="6840771" y="836365"/>
            <a:ext cx="1844341" cy="1200329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kumimoji="0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kumimoji="0"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覺察生活與美感的關聯性</a:t>
            </a:r>
            <a:endParaRPr kumimoji="0"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文字方塊 4"/>
          <p:cNvSpPr txBox="1"/>
          <p:nvPr/>
        </p:nvSpPr>
        <p:spPr bwMode="auto">
          <a:xfrm>
            <a:off x="755576" y="5809355"/>
            <a:ext cx="8064896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kumimoji="0"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-5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探究</a:t>
            </a:r>
            <a:r>
              <a:rPr lang="zh-TW" altLang="en-US" sz="2400" dirty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生活中的問題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，規劃並執行創意的解決策略，以展現生活美感。</a:t>
            </a:r>
          </a:p>
        </p:txBody>
      </p:sp>
      <p:sp>
        <p:nvSpPr>
          <p:cNvPr id="43" name="文字方塊 42"/>
          <p:cNvSpPr txBox="1"/>
          <p:nvPr/>
        </p:nvSpPr>
        <p:spPr bwMode="auto">
          <a:xfrm>
            <a:off x="125429" y="446676"/>
            <a:ext cx="1948265" cy="267765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kumimoji="0"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實踐生活美感的經驗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，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分享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行動對生活的影響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，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並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能持續運用美感以豐富生活。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6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095" y="2511198"/>
            <a:ext cx="2650900" cy="1860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47" name="群組 46"/>
          <p:cNvGrpSpPr/>
          <p:nvPr/>
        </p:nvGrpSpPr>
        <p:grpSpPr>
          <a:xfrm rot="1720330">
            <a:off x="5322224" y="1649768"/>
            <a:ext cx="1754090" cy="1352569"/>
            <a:chOff x="3453455" y="1525283"/>
            <a:chExt cx="1553464" cy="1354126"/>
          </a:xfrm>
        </p:grpSpPr>
        <p:sp>
          <p:nvSpPr>
            <p:cNvPr id="48" name="Freeform 5"/>
            <p:cNvSpPr>
              <a:spLocks noChangeArrowheads="1"/>
            </p:cNvSpPr>
            <p:nvPr/>
          </p:nvSpPr>
          <p:spPr bwMode="auto">
            <a:xfrm rot="21449205">
              <a:off x="3453455" y="1525283"/>
              <a:ext cx="1553464" cy="1354126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/>
            </a:p>
          </p:txBody>
        </p:sp>
        <p:sp>
          <p:nvSpPr>
            <p:cNvPr id="49" name="文本框 36"/>
            <p:cNvSpPr>
              <a:spLocks noChangeArrowheads="1"/>
            </p:cNvSpPr>
            <p:nvPr/>
          </p:nvSpPr>
          <p:spPr bwMode="auto">
            <a:xfrm>
              <a:off x="3587650" y="1803139"/>
              <a:ext cx="1301300" cy="83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生活美感追追追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  <p:grpSp>
        <p:nvGrpSpPr>
          <p:cNvPr id="50" name="群組 49"/>
          <p:cNvGrpSpPr/>
          <p:nvPr/>
        </p:nvGrpSpPr>
        <p:grpSpPr>
          <a:xfrm>
            <a:off x="3531165" y="1089906"/>
            <a:ext cx="1754090" cy="1352569"/>
            <a:chOff x="3453455" y="1525283"/>
            <a:chExt cx="1553464" cy="1354126"/>
          </a:xfrm>
        </p:grpSpPr>
        <p:sp>
          <p:nvSpPr>
            <p:cNvPr id="51" name="Freeform 5"/>
            <p:cNvSpPr>
              <a:spLocks noChangeArrowheads="1"/>
            </p:cNvSpPr>
            <p:nvPr/>
          </p:nvSpPr>
          <p:spPr bwMode="auto">
            <a:xfrm rot="21449205">
              <a:off x="3453455" y="1525283"/>
              <a:ext cx="1553464" cy="1354126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E93C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/>
            </a:p>
          </p:txBody>
        </p:sp>
        <p:sp>
          <p:nvSpPr>
            <p:cNvPr id="52" name="文本框 36"/>
            <p:cNvSpPr>
              <a:spLocks noChangeArrowheads="1"/>
            </p:cNvSpPr>
            <p:nvPr/>
          </p:nvSpPr>
          <p:spPr bwMode="auto">
            <a:xfrm>
              <a:off x="3579537" y="1779274"/>
              <a:ext cx="1301300" cy="83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心情</a:t>
              </a:r>
              <a:endParaRPr kumimoji="0" lang="en-US" altLang="zh-TW" sz="2400" b="1" dirty="0" smtClean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  <a:p>
              <a:pPr algn="ctr">
                <a:buFont typeface="Arial" charset="0"/>
                <a:buNone/>
              </a:pPr>
              <a:r>
                <a:rPr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遇見美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  <p:grpSp>
        <p:nvGrpSpPr>
          <p:cNvPr id="7" name="群組 6"/>
          <p:cNvGrpSpPr/>
          <p:nvPr/>
        </p:nvGrpSpPr>
        <p:grpSpPr>
          <a:xfrm rot="372495">
            <a:off x="5748168" y="3443108"/>
            <a:ext cx="1352569" cy="1754090"/>
            <a:chOff x="5671819" y="3956209"/>
            <a:chExt cx="1352569" cy="1754090"/>
          </a:xfrm>
        </p:grpSpPr>
        <p:sp>
          <p:nvSpPr>
            <p:cNvPr id="54" name="Freeform 5"/>
            <p:cNvSpPr>
              <a:spLocks noChangeArrowheads="1"/>
            </p:cNvSpPr>
            <p:nvPr/>
          </p:nvSpPr>
          <p:spPr bwMode="auto">
            <a:xfrm rot="7460865">
              <a:off x="5471059" y="4156969"/>
              <a:ext cx="1754090" cy="1352569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/>
            </a:p>
          </p:txBody>
        </p:sp>
        <p:sp>
          <p:nvSpPr>
            <p:cNvPr id="55" name="文本框 36"/>
            <p:cNvSpPr>
              <a:spLocks noChangeArrowheads="1"/>
            </p:cNvSpPr>
            <p:nvPr/>
          </p:nvSpPr>
          <p:spPr bwMode="auto">
            <a:xfrm rot="18483793">
              <a:off x="5642840" y="4458963"/>
              <a:ext cx="146936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創意行動一起來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  <p:grpSp>
        <p:nvGrpSpPr>
          <p:cNvPr id="56" name="群組 55"/>
          <p:cNvGrpSpPr/>
          <p:nvPr/>
        </p:nvGrpSpPr>
        <p:grpSpPr>
          <a:xfrm>
            <a:off x="3695325" y="4402615"/>
            <a:ext cx="1754090" cy="1352569"/>
            <a:chOff x="3453455" y="1525283"/>
            <a:chExt cx="1553464" cy="1354126"/>
          </a:xfrm>
        </p:grpSpPr>
        <p:sp>
          <p:nvSpPr>
            <p:cNvPr id="57" name="Freeform 5"/>
            <p:cNvSpPr>
              <a:spLocks noChangeArrowheads="1"/>
            </p:cNvSpPr>
            <p:nvPr/>
          </p:nvSpPr>
          <p:spPr bwMode="auto">
            <a:xfrm rot="21449205">
              <a:off x="3453455" y="1525283"/>
              <a:ext cx="1553464" cy="1354126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58" name="文本框 36"/>
            <p:cNvSpPr>
              <a:spLocks noChangeArrowheads="1"/>
            </p:cNvSpPr>
            <p:nvPr/>
          </p:nvSpPr>
          <p:spPr bwMode="auto">
            <a:xfrm>
              <a:off x="3562804" y="1747754"/>
              <a:ext cx="1301300" cy="83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美感</a:t>
              </a:r>
              <a:endParaRPr kumimoji="0" lang="en-US" altLang="zh-TW" sz="2400" b="1" dirty="0" smtClean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  <a:p>
              <a:pPr algn="ctr">
                <a:buFont typeface="Arial" charset="0"/>
                <a:buNone/>
              </a:pPr>
              <a:r>
                <a:rPr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設計</a:t>
              </a:r>
              <a:r>
                <a:rPr lang="zh-TW" altLang="en-US" sz="2400" b="1" dirty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師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  <p:grpSp>
        <p:nvGrpSpPr>
          <p:cNvPr id="60" name="群組 59"/>
          <p:cNvGrpSpPr/>
          <p:nvPr/>
        </p:nvGrpSpPr>
        <p:grpSpPr>
          <a:xfrm rot="20419022">
            <a:off x="1744737" y="1731175"/>
            <a:ext cx="1754090" cy="1352569"/>
            <a:chOff x="3452583" y="1530852"/>
            <a:chExt cx="1553464" cy="1354126"/>
          </a:xfrm>
        </p:grpSpPr>
        <p:sp>
          <p:nvSpPr>
            <p:cNvPr id="61" name="Freeform 5"/>
            <p:cNvSpPr>
              <a:spLocks noChangeArrowheads="1"/>
            </p:cNvSpPr>
            <p:nvPr/>
          </p:nvSpPr>
          <p:spPr bwMode="auto">
            <a:xfrm rot="21449205">
              <a:off x="3452583" y="1530852"/>
              <a:ext cx="1553464" cy="1354126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62" name="文本框 36"/>
            <p:cNvSpPr>
              <a:spLocks noChangeArrowheads="1"/>
            </p:cNvSpPr>
            <p:nvPr/>
          </p:nvSpPr>
          <p:spPr bwMode="auto">
            <a:xfrm>
              <a:off x="3557410" y="1774637"/>
              <a:ext cx="1301300" cy="83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美感再現好生活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  <p:grpSp>
        <p:nvGrpSpPr>
          <p:cNvPr id="63" name="群組 62"/>
          <p:cNvGrpSpPr/>
          <p:nvPr/>
        </p:nvGrpSpPr>
        <p:grpSpPr>
          <a:xfrm rot="2039745">
            <a:off x="1783142" y="3785993"/>
            <a:ext cx="1754090" cy="1352569"/>
            <a:chOff x="3453455" y="1525283"/>
            <a:chExt cx="1553464" cy="1354126"/>
          </a:xfrm>
        </p:grpSpPr>
        <p:sp>
          <p:nvSpPr>
            <p:cNvPr id="64" name="Freeform 5"/>
            <p:cNvSpPr>
              <a:spLocks noChangeArrowheads="1"/>
            </p:cNvSpPr>
            <p:nvPr/>
          </p:nvSpPr>
          <p:spPr bwMode="auto">
            <a:xfrm rot="21449205">
              <a:off x="3453455" y="1525283"/>
              <a:ext cx="1553464" cy="1354126"/>
            </a:xfrm>
            <a:custGeom>
              <a:avLst/>
              <a:gdLst>
                <a:gd name="T0" fmla="*/ 989784672 w 576"/>
                <a:gd name="T1" fmla="*/ 2147483647 h 507"/>
                <a:gd name="T2" fmla="*/ 0 w 576"/>
                <a:gd name="T3" fmla="*/ 1764399392 h 507"/>
                <a:gd name="T4" fmla="*/ 1090198314 w 576"/>
                <a:gd name="T5" fmla="*/ 0 h 507"/>
                <a:gd name="T6" fmla="*/ 2147483647 w 576"/>
                <a:gd name="T7" fmla="*/ 64550834 h 507"/>
                <a:gd name="T8" fmla="*/ 2147483647 w 576"/>
                <a:gd name="T9" fmla="*/ 1886329004 h 507"/>
                <a:gd name="T10" fmla="*/ 2147483647 w 576"/>
                <a:gd name="T11" fmla="*/ 2147483647 h 507"/>
                <a:gd name="T12" fmla="*/ 989784672 w 576"/>
                <a:gd name="T13" fmla="*/ 2147483647 h 50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6"/>
                <a:gd name="T22" fmla="*/ 0 h 507"/>
                <a:gd name="T23" fmla="*/ 576 w 576"/>
                <a:gd name="T24" fmla="*/ 507 h 50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6" h="507">
                  <a:moveTo>
                    <a:pt x="138" y="500"/>
                  </a:moveTo>
                  <a:lnTo>
                    <a:pt x="0" y="246"/>
                  </a:lnTo>
                  <a:lnTo>
                    <a:pt x="152" y="0"/>
                  </a:lnTo>
                  <a:lnTo>
                    <a:pt x="438" y="9"/>
                  </a:lnTo>
                  <a:lnTo>
                    <a:pt x="576" y="263"/>
                  </a:lnTo>
                  <a:lnTo>
                    <a:pt x="424" y="507"/>
                  </a:lnTo>
                  <a:lnTo>
                    <a:pt x="138" y="500"/>
                  </a:ln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TW" altLang="en-US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65" name="文本框 36"/>
            <p:cNvSpPr>
              <a:spLocks noChangeArrowheads="1"/>
            </p:cNvSpPr>
            <p:nvPr/>
          </p:nvSpPr>
          <p:spPr bwMode="auto">
            <a:xfrm>
              <a:off x="3557410" y="1774637"/>
              <a:ext cx="1301300" cy="831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kumimoji="0"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為美感</a:t>
              </a:r>
              <a:endParaRPr kumimoji="0" lang="en-US" altLang="zh-TW" sz="2400" b="1" dirty="0" smtClean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  <a:p>
              <a:pPr algn="ctr">
                <a:buFont typeface="Arial" charset="0"/>
                <a:buNone/>
              </a:pPr>
              <a:r>
                <a:rPr lang="zh-TW" altLang="en-US" sz="2400" b="1" dirty="0" smtClean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打</a:t>
              </a:r>
              <a:r>
                <a:rPr lang="zh-TW" altLang="en-US" sz="2400" b="1" dirty="0">
                  <a:solidFill>
                    <a:srgbClr val="FFFFFF"/>
                  </a:solidFill>
                  <a:latin typeface="標楷體" panose="03000509000000000000" pitchFamily="65" charset="-120"/>
                  <a:ea typeface="標楷體" panose="03000509000000000000" pitchFamily="65" charset="-120"/>
                  <a:cs typeface="微軟正黑體"/>
                  <a:sym typeface="微软雅黑"/>
                </a:rPr>
                <a:t>光</a:t>
              </a:r>
              <a:endParaRPr kumimoji="0" lang="zh-CN" altLang="en-US" sz="2400" b="1" dirty="0">
                <a:solidFill>
                  <a:srgbClr val="FFFF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微軟正黑體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68632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4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683568" y="188641"/>
          <a:ext cx="8136908" cy="65099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1190315287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957385922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6603164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3299437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0900525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191233778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84941885"/>
                    </a:ext>
                  </a:extLst>
                </a:gridCol>
              </a:tblGrid>
              <a:tr h="431086">
                <a:tc gridSpan="7"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生活美感實踐家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721447"/>
                  </a:ext>
                </a:extLst>
              </a:tr>
              <a:tr h="6609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2" action="ppaction://hlinksldjump"/>
                        </a:rPr>
                        <a:t>心情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2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2" action="ppaction://hlinksldjump"/>
                        </a:rPr>
                        <a:t>遇見美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3" action="ppaction://hlinksldjump"/>
                        </a:rPr>
                        <a:t>生活美感追追追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4" action="ppaction://hlinksldjump"/>
                        </a:rPr>
                        <a:t>創意行動一起來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5" action="ppaction://hlinksldjump"/>
                        </a:rPr>
                        <a:t>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5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5" action="ppaction://hlinksldjump"/>
                        </a:rPr>
                        <a:t>設計師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6" action="ppaction://hlinksldjump"/>
                        </a:rPr>
                        <a:t>為美感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6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6" action="ppaction://hlinksldjump"/>
                        </a:rPr>
                        <a:t>打光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7" action="ppaction://hlinksldjump"/>
                        </a:rPr>
                        <a:t>美感再現好生活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20017"/>
                  </a:ext>
                </a:extLst>
              </a:tr>
              <a:tr h="193810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事劇場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生活遇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見美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情緒冒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險地圖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務分享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創意大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挑戰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創意案例討論與探究生活問題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依據生活問題，擬定美感行動計畫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美感行動計畫評鑑、修改與執行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分享行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動歷程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撰寫個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人省思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687373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美感任務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美感經驗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行動結果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351586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評量工具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工作任務單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無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紀錄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行動分享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行動省思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紙筆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991670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自我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新細明體" panose="02020500000000000000" pitchFamily="18" charset="-120"/>
                          <a:ea typeface="新細明體" panose="02020500000000000000" pitchFamily="18" charset="-120"/>
                          <a:sym typeface="Wingdings 2" panose="05020102010507070707" pitchFamily="18" charset="2"/>
                        </a:rPr>
                        <a:t>□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84698"/>
                  </a:ext>
                </a:extLst>
              </a:tr>
            </a:tbl>
          </a:graphicData>
        </a:graphic>
      </p:graphicFrame>
      <p:pic>
        <p:nvPicPr>
          <p:cNvPr id="4" name="圖片 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878" y="4163463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71" y="4150082"/>
            <a:ext cx="1080000" cy="1080000"/>
          </a:xfrm>
          <a:prstGeom prst="rect">
            <a:avLst/>
          </a:prstGeom>
        </p:spPr>
      </p:pic>
      <p:pic>
        <p:nvPicPr>
          <p:cNvPr id="7" name="圖片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462" y="4150082"/>
            <a:ext cx="108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355" y="4150082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92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683568" y="188641"/>
          <a:ext cx="8136908" cy="65099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1190315287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957385922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6603164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3299437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09005259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1191233778"/>
                    </a:ext>
                  </a:extLst>
                </a:gridCol>
                <a:gridCol w="1200134">
                  <a:extLst>
                    <a:ext uri="{9D8B030D-6E8A-4147-A177-3AD203B41FA5}">
                      <a16:colId xmlns:a16="http://schemas.microsoft.com/office/drawing/2014/main" val="3384941885"/>
                    </a:ext>
                  </a:extLst>
                </a:gridCol>
              </a:tblGrid>
              <a:tr h="431086">
                <a:tc gridSpan="7"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生活美感實踐家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721447"/>
                  </a:ext>
                </a:extLst>
              </a:tr>
              <a:tr h="66099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2" action="ppaction://hlinksldjump"/>
                        </a:rPr>
                        <a:t>心情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2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2" action="ppaction://hlinksldjump"/>
                        </a:rPr>
                        <a:t>遇見美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3" action="ppaction://hlinksldjump"/>
                        </a:rPr>
                        <a:t>生活美感追追追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4" action="ppaction://hlinksldjump"/>
                        </a:rPr>
                        <a:t>創意行動一起來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5" action="ppaction://hlinksldjump"/>
                        </a:rPr>
                        <a:t>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5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5" action="ppaction://hlinksldjump"/>
                        </a:rPr>
                        <a:t>設計師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6" action="ppaction://hlinksldjump"/>
                        </a:rPr>
                        <a:t>為美感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  <a:hlinkClick r:id="rId6" action="ppaction://hlinksldjump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6" action="ppaction://hlinksldjump"/>
                        </a:rPr>
                        <a:t>打光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hlinkClick r:id="rId7" action="ppaction://hlinksldjump"/>
                        </a:rPr>
                        <a:t>美感再現好生活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20017"/>
                  </a:ext>
                </a:extLst>
              </a:tr>
              <a:tr h="193810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情緒故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事劇場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生活遇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見美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情緒冒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險地圖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務分享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創意大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挑戰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創意案例討論與探究生活問題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依據生活問題，擬定美感行動計畫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美感行動計畫評鑑、修改與執行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分享行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動歷程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2.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撰寫個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人省思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687373"/>
                  </a:ext>
                </a:extLst>
              </a:tr>
              <a:tr h="5755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美感任務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美感經驗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行動結果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351586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評量工具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工作任務單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無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美感行動計畫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紀錄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實作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行動分享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行動省思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紙筆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991670"/>
                  </a:ext>
                </a:extLst>
              </a:tr>
              <a:tr h="14190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自我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統整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□情境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□策略</a:t>
                      </a:r>
                      <a:endParaRPr lang="en-US" altLang="zh-TW" sz="20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 2" panose="05020102010507070707" pitchFamily="18" charset="2"/>
                        </a:rPr>
                        <a:t>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384698"/>
                  </a:ext>
                </a:extLst>
              </a:tr>
            </a:tbl>
          </a:graphicData>
        </a:graphic>
      </p:graphicFrame>
      <p:pic>
        <p:nvPicPr>
          <p:cNvPr id="4" name="圖片 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878" y="4163463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71" y="4150082"/>
            <a:ext cx="1080000" cy="1080000"/>
          </a:xfrm>
          <a:prstGeom prst="rect">
            <a:avLst/>
          </a:prstGeom>
        </p:spPr>
      </p:pic>
      <p:pic>
        <p:nvPicPr>
          <p:cNvPr id="7" name="圖片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462" y="4150082"/>
            <a:ext cx="1080000" cy="1080000"/>
          </a:xfrm>
          <a:prstGeom prst="rect">
            <a:avLst/>
          </a:prstGeom>
        </p:spPr>
      </p:pic>
      <p:pic>
        <p:nvPicPr>
          <p:cNvPr id="8" name="圖片 7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355" y="4150082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7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>
          <a:xfrm>
            <a:off x="1172794" y="2131559"/>
            <a:ext cx="2242852" cy="1008112"/>
          </a:xfrm>
          <a:prstGeom prst="roundRect">
            <a:avLst/>
          </a:prstGeom>
          <a:solidFill>
            <a:srgbClr val="0000FF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</a:t>
            </a:r>
            <a:r>
              <a:rPr lang="zh-TW" altLang="en-US" sz="32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發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3478251" y="2157979"/>
            <a:ext cx="2242852" cy="1008112"/>
          </a:xfrm>
          <a:prstGeom prst="roundRect">
            <a:avLst/>
          </a:prstGeom>
          <a:solidFill>
            <a:srgbClr val="CCCC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互動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8" name="圓角矩形 27"/>
          <p:cNvSpPr/>
          <p:nvPr/>
        </p:nvSpPr>
        <p:spPr>
          <a:xfrm>
            <a:off x="5774928" y="2169355"/>
            <a:ext cx="2242852" cy="100811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共好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1747" name="投影片編號版面配置區 10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3216E71-221C-4142-8487-D106FC77B1D8}" type="slidenum">
              <a:rPr lang="en-US" altLang="zh-TW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pPr/>
              <a:t>5</a:t>
            </a:fld>
            <a:endParaRPr lang="en-US" altLang="zh-TW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7912" y="310773"/>
            <a:ext cx="6840760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適性揚才，終身學習</a:t>
            </a:r>
            <a:endParaRPr lang="zh-TW" altLang="en-US" sz="32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177020" y="3768533"/>
          <a:ext cx="6840760" cy="56725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9727694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4227729256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98167288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860759542"/>
                    </a:ext>
                  </a:extLst>
                </a:gridCol>
              </a:tblGrid>
              <a:tr h="56725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生涯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幸福</a:t>
                      </a:r>
                      <a:endParaRPr lang="zh-TW" altLang="en-US" sz="2800" dirty="0">
                        <a:solidFill>
                          <a:schemeClr val="bg1">
                            <a:lumMod val="65000"/>
                          </a:schemeClr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9032"/>
                  </a:ext>
                </a:extLst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>
            <p:extLst/>
          </p:nvPr>
        </p:nvGraphicFramePr>
        <p:xfrm>
          <a:off x="1177020" y="4388880"/>
          <a:ext cx="6840760" cy="228441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10190">
                  <a:extLst>
                    <a:ext uri="{9D8B030D-6E8A-4147-A177-3AD203B41FA5}">
                      <a16:colId xmlns:a16="http://schemas.microsoft.com/office/drawing/2014/main" val="297276940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4227729256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981672880"/>
                    </a:ext>
                  </a:extLst>
                </a:gridCol>
                <a:gridCol w="1710190">
                  <a:extLst>
                    <a:ext uri="{9D8B030D-6E8A-4147-A177-3AD203B41FA5}">
                      <a16:colId xmlns:a16="http://schemas.microsoft.com/office/drawing/2014/main" val="1860759542"/>
                    </a:ext>
                  </a:extLst>
                </a:gridCol>
              </a:tblGrid>
              <a:tr h="228441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啟發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潛能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陶冶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知能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促進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生涯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發展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涵育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公民</a:t>
                      </a:r>
                      <a:endParaRPr lang="en-US" altLang="zh-TW" sz="28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28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責任</a:t>
                      </a:r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9032"/>
                  </a:ext>
                </a:extLst>
              </a:tr>
            </a:tbl>
          </a:graphicData>
        </a:graphic>
      </p:graphicFrame>
      <p:sp>
        <p:nvSpPr>
          <p:cNvPr id="5" name="橢圓 4"/>
          <p:cNvSpPr/>
          <p:nvPr/>
        </p:nvSpPr>
        <p:spPr>
          <a:xfrm>
            <a:off x="163773" y="2180731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理念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向下箭號 5"/>
          <p:cNvSpPr/>
          <p:nvPr/>
        </p:nvSpPr>
        <p:spPr>
          <a:xfrm flipV="1">
            <a:off x="4268984" y="1479714"/>
            <a:ext cx="657857" cy="552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163772" y="420577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願景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5453" y="3757157"/>
            <a:ext cx="1739289" cy="57863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916309" y="3757157"/>
            <a:ext cx="1702658" cy="57990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矩形 19"/>
          <p:cNvSpPr/>
          <p:nvPr/>
        </p:nvSpPr>
        <p:spPr>
          <a:xfrm>
            <a:off x="4649095" y="3757157"/>
            <a:ext cx="1702658" cy="62879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6336689" y="3683753"/>
            <a:ext cx="1702658" cy="65203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向下箭號 17"/>
          <p:cNvSpPr/>
          <p:nvPr/>
        </p:nvSpPr>
        <p:spPr>
          <a:xfrm>
            <a:off x="4268984" y="3250871"/>
            <a:ext cx="657857" cy="552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矩形 21"/>
          <p:cNvSpPr/>
          <p:nvPr/>
        </p:nvSpPr>
        <p:spPr>
          <a:xfrm>
            <a:off x="1107912" y="4347168"/>
            <a:ext cx="1808397" cy="232612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2909806" y="4370975"/>
            <a:ext cx="1702658" cy="230231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矩形 23"/>
          <p:cNvSpPr/>
          <p:nvPr/>
        </p:nvSpPr>
        <p:spPr>
          <a:xfrm>
            <a:off x="4649095" y="4387417"/>
            <a:ext cx="1702658" cy="228587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矩形 24"/>
          <p:cNvSpPr/>
          <p:nvPr/>
        </p:nvSpPr>
        <p:spPr>
          <a:xfrm>
            <a:off x="6315122" y="4335791"/>
            <a:ext cx="1732786" cy="2337499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橢圓 25"/>
          <p:cNvSpPr/>
          <p:nvPr/>
        </p:nvSpPr>
        <p:spPr>
          <a:xfrm>
            <a:off x="163771" y="3584422"/>
            <a:ext cx="944139" cy="97031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目標</a:t>
            </a:r>
          </a:p>
        </p:txBody>
      </p:sp>
    </p:spTree>
    <p:extLst>
      <p:ext uri="{BB962C8B-B14F-4D97-AF65-F5344CB8AC3E}">
        <p14:creationId xmlns:p14="http://schemas.microsoft.com/office/powerpoint/2010/main" val="29106425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8" grpId="0" animBg="1"/>
      <p:bldP spid="2" grpId="0" animBg="1"/>
      <p:bldP spid="5" grpId="0" animBg="1"/>
      <p:bldP spid="6" grpId="0" animBg="1"/>
      <p:bldP spid="16" grpId="0" animBg="1"/>
      <p:bldP spid="7" grpId="0" animBg="1"/>
      <p:bldP spid="19" grpId="0" animBg="1"/>
      <p:bldP spid="20" grpId="0" animBg="1"/>
      <p:bldP spid="21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9592" y="3881244"/>
            <a:ext cx="7848872" cy="278811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標題 1"/>
          <p:cNvSpPr txBox="1">
            <a:spLocks/>
          </p:cNvSpPr>
          <p:nvPr/>
        </p:nvSpPr>
        <p:spPr>
          <a:xfrm>
            <a:off x="433977" y="260423"/>
            <a:ext cx="36245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素養的養成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899592" y="1019074"/>
            <a:ext cx="60177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不是一個單元可以完成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1187624" y="1808270"/>
            <a:ext cx="64324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但是學生經歷多個循環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標題 1"/>
          <p:cNvSpPr txBox="1">
            <a:spLocks/>
          </p:cNvSpPr>
          <p:nvPr/>
        </p:nvSpPr>
        <p:spPr>
          <a:xfrm>
            <a:off x="2687274" y="2539940"/>
            <a:ext cx="49647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就有機會形成素養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1010219" y="3881245"/>
            <a:ext cx="2472083" cy="886375"/>
          </a:xfrm>
        </p:spPr>
        <p:txBody>
          <a:bodyPr>
            <a:no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參考網站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7096" y="4670909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協力同行課程手冊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http://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12cur.naer.edu.tw/main/showNews/387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協力同行領綱草案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  <a:hlinkClick r:id="rId3"/>
              </a:rPr>
              <a:t>http://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3"/>
              </a:rPr>
              <a:t>12cur.naer.edu.tw/category/post/350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64288" y="476672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知道美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4288" y="1324308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享受美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64288" y="2179899"/>
            <a:ext cx="15841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創造美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275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10" grpId="0"/>
      <p:bldP spid="12" grpId="0"/>
      <p:bldP spid="9" grpId="0"/>
      <p:bldP spid="6" grpId="0"/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2197" y="3645024"/>
            <a:ext cx="6140303" cy="1493492"/>
          </a:xfrm>
        </p:spPr>
        <p:txBody>
          <a:bodyPr rtlCol="0"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自主學習樂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96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學年度南一版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(6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</a:t>
            </a:r>
            <a:r>
              <a:rPr lang="en-US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課程解構趣</a:t>
            </a:r>
            <a:endParaRPr lang="zh-TW" altLang="en-US" sz="3600" dirty="0">
              <a:solidFill>
                <a:schemeClr val="bg2">
                  <a:lumMod val="75000"/>
                  <a:lumOff val="2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575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459500"/>
              </p:ext>
            </p:extLst>
          </p:nvPr>
        </p:nvGraphicFramePr>
        <p:xfrm>
          <a:off x="683569" y="390353"/>
          <a:ext cx="8280919" cy="32918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87241">
                  <a:extLst>
                    <a:ext uri="{9D8B030D-6E8A-4147-A177-3AD203B41FA5}">
                      <a16:colId xmlns:a16="http://schemas.microsoft.com/office/drawing/2014/main" val="2309038233"/>
                    </a:ext>
                  </a:extLst>
                </a:gridCol>
                <a:gridCol w="3860440">
                  <a:extLst>
                    <a:ext uri="{9D8B030D-6E8A-4147-A177-3AD203B41FA5}">
                      <a16:colId xmlns:a16="http://schemas.microsoft.com/office/drawing/2014/main" val="3529671428"/>
                    </a:ext>
                  </a:extLst>
                </a:gridCol>
                <a:gridCol w="3533238">
                  <a:extLst>
                    <a:ext uri="{9D8B030D-6E8A-4147-A177-3AD203B41FA5}">
                      <a16:colId xmlns:a16="http://schemas.microsoft.com/office/drawing/2014/main" val="2966483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亮點大搜查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我的學習計畫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95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能力指標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1-3-3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探究自我的學習方法，並發展自己的興趣與專長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63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學習目標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找到自己的興趣與成就感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找到自己主要學習類型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分享有效的學習方法與資源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分享學習心得與成功經驗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了解自己的學習困擾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能訂定自己的學習計畫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能制定學習與成長檔案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471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42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65103"/>
              </p:ext>
            </p:extLst>
          </p:nvPr>
        </p:nvGraphicFramePr>
        <p:xfrm>
          <a:off x="683567" y="369332"/>
          <a:ext cx="8280921" cy="630931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87241">
                  <a:extLst>
                    <a:ext uri="{9D8B030D-6E8A-4147-A177-3AD203B41FA5}">
                      <a16:colId xmlns:a16="http://schemas.microsoft.com/office/drawing/2014/main" val="2309038233"/>
                    </a:ext>
                  </a:extLst>
                </a:gridCol>
                <a:gridCol w="3433240">
                  <a:extLst>
                    <a:ext uri="{9D8B030D-6E8A-4147-A177-3AD203B41FA5}">
                      <a16:colId xmlns:a16="http://schemas.microsoft.com/office/drawing/2014/main" val="3529671428"/>
                    </a:ext>
                  </a:extLst>
                </a:gridCol>
                <a:gridCol w="427201">
                  <a:extLst>
                    <a:ext uri="{9D8B030D-6E8A-4147-A177-3AD203B41FA5}">
                      <a16:colId xmlns:a16="http://schemas.microsoft.com/office/drawing/2014/main" val="1863987388"/>
                    </a:ext>
                  </a:extLst>
                </a:gridCol>
                <a:gridCol w="3533239">
                  <a:extLst>
                    <a:ext uri="{9D8B030D-6E8A-4147-A177-3AD203B41FA5}">
                      <a16:colId xmlns:a16="http://schemas.microsoft.com/office/drawing/2014/main" val="2966483724"/>
                    </a:ext>
                  </a:extLst>
                </a:gridCol>
              </a:tblGrid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亮點大搜查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我的學習計畫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95406"/>
                  </a:ext>
                </a:extLst>
              </a:tr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能力指標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1-3-3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探究自我的學習方法，並發展自己的興趣與專長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63472"/>
                  </a:ext>
                </a:extLst>
              </a:tr>
              <a:tr h="4779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尋找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從學習過程中找到自己的興趣與成就感。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從興趣與專長中到自己主要的學習類型。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有效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的學習方法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分享自己有效的學習方法與學習資源。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從學習方法中歸納出自己的學習類型。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分享自己的學習心得與成功經驗。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發現自己的學習困擾。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分享改善學習困境的方法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擬定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學習計畫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評估學習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優劣勢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制定學習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分享執行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心得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三、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製作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學習與成長檔案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蒐集自己的學習歷程與成果資料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將自己的學習與成長歷程製作成檔案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471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5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問題一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76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現行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的綜合活動教材是素養導向的課程嗎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48698"/>
              </p:ext>
            </p:extLst>
          </p:nvPr>
        </p:nvGraphicFramePr>
        <p:xfrm>
          <a:off x="1115615" y="1988839"/>
          <a:ext cx="7056784" cy="475252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1977627802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1984539484"/>
                    </a:ext>
                  </a:extLst>
                </a:gridCol>
              </a:tblGrid>
              <a:tr h="237626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659739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413436"/>
                  </a:ext>
                </a:extLst>
              </a:tr>
            </a:tbl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6679138" y="1999048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整合知識、技能與態度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115615" y="2032645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情境化、脈絡化的學習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679183" y="6033481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實踐力行的表現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1115615" y="6033481"/>
            <a:ext cx="1586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學習歷程、方法及策略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橢圓 14"/>
          <p:cNvSpPr/>
          <p:nvPr/>
        </p:nvSpPr>
        <p:spPr>
          <a:xfrm>
            <a:off x="3924007" y="3645103"/>
            <a:ext cx="1440000" cy="14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課程解構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4437112"/>
            <a:ext cx="2088232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尋找興趣與專</a:t>
            </a:r>
            <a:r>
              <a:rPr lang="zh-TW" altLang="en-US" dirty="0"/>
              <a:t>長</a:t>
            </a:r>
          </a:p>
        </p:txBody>
      </p:sp>
      <p:sp>
        <p:nvSpPr>
          <p:cNvPr id="11" name="矩形 10"/>
          <p:cNvSpPr/>
          <p:nvPr/>
        </p:nvSpPr>
        <p:spPr>
          <a:xfrm>
            <a:off x="6012158" y="3708143"/>
            <a:ext cx="2088232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/>
              <a:t>尋找興趣與專</a:t>
            </a:r>
            <a:r>
              <a:rPr lang="zh-TW" altLang="en-US" dirty="0"/>
              <a:t>長</a:t>
            </a:r>
          </a:p>
        </p:txBody>
      </p:sp>
      <p:sp>
        <p:nvSpPr>
          <p:cNvPr id="16" name="矩形 15"/>
          <p:cNvSpPr/>
          <p:nvPr/>
        </p:nvSpPr>
        <p:spPr>
          <a:xfrm>
            <a:off x="6061211" y="100763"/>
            <a:ext cx="2822114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教具：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A4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紙張，便利貼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61211" y="646068"/>
            <a:ext cx="2822114" cy="493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替代方案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~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下頁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153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 animBg="1"/>
      <p:bldP spid="4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/>
          </p:nvPr>
        </p:nvGraphicFramePr>
        <p:xfrm>
          <a:off x="683567" y="369332"/>
          <a:ext cx="8280921" cy="630931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87241">
                  <a:extLst>
                    <a:ext uri="{9D8B030D-6E8A-4147-A177-3AD203B41FA5}">
                      <a16:colId xmlns:a16="http://schemas.microsoft.com/office/drawing/2014/main" val="2309038233"/>
                    </a:ext>
                  </a:extLst>
                </a:gridCol>
                <a:gridCol w="3433240">
                  <a:extLst>
                    <a:ext uri="{9D8B030D-6E8A-4147-A177-3AD203B41FA5}">
                      <a16:colId xmlns:a16="http://schemas.microsoft.com/office/drawing/2014/main" val="3529671428"/>
                    </a:ext>
                  </a:extLst>
                </a:gridCol>
                <a:gridCol w="427201">
                  <a:extLst>
                    <a:ext uri="{9D8B030D-6E8A-4147-A177-3AD203B41FA5}">
                      <a16:colId xmlns:a16="http://schemas.microsoft.com/office/drawing/2014/main" val="1863987388"/>
                    </a:ext>
                  </a:extLst>
                </a:gridCol>
                <a:gridCol w="3533239">
                  <a:extLst>
                    <a:ext uri="{9D8B030D-6E8A-4147-A177-3AD203B41FA5}">
                      <a16:colId xmlns:a16="http://schemas.microsoft.com/office/drawing/2014/main" val="2966483724"/>
                    </a:ext>
                  </a:extLst>
                </a:gridCol>
              </a:tblGrid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活動名稱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亮點大搜查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我的學習計畫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95406"/>
                  </a:ext>
                </a:extLst>
              </a:tr>
              <a:tr h="76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能力指標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1-3-3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探究自我的學習方法，並發展自己的興趣與專長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763472"/>
                  </a:ext>
                </a:extLst>
              </a:tr>
              <a:tr h="4779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活動內容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尋找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從學習過程中找到自己的興趣與成就感。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從興趣與專長中到自己主要的學習類型。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有效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的學習方法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分享自己有效的學習方法與學習資源。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從學習方法中歸納出自己的學習類型。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分享自己的學習心得與成功經驗。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興趣與專長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發現自己的學習困擾。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分享改善學習困境的方法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擬定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學習計畫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評估學習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優劣勢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制定學習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計畫。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分享執行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計畫的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心得</a:t>
                      </a:r>
                    </a:p>
                    <a:p>
                      <a:pPr marL="0" lvl="0" indent="0">
                        <a:spcAft>
                          <a:spcPts val="0"/>
                        </a:spcAft>
                        <a:buFont typeface="+mj-ea"/>
                        <a:buNone/>
                      </a:pPr>
                      <a:r>
                        <a:rPr lang="zh-TW" altLang="en-US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三、</a:t>
                      </a:r>
                      <a:r>
                        <a:rPr lang="zh-TW" sz="2400" kern="100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製作</a:t>
                      </a:r>
                      <a:r>
                        <a:rPr lang="zh-TW" sz="2400" kern="100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學習與成長檔案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蒐集自己的學習歷程與成果資料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將自己的學習與成長歷程製作成檔案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ea"/>
                        <a:buAutoNum type="ea1ChtPlain"/>
                      </a:pPr>
                      <a:endParaRPr lang="zh-TW" sz="20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471661"/>
                  </a:ext>
                </a:extLst>
              </a:tr>
            </a:tbl>
          </a:graphicData>
        </a:graphic>
      </p:graphicFrame>
      <p:pic>
        <p:nvPicPr>
          <p:cNvPr id="5" name="圖片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4904"/>
            <a:ext cx="1080000" cy="1080000"/>
          </a:xfrm>
          <a:prstGeom prst="rect">
            <a:avLst/>
          </a:prstGeom>
        </p:spPr>
      </p:pic>
      <p:pic>
        <p:nvPicPr>
          <p:cNvPr id="6" name="圖片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42446"/>
            <a:ext cx="1080000" cy="1080000"/>
          </a:xfrm>
          <a:prstGeom prst="rect">
            <a:avLst/>
          </a:prstGeom>
        </p:spPr>
      </p:pic>
      <p:pic>
        <p:nvPicPr>
          <p:cNvPr id="7" name="圖片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451778"/>
            <a:ext cx="1080000" cy="1080000"/>
          </a:xfrm>
          <a:prstGeom prst="rect">
            <a:avLst/>
          </a:prstGeom>
        </p:spPr>
      </p:pic>
      <p:pic>
        <p:nvPicPr>
          <p:cNvPr id="9" name="圖片 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29320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問題二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03848" y="232673"/>
            <a:ext cx="4932966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以核心素養開展的新課綱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份教材還適用嗎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37060" y="2256534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圆角矩形 11"/>
          <p:cNvSpPr/>
          <p:nvPr/>
        </p:nvSpPr>
        <p:spPr>
          <a:xfrm>
            <a:off x="513501" y="1847119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圆角矩形 13"/>
          <p:cNvSpPr/>
          <p:nvPr/>
        </p:nvSpPr>
        <p:spPr>
          <a:xfrm>
            <a:off x="877552" y="3155910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圆角矩形 14"/>
          <p:cNvSpPr/>
          <p:nvPr/>
        </p:nvSpPr>
        <p:spPr>
          <a:xfrm>
            <a:off x="513503" y="2848635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圆角矩形 16"/>
          <p:cNvSpPr/>
          <p:nvPr/>
        </p:nvSpPr>
        <p:spPr>
          <a:xfrm>
            <a:off x="759145" y="3870072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圆角矩形 17"/>
          <p:cNvSpPr/>
          <p:nvPr/>
        </p:nvSpPr>
        <p:spPr>
          <a:xfrm>
            <a:off x="513502" y="3744259"/>
            <a:ext cx="3482780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圆角矩形 23"/>
          <p:cNvSpPr/>
          <p:nvPr/>
        </p:nvSpPr>
        <p:spPr>
          <a:xfrm>
            <a:off x="733838" y="5304254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圆角矩形 24"/>
          <p:cNvSpPr/>
          <p:nvPr/>
        </p:nvSpPr>
        <p:spPr>
          <a:xfrm>
            <a:off x="513502" y="5099155"/>
            <a:ext cx="3415252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28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5803390"/>
              </p:ext>
            </p:extLst>
          </p:nvPr>
        </p:nvGraphicFramePr>
        <p:xfrm>
          <a:off x="4198868" y="1489548"/>
          <a:ext cx="4682873" cy="278459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75285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888843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3118745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</a:tblGrid>
              <a:tr h="450743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核心素養面向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核心素養項目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綜合活動領域</a:t>
                      </a:r>
                      <a:r>
                        <a:rPr lang="zh-TW" altLang="en-US" sz="1600" u="none" strike="noStrike" kern="1200" baseline="0" dirty="0" smtClean="0"/>
                        <a:t>核心</a:t>
                      </a:r>
                      <a:r>
                        <a:rPr lang="zh-TW" altLang="en-US" sz="1600" u="none" strike="noStrike" kern="1200" baseline="0" dirty="0"/>
                        <a:t>素養具體內涵</a:t>
                      </a:r>
                      <a:endParaRPr lang="zh-TW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474345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170688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700" u="none" strike="noStrike" kern="1200" baseline="0" dirty="0" smtClean="0"/>
                        <a:t>國民小學教育</a:t>
                      </a:r>
                      <a:r>
                        <a:rPr lang="en-US" altLang="zh-TW" sz="1700" u="none" strike="noStrike" kern="1200" baseline="0" dirty="0" smtClean="0"/>
                        <a:t>(E)</a:t>
                      </a:r>
                      <a:endParaRPr lang="zh-TW" altLang="en-US" sz="17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1859509">
                <a:tc>
                  <a:txBody>
                    <a:bodyPr/>
                    <a:lstStyle/>
                    <a:p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algn="l" defTabSz="1170688" rtl="0" eaLnBrk="1" latinLnBrk="0" hangingPunct="1"/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endParaRPr lang="zh-TW" altLang="en-US" sz="1700" u="none" strike="noStrike" kern="1200" baseline="0" dirty="0" smtClean="0"/>
                    </a:p>
                  </a:txBody>
                  <a:tcPr marL="85752" marR="85752" marT="34290" marB="34290"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737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問題二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03848" y="232673"/>
            <a:ext cx="4932966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以核心素養開展的新課綱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份教材還適用嗎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37060" y="2256534"/>
            <a:ext cx="2587160" cy="488156"/>
          </a:xfrm>
          <a:prstGeom prst="roundRect">
            <a:avLst/>
          </a:prstGeom>
          <a:noFill/>
          <a:ln w="31750">
            <a:solidFill>
              <a:srgbClr val="B9DB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圆角矩形 11"/>
          <p:cNvSpPr/>
          <p:nvPr/>
        </p:nvSpPr>
        <p:spPr>
          <a:xfrm>
            <a:off x="513501" y="1847119"/>
            <a:ext cx="3415253" cy="429816"/>
          </a:xfrm>
          <a:prstGeom prst="roundRect">
            <a:avLst/>
          </a:prstGeom>
          <a:solidFill>
            <a:srgbClr val="B9D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綜合活動主題軸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圆角矩形 13"/>
          <p:cNvSpPr/>
          <p:nvPr/>
        </p:nvSpPr>
        <p:spPr>
          <a:xfrm>
            <a:off x="877552" y="3155910"/>
            <a:ext cx="2561852" cy="576263"/>
          </a:xfrm>
          <a:prstGeom prst="roundRect">
            <a:avLst/>
          </a:prstGeom>
          <a:noFill/>
          <a:ln w="31750">
            <a:solidFill>
              <a:srgbClr val="8DDE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圆角矩形 14"/>
          <p:cNvSpPr/>
          <p:nvPr/>
        </p:nvSpPr>
        <p:spPr>
          <a:xfrm>
            <a:off x="513503" y="2848635"/>
            <a:ext cx="3415251" cy="375047"/>
          </a:xfrm>
          <a:prstGeom prst="roundRect">
            <a:avLst/>
          </a:prstGeom>
          <a:solidFill>
            <a:srgbClr val="8DDE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綜合活動主題項目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圆角矩形 16"/>
          <p:cNvSpPr/>
          <p:nvPr/>
        </p:nvSpPr>
        <p:spPr>
          <a:xfrm>
            <a:off x="759145" y="3870072"/>
            <a:ext cx="8018275" cy="1213394"/>
          </a:xfrm>
          <a:prstGeom prst="roundRect">
            <a:avLst/>
          </a:prstGeom>
          <a:noFill/>
          <a:ln w="31750">
            <a:solidFill>
              <a:srgbClr val="E5C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圆角矩形 17"/>
          <p:cNvSpPr/>
          <p:nvPr/>
        </p:nvSpPr>
        <p:spPr>
          <a:xfrm>
            <a:off x="513502" y="3744259"/>
            <a:ext cx="3482780" cy="428625"/>
          </a:xfrm>
          <a:prstGeom prst="roundRect">
            <a:avLst/>
          </a:prstGeom>
          <a:solidFill>
            <a:srgbClr val="E5C9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綜合活動學習表現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圆角矩形 23"/>
          <p:cNvSpPr/>
          <p:nvPr/>
        </p:nvSpPr>
        <p:spPr>
          <a:xfrm>
            <a:off x="733838" y="5304254"/>
            <a:ext cx="8043582" cy="1390368"/>
          </a:xfrm>
          <a:prstGeom prst="roundRect">
            <a:avLst/>
          </a:prstGeom>
          <a:noFill/>
          <a:ln w="31750">
            <a:solidFill>
              <a:srgbClr val="FF9F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endParaRPr lang="zh-CN" altLang="en-US" sz="1733">
              <a:solidFill>
                <a:prstClr val="white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圆角矩形 24"/>
          <p:cNvSpPr/>
          <p:nvPr/>
        </p:nvSpPr>
        <p:spPr>
          <a:xfrm>
            <a:off x="513502" y="5099155"/>
            <a:ext cx="3415252" cy="428625"/>
          </a:xfrm>
          <a:prstGeom prst="roundRect">
            <a:avLst/>
          </a:prstGeom>
          <a:solidFill>
            <a:srgbClr val="FF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797" tIns="43898" rIns="87797" bIns="43898" anchor="ctr"/>
          <a:lstStyle/>
          <a:p>
            <a:pPr algn="ctr" defTabSz="878016">
              <a:defRPr/>
            </a:pPr>
            <a:r>
              <a:rPr lang="zh-TW" altLang="en-US" sz="3104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綜合活動學習內容</a:t>
            </a:r>
            <a:endParaRPr lang="zh-CN" altLang="en-US" sz="3104" b="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3" name="文字方塊 22"/>
          <p:cNvSpPr txBox="1">
            <a:spLocks noChangeArrowheads="1"/>
          </p:cNvSpPr>
          <p:nvPr/>
        </p:nvSpPr>
        <p:spPr bwMode="auto">
          <a:xfrm>
            <a:off x="834443" y="2245072"/>
            <a:ext cx="2659116" cy="49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defTabSz="878016"/>
            <a:r>
              <a:rPr lang="zh-TW" altLang="en-US" sz="2671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自我與生涯發展</a:t>
            </a:r>
            <a:endParaRPr lang="zh-TW" altLang="en-US" sz="2671" dirty="0">
              <a:solidFill>
                <a:prstClr val="blac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" name="文字方塊 23"/>
          <p:cNvSpPr txBox="1">
            <a:spLocks noChangeArrowheads="1"/>
          </p:cNvSpPr>
          <p:nvPr/>
        </p:nvSpPr>
        <p:spPr bwMode="auto">
          <a:xfrm>
            <a:off x="852937" y="3167603"/>
            <a:ext cx="2578607" cy="49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7797" tIns="43898" rIns="87797" bIns="43898">
            <a:spAutoFit/>
          </a:bodyPr>
          <a:lstStyle/>
          <a:p>
            <a:pPr defTabSz="878016"/>
            <a:r>
              <a:rPr lang="zh-TW" altLang="en-US" sz="2671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自主學習與管理</a:t>
            </a:r>
            <a:endParaRPr lang="zh-TW" altLang="en-US" sz="2671" dirty="0">
              <a:solidFill>
                <a:srgbClr val="002060"/>
              </a:solidFill>
              <a:latin typeface="標楷體" panose="03000509000000000000" pitchFamily="65" charset="-120"/>
              <a:ea typeface="標楷體" panose="03000509000000000000" pitchFamily="65" charset="-120"/>
              <a:cs typeface="微軟正黑體"/>
            </a:endParaRPr>
          </a:p>
        </p:txBody>
      </p:sp>
      <p:sp>
        <p:nvSpPr>
          <p:cNvPr id="25" name="文字方塊 24"/>
          <p:cNvSpPr txBox="1">
            <a:spLocks noChangeArrowheads="1"/>
          </p:cNvSpPr>
          <p:nvPr/>
        </p:nvSpPr>
        <p:spPr bwMode="auto">
          <a:xfrm>
            <a:off x="834443" y="4329821"/>
            <a:ext cx="7757852" cy="43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1b-III-1</a:t>
            </a:r>
            <a:r>
              <a:rPr lang="zh-TW" altLang="en-US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規劃與執行學習計畫，培養自律與負責的態度。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6" name="文字方塊 25"/>
          <p:cNvSpPr txBox="1">
            <a:spLocks noChangeArrowheads="1"/>
          </p:cNvSpPr>
          <p:nvPr/>
        </p:nvSpPr>
        <p:spPr bwMode="auto">
          <a:xfrm>
            <a:off x="834443" y="5669987"/>
            <a:ext cx="5482652" cy="82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10966" indent="-111919" algn="just"/>
            <a:r>
              <a:rPr lang="en-US" altLang="zh-TW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Ab-III-1</a:t>
            </a:r>
            <a:r>
              <a:rPr lang="zh-TW" altLang="en-US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學習計畫的規劃與執行</a:t>
            </a:r>
          </a:p>
          <a:p>
            <a:pPr marL="110966" indent="-111919" algn="just"/>
            <a:r>
              <a:rPr lang="en-US" altLang="zh-TW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Ab-III-2</a:t>
            </a:r>
            <a:r>
              <a:rPr lang="zh-TW" altLang="en-US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自我管理策略。</a:t>
            </a:r>
          </a:p>
        </p:txBody>
      </p:sp>
      <p:graphicFrame>
        <p:nvGraphicFramePr>
          <p:cNvPr id="28" name="內容版面配置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8191145"/>
              </p:ext>
            </p:extLst>
          </p:nvPr>
        </p:nvGraphicFramePr>
        <p:xfrm>
          <a:off x="4198868" y="1861152"/>
          <a:ext cx="4682873" cy="21548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75285">
                  <a:extLst>
                    <a:ext uri="{9D8B030D-6E8A-4147-A177-3AD203B41FA5}">
                      <a16:colId xmlns:a16="http://schemas.microsoft.com/office/drawing/2014/main" val="624351065"/>
                    </a:ext>
                  </a:extLst>
                </a:gridCol>
                <a:gridCol w="888843">
                  <a:extLst>
                    <a:ext uri="{9D8B030D-6E8A-4147-A177-3AD203B41FA5}">
                      <a16:colId xmlns:a16="http://schemas.microsoft.com/office/drawing/2014/main" val="511868231"/>
                    </a:ext>
                  </a:extLst>
                </a:gridCol>
                <a:gridCol w="3118745">
                  <a:extLst>
                    <a:ext uri="{9D8B030D-6E8A-4147-A177-3AD203B41FA5}">
                      <a16:colId xmlns:a16="http://schemas.microsoft.com/office/drawing/2014/main" val="709196622"/>
                    </a:ext>
                  </a:extLst>
                </a:gridCol>
              </a:tblGrid>
              <a:tr h="348808"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核心素養面向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zh-HK" altLang="en-US" sz="1600" u="none" strike="noStrike" kern="1200" baseline="0" dirty="0"/>
                        <a:t>核心素養項目</a:t>
                      </a:r>
                      <a:endParaRPr lang="zh-HK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u="none" strike="noStrike" kern="1200" baseline="0" dirty="0"/>
                        <a:t>核心素養具體內涵</a:t>
                      </a:r>
                      <a:endParaRPr lang="zh-TW" altLang="en-US" sz="1600" b="0" i="0" u="none" strike="noStrike" kern="1200" baseline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933526401"/>
                  </a:ext>
                </a:extLst>
              </a:tr>
              <a:tr h="367073"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170688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700" u="none" strike="noStrike" kern="1200" baseline="0" dirty="0" smtClean="0"/>
                        <a:t>國民小學教育</a:t>
                      </a:r>
                      <a:endParaRPr lang="zh-TW" altLang="en-US" sz="1700" b="0" i="0" u="none" strike="noStrike" kern="1200" baseline="0" dirty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extLst>
                  <a:ext uri="{0D108BD9-81ED-4DB2-BD59-A6C34878D82A}">
                    <a16:rowId xmlns:a16="http://schemas.microsoft.com/office/drawing/2014/main" val="3730469019"/>
                  </a:ext>
                </a:extLst>
              </a:tr>
              <a:tr h="1438986">
                <a:tc>
                  <a:txBody>
                    <a:bodyPr/>
                    <a:lstStyle/>
                    <a:p>
                      <a:r>
                        <a:rPr lang="en-US" altLang="zh-TW" sz="1700" u="none" strike="noStrike" kern="12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A.</a:t>
                      </a:r>
                    </a:p>
                    <a:p>
                      <a:r>
                        <a:rPr lang="zh-TW" altLang="en-US" sz="1700" u="none" strike="noStrike" kern="12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自主行動</a:t>
                      </a:r>
                      <a:endParaRPr lang="zh-TW" altLang="en-US" sz="1700" b="0" i="0" u="none" strike="noStrike" kern="1200" baseline="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pPr marL="0" algn="l" defTabSz="1170688" rtl="0" eaLnBrk="1" latinLnBrk="0" hangingPunct="1"/>
                      <a:r>
                        <a:rPr lang="en-US" altLang="zh-TW" sz="17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A3</a:t>
                      </a:r>
                    </a:p>
                    <a:p>
                      <a:pPr marL="0" algn="l" defTabSz="1170688" rtl="0" eaLnBrk="1" latinLnBrk="0" hangingPunct="1"/>
                      <a:r>
                        <a:rPr lang="zh-TW" altLang="en-US" sz="1700" b="0" i="0" u="none" strike="noStrike" kern="1200" baseline="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規劃執行與創新應變</a:t>
                      </a:r>
                    </a:p>
                  </a:txBody>
                  <a:tcPr marL="85752" marR="85752" marT="34290" marB="34290" anchor="ctr"/>
                </a:tc>
                <a:tc>
                  <a:txBody>
                    <a:bodyPr/>
                    <a:lstStyle/>
                    <a:p>
                      <a:r>
                        <a:rPr lang="zh-TW" altLang="en-US" sz="1700" u="none" strike="noStrike" kern="12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</a:t>
                      </a:r>
                      <a:r>
                        <a:rPr lang="en-US" altLang="zh-TW" sz="1700" u="none" strike="noStrike" kern="12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-E-A3 </a:t>
                      </a:r>
                      <a:r>
                        <a:rPr lang="zh-TW" altLang="en-US" sz="1700" u="none" strike="noStrike" kern="1200" baseline="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規劃、執行學習及生活計畫，運用資源或策略，預防 危機、保護自己，並以創新 思考方式，因應日常生活情境</a:t>
                      </a:r>
                      <a:r>
                        <a:rPr lang="zh-TW" altLang="en-US" sz="1700" u="none" strike="noStrike" kern="1200" baseline="0" dirty="0" smtClean="0"/>
                        <a:t>。 </a:t>
                      </a:r>
                    </a:p>
                  </a:txBody>
                  <a:tcPr marL="85752" marR="85752" marT="34290" marB="34290"/>
                </a:tc>
                <a:extLst>
                  <a:ext uri="{0D108BD9-81ED-4DB2-BD59-A6C34878D82A}">
                    <a16:rowId xmlns:a16="http://schemas.microsoft.com/office/drawing/2014/main" val="3988112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16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zh-TW" altLang="en-US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課程實作</a:t>
            </a: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6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Step </a:t>
            </a:r>
            <a:r>
              <a:rPr lang="en-US" altLang="zh-TW" sz="6000" dirty="0">
                <a:latin typeface="標楷體" panose="03000509000000000000" pitchFamily="65" charset="-120"/>
                <a:ea typeface="標楷體" panose="03000509000000000000" pitchFamily="65" charset="-120"/>
              </a:rPr>
              <a:t>by step</a:t>
            </a: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素養導向課程設計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876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48" y="3861048"/>
            <a:ext cx="7733578" cy="281367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43608" y="2004928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0688"/>
            <a:r>
              <a:rPr lang="zh-TW" altLang="en-US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</a:t>
            </a:r>
            <a:endParaRPr lang="zh-TW" altLang="en-US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4078014" y="867127"/>
            <a:ext cx="4536282" cy="781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1b-III-1</a:t>
            </a:r>
            <a:r>
              <a:rPr lang="zh-TW" altLang="en-US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規劃與執行學習計畫，培養自律與負責的態度。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43608" y="2536079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0688"/>
            <a:r>
              <a:rPr lang="zh-TW" altLang="en-US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</a:t>
            </a:r>
            <a:endParaRPr lang="zh-TW" altLang="en-US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文字方塊 19"/>
          <p:cNvSpPr txBox="1">
            <a:spLocks noChangeArrowheads="1"/>
          </p:cNvSpPr>
          <p:nvPr/>
        </p:nvSpPr>
        <p:spPr bwMode="auto">
          <a:xfrm>
            <a:off x="4120783" y="2122420"/>
            <a:ext cx="4500939" cy="827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10966" indent="-111919" algn="just"/>
            <a:r>
              <a:rPr lang="en-US" altLang="zh-TW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Ab-III-1</a:t>
            </a:r>
            <a:r>
              <a:rPr lang="zh-TW" altLang="en-US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學習計畫的規劃與執行</a:t>
            </a:r>
          </a:p>
          <a:p>
            <a:pPr marL="110966" indent="-111919" algn="just"/>
            <a:r>
              <a:rPr lang="en-US" altLang="zh-TW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Ab-III-2</a:t>
            </a:r>
            <a:r>
              <a:rPr lang="zh-TW" altLang="en-US" sz="24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自我管理策略。</a:t>
            </a:r>
          </a:p>
        </p:txBody>
      </p:sp>
      <p:sp>
        <p:nvSpPr>
          <p:cNvPr id="21" name="矩形 20"/>
          <p:cNvSpPr/>
          <p:nvPr/>
        </p:nvSpPr>
        <p:spPr>
          <a:xfrm>
            <a:off x="997784" y="3036061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0688"/>
            <a:r>
              <a:rPr lang="zh-TW" altLang="en-US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</a:t>
            </a:r>
            <a:endParaRPr lang="zh-TW" altLang="en-US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31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C1FA13-576A-46DE-8CE7-4C5FDF04B41A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  <p:sp>
        <p:nvSpPr>
          <p:cNvPr id="5" name="手繪多邊形 4"/>
          <p:cNvSpPr/>
          <p:nvPr/>
        </p:nvSpPr>
        <p:spPr>
          <a:xfrm>
            <a:off x="284104" y="309611"/>
            <a:ext cx="5621992" cy="979325"/>
          </a:xfrm>
          <a:custGeom>
            <a:avLst/>
            <a:gdLst>
              <a:gd name="connsiteX0" fmla="*/ 0 w 2417296"/>
              <a:gd name="connsiteY0" fmla="*/ 163224 h 979325"/>
              <a:gd name="connsiteX1" fmla="*/ 47807 w 2417296"/>
              <a:gd name="connsiteY1" fmla="*/ 47807 h 979325"/>
              <a:gd name="connsiteX2" fmla="*/ 163224 w 2417296"/>
              <a:gd name="connsiteY2" fmla="*/ 0 h 979325"/>
              <a:gd name="connsiteX3" fmla="*/ 2254072 w 2417296"/>
              <a:gd name="connsiteY3" fmla="*/ 0 h 979325"/>
              <a:gd name="connsiteX4" fmla="*/ 2369489 w 2417296"/>
              <a:gd name="connsiteY4" fmla="*/ 47807 h 979325"/>
              <a:gd name="connsiteX5" fmla="*/ 2417296 w 2417296"/>
              <a:gd name="connsiteY5" fmla="*/ 163224 h 979325"/>
              <a:gd name="connsiteX6" fmla="*/ 2417296 w 2417296"/>
              <a:gd name="connsiteY6" fmla="*/ 816101 h 979325"/>
              <a:gd name="connsiteX7" fmla="*/ 2369489 w 2417296"/>
              <a:gd name="connsiteY7" fmla="*/ 931518 h 979325"/>
              <a:gd name="connsiteX8" fmla="*/ 2254072 w 2417296"/>
              <a:gd name="connsiteY8" fmla="*/ 979325 h 979325"/>
              <a:gd name="connsiteX9" fmla="*/ 163224 w 2417296"/>
              <a:gd name="connsiteY9" fmla="*/ 979325 h 979325"/>
              <a:gd name="connsiteX10" fmla="*/ 47807 w 2417296"/>
              <a:gd name="connsiteY10" fmla="*/ 931518 h 979325"/>
              <a:gd name="connsiteX11" fmla="*/ 0 w 2417296"/>
              <a:gd name="connsiteY11" fmla="*/ 816101 h 979325"/>
              <a:gd name="connsiteX12" fmla="*/ 0 w 2417296"/>
              <a:gd name="connsiteY12" fmla="*/ 163224 h 97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7296" h="979325">
                <a:moveTo>
                  <a:pt x="0" y="163224"/>
                </a:moveTo>
                <a:cubicBezTo>
                  <a:pt x="0" y="119934"/>
                  <a:pt x="17197" y="78418"/>
                  <a:pt x="47807" y="47807"/>
                </a:cubicBezTo>
                <a:cubicBezTo>
                  <a:pt x="78417" y="17197"/>
                  <a:pt x="119934" y="0"/>
                  <a:pt x="163224" y="0"/>
                </a:cubicBezTo>
                <a:lnTo>
                  <a:pt x="2254072" y="0"/>
                </a:lnTo>
                <a:cubicBezTo>
                  <a:pt x="2297362" y="0"/>
                  <a:pt x="2338878" y="17197"/>
                  <a:pt x="2369489" y="47807"/>
                </a:cubicBezTo>
                <a:cubicBezTo>
                  <a:pt x="2400099" y="78417"/>
                  <a:pt x="2417296" y="119934"/>
                  <a:pt x="2417296" y="163224"/>
                </a:cubicBezTo>
                <a:lnTo>
                  <a:pt x="2417296" y="816101"/>
                </a:lnTo>
                <a:cubicBezTo>
                  <a:pt x="2417296" y="859391"/>
                  <a:pt x="2400099" y="900907"/>
                  <a:pt x="2369489" y="931518"/>
                </a:cubicBezTo>
                <a:cubicBezTo>
                  <a:pt x="2338879" y="962128"/>
                  <a:pt x="2297362" y="979325"/>
                  <a:pt x="2254072" y="979325"/>
                </a:cubicBezTo>
                <a:lnTo>
                  <a:pt x="163224" y="979325"/>
                </a:lnTo>
                <a:cubicBezTo>
                  <a:pt x="119934" y="979325"/>
                  <a:pt x="78418" y="962128"/>
                  <a:pt x="47807" y="931518"/>
                </a:cubicBezTo>
                <a:cubicBezTo>
                  <a:pt x="17197" y="900908"/>
                  <a:pt x="0" y="859391"/>
                  <a:pt x="0" y="816101"/>
                </a:cubicBezTo>
                <a:lnTo>
                  <a:pt x="0" y="163224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27" tIns="169727" rIns="169727" bIns="16972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dirty="0" smtClean="0">
                <a:latin typeface="微軟正黑體" pitchFamily="34" charset="-120"/>
                <a:ea typeface="微軟正黑體" pitchFamily="34" charset="-120"/>
              </a:rPr>
              <a:t>全世界教改的語言</a:t>
            </a:r>
            <a:r>
              <a:rPr lang="zh-TW" altLang="en-US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zh-TW" altLang="en-US" sz="3600" b="1" kern="1200" dirty="0" smtClean="0">
                <a:latin typeface="微軟正黑體" pitchFamily="34" charset="-120"/>
                <a:ea typeface="微軟正黑體" pitchFamily="34" charset="-120"/>
              </a:rPr>
              <a:t>素養</a:t>
            </a:r>
            <a:endParaRPr lang="zh-TW" altLang="en-US" sz="3600" b="1" kern="1200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2" name="群組 7"/>
          <p:cNvGrpSpPr/>
          <p:nvPr/>
        </p:nvGrpSpPr>
        <p:grpSpPr>
          <a:xfrm>
            <a:off x="2233135" y="1628800"/>
            <a:ext cx="4769854" cy="4769751"/>
            <a:chOff x="1661764" y="267408"/>
            <a:chExt cx="4769854" cy="4769751"/>
          </a:xfrm>
        </p:grpSpPr>
        <p:sp>
          <p:nvSpPr>
            <p:cNvPr id="9" name="橢圓 8"/>
            <p:cNvSpPr/>
            <p:nvPr/>
          </p:nvSpPr>
          <p:spPr>
            <a:xfrm>
              <a:off x="1661764" y="267408"/>
              <a:ext cx="4769854" cy="4769751"/>
            </a:xfrm>
            <a:prstGeom prst="ellipse">
              <a:avLst/>
            </a:prstGeom>
            <a:solidFill>
              <a:srgbClr val="6800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橢圓 4"/>
            <p:cNvSpPr/>
            <p:nvPr/>
          </p:nvSpPr>
          <p:spPr>
            <a:xfrm>
              <a:off x="1961255" y="1000360"/>
              <a:ext cx="4320480" cy="33727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TW" altLang="en-US" sz="7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詮釋素養</a:t>
              </a:r>
              <a:endParaRPr lang="en-US" altLang="zh-TW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11" name="橢圓 10"/>
          <p:cNvSpPr/>
          <p:nvPr/>
        </p:nvSpPr>
        <p:spPr>
          <a:xfrm>
            <a:off x="5364088" y="2132856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橢圓 11"/>
          <p:cNvSpPr/>
          <p:nvPr/>
        </p:nvSpPr>
        <p:spPr>
          <a:xfrm>
            <a:off x="2411760" y="5589240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27823"/>
              <a:satOff val="3318"/>
              <a:lumOff val="719"/>
              <a:alphaOff val="0"/>
            </a:schemeClr>
          </a:fillRef>
          <a:effectRef idx="0">
            <a:schemeClr val="accent5">
              <a:hueOff val="-827823"/>
              <a:satOff val="3318"/>
              <a:lumOff val="719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橢圓 12"/>
          <p:cNvSpPr/>
          <p:nvPr/>
        </p:nvSpPr>
        <p:spPr>
          <a:xfrm>
            <a:off x="7812360" y="328498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655646"/>
              <a:satOff val="6635"/>
              <a:lumOff val="1438"/>
              <a:alphaOff val="0"/>
            </a:schemeClr>
          </a:fillRef>
          <a:effectRef idx="0">
            <a:schemeClr val="accent5">
              <a:hueOff val="-1655646"/>
              <a:satOff val="6635"/>
              <a:lumOff val="1438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橢圓 13"/>
          <p:cNvSpPr/>
          <p:nvPr/>
        </p:nvSpPr>
        <p:spPr>
          <a:xfrm>
            <a:off x="5652120" y="5949280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0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橢圓 14"/>
          <p:cNvSpPr/>
          <p:nvPr/>
        </p:nvSpPr>
        <p:spPr>
          <a:xfrm>
            <a:off x="3995936" y="184482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311292"/>
              <a:satOff val="13270"/>
              <a:lumOff val="2876"/>
              <a:alphaOff val="0"/>
            </a:schemeClr>
          </a:fillRef>
          <a:effectRef idx="0">
            <a:schemeClr val="accent5">
              <a:hueOff val="-3311292"/>
              <a:satOff val="13270"/>
              <a:lumOff val="2876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橢圓 15"/>
          <p:cNvSpPr/>
          <p:nvPr/>
        </p:nvSpPr>
        <p:spPr>
          <a:xfrm>
            <a:off x="2339752" y="3834834"/>
            <a:ext cx="330274" cy="329901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hueOff val="-4139115"/>
              <a:satOff val="16588"/>
              <a:lumOff val="3595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橢圓 16"/>
          <p:cNvSpPr/>
          <p:nvPr/>
        </p:nvSpPr>
        <p:spPr>
          <a:xfrm>
            <a:off x="7748650" y="4521922"/>
            <a:ext cx="356050" cy="35606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794761"/>
              <a:satOff val="23223"/>
              <a:lumOff val="5033"/>
              <a:alphaOff val="0"/>
            </a:schemeClr>
          </a:fillRef>
          <a:effectRef idx="0">
            <a:schemeClr val="accent5">
              <a:hueOff val="-5794761"/>
              <a:satOff val="23223"/>
              <a:lumOff val="5033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橢圓 17"/>
          <p:cNvSpPr/>
          <p:nvPr/>
        </p:nvSpPr>
        <p:spPr>
          <a:xfrm>
            <a:off x="1039299" y="4228045"/>
            <a:ext cx="958938" cy="95896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622584"/>
              <a:satOff val="26541"/>
              <a:lumOff val="5752"/>
              <a:alphaOff val="0"/>
            </a:schemeClr>
          </a:fillRef>
          <a:effectRef idx="0">
            <a:schemeClr val="accent5">
              <a:hueOff val="-6622584"/>
              <a:satOff val="26541"/>
              <a:lumOff val="5752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橢圓 18"/>
          <p:cNvSpPr/>
          <p:nvPr/>
        </p:nvSpPr>
        <p:spPr>
          <a:xfrm>
            <a:off x="6156176" y="1628800"/>
            <a:ext cx="530476" cy="53046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278230"/>
              <a:satOff val="33176"/>
              <a:lumOff val="7190"/>
              <a:alphaOff val="0"/>
            </a:schemeClr>
          </a:fillRef>
          <a:effectRef idx="0">
            <a:schemeClr val="accent5">
              <a:hueOff val="-8278230"/>
              <a:satOff val="33176"/>
              <a:lumOff val="719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橢圓 19"/>
          <p:cNvSpPr/>
          <p:nvPr/>
        </p:nvSpPr>
        <p:spPr>
          <a:xfrm>
            <a:off x="6588224" y="5085184"/>
            <a:ext cx="384107" cy="38447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240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5" b="24062"/>
          <a:stretch/>
        </p:blipFill>
        <p:spPr bwMode="auto">
          <a:xfrm>
            <a:off x="4147260" y="671527"/>
            <a:ext cx="2075160" cy="2405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向右箭號 7"/>
          <p:cNvSpPr/>
          <p:nvPr/>
        </p:nvSpPr>
        <p:spPr>
          <a:xfrm>
            <a:off x="3467127" y="203563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5879996" y="145758"/>
            <a:ext cx="995128" cy="787687"/>
          </a:xfrm>
          <a:prstGeom prst="wedgeRoundRectCallout">
            <a:avLst>
              <a:gd name="adj1" fmla="val -104470"/>
              <a:gd name="adj2" fmla="val 213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不超過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870648" y="3985747"/>
            <a:ext cx="2596479" cy="14736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1b-III-1</a:t>
            </a:r>
            <a:r>
              <a:rPr lang="zh-TW" altLang="en-US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規劃與執行學習計畫，培養自律與負責的態度。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29822" y="3985747"/>
            <a:ext cx="2843544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綜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-E-A3 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規劃、執行學習及生活計畫，運用資源或策略，預防 危機、保護自己，並以創新 思考方式，因應日常生活情境</a:t>
            </a:r>
            <a:r>
              <a:rPr lang="zh-TW" altLang="en-US" sz="2400" dirty="0"/>
              <a:t>。 </a:t>
            </a:r>
          </a:p>
        </p:txBody>
      </p:sp>
      <p:sp>
        <p:nvSpPr>
          <p:cNvPr id="19" name="矩形 18"/>
          <p:cNvSpPr/>
          <p:nvPr/>
        </p:nvSpPr>
        <p:spPr>
          <a:xfrm>
            <a:off x="4299336" y="2594744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0688"/>
            <a:r>
              <a:rPr lang="zh-TW" altLang="en-US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</a:t>
            </a:r>
            <a:endParaRPr lang="zh-TW" altLang="en-US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向右箭號 19"/>
          <p:cNvSpPr/>
          <p:nvPr/>
        </p:nvSpPr>
        <p:spPr>
          <a:xfrm>
            <a:off x="2917154" y="502148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21" name="向右箭號 20"/>
          <p:cNvSpPr/>
          <p:nvPr/>
        </p:nvSpPr>
        <p:spPr>
          <a:xfrm>
            <a:off x="6102735" y="626688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75124" y="5607499"/>
            <a:ext cx="1829199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defTabSz="1170688"/>
            <a:r>
              <a:rPr lang="en-US" altLang="zh-TW" sz="24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A3</a:t>
            </a:r>
          </a:p>
          <a:p>
            <a:pPr defTabSz="1170688"/>
            <a:r>
              <a:rPr lang="zh-TW" altLang="en-US" sz="2400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規劃執行與創新應變</a:t>
            </a:r>
          </a:p>
        </p:txBody>
      </p:sp>
      <p:sp>
        <p:nvSpPr>
          <p:cNvPr id="22" name="矩形 21"/>
          <p:cNvSpPr/>
          <p:nvPr/>
        </p:nvSpPr>
        <p:spPr>
          <a:xfrm>
            <a:off x="4299336" y="2064610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170688"/>
            <a:r>
              <a:rPr lang="zh-TW" altLang="en-US" dirty="0">
                <a:solidFill>
                  <a:schemeClr val="dk1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</a:t>
            </a:r>
            <a:endParaRPr lang="zh-TW" altLang="en-US" dirty="0">
              <a:solidFill>
                <a:schemeClr val="dk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59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8" grpId="0" animBg="1"/>
      <p:bldP spid="2" grpId="0" animBg="1"/>
      <p:bldP spid="19" grpId="0"/>
      <p:bldP spid="20" grpId="0" animBg="1"/>
      <p:bldP spid="21" grpId="0" animBg="1"/>
      <p:bldP spid="7" grpId="0" animBg="1"/>
      <p:bldP spid="2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5" b="24062"/>
          <a:stretch/>
        </p:blipFill>
        <p:spPr bwMode="auto">
          <a:xfrm>
            <a:off x="4147260" y="671527"/>
            <a:ext cx="2075160" cy="2405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37120" b="33083"/>
          <a:stretch/>
        </p:blipFill>
        <p:spPr bwMode="auto">
          <a:xfrm>
            <a:off x="6745224" y="706303"/>
            <a:ext cx="1860857" cy="21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向右箭號 7"/>
          <p:cNvSpPr/>
          <p:nvPr/>
        </p:nvSpPr>
        <p:spPr>
          <a:xfrm>
            <a:off x="3467127" y="203563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9" name="向右箭號 8"/>
          <p:cNvSpPr/>
          <p:nvPr/>
        </p:nvSpPr>
        <p:spPr>
          <a:xfrm>
            <a:off x="6024274" y="202740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5879996" y="145758"/>
            <a:ext cx="995128" cy="787687"/>
          </a:xfrm>
          <a:prstGeom prst="wedgeRoundRectCallout">
            <a:avLst>
              <a:gd name="adj1" fmla="val -104470"/>
              <a:gd name="adj2" fmla="val 213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不超過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7978617" y="2686990"/>
            <a:ext cx="995128" cy="787687"/>
          </a:xfrm>
          <a:prstGeom prst="wedgeRoundRectCallout">
            <a:avLst>
              <a:gd name="adj1" fmla="val -41100"/>
              <a:gd name="adj2" fmla="val -72116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6" action="ppaction://hlinksldjump"/>
              </a:rPr>
              <a:t>NEW</a:t>
            </a:r>
          </a:p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6" action="ppaction://hlinksldjump"/>
              </a:rPr>
              <a:t>19</a:t>
            </a:r>
            <a:endParaRPr lang="zh-TW" altLang="en-US" sz="2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29287"/>
              </p:ext>
            </p:extLst>
          </p:nvPr>
        </p:nvGraphicFramePr>
        <p:xfrm>
          <a:off x="863747" y="3740868"/>
          <a:ext cx="8100741" cy="2060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065">
                  <a:extLst>
                    <a:ext uri="{9D8B030D-6E8A-4147-A177-3AD203B41FA5}">
                      <a16:colId xmlns:a16="http://schemas.microsoft.com/office/drawing/2014/main" val="2789647858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3543323902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2361965738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3016080581"/>
                    </a:ext>
                  </a:extLst>
                </a:gridCol>
              </a:tblGrid>
              <a:tr h="2060158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性平、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人權、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環境、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海洋</a:t>
                      </a:r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品德、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多元文化、 閱讀素養、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國際教育</a:t>
                      </a:r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科技、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資訊、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生涯規劃</a:t>
                      </a:r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法治、安全、家庭、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能源、防災、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戶外教育、</a:t>
                      </a:r>
                      <a:endParaRPr lang="en-US" altLang="zh-TW" sz="2400" dirty="0" smtClean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solidFill>
                            <a:schemeClr val="tx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原住民族教育</a:t>
                      </a:r>
                      <a:endParaRPr lang="zh-TW" altLang="en-US" sz="2400" dirty="0">
                        <a:solidFill>
                          <a:schemeClr val="tx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222929"/>
                  </a:ext>
                </a:extLst>
              </a:tr>
            </a:tbl>
          </a:graphicData>
        </a:graphic>
      </p:graphicFrame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2104041" y="5937493"/>
            <a:ext cx="5874576" cy="78115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1b-III-1</a:t>
            </a:r>
            <a:r>
              <a:rPr lang="zh-TW" altLang="en-US" sz="225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規劃與執行學習計畫，培養自律與負責的態度</a:t>
            </a:r>
            <a:r>
              <a:rPr lang="zh-TW" altLang="en-US" sz="2250" kern="1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26350" y="2027409"/>
            <a:ext cx="383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400" kern="1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 2" panose="05020102010507070707" pitchFamily="18" charset="2"/>
              </a:rPr>
              <a:t>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2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8" grpId="0" animBg="1"/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5" b="24062"/>
          <a:stretch/>
        </p:blipFill>
        <p:spPr bwMode="auto">
          <a:xfrm>
            <a:off x="4147260" y="671527"/>
            <a:ext cx="2075160" cy="2405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37120" b="33083"/>
          <a:stretch/>
        </p:blipFill>
        <p:spPr bwMode="auto">
          <a:xfrm>
            <a:off x="6745224" y="706303"/>
            <a:ext cx="1860857" cy="21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r="32796"/>
          <a:stretch/>
        </p:blipFill>
        <p:spPr bwMode="auto">
          <a:xfrm>
            <a:off x="5668928" y="3547800"/>
            <a:ext cx="2728700" cy="2909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向右箭號 7"/>
          <p:cNvSpPr/>
          <p:nvPr/>
        </p:nvSpPr>
        <p:spPr>
          <a:xfrm>
            <a:off x="3467127" y="203563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9" name="向右箭號 8"/>
          <p:cNvSpPr/>
          <p:nvPr/>
        </p:nvSpPr>
        <p:spPr>
          <a:xfrm>
            <a:off x="6024274" y="202740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0" name="向右箭號 9"/>
          <p:cNvSpPr/>
          <p:nvPr/>
        </p:nvSpPr>
        <p:spPr>
          <a:xfrm rot="5400000">
            <a:off x="7289568" y="277404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5879996" y="145758"/>
            <a:ext cx="995128" cy="787687"/>
          </a:xfrm>
          <a:prstGeom prst="wedgeRoundRectCallout">
            <a:avLst>
              <a:gd name="adj1" fmla="val -104470"/>
              <a:gd name="adj2" fmla="val 213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不超過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7978617" y="2686990"/>
            <a:ext cx="995128" cy="787687"/>
          </a:xfrm>
          <a:prstGeom prst="wedgeRoundRectCallout">
            <a:avLst>
              <a:gd name="adj1" fmla="val -41100"/>
              <a:gd name="adj2" fmla="val -72116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7" action="ppaction://hlinksldjump"/>
              </a:rPr>
              <a:t>NEW</a:t>
            </a:r>
          </a:p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7" action="ppaction://hlinksldjump"/>
              </a:rPr>
              <a:t>19</a:t>
            </a:r>
            <a:endParaRPr lang="zh-TW" altLang="en-US" sz="2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64" y="3789040"/>
            <a:ext cx="3898926" cy="2817916"/>
          </a:xfrm>
          <a:prstGeom prst="rect">
            <a:avLst/>
          </a:prstGeom>
        </p:spPr>
      </p:pic>
      <p:sp>
        <p:nvSpPr>
          <p:cNvPr id="16" name="文字方塊 15"/>
          <p:cNvSpPr txBox="1">
            <a:spLocks noChangeArrowheads="1"/>
          </p:cNvSpPr>
          <p:nvPr/>
        </p:nvSpPr>
        <p:spPr bwMode="auto">
          <a:xfrm>
            <a:off x="2396009" y="4924691"/>
            <a:ext cx="1459847" cy="4349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zh-TW" altLang="en-US" sz="2250" kern="1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學習目標</a:t>
            </a:r>
            <a:endParaRPr lang="en-US" altLang="zh-TW" sz="225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文字方塊 17"/>
          <p:cNvSpPr txBox="1">
            <a:spLocks noChangeArrowheads="1"/>
          </p:cNvSpPr>
          <p:nvPr/>
        </p:nvSpPr>
        <p:spPr bwMode="auto">
          <a:xfrm>
            <a:off x="2364938" y="3966037"/>
            <a:ext cx="2869738" cy="58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en-US" altLang="zh-TW" sz="16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1b-III-1</a:t>
            </a:r>
            <a:r>
              <a:rPr lang="zh-TW" altLang="en-US" sz="16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規劃與執行學習計畫，培養自律與負責的態度。</a:t>
            </a:r>
            <a:endParaRPr lang="en-US" altLang="zh-TW" sz="1600" kern="1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文字方塊 18"/>
          <p:cNvSpPr txBox="1">
            <a:spLocks noChangeArrowheads="1"/>
          </p:cNvSpPr>
          <p:nvPr/>
        </p:nvSpPr>
        <p:spPr bwMode="auto">
          <a:xfrm>
            <a:off x="1497282" y="4622372"/>
            <a:ext cx="847274" cy="1565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10966" indent="-111919"/>
            <a:r>
              <a:rPr lang="en-US" altLang="zh-TW" sz="12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Ab-III-1</a:t>
            </a:r>
            <a:r>
              <a:rPr lang="zh-TW" altLang="en-US" sz="12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學習計畫的規劃與執行</a:t>
            </a:r>
          </a:p>
          <a:p>
            <a:pPr marL="110966" indent="-111919"/>
            <a:r>
              <a:rPr lang="en-US" altLang="zh-TW" sz="12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Ab-III-2</a:t>
            </a:r>
            <a:r>
              <a:rPr lang="zh-TW" altLang="en-US" sz="1200" kern="100" dirty="0">
                <a:latin typeface="標楷體" panose="03000509000000000000" pitchFamily="65" charset="-120"/>
                <a:ea typeface="標楷體" panose="03000509000000000000" pitchFamily="65" charset="-120"/>
              </a:rPr>
              <a:t>自我管理策略。</a:t>
            </a:r>
          </a:p>
        </p:txBody>
      </p:sp>
      <p:sp>
        <p:nvSpPr>
          <p:cNvPr id="27" name="文字方塊 26"/>
          <p:cNvSpPr txBox="1">
            <a:spLocks noChangeArrowheads="1"/>
          </p:cNvSpPr>
          <p:nvPr/>
        </p:nvSpPr>
        <p:spPr bwMode="auto">
          <a:xfrm>
            <a:off x="2396009" y="5645521"/>
            <a:ext cx="2807596" cy="4349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7797" tIns="43898" rIns="87797" bIns="43898">
            <a:spAutoFit/>
          </a:bodyPr>
          <a:lstStyle/>
          <a:p>
            <a:pPr marL="154872" indent="-154872" algn="just" defTabSz="878016"/>
            <a:r>
              <a:rPr lang="zh-TW" altLang="en-US" sz="2250" b="1" kern="1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展現學習表現的層次</a:t>
            </a:r>
            <a:endParaRPr lang="en-US" altLang="zh-TW" sz="2250" b="1" kern="1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282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/>
      <p:bldP spid="19" grpId="0"/>
      <p:bldP spid="2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6"/>
          <a:stretch/>
        </p:blipFill>
        <p:spPr bwMode="auto">
          <a:xfrm>
            <a:off x="870648" y="706302"/>
            <a:ext cx="2988580" cy="2966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35" b="24062"/>
          <a:stretch/>
        </p:blipFill>
        <p:spPr bwMode="auto">
          <a:xfrm>
            <a:off x="4147260" y="671527"/>
            <a:ext cx="2075160" cy="2405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37120" b="33083"/>
          <a:stretch/>
        </p:blipFill>
        <p:spPr bwMode="auto">
          <a:xfrm>
            <a:off x="6745224" y="706303"/>
            <a:ext cx="1860857" cy="21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3" r="32796"/>
          <a:stretch/>
        </p:blipFill>
        <p:spPr bwMode="auto">
          <a:xfrm>
            <a:off x="5668928" y="3547800"/>
            <a:ext cx="2728700" cy="2909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向右箭號 7"/>
          <p:cNvSpPr/>
          <p:nvPr/>
        </p:nvSpPr>
        <p:spPr>
          <a:xfrm>
            <a:off x="3467127" y="203563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9" name="向右箭號 8"/>
          <p:cNvSpPr/>
          <p:nvPr/>
        </p:nvSpPr>
        <p:spPr>
          <a:xfrm>
            <a:off x="6024274" y="2027409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0" name="向右箭號 9"/>
          <p:cNvSpPr/>
          <p:nvPr/>
        </p:nvSpPr>
        <p:spPr>
          <a:xfrm rot="5400000">
            <a:off x="7289568" y="2774042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sp>
        <p:nvSpPr>
          <p:cNvPr id="11" name="向右箭號 10"/>
          <p:cNvSpPr/>
          <p:nvPr/>
        </p:nvSpPr>
        <p:spPr>
          <a:xfrm rot="10800000">
            <a:off x="4651316" y="4709503"/>
            <a:ext cx="792088" cy="58601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  <a:latin typeface="Calibri"/>
              <a:ea typeface="新細明體" panose="02020500000000000000" pitchFamily="18" charset="-12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9" r="16475" b="2370"/>
          <a:stretch/>
        </p:blipFill>
        <p:spPr bwMode="auto">
          <a:xfrm>
            <a:off x="1812917" y="3738847"/>
            <a:ext cx="2812503" cy="2527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圓角矩形圖說文字 12"/>
          <p:cNvSpPr/>
          <p:nvPr/>
        </p:nvSpPr>
        <p:spPr>
          <a:xfrm>
            <a:off x="2427080" y="324902"/>
            <a:ext cx="1584176" cy="115212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找出九貫教案修改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設計全新教案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圓角矩形圖說文字 13"/>
          <p:cNvSpPr/>
          <p:nvPr/>
        </p:nvSpPr>
        <p:spPr>
          <a:xfrm>
            <a:off x="5879996" y="145758"/>
            <a:ext cx="995128" cy="787687"/>
          </a:xfrm>
          <a:prstGeom prst="wedgeRoundRectCallout">
            <a:avLst>
              <a:gd name="adj1" fmla="val -104470"/>
              <a:gd name="adj2" fmla="val 2134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不超過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圓角矩形圖說文字 14"/>
          <p:cNvSpPr/>
          <p:nvPr/>
        </p:nvSpPr>
        <p:spPr>
          <a:xfrm>
            <a:off x="7978617" y="2686990"/>
            <a:ext cx="995128" cy="787687"/>
          </a:xfrm>
          <a:prstGeom prst="wedgeRoundRectCallout">
            <a:avLst>
              <a:gd name="adj1" fmla="val -41100"/>
              <a:gd name="adj2" fmla="val -72116"/>
              <a:gd name="adj3" fmla="val 16667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8" action="ppaction://hlinksldjump"/>
              </a:rPr>
              <a:t>NEW</a:t>
            </a:r>
          </a:p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8" action="ppaction://hlinksldjump"/>
              </a:rPr>
              <a:t>19</a:t>
            </a:r>
            <a:endParaRPr lang="zh-TW" altLang="en-US" sz="2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963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67743" y="620688"/>
            <a:ext cx="6460283" cy="4157789"/>
          </a:xfrm>
        </p:spPr>
        <p:txBody>
          <a:bodyPr rtlCol="0">
            <a:normAutofit/>
          </a:bodyPr>
          <a:lstStyle/>
          <a:p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還記得什麼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過程中曾經有過什麼感覺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有什麼問題想要問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或者有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相似的經驗願意分享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想像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過後的教室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師生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會是什麼模樣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4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預留位置 3"/>
          <p:cNvSpPr>
            <a:spLocks noGrp="1"/>
          </p:cNvSpPr>
          <p:nvPr>
            <p:ph type="body" idx="1"/>
          </p:nvPr>
        </p:nvSpPr>
        <p:spPr>
          <a:xfrm>
            <a:off x="422683" y="1772816"/>
            <a:ext cx="422221" cy="3960440"/>
          </a:xfrm>
        </p:spPr>
        <p:txBody>
          <a:bodyPr rtlCol="0">
            <a:noAutofit/>
          </a:bodyPr>
          <a:lstStyle/>
          <a:p>
            <a:pPr algn="ctr" rtl="0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回饋與分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享</a:t>
            </a:r>
          </a:p>
        </p:txBody>
      </p:sp>
      <p:sp>
        <p:nvSpPr>
          <p:cNvPr id="5" name="橢圓 4"/>
          <p:cNvSpPr/>
          <p:nvPr/>
        </p:nvSpPr>
        <p:spPr>
          <a:xfrm>
            <a:off x="323526" y="1063075"/>
            <a:ext cx="620537" cy="6155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</a:t>
            </a:r>
            <a:endParaRPr lang="zh-TW" altLang="en-US" sz="3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矩形 6">
            <a:hlinkClick r:id="rId3" action="ppaction://hlinkfile"/>
          </p:cNvPr>
          <p:cNvSpPr/>
          <p:nvPr/>
        </p:nvSpPr>
        <p:spPr>
          <a:xfrm>
            <a:off x="2593785" y="5229200"/>
            <a:ext cx="5808198" cy="126397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實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作任務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</a:p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小組尋找、改編、設計一個素養導向課程，並做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分鐘的課程分享。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2615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3577447"/>
              </p:ext>
            </p:extLst>
          </p:nvPr>
        </p:nvGraphicFramePr>
        <p:xfrm>
          <a:off x="755576" y="980728"/>
          <a:ext cx="8100741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065">
                  <a:extLst>
                    <a:ext uri="{9D8B030D-6E8A-4147-A177-3AD203B41FA5}">
                      <a16:colId xmlns:a16="http://schemas.microsoft.com/office/drawing/2014/main" val="2236266157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2897333975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2325190000"/>
                    </a:ext>
                  </a:extLst>
                </a:gridCol>
                <a:gridCol w="2124892">
                  <a:extLst>
                    <a:ext uri="{9D8B030D-6E8A-4147-A177-3AD203B41FA5}">
                      <a16:colId xmlns:a16="http://schemas.microsoft.com/office/drawing/2014/main" val="3902303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TW" altLang="en-US" sz="2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被納入核心素養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單獨設領域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科目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被納入學習重點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632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十九項議題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性平、人權、環境、海洋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品德、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科技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資訊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、多元文化、 閱讀素養、國際教育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生命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科技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</a:t>
                      </a:r>
                      <a:r>
                        <a:rPr lang="zh-TW" altLang="en-US" sz="2400" dirty="0" smtClean="0">
                          <a:solidFill>
                            <a:srgbClr val="FF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資訊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、生涯規劃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法治、能源、安全、防災、家庭、戶外教育、原住民族教育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73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十九項議題的融入方式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各領綱發展時，已適切轉化且適時融入上述議題之精神與內涵。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對應名稱之領域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科目之課程綱要已建立相關內容。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綜合活動學習重點裡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</a:t>
                      </a:r>
                    </a:p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安全、防災、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家庭、戶外教育</a:t>
                      </a:r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71932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優勢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:-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時代、脈絡、變動、討論、跨領域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06779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準備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了解議題的理念、內涵、重點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40281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模組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多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議題融入單領域、單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多</a:t>
                      </a: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議題融入跨領域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822396"/>
                  </a:ext>
                </a:extLst>
              </a:tr>
            </a:tbl>
          </a:graphicData>
        </a:graphic>
      </p:graphicFrame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4123911" cy="571203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十九項議題的歸屬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動作按鈕: 返回 4">
            <a:hlinkClick r:id="rId2" action="ppaction://hlinksldjump" highlightClick="1"/>
          </p:cNvPr>
          <p:cNvSpPr/>
          <p:nvPr/>
        </p:nvSpPr>
        <p:spPr>
          <a:xfrm>
            <a:off x="8100392" y="260648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24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92306"/>
          </a:xfrm>
          <a:prstGeom prst="rect">
            <a:avLst/>
          </a:prstGeom>
        </p:spPr>
      </p:pic>
      <p:sp>
        <p:nvSpPr>
          <p:cNvPr id="4" name="動作按鈕: 返回 3">
            <a:hlinkClick r:id="rId3" action="ppaction://hlinksldjump" highlightClick="1"/>
          </p:cNvPr>
          <p:cNvSpPr/>
          <p:nvPr/>
        </p:nvSpPr>
        <p:spPr>
          <a:xfrm>
            <a:off x="8532440" y="1886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395536" y="2598770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活動一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心情遇見美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600" y="183787"/>
            <a:ext cx="6779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探索並分享生活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中的美感經驗。</a:t>
            </a:r>
          </a:p>
        </p:txBody>
      </p:sp>
      <p:sp>
        <p:nvSpPr>
          <p:cNvPr id="4" name="矩形 3"/>
          <p:cNvSpPr/>
          <p:nvPr/>
        </p:nvSpPr>
        <p:spPr>
          <a:xfrm>
            <a:off x="5292080" y="5877272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探索生活中的美感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經驗。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50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一、分享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每組一份情緒卡，每人挑出一張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代表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今天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情緒的卡片，並分享今天擁有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張情緒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的事件或感受。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各組將所挑出的情緒卡排列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成為一個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故事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各組上台與全班分享情緒卡故事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178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全班共同討論各組故事中，以正向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或負向情緒結尾的劇情屬性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你喜歡哪一個故事的結局，為什麼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2.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結局會影響整個故事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帶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感覺嗎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操作結局，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討論正向情緒卡的意義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價值。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向情緒卡結尾的故事，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直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接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依照設定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排列；負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向情緒卡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結尾的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故事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重新排列，以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正向情緒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卡作為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結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尾。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388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標題 1"/>
          <p:cNvSpPr>
            <a:spLocks noGrp="1"/>
          </p:cNvSpPr>
          <p:nvPr>
            <p:ph type="title"/>
          </p:nvPr>
        </p:nvSpPr>
        <p:spPr>
          <a:xfrm>
            <a:off x="0" y="260350"/>
            <a:ext cx="3673475" cy="563563"/>
          </a:xfrm>
        </p:spPr>
        <p:txBody>
          <a:bodyPr>
            <a:normAutofit fontScale="90000"/>
          </a:bodyPr>
          <a:lstStyle/>
          <a:p>
            <a:pPr algn="ctr"/>
            <a:r>
              <a:rPr lang="zh-TW" altLang="en-US" sz="4000" smtClean="0">
                <a:solidFill>
                  <a:srgbClr val="006600"/>
                </a:solidFill>
                <a:latin typeface="標楷體" pitchFamily="65" charset="-120"/>
                <a:ea typeface="標楷體" pitchFamily="65" charset="-120"/>
              </a:rPr>
              <a:t>素養是</a:t>
            </a:r>
            <a:r>
              <a:rPr lang="en-US" altLang="zh-TW" sz="4000" smtClean="0">
                <a:solidFill>
                  <a:srgbClr val="006600"/>
                </a:solidFill>
                <a:latin typeface="標楷體" pitchFamily="65" charset="-120"/>
                <a:ea typeface="標楷體" pitchFamily="65" charset="-120"/>
              </a:rPr>
              <a:t>……</a:t>
            </a:r>
            <a:endParaRPr lang="zh-TW" altLang="en-US" sz="4000" smtClean="0">
              <a:solidFill>
                <a:srgbClr val="0066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日期版面配置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www.themegallery.com</a:t>
            </a: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/>
              <a:t>LOGO</a:t>
            </a:r>
          </a:p>
        </p:txBody>
      </p:sp>
      <p:pic>
        <p:nvPicPr>
          <p:cNvPr id="35845" name="Picture 7" descr="C:\Users\WANG\Desktop\14918328587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-19050"/>
            <a:ext cx="5795962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接點 7"/>
          <p:cNvCxnSpPr/>
          <p:nvPr/>
        </p:nvCxnSpPr>
        <p:spPr bwMode="auto">
          <a:xfrm>
            <a:off x="539750" y="3357563"/>
            <a:ext cx="273685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文字方塊 8"/>
          <p:cNvSpPr txBox="1">
            <a:spLocks noChangeArrowheads="1"/>
          </p:cNvSpPr>
          <p:nvPr/>
        </p:nvSpPr>
        <p:spPr bwMode="auto">
          <a:xfrm>
            <a:off x="323850" y="2420938"/>
            <a:ext cx="316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zh-TW" altLang="en-US" sz="2800" b="1" dirty="0">
                <a:solidFill>
                  <a:srgbClr val="0000CC"/>
                </a:solidFill>
              </a:rPr>
              <a:t>海水上呈現的表現</a:t>
            </a:r>
          </a:p>
        </p:txBody>
      </p:sp>
      <p:sp>
        <p:nvSpPr>
          <p:cNvPr id="13" name="內容版面配置區 12"/>
          <p:cNvSpPr>
            <a:spLocks noGrp="1"/>
          </p:cNvSpPr>
          <p:nvPr>
            <p:ph idx="1"/>
          </p:nvPr>
        </p:nvSpPr>
        <p:spPr>
          <a:xfrm>
            <a:off x="323850" y="4292600"/>
            <a:ext cx="3168650" cy="1050217"/>
          </a:xfrm>
        </p:spPr>
        <p:txBody>
          <a:bodyPr>
            <a:spAutoFit/>
          </a:bodyPr>
          <a:lstStyle/>
          <a:p>
            <a:pPr marL="0" indent="0">
              <a:buFont typeface="Wingdings" pitchFamily="2" charset="2"/>
              <a:buNone/>
            </a:pPr>
            <a:r>
              <a:rPr lang="zh-TW" altLang="en-US" sz="2800" b="1" dirty="0" smtClean="0">
                <a:solidFill>
                  <a:srgbClr val="0000CC"/>
                </a:solidFill>
                <a:ea typeface="新細明體" pitchFamily="18" charset="-120"/>
              </a:rPr>
              <a:t>海水下隱藏的素養</a:t>
            </a:r>
            <a:endParaRPr lang="en-US" altLang="zh-TW" sz="2800" b="1" dirty="0" smtClean="0">
              <a:solidFill>
                <a:srgbClr val="0000CC"/>
              </a:solidFill>
              <a:ea typeface="新細明體" pitchFamily="18" charset="-12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altLang="zh-TW" sz="2800" b="1" dirty="0" smtClean="0">
                <a:solidFill>
                  <a:srgbClr val="CC0000"/>
                </a:solidFill>
                <a:ea typeface="新細明體" pitchFamily="18" charset="-120"/>
              </a:rPr>
              <a:t>(</a:t>
            </a:r>
            <a:r>
              <a:rPr lang="zh-TW" altLang="en-US" sz="2800" b="1" dirty="0" smtClean="0">
                <a:solidFill>
                  <a:srgbClr val="CC0000"/>
                </a:solidFill>
                <a:ea typeface="新細明體" pitchFamily="18" charset="-120"/>
              </a:rPr>
              <a:t>心智模型與態度</a:t>
            </a:r>
            <a:r>
              <a:rPr lang="en-US" altLang="zh-TW" sz="2800" b="1" dirty="0" smtClean="0">
                <a:solidFill>
                  <a:srgbClr val="CC0000"/>
                </a:solidFill>
                <a:ea typeface="新細明體" pitchFamily="18" charset="-120"/>
              </a:rPr>
              <a:t>)</a:t>
            </a:r>
            <a:endParaRPr lang="zh-TW" altLang="en-US" sz="2800" b="1" dirty="0" smtClean="0">
              <a:solidFill>
                <a:srgbClr val="CC0000"/>
              </a:solidFill>
              <a:ea typeface="新細明體" pitchFamily="18" charset="-120"/>
            </a:endParaRPr>
          </a:p>
        </p:txBody>
      </p:sp>
      <p:sp>
        <p:nvSpPr>
          <p:cNvPr id="2" name="橢圓 1"/>
          <p:cNvSpPr/>
          <p:nvPr/>
        </p:nvSpPr>
        <p:spPr>
          <a:xfrm>
            <a:off x="6372200" y="6021288"/>
            <a:ext cx="792088" cy="7001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6246019" y="5160084"/>
            <a:ext cx="792088" cy="7001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4860032" y="5517231"/>
            <a:ext cx="1255018" cy="10313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5741854" y="4037727"/>
            <a:ext cx="1638458" cy="9613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5426790" y="3357563"/>
            <a:ext cx="2385570" cy="586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3978166" y="4509120"/>
            <a:ext cx="474953" cy="6509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Picture 8" descr="C:\Users\WANG\Desktop\1491832867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0" y="0"/>
            <a:ext cx="5619750" cy="81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11"/>
          <p:cNvSpPr>
            <a:spLocks noChangeArrowheads="1"/>
          </p:cNvSpPr>
          <p:nvPr/>
        </p:nvSpPr>
        <p:spPr bwMode="auto">
          <a:xfrm>
            <a:off x="3779838" y="2708275"/>
            <a:ext cx="3817937" cy="1916113"/>
          </a:xfrm>
          <a:prstGeom prst="irregularSeal1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zh-TW" altLang="en-US" sz="32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具體說</a:t>
            </a:r>
            <a:r>
              <a:rPr lang="en-US" altLang="zh-TW" sz="32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9659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build="p"/>
      <p:bldP spid="2" grpId="0" animBg="1"/>
      <p:bldP spid="12" grpId="0" animBg="1"/>
      <p:bldP spid="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三、實作活動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共讀多樣性美感簡報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可選用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數位島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嶼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或教師自行蒐集的照片，如「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生活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2" action="ppaction://hlinkpres?slideindex=1&amp;slidetitle=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遇見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pres?slideindex=1&amp;slidetitle="/>
              </a:rPr>
              <a:t>美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」簡報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，並練習以正向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解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讀簡報內的照片。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冒險地圖的四個情境，引導學生用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理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的正向情緒面對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情緒冒險地圖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妹妹出生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生命之美、打掃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生活之美、協助同學的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共好、豐收的果農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生涯之美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]</a:t>
            </a:r>
            <a:endParaRPr lang="en-US" altLang="zh-TW" sz="3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364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四、工作任務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你認為什麼是美感呢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有句話說：「生活中不缺美，缺的是發現美的眼睛。」美是心的感覺，讓我們產生喜悅、感覺自在、覺得幸福。今天的任務，美感追追追，等你來完成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!(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附件一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32378" y="12077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探索生活中的美感</a:t>
            </a:r>
            <a:r>
              <a:rPr lang="zh-TW" altLang="zh-TW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endParaRPr lang="zh-TW" altLang="en-US" sz="2800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48723"/>
            <a:ext cx="8097593" cy="558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1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2985170" cy="74235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實作評量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53959" y="1268760"/>
          <a:ext cx="7456888" cy="524129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864222">
                  <a:extLst>
                    <a:ext uri="{9D8B030D-6E8A-4147-A177-3AD203B41FA5}">
                      <a16:colId xmlns:a16="http://schemas.microsoft.com/office/drawing/2014/main" val="3238184931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585636365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1760875488"/>
                    </a:ext>
                  </a:extLst>
                </a:gridCol>
                <a:gridCol w="1864222">
                  <a:extLst>
                    <a:ext uri="{9D8B030D-6E8A-4147-A177-3AD203B41FA5}">
                      <a16:colId xmlns:a16="http://schemas.microsoft.com/office/drawing/2014/main" val="3263529290"/>
                    </a:ext>
                  </a:extLst>
                </a:gridCol>
              </a:tblGrid>
              <a:tr h="486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9269490"/>
                  </a:ext>
                </a:extLst>
              </a:tr>
              <a:tr h="10340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任務一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(30%)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 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將感覺具有美感的紀錄或事物帶來學校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12057329"/>
                  </a:ext>
                </a:extLst>
              </a:tr>
              <a:tr h="21260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任務二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能用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100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字以內的文字敘述美感紀錄或事物，且文字中包含正向情緒。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能用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100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字以內的文字敘述美感紀錄或事物。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1761257"/>
                  </a:ext>
                </a:extLst>
              </a:tr>
              <a:tr h="10340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完成工作任務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單的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任務三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(20%)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能勾選並說明勾選裡由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能勾選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未完成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119654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211960" y="491954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探索生活中的美感</a:t>
            </a:r>
            <a:r>
              <a:rPr lang="zh-TW" altLang="zh-TW" sz="2800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endParaRPr lang="zh-TW" altLang="en-US" sz="2800" dirty="0"/>
          </a:p>
        </p:txBody>
      </p:sp>
      <p:sp>
        <p:nvSpPr>
          <p:cNvPr id="7" name="動作按鈕: 返回 6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95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活動二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生活美感追追追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覺察美感與生活的關聯性。</a:t>
            </a:r>
          </a:p>
        </p:txBody>
      </p:sp>
      <p:sp>
        <p:nvSpPr>
          <p:cNvPr id="6" name="矩形 5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分享生活中的美感經驗並覺察美感與生活的關聯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性。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173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組員於小組內互相展示照片、畫作或實物，分享課前準備資料，小組共同合作整理後，討論上台報告的內容。</a:t>
            </a:r>
          </a:p>
        </p:txBody>
      </p:sp>
    </p:spTree>
    <p:extLst>
      <p:ext uri="{BB962C8B-B14F-4D97-AF65-F5344CB8AC3E}">
        <p14:creationId xmlns:p14="http://schemas.microsoft.com/office/powerpoint/2010/main" val="353950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小組上台分享生活美感報告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班級討論：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小組展示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的內容，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那些讓你也有美的感受？</a:t>
            </a: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這些生活中的美感，有哪些對生活很有用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有沒有你覺得既有用又充滿創意的分享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歸納統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整：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正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向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情緒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看見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這些隱藏的美感。</a:t>
            </a: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創意做法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創造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經驗。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574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三、實作活動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解讀學生手冊中魔法泡泡裡的畫面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什麼美感或創意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嘻嘻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神奇的一天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沒有遲到的早晨、被老師稱讚的座位</a:t>
            </a:r>
            <a:r>
              <a:rPr lang="en-US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……]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引導學生想像一天的生活裡，還有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 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些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創意做法能夠產生美感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zh-TW" altLang="en-US" sz="3200" dirty="0" smtClean="0">
                <a:solidFill>
                  <a:srgbClr val="FF0000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嘻神奇的一天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[……]</a:t>
            </a:r>
            <a:endParaRPr lang="en-US" altLang="zh-TW" sz="3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249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四、工作任務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請每位學生利用課後時間蒐集以創意解決生活問題的案例，並於下節課進行分享。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可以提示學生利用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網路、報紙、書籍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來進行。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-&gt;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可以簡單介紹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DFC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網站裡的故事，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讓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學生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回去自行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56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2697138" cy="742359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口語評量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38758" y="1916832"/>
          <a:ext cx="7881712" cy="410445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68995">
                  <a:extLst>
                    <a:ext uri="{9D8B030D-6E8A-4147-A177-3AD203B41FA5}">
                      <a16:colId xmlns:a16="http://schemas.microsoft.com/office/drawing/2014/main" val="299706713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83294602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361877400"/>
                    </a:ext>
                  </a:extLst>
                </a:gridCol>
                <a:gridCol w="1748221">
                  <a:extLst>
                    <a:ext uri="{9D8B030D-6E8A-4147-A177-3AD203B41FA5}">
                      <a16:colId xmlns:a16="http://schemas.microsoft.com/office/drawing/2014/main" val="634222707"/>
                    </a:ext>
                  </a:extLst>
                </a:gridCol>
              </a:tblGrid>
              <a:tr h="539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5493"/>
                  </a:ext>
                </a:extLst>
              </a:tr>
              <a:tr h="1685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分享內容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(100%)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分享生活中的美感經驗，並能說出美感對於生活的意義。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分享一次以上生活中的美感經驗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未分享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3572483"/>
                  </a:ext>
                </a:extLst>
              </a:tr>
              <a:tr h="18801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口語表現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加分</a:t>
                      </a: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能自然主動的分享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+3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能分享，透過老師引導可分享內容至優等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+1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能分享，透過老師引導至通過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不加分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563845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35896" y="7535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zh-TW" sz="2800" kern="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分享生活中的美感經驗並覺察美感與生活的關聯性</a:t>
            </a:r>
            <a:endParaRPr lang="zh-TW" altLang="en-US" sz="2800" dirty="0"/>
          </a:p>
        </p:txBody>
      </p:sp>
      <p:sp>
        <p:nvSpPr>
          <p:cNvPr id="6" name="動作按鈕: 返回 5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97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457200" y="3000375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活動三</a:t>
            </a:r>
            <a:r>
              <a:rPr 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創意行動一起來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探究生活中的問題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，規劃並執行創意的解決策略，以展現生活美感。</a:t>
            </a:r>
          </a:p>
        </p:txBody>
      </p:sp>
      <p:sp>
        <p:nvSpPr>
          <p:cNvPr id="5" name="矩形 4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探究生活問題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，共同規劃並執行班級美感行動計畫。</a:t>
            </a:r>
          </a:p>
        </p:txBody>
      </p:sp>
    </p:spTree>
    <p:extLst>
      <p:ext uri="{BB962C8B-B14F-4D97-AF65-F5344CB8AC3E}">
        <p14:creationId xmlns:p14="http://schemas.microsoft.com/office/powerpoint/2010/main" val="218526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大家說素養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585477"/>
            <a:ext cx="7633742" cy="359359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蔡清田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素養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=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知識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+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力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+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態度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總綱學者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素養是能力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2.0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版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葉丙成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素養是運用知識解決問題的能力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面對生活，會用、能用、願意用的能力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手繪多邊形 3"/>
          <p:cNvSpPr/>
          <p:nvPr/>
        </p:nvSpPr>
        <p:spPr>
          <a:xfrm>
            <a:off x="1032858" y="5148048"/>
            <a:ext cx="2417296" cy="979325"/>
          </a:xfrm>
          <a:custGeom>
            <a:avLst/>
            <a:gdLst>
              <a:gd name="connsiteX0" fmla="*/ 0 w 2417296"/>
              <a:gd name="connsiteY0" fmla="*/ 163224 h 979325"/>
              <a:gd name="connsiteX1" fmla="*/ 47807 w 2417296"/>
              <a:gd name="connsiteY1" fmla="*/ 47807 h 979325"/>
              <a:gd name="connsiteX2" fmla="*/ 163224 w 2417296"/>
              <a:gd name="connsiteY2" fmla="*/ 0 h 979325"/>
              <a:gd name="connsiteX3" fmla="*/ 2254072 w 2417296"/>
              <a:gd name="connsiteY3" fmla="*/ 0 h 979325"/>
              <a:gd name="connsiteX4" fmla="*/ 2369489 w 2417296"/>
              <a:gd name="connsiteY4" fmla="*/ 47807 h 979325"/>
              <a:gd name="connsiteX5" fmla="*/ 2417296 w 2417296"/>
              <a:gd name="connsiteY5" fmla="*/ 163224 h 979325"/>
              <a:gd name="connsiteX6" fmla="*/ 2417296 w 2417296"/>
              <a:gd name="connsiteY6" fmla="*/ 816101 h 979325"/>
              <a:gd name="connsiteX7" fmla="*/ 2369489 w 2417296"/>
              <a:gd name="connsiteY7" fmla="*/ 931518 h 979325"/>
              <a:gd name="connsiteX8" fmla="*/ 2254072 w 2417296"/>
              <a:gd name="connsiteY8" fmla="*/ 979325 h 979325"/>
              <a:gd name="connsiteX9" fmla="*/ 163224 w 2417296"/>
              <a:gd name="connsiteY9" fmla="*/ 979325 h 979325"/>
              <a:gd name="connsiteX10" fmla="*/ 47807 w 2417296"/>
              <a:gd name="connsiteY10" fmla="*/ 931518 h 979325"/>
              <a:gd name="connsiteX11" fmla="*/ 0 w 2417296"/>
              <a:gd name="connsiteY11" fmla="*/ 816101 h 979325"/>
              <a:gd name="connsiteX12" fmla="*/ 0 w 2417296"/>
              <a:gd name="connsiteY12" fmla="*/ 163224 h 97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17296" h="979325">
                <a:moveTo>
                  <a:pt x="0" y="163224"/>
                </a:moveTo>
                <a:cubicBezTo>
                  <a:pt x="0" y="119934"/>
                  <a:pt x="17197" y="78418"/>
                  <a:pt x="47807" y="47807"/>
                </a:cubicBezTo>
                <a:cubicBezTo>
                  <a:pt x="78417" y="17197"/>
                  <a:pt x="119934" y="0"/>
                  <a:pt x="163224" y="0"/>
                </a:cubicBezTo>
                <a:lnTo>
                  <a:pt x="2254072" y="0"/>
                </a:lnTo>
                <a:cubicBezTo>
                  <a:pt x="2297362" y="0"/>
                  <a:pt x="2338878" y="17197"/>
                  <a:pt x="2369489" y="47807"/>
                </a:cubicBezTo>
                <a:cubicBezTo>
                  <a:pt x="2400099" y="78417"/>
                  <a:pt x="2417296" y="119934"/>
                  <a:pt x="2417296" y="163224"/>
                </a:cubicBezTo>
                <a:lnTo>
                  <a:pt x="2417296" y="816101"/>
                </a:lnTo>
                <a:cubicBezTo>
                  <a:pt x="2417296" y="859391"/>
                  <a:pt x="2400099" y="900907"/>
                  <a:pt x="2369489" y="931518"/>
                </a:cubicBezTo>
                <a:cubicBezTo>
                  <a:pt x="2338879" y="962128"/>
                  <a:pt x="2297362" y="979325"/>
                  <a:pt x="2254072" y="979325"/>
                </a:cubicBezTo>
                <a:lnTo>
                  <a:pt x="163224" y="979325"/>
                </a:lnTo>
                <a:cubicBezTo>
                  <a:pt x="119934" y="979325"/>
                  <a:pt x="78418" y="962128"/>
                  <a:pt x="47807" y="931518"/>
                </a:cubicBezTo>
                <a:cubicBezTo>
                  <a:pt x="17197" y="900908"/>
                  <a:pt x="0" y="859391"/>
                  <a:pt x="0" y="816101"/>
                </a:cubicBezTo>
                <a:lnTo>
                  <a:pt x="0" y="163224"/>
                </a:lnTo>
                <a:close/>
              </a:path>
            </a:pathLst>
          </a:custGeom>
          <a:solidFill>
            <a:srgbClr val="FF0000"/>
          </a:solidFill>
          <a:ln w="165100">
            <a:solidFill>
              <a:srgbClr val="FF00FF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27" tIns="169727" rIns="169727" bIns="169727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latin typeface="微軟正黑體" pitchFamily="34" charset="-120"/>
                <a:ea typeface="微軟正黑體" pitchFamily="34" charset="-120"/>
              </a:rPr>
              <a:t>核心素養</a:t>
            </a:r>
            <a:endParaRPr lang="zh-TW" altLang="en-US" sz="3600" b="1" kern="1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54128" y="4834711"/>
            <a:ext cx="49623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</a:t>
            </a:r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綱裡，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預測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人為適應現在生活及面對未來挑戰，所應具備的</a:t>
            </a:r>
            <a:r>
              <a:rPr lang="zh-TW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知識、能力與態度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885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、體驗活動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案例分析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224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以學生活動手冊的案例引導學生討論活動的進行流程。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063191" y="2492896"/>
            <a:ext cx="738487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有兩姊妹很喜歡吵架，剛好遇到年假這種長假，兩個人長時間在家，更是吵個不停。若你是她們的媽媽，會怎麼處理呢</a:t>
            </a:r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  <a:hlinkClick r:id="rId2"/>
            </a:endParaRPr>
          </a:p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取自晨光青年網 創意思維</a:t>
            </a:r>
            <a:r>
              <a:rPr lang="zh-TW" altLang="en-US" sz="2000" dirty="0" smtClean="0">
                <a:latin typeface="PMingLiU" panose="02020500000000000000" pitchFamily="18" charset="-120"/>
                <a:ea typeface="PMingLiU" panose="02020500000000000000" pitchFamily="18" charset="-120"/>
              </a:rPr>
              <a:t>：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有用，才能稱之為創意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://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www.morninglight.cc/posts/NWS4e41f519db791.html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21" y="3408934"/>
            <a:ext cx="7958611" cy="323537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95" y="350818"/>
            <a:ext cx="7855668" cy="515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組員分享自己課前蒐集的案例，依小組討論單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如附件二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的四個問題討論後，選出一個最適合的報告案例。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49887"/>
            <a:ext cx="5519287" cy="361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2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小組上台分享報告案例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全班回饋分享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分享中印象最深刻的案例，並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說明原因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些案例想解決的問題，在我們的生活中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問題。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除了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案例的問題外，生活中還有哪些破壞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  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感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的問題。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動作按鈕: 返回 4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82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/>
          </p:cNvSpPr>
          <p:nvPr/>
        </p:nvSpPr>
        <p:spPr>
          <a:xfrm>
            <a:off x="457200" y="3000375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活動四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美感設計師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探究生活中的問題，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規劃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並執行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創意的解決策略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以展現生活美感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探究生活問題，共同規劃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並執行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班級美感行動計畫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3" name="圓角矩形圖說文字 2"/>
          <p:cNvSpPr/>
          <p:nvPr/>
        </p:nvSpPr>
        <p:spPr>
          <a:xfrm>
            <a:off x="7092280" y="4182729"/>
            <a:ext cx="1440160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創意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?!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708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、體驗活動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故事</a:t>
            </a:r>
            <a:r>
              <a:rPr lang="en-US" altLang="zh-TW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953722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閱讀一朵玫瑰花的故事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網路故事改編漫畫</a:t>
            </a:r>
            <a:r>
              <a:rPr lang="en-US" altLang="zh-TW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分享討論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故事的主角是誰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故事歷程中，乞丐為什麼會開始改變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乞丐第一個發現的問題是什麼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他做了什麼改變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乞丐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還發現那些問題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他如何解決這些問題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故事中的玫瑰對於乞丐，代表什麼樣的意義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要發生改變，通常會經歷那些階段</a:t>
            </a:r>
            <a:r>
              <a:rPr lang="en-US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864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二、小組任務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小組從生活情境中，討論並提出想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決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的問題。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思考如何運用創意改善或解決問題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讓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生活能感受到美感。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運用心智圖模式討論完成生活美感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設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計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圖。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完成美感行動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五</a:t>
            </a: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討論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下節課上台報告的方式及內容。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動作按鈕: 返回 5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1934"/>
            <a:ext cx="6936096" cy="674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5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活動五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為美感打光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探究生活中的問題，規劃並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執行創意的解決策略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以展現生活美感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。</a:t>
            </a:r>
          </a:p>
        </p:txBody>
      </p:sp>
      <p:sp>
        <p:nvSpPr>
          <p:cNvPr id="6" name="矩形 5"/>
          <p:cNvSpPr/>
          <p:nvPr/>
        </p:nvSpPr>
        <p:spPr>
          <a:xfrm>
            <a:off x="5164899" y="515719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探究生活問題，</a:t>
            </a:r>
            <a:r>
              <a:rPr lang="zh-TW" altLang="en-US" sz="24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共同規劃並執行班級美感行動計畫。</a:t>
            </a:r>
          </a:p>
        </p:txBody>
      </p:sp>
    </p:spTree>
    <p:extLst>
      <p:ext uri="{BB962C8B-B14F-4D97-AF65-F5344CB8AC3E}">
        <p14:creationId xmlns:p14="http://schemas.microsoft.com/office/powerpoint/2010/main" val="231416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一、評鑑練習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648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引導學生進行案例閱讀，並進行評鑑練習。</a:t>
            </a:r>
          </a:p>
        </p:txBody>
      </p:sp>
      <p:sp>
        <p:nvSpPr>
          <p:cNvPr id="4" name="矩形 3"/>
          <p:cNvSpPr/>
          <p:nvPr/>
        </p:nvSpPr>
        <p:spPr>
          <a:xfrm>
            <a:off x="1475656" y="2636912"/>
            <a:ext cx="2448272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/>
              <a:t>DFC</a:t>
            </a:r>
            <a:r>
              <a:rPr lang="zh-TW" altLang="en-US" sz="2400" dirty="0" smtClean="0"/>
              <a:t>案例</a:t>
            </a:r>
            <a:endParaRPr lang="en-US" altLang="zh-TW" sz="2400" dirty="0" smtClean="0"/>
          </a:p>
          <a:p>
            <a:pPr algn="ctr"/>
            <a:r>
              <a:rPr lang="zh-TW" altLang="en-US" sz="2400" dirty="0" smtClean="0"/>
              <a:t>溫暖卡卡送</a:t>
            </a:r>
            <a:endParaRPr lang="zh-TW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5004048" y="2420888"/>
            <a:ext cx="2972070" cy="25202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案例的適切性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解決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具有創意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帶來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生活美感</a:t>
            </a:r>
          </a:p>
        </p:txBody>
      </p:sp>
    </p:spTree>
    <p:extLst>
      <p:ext uri="{BB962C8B-B14F-4D97-AF65-F5344CB8AC3E}">
        <p14:creationId xmlns:p14="http://schemas.microsoft.com/office/powerpoint/2010/main" val="397924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30963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各組上台進行美感行動計畫分享，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並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將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行動計畫張貼在黑板上。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針對各組報告，小組討論其適切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性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與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修正建議，並以文字書寫，貼到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組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美感行動計畫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36096" y="4221088"/>
            <a:ext cx="3347864" cy="24482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案例的適切性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解決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具有創意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□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帶來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生活美感</a:t>
            </a:r>
          </a:p>
        </p:txBody>
      </p:sp>
    </p:spTree>
    <p:extLst>
      <p:ext uri="{BB962C8B-B14F-4D97-AF65-F5344CB8AC3E}">
        <p14:creationId xmlns:p14="http://schemas.microsoft.com/office/powerpoint/2010/main" val="158976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三、小組任務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計畫修正：依據建議進行計畫修正。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任務分工：討論分工任務與課後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具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  體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執行期程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938758" y="3717032"/>
            <a:ext cx="7633742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6858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*提醒學生可利用拍照、攝影、文字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記錄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各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組美感行動執行的歷程。三週後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進行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美感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行動成果分享。。</a:t>
            </a:r>
          </a:p>
        </p:txBody>
      </p:sp>
    </p:spTree>
    <p:extLst>
      <p:ext uri="{BB962C8B-B14F-4D97-AF65-F5344CB8AC3E}">
        <p14:creationId xmlns:p14="http://schemas.microsoft.com/office/powerpoint/2010/main" val="71170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弧形箭號 (下彎) 126"/>
          <p:cNvSpPr/>
          <p:nvPr/>
        </p:nvSpPr>
        <p:spPr bwMode="auto">
          <a:xfrm>
            <a:off x="2288150" y="1320056"/>
            <a:ext cx="4800142" cy="1240861"/>
          </a:xfrm>
          <a:prstGeom prst="curvedDownArrow">
            <a:avLst>
              <a:gd name="adj1" fmla="val 0"/>
              <a:gd name="adj2" fmla="val 33077"/>
              <a:gd name="adj3" fmla="val 1736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126" name="弧形箭號 (下彎) 125"/>
          <p:cNvSpPr/>
          <p:nvPr/>
        </p:nvSpPr>
        <p:spPr bwMode="auto">
          <a:xfrm rot="7476407">
            <a:off x="4412545" y="4703789"/>
            <a:ext cx="4120888" cy="1222079"/>
          </a:xfrm>
          <a:prstGeom prst="curvedDownArrow">
            <a:avLst>
              <a:gd name="adj1" fmla="val 0"/>
              <a:gd name="adj2" fmla="val 31048"/>
              <a:gd name="adj3" fmla="val 17369"/>
            </a:avLst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rgbClr val="009900"/>
              </a:solidFill>
            </a:endParaRPr>
          </a:p>
        </p:txBody>
      </p:sp>
      <p:sp>
        <p:nvSpPr>
          <p:cNvPr id="28676" name="投影片編號版面配置區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F5DCFE-9E6A-47CB-B76F-2A1F813E5BC4}" type="slidenum">
              <a:rPr lang="zh-TW" altLang="en-US">
                <a:latin typeface="標楷體" pitchFamily="65" charset="-120"/>
                <a:ea typeface="標楷體" pitchFamily="65" charset="-120"/>
              </a:rPr>
              <a:pPr/>
              <a:t>9</a:t>
            </a:fld>
            <a:endParaRPr lang="en-US" altLang="zh-TW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8677" name="投影片編號版面配置區 7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fld id="{322B525F-18D8-4688-B5DB-8BA793CE998C}" type="slidenum">
              <a:rPr kumimoji="0" lang="zh-TW" altLang="en-US" sz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pPr eaLnBrk="1" hangingPunct="1"/>
              <a:t>9</a:t>
            </a:fld>
            <a:endParaRPr kumimoji="0" lang="en-US" altLang="zh-TW" sz="120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2" name="群組 8"/>
          <p:cNvGrpSpPr>
            <a:grpSpLocks/>
          </p:cNvGrpSpPr>
          <p:nvPr/>
        </p:nvGrpSpPr>
        <p:grpSpPr bwMode="auto">
          <a:xfrm>
            <a:off x="1619672" y="1061590"/>
            <a:ext cx="6048672" cy="5314089"/>
            <a:chOff x="1258593" y="262242"/>
            <a:chExt cx="6003485" cy="5470954"/>
          </a:xfrm>
        </p:grpSpPr>
        <p:grpSp>
          <p:nvGrpSpPr>
            <p:cNvPr id="3" name="群組 21"/>
            <p:cNvGrpSpPr>
              <a:grpSpLocks/>
            </p:cNvGrpSpPr>
            <p:nvPr/>
          </p:nvGrpSpPr>
          <p:grpSpPr bwMode="auto">
            <a:xfrm>
              <a:off x="1648908" y="693196"/>
              <a:ext cx="5194661" cy="5040000"/>
              <a:chOff x="1648907" y="261188"/>
              <a:chExt cx="5194661" cy="5040000"/>
            </a:xfrm>
          </p:grpSpPr>
          <p:grpSp>
            <p:nvGrpSpPr>
              <p:cNvPr id="4" name="群組 25"/>
              <p:cNvGrpSpPr>
                <a:grpSpLocks/>
              </p:cNvGrpSpPr>
              <p:nvPr/>
            </p:nvGrpSpPr>
            <p:grpSpPr bwMode="auto">
              <a:xfrm>
                <a:off x="1688125" y="261188"/>
                <a:ext cx="5155443" cy="5040000"/>
                <a:chOff x="1688125" y="261188"/>
                <a:chExt cx="5155443" cy="5040000"/>
              </a:xfrm>
            </p:grpSpPr>
            <p:grpSp>
              <p:nvGrpSpPr>
                <p:cNvPr id="5" name="群組 30"/>
                <p:cNvGrpSpPr>
                  <a:grpSpLocks/>
                </p:cNvGrpSpPr>
                <p:nvPr/>
              </p:nvGrpSpPr>
              <p:grpSpPr bwMode="auto">
                <a:xfrm>
                  <a:off x="1688125" y="261188"/>
                  <a:ext cx="5040000" cy="5040000"/>
                  <a:chOff x="1688125" y="261188"/>
                  <a:chExt cx="5040000" cy="5040000"/>
                </a:xfrm>
              </p:grpSpPr>
              <p:grpSp>
                <p:nvGrpSpPr>
                  <p:cNvPr id="6" name="群組 94"/>
                  <p:cNvGrpSpPr/>
                  <p:nvPr/>
                </p:nvGrpSpPr>
                <p:grpSpPr>
                  <a:xfrm>
                    <a:off x="1688125" y="261188"/>
                    <a:ext cx="5040000" cy="5040000"/>
                    <a:chOff x="1692000" y="549000"/>
                    <a:chExt cx="5040000" cy="5040000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grpSp>
                  <p:nvGrpSpPr>
                    <p:cNvPr id="7" name="群組 99"/>
                    <p:cNvGrpSpPr/>
                    <p:nvPr/>
                  </p:nvGrpSpPr>
                  <p:grpSpPr>
                    <a:xfrm>
                      <a:off x="1692000" y="549000"/>
                      <a:ext cx="5040000" cy="5040000"/>
                      <a:chOff x="1692000" y="549000"/>
                      <a:chExt cx="5040000" cy="5040000"/>
                    </a:xfrm>
                    <a:grpFill/>
                  </p:grpSpPr>
                  <p:grpSp>
                    <p:nvGrpSpPr>
                      <p:cNvPr id="8" name="群組 109"/>
                      <p:cNvGrpSpPr/>
                      <p:nvPr/>
                    </p:nvGrpSpPr>
                    <p:grpSpPr>
                      <a:xfrm>
                        <a:off x="1692000" y="549000"/>
                        <a:ext cx="5040000" cy="5040000"/>
                        <a:chOff x="1692000" y="549000"/>
                        <a:chExt cx="5040000" cy="5040000"/>
                      </a:xfrm>
                      <a:grpFill/>
                    </p:grpSpPr>
                    <p:grpSp>
                      <p:nvGrpSpPr>
                        <p:cNvPr id="9" name="群組 116"/>
                        <p:cNvGrpSpPr/>
                        <p:nvPr/>
                      </p:nvGrpSpPr>
                      <p:grpSpPr>
                        <a:xfrm>
                          <a:off x="1692000" y="549000"/>
                          <a:ext cx="5040000" cy="5040000"/>
                          <a:chOff x="1692000" y="549000"/>
                          <a:chExt cx="5760000" cy="5760000"/>
                        </a:xfrm>
                        <a:grpFill/>
                      </p:grpSpPr>
                      <p:sp>
                        <p:nvSpPr>
                          <p:cNvPr id="121" name="橢圓 120"/>
                          <p:cNvSpPr/>
                          <p:nvPr/>
                        </p:nvSpPr>
                        <p:spPr>
                          <a:xfrm>
                            <a:off x="1692000" y="549000"/>
                            <a:ext cx="5760000" cy="5760000"/>
                          </a:xfrm>
                          <a:prstGeom prst="ellipse">
                            <a:avLst/>
                          </a:prstGeom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endParaRPr lang="zh-TW" altLang="en-US" dirty="0"/>
                          </a:p>
                        </p:txBody>
                      </p:sp>
                      <p:sp>
                        <p:nvSpPr>
                          <p:cNvPr id="122" name="橢圓 121"/>
                          <p:cNvSpPr/>
                          <p:nvPr/>
                        </p:nvSpPr>
                        <p:spPr>
                          <a:xfrm>
                            <a:off x="3132000" y="1989000"/>
                            <a:ext cx="2880000" cy="2880000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endParaRPr lang="zh-TW" altLang="en-US" dirty="0"/>
                          </a:p>
                        </p:txBody>
                      </p:sp>
                      <p:sp>
                        <p:nvSpPr>
                          <p:cNvPr id="123" name="橢圓 122"/>
                          <p:cNvSpPr/>
                          <p:nvPr/>
                        </p:nvSpPr>
                        <p:spPr>
                          <a:xfrm>
                            <a:off x="3852000" y="2709000"/>
                            <a:ext cx="1440000" cy="1440000"/>
                          </a:xfrm>
                          <a:prstGeom prst="ellipse">
                            <a:avLst/>
                          </a:prstGeom>
                          <a:solidFill>
                            <a:schemeClr val="bg2">
                              <a:lumMod val="90000"/>
                            </a:schemeClr>
                          </a:solidFill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anchor="ctr"/>
                          <a:lstStyle/>
                          <a:p>
                            <a:pPr algn="ctr" eaLnBrk="1" hangingPunct="1">
                              <a:defRPr/>
                            </a:pPr>
                            <a:r>
                              <a:rPr lang="zh-TW" altLang="en-US" sz="2200" b="1" dirty="0">
                                <a:latin typeface="標楷體" panose="03000509000000000000" pitchFamily="65" charset="-120"/>
                                <a:ea typeface="標楷體" panose="03000509000000000000" pitchFamily="65" charset="-120"/>
                              </a:rPr>
                              <a:t>終身</a:t>
                            </a:r>
                            <a:endParaRPr lang="en-US" altLang="zh-TW" sz="2200" b="1" dirty="0">
                              <a:latin typeface="標楷體" panose="03000509000000000000" pitchFamily="65" charset="-120"/>
                              <a:ea typeface="標楷體" panose="03000509000000000000" pitchFamily="65" charset="-120"/>
                            </a:endParaRPr>
                          </a:p>
                          <a:p>
                            <a:pPr algn="ctr" eaLnBrk="1" hangingPunct="1">
                              <a:defRPr/>
                            </a:pPr>
                            <a:r>
                              <a:rPr lang="zh-TW" altLang="en-US" sz="2200" b="1" dirty="0">
                                <a:latin typeface="標楷體" panose="03000509000000000000" pitchFamily="65" charset="-120"/>
                                <a:ea typeface="標楷體" panose="03000509000000000000" pitchFamily="65" charset="-120"/>
                              </a:rPr>
                              <a:t>學習者</a:t>
                            </a:r>
                          </a:p>
                        </p:txBody>
                      </p:sp>
                    </p:grpSp>
                    <p:cxnSp>
                      <p:nvCxnSpPr>
                        <p:cNvPr id="118" name="直線接點 117"/>
                        <p:cNvCxnSpPr/>
                        <p:nvPr/>
                      </p:nvCxnSpPr>
                      <p:spPr>
                        <a:xfrm>
                          <a:off x="1907704" y="1955307"/>
                          <a:ext cx="1674296" cy="1113693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9" name="直線接點 118"/>
                        <p:cNvCxnSpPr>
                          <a:stCxn id="121" idx="4"/>
                        </p:cNvCxnSpPr>
                        <p:nvPr/>
                      </p:nvCxnSpPr>
                      <p:spPr>
                        <a:xfrm flipV="1">
                          <a:off x="4212000" y="3699000"/>
                          <a:ext cx="0" cy="1890000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0" name="直線接點 119"/>
                        <p:cNvCxnSpPr/>
                        <p:nvPr/>
                      </p:nvCxnSpPr>
                      <p:spPr>
                        <a:xfrm flipV="1">
                          <a:off x="4842000" y="2132854"/>
                          <a:ext cx="1674218" cy="936147"/>
                        </a:xfrm>
                        <a:prstGeom prst="line">
                          <a:avLst/>
                        </a:prstGeom>
                        <a:grpFill/>
                        <a:ln w="28575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11" name="直線接點 110"/>
                      <p:cNvCxnSpPr/>
                      <p:nvPr/>
                    </p:nvCxnSpPr>
                    <p:spPr>
                      <a:xfrm>
                        <a:off x="3203848" y="764704"/>
                        <a:ext cx="648072" cy="1116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2" name="直線接點 111"/>
                      <p:cNvCxnSpPr/>
                      <p:nvPr/>
                    </p:nvCxnSpPr>
                    <p:spPr>
                      <a:xfrm flipH="1">
                        <a:off x="4644008" y="836712"/>
                        <a:ext cx="794625" cy="1044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直線接點 112"/>
                      <p:cNvCxnSpPr/>
                      <p:nvPr/>
                    </p:nvCxnSpPr>
                    <p:spPr>
                      <a:xfrm>
                        <a:off x="1763688" y="3573016"/>
                        <a:ext cx="1330879" cy="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直線接點 113"/>
                      <p:cNvCxnSpPr/>
                      <p:nvPr/>
                    </p:nvCxnSpPr>
                    <p:spPr>
                      <a:xfrm flipH="1">
                        <a:off x="2697255" y="4077184"/>
                        <a:ext cx="794625" cy="1008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直線接點 114"/>
                      <p:cNvCxnSpPr/>
                      <p:nvPr/>
                    </p:nvCxnSpPr>
                    <p:spPr>
                      <a:xfrm flipV="1">
                        <a:off x="5360214" y="3465004"/>
                        <a:ext cx="1371786" cy="108012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直線接點 115"/>
                      <p:cNvCxnSpPr/>
                      <p:nvPr/>
                    </p:nvCxnSpPr>
                    <p:spPr>
                      <a:xfrm>
                        <a:off x="5041320" y="4005064"/>
                        <a:ext cx="637789" cy="1080000"/>
                      </a:xfrm>
                      <a:prstGeom prst="line">
                        <a:avLst/>
                      </a:prstGeom>
                      <a:grpFill/>
                      <a:ln w="28575"/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01" name="文字方塊 100"/>
                    <p:cNvSpPr txBox="1"/>
                    <p:nvPr/>
                  </p:nvSpPr>
                  <p:spPr>
                    <a:xfrm>
                      <a:off x="3495644" y="1987004"/>
                      <a:ext cx="1313180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C000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自主行動</a:t>
                      </a:r>
                    </a:p>
                  </p:txBody>
                </p:sp>
                <p:sp>
                  <p:nvSpPr>
                    <p:cNvPr id="102" name="文字方塊 101"/>
                    <p:cNvSpPr txBox="1"/>
                    <p:nvPr/>
                  </p:nvSpPr>
                  <p:spPr>
                    <a:xfrm>
                      <a:off x="3097094" y="3212976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會</a:t>
                      </a:r>
                    </a:p>
                  </p:txBody>
                </p:sp>
                <p:sp>
                  <p:nvSpPr>
                    <p:cNvPr id="103" name="文字方塊 102"/>
                    <p:cNvSpPr txBox="1"/>
                    <p:nvPr/>
                  </p:nvSpPr>
                  <p:spPr>
                    <a:xfrm>
                      <a:off x="2970450" y="2853557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社</a:t>
                      </a:r>
                    </a:p>
                  </p:txBody>
                </p:sp>
                <p:sp>
                  <p:nvSpPr>
                    <p:cNvPr id="104" name="文字方塊 103"/>
                    <p:cNvSpPr txBox="1"/>
                    <p:nvPr/>
                  </p:nvSpPr>
                  <p:spPr>
                    <a:xfrm>
                      <a:off x="3347864" y="3501008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參</a:t>
                      </a:r>
                    </a:p>
                  </p:txBody>
                </p:sp>
                <p:sp>
                  <p:nvSpPr>
                    <p:cNvPr id="105" name="文字方塊 104"/>
                    <p:cNvSpPr txBox="1"/>
                    <p:nvPr/>
                  </p:nvSpPr>
                  <p:spPr>
                    <a:xfrm>
                      <a:off x="3662139" y="3789620"/>
                      <a:ext cx="514790" cy="475729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與</a:t>
                      </a:r>
                    </a:p>
                  </p:txBody>
                </p:sp>
                <p:sp>
                  <p:nvSpPr>
                    <p:cNvPr id="106" name="文字方塊 105"/>
                    <p:cNvSpPr txBox="1"/>
                    <p:nvPr/>
                  </p:nvSpPr>
                  <p:spPr>
                    <a:xfrm>
                      <a:off x="4932040" y="2926105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溝</a:t>
                      </a:r>
                    </a:p>
                  </p:txBody>
                </p:sp>
                <p:sp>
                  <p:nvSpPr>
                    <p:cNvPr id="107" name="文字方塊 106"/>
                    <p:cNvSpPr txBox="1"/>
                    <p:nvPr/>
                  </p:nvSpPr>
                  <p:spPr>
                    <a:xfrm>
                      <a:off x="4807099" y="3303566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</a:t>
                      </a:r>
                    </a:p>
                  </p:txBody>
                </p:sp>
                <p:sp>
                  <p:nvSpPr>
                    <p:cNvPr id="108" name="文字方塊 107"/>
                    <p:cNvSpPr txBox="1"/>
                    <p:nvPr/>
                  </p:nvSpPr>
                  <p:spPr>
                    <a:xfrm>
                      <a:off x="4538801" y="3574177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互</a:t>
                      </a:r>
                    </a:p>
                  </p:txBody>
                </p:sp>
                <p:sp>
                  <p:nvSpPr>
                    <p:cNvPr id="109" name="文字方塊 108"/>
                    <p:cNvSpPr txBox="1"/>
                    <p:nvPr/>
                  </p:nvSpPr>
                  <p:spPr>
                    <a:xfrm>
                      <a:off x="4234820" y="3789040"/>
                      <a:ext cx="466794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eaLnBrk="1" hangingPunct="1">
                        <a:defRPr/>
                      </a:pPr>
                      <a:r>
                        <a:rPr lang="zh-TW" altLang="en-US" sz="2200" b="1" dirty="0">
                          <a:solidFill>
                            <a:srgbClr val="33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動</a:t>
                      </a:r>
                    </a:p>
                  </p:txBody>
                </p:sp>
              </p:grpSp>
              <p:grpSp>
                <p:nvGrpSpPr>
                  <p:cNvPr id="10" name="群組 36"/>
                  <p:cNvGrpSpPr>
                    <a:grpSpLocks/>
                  </p:cNvGrpSpPr>
                  <p:nvPr/>
                </p:nvGrpSpPr>
                <p:grpSpPr bwMode="auto">
                  <a:xfrm>
                    <a:off x="2084407" y="472149"/>
                    <a:ext cx="4284615" cy="1359925"/>
                    <a:chOff x="2084407" y="472149"/>
                    <a:chExt cx="4284615" cy="1359925"/>
                  </a:xfrm>
                </p:grpSpPr>
                <p:sp>
                  <p:nvSpPr>
                    <p:cNvPr id="28706" name="文字方塊 3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33033" y="472149"/>
                      <a:ext cx="1476488" cy="7135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 dirty="0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系統思考</a:t>
                      </a:r>
                      <a:endParaRPr lang="en-US" altLang="zh-TW" b="1" dirty="0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 dirty="0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與解決問題</a:t>
                      </a:r>
                    </a:p>
                  </p:txBody>
                </p:sp>
                <p:sp>
                  <p:nvSpPr>
                    <p:cNvPr id="28707" name="文字方塊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92534" y="1118480"/>
                      <a:ext cx="1476488" cy="71359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規劃執行</a:t>
                      </a:r>
                      <a:endParaRPr lang="en-US" altLang="zh-TW" b="1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與創新應變</a:t>
                      </a:r>
                    </a:p>
                  </p:txBody>
                </p:sp>
                <p:sp>
                  <p:nvSpPr>
                    <p:cNvPr id="28708" name="文字方塊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84407" y="1031414"/>
                      <a:ext cx="1476117" cy="71348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身心素質</a:t>
                      </a:r>
                      <a:endParaRPr lang="en-US" altLang="zh-TW" b="1">
                        <a:solidFill>
                          <a:srgbClr val="92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 eaLnBrk="1" hangingPunct="1"/>
                      <a:r>
                        <a:rPr lang="zh-TW" altLang="en-US" b="1">
                          <a:solidFill>
                            <a:srgbClr val="92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與自我精進</a:t>
                      </a:r>
                    </a:p>
                  </p:txBody>
                </p:sp>
              </p:grpSp>
            </p:grpSp>
            <p:grpSp>
              <p:nvGrpSpPr>
                <p:cNvPr id="11" name="群組 31"/>
                <p:cNvGrpSpPr>
                  <a:grpSpLocks/>
                </p:cNvGrpSpPr>
                <p:nvPr/>
              </p:nvGrpSpPr>
              <p:grpSpPr bwMode="auto">
                <a:xfrm>
                  <a:off x="4143318" y="2348880"/>
                  <a:ext cx="2700250" cy="2591970"/>
                  <a:chOff x="4143318" y="2348880"/>
                  <a:chExt cx="2700250" cy="2591970"/>
                </a:xfrm>
              </p:grpSpPr>
              <p:sp>
                <p:nvSpPr>
                  <p:cNvPr id="28701" name="文字方塊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67451" y="2348880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符號運用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與溝通表達</a:t>
                    </a:r>
                  </a:p>
                </p:txBody>
              </p:sp>
              <p:sp>
                <p:nvSpPr>
                  <p:cNvPr id="28702" name="文字方塊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79423" y="3428639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科技資訊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與媒體素養</a:t>
                    </a:r>
                  </a:p>
                </p:txBody>
              </p:sp>
              <p:sp>
                <p:nvSpPr>
                  <p:cNvPr id="28703" name="文字方塊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3318" y="4227370"/>
                    <a:ext cx="1476117" cy="7134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藝術涵養</a:t>
                    </a:r>
                    <a:endParaRPr lang="en-US" altLang="zh-TW" b="1">
                      <a:solidFill>
                        <a:srgbClr val="003300"/>
                      </a:solidFill>
                      <a:latin typeface="標楷體" pitchFamily="65" charset="-120"/>
                      <a:ea typeface="標楷體" pitchFamily="65" charset="-120"/>
                    </a:endParaRPr>
                  </a:p>
                  <a:p>
                    <a:pPr algn="ctr" eaLnBrk="1" hangingPunct="1"/>
                    <a:r>
                      <a:rPr lang="zh-TW" altLang="en-US" b="1">
                        <a:solidFill>
                          <a:srgbClr val="003300"/>
                        </a:solidFill>
                        <a:latin typeface="標楷體" pitchFamily="65" charset="-120"/>
                        <a:ea typeface="標楷體" pitchFamily="65" charset="-120"/>
                      </a:rPr>
                      <a:t>與美感素養</a:t>
                    </a:r>
                  </a:p>
                </p:txBody>
              </p:sp>
            </p:grpSp>
          </p:grpSp>
          <p:grpSp>
            <p:nvGrpSpPr>
              <p:cNvPr id="12" name="群組 26"/>
              <p:cNvGrpSpPr>
                <a:grpSpLocks/>
              </p:cNvGrpSpPr>
              <p:nvPr/>
            </p:nvGrpSpPr>
            <p:grpSpPr bwMode="auto">
              <a:xfrm>
                <a:off x="1648907" y="2399296"/>
                <a:ext cx="2579923" cy="2467421"/>
                <a:chOff x="1648907" y="2399296"/>
                <a:chExt cx="2579923" cy="2467421"/>
              </a:xfrm>
            </p:grpSpPr>
            <p:sp>
              <p:nvSpPr>
                <p:cNvPr id="87" name="文字方塊 86"/>
                <p:cNvSpPr txBox="1"/>
                <p:nvPr/>
              </p:nvSpPr>
              <p:spPr>
                <a:xfrm>
                  <a:off x="1648907" y="2399234"/>
                  <a:ext cx="1338969" cy="64663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多元文化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與國際理解</a:t>
                  </a:r>
                </a:p>
              </p:txBody>
            </p:sp>
            <p:sp>
              <p:nvSpPr>
                <p:cNvPr id="88" name="文字方塊 87"/>
                <p:cNvSpPr txBox="1"/>
                <p:nvPr/>
              </p:nvSpPr>
              <p:spPr>
                <a:xfrm>
                  <a:off x="1939455" y="3429638"/>
                  <a:ext cx="1477242" cy="71322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人際關係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與團隊合作</a:t>
                  </a:r>
                </a:p>
              </p:txBody>
            </p:sp>
            <p:sp>
              <p:nvSpPr>
                <p:cNvPr id="89" name="文字方塊 88"/>
                <p:cNvSpPr txBox="1"/>
                <p:nvPr/>
              </p:nvSpPr>
              <p:spPr>
                <a:xfrm>
                  <a:off x="2889860" y="4219964"/>
                  <a:ext cx="1338970" cy="64663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道德實踐</a:t>
                  </a:r>
                  <a:endParaRPr lang="en-US" altLang="zh-TW" b="1" dirty="0">
                    <a:solidFill>
                      <a:schemeClr val="accent1">
                        <a:lumMod val="75000"/>
                      </a:schemeClr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endParaRPr>
                </a:p>
                <a:p>
                  <a:pPr algn="ctr" eaLnBrk="1" hangingPunct="1">
                    <a:defRPr/>
                  </a:pPr>
                  <a:r>
                    <a:rPr lang="zh-TW" alt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標楷體" panose="03000509000000000000" pitchFamily="65" charset="-120"/>
                      <a:ea typeface="標楷體" panose="03000509000000000000" pitchFamily="65" charset="-120"/>
                    </a:rPr>
                    <a:t>與公民意識</a:t>
                  </a:r>
                </a:p>
              </p:txBody>
            </p:sp>
          </p:grpSp>
        </p:grpSp>
        <p:sp>
          <p:nvSpPr>
            <p:cNvPr id="28683" name="文字方塊 69"/>
            <p:cNvSpPr txBox="1">
              <a:spLocks noChangeArrowheads="1"/>
            </p:cNvSpPr>
            <p:nvPr/>
          </p:nvSpPr>
          <p:spPr bwMode="auto">
            <a:xfrm>
              <a:off x="3210163" y="262242"/>
              <a:ext cx="2382141" cy="476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TW" altLang="en-US" sz="2200" b="1">
                  <a:solidFill>
                    <a:srgbClr val="CC3300"/>
                  </a:solidFill>
                  <a:latin typeface="標楷體" pitchFamily="65" charset="-120"/>
                  <a:ea typeface="標楷體" pitchFamily="65" charset="-120"/>
                </a:rPr>
                <a:t>生　活　情　境</a:t>
              </a:r>
            </a:p>
          </p:txBody>
        </p:sp>
        <p:grpSp>
          <p:nvGrpSpPr>
            <p:cNvPr id="13" name="群組 11"/>
            <p:cNvGrpSpPr>
              <a:grpSpLocks/>
            </p:cNvGrpSpPr>
            <p:nvPr/>
          </p:nvGrpSpPr>
          <p:grpSpPr bwMode="auto">
            <a:xfrm>
              <a:off x="6193438" y="3781785"/>
              <a:ext cx="1068640" cy="1446254"/>
              <a:chOff x="6193438" y="3781785"/>
              <a:chExt cx="1068640" cy="1446254"/>
            </a:xfrm>
          </p:grpSpPr>
          <p:sp>
            <p:nvSpPr>
              <p:cNvPr id="28690" name="文字方塊 17"/>
              <p:cNvSpPr txBox="1">
                <a:spLocks noChangeArrowheads="1"/>
              </p:cNvSpPr>
              <p:nvPr/>
            </p:nvSpPr>
            <p:spPr bwMode="auto">
              <a:xfrm>
                <a:off x="6795284" y="3781785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生</a:t>
                </a:r>
              </a:p>
            </p:txBody>
          </p:sp>
          <p:sp>
            <p:nvSpPr>
              <p:cNvPr id="28691" name="文字方塊 18"/>
              <p:cNvSpPr txBox="1">
                <a:spLocks noChangeArrowheads="1"/>
              </p:cNvSpPr>
              <p:nvPr/>
            </p:nvSpPr>
            <p:spPr bwMode="auto">
              <a:xfrm>
                <a:off x="6670343" y="4159246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活</a:t>
                </a:r>
              </a:p>
            </p:txBody>
          </p:sp>
          <p:sp>
            <p:nvSpPr>
              <p:cNvPr id="28692" name="文字方塊 19"/>
              <p:cNvSpPr txBox="1">
                <a:spLocks noChangeArrowheads="1"/>
              </p:cNvSpPr>
              <p:nvPr/>
            </p:nvSpPr>
            <p:spPr bwMode="auto">
              <a:xfrm>
                <a:off x="6481470" y="4510281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情</a:t>
                </a:r>
              </a:p>
            </p:txBody>
          </p:sp>
          <p:sp>
            <p:nvSpPr>
              <p:cNvPr id="28693" name="文字方塊 20"/>
              <p:cNvSpPr txBox="1">
                <a:spLocks noChangeArrowheads="1"/>
              </p:cNvSpPr>
              <p:nvPr/>
            </p:nvSpPr>
            <p:spPr bwMode="auto">
              <a:xfrm>
                <a:off x="6193438" y="4797152"/>
                <a:ext cx="466794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zh-TW" altLang="en-US" sz="2200" b="1">
                    <a:solidFill>
                      <a:srgbClr val="336600"/>
                    </a:solidFill>
                    <a:latin typeface="標楷體" pitchFamily="65" charset="-120"/>
                    <a:ea typeface="標楷體" pitchFamily="65" charset="-120"/>
                  </a:rPr>
                  <a:t>境</a:t>
                </a:r>
              </a:p>
            </p:txBody>
          </p:sp>
        </p:grpSp>
        <p:grpSp>
          <p:nvGrpSpPr>
            <p:cNvPr id="14" name="群組 12"/>
            <p:cNvGrpSpPr>
              <a:grpSpLocks/>
            </p:cNvGrpSpPr>
            <p:nvPr/>
          </p:nvGrpSpPr>
          <p:grpSpPr bwMode="auto">
            <a:xfrm>
              <a:off x="1258593" y="3754317"/>
              <a:ext cx="1057147" cy="1519725"/>
              <a:chOff x="1258593" y="3754317"/>
              <a:chExt cx="1057147" cy="1519725"/>
            </a:xfrm>
          </p:grpSpPr>
          <p:sp>
            <p:nvSpPr>
              <p:cNvPr id="73" name="文字方塊 13"/>
              <p:cNvSpPr txBox="1">
                <a:spLocks noChangeArrowheads="1"/>
              </p:cNvSpPr>
              <p:nvPr/>
            </p:nvSpPr>
            <p:spPr bwMode="auto">
              <a:xfrm>
                <a:off x="1384614" y="4113990"/>
                <a:ext cx="514584" cy="474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活</a:t>
                </a:r>
              </a:p>
            </p:txBody>
          </p:sp>
          <p:sp>
            <p:nvSpPr>
              <p:cNvPr id="74" name="文字方塊 14"/>
              <p:cNvSpPr txBox="1">
                <a:spLocks noChangeArrowheads="1"/>
              </p:cNvSpPr>
              <p:nvPr/>
            </p:nvSpPr>
            <p:spPr bwMode="auto">
              <a:xfrm>
                <a:off x="1258593" y="3754750"/>
                <a:ext cx="514584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生</a:t>
                </a:r>
              </a:p>
            </p:txBody>
          </p:sp>
          <p:sp>
            <p:nvSpPr>
              <p:cNvPr id="75" name="文字方塊 15"/>
              <p:cNvSpPr txBox="1">
                <a:spLocks noChangeArrowheads="1"/>
              </p:cNvSpPr>
              <p:nvPr/>
            </p:nvSpPr>
            <p:spPr bwMode="auto">
              <a:xfrm>
                <a:off x="1584146" y="4438181"/>
                <a:ext cx="516335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情</a:t>
                </a:r>
              </a:p>
            </p:txBody>
          </p:sp>
          <p:sp>
            <p:nvSpPr>
              <p:cNvPr id="76" name="文字方塊 16"/>
              <p:cNvSpPr txBox="1">
                <a:spLocks noChangeArrowheads="1"/>
              </p:cNvSpPr>
              <p:nvPr/>
            </p:nvSpPr>
            <p:spPr bwMode="auto">
              <a:xfrm>
                <a:off x="1801182" y="4799173"/>
                <a:ext cx="514584" cy="4748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defRPr/>
                </a:pPr>
                <a:r>
                  <a:rPr lang="zh-TW" altLang="en-US" sz="2200" b="1" dirty="0">
                    <a:solidFill>
                      <a:schemeClr val="accent1">
                        <a:lumMod val="50000"/>
                      </a:schemeClr>
                    </a:solidFill>
                    <a:latin typeface="標楷體" pitchFamily="65" charset="-120"/>
                    <a:ea typeface="標楷體" pitchFamily="65" charset="-120"/>
                  </a:rPr>
                  <a:t>境</a:t>
                </a:r>
              </a:p>
            </p:txBody>
          </p:sp>
        </p:grpSp>
      </p:grpSp>
      <p:sp>
        <p:nvSpPr>
          <p:cNvPr id="128" name="弧形箭號 (下彎) 127"/>
          <p:cNvSpPr/>
          <p:nvPr/>
        </p:nvSpPr>
        <p:spPr bwMode="auto">
          <a:xfrm rot="14037780">
            <a:off x="474503" y="4829518"/>
            <a:ext cx="3984715" cy="943452"/>
          </a:xfrm>
          <a:prstGeom prst="curvedDownArrow">
            <a:avLst>
              <a:gd name="adj1" fmla="val 0"/>
              <a:gd name="adj2" fmla="val 37111"/>
              <a:gd name="adj3" fmla="val 27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cxnSp>
        <p:nvCxnSpPr>
          <p:cNvPr id="62" name="直線接點 61"/>
          <p:cNvCxnSpPr>
            <a:endCxn id="123" idx="2"/>
          </p:cNvCxnSpPr>
          <p:nvPr/>
        </p:nvCxnSpPr>
        <p:spPr>
          <a:xfrm>
            <a:off x="3419872" y="3501008"/>
            <a:ext cx="471455" cy="307345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直線接點 63"/>
          <p:cNvCxnSpPr>
            <a:endCxn id="123" idx="6"/>
          </p:cNvCxnSpPr>
          <p:nvPr/>
        </p:nvCxnSpPr>
        <p:spPr>
          <a:xfrm flipH="1">
            <a:off x="5034140" y="3501008"/>
            <a:ext cx="545972" cy="307345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直線接點 67"/>
          <p:cNvCxnSpPr>
            <a:stCxn id="123" idx="4"/>
            <a:endCxn id="122" idx="4"/>
          </p:cNvCxnSpPr>
          <p:nvPr/>
        </p:nvCxnSpPr>
        <p:spPr>
          <a:xfrm>
            <a:off x="4462734" y="4379074"/>
            <a:ext cx="0" cy="570722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834616" y="234252"/>
            <a:ext cx="75552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</a:t>
            </a:r>
            <a:r>
              <a:rPr lang="zh-TW" altLang="en-US" sz="28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綱裡，</a:t>
            </a:r>
            <a:r>
              <a:rPr lang="zh-TW" altLang="en-US" sz="2800" b="1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預測</a:t>
            </a:r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人為適應現在生活及面對未來挑戰，所應具備的</a:t>
            </a:r>
            <a:r>
              <a:rPr lang="zh-TW" altLang="zh-TW" sz="2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知識、能力與態度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13261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實作評量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三、四、五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863587" y="1874517"/>
          <a:ext cx="7956888" cy="4794843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48173">
                  <a:extLst>
                    <a:ext uri="{9D8B030D-6E8A-4147-A177-3AD203B41FA5}">
                      <a16:colId xmlns:a16="http://schemas.microsoft.com/office/drawing/2014/main" val="1753203489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748057587"/>
                    </a:ext>
                  </a:extLst>
                </a:gridCol>
                <a:gridCol w="2628292">
                  <a:extLst>
                    <a:ext uri="{9D8B030D-6E8A-4147-A177-3AD203B41FA5}">
                      <a16:colId xmlns:a16="http://schemas.microsoft.com/office/drawing/2014/main" val="2094932499"/>
                    </a:ext>
                  </a:extLst>
                </a:gridCol>
                <a:gridCol w="1152131">
                  <a:extLst>
                    <a:ext uri="{9D8B030D-6E8A-4147-A177-3AD203B41FA5}">
                      <a16:colId xmlns:a16="http://schemas.microsoft.com/office/drawing/2014/main" val="587874528"/>
                    </a:ext>
                  </a:extLst>
                </a:gridCol>
              </a:tblGrid>
              <a:tr h="6909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749667"/>
                  </a:ext>
                </a:extLst>
              </a:tr>
              <a:tr h="24568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美感計畫</a:t>
                      </a:r>
                      <a:r>
                        <a:rPr 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擬定的生活美感計畫包含以下三個部分：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解決的策略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任務分工與期程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擬定的生活美感計畫包含以下二個部分：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解決的策略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任務分工與期程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9088397"/>
                  </a:ext>
                </a:extLst>
              </a:tr>
              <a:tr h="16470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計畫執行</a:t>
                      </a:r>
                      <a:r>
                        <a:rPr lang="en-US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40%)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能依據美感計畫，如期完成美感行動，並記錄成果。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能依據美感計畫執行並記錄成果。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351118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3569" y="1228186"/>
            <a:ext cx="8136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探究生活問題，共同規劃並執行班級美感行動</a:t>
            </a:r>
            <a:r>
              <a:rPr lang="zh-TW" altLang="zh-TW" sz="2800" dirty="0" smtClean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計畫</a:t>
            </a:r>
            <a:endParaRPr lang="zh-TW" altLang="en-US" sz="2800" dirty="0"/>
          </a:p>
        </p:txBody>
      </p:sp>
      <p:sp>
        <p:nvSpPr>
          <p:cNvPr id="7" name="動作按鈕: 返回 6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58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 noGrp="1"/>
          </p:cNvSpPr>
          <p:nvPr>
            <p:ph type="title"/>
          </p:nvPr>
        </p:nvSpPr>
        <p:spPr>
          <a:xfrm>
            <a:off x="457200" y="2952750"/>
            <a:ext cx="8229600" cy="9525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活動六</a:t>
            </a:r>
            <a:r>
              <a:rPr 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美感再現好生活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260648"/>
            <a:ext cx="6779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學習目標：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實踐生活美感的經驗，分享行動對生活的影響，並能持續運用美感以豐富生活。</a:t>
            </a:r>
          </a:p>
        </p:txBody>
      </p:sp>
      <p:sp>
        <p:nvSpPr>
          <p:cNvPr id="6" name="矩形 5"/>
          <p:cNvSpPr/>
          <p:nvPr/>
        </p:nvSpPr>
        <p:spPr>
          <a:xfrm>
            <a:off x="1043608" y="5157192"/>
            <a:ext cx="76496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評量目標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分享美感行動經驗與其對生活的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影響，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lvl="0"/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分享美感行動的實踐並能持續運用所學豐富生活。</a:t>
            </a:r>
          </a:p>
        </p:txBody>
      </p:sp>
    </p:spTree>
    <p:extLst>
      <p:ext uri="{BB962C8B-B14F-4D97-AF65-F5344CB8AC3E}">
        <p14:creationId xmlns:p14="http://schemas.microsoft.com/office/powerpoint/2010/main" val="308140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、分享活動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8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小組分享小組美感行動的執行過程記錄，可用多元方式呈現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如：簡報、海報、相片、影片、日記等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12497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二、討論活動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1944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美感行動有沒有解決生活問題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美感行動對自己或周遭的人事物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產生</a:t>
            </a:r>
            <a:endParaRPr lang="en-US" altLang="zh-TW" sz="3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了</a:t>
            </a: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什麼影響或改變</a:t>
            </a:r>
            <a:r>
              <a:rPr lang="en-US" altLang="zh-TW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三、統整歸納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轉換觀點以正向態度，結合創意及美感解決或改善各種生活問題，或許結果不一定如我們預期，但透過創意與美感的實踐體驗，能讓我們的美感經驗更多元，更豐富我們的生活內涵。</a:t>
            </a:r>
          </a:p>
        </p:txBody>
      </p:sp>
    </p:spTree>
    <p:extLst>
      <p:ext uri="{BB962C8B-B14F-4D97-AF65-F5344CB8AC3E}">
        <p14:creationId xmlns:p14="http://schemas.microsoft.com/office/powerpoint/2010/main" val="66691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14367"/>
          </a:xfrm>
        </p:spPr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口語評量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886779" y="1722102"/>
          <a:ext cx="7737700" cy="4535226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596989">
                  <a:extLst>
                    <a:ext uri="{9D8B030D-6E8A-4147-A177-3AD203B41FA5}">
                      <a16:colId xmlns:a16="http://schemas.microsoft.com/office/drawing/2014/main" val="357188217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4113302335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18722568"/>
                    </a:ext>
                  </a:extLst>
                </a:gridCol>
                <a:gridCol w="1388183">
                  <a:extLst>
                    <a:ext uri="{9D8B030D-6E8A-4147-A177-3AD203B41FA5}">
                      <a16:colId xmlns:a16="http://schemas.microsoft.com/office/drawing/2014/main" val="3102823868"/>
                    </a:ext>
                  </a:extLst>
                </a:gridCol>
              </a:tblGrid>
              <a:tr h="320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5940932"/>
                  </a:ext>
                </a:extLst>
              </a:tr>
              <a:tr h="22450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分享內容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小組能分享美感行動的執行歷程，並且說明美感行動對生活產生的影響或改變。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小組能分享美感行動執行歷程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未達通過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00996243"/>
                  </a:ext>
                </a:extLst>
              </a:tr>
              <a:tr h="19243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資料呈現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小組能用二種以上的方式，呈現美感行動計畫執行歷程紀錄。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小組能整理美感行動計畫執行歷程紀錄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未達通過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27979866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355976" y="378959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分享美感行動經驗與其對生活的影響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925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886375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四、個人省思</a:t>
            </a:r>
            <a:endParaRPr lang="zh-TW" altLang="en-US" sz="4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38758" y="1268760"/>
            <a:ext cx="7633742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撰寫高層次紙筆評量單。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03" y="2348880"/>
            <a:ext cx="8087252" cy="398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高層次紙筆測驗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912547" y="1874517"/>
          <a:ext cx="7809708" cy="475488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43229">
                  <a:extLst>
                    <a:ext uri="{9D8B030D-6E8A-4147-A177-3AD203B41FA5}">
                      <a16:colId xmlns:a16="http://schemas.microsoft.com/office/drawing/2014/main" val="816461676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8160256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615250511"/>
                    </a:ext>
                  </a:extLst>
                </a:gridCol>
                <a:gridCol w="1125919">
                  <a:extLst>
                    <a:ext uri="{9D8B030D-6E8A-4147-A177-3AD203B41FA5}">
                      <a16:colId xmlns:a16="http://schemas.microsoft.com/office/drawing/2014/main" val="4278740708"/>
                    </a:ext>
                  </a:extLst>
                </a:gridCol>
              </a:tblGrid>
              <a:tr h="3268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評量內涵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優等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再加強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0187649"/>
                  </a:ext>
                </a:extLst>
              </a:tr>
              <a:tr h="16340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美感行動的省思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分享美感行動帶給自己的情緒感覺、並能評鑑、改進美感行動計畫。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分享美感行動帶給自己的情緒感覺或啟發。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8654046"/>
                  </a:ext>
                </a:extLst>
              </a:tr>
              <a:tr h="22876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美感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實踐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力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(50%)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擬定新的美感行動計畫，包含：感受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生活中的問題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、想像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可能解決的策略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、實踐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標示欲執行策略</a:t>
                      </a:r>
                      <a:r>
                        <a:rPr lang="en-US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)</a:t>
                      </a: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分享未來生活中，可以運用美感行動的情境。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未</a:t>
                      </a: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達</a:t>
                      </a:r>
                      <a:endParaRPr lang="en-US" altLang="zh-TW" sz="2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通過</a:t>
                      </a:r>
                      <a:endParaRPr lang="zh-TW" sz="2400" kern="100" dirty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367066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971602" y="1128451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800" dirty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分享美感行動的實踐並能持續運用所學豐富</a:t>
            </a:r>
            <a:r>
              <a:rPr lang="zh-TW" altLang="zh-TW" sz="2800" dirty="0" smtClean="0">
                <a:solidFill>
                  <a:srgbClr val="000000"/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生活</a:t>
            </a:r>
            <a:endParaRPr lang="zh-TW" altLang="en-US" sz="2800" dirty="0"/>
          </a:p>
        </p:txBody>
      </p:sp>
      <p:sp>
        <p:nvSpPr>
          <p:cNvPr id="7" name="動作按鈕: 返回 6">
            <a:hlinkClick r:id="rId2" action="ppaction://hlinksldjump" highlightClick="1"/>
          </p:cNvPr>
          <p:cNvSpPr/>
          <p:nvPr/>
        </p:nvSpPr>
        <p:spPr>
          <a:xfrm>
            <a:off x="8275385" y="79940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565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 佈景主題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Earthtones_16x9">
      <a:dk1>
        <a:srgbClr val="652825"/>
      </a:dk1>
      <a:lt1>
        <a:sysClr val="window" lastClr="FFFFFF"/>
      </a:lt1>
      <a:dk2>
        <a:srgbClr val="000000"/>
      </a:dk2>
      <a:lt2>
        <a:srgbClr val="F5DD8F"/>
      </a:lt2>
      <a:accent1>
        <a:srgbClr val="A2C838"/>
      </a:accent1>
      <a:accent2>
        <a:srgbClr val="F68E20"/>
      </a:accent2>
      <a:accent3>
        <a:srgbClr val="38B0B6"/>
      </a:accent3>
      <a:accent4>
        <a:srgbClr val="E95020"/>
      </a:accent4>
      <a:accent5>
        <a:srgbClr val="E0B12C"/>
      </a:accent5>
      <a:accent6>
        <a:srgbClr val="985A34"/>
      </a:accent6>
      <a:hlink>
        <a:srgbClr val="F68E20"/>
      </a:hlink>
      <a:folHlink>
        <a:srgbClr val="727272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2002</TotalTime>
  <Words>7127</Words>
  <Application>Microsoft Office PowerPoint</Application>
  <PresentationFormat>如螢幕大小 (4:3)</PresentationFormat>
  <Paragraphs>1108</Paragraphs>
  <Slides>97</Slides>
  <Notes>18</Notes>
  <HiddenSlides>0</HiddenSlides>
  <MMClips>0</MMClips>
  <ScaleCrop>false</ScaleCrop>
  <HeadingPairs>
    <vt:vector size="6" baseType="variant">
      <vt:variant>
        <vt:lpstr>使用字型</vt:lpstr>
      </vt:variant>
      <vt:variant>
        <vt:i4>15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97</vt:i4>
      </vt:variant>
    </vt:vector>
  </HeadingPairs>
  <TitlesOfParts>
    <vt:vector size="113" baseType="lpstr">
      <vt:lpstr>微软雅黑</vt:lpstr>
      <vt:lpstr>华文中宋</vt:lpstr>
      <vt:lpstr>微軟正黑體</vt:lpstr>
      <vt:lpstr>PMingLiU</vt:lpstr>
      <vt:lpstr>PMingLiU</vt:lpstr>
      <vt:lpstr>標楷體</vt:lpstr>
      <vt:lpstr>Arial</vt:lpstr>
      <vt:lpstr>Calibri</vt:lpstr>
      <vt:lpstr>Corbel</vt:lpstr>
      <vt:lpstr>Garamond</vt:lpstr>
      <vt:lpstr>Gill Sans MT</vt:lpstr>
      <vt:lpstr>Impact</vt:lpstr>
      <vt:lpstr>Times New Roman</vt:lpstr>
      <vt:lpstr>Wingdings</vt:lpstr>
      <vt:lpstr>Wingdings 2</vt:lpstr>
      <vt:lpstr>Badge</vt:lpstr>
      <vt:lpstr>以核心素養為導向 教學設計實務工作坊</vt:lpstr>
      <vt:lpstr>為何要研修新課綱?</vt:lpstr>
      <vt:lpstr>PowerPoint 簡報</vt:lpstr>
      <vt:lpstr>PowerPoint 簡報</vt:lpstr>
      <vt:lpstr>PowerPoint 簡報</vt:lpstr>
      <vt:lpstr>PowerPoint 簡報</vt:lpstr>
      <vt:lpstr>素養是……</vt:lpstr>
      <vt:lpstr>大家說素養</vt:lpstr>
      <vt:lpstr>PowerPoint 簡報</vt:lpstr>
      <vt:lpstr>課程的發展脈絡</vt:lpstr>
      <vt:lpstr>素養導向教學三部曲</vt:lpstr>
      <vt:lpstr>PowerPoint 簡報</vt:lpstr>
      <vt:lpstr>另一種說法</vt:lpstr>
      <vt:lpstr>PowerPoint 簡報</vt:lpstr>
      <vt:lpstr>總綱各教育階段核心素養具體內涵</vt:lpstr>
      <vt:lpstr>PowerPoint 簡報</vt:lpstr>
      <vt:lpstr>PowerPoint 簡報</vt:lpstr>
      <vt:lpstr>PowerPoint 簡報</vt:lpstr>
      <vt:lpstr>綜合活動領域學習主題(草案)</vt:lpstr>
      <vt:lpstr>PowerPoint 簡報</vt:lpstr>
      <vt:lpstr>領域課程綱要的「學習重點」</vt:lpstr>
      <vt:lpstr>領域課程綱要的「學習重點」</vt:lpstr>
      <vt:lpstr>PowerPoint 簡報</vt:lpstr>
      <vt:lpstr>領綱學習重點練習1-表現</vt:lpstr>
      <vt:lpstr>領綱學習重點練習1-表現</vt:lpstr>
      <vt:lpstr>領綱學習重點練習1-表現</vt:lpstr>
      <vt:lpstr>領綱學習重點練習1-表現</vt:lpstr>
      <vt:lpstr>領綱學習重點練習2-內容</vt:lpstr>
      <vt:lpstr>領綱學習重點練習3-辨識</vt:lpstr>
      <vt:lpstr>領綱學習重點練習4-應用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生活美感實踐家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參考網站</vt:lpstr>
      <vt:lpstr>自主學習樂 (96)學年度南一版(6下)</vt:lpstr>
      <vt:lpstr>PowerPoint 簡報</vt:lpstr>
      <vt:lpstr>PowerPoint 簡報</vt:lpstr>
      <vt:lpstr>問題一</vt:lpstr>
      <vt:lpstr>PowerPoint 簡報</vt:lpstr>
      <vt:lpstr>問題二</vt:lpstr>
      <vt:lpstr>問題二</vt:lpstr>
      <vt:lpstr>課程實作 Step by step</vt:lpstr>
      <vt:lpstr>PowerPoint 簡報</vt:lpstr>
      <vt:lpstr>PowerPoint 簡報</vt:lpstr>
      <vt:lpstr>PowerPoint 簡報</vt:lpstr>
      <vt:lpstr>PowerPoint 簡報</vt:lpstr>
      <vt:lpstr>PowerPoint 簡報</vt:lpstr>
      <vt:lpstr>1.還記得什麼?  2.過程中曾經有過什麼感覺?  3.有什麼問題想要問?或者有   相似的經驗願意分享?  4.想像明天過後的教室(師生)   會是什麼模樣?</vt:lpstr>
      <vt:lpstr>十九項議題的歸屬</vt:lpstr>
      <vt:lpstr>PowerPoint 簡報</vt:lpstr>
      <vt:lpstr>PowerPoint 簡報</vt:lpstr>
      <vt:lpstr>一、分享活動</vt:lpstr>
      <vt:lpstr>二、討論活動</vt:lpstr>
      <vt:lpstr>三、實作活動</vt:lpstr>
      <vt:lpstr>四、工作任務</vt:lpstr>
      <vt:lpstr>實作評量</vt:lpstr>
      <vt:lpstr>活動二  生活美感追追追</vt:lpstr>
      <vt:lpstr>一、討論活動</vt:lpstr>
      <vt:lpstr>二、分享活動</vt:lpstr>
      <vt:lpstr>三、實作活動</vt:lpstr>
      <vt:lpstr>四、工作任務</vt:lpstr>
      <vt:lpstr>口語評量</vt:lpstr>
      <vt:lpstr>PowerPoint 簡報</vt:lpstr>
      <vt:lpstr>一、體驗活動(案例分析)</vt:lpstr>
      <vt:lpstr>二、討論活動</vt:lpstr>
      <vt:lpstr>三、分享活動</vt:lpstr>
      <vt:lpstr>PowerPoint 簡報</vt:lpstr>
      <vt:lpstr>一、體驗活動(故事)</vt:lpstr>
      <vt:lpstr>二、小組任務</vt:lpstr>
      <vt:lpstr>活動五  為美感打光</vt:lpstr>
      <vt:lpstr>一、評鑑練習</vt:lpstr>
      <vt:lpstr>二、分享活動</vt:lpstr>
      <vt:lpstr>三、小組任務</vt:lpstr>
      <vt:lpstr>實作評量(三、四、五)</vt:lpstr>
      <vt:lpstr>活動六  美感再現好生活</vt:lpstr>
      <vt:lpstr>一、分享活動</vt:lpstr>
      <vt:lpstr>二、討論活動</vt:lpstr>
      <vt:lpstr>三、統整歸納</vt:lpstr>
      <vt:lpstr>口語評量</vt:lpstr>
      <vt:lpstr>四、個人省思</vt:lpstr>
      <vt:lpstr>高層次紙筆測驗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素養導向教學示例 -分享與實作-</dc:title>
  <dc:creator>yaya chou</dc:creator>
  <cp:lastModifiedBy>julietchou</cp:lastModifiedBy>
  <cp:revision>150</cp:revision>
  <dcterms:created xsi:type="dcterms:W3CDTF">2017-11-22T20:06:16Z</dcterms:created>
  <dcterms:modified xsi:type="dcterms:W3CDTF">2018-05-02T21:59:38Z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