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0" r:id="rId1"/>
  </p:sldMasterIdLst>
  <p:notesMasterIdLst>
    <p:notesMasterId r:id="rId62"/>
  </p:notesMasterIdLst>
  <p:handoutMasterIdLst>
    <p:handoutMasterId r:id="rId63"/>
  </p:handoutMasterIdLst>
  <p:sldIdLst>
    <p:sldId id="256" r:id="rId2"/>
    <p:sldId id="381" r:id="rId3"/>
    <p:sldId id="386" r:id="rId4"/>
    <p:sldId id="353" r:id="rId5"/>
    <p:sldId id="355" r:id="rId6"/>
    <p:sldId id="400" r:id="rId7"/>
    <p:sldId id="392" r:id="rId8"/>
    <p:sldId id="393" r:id="rId9"/>
    <p:sldId id="396" r:id="rId10"/>
    <p:sldId id="395" r:id="rId11"/>
    <p:sldId id="387" r:id="rId12"/>
    <p:sldId id="359" r:id="rId13"/>
    <p:sldId id="279" r:id="rId14"/>
    <p:sldId id="282" r:id="rId15"/>
    <p:sldId id="284" r:id="rId16"/>
    <p:sldId id="364" r:id="rId17"/>
    <p:sldId id="402" r:id="rId18"/>
    <p:sldId id="298" r:id="rId19"/>
    <p:sldId id="369" r:id="rId20"/>
    <p:sldId id="370" r:id="rId21"/>
    <p:sldId id="371" r:id="rId22"/>
    <p:sldId id="372" r:id="rId23"/>
    <p:sldId id="373" r:id="rId24"/>
    <p:sldId id="320" r:id="rId25"/>
    <p:sldId id="263" r:id="rId26"/>
    <p:sldId id="375" r:id="rId27"/>
    <p:sldId id="374" r:id="rId28"/>
    <p:sldId id="321" r:id="rId29"/>
    <p:sldId id="376" r:id="rId30"/>
    <p:sldId id="403" r:id="rId31"/>
    <p:sldId id="404" r:id="rId32"/>
    <p:sldId id="405" r:id="rId33"/>
    <p:sldId id="406" r:id="rId34"/>
    <p:sldId id="407" r:id="rId35"/>
    <p:sldId id="408" r:id="rId36"/>
    <p:sldId id="409" r:id="rId37"/>
    <p:sldId id="410" r:id="rId38"/>
    <p:sldId id="411" r:id="rId39"/>
    <p:sldId id="412" r:id="rId40"/>
    <p:sldId id="413" r:id="rId41"/>
    <p:sldId id="414" r:id="rId42"/>
    <p:sldId id="415" r:id="rId43"/>
    <p:sldId id="416" r:id="rId44"/>
    <p:sldId id="417" r:id="rId45"/>
    <p:sldId id="418" r:id="rId46"/>
    <p:sldId id="419" r:id="rId47"/>
    <p:sldId id="420" r:id="rId48"/>
    <p:sldId id="421" r:id="rId49"/>
    <p:sldId id="422" r:id="rId50"/>
    <p:sldId id="423" r:id="rId51"/>
    <p:sldId id="424" r:id="rId52"/>
    <p:sldId id="425" r:id="rId53"/>
    <p:sldId id="426" r:id="rId54"/>
    <p:sldId id="427" r:id="rId55"/>
    <p:sldId id="428" r:id="rId56"/>
    <p:sldId id="429" r:id="rId57"/>
    <p:sldId id="430" r:id="rId58"/>
    <p:sldId id="431" r:id="rId59"/>
    <p:sldId id="432" r:id="rId60"/>
    <p:sldId id="433" r:id="rId61"/>
  </p:sldIdLst>
  <p:sldSz cx="9144000" cy="6858000" type="screen4x3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66FF"/>
    <a:srgbClr val="66FF33"/>
    <a:srgbClr val="339933"/>
    <a:srgbClr val="33CC33"/>
    <a:srgbClr val="CC6600"/>
    <a:srgbClr val="89FFBE"/>
    <a:srgbClr val="FFFFCC"/>
    <a:srgbClr val="DDEFE2"/>
    <a:srgbClr val="CFE3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中等深淺樣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5000" autoAdjust="0"/>
  </p:normalViewPr>
  <p:slideViewPr>
    <p:cSldViewPr>
      <p:cViewPr varScale="1">
        <p:scale>
          <a:sx n="91" d="100"/>
          <a:sy n="91" d="100"/>
        </p:scale>
        <p:origin x="126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85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AFE4D33-5893-4B07-A902-449AC0D8B3F7}" type="datetime2">
              <a:rPr lang="zh-TW" altLang="en-US" smtClean="0">
                <a:latin typeface="+mj-ea"/>
                <a:ea typeface="+mj-ea"/>
              </a:rPr>
              <a:t>2018年5月1日</a:t>
            </a:fld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2837A6B-DAA4-4C2D-AEAB-4E9E70095794}" type="slidenum">
              <a:rPr lang="en-US" altLang="zh-TW" smtClean="0">
                <a:latin typeface="+mj-ea"/>
                <a:ea typeface="+mj-ea"/>
              </a:rPr>
              <a:t>‹#›</a:t>
            </a:fld>
            <a:endParaRPr lang="zh-TW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21545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0BDEF7A8-4FC0-4813-84EF-F0D3DB3FA121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03266150-FA26-45B5-BF0B-186B42A09DC9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946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j-ea"/>
        <a:ea typeface="+mj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319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27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9379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hape 546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</p:spPr>
      </p:sp>
      <p:sp>
        <p:nvSpPr>
          <p:cNvPr id="117763" name="Shape 547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525" tIns="91525" rIns="91525" bIns="91525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課綱願景是成就每一個孩子，適性揚才，終身學習。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dirty="0" err="1" smtClean="0"/>
              <a:t>多元的課程讓學生適性學習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適性發展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終身保有不斷更新成長的動力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成為終身學習者</a:t>
            </a:r>
            <a:r>
              <a:rPr lang="en-US" altLang="zh-TW" dirty="0" smtClean="0"/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4129466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hape 490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</p:spPr>
      </p:sp>
      <p:sp>
        <p:nvSpPr>
          <p:cNvPr id="114691" name="Shape 491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525" tIns="45750" rIns="91525" bIns="45750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核心素養的三面九項：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自主行動、溝通互動、社會參與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重點在於生活情境的交互靈活應用。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endParaRPr lang="zh-TW" altLang="en-US" dirty="0" smtClean="0"/>
          </a:p>
        </p:txBody>
      </p:sp>
      <p:sp>
        <p:nvSpPr>
          <p:cNvPr id="114692" name="Shape 492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 lIns="91525" tIns="45750" rIns="91525" bIns="45750"/>
          <a:lstStyle/>
          <a:p>
            <a:pPr>
              <a:buSzPct val="25000"/>
            </a:pPr>
            <a:fld id="{8536EA4E-26DE-4CE2-994A-A16A9EAA7758}" type="slidenum">
              <a:rPr lang="en-US" altLang="zh-TW">
                <a:solidFill>
                  <a:srgbClr val="000000"/>
                </a:solidFill>
                <a:sym typeface="Calibri" pitchFamily="34" charset="0"/>
              </a:rPr>
              <a:pPr>
                <a:buSzPct val="25000"/>
              </a:pPr>
              <a:t>5</a:t>
            </a:fld>
            <a:endParaRPr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454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21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hape 52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/>
            <a:r>
              <a:rPr lang="en-US" altLang="zh-TW" smtClean="0"/>
              <a:t>1.</a:t>
            </a:r>
            <a:r>
              <a:rPr lang="zh-TW" altLang="en-US" smtClean="0"/>
              <a:t>核心素養的課程轉化，係由理念到實際、由抽象到具體、由共同到分殊，環環相扣，層層轉化。各領域</a:t>
            </a:r>
            <a:r>
              <a:rPr lang="en-US" altLang="zh-TW" smtClean="0"/>
              <a:t>/</a:t>
            </a:r>
            <a:r>
              <a:rPr lang="zh-TW" altLang="en-US" smtClean="0"/>
              <a:t>科目應考量本身的理念與目標，結合各教育階段核心素養，以發展及訂定「各領域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科目核心素養」及「各領域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科目學習重點」。「各領域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科目核心素養」與「各領域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科目學習重點」之間，需彼此呼應，雙向互動。</a:t>
            </a:r>
            <a:endParaRPr lang="en-US" altLang="zh-TW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/>
              <a:t>2.</a:t>
            </a:r>
            <a:r>
              <a:rPr lang="zh-TW" altLang="en-US" smtClean="0"/>
              <a:t>在未來課程綱要中，可透過總綱的「核心素養」、「各教育階段核心素養」，及各領域</a:t>
            </a:r>
            <a:r>
              <a:rPr lang="en-US" altLang="zh-TW" smtClean="0"/>
              <a:t>/</a:t>
            </a:r>
            <a:r>
              <a:rPr lang="zh-TW" altLang="en-US" smtClean="0"/>
              <a:t>科目綱要的「各領域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科目核心素養」、「各領域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科目學習重點」來進行轉化與表述。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3.</a:t>
            </a:r>
            <a:r>
              <a:rPr lang="zh-TW" altLang="en-US" smtClean="0"/>
              <a:t>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科目學習重點由「學習表現」與「學習內容」兩個向度所組成</a:t>
            </a:r>
            <a:r>
              <a:rPr lang="zh-TW" altLang="en-US" smtClean="0">
                <a:latin typeface="新細明體" pitchFamily="18" charset="-120"/>
              </a:rPr>
              <a:t>。</a:t>
            </a:r>
            <a:endParaRPr lang="en-US" altLang="zh-TW" smtClean="0">
              <a:latin typeface="新細明體" pitchFamily="18" charset="-120"/>
            </a:endParaRPr>
          </a:p>
          <a:p>
            <a:pPr eaLnBrk="1" hangingPunct="1"/>
            <a:endParaRPr lang="en-US" altLang="zh-TW" b="1" i="1" u="sng" smtClean="0"/>
          </a:p>
        </p:txBody>
      </p:sp>
      <p:sp>
        <p:nvSpPr>
          <p:cNvPr id="57348" name="Shape 52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FCFE7C48-092A-41D1-9C85-370E6E3D747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6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734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hape 742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Shape 74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圖片內容：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左圖有邁向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107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課綱（奔跑）的意象。右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圖意指學生自主探索,  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下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圖是學生召開小小部落會議的情形,  學生關心身邊的公共議題,  邁向互動共好！</a:t>
            </a:r>
          </a:p>
        </p:txBody>
      </p:sp>
      <p:sp>
        <p:nvSpPr>
          <p:cNvPr id="96260" name="Shape 74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169212CB-5BA4-4DC0-AE18-4354CF65BF8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11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04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79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13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124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19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7940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24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96604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D229AE-05F8-4428-A7C7-71A78B2231B5}" type="datetime2">
              <a:rPr lang="zh-TW" altLang="en-US" smtClean="0"/>
              <a:pPr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712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A1EEA72-722A-4032-932A-92275412AEDB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3B167E-EA96-4147-81DE-549160052C22}" type="slidenum">
              <a:rPr lang="en-US" altLang="zh-TW" noProof="0" smtClean="0"/>
              <a:t>‹#›</a:t>
            </a:fld>
            <a:endParaRPr lang="zh-TW" altLang="en-US" noProof="0"/>
          </a:p>
        </p:txBody>
      </p:sp>
    </p:spTree>
    <p:extLst>
      <p:ext uri="{BB962C8B-B14F-4D97-AF65-F5344CB8AC3E}">
        <p14:creationId xmlns:p14="http://schemas.microsoft.com/office/powerpoint/2010/main" val="274246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91D-2371-474A-8E17-CAB371DA2E08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047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>
            <a:off x="6011443" y="-12700"/>
            <a:ext cx="3142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9939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1" y="593366"/>
            <a:ext cx="8520599" cy="763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1" y="1536633"/>
            <a:ext cx="8520599" cy="455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51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>
            <a:noAutofit/>
          </a:bodyPr>
          <a:lstStyle>
            <a:lvl1pPr>
              <a:buClr>
                <a:srgbClr val="888888"/>
              </a:buClr>
              <a:buSzPct val="25000"/>
              <a:buFont typeface="Calibri" pitchFamily="34" charset="0"/>
              <a:buNone/>
              <a:defRPr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fld id="{1AEC728D-803D-49F2-8EBC-F9E681C305F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8013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8057165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C29556-421D-4507-AA96-28B39C2E3DEB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78655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47491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199030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B12B73E-5733-4D8D-8664-B6FD1D260C06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3B167E-EA96-4147-81DE-549160052C22}" type="slidenum">
              <a:rPr lang="en-US" altLang="zh-TW" noProof="0" smtClean="0"/>
              <a:t>‹#›</a:t>
            </a:fld>
            <a:endParaRPr lang="zh-TW" altLang="en-US" noProof="0"/>
          </a:p>
        </p:txBody>
      </p:sp>
    </p:spTree>
    <p:extLst>
      <p:ext uri="{BB962C8B-B14F-4D97-AF65-F5344CB8AC3E}">
        <p14:creationId xmlns:p14="http://schemas.microsoft.com/office/powerpoint/2010/main" val="7852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4886-3C49-451A-83B6-4224672D2AD7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74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5C4930B1-190D-47EF-B17F-C7370E2C0A72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329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F124EA5C-C65E-4051-906A-E0ECB8242990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30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3DB804-0076-4FBD-AA6F-49FA37494018}" type="datetime2">
              <a:rPr lang="zh-TW" altLang="en-US" smtClean="0"/>
              <a:t>2018年5月1日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8528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19" r:id="rId12"/>
    <p:sldLayoutId id="2147483832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12cur.naer.edu.tw/category/post/350" TargetMode="External"/><Relationship Id="rId2" Type="http://schemas.openxmlformats.org/officeDocument/2006/relationships/hyperlink" Target="http://12cur.naer.edu.tw/main/showNews/387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32032;&#39178;&#23566;&#21521;&#35506;&#31243;&#23526;&#20316;.doc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&#31532;&#19968;&#31680;&#35036;&#20805;&#36039;&#26009;.pptx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rninglight.cc/posts/NWS4e41f519db791.html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en-US" sz="6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為導向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教學設計實務工作</a:t>
            </a:r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坊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57919" y="5877272"/>
            <a:ext cx="6840759" cy="857473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分享人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：台中市仁美國小周雅釧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五邊形 3"/>
          <p:cNvSpPr/>
          <p:nvPr/>
        </p:nvSpPr>
        <p:spPr>
          <a:xfrm>
            <a:off x="179512" y="0"/>
            <a:ext cx="4680520" cy="476672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十二年國教新課綱總綱宣講系列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17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領域課程綱要的「</a:t>
            </a:r>
            <a:r>
              <a:rPr lang="zh-TW" altLang="en-US" sz="4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學習重點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</a:p>
        </p:txBody>
      </p:sp>
      <p:sp>
        <p:nvSpPr>
          <p:cNvPr id="5" name="手繪多邊形 4"/>
          <p:cNvSpPr/>
          <p:nvPr/>
        </p:nvSpPr>
        <p:spPr>
          <a:xfrm>
            <a:off x="1908597" y="4465626"/>
            <a:ext cx="2398713" cy="2093913"/>
          </a:xfrm>
          <a:custGeom>
            <a:avLst/>
            <a:gdLst>
              <a:gd name="connsiteX0" fmla="*/ 0 w 3914531"/>
              <a:gd name="connsiteY0" fmla="*/ 0 h 2093417"/>
              <a:gd name="connsiteX1" fmla="*/ 3914531 w 3914531"/>
              <a:gd name="connsiteY1" fmla="*/ 0 h 2093417"/>
              <a:gd name="connsiteX2" fmla="*/ 3914531 w 3914531"/>
              <a:gd name="connsiteY2" fmla="*/ 2093417 h 2093417"/>
              <a:gd name="connsiteX3" fmla="*/ 0 w 3914531"/>
              <a:gd name="connsiteY3" fmla="*/ 2093417 h 2093417"/>
              <a:gd name="connsiteX4" fmla="*/ 0 w 3914531"/>
              <a:gd name="connsiteY4" fmla="*/ 0 h 2093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14531" h="2093417">
                <a:moveTo>
                  <a:pt x="0" y="0"/>
                </a:moveTo>
                <a:lnTo>
                  <a:pt x="3914531" y="0"/>
                </a:lnTo>
                <a:lnTo>
                  <a:pt x="3914531" y="2093417"/>
                </a:lnTo>
                <a:lnTo>
                  <a:pt x="0" y="209341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84912" tIns="184912" rIns="184912" bIns="184912" spcCol="1270" anchor="ctr"/>
          <a:lstStyle/>
          <a:p>
            <a:pPr algn="ctr" defTabSz="1155700" eaLnBrk="1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TW" altLang="en-US" sz="2800" b="1" dirty="0"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sp>
        <p:nvSpPr>
          <p:cNvPr id="8" name="手繪多邊形 7"/>
          <p:cNvSpPr/>
          <p:nvPr/>
        </p:nvSpPr>
        <p:spPr bwMode="auto">
          <a:xfrm>
            <a:off x="4596235" y="4402597"/>
            <a:ext cx="2784475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學習內容</a:t>
            </a:r>
          </a:p>
        </p:txBody>
      </p:sp>
      <p:sp>
        <p:nvSpPr>
          <p:cNvPr id="9" name="手繪多邊形 8"/>
          <p:cNvSpPr/>
          <p:nvPr/>
        </p:nvSpPr>
        <p:spPr bwMode="auto">
          <a:xfrm>
            <a:off x="1619672" y="4405152"/>
            <a:ext cx="2880742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學習表現</a:t>
            </a:r>
          </a:p>
        </p:txBody>
      </p:sp>
      <p:sp>
        <p:nvSpPr>
          <p:cNvPr id="10" name="等腰三角形 9"/>
          <p:cNvSpPr/>
          <p:nvPr/>
        </p:nvSpPr>
        <p:spPr bwMode="auto">
          <a:xfrm>
            <a:off x="4212060" y="5876914"/>
            <a:ext cx="735012" cy="735012"/>
          </a:xfrm>
          <a:prstGeom prst="triangle">
            <a:avLst/>
          </a:prstGeom>
          <a:solidFill>
            <a:srgbClr val="7030A0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手繪多邊形 10"/>
          <p:cNvSpPr/>
          <p:nvPr/>
        </p:nvSpPr>
        <p:spPr bwMode="auto">
          <a:xfrm>
            <a:off x="4604300" y="2737806"/>
            <a:ext cx="2776410" cy="1579064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algn="just"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認識人類探索世界累積的系統知識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，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作為解決問題過程中的基礎</a:t>
            </a:r>
            <a:endParaRPr lang="zh-TW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手繪多邊形 11"/>
          <p:cNvSpPr/>
          <p:nvPr/>
        </p:nvSpPr>
        <p:spPr bwMode="auto">
          <a:xfrm>
            <a:off x="1603810" y="2737806"/>
            <a:ext cx="2896604" cy="1605434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面對生活環境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、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議題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與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情境時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，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所展現的能力、態度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與</a:t>
            </a:r>
            <a:r>
              <a:rPr lang="zh-TW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行動。</a:t>
            </a:r>
            <a:endParaRPr lang="zh-TW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grpSp>
        <p:nvGrpSpPr>
          <p:cNvPr id="13" name="群組 24"/>
          <p:cNvGrpSpPr>
            <a:grpSpLocks/>
          </p:cNvGrpSpPr>
          <p:nvPr/>
        </p:nvGrpSpPr>
        <p:grpSpPr bwMode="auto">
          <a:xfrm>
            <a:off x="1619672" y="5157192"/>
            <a:ext cx="5761038" cy="648149"/>
            <a:chOff x="3016627" y="5157192"/>
            <a:chExt cx="4406889" cy="648072"/>
          </a:xfrm>
        </p:grpSpPr>
        <p:sp>
          <p:nvSpPr>
            <p:cNvPr id="14" name="矩形 13"/>
            <p:cNvSpPr/>
            <p:nvPr/>
          </p:nvSpPr>
          <p:spPr>
            <a:xfrm>
              <a:off x="3016627" y="5172062"/>
              <a:ext cx="4406889" cy="633337"/>
            </a:xfrm>
            <a:prstGeom prst="rect">
              <a:avLst/>
            </a:prstGeom>
            <a:solidFill>
              <a:srgbClr val="0000FF">
                <a:alpha val="90000"/>
              </a:srgbClr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Shape 544"/>
            <p:cNvSpPr txBox="1">
              <a:spLocks noChangeArrowheads="1"/>
            </p:cNvSpPr>
            <p:nvPr/>
          </p:nvSpPr>
          <p:spPr bwMode="auto">
            <a:xfrm>
              <a:off x="4068257" y="5157776"/>
              <a:ext cx="2371633" cy="58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/>
            <a:lstStyle/>
            <a:p>
              <a:pPr algn="ctr" eaLnBrk="1" hangingPunct="1">
                <a:buSzPct val="25000"/>
                <a:defRPr/>
              </a:pPr>
              <a:r>
                <a:rPr lang="zh-TW" alt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標楷體" pitchFamily="65" charset="-120"/>
                  <a:cs typeface="Times New Roman" pitchFamily="18" charset="0"/>
                  <a:sym typeface="Arial" charset="0"/>
                </a:rPr>
                <a:t>學習重點</a:t>
              </a:r>
              <a:endParaRPr lang="en-US" altLang="zh-TW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  <a:sym typeface="Arial" charset="0"/>
              </a:endParaRPr>
            </a:p>
          </p:txBody>
        </p:sp>
      </p:grpSp>
      <p:sp>
        <p:nvSpPr>
          <p:cNvPr id="18" name="圓角矩形圖說文字 17"/>
          <p:cNvSpPr/>
          <p:nvPr/>
        </p:nvSpPr>
        <p:spPr>
          <a:xfrm>
            <a:off x="4611484" y="1121588"/>
            <a:ext cx="2904779" cy="1505857"/>
          </a:xfrm>
          <a:prstGeom prst="wedgeRoundRectCallout">
            <a:avLst>
              <a:gd name="adj1" fmla="val -4771"/>
              <a:gd name="adj2" fmla="val 650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涵蓋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領域</a:t>
            </a:r>
            <a:r>
              <a:rPr lang="zh-TW" altLang="en-US" sz="2400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en-US" sz="24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概念、範疇與原理原則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，包含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事實、概念、程序與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後設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認知等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2669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投影片編號版面配置區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26666D-9B19-4247-A43F-CB953DAAD058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標題 5"/>
          <p:cNvSpPr txBox="1">
            <a:spLocks/>
          </p:cNvSpPr>
          <p:nvPr/>
        </p:nvSpPr>
        <p:spPr>
          <a:xfrm>
            <a:off x="708745" y="5013602"/>
            <a:ext cx="7992889" cy="1362075"/>
          </a:xfrm>
          <a:prstGeom prst="rect">
            <a:avLst/>
          </a:prstGeom>
          <a:solidFill>
            <a:srgbClr val="92004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anchor="ctr">
            <a:normAutofit/>
          </a:bodyPr>
          <a:lstStyle/>
          <a:p>
            <a:pPr marL="174625" algn="ctr" eaLnBrk="1" fontAlgn="auto" hangingPunct="1">
              <a:spcAft>
                <a:spcPts val="0"/>
              </a:spcAft>
              <a:defRPr/>
            </a:pPr>
            <a:r>
              <a:rPr kumimoji="0" lang="zh-TW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教學端</a:t>
            </a:r>
            <a:r>
              <a:rPr kumimoji="0" lang="en-US" altLang="en-US" sz="4400" b="1" cap="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的準備</a:t>
            </a:r>
            <a:r>
              <a:rPr kumimoji="0" lang="en-US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---</a:t>
            </a:r>
            <a:r>
              <a:rPr kumimoji="0" lang="zh-TW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素養導向教學</a:t>
            </a:r>
            <a:endParaRPr kumimoji="0" lang="en-US" altLang="zh-TW" sz="44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+mj-cs"/>
              <a:sym typeface="Arial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646075" y="1484818"/>
            <a:ext cx="2415334" cy="2592354"/>
            <a:chOff x="465931" y="1228536"/>
            <a:chExt cx="2415334" cy="2592354"/>
          </a:xfrm>
        </p:grpSpPr>
        <p:sp>
          <p:nvSpPr>
            <p:cNvPr id="7" name="Shape 790"/>
            <p:cNvSpPr>
              <a:spLocks noChangeArrowheads="1"/>
            </p:cNvSpPr>
            <p:nvPr/>
          </p:nvSpPr>
          <p:spPr bwMode="auto">
            <a:xfrm>
              <a:off x="465931" y="1228536"/>
              <a:ext cx="2415334" cy="2592354"/>
            </a:xfrm>
            <a:prstGeom prst="ellipse">
              <a:avLst/>
            </a:prstGeom>
            <a:solidFill>
              <a:srgbClr val="BF504D">
                <a:alpha val="74000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9" name="Shape 791"/>
            <p:cNvSpPr txBox="1">
              <a:spLocks noChangeArrowheads="1"/>
            </p:cNvSpPr>
            <p:nvPr/>
          </p:nvSpPr>
          <p:spPr bwMode="auto">
            <a:xfrm>
              <a:off x="513302" y="1621505"/>
              <a:ext cx="2061616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整合知識</a:t>
              </a:r>
              <a:r>
                <a:rPr lang="en-US" altLang="zh-TW" sz="2800" b="1" dirty="0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、</a:t>
              </a: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技能與態度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2625687" y="1453034"/>
            <a:ext cx="2238375" cy="2479675"/>
            <a:chOff x="2445543" y="1196752"/>
            <a:chExt cx="2238375" cy="2479675"/>
          </a:xfrm>
        </p:grpSpPr>
        <p:sp>
          <p:nvSpPr>
            <p:cNvPr id="10" name="Shape 792"/>
            <p:cNvSpPr/>
            <p:nvPr/>
          </p:nvSpPr>
          <p:spPr bwMode="auto">
            <a:xfrm>
              <a:off x="2445543" y="1196752"/>
              <a:ext cx="2238375" cy="2479675"/>
            </a:xfrm>
            <a:prstGeom prst="ellipse">
              <a:avLst/>
            </a:prstGeom>
            <a:solidFill>
              <a:schemeClr val="accent3">
                <a:alpha val="74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pPr eaLnBrk="1" hangingPunct="1">
                <a:spcBef>
                  <a:spcPts val="0"/>
                </a:spcBef>
                <a:defRPr/>
              </a:pPr>
              <a:endParaRPr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1" name="Shape 793"/>
            <p:cNvSpPr txBox="1">
              <a:spLocks noChangeArrowheads="1"/>
            </p:cNvSpPr>
            <p:nvPr/>
          </p:nvSpPr>
          <p:spPr bwMode="auto">
            <a:xfrm>
              <a:off x="2751917" y="1621506"/>
              <a:ext cx="1707899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情境化、脈絡化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的學習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5" name="群組 4"/>
          <p:cNvGrpSpPr/>
          <p:nvPr/>
        </p:nvGrpSpPr>
        <p:grpSpPr>
          <a:xfrm>
            <a:off x="4499992" y="1484784"/>
            <a:ext cx="2416175" cy="2592388"/>
            <a:chOff x="4329906" y="1228502"/>
            <a:chExt cx="2416175" cy="2592388"/>
          </a:xfrm>
        </p:grpSpPr>
        <p:sp>
          <p:nvSpPr>
            <p:cNvPr id="12" name="Shape 794"/>
            <p:cNvSpPr/>
            <p:nvPr/>
          </p:nvSpPr>
          <p:spPr bwMode="auto">
            <a:xfrm>
              <a:off x="4329906" y="1228502"/>
              <a:ext cx="2416175" cy="2592388"/>
            </a:xfrm>
            <a:prstGeom prst="ellipse">
              <a:avLst/>
            </a:prstGeom>
            <a:solidFill>
              <a:schemeClr val="accent4">
                <a:alpha val="74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pPr eaLnBrk="1" hangingPunct="1">
                <a:spcBef>
                  <a:spcPts val="0"/>
                </a:spcBef>
                <a:defRPr/>
              </a:pPr>
              <a:endParaRPr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Shape 795"/>
            <p:cNvSpPr txBox="1">
              <a:spLocks noChangeArrowheads="1"/>
            </p:cNvSpPr>
            <p:nvPr/>
          </p:nvSpPr>
          <p:spPr bwMode="auto">
            <a:xfrm>
              <a:off x="4469595" y="1524707"/>
              <a:ext cx="2061896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學習歷程</a:t>
              </a:r>
              <a:r>
                <a:rPr lang="en-US" altLang="zh-TW" sz="2800" b="1" dirty="0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、</a:t>
              </a: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方法及策略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6572925" y="1559325"/>
            <a:ext cx="2275229" cy="2517845"/>
            <a:chOff x="6402839" y="1303043"/>
            <a:chExt cx="2275229" cy="2517845"/>
          </a:xfrm>
        </p:grpSpPr>
        <p:sp>
          <p:nvSpPr>
            <p:cNvPr id="14" name="Shape 796"/>
            <p:cNvSpPr>
              <a:spLocks noChangeArrowheads="1"/>
            </p:cNvSpPr>
            <p:nvPr/>
          </p:nvSpPr>
          <p:spPr bwMode="auto">
            <a:xfrm>
              <a:off x="6402839" y="1303043"/>
              <a:ext cx="2275229" cy="2517845"/>
            </a:xfrm>
            <a:prstGeom prst="ellipse">
              <a:avLst/>
            </a:prstGeom>
            <a:solidFill>
              <a:srgbClr val="49ACC5">
                <a:alpha val="74000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5" name="Shape 797"/>
            <p:cNvSpPr txBox="1">
              <a:spLocks noChangeArrowheads="1"/>
            </p:cNvSpPr>
            <p:nvPr/>
          </p:nvSpPr>
          <p:spPr bwMode="auto">
            <a:xfrm>
              <a:off x="6616454" y="1621506"/>
              <a:ext cx="1707899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實踐力行的表現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sp>
        <p:nvSpPr>
          <p:cNvPr id="19" name="標題 1"/>
          <p:cNvSpPr txBox="1">
            <a:spLocks/>
          </p:cNvSpPr>
          <p:nvPr/>
        </p:nvSpPr>
        <p:spPr>
          <a:xfrm>
            <a:off x="1789807" y="306790"/>
            <a:ext cx="5920732" cy="6934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15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素養導向課程設計原則基本款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96856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72" y="513902"/>
            <a:ext cx="8892480" cy="6372484"/>
          </a:xfrm>
          <a:prstGeom prst="rect">
            <a:avLst/>
          </a:prstGeom>
        </p:spPr>
      </p:pic>
      <p:pic>
        <p:nvPicPr>
          <p:cNvPr id="3" name="圖片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95" y="5517232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118" y="4591220"/>
            <a:ext cx="1080000" cy="1080000"/>
          </a:xfrm>
          <a:prstGeom prst="rect">
            <a:avLst/>
          </a:prstGeom>
        </p:spPr>
      </p:pic>
      <p:pic>
        <p:nvPicPr>
          <p:cNvPr id="13" name="圖片 12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207341"/>
            <a:ext cx="1080000" cy="1080000"/>
          </a:xfrm>
          <a:prstGeom prst="rect">
            <a:avLst/>
          </a:prstGeom>
        </p:spPr>
      </p:pic>
      <p:pic>
        <p:nvPicPr>
          <p:cNvPr id="14" name="圖片 13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980728"/>
            <a:ext cx="1080000" cy="1080000"/>
          </a:xfrm>
          <a:prstGeom prst="rect">
            <a:avLst/>
          </a:prstGeom>
        </p:spPr>
      </p:pic>
      <p:sp>
        <p:nvSpPr>
          <p:cNvPr id="7" name="標題 1"/>
          <p:cNvSpPr txBox="1">
            <a:spLocks/>
          </p:cNvSpPr>
          <p:nvPr/>
        </p:nvSpPr>
        <p:spPr>
          <a:xfrm>
            <a:off x="1187624" y="131222"/>
            <a:ext cx="6624616" cy="6934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15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素養導向課程設計原則領域專業款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8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2197" y="4077072"/>
            <a:ext cx="6140303" cy="1061444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生活美感實踐</a:t>
            </a:r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享</a:t>
            </a:r>
            <a:endParaRPr lang="zh-TW" altLang="en-US" sz="3600" dirty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996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/>
          <p:cNvSpPr txBox="1">
            <a:spLocks/>
          </p:cNvSpPr>
          <p:nvPr/>
        </p:nvSpPr>
        <p:spPr>
          <a:xfrm>
            <a:off x="869283" y="105690"/>
            <a:ext cx="7500937" cy="81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</a:rPr>
              <a:t>攜手，前進素養</a:t>
            </a:r>
            <a:endParaRPr lang="en-US" altLang="zh-TW" sz="4000" b="1" dirty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811440" y="1359620"/>
            <a:ext cx="5544616" cy="5228431"/>
            <a:chOff x="827584" y="548680"/>
            <a:chExt cx="5544616" cy="5228431"/>
          </a:xfrm>
        </p:grpSpPr>
        <p:sp>
          <p:nvSpPr>
            <p:cNvPr id="4" name="橢圓 3"/>
            <p:cNvSpPr/>
            <p:nvPr/>
          </p:nvSpPr>
          <p:spPr>
            <a:xfrm>
              <a:off x="827584" y="548680"/>
              <a:ext cx="5544616" cy="5228431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>
              <a:off x="1691680" y="1268760"/>
              <a:ext cx="1006613" cy="9565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>
              <a:stCxn id="4" idx="0"/>
              <a:endCxn id="12" idx="0"/>
            </p:cNvCxnSpPr>
            <p:nvPr/>
          </p:nvCxnSpPr>
          <p:spPr>
            <a:xfrm>
              <a:off x="3599892" y="548680"/>
              <a:ext cx="36004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V="1">
              <a:off x="4876658" y="2903019"/>
              <a:ext cx="1476164" cy="1659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>
              <a:off x="4631966" y="3789041"/>
              <a:ext cx="1174712" cy="994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2517732" y="4221088"/>
              <a:ext cx="686116" cy="1368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H="1">
              <a:off x="1100750" y="3676745"/>
              <a:ext cx="1510558" cy="6883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群組 10"/>
          <p:cNvGrpSpPr/>
          <p:nvPr/>
        </p:nvGrpSpPr>
        <p:grpSpPr>
          <a:xfrm>
            <a:off x="1811440" y="1984167"/>
            <a:ext cx="4529778" cy="4488021"/>
            <a:chOff x="827584" y="1173227"/>
            <a:chExt cx="4529778" cy="448802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" name="橢圓 11"/>
            <p:cNvSpPr/>
            <p:nvPr/>
          </p:nvSpPr>
          <p:spPr>
            <a:xfrm>
              <a:off x="2411760" y="1844824"/>
              <a:ext cx="2448272" cy="2448271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3" name="直線接點 12"/>
            <p:cNvCxnSpPr/>
            <p:nvPr/>
          </p:nvCxnSpPr>
          <p:spPr>
            <a:xfrm flipV="1">
              <a:off x="4139952" y="1173227"/>
              <a:ext cx="1217410" cy="138656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/>
            <p:cNvCxnSpPr/>
            <p:nvPr/>
          </p:nvCxnSpPr>
          <p:spPr>
            <a:xfrm flipH="1" flipV="1">
              <a:off x="3818954" y="3789041"/>
              <a:ext cx="480872" cy="1872207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接點 14"/>
            <p:cNvCxnSpPr/>
            <p:nvPr/>
          </p:nvCxnSpPr>
          <p:spPr>
            <a:xfrm>
              <a:off x="827584" y="2791652"/>
              <a:ext cx="2016224" cy="277309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橢圓 15"/>
          <p:cNvSpPr/>
          <p:nvPr/>
        </p:nvSpPr>
        <p:spPr>
          <a:xfrm>
            <a:off x="3827664" y="3159820"/>
            <a:ext cx="1512168" cy="14401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終身</a:t>
            </a:r>
            <a:r>
              <a:rPr lang="en-US" altLang="zh-TW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學習者</a:t>
            </a:r>
          </a:p>
        </p:txBody>
      </p:sp>
      <p:grpSp>
        <p:nvGrpSpPr>
          <p:cNvPr id="18" name="群組 17"/>
          <p:cNvGrpSpPr/>
          <p:nvPr/>
        </p:nvGrpSpPr>
        <p:grpSpPr>
          <a:xfrm>
            <a:off x="2084606" y="1411387"/>
            <a:ext cx="3930206" cy="2066327"/>
            <a:chOff x="1100750" y="600447"/>
            <a:chExt cx="3930206" cy="2066327"/>
          </a:xfrm>
        </p:grpSpPr>
        <p:sp>
          <p:nvSpPr>
            <p:cNvPr id="19" name="文字方塊 18"/>
            <p:cNvSpPr txBox="1"/>
            <p:nvPr/>
          </p:nvSpPr>
          <p:spPr>
            <a:xfrm>
              <a:off x="1439298" y="1568456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A1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100750" y="1958888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身心素質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與自我精進</a:t>
              </a: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2153217" y="992908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系統思考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與解決問題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3563888" y="992922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規劃執行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與創新應變</a:t>
              </a: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2742676" y="648538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A2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3782988" y="600447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A3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文字方塊 24"/>
          <p:cNvSpPr txBox="1"/>
          <p:nvPr/>
        </p:nvSpPr>
        <p:spPr>
          <a:xfrm rot="20146198">
            <a:off x="3580910" y="287915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自主行動</a:t>
            </a:r>
          </a:p>
        </p:txBody>
      </p:sp>
      <p:sp>
        <p:nvSpPr>
          <p:cNvPr id="26" name="文字方塊 25"/>
          <p:cNvSpPr txBox="1"/>
          <p:nvPr/>
        </p:nvSpPr>
        <p:spPr>
          <a:xfrm rot="17657307">
            <a:off x="4848947" y="39979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溝通互動</a:t>
            </a:r>
          </a:p>
        </p:txBody>
      </p:sp>
      <p:grpSp>
        <p:nvGrpSpPr>
          <p:cNvPr id="27" name="群組 26"/>
          <p:cNvGrpSpPr/>
          <p:nvPr/>
        </p:nvGrpSpPr>
        <p:grpSpPr>
          <a:xfrm>
            <a:off x="5051802" y="2439740"/>
            <a:ext cx="2259154" cy="3816424"/>
            <a:chOff x="4067946" y="1628800"/>
            <a:chExt cx="2259154" cy="3816424"/>
          </a:xfrm>
        </p:grpSpPr>
        <p:sp>
          <p:nvSpPr>
            <p:cNvPr id="28" name="文字方塊 27"/>
            <p:cNvSpPr txBox="1"/>
            <p:nvPr/>
          </p:nvSpPr>
          <p:spPr>
            <a:xfrm>
              <a:off x="4719327" y="2001034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符號運用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與溝通表達</a:t>
              </a: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4860032" y="3369186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科技資訊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與媒體素養</a:t>
              </a: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4067946" y="4305290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藝術涵養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與美感素養</a:t>
              </a: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5073115" y="1628800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B1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文字方塊 31"/>
            <p:cNvSpPr txBox="1"/>
            <p:nvPr/>
          </p:nvSpPr>
          <p:spPr>
            <a:xfrm>
              <a:off x="5225515" y="3039343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B2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4355976" y="4983559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B3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4" name="文字方塊 33"/>
          <p:cNvSpPr txBox="1"/>
          <p:nvPr/>
        </p:nvSpPr>
        <p:spPr>
          <a:xfrm rot="2780230">
            <a:off x="3379828" y="439998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社會參與</a:t>
            </a:r>
          </a:p>
        </p:txBody>
      </p:sp>
      <p:grpSp>
        <p:nvGrpSpPr>
          <p:cNvPr id="35" name="群組 34"/>
          <p:cNvGrpSpPr/>
          <p:nvPr/>
        </p:nvGrpSpPr>
        <p:grpSpPr>
          <a:xfrm>
            <a:off x="1811441" y="3706267"/>
            <a:ext cx="3312370" cy="2716105"/>
            <a:chOff x="827585" y="2895327"/>
            <a:chExt cx="3312370" cy="2716105"/>
          </a:xfrm>
        </p:grpSpPr>
        <p:sp>
          <p:nvSpPr>
            <p:cNvPr id="36" name="文字方塊 35"/>
            <p:cNvSpPr txBox="1"/>
            <p:nvPr/>
          </p:nvSpPr>
          <p:spPr>
            <a:xfrm>
              <a:off x="968659" y="2895327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C3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文字方塊 36"/>
            <p:cNvSpPr txBox="1"/>
            <p:nvPr/>
          </p:nvSpPr>
          <p:spPr>
            <a:xfrm>
              <a:off x="2063403" y="3846112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C2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文字方塊 37"/>
            <p:cNvSpPr txBox="1"/>
            <p:nvPr/>
          </p:nvSpPr>
          <p:spPr>
            <a:xfrm>
              <a:off x="3235343" y="4378610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C1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文字方塊 38"/>
            <p:cNvSpPr txBox="1"/>
            <p:nvPr/>
          </p:nvSpPr>
          <p:spPr>
            <a:xfrm>
              <a:off x="827585" y="3225170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多元文化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與國際理解</a:t>
              </a:r>
            </a:p>
          </p:txBody>
        </p:sp>
        <p:sp>
          <p:nvSpPr>
            <p:cNvPr id="40" name="文字方塊 39"/>
            <p:cNvSpPr txBox="1"/>
            <p:nvPr/>
          </p:nvSpPr>
          <p:spPr>
            <a:xfrm>
              <a:off x="1478029" y="4271721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人際關係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與團隊合作</a:t>
              </a: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2672887" y="4903546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道德實踐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與公民意識</a:t>
              </a:r>
            </a:p>
          </p:txBody>
        </p:sp>
      </p:grpSp>
      <p:grpSp>
        <p:nvGrpSpPr>
          <p:cNvPr id="42" name="群組 41"/>
          <p:cNvGrpSpPr/>
          <p:nvPr/>
        </p:nvGrpSpPr>
        <p:grpSpPr>
          <a:xfrm>
            <a:off x="1187624" y="922459"/>
            <a:ext cx="6811663" cy="5698606"/>
            <a:chOff x="1231258" y="111519"/>
            <a:chExt cx="6811663" cy="5698606"/>
          </a:xfrm>
        </p:grpSpPr>
        <p:grpSp>
          <p:nvGrpSpPr>
            <p:cNvPr id="43" name="群組 42"/>
            <p:cNvGrpSpPr/>
            <p:nvPr/>
          </p:nvGrpSpPr>
          <p:grpSpPr>
            <a:xfrm>
              <a:off x="2505519" y="111519"/>
              <a:ext cx="4451286" cy="2662419"/>
              <a:chOff x="1478029" y="111519"/>
              <a:chExt cx="4451286" cy="2662419"/>
            </a:xfrm>
          </p:grpSpPr>
          <p:sp>
            <p:nvSpPr>
              <p:cNvPr id="50" name="弧形 49"/>
              <p:cNvSpPr/>
              <p:nvPr/>
            </p:nvSpPr>
            <p:spPr>
              <a:xfrm>
                <a:off x="1478029" y="111519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51" name="文字方塊 50"/>
              <p:cNvSpPr txBox="1"/>
              <p:nvPr/>
            </p:nvSpPr>
            <p:spPr>
              <a:xfrm rot="699699">
                <a:off x="2910752" y="407218"/>
                <a:ext cx="2081092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583525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  <p:grpSp>
          <p:nvGrpSpPr>
            <p:cNvPr id="44" name="群組 43"/>
            <p:cNvGrpSpPr/>
            <p:nvPr/>
          </p:nvGrpSpPr>
          <p:grpSpPr>
            <a:xfrm rot="6502107">
              <a:off x="4486069" y="2253272"/>
              <a:ext cx="4451286" cy="2662419"/>
              <a:chOff x="1338029" y="158006"/>
              <a:chExt cx="4451286" cy="2662419"/>
            </a:xfrm>
          </p:grpSpPr>
          <p:sp>
            <p:nvSpPr>
              <p:cNvPr id="48" name="弧形 47"/>
              <p:cNvSpPr/>
              <p:nvPr/>
            </p:nvSpPr>
            <p:spPr>
              <a:xfrm rot="20909179">
                <a:off x="1338029" y="158006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49" name="文字方塊 48"/>
              <p:cNvSpPr txBox="1"/>
              <p:nvPr/>
            </p:nvSpPr>
            <p:spPr>
              <a:xfrm rot="21208289">
                <a:off x="2618378" y="391729"/>
                <a:ext cx="1990139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888171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  <p:grpSp>
          <p:nvGrpSpPr>
            <p:cNvPr id="45" name="群組 44"/>
            <p:cNvGrpSpPr/>
            <p:nvPr/>
          </p:nvGrpSpPr>
          <p:grpSpPr>
            <a:xfrm rot="15427797">
              <a:off x="336825" y="2205956"/>
              <a:ext cx="4451286" cy="2662419"/>
              <a:chOff x="1478029" y="111519"/>
              <a:chExt cx="4451286" cy="2662419"/>
            </a:xfrm>
          </p:grpSpPr>
          <p:sp>
            <p:nvSpPr>
              <p:cNvPr id="46" name="弧形 45"/>
              <p:cNvSpPr/>
              <p:nvPr/>
            </p:nvSpPr>
            <p:spPr>
              <a:xfrm>
                <a:off x="1478029" y="111519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47" name="文字方塊 46"/>
              <p:cNvSpPr txBox="1"/>
              <p:nvPr/>
            </p:nvSpPr>
            <p:spPr>
              <a:xfrm rot="699699">
                <a:off x="2910752" y="407218"/>
                <a:ext cx="2081092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583525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296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10"/>
          <p:cNvSpPr/>
          <p:nvPr/>
        </p:nvSpPr>
        <p:spPr>
          <a:xfrm>
            <a:off x="737493" y="1329688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8" name="圆角矩形 11"/>
          <p:cNvSpPr/>
          <p:nvPr/>
        </p:nvSpPr>
        <p:spPr>
          <a:xfrm>
            <a:off x="413934" y="920273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0" name="圆角矩形 13"/>
          <p:cNvSpPr/>
          <p:nvPr/>
        </p:nvSpPr>
        <p:spPr>
          <a:xfrm>
            <a:off x="777985" y="2229064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1" name="圆角矩形 14"/>
          <p:cNvSpPr/>
          <p:nvPr/>
        </p:nvSpPr>
        <p:spPr>
          <a:xfrm>
            <a:off x="413936" y="1921789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3" name="圆角矩形 16"/>
          <p:cNvSpPr/>
          <p:nvPr/>
        </p:nvSpPr>
        <p:spPr>
          <a:xfrm>
            <a:off x="659578" y="2943226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4" name="圆角矩形 17"/>
          <p:cNvSpPr/>
          <p:nvPr/>
        </p:nvSpPr>
        <p:spPr>
          <a:xfrm>
            <a:off x="413934" y="2817413"/>
            <a:ext cx="3415253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9" name="圆角矩形 23"/>
          <p:cNvSpPr/>
          <p:nvPr/>
        </p:nvSpPr>
        <p:spPr>
          <a:xfrm>
            <a:off x="634271" y="4377408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0" name="圆角矩形 24"/>
          <p:cNvSpPr/>
          <p:nvPr/>
        </p:nvSpPr>
        <p:spPr>
          <a:xfrm>
            <a:off x="413934" y="4172309"/>
            <a:ext cx="3415253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17774" name="圖片 60" descr="elledesigns_MAW_paper_ban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290" flipH="1">
            <a:off x="3437164" y="1114476"/>
            <a:ext cx="4967015" cy="152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475861"/>
              </p:ext>
            </p:extLst>
          </p:nvPr>
        </p:nvGraphicFramePr>
        <p:xfrm>
          <a:off x="3995937" y="495146"/>
          <a:ext cx="4968552" cy="25940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16481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943067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3309004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</a:tblGrid>
              <a:tr h="419895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核心素養面向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核心素養項目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綜合活動領域</a:t>
                      </a:r>
                      <a:r>
                        <a:rPr lang="zh-TW" altLang="en-US" sz="1600" u="none" strike="noStrike" kern="1200" baseline="0" dirty="0" smtClean="0"/>
                        <a:t>核心</a:t>
                      </a:r>
                      <a:r>
                        <a:rPr lang="zh-TW" altLang="en-US" sz="1600" u="none" strike="noStrike" kern="1200" baseline="0" dirty="0"/>
                        <a:t>素養具體內涵</a:t>
                      </a:r>
                      <a:endParaRPr lang="zh-TW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441882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170688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700" u="none" strike="noStrike" kern="1200" baseline="0" dirty="0" smtClean="0"/>
                        <a:t>國民小學</a:t>
                      </a:r>
                      <a:r>
                        <a:rPr lang="zh-TW" altLang="en-US" sz="1700" u="none" strike="noStrike" kern="1200" baseline="0" dirty="0" smtClean="0"/>
                        <a:t>教育</a:t>
                      </a:r>
                      <a:r>
                        <a:rPr lang="en-US" altLang="zh-TW" sz="1700" u="none" strike="noStrike" kern="1200" baseline="0" dirty="0" smtClean="0"/>
                        <a:t>(E)</a:t>
                      </a:r>
                      <a:endParaRPr lang="zh-TW" altLang="en-US" sz="17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1732251">
                <a:tc>
                  <a:txBody>
                    <a:bodyPr/>
                    <a:lstStyle/>
                    <a:p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algn="l" defTabSz="1170688" rtl="0" eaLnBrk="1" latinLnBrk="0" hangingPunct="1"/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endParaRPr lang="zh-TW" altLang="en-US" sz="1700" u="none" strike="noStrike" kern="1200" baseline="0" dirty="0" smtClean="0"/>
                    </a:p>
                  </a:txBody>
                  <a:tcPr marL="85752" marR="85752" marT="34290" marB="34290"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11359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072171"/>
              </p:ext>
            </p:extLst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運用美感與創意，解決生活問題，豐富生活內涵。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生活美感的運用與創意實踐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2135" y="548680"/>
            <a:ext cx="6116329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899592" y="1891744"/>
            <a:ext cx="1584176" cy="1825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632134" y="1891745"/>
            <a:ext cx="4676169" cy="817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2624753" y="2708921"/>
            <a:ext cx="1875240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7668344" y="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14:20-14:50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3350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173477"/>
              </p:ext>
            </p:extLst>
          </p:nvPr>
        </p:nvGraphicFramePr>
        <p:xfrm>
          <a:off x="683568" y="188641"/>
          <a:ext cx="8136908" cy="65099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1190315287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957385922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6603164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3299437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0900525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191233778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84941885"/>
                    </a:ext>
                  </a:extLst>
                </a:gridCol>
              </a:tblGrid>
              <a:tr h="431086">
                <a:tc gridSpan="7"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生活美感實踐家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721447"/>
                  </a:ext>
                </a:extLst>
              </a:tr>
              <a:tr h="6609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心情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遇見美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生活美感追追追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創意行動一起來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設計師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為美感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打光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美感再現好生活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20017"/>
                  </a:ext>
                </a:extLst>
              </a:tr>
              <a:tr h="193810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事劇場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生活遇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見美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情緒冒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險地圖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務分享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創意大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挑戰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創意案例討論與探究生活問題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依據生活問題，擬定美感行動計畫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美感行動計畫評鑑、修改與執行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分享行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動歷程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撰寫個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人省思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687373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美感任務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美感經驗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行動結果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351586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評量工具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工作任務單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無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紀錄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行動分享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行動省思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紙筆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991670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自我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84698"/>
                  </a:ext>
                </a:extLst>
              </a:tr>
            </a:tbl>
          </a:graphicData>
        </a:graphic>
      </p:graphicFrame>
      <p:pic>
        <p:nvPicPr>
          <p:cNvPr id="4" name="圖片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878" y="4163463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71" y="4150082"/>
            <a:ext cx="1080000" cy="1080000"/>
          </a:xfrm>
          <a:prstGeom prst="rect">
            <a:avLst/>
          </a:prstGeom>
        </p:spPr>
      </p:pic>
      <p:pic>
        <p:nvPicPr>
          <p:cNvPr id="7" name="圖片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462" y="4150082"/>
            <a:ext cx="108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355" y="4150082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3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9592" y="3881244"/>
            <a:ext cx="7848872" cy="278811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433977" y="260423"/>
            <a:ext cx="36245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素養的養成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899592" y="1019074"/>
            <a:ext cx="60177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不是一個單元可以完成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1187624" y="1808270"/>
            <a:ext cx="64324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但是學生經歷多個循環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2687274" y="2539940"/>
            <a:ext cx="49647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就有機會形成素養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1010219" y="3881245"/>
            <a:ext cx="2472083" cy="886375"/>
          </a:xfrm>
        </p:spPr>
        <p:txBody>
          <a:bodyPr>
            <a:no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參考網站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7096" y="4670909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協力同行課程手冊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http://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12cur.naer.edu.tw/main/showNews/387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協力同行領綱草案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  <a:hlinkClick r:id="rId3"/>
              </a:rPr>
              <a:t>http://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3"/>
              </a:rPr>
              <a:t>12cur.naer.edu.tw/category/post/350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64288" y="476672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知道美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4288" y="1324308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享受美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64288" y="2179899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創造美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275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0" grpId="0"/>
      <p:bldP spid="12" grpId="0"/>
      <p:bldP spid="9" grpId="0"/>
      <p:bldP spid="6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2197" y="3645024"/>
            <a:ext cx="6140303" cy="1493492"/>
          </a:xfrm>
        </p:spPr>
        <p:txBody>
          <a:bodyPr rtlCol="0"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自主學習樂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96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學年度南一版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(6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課程解構趣</a:t>
            </a:r>
            <a:endParaRPr lang="zh-TW" altLang="en-US" sz="3600" dirty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7668344" y="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14:50-15:20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9575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75656" y="184666"/>
            <a:ext cx="6696744" cy="958383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為何要研修新課綱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版面配置區 7"/>
          <p:cNvSpPr txBox="1">
            <a:spLocks/>
          </p:cNvSpPr>
          <p:nvPr/>
        </p:nvSpPr>
        <p:spPr>
          <a:xfrm>
            <a:off x="1619672" y="5692254"/>
            <a:ext cx="7259554" cy="1034717"/>
          </a:xfrm>
          <a:prstGeom prst="rect">
            <a:avLst/>
          </a:prstGeom>
        </p:spPr>
        <p:txBody>
          <a:bodyPr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TW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做一件事，了解為什麼是重要的。</a:t>
            </a:r>
            <a:endParaRPr lang="en-US" altLang="zh-TW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algn="r">
              <a:defRPr/>
            </a:pPr>
            <a:r>
              <a:rPr lang="zh-TW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如果不知道為何而做，就無法掌握我們該做什麼</a:t>
            </a:r>
          </a:p>
        </p:txBody>
      </p:sp>
      <p:sp>
        <p:nvSpPr>
          <p:cNvPr id="7" name="文字版面配置區 7"/>
          <p:cNvSpPr txBox="1">
            <a:spLocks/>
          </p:cNvSpPr>
          <p:nvPr/>
        </p:nvSpPr>
        <p:spPr>
          <a:xfrm>
            <a:off x="512956" y="1828801"/>
            <a:ext cx="8251902" cy="2430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回應現場：九貫課綱的實施檢討、國際評比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社會變遷：高中職教育、少子化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教育趨勢：國內外教育改革的進行式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未來人才：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OECD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、國內學者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8" name="標題 2"/>
          <p:cNvSpPr txBox="1">
            <a:spLocks/>
          </p:cNvSpPr>
          <p:nvPr/>
        </p:nvSpPr>
        <p:spPr bwMode="auto">
          <a:xfrm>
            <a:off x="2056832" y="4261499"/>
            <a:ext cx="4717280" cy="69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l" eaLnBrk="1" hangingPunct="1"/>
            <a:r>
              <a:rPr kumimoji="0" lang="en-US" altLang="zh-TW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-</a:t>
            </a:r>
            <a:r>
              <a:rPr kumimoji="0" lang="zh-TW" altLang="en-US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風起雲湧的教育浪潮</a:t>
            </a:r>
          </a:p>
        </p:txBody>
      </p:sp>
    </p:spTree>
    <p:extLst>
      <p:ext uri="{BB962C8B-B14F-4D97-AF65-F5344CB8AC3E}">
        <p14:creationId xmlns:p14="http://schemas.microsoft.com/office/powerpoint/2010/main" val="165101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459500"/>
              </p:ext>
            </p:extLst>
          </p:nvPr>
        </p:nvGraphicFramePr>
        <p:xfrm>
          <a:off x="683569" y="390353"/>
          <a:ext cx="8280919" cy="32918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87241">
                  <a:extLst>
                    <a:ext uri="{9D8B030D-6E8A-4147-A177-3AD203B41FA5}">
                      <a16:colId xmlns:a16="http://schemas.microsoft.com/office/drawing/2014/main" val="2309038233"/>
                    </a:ext>
                  </a:extLst>
                </a:gridCol>
                <a:gridCol w="3860440">
                  <a:extLst>
                    <a:ext uri="{9D8B030D-6E8A-4147-A177-3AD203B41FA5}">
                      <a16:colId xmlns:a16="http://schemas.microsoft.com/office/drawing/2014/main" val="3529671428"/>
                    </a:ext>
                  </a:extLst>
                </a:gridCol>
                <a:gridCol w="3533238">
                  <a:extLst>
                    <a:ext uri="{9D8B030D-6E8A-4147-A177-3AD203B41FA5}">
                      <a16:colId xmlns:a16="http://schemas.microsoft.com/office/drawing/2014/main" val="2966483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亮點大搜查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我的學習計畫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95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能力指標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1-3-3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探究自我的學習方法，並發展自己的興趣與專長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63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找到自己的興趣與成就感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找到自己主要學習類型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分享有效的學習方法與資源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分享學習心得與成功經驗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了解自己的學習困擾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能訂定自己的學習計畫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能制定學習與成長檔案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471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42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65103"/>
              </p:ext>
            </p:extLst>
          </p:nvPr>
        </p:nvGraphicFramePr>
        <p:xfrm>
          <a:off x="683567" y="369332"/>
          <a:ext cx="8280921" cy="630931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87241">
                  <a:extLst>
                    <a:ext uri="{9D8B030D-6E8A-4147-A177-3AD203B41FA5}">
                      <a16:colId xmlns:a16="http://schemas.microsoft.com/office/drawing/2014/main" val="2309038233"/>
                    </a:ext>
                  </a:extLst>
                </a:gridCol>
                <a:gridCol w="3433240">
                  <a:extLst>
                    <a:ext uri="{9D8B030D-6E8A-4147-A177-3AD203B41FA5}">
                      <a16:colId xmlns:a16="http://schemas.microsoft.com/office/drawing/2014/main" val="3529671428"/>
                    </a:ext>
                  </a:extLst>
                </a:gridCol>
                <a:gridCol w="427201">
                  <a:extLst>
                    <a:ext uri="{9D8B030D-6E8A-4147-A177-3AD203B41FA5}">
                      <a16:colId xmlns:a16="http://schemas.microsoft.com/office/drawing/2014/main" val="1863987388"/>
                    </a:ext>
                  </a:extLst>
                </a:gridCol>
                <a:gridCol w="3533239">
                  <a:extLst>
                    <a:ext uri="{9D8B030D-6E8A-4147-A177-3AD203B41FA5}">
                      <a16:colId xmlns:a16="http://schemas.microsoft.com/office/drawing/2014/main" val="2966483724"/>
                    </a:ext>
                  </a:extLst>
                </a:gridCol>
              </a:tblGrid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亮點大搜查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我的學習計畫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95406"/>
                  </a:ext>
                </a:extLst>
              </a:tr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能力指標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1-3-3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探究自我的學習方法，並發展自己的興趣與專長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63472"/>
                  </a:ext>
                </a:extLst>
              </a:tr>
              <a:tr h="4779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尋找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從學習過程中找到自己的興趣與成就感。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從興趣與專長中到自己主要的學習類型。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有效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的學習方法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分享自己有效的學習方法與學習資源。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從學習方法中歸納出自己的學習類型。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分享自己的學習心得與成功經驗。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發現自己的學習困擾。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分享改善學習困境的方法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擬定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學習計畫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評估學習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優劣勢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制定學習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分享執行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心得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三、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製作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學習與成長檔案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蒐集自己的學習歷程與成果資料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將自己的學習與成長歷程製作成檔案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471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5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問題一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現行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的綜合活動教材是素養導向的課程嗎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8698"/>
              </p:ext>
            </p:extLst>
          </p:nvPr>
        </p:nvGraphicFramePr>
        <p:xfrm>
          <a:off x="1115615" y="1988839"/>
          <a:ext cx="7056784" cy="475252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1977627802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1984539484"/>
                    </a:ext>
                  </a:extLst>
                </a:gridCol>
              </a:tblGrid>
              <a:tr h="237626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659739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413436"/>
                  </a:ext>
                </a:extLst>
              </a:tr>
            </a:tbl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6679138" y="1999048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整合知識、技能與態度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115615" y="2032645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情境化、脈絡化的學習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679183" y="6033481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實踐力行的表現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1115615" y="6033481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學習歷程、方法及策略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橢圓 14"/>
          <p:cNvSpPr/>
          <p:nvPr/>
        </p:nvSpPr>
        <p:spPr>
          <a:xfrm>
            <a:off x="3924007" y="3645103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課程解構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4437112"/>
            <a:ext cx="2088232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尋找興趣與專</a:t>
            </a:r>
            <a:r>
              <a:rPr lang="zh-TW" altLang="en-US" dirty="0"/>
              <a:t>長</a:t>
            </a:r>
          </a:p>
        </p:txBody>
      </p:sp>
      <p:sp>
        <p:nvSpPr>
          <p:cNvPr id="11" name="矩形 10"/>
          <p:cNvSpPr/>
          <p:nvPr/>
        </p:nvSpPr>
        <p:spPr>
          <a:xfrm>
            <a:off x="6012158" y="3708143"/>
            <a:ext cx="2088232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尋找興趣與專</a:t>
            </a:r>
            <a:r>
              <a:rPr lang="zh-TW" altLang="en-US" dirty="0"/>
              <a:t>長</a:t>
            </a:r>
          </a:p>
        </p:txBody>
      </p:sp>
    </p:spTree>
    <p:extLst>
      <p:ext uri="{BB962C8B-B14F-4D97-AF65-F5344CB8AC3E}">
        <p14:creationId xmlns:p14="http://schemas.microsoft.com/office/powerpoint/2010/main" val="132153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 animBg="1"/>
      <p:bldP spid="4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問題二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03848" y="232673"/>
            <a:ext cx="4932966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以核心素養開展的新課綱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份教材還適用嗎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37060" y="2256534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圆角矩形 11"/>
          <p:cNvSpPr/>
          <p:nvPr/>
        </p:nvSpPr>
        <p:spPr>
          <a:xfrm>
            <a:off x="513501" y="1847119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圆角矩形 13"/>
          <p:cNvSpPr/>
          <p:nvPr/>
        </p:nvSpPr>
        <p:spPr>
          <a:xfrm>
            <a:off x="877552" y="3155910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圆角矩形 14"/>
          <p:cNvSpPr/>
          <p:nvPr/>
        </p:nvSpPr>
        <p:spPr>
          <a:xfrm>
            <a:off x="513503" y="2848635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圆角矩形 16"/>
          <p:cNvSpPr/>
          <p:nvPr/>
        </p:nvSpPr>
        <p:spPr>
          <a:xfrm>
            <a:off x="759145" y="3870072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圆角矩形 17"/>
          <p:cNvSpPr/>
          <p:nvPr/>
        </p:nvSpPr>
        <p:spPr>
          <a:xfrm>
            <a:off x="513502" y="3744259"/>
            <a:ext cx="3482780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圆角矩形 23"/>
          <p:cNvSpPr/>
          <p:nvPr/>
        </p:nvSpPr>
        <p:spPr>
          <a:xfrm>
            <a:off x="733838" y="5304254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圆角矩形 24"/>
          <p:cNvSpPr/>
          <p:nvPr/>
        </p:nvSpPr>
        <p:spPr>
          <a:xfrm>
            <a:off x="513502" y="5099155"/>
            <a:ext cx="3415252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28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8883759"/>
              </p:ext>
            </p:extLst>
          </p:nvPr>
        </p:nvGraphicFramePr>
        <p:xfrm>
          <a:off x="4198868" y="1489548"/>
          <a:ext cx="4682873" cy="27845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75285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888843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3118745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</a:tblGrid>
              <a:tr h="450743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核心素養面向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核心素養項目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綜合活動領域</a:t>
                      </a:r>
                      <a:r>
                        <a:rPr lang="zh-TW" altLang="en-US" sz="1600" u="none" strike="noStrike" kern="1200" baseline="0" dirty="0" smtClean="0"/>
                        <a:t>核心</a:t>
                      </a:r>
                      <a:r>
                        <a:rPr lang="zh-TW" altLang="en-US" sz="1600" u="none" strike="noStrike" kern="1200" baseline="0" dirty="0"/>
                        <a:t>素養具體內涵</a:t>
                      </a:r>
                      <a:endParaRPr lang="zh-TW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474345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170688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700" u="none" strike="noStrike" kern="1200" baseline="0" dirty="0" smtClean="0"/>
                        <a:t>國民小學</a:t>
                      </a:r>
                      <a:r>
                        <a:rPr lang="zh-TW" altLang="en-US" sz="1700" u="none" strike="noStrike" kern="1200" baseline="0" dirty="0" smtClean="0"/>
                        <a:t>教育</a:t>
                      </a:r>
                      <a:r>
                        <a:rPr lang="en-US" altLang="zh-TW" sz="1700" u="none" strike="noStrike" kern="1200" baseline="0" dirty="0" smtClean="0"/>
                        <a:t>(E)</a:t>
                      </a:r>
                      <a:endParaRPr lang="zh-TW" altLang="en-US" sz="17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1859509">
                <a:tc>
                  <a:txBody>
                    <a:bodyPr/>
                    <a:lstStyle/>
                    <a:p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algn="l" defTabSz="1170688" rtl="0" eaLnBrk="1" latinLnBrk="0" hangingPunct="1"/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endParaRPr lang="zh-TW" altLang="en-US" sz="1700" u="none" strike="noStrike" kern="1200" baseline="0" dirty="0" smtClean="0"/>
                    </a:p>
                  </a:txBody>
                  <a:tcPr marL="85752" marR="85752" marT="34290" marB="34290"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37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課程實作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Step </a:t>
            </a:r>
            <a:r>
              <a:rPr lang="en-US" altLang="zh-TW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by step</a:t>
            </a: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7668344" y="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15:20-15:40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876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5" b="24062"/>
          <a:stretch/>
        </p:blipFill>
        <p:spPr bwMode="auto">
          <a:xfrm>
            <a:off x="4147260" y="671527"/>
            <a:ext cx="2075160" cy="2405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37120" b="33083"/>
          <a:stretch/>
        </p:blipFill>
        <p:spPr bwMode="auto">
          <a:xfrm>
            <a:off x="6745224" y="706303"/>
            <a:ext cx="1860857" cy="21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r="32796"/>
          <a:stretch/>
        </p:blipFill>
        <p:spPr bwMode="auto">
          <a:xfrm>
            <a:off x="5668928" y="3547800"/>
            <a:ext cx="2728700" cy="2909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向右箭號 7"/>
          <p:cNvSpPr/>
          <p:nvPr/>
        </p:nvSpPr>
        <p:spPr>
          <a:xfrm>
            <a:off x="3467127" y="203563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9" name="向右箭號 8"/>
          <p:cNvSpPr/>
          <p:nvPr/>
        </p:nvSpPr>
        <p:spPr>
          <a:xfrm>
            <a:off x="6024274" y="202740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0" name="向右箭號 9"/>
          <p:cNvSpPr/>
          <p:nvPr/>
        </p:nvSpPr>
        <p:spPr>
          <a:xfrm rot="5400000">
            <a:off x="7289568" y="277404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1" name="向右箭號 10"/>
          <p:cNvSpPr/>
          <p:nvPr/>
        </p:nvSpPr>
        <p:spPr>
          <a:xfrm rot="10800000">
            <a:off x="4651316" y="4709503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9" r="16475" b="2370"/>
          <a:stretch/>
        </p:blipFill>
        <p:spPr bwMode="auto">
          <a:xfrm>
            <a:off x="1812917" y="3738847"/>
            <a:ext cx="2812503" cy="2527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5879996" y="145758"/>
            <a:ext cx="995128" cy="787687"/>
          </a:xfrm>
          <a:prstGeom prst="wedgeRoundRectCallout">
            <a:avLst>
              <a:gd name="adj1" fmla="val -104470"/>
              <a:gd name="adj2" fmla="val 213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不超過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7978617" y="2686990"/>
            <a:ext cx="995128" cy="787687"/>
          </a:xfrm>
          <a:prstGeom prst="wedgeRoundRectCallout">
            <a:avLst>
              <a:gd name="adj1" fmla="val -41100"/>
              <a:gd name="adj2" fmla="val -72116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8" action="ppaction://hlinksldjump"/>
              </a:rPr>
              <a:t>NEW</a:t>
            </a:r>
          </a:p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8" action="ppaction://hlinksldjump"/>
              </a:rPr>
              <a:t>19</a:t>
            </a:r>
            <a:endParaRPr lang="zh-TW" altLang="en-US" sz="2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31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545078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課程手冊參考教學設計格式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94" y="927463"/>
            <a:ext cx="7878671" cy="5812971"/>
          </a:xfrm>
        </p:spPr>
      </p:pic>
      <p:sp>
        <p:nvSpPr>
          <p:cNvPr id="8" name="矩形 7"/>
          <p:cNvSpPr/>
          <p:nvPr/>
        </p:nvSpPr>
        <p:spPr>
          <a:xfrm>
            <a:off x="2406337" y="3284984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</a:t>
            </a:r>
            <a:endParaRPr lang="zh-TW" altLang="en-US" sz="4400" b="1" dirty="0"/>
          </a:p>
        </p:txBody>
      </p:sp>
      <p:sp>
        <p:nvSpPr>
          <p:cNvPr id="9" name="矩形 8"/>
          <p:cNvSpPr/>
          <p:nvPr/>
        </p:nvSpPr>
        <p:spPr>
          <a:xfrm>
            <a:off x="2406336" y="3669704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</a:t>
            </a:r>
            <a:endParaRPr lang="zh-TW" altLang="en-US" sz="4400" b="1" dirty="0"/>
          </a:p>
        </p:txBody>
      </p:sp>
      <p:sp>
        <p:nvSpPr>
          <p:cNvPr id="10" name="矩形 9"/>
          <p:cNvSpPr/>
          <p:nvPr/>
        </p:nvSpPr>
        <p:spPr>
          <a:xfrm>
            <a:off x="2406336" y="2867260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</a:t>
            </a:r>
            <a:endParaRPr lang="zh-TW" altLang="en-US" sz="4400" b="1" dirty="0"/>
          </a:p>
        </p:txBody>
      </p:sp>
      <p:sp>
        <p:nvSpPr>
          <p:cNvPr id="11" name="矩形 10"/>
          <p:cNvSpPr/>
          <p:nvPr/>
        </p:nvSpPr>
        <p:spPr>
          <a:xfrm>
            <a:off x="2406336" y="2452304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</a:t>
            </a:r>
            <a:endParaRPr lang="zh-TW" altLang="en-US" sz="4400" b="1" dirty="0"/>
          </a:p>
        </p:txBody>
      </p:sp>
      <p:sp>
        <p:nvSpPr>
          <p:cNvPr id="12" name="矩形 11"/>
          <p:cNvSpPr/>
          <p:nvPr/>
        </p:nvSpPr>
        <p:spPr>
          <a:xfrm>
            <a:off x="2915816" y="1921961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</a:t>
            </a:r>
            <a:endParaRPr lang="zh-TW" altLang="en-US" sz="4400" b="1" dirty="0"/>
          </a:p>
        </p:txBody>
      </p:sp>
      <p:sp>
        <p:nvSpPr>
          <p:cNvPr id="13" name="矩形 12"/>
          <p:cNvSpPr/>
          <p:nvPr/>
        </p:nvSpPr>
        <p:spPr>
          <a:xfrm>
            <a:off x="2915815" y="1210214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</a:t>
            </a:r>
            <a:endParaRPr lang="zh-TW" altLang="en-US" sz="4400" b="1" dirty="0"/>
          </a:p>
        </p:txBody>
      </p:sp>
      <p:sp>
        <p:nvSpPr>
          <p:cNvPr id="14" name="矩形 13"/>
          <p:cNvSpPr/>
          <p:nvPr/>
        </p:nvSpPr>
        <p:spPr>
          <a:xfrm>
            <a:off x="3036855" y="4230283"/>
            <a:ext cx="653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b="1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</a:t>
            </a:r>
            <a:endParaRPr lang="zh-TW" altLang="en-US" sz="4400" b="1" dirty="0"/>
          </a:p>
        </p:txBody>
      </p:sp>
      <p:sp>
        <p:nvSpPr>
          <p:cNvPr id="15" name="向右箭號 14"/>
          <p:cNvSpPr/>
          <p:nvPr/>
        </p:nvSpPr>
        <p:spPr>
          <a:xfrm>
            <a:off x="3724915" y="2954717"/>
            <a:ext cx="648072" cy="83267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4493385" y="2413241"/>
            <a:ext cx="1728192" cy="58524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雙向細目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</a:p>
        </p:txBody>
      </p:sp>
      <p:sp>
        <p:nvSpPr>
          <p:cNvPr id="17" name="矩形 16"/>
          <p:cNvSpPr/>
          <p:nvPr/>
        </p:nvSpPr>
        <p:spPr>
          <a:xfrm>
            <a:off x="4493385" y="3371056"/>
            <a:ext cx="1728192" cy="18724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學習目標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101843" y="3019145"/>
            <a:ext cx="432048" cy="3725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向右箭號 22"/>
          <p:cNvSpPr/>
          <p:nvPr/>
        </p:nvSpPr>
        <p:spPr>
          <a:xfrm>
            <a:off x="6359305" y="2998490"/>
            <a:ext cx="648072" cy="83267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/>
          <p:cNvSpPr/>
          <p:nvPr/>
        </p:nvSpPr>
        <p:spPr>
          <a:xfrm>
            <a:off x="7145105" y="2480779"/>
            <a:ext cx="1728192" cy="58524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152613" y="3417939"/>
            <a:ext cx="1728192" cy="5657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學習評量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714881" y="3066028"/>
            <a:ext cx="432048" cy="3725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矩形 26"/>
          <p:cNvSpPr/>
          <p:nvPr/>
        </p:nvSpPr>
        <p:spPr>
          <a:xfrm>
            <a:off x="7714881" y="3963017"/>
            <a:ext cx="432048" cy="3725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矩形 27"/>
          <p:cNvSpPr/>
          <p:nvPr/>
        </p:nvSpPr>
        <p:spPr>
          <a:xfrm>
            <a:off x="7145105" y="4354181"/>
            <a:ext cx="1728192" cy="56573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學習媒材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75656" y="3438594"/>
            <a:ext cx="1728192" cy="81989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圓角矩形圖說文字 29">
            <a:hlinkClick r:id="rId3" action="ppaction://hlinksldjump"/>
          </p:cNvPr>
          <p:cNvSpPr/>
          <p:nvPr/>
        </p:nvSpPr>
        <p:spPr>
          <a:xfrm>
            <a:off x="2267744" y="5082055"/>
            <a:ext cx="2225641" cy="1065778"/>
          </a:xfrm>
          <a:prstGeom prst="wedgeRoundRectCallout">
            <a:avLst>
              <a:gd name="adj1" fmla="val -28587"/>
              <a:gd name="adj2" fmla="val -121176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九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貫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的能力指標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寫法相似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加強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版</a:t>
            </a:r>
          </a:p>
        </p:txBody>
      </p:sp>
    </p:spTree>
    <p:extLst>
      <p:ext uri="{BB962C8B-B14F-4D97-AF65-F5344CB8AC3E}">
        <p14:creationId xmlns:p14="http://schemas.microsoft.com/office/powerpoint/2010/main" val="162318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67743" y="620688"/>
            <a:ext cx="6460283" cy="4157789"/>
          </a:xfrm>
        </p:spPr>
        <p:txBody>
          <a:bodyPr rtlCol="0">
            <a:normAutofit/>
          </a:bodyPr>
          <a:lstStyle/>
          <a:p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還記得什麼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過程中曾經有過什麼感覺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有什麼問題想要問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或者有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相似的經驗願意分享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過後的教室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師生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會是什麼模樣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4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回饋與分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享</a:t>
            </a: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>
            <a:hlinkClick r:id="rId3" action="ppaction://hlinkfile"/>
          </p:cNvPr>
          <p:cNvSpPr/>
          <p:nvPr/>
        </p:nvSpPr>
        <p:spPr>
          <a:xfrm>
            <a:off x="2593785" y="5229200"/>
            <a:ext cx="5808198" cy="126397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實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作任務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小組尋找、改編、設計一個素養導向課程，並做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分鐘的課程分享。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2615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893056"/>
              </p:ext>
            </p:extLst>
          </p:nvPr>
        </p:nvGraphicFramePr>
        <p:xfrm>
          <a:off x="755576" y="980728"/>
          <a:ext cx="8100741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065">
                  <a:extLst>
                    <a:ext uri="{9D8B030D-6E8A-4147-A177-3AD203B41FA5}">
                      <a16:colId xmlns:a16="http://schemas.microsoft.com/office/drawing/2014/main" val="2236266157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2897333975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2325190000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3902303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被納入核心素養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單獨設領域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科目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被納入學習重點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632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十九項議題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性平、人權、環境、海洋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品德、生命、科技、資訊、多元文化、 閱讀素養、國際教育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科技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資訊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、生涯規劃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法治、能源、安全、防災、家庭、戶外教育、原住民族教育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73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十九項議題的融入方式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各領綱發展時，已適切轉化且適時融入上述議題之精神與內涵。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對應名稱之領域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科目之課程綱要已建立相關內容。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綜合活動學習重點裡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</a:p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安全、防災、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家庭、戶外教育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71932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優勢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:-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時代、脈絡、變動、討論、跨領域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06779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準備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了解議題的理念、內涵、重點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40281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模組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多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議題融入單領域、單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多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議題融入跨領域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822396"/>
                  </a:ext>
                </a:extLst>
              </a:tr>
            </a:tbl>
          </a:graphicData>
        </a:graphic>
      </p:graphicFrame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4123911" cy="571203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十九項議題的歸屬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動作按鈕: 返回 4">
            <a:hlinkClick r:id="rId2" action="ppaction://hlinksldjump" highlightClick="1"/>
          </p:cNvPr>
          <p:cNvSpPr/>
          <p:nvPr/>
        </p:nvSpPr>
        <p:spPr>
          <a:xfrm>
            <a:off x="8100392" y="260648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24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92306"/>
          </a:xfrm>
          <a:prstGeom prst="rect">
            <a:avLst/>
          </a:prstGeom>
        </p:spPr>
      </p:pic>
      <p:sp>
        <p:nvSpPr>
          <p:cNvPr id="4" name="動作按鈕: 返回 3">
            <a:hlinkClick r:id="rId3" action="ppaction://hlinksldjump" highlightClick="1"/>
          </p:cNvPr>
          <p:cNvSpPr/>
          <p:nvPr/>
        </p:nvSpPr>
        <p:spPr>
          <a:xfrm>
            <a:off x="8532440" y="1886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>
          <a:xfrm>
            <a:off x="1172794" y="2131559"/>
            <a:ext cx="2242852" cy="1008112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3478251" y="2157979"/>
            <a:ext cx="2242852" cy="1008112"/>
          </a:xfrm>
          <a:prstGeom prst="roundRect">
            <a:avLst/>
          </a:prstGeom>
          <a:solidFill>
            <a:srgbClr val="CCCC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互動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8" name="圓角矩形 27"/>
          <p:cNvSpPr/>
          <p:nvPr/>
        </p:nvSpPr>
        <p:spPr>
          <a:xfrm>
            <a:off x="5774928" y="2169355"/>
            <a:ext cx="2242852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共好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1747" name="投影片編號版面配置區 10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216E71-221C-4142-8487-D106FC77B1D8}" type="slidenum">
              <a:rPr lang="en-US" altLang="zh-TW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pPr/>
              <a:t>3</a:t>
            </a:fld>
            <a:endParaRPr lang="en-US" altLang="zh-TW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7912" y="310773"/>
            <a:ext cx="6840760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適性揚才，終身學習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177020" y="3768533"/>
          <a:ext cx="6840760" cy="56725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9727694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4227729256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98167288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860759542"/>
                    </a:ext>
                  </a:extLst>
                </a:gridCol>
              </a:tblGrid>
              <a:tr h="56725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生涯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幸福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9032"/>
                  </a:ext>
                </a:extLst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>
            <p:extLst/>
          </p:nvPr>
        </p:nvGraphicFramePr>
        <p:xfrm>
          <a:off x="1177020" y="4388880"/>
          <a:ext cx="6840760" cy="228441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9727694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4227729256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98167288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860759542"/>
                    </a:ext>
                  </a:extLst>
                </a:gridCol>
              </a:tblGrid>
              <a:tr h="228441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啟發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潛能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陶冶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知能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促進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生涯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發展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涵育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公民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責任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9032"/>
                  </a:ext>
                </a:extLst>
              </a:tr>
            </a:tbl>
          </a:graphicData>
        </a:graphic>
      </p:graphicFrame>
      <p:sp>
        <p:nvSpPr>
          <p:cNvPr id="5" name="橢圓 4"/>
          <p:cNvSpPr/>
          <p:nvPr/>
        </p:nvSpPr>
        <p:spPr>
          <a:xfrm>
            <a:off x="163773" y="2180731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理念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向下箭號 5"/>
          <p:cNvSpPr/>
          <p:nvPr/>
        </p:nvSpPr>
        <p:spPr>
          <a:xfrm flipV="1">
            <a:off x="4268984" y="1479714"/>
            <a:ext cx="657857" cy="552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163772" y="420577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願景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5453" y="3757157"/>
            <a:ext cx="1739289" cy="57863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16309" y="3757157"/>
            <a:ext cx="1702658" cy="57990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4649095" y="3757157"/>
            <a:ext cx="1702658" cy="62879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6336689" y="3683753"/>
            <a:ext cx="1702658" cy="65203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向下箭號 17"/>
          <p:cNvSpPr/>
          <p:nvPr/>
        </p:nvSpPr>
        <p:spPr>
          <a:xfrm>
            <a:off x="4268984" y="3250871"/>
            <a:ext cx="657857" cy="552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矩形 21"/>
          <p:cNvSpPr/>
          <p:nvPr/>
        </p:nvSpPr>
        <p:spPr>
          <a:xfrm>
            <a:off x="1107912" y="4347168"/>
            <a:ext cx="1808397" cy="232612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2909806" y="4370975"/>
            <a:ext cx="1702658" cy="230231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/>
          <p:cNvSpPr/>
          <p:nvPr/>
        </p:nvSpPr>
        <p:spPr>
          <a:xfrm>
            <a:off x="4649095" y="4387417"/>
            <a:ext cx="1702658" cy="228587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矩形 24"/>
          <p:cNvSpPr/>
          <p:nvPr/>
        </p:nvSpPr>
        <p:spPr>
          <a:xfrm>
            <a:off x="6315122" y="4335791"/>
            <a:ext cx="1732786" cy="233749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>
            <a:off x="163771" y="3584422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目標</a:t>
            </a:r>
          </a:p>
        </p:txBody>
      </p:sp>
    </p:spTree>
    <p:extLst>
      <p:ext uri="{BB962C8B-B14F-4D97-AF65-F5344CB8AC3E}">
        <p14:creationId xmlns:p14="http://schemas.microsoft.com/office/powerpoint/2010/main" val="29106425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8" grpId="0" animBg="1"/>
      <p:bldP spid="2" grpId="0" animBg="1"/>
      <p:bldP spid="5" grpId="0" animBg="1"/>
      <p:bldP spid="6" grpId="0" animBg="1"/>
      <p:bldP spid="16" grpId="0" animBg="1"/>
      <p:bldP spid="7" grpId="0" animBg="1"/>
      <p:bldP spid="19" grpId="0" animBg="1"/>
      <p:bldP spid="20" grpId="0" animBg="1"/>
      <p:bldP spid="21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395536" y="2598770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活動一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心情遇見美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600" y="183787"/>
            <a:ext cx="6779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探索並分享生活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中的美感經驗。</a:t>
            </a:r>
          </a:p>
        </p:txBody>
      </p:sp>
      <p:sp>
        <p:nvSpPr>
          <p:cNvPr id="4" name="矩形 3"/>
          <p:cNvSpPr/>
          <p:nvPr/>
        </p:nvSpPr>
        <p:spPr>
          <a:xfrm>
            <a:off x="5292080" y="5877272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探索生活中的美感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經驗。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50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一、分享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每組一份情緒卡，每人挑出一張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代表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今天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情緒的卡片，並分享今天擁有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張情緒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的事件或感受。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各組將所挑出的情緒卡排列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成為一個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故事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各組上台與全班分享情緒卡故事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178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全班共同討論各組故事中，以正向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或負向情緒結尾的劇情屬性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你喜歡哪一個故事的結局，為什麼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2.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結局會影響整個故事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帶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感覺嗎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操作結局，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討論正向情緒卡的意義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價值。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向情緒卡結尾的故事，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直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接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依照設定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排列；負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向情緒卡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結尾的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故事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重新排列，以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正向情緒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卡作為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尾。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388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三、實作活動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共讀多樣性美感簡報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可選用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數位島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嶼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或教師自行蒐集的照片，如「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生活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2" action="ppaction://hlinkpres?slideindex=1&amp;slidetitle=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遇見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美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」簡報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，並練習以正向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解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讀簡報內的照片。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冒險地圖的四個情境，引導學生用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理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的正向情緒面對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情緒冒險地圖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妹妹出生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生命之美、打掃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生活之美、協助同學的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共好、豐收的果農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生涯之美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endParaRPr lang="en-US" altLang="zh-TW" sz="3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364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四、工作任務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你認為什麼是美感呢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有句話說：「生活中不缺美，缺的是發現美的眼睛。」美是心的感覺，讓我們產生喜悅、感覺自在、覺得幸福。今天的任務，美感追追追，等你來完成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!(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附件一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2378" y="12077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探索生活中的美感</a:t>
            </a:r>
            <a:r>
              <a:rPr lang="zh-TW" altLang="zh-TW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7851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2985170" cy="74235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實作評量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53959" y="1268760"/>
          <a:ext cx="7456888" cy="524129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864222">
                  <a:extLst>
                    <a:ext uri="{9D8B030D-6E8A-4147-A177-3AD203B41FA5}">
                      <a16:colId xmlns:a16="http://schemas.microsoft.com/office/drawing/2014/main" val="3238184931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585636365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1760875488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3263529290"/>
                    </a:ext>
                  </a:extLst>
                </a:gridCol>
              </a:tblGrid>
              <a:tr h="486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9269490"/>
                  </a:ext>
                </a:extLst>
              </a:tr>
              <a:tr h="10340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任務一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(30%)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將感覺具有美感的紀錄或事物帶來學校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2057329"/>
                  </a:ext>
                </a:extLst>
              </a:tr>
              <a:tr h="21260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任務二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能用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100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字以內的文字敘述美感紀錄或事物，且文字中包含正向情緒。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能用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100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字以內的文字敘述美感紀錄或事物。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1761257"/>
                  </a:ext>
                </a:extLst>
              </a:tr>
              <a:tr h="10340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任務三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(20%)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能勾選並說明勾選裡由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能勾選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119654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211960" y="491954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探索生活中的美感</a:t>
            </a:r>
            <a:r>
              <a:rPr lang="zh-TW" altLang="zh-TW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endParaRPr lang="zh-TW" altLang="en-US" sz="2800" dirty="0"/>
          </a:p>
        </p:txBody>
      </p:sp>
      <p:sp>
        <p:nvSpPr>
          <p:cNvPr id="7" name="動作按鈕: 返回 6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95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活動二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生活美感追追追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覺察美感與生活的關聯性。</a:t>
            </a:r>
          </a:p>
        </p:txBody>
      </p:sp>
      <p:sp>
        <p:nvSpPr>
          <p:cNvPr id="6" name="矩形 5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分享生活中的美感經驗並覺察美感與生活的關聯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性。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173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組員於小組內互相展示照片、畫作或實物，分享課前準備資料，小組共同合作整理後，討論上台報告的內容。</a:t>
            </a:r>
          </a:p>
        </p:txBody>
      </p:sp>
    </p:spTree>
    <p:extLst>
      <p:ext uri="{BB962C8B-B14F-4D97-AF65-F5344CB8AC3E}">
        <p14:creationId xmlns:p14="http://schemas.microsoft.com/office/powerpoint/2010/main" val="353950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小組上台分享生活美感報告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班級討論：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小組展示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的內容，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那些讓你也有美的感受？</a:t>
            </a: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這些生活中的美感，有哪些對生活很有用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有沒有你覺得既有用又充滿創意的分享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歸納統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整：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看見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這些隱藏的美感。</a:t>
            </a: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創意做法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創造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經驗。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574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三、實作活動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解讀學生手冊中魔法泡泡裡的畫面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什麼美感或創意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嘻嘻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神奇的一天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沒有遲到的早晨、被老師稱讚的座位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……]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引導學生想像一天的生活裡，還有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 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些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創意做法能夠產生美感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嘻神奇的一天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[……]</a:t>
            </a:r>
            <a:endParaRPr lang="en-US" altLang="zh-TW" sz="3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249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C1FA13-576A-46DE-8CE7-4C5FDF04B41A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  <p:sp>
        <p:nvSpPr>
          <p:cNvPr id="5" name="手繪多邊形 4"/>
          <p:cNvSpPr/>
          <p:nvPr/>
        </p:nvSpPr>
        <p:spPr>
          <a:xfrm>
            <a:off x="284104" y="309611"/>
            <a:ext cx="5621992" cy="979325"/>
          </a:xfrm>
          <a:custGeom>
            <a:avLst/>
            <a:gdLst>
              <a:gd name="connsiteX0" fmla="*/ 0 w 2417296"/>
              <a:gd name="connsiteY0" fmla="*/ 163224 h 979325"/>
              <a:gd name="connsiteX1" fmla="*/ 47807 w 2417296"/>
              <a:gd name="connsiteY1" fmla="*/ 47807 h 979325"/>
              <a:gd name="connsiteX2" fmla="*/ 163224 w 2417296"/>
              <a:gd name="connsiteY2" fmla="*/ 0 h 979325"/>
              <a:gd name="connsiteX3" fmla="*/ 2254072 w 2417296"/>
              <a:gd name="connsiteY3" fmla="*/ 0 h 979325"/>
              <a:gd name="connsiteX4" fmla="*/ 2369489 w 2417296"/>
              <a:gd name="connsiteY4" fmla="*/ 47807 h 979325"/>
              <a:gd name="connsiteX5" fmla="*/ 2417296 w 2417296"/>
              <a:gd name="connsiteY5" fmla="*/ 163224 h 979325"/>
              <a:gd name="connsiteX6" fmla="*/ 2417296 w 2417296"/>
              <a:gd name="connsiteY6" fmla="*/ 816101 h 979325"/>
              <a:gd name="connsiteX7" fmla="*/ 2369489 w 2417296"/>
              <a:gd name="connsiteY7" fmla="*/ 931518 h 979325"/>
              <a:gd name="connsiteX8" fmla="*/ 2254072 w 2417296"/>
              <a:gd name="connsiteY8" fmla="*/ 979325 h 979325"/>
              <a:gd name="connsiteX9" fmla="*/ 163224 w 2417296"/>
              <a:gd name="connsiteY9" fmla="*/ 979325 h 979325"/>
              <a:gd name="connsiteX10" fmla="*/ 47807 w 2417296"/>
              <a:gd name="connsiteY10" fmla="*/ 931518 h 979325"/>
              <a:gd name="connsiteX11" fmla="*/ 0 w 2417296"/>
              <a:gd name="connsiteY11" fmla="*/ 816101 h 979325"/>
              <a:gd name="connsiteX12" fmla="*/ 0 w 2417296"/>
              <a:gd name="connsiteY12" fmla="*/ 163224 h 97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7296" h="979325">
                <a:moveTo>
                  <a:pt x="0" y="163224"/>
                </a:moveTo>
                <a:cubicBezTo>
                  <a:pt x="0" y="119934"/>
                  <a:pt x="17197" y="78418"/>
                  <a:pt x="47807" y="47807"/>
                </a:cubicBezTo>
                <a:cubicBezTo>
                  <a:pt x="78417" y="17197"/>
                  <a:pt x="119934" y="0"/>
                  <a:pt x="163224" y="0"/>
                </a:cubicBezTo>
                <a:lnTo>
                  <a:pt x="2254072" y="0"/>
                </a:lnTo>
                <a:cubicBezTo>
                  <a:pt x="2297362" y="0"/>
                  <a:pt x="2338878" y="17197"/>
                  <a:pt x="2369489" y="47807"/>
                </a:cubicBezTo>
                <a:cubicBezTo>
                  <a:pt x="2400099" y="78417"/>
                  <a:pt x="2417296" y="119934"/>
                  <a:pt x="2417296" y="163224"/>
                </a:cubicBezTo>
                <a:lnTo>
                  <a:pt x="2417296" y="816101"/>
                </a:lnTo>
                <a:cubicBezTo>
                  <a:pt x="2417296" y="859391"/>
                  <a:pt x="2400099" y="900907"/>
                  <a:pt x="2369489" y="931518"/>
                </a:cubicBezTo>
                <a:cubicBezTo>
                  <a:pt x="2338879" y="962128"/>
                  <a:pt x="2297362" y="979325"/>
                  <a:pt x="2254072" y="979325"/>
                </a:cubicBezTo>
                <a:lnTo>
                  <a:pt x="163224" y="979325"/>
                </a:lnTo>
                <a:cubicBezTo>
                  <a:pt x="119934" y="979325"/>
                  <a:pt x="78418" y="962128"/>
                  <a:pt x="47807" y="931518"/>
                </a:cubicBezTo>
                <a:cubicBezTo>
                  <a:pt x="17197" y="900908"/>
                  <a:pt x="0" y="859391"/>
                  <a:pt x="0" y="816101"/>
                </a:cubicBezTo>
                <a:lnTo>
                  <a:pt x="0" y="163224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27" tIns="169727" rIns="169727" bIns="16972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全世界教改的語言</a:t>
            </a: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3600" b="1" kern="1200" dirty="0" smtClean="0">
                <a:latin typeface="微軟正黑體" pitchFamily="34" charset="-120"/>
                <a:ea typeface="微軟正黑體" pitchFamily="34" charset="-120"/>
              </a:rPr>
              <a:t>素養</a:t>
            </a:r>
            <a:endParaRPr lang="zh-TW" altLang="en-US" sz="3600" b="1" kern="1200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2" name="群組 7"/>
          <p:cNvGrpSpPr/>
          <p:nvPr/>
        </p:nvGrpSpPr>
        <p:grpSpPr>
          <a:xfrm>
            <a:off x="2233135" y="1628800"/>
            <a:ext cx="4769854" cy="4769751"/>
            <a:chOff x="1661764" y="267408"/>
            <a:chExt cx="4769854" cy="4769751"/>
          </a:xfrm>
        </p:grpSpPr>
        <p:sp>
          <p:nvSpPr>
            <p:cNvPr id="9" name="橢圓 8"/>
            <p:cNvSpPr/>
            <p:nvPr/>
          </p:nvSpPr>
          <p:spPr>
            <a:xfrm>
              <a:off x="1661764" y="267408"/>
              <a:ext cx="4769854" cy="4769751"/>
            </a:xfrm>
            <a:prstGeom prst="ellipse">
              <a:avLst/>
            </a:prstGeom>
            <a:solidFill>
              <a:srgbClr val="6800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橢圓 4"/>
            <p:cNvSpPr/>
            <p:nvPr/>
          </p:nvSpPr>
          <p:spPr>
            <a:xfrm>
              <a:off x="1961255" y="1000360"/>
              <a:ext cx="4320480" cy="33727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TW" altLang="en-US" sz="7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詮釋素養</a:t>
              </a:r>
              <a:endParaRPr lang="en-US" altLang="zh-TW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1" name="橢圓 10"/>
          <p:cNvSpPr/>
          <p:nvPr/>
        </p:nvSpPr>
        <p:spPr>
          <a:xfrm>
            <a:off x="5364088" y="2132856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橢圓 11"/>
          <p:cNvSpPr/>
          <p:nvPr/>
        </p:nvSpPr>
        <p:spPr>
          <a:xfrm>
            <a:off x="2411760" y="5589240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27823"/>
              <a:satOff val="3318"/>
              <a:lumOff val="719"/>
              <a:alphaOff val="0"/>
            </a:schemeClr>
          </a:fillRef>
          <a:effectRef idx="0">
            <a:schemeClr val="accent5">
              <a:hueOff val="-827823"/>
              <a:satOff val="3318"/>
              <a:lumOff val="719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橢圓 12"/>
          <p:cNvSpPr/>
          <p:nvPr/>
        </p:nvSpPr>
        <p:spPr>
          <a:xfrm>
            <a:off x="7812360" y="328498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655646"/>
              <a:satOff val="6635"/>
              <a:lumOff val="1438"/>
              <a:alphaOff val="0"/>
            </a:schemeClr>
          </a:fillRef>
          <a:effectRef idx="0">
            <a:schemeClr val="accent5">
              <a:hueOff val="-1655646"/>
              <a:satOff val="6635"/>
              <a:lumOff val="1438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橢圓 13"/>
          <p:cNvSpPr/>
          <p:nvPr/>
        </p:nvSpPr>
        <p:spPr>
          <a:xfrm>
            <a:off x="5652120" y="5949280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0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橢圓 14"/>
          <p:cNvSpPr/>
          <p:nvPr/>
        </p:nvSpPr>
        <p:spPr>
          <a:xfrm>
            <a:off x="3995936" y="184482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311292"/>
              <a:satOff val="13270"/>
              <a:lumOff val="2876"/>
              <a:alphaOff val="0"/>
            </a:schemeClr>
          </a:fillRef>
          <a:effectRef idx="0">
            <a:schemeClr val="accent5">
              <a:hueOff val="-3311292"/>
              <a:satOff val="13270"/>
              <a:lumOff val="2876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橢圓 15"/>
          <p:cNvSpPr/>
          <p:nvPr/>
        </p:nvSpPr>
        <p:spPr>
          <a:xfrm>
            <a:off x="2339752" y="3834834"/>
            <a:ext cx="330274" cy="329901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4139115"/>
              <a:satOff val="16588"/>
              <a:lumOff val="3595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橢圓 16"/>
          <p:cNvSpPr/>
          <p:nvPr/>
        </p:nvSpPr>
        <p:spPr>
          <a:xfrm>
            <a:off x="7748650" y="4521922"/>
            <a:ext cx="356050" cy="35606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794761"/>
              <a:satOff val="23223"/>
              <a:lumOff val="5033"/>
              <a:alphaOff val="0"/>
            </a:schemeClr>
          </a:fillRef>
          <a:effectRef idx="0">
            <a:schemeClr val="accent5">
              <a:hueOff val="-5794761"/>
              <a:satOff val="23223"/>
              <a:lumOff val="5033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橢圓 17"/>
          <p:cNvSpPr/>
          <p:nvPr/>
        </p:nvSpPr>
        <p:spPr>
          <a:xfrm>
            <a:off x="1039299" y="4228045"/>
            <a:ext cx="958938" cy="95896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622584"/>
              <a:satOff val="26541"/>
              <a:lumOff val="5752"/>
              <a:alphaOff val="0"/>
            </a:schemeClr>
          </a:fillRef>
          <a:effectRef idx="0">
            <a:schemeClr val="accent5">
              <a:hueOff val="-6622584"/>
              <a:satOff val="26541"/>
              <a:lumOff val="5752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橢圓 18"/>
          <p:cNvSpPr/>
          <p:nvPr/>
        </p:nvSpPr>
        <p:spPr>
          <a:xfrm>
            <a:off x="6156176" y="1628800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278230"/>
              <a:satOff val="33176"/>
              <a:lumOff val="7190"/>
              <a:alphaOff val="0"/>
            </a:schemeClr>
          </a:fillRef>
          <a:effectRef idx="0">
            <a:schemeClr val="accent5">
              <a:hueOff val="-8278230"/>
              <a:satOff val="33176"/>
              <a:lumOff val="719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橢圓 19"/>
          <p:cNvSpPr/>
          <p:nvPr/>
        </p:nvSpPr>
        <p:spPr>
          <a:xfrm>
            <a:off x="6588224" y="508518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書卷 (水平) 5"/>
          <p:cNvSpPr/>
          <p:nvPr/>
        </p:nvSpPr>
        <p:spPr>
          <a:xfrm>
            <a:off x="1039298" y="4555118"/>
            <a:ext cx="7533201" cy="1975884"/>
          </a:xfrm>
          <a:prstGeom prst="horizont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240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四、工作任務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請每位學生利用課後時間蒐集以創意解決生活問題的案例，並於下節課進行分享。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可以提示學生利用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網路、報紙、書籍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來進行。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可以簡單介紹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DFC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網站裡的故事，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讓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學生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回去自行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56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2697138" cy="74235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口語評量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38758" y="1916832"/>
          <a:ext cx="7881712" cy="410445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68995">
                  <a:extLst>
                    <a:ext uri="{9D8B030D-6E8A-4147-A177-3AD203B41FA5}">
                      <a16:colId xmlns:a16="http://schemas.microsoft.com/office/drawing/2014/main" val="299706713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83294602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361877400"/>
                    </a:ext>
                  </a:extLst>
                </a:gridCol>
                <a:gridCol w="1748221">
                  <a:extLst>
                    <a:ext uri="{9D8B030D-6E8A-4147-A177-3AD203B41FA5}">
                      <a16:colId xmlns:a16="http://schemas.microsoft.com/office/drawing/2014/main" val="634222707"/>
                    </a:ext>
                  </a:extLst>
                </a:gridCol>
              </a:tblGrid>
              <a:tr h="539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5493"/>
                  </a:ext>
                </a:extLst>
              </a:tr>
              <a:tr h="1685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分享內容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(100%)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分享生活中的美感經驗，並能說出美感對於生活的意義。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分享一次以上生活中的美感經驗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未分享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3572483"/>
                  </a:ext>
                </a:extLst>
              </a:tr>
              <a:tr h="18801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口語表現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加分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能自然主動的分享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+3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能分享，透過老師引導可分享內容至優等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+1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能分享，透過老師引導至通過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不加分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563845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35896" y="7535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分享生活中的美感經驗並覺察美感與生活的關聯性</a:t>
            </a:r>
            <a:endParaRPr lang="zh-TW" altLang="en-US" sz="2800" dirty="0"/>
          </a:p>
        </p:txBody>
      </p:sp>
      <p:sp>
        <p:nvSpPr>
          <p:cNvPr id="7" name="動作按鈕: 返回 6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97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457200" y="3000375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活動三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創意行動一起來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探究生活中的問題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，規劃並執行創意的解決策略，以展現生活美感。</a:t>
            </a:r>
          </a:p>
        </p:txBody>
      </p:sp>
      <p:sp>
        <p:nvSpPr>
          <p:cNvPr id="5" name="矩形 4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探究生活問題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，共同規劃並執行班級美感行動計畫。</a:t>
            </a:r>
          </a:p>
        </p:txBody>
      </p:sp>
    </p:spTree>
    <p:extLst>
      <p:ext uri="{BB962C8B-B14F-4D97-AF65-F5344CB8AC3E}">
        <p14:creationId xmlns:p14="http://schemas.microsoft.com/office/powerpoint/2010/main" val="218526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、體驗活動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案例分析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224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以學生活動手冊的案例引導學生討論活動的進行流程。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063191" y="2492896"/>
            <a:ext cx="738487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有兩姊妹很喜歡吵架，剛好遇到年假這種長假，兩個人長時間在家，更是吵個不停。若你是她們的媽媽，會怎麼處理呢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  <a:hlinkClick r:id="rId2"/>
            </a:endParaRPr>
          </a:p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取自晨光青年網 創意思維</a:t>
            </a:r>
            <a:r>
              <a:rPr lang="zh-TW" altLang="en-US" sz="2000" dirty="0" smtClean="0"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有用，才能稱之為創意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://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www.morninglight.cc/posts/NWS4e41f519db791.html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42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組員分享自己課前蒐集的案例，依小組討論單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如附件二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的四個問題討論後，選出一個最適合的報告案例。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49887"/>
            <a:ext cx="5519287" cy="361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2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小組上台分享報告案例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全班回饋分享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分享中印象最深刻的案例，並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說明原因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些案例想解決的問題，在我們的生活中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問題。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除了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案例的問題外，生活中還有哪些破壞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  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感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的問題。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動作按鈕: 返回 3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82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457200" y="3000375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活動四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美感設計師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探究生活中的問題，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規劃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並執行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創意的解決策略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以展現生活美感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探究生活問題，共同規劃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並執行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班級美感行動計畫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3" name="圓角矩形圖說文字 2"/>
          <p:cNvSpPr/>
          <p:nvPr/>
        </p:nvSpPr>
        <p:spPr>
          <a:xfrm>
            <a:off x="7092280" y="4182729"/>
            <a:ext cx="1440160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創意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?!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708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、體驗活動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故事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953722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閱讀一朵玫瑰花的故事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網路故事改編漫畫</a:t>
            </a:r>
            <a:r>
              <a:rPr lang="en-US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分享討論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故事的主角是誰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故事歷程中，乞丐為什麼會開始改變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乞丐第一個發現的問題是什麼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他做了什麼改變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乞丐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還發現那些問題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他如何解決這些問題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故事中的玫瑰對於乞丐，代表什麼樣的意義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要發生改變，通常會經歷那些階段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864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二、小組任務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小組從生活情境中，討論並提出想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決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的問題。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思考如何運用創意改善或解決問題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讓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生活能感受到美感。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運用心智圖模式討論完成生活美感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計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圖。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完成美感行動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五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討論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下節課上台報告的方式及內容。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動作按鈕: 返回 4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115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活動五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為美感打光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探究生活中的問題，規劃並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執行創意的解決策略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以展現生活美感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探究生活問題，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共同規劃並執行班級美感行動計畫。</a:t>
            </a:r>
          </a:p>
        </p:txBody>
      </p:sp>
    </p:spTree>
    <p:extLst>
      <p:ext uri="{BB962C8B-B14F-4D97-AF65-F5344CB8AC3E}">
        <p14:creationId xmlns:p14="http://schemas.microsoft.com/office/powerpoint/2010/main" val="231416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弧形箭號 (下彎) 126"/>
          <p:cNvSpPr/>
          <p:nvPr/>
        </p:nvSpPr>
        <p:spPr bwMode="auto">
          <a:xfrm>
            <a:off x="2288150" y="1320056"/>
            <a:ext cx="4800142" cy="1240861"/>
          </a:xfrm>
          <a:prstGeom prst="curvedDownArrow">
            <a:avLst>
              <a:gd name="adj1" fmla="val 0"/>
              <a:gd name="adj2" fmla="val 33077"/>
              <a:gd name="adj3" fmla="val 1736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26" name="弧形箭號 (下彎) 125"/>
          <p:cNvSpPr/>
          <p:nvPr/>
        </p:nvSpPr>
        <p:spPr bwMode="auto">
          <a:xfrm rot="7476407">
            <a:off x="4412545" y="4703789"/>
            <a:ext cx="4120888" cy="1222079"/>
          </a:xfrm>
          <a:prstGeom prst="curvedDownArrow">
            <a:avLst>
              <a:gd name="adj1" fmla="val 0"/>
              <a:gd name="adj2" fmla="val 31048"/>
              <a:gd name="adj3" fmla="val 17369"/>
            </a:avLst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rgbClr val="009900"/>
              </a:solidFill>
            </a:endParaRPr>
          </a:p>
        </p:txBody>
      </p:sp>
      <p:sp>
        <p:nvSpPr>
          <p:cNvPr id="28676" name="投影片編號版面配置區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F5DCFE-9E6A-47CB-B76F-2A1F813E5BC4}" type="slidenum">
              <a:rPr lang="zh-TW" altLang="en-US">
                <a:latin typeface="標楷體" pitchFamily="65" charset="-120"/>
                <a:ea typeface="標楷體" pitchFamily="65" charset="-120"/>
              </a:rPr>
              <a:pPr/>
              <a:t>5</a:t>
            </a:fld>
            <a:endParaRPr lang="en-US" altLang="zh-TW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8677" name="投影片編號版面配置區 7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fld id="{322B525F-18D8-4688-B5DB-8BA793CE998C}" type="slidenum">
              <a:rPr kumimoji="0" lang="zh-TW" altLang="en-US" sz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pPr eaLnBrk="1" hangingPunct="1"/>
              <a:t>5</a:t>
            </a:fld>
            <a:endParaRPr kumimoji="0" lang="en-US" altLang="zh-TW" sz="120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2" name="群組 8"/>
          <p:cNvGrpSpPr>
            <a:grpSpLocks/>
          </p:cNvGrpSpPr>
          <p:nvPr/>
        </p:nvGrpSpPr>
        <p:grpSpPr bwMode="auto">
          <a:xfrm>
            <a:off x="1619672" y="1061590"/>
            <a:ext cx="6048672" cy="5314089"/>
            <a:chOff x="1258593" y="262242"/>
            <a:chExt cx="6003485" cy="5470954"/>
          </a:xfrm>
        </p:grpSpPr>
        <p:grpSp>
          <p:nvGrpSpPr>
            <p:cNvPr id="3" name="群組 21"/>
            <p:cNvGrpSpPr>
              <a:grpSpLocks/>
            </p:cNvGrpSpPr>
            <p:nvPr/>
          </p:nvGrpSpPr>
          <p:grpSpPr bwMode="auto">
            <a:xfrm>
              <a:off x="1648908" y="693196"/>
              <a:ext cx="5194661" cy="5040000"/>
              <a:chOff x="1648907" y="261188"/>
              <a:chExt cx="5194661" cy="5040000"/>
            </a:xfrm>
          </p:grpSpPr>
          <p:grpSp>
            <p:nvGrpSpPr>
              <p:cNvPr id="4" name="群組 25"/>
              <p:cNvGrpSpPr>
                <a:grpSpLocks/>
              </p:cNvGrpSpPr>
              <p:nvPr/>
            </p:nvGrpSpPr>
            <p:grpSpPr bwMode="auto">
              <a:xfrm>
                <a:off x="1688125" y="261188"/>
                <a:ext cx="5155443" cy="5040000"/>
                <a:chOff x="1688125" y="261188"/>
                <a:chExt cx="5155443" cy="5040000"/>
              </a:xfrm>
            </p:grpSpPr>
            <p:grpSp>
              <p:nvGrpSpPr>
                <p:cNvPr id="5" name="群組 30"/>
                <p:cNvGrpSpPr>
                  <a:grpSpLocks/>
                </p:cNvGrpSpPr>
                <p:nvPr/>
              </p:nvGrpSpPr>
              <p:grpSpPr bwMode="auto">
                <a:xfrm>
                  <a:off x="1688125" y="261188"/>
                  <a:ext cx="5040000" cy="5040000"/>
                  <a:chOff x="1688125" y="261188"/>
                  <a:chExt cx="5040000" cy="5040000"/>
                </a:xfrm>
              </p:grpSpPr>
              <p:grpSp>
                <p:nvGrpSpPr>
                  <p:cNvPr id="6" name="群組 94"/>
                  <p:cNvGrpSpPr/>
                  <p:nvPr/>
                </p:nvGrpSpPr>
                <p:grpSpPr>
                  <a:xfrm>
                    <a:off x="1688125" y="261188"/>
                    <a:ext cx="5040000" cy="5040000"/>
                    <a:chOff x="1692000" y="549000"/>
                    <a:chExt cx="5040000" cy="5040000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7" name="群組 99"/>
                    <p:cNvGrpSpPr/>
                    <p:nvPr/>
                  </p:nvGrpSpPr>
                  <p:grpSpPr>
                    <a:xfrm>
                      <a:off x="1692000" y="549000"/>
                      <a:ext cx="5040000" cy="5040000"/>
                      <a:chOff x="1692000" y="549000"/>
                      <a:chExt cx="5040000" cy="5040000"/>
                    </a:xfrm>
                    <a:grpFill/>
                  </p:grpSpPr>
                  <p:grpSp>
                    <p:nvGrpSpPr>
                      <p:cNvPr id="8" name="群組 109"/>
                      <p:cNvGrpSpPr/>
                      <p:nvPr/>
                    </p:nvGrpSpPr>
                    <p:grpSpPr>
                      <a:xfrm>
                        <a:off x="1692000" y="549000"/>
                        <a:ext cx="5040000" cy="5040000"/>
                        <a:chOff x="1692000" y="549000"/>
                        <a:chExt cx="5040000" cy="5040000"/>
                      </a:xfrm>
                      <a:grpFill/>
                    </p:grpSpPr>
                    <p:grpSp>
                      <p:nvGrpSpPr>
                        <p:cNvPr id="9" name="群組 116"/>
                        <p:cNvGrpSpPr/>
                        <p:nvPr/>
                      </p:nvGrpSpPr>
                      <p:grpSpPr>
                        <a:xfrm>
                          <a:off x="1692000" y="549000"/>
                          <a:ext cx="5040000" cy="5040000"/>
                          <a:chOff x="1692000" y="549000"/>
                          <a:chExt cx="5760000" cy="5760000"/>
                        </a:xfrm>
                        <a:grpFill/>
                      </p:grpSpPr>
                      <p:sp>
                        <p:nvSpPr>
                          <p:cNvPr id="121" name="橢圓 120"/>
                          <p:cNvSpPr/>
                          <p:nvPr/>
                        </p:nvSpPr>
                        <p:spPr>
                          <a:xfrm>
                            <a:off x="1692000" y="549000"/>
                            <a:ext cx="5760000" cy="5760000"/>
                          </a:xfrm>
                          <a:prstGeom prst="ellipse">
                            <a:avLst/>
                          </a:prstGeom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endParaRPr lang="zh-TW" altLang="en-US" dirty="0"/>
                          </a:p>
                        </p:txBody>
                      </p:sp>
                      <p:sp>
                        <p:nvSpPr>
                          <p:cNvPr id="122" name="橢圓 121"/>
                          <p:cNvSpPr/>
                          <p:nvPr/>
                        </p:nvSpPr>
                        <p:spPr>
                          <a:xfrm>
                            <a:off x="3132000" y="1989000"/>
                            <a:ext cx="2880000" cy="2880000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endParaRPr lang="zh-TW" altLang="en-US" dirty="0"/>
                          </a:p>
                        </p:txBody>
                      </p:sp>
                      <p:sp>
                        <p:nvSpPr>
                          <p:cNvPr id="123" name="橢圓 122"/>
                          <p:cNvSpPr/>
                          <p:nvPr/>
                        </p:nvSpPr>
                        <p:spPr>
                          <a:xfrm>
                            <a:off x="3852000" y="2709000"/>
                            <a:ext cx="1440000" cy="1440000"/>
                          </a:xfrm>
                          <a:prstGeom prst="ellipse">
                            <a:avLst/>
                          </a:prstGeom>
                          <a:solidFill>
                            <a:schemeClr val="bg2">
                              <a:lumMod val="9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r>
                              <a:rPr lang="zh-TW" altLang="en-US" sz="2200" b="1" dirty="0">
                                <a:latin typeface="標楷體" panose="03000509000000000000" pitchFamily="65" charset="-120"/>
                                <a:ea typeface="標楷體" panose="03000509000000000000" pitchFamily="65" charset="-120"/>
                              </a:rPr>
                              <a:t>終身</a:t>
                            </a:r>
                            <a:endParaRPr lang="en-US" altLang="zh-TW" sz="2200" b="1" dirty="0">
                              <a:latin typeface="標楷體" panose="03000509000000000000" pitchFamily="65" charset="-120"/>
                              <a:ea typeface="標楷體" panose="03000509000000000000" pitchFamily="65" charset="-120"/>
                            </a:endParaRPr>
                          </a:p>
                          <a:p>
                            <a:pPr algn="ctr" eaLnBrk="1" hangingPunct="1">
                              <a:defRPr/>
                            </a:pPr>
                            <a:r>
                              <a:rPr lang="zh-TW" altLang="en-US" sz="2200" b="1" dirty="0">
                                <a:latin typeface="標楷體" panose="03000509000000000000" pitchFamily="65" charset="-120"/>
                                <a:ea typeface="標楷體" panose="03000509000000000000" pitchFamily="65" charset="-120"/>
                              </a:rPr>
                              <a:t>學習者</a:t>
                            </a:r>
                          </a:p>
                        </p:txBody>
                      </p:sp>
                    </p:grpSp>
                    <p:cxnSp>
                      <p:nvCxnSpPr>
                        <p:cNvPr id="118" name="直線接點 117"/>
                        <p:cNvCxnSpPr/>
                        <p:nvPr/>
                      </p:nvCxnSpPr>
                      <p:spPr>
                        <a:xfrm>
                          <a:off x="1907704" y="1955307"/>
                          <a:ext cx="1674296" cy="1113693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9" name="直線接點 118"/>
                        <p:cNvCxnSpPr>
                          <a:stCxn id="121" idx="4"/>
                        </p:cNvCxnSpPr>
                        <p:nvPr/>
                      </p:nvCxnSpPr>
                      <p:spPr>
                        <a:xfrm flipV="1">
                          <a:off x="4212000" y="3699000"/>
                          <a:ext cx="0" cy="1890000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直線接點 119"/>
                        <p:cNvCxnSpPr/>
                        <p:nvPr/>
                      </p:nvCxnSpPr>
                      <p:spPr>
                        <a:xfrm flipV="1">
                          <a:off x="4842000" y="2132854"/>
                          <a:ext cx="1674218" cy="936147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11" name="直線接點 110"/>
                      <p:cNvCxnSpPr/>
                      <p:nvPr/>
                    </p:nvCxnSpPr>
                    <p:spPr>
                      <a:xfrm>
                        <a:off x="3203848" y="764704"/>
                        <a:ext cx="648072" cy="1116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2" name="直線接點 111"/>
                      <p:cNvCxnSpPr/>
                      <p:nvPr/>
                    </p:nvCxnSpPr>
                    <p:spPr>
                      <a:xfrm flipH="1">
                        <a:off x="4644008" y="836712"/>
                        <a:ext cx="794625" cy="1044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直線接點 112"/>
                      <p:cNvCxnSpPr/>
                      <p:nvPr/>
                    </p:nvCxnSpPr>
                    <p:spPr>
                      <a:xfrm>
                        <a:off x="1763688" y="3573016"/>
                        <a:ext cx="1330879" cy="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直線接點 113"/>
                      <p:cNvCxnSpPr/>
                      <p:nvPr/>
                    </p:nvCxnSpPr>
                    <p:spPr>
                      <a:xfrm flipH="1">
                        <a:off x="2697255" y="4077184"/>
                        <a:ext cx="794625" cy="1008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直線接點 114"/>
                      <p:cNvCxnSpPr/>
                      <p:nvPr/>
                    </p:nvCxnSpPr>
                    <p:spPr>
                      <a:xfrm flipV="1">
                        <a:off x="5360214" y="3465004"/>
                        <a:ext cx="1371786" cy="108012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直線接點 115"/>
                      <p:cNvCxnSpPr/>
                      <p:nvPr/>
                    </p:nvCxnSpPr>
                    <p:spPr>
                      <a:xfrm>
                        <a:off x="5041320" y="4005064"/>
                        <a:ext cx="637789" cy="1080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01" name="文字方塊 100"/>
                    <p:cNvSpPr txBox="1"/>
                    <p:nvPr/>
                  </p:nvSpPr>
                  <p:spPr>
                    <a:xfrm>
                      <a:off x="3495644" y="1987004"/>
                      <a:ext cx="1313180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C0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自主行動</a:t>
                      </a:r>
                    </a:p>
                  </p:txBody>
                </p:sp>
                <p:sp>
                  <p:nvSpPr>
                    <p:cNvPr id="102" name="文字方塊 101"/>
                    <p:cNvSpPr txBox="1"/>
                    <p:nvPr/>
                  </p:nvSpPr>
                  <p:spPr>
                    <a:xfrm>
                      <a:off x="3097094" y="3212976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會</a:t>
                      </a:r>
                    </a:p>
                  </p:txBody>
                </p:sp>
                <p:sp>
                  <p:nvSpPr>
                    <p:cNvPr id="103" name="文字方塊 102"/>
                    <p:cNvSpPr txBox="1"/>
                    <p:nvPr/>
                  </p:nvSpPr>
                  <p:spPr>
                    <a:xfrm>
                      <a:off x="2970450" y="2853557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社</a:t>
                      </a:r>
                    </a:p>
                  </p:txBody>
                </p:sp>
                <p:sp>
                  <p:nvSpPr>
                    <p:cNvPr id="104" name="文字方塊 103"/>
                    <p:cNvSpPr txBox="1"/>
                    <p:nvPr/>
                  </p:nvSpPr>
                  <p:spPr>
                    <a:xfrm>
                      <a:off x="3347864" y="3501008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參</a:t>
                      </a:r>
                    </a:p>
                  </p:txBody>
                </p:sp>
                <p:sp>
                  <p:nvSpPr>
                    <p:cNvPr id="105" name="文字方塊 104"/>
                    <p:cNvSpPr txBox="1"/>
                    <p:nvPr/>
                  </p:nvSpPr>
                  <p:spPr>
                    <a:xfrm>
                      <a:off x="3662139" y="3789620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</a:p>
                  </p:txBody>
                </p:sp>
                <p:sp>
                  <p:nvSpPr>
                    <p:cNvPr id="106" name="文字方塊 105"/>
                    <p:cNvSpPr txBox="1"/>
                    <p:nvPr/>
                  </p:nvSpPr>
                  <p:spPr>
                    <a:xfrm>
                      <a:off x="4932040" y="2926105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</a:t>
                      </a:r>
                    </a:p>
                  </p:txBody>
                </p:sp>
                <p:sp>
                  <p:nvSpPr>
                    <p:cNvPr id="107" name="文字方塊 106"/>
                    <p:cNvSpPr txBox="1"/>
                    <p:nvPr/>
                  </p:nvSpPr>
                  <p:spPr>
                    <a:xfrm>
                      <a:off x="4807099" y="3303566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</a:t>
                      </a:r>
                    </a:p>
                  </p:txBody>
                </p:sp>
                <p:sp>
                  <p:nvSpPr>
                    <p:cNvPr id="108" name="文字方塊 107"/>
                    <p:cNvSpPr txBox="1"/>
                    <p:nvPr/>
                  </p:nvSpPr>
                  <p:spPr>
                    <a:xfrm>
                      <a:off x="4538801" y="3574177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互</a:t>
                      </a:r>
                    </a:p>
                  </p:txBody>
                </p:sp>
                <p:sp>
                  <p:nvSpPr>
                    <p:cNvPr id="109" name="文字方塊 108"/>
                    <p:cNvSpPr txBox="1"/>
                    <p:nvPr/>
                  </p:nvSpPr>
                  <p:spPr>
                    <a:xfrm>
                      <a:off x="4234820" y="3789040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動</a:t>
                      </a:r>
                    </a:p>
                  </p:txBody>
                </p:sp>
              </p:grpSp>
              <p:grpSp>
                <p:nvGrpSpPr>
                  <p:cNvPr id="10" name="群組 36"/>
                  <p:cNvGrpSpPr>
                    <a:grpSpLocks/>
                  </p:cNvGrpSpPr>
                  <p:nvPr/>
                </p:nvGrpSpPr>
                <p:grpSpPr bwMode="auto">
                  <a:xfrm>
                    <a:off x="2084407" y="472149"/>
                    <a:ext cx="4284615" cy="1359925"/>
                    <a:chOff x="2084407" y="472149"/>
                    <a:chExt cx="4284615" cy="1359925"/>
                  </a:xfrm>
                </p:grpSpPr>
                <p:sp>
                  <p:nvSpPr>
                    <p:cNvPr id="28706" name="文字方塊 3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33033" y="472149"/>
                      <a:ext cx="1476488" cy="7135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 dirty="0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系統思考</a:t>
                      </a:r>
                      <a:endParaRPr lang="en-US" altLang="zh-TW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 dirty="0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與解決問題</a:t>
                      </a:r>
                    </a:p>
                  </p:txBody>
                </p:sp>
                <p:sp>
                  <p:nvSpPr>
                    <p:cNvPr id="28707" name="文字方塊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92534" y="1118480"/>
                      <a:ext cx="1476488" cy="7135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規劃執行</a:t>
                      </a:r>
                      <a:endParaRPr lang="en-US" altLang="zh-TW" b="1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與創新應變</a:t>
                      </a:r>
                    </a:p>
                  </p:txBody>
                </p:sp>
                <p:sp>
                  <p:nvSpPr>
                    <p:cNvPr id="28708" name="文字方塊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84407" y="1031414"/>
                      <a:ext cx="1476117" cy="71348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身心素質</a:t>
                      </a:r>
                      <a:endParaRPr lang="en-US" altLang="zh-TW" b="1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與自我精進</a:t>
                      </a:r>
                    </a:p>
                  </p:txBody>
                </p:sp>
              </p:grpSp>
            </p:grpSp>
            <p:grpSp>
              <p:nvGrpSpPr>
                <p:cNvPr id="11" name="群組 31"/>
                <p:cNvGrpSpPr>
                  <a:grpSpLocks/>
                </p:cNvGrpSpPr>
                <p:nvPr/>
              </p:nvGrpSpPr>
              <p:grpSpPr bwMode="auto">
                <a:xfrm>
                  <a:off x="4143318" y="2348880"/>
                  <a:ext cx="2700250" cy="2591970"/>
                  <a:chOff x="4143318" y="2348880"/>
                  <a:chExt cx="2700250" cy="2591970"/>
                </a:xfrm>
              </p:grpSpPr>
              <p:sp>
                <p:nvSpPr>
                  <p:cNvPr id="28701" name="文字方塊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67451" y="2348880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符號運用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與溝通表達</a:t>
                    </a:r>
                  </a:p>
                </p:txBody>
              </p:sp>
              <p:sp>
                <p:nvSpPr>
                  <p:cNvPr id="28702" name="文字方塊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79423" y="3428639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科技資訊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與媒體素養</a:t>
                    </a:r>
                  </a:p>
                </p:txBody>
              </p:sp>
              <p:sp>
                <p:nvSpPr>
                  <p:cNvPr id="28703" name="文字方塊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3318" y="4227370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藝術涵養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與美感素養</a:t>
                    </a:r>
                  </a:p>
                </p:txBody>
              </p:sp>
            </p:grpSp>
          </p:grpSp>
          <p:grpSp>
            <p:nvGrpSpPr>
              <p:cNvPr id="12" name="群組 26"/>
              <p:cNvGrpSpPr>
                <a:grpSpLocks/>
              </p:cNvGrpSpPr>
              <p:nvPr/>
            </p:nvGrpSpPr>
            <p:grpSpPr bwMode="auto">
              <a:xfrm>
                <a:off x="1648907" y="2399296"/>
                <a:ext cx="2579923" cy="2467421"/>
                <a:chOff x="1648907" y="2399296"/>
                <a:chExt cx="2579923" cy="2467421"/>
              </a:xfrm>
            </p:grpSpPr>
            <p:sp>
              <p:nvSpPr>
                <p:cNvPr id="87" name="文字方塊 86"/>
                <p:cNvSpPr txBox="1"/>
                <p:nvPr/>
              </p:nvSpPr>
              <p:spPr>
                <a:xfrm>
                  <a:off x="1648907" y="2399234"/>
                  <a:ext cx="1338969" cy="64663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多元文化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與國際理解</a:t>
                  </a:r>
                </a:p>
              </p:txBody>
            </p:sp>
            <p:sp>
              <p:nvSpPr>
                <p:cNvPr id="88" name="文字方塊 87"/>
                <p:cNvSpPr txBox="1"/>
                <p:nvPr/>
              </p:nvSpPr>
              <p:spPr>
                <a:xfrm>
                  <a:off x="1939455" y="3429638"/>
                  <a:ext cx="1477242" cy="71322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人際關係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與團隊合作</a:t>
                  </a:r>
                </a:p>
              </p:txBody>
            </p:sp>
            <p:sp>
              <p:nvSpPr>
                <p:cNvPr id="89" name="文字方塊 88"/>
                <p:cNvSpPr txBox="1"/>
                <p:nvPr/>
              </p:nvSpPr>
              <p:spPr>
                <a:xfrm>
                  <a:off x="2889860" y="4219964"/>
                  <a:ext cx="1338970" cy="64663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道德實踐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與公民意識</a:t>
                  </a:r>
                </a:p>
              </p:txBody>
            </p:sp>
          </p:grpSp>
        </p:grpSp>
        <p:sp>
          <p:nvSpPr>
            <p:cNvPr id="28683" name="文字方塊 69"/>
            <p:cNvSpPr txBox="1">
              <a:spLocks noChangeArrowheads="1"/>
            </p:cNvSpPr>
            <p:nvPr/>
          </p:nvSpPr>
          <p:spPr bwMode="auto">
            <a:xfrm>
              <a:off x="3210163" y="262242"/>
              <a:ext cx="2382141" cy="476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TW" altLang="en-US" sz="2200" b="1">
                  <a:solidFill>
                    <a:srgbClr val="CC3300"/>
                  </a:solidFill>
                  <a:latin typeface="標楷體" pitchFamily="65" charset="-120"/>
                  <a:ea typeface="標楷體" pitchFamily="65" charset="-120"/>
                </a:rPr>
                <a:t>生　活　情　境</a:t>
              </a:r>
            </a:p>
          </p:txBody>
        </p:sp>
        <p:grpSp>
          <p:nvGrpSpPr>
            <p:cNvPr id="13" name="群組 11"/>
            <p:cNvGrpSpPr>
              <a:grpSpLocks/>
            </p:cNvGrpSpPr>
            <p:nvPr/>
          </p:nvGrpSpPr>
          <p:grpSpPr bwMode="auto">
            <a:xfrm>
              <a:off x="6193438" y="3781785"/>
              <a:ext cx="1068640" cy="1446254"/>
              <a:chOff x="6193438" y="3781785"/>
              <a:chExt cx="1068640" cy="1446254"/>
            </a:xfrm>
          </p:grpSpPr>
          <p:sp>
            <p:nvSpPr>
              <p:cNvPr id="28690" name="文字方塊 17"/>
              <p:cNvSpPr txBox="1">
                <a:spLocks noChangeArrowheads="1"/>
              </p:cNvSpPr>
              <p:nvPr/>
            </p:nvSpPr>
            <p:spPr bwMode="auto">
              <a:xfrm>
                <a:off x="6795284" y="3781785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生</a:t>
                </a:r>
              </a:p>
            </p:txBody>
          </p:sp>
          <p:sp>
            <p:nvSpPr>
              <p:cNvPr id="28691" name="文字方塊 18"/>
              <p:cNvSpPr txBox="1">
                <a:spLocks noChangeArrowheads="1"/>
              </p:cNvSpPr>
              <p:nvPr/>
            </p:nvSpPr>
            <p:spPr bwMode="auto">
              <a:xfrm>
                <a:off x="6670343" y="4159246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活</a:t>
                </a:r>
              </a:p>
            </p:txBody>
          </p:sp>
          <p:sp>
            <p:nvSpPr>
              <p:cNvPr id="28692" name="文字方塊 19"/>
              <p:cNvSpPr txBox="1">
                <a:spLocks noChangeArrowheads="1"/>
              </p:cNvSpPr>
              <p:nvPr/>
            </p:nvSpPr>
            <p:spPr bwMode="auto">
              <a:xfrm>
                <a:off x="6481470" y="4510281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情</a:t>
                </a:r>
              </a:p>
            </p:txBody>
          </p:sp>
          <p:sp>
            <p:nvSpPr>
              <p:cNvPr id="28693" name="文字方塊 20"/>
              <p:cNvSpPr txBox="1">
                <a:spLocks noChangeArrowheads="1"/>
              </p:cNvSpPr>
              <p:nvPr/>
            </p:nvSpPr>
            <p:spPr bwMode="auto">
              <a:xfrm>
                <a:off x="6193438" y="4797152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境</a:t>
                </a:r>
              </a:p>
            </p:txBody>
          </p:sp>
        </p:grpSp>
        <p:grpSp>
          <p:nvGrpSpPr>
            <p:cNvPr id="14" name="群組 12"/>
            <p:cNvGrpSpPr>
              <a:grpSpLocks/>
            </p:cNvGrpSpPr>
            <p:nvPr/>
          </p:nvGrpSpPr>
          <p:grpSpPr bwMode="auto">
            <a:xfrm>
              <a:off x="1258593" y="3754317"/>
              <a:ext cx="1057147" cy="1519725"/>
              <a:chOff x="1258593" y="3754317"/>
              <a:chExt cx="1057147" cy="1519725"/>
            </a:xfrm>
          </p:grpSpPr>
          <p:sp>
            <p:nvSpPr>
              <p:cNvPr id="73" name="文字方塊 13"/>
              <p:cNvSpPr txBox="1">
                <a:spLocks noChangeArrowheads="1"/>
              </p:cNvSpPr>
              <p:nvPr/>
            </p:nvSpPr>
            <p:spPr bwMode="auto">
              <a:xfrm>
                <a:off x="1384614" y="4113990"/>
                <a:ext cx="514584" cy="474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活</a:t>
                </a:r>
              </a:p>
            </p:txBody>
          </p:sp>
          <p:sp>
            <p:nvSpPr>
              <p:cNvPr id="74" name="文字方塊 14"/>
              <p:cNvSpPr txBox="1">
                <a:spLocks noChangeArrowheads="1"/>
              </p:cNvSpPr>
              <p:nvPr/>
            </p:nvSpPr>
            <p:spPr bwMode="auto">
              <a:xfrm>
                <a:off x="1258593" y="3754750"/>
                <a:ext cx="514584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生</a:t>
                </a:r>
              </a:p>
            </p:txBody>
          </p:sp>
          <p:sp>
            <p:nvSpPr>
              <p:cNvPr id="75" name="文字方塊 15"/>
              <p:cNvSpPr txBox="1">
                <a:spLocks noChangeArrowheads="1"/>
              </p:cNvSpPr>
              <p:nvPr/>
            </p:nvSpPr>
            <p:spPr bwMode="auto">
              <a:xfrm>
                <a:off x="1584146" y="4438181"/>
                <a:ext cx="516335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情</a:t>
                </a:r>
              </a:p>
            </p:txBody>
          </p:sp>
          <p:sp>
            <p:nvSpPr>
              <p:cNvPr id="76" name="文字方塊 16"/>
              <p:cNvSpPr txBox="1">
                <a:spLocks noChangeArrowheads="1"/>
              </p:cNvSpPr>
              <p:nvPr/>
            </p:nvSpPr>
            <p:spPr bwMode="auto">
              <a:xfrm>
                <a:off x="1801182" y="4799173"/>
                <a:ext cx="514584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境</a:t>
                </a:r>
              </a:p>
            </p:txBody>
          </p:sp>
        </p:grpSp>
      </p:grpSp>
      <p:sp>
        <p:nvSpPr>
          <p:cNvPr id="128" name="弧形箭號 (下彎) 127"/>
          <p:cNvSpPr/>
          <p:nvPr/>
        </p:nvSpPr>
        <p:spPr bwMode="auto">
          <a:xfrm rot="14037780">
            <a:off x="474503" y="4829518"/>
            <a:ext cx="3984715" cy="943452"/>
          </a:xfrm>
          <a:prstGeom prst="curvedDownArrow">
            <a:avLst>
              <a:gd name="adj1" fmla="val 0"/>
              <a:gd name="adj2" fmla="val 37111"/>
              <a:gd name="adj3" fmla="val 27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62" name="直線接點 61"/>
          <p:cNvCxnSpPr>
            <a:endCxn id="123" idx="2"/>
          </p:cNvCxnSpPr>
          <p:nvPr/>
        </p:nvCxnSpPr>
        <p:spPr>
          <a:xfrm>
            <a:off x="3419872" y="3501008"/>
            <a:ext cx="471455" cy="307345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直線接點 63"/>
          <p:cNvCxnSpPr>
            <a:endCxn id="123" idx="6"/>
          </p:cNvCxnSpPr>
          <p:nvPr/>
        </p:nvCxnSpPr>
        <p:spPr>
          <a:xfrm flipH="1">
            <a:off x="5034140" y="3501008"/>
            <a:ext cx="545972" cy="307345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直線接點 67"/>
          <p:cNvCxnSpPr>
            <a:stCxn id="123" idx="4"/>
            <a:endCxn id="122" idx="4"/>
          </p:cNvCxnSpPr>
          <p:nvPr/>
        </p:nvCxnSpPr>
        <p:spPr>
          <a:xfrm>
            <a:off x="4462734" y="4379074"/>
            <a:ext cx="0" cy="570722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834616" y="234252"/>
            <a:ext cx="75552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</a:t>
            </a:r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綱裡，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預測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人為適應現在生活及面對未來挑戰，所應具備的</a:t>
            </a:r>
            <a:r>
              <a:rPr lang="zh-TW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知識、能力與態度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13261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一、評鑑練習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648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引導學生進行案例閱讀，並進行評鑑練習。</a:t>
            </a:r>
          </a:p>
        </p:txBody>
      </p:sp>
      <p:sp>
        <p:nvSpPr>
          <p:cNvPr id="4" name="矩形 3"/>
          <p:cNvSpPr/>
          <p:nvPr/>
        </p:nvSpPr>
        <p:spPr>
          <a:xfrm>
            <a:off x="1475656" y="2636912"/>
            <a:ext cx="2448272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/>
              <a:t>DFC</a:t>
            </a:r>
            <a:r>
              <a:rPr lang="zh-TW" altLang="en-US" sz="2400" dirty="0" smtClean="0"/>
              <a:t>案例</a:t>
            </a:r>
            <a:endParaRPr lang="en-US" altLang="zh-TW" sz="2400" dirty="0" smtClean="0"/>
          </a:p>
          <a:p>
            <a:pPr algn="ctr"/>
            <a:r>
              <a:rPr lang="zh-TW" altLang="en-US" sz="2400" dirty="0" smtClean="0"/>
              <a:t>溫暖卡卡送</a:t>
            </a:r>
            <a:endParaRPr lang="zh-TW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5004048" y="2420888"/>
            <a:ext cx="2972070" cy="25202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案例的適切性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解決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具有創意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帶來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生活美感</a:t>
            </a:r>
          </a:p>
        </p:txBody>
      </p:sp>
    </p:spTree>
    <p:extLst>
      <p:ext uri="{BB962C8B-B14F-4D97-AF65-F5344CB8AC3E}">
        <p14:creationId xmlns:p14="http://schemas.microsoft.com/office/powerpoint/2010/main" val="397924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30963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各組上台進行美感行動計畫分享，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並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將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行動計畫張貼在黑板上。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針對各組報告，小組討論其適切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與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修正建議，並以文字書寫，貼到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組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美感行動計畫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6096" y="4221088"/>
            <a:ext cx="3347864" cy="24482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案例的適切性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解決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具有創意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帶來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生活美感</a:t>
            </a:r>
          </a:p>
        </p:txBody>
      </p:sp>
    </p:spTree>
    <p:extLst>
      <p:ext uri="{BB962C8B-B14F-4D97-AF65-F5344CB8AC3E}">
        <p14:creationId xmlns:p14="http://schemas.microsoft.com/office/powerpoint/2010/main" val="158976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三、小組任務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計畫修正：依據建議進行計畫修正。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任務分工：討論分工任務與課後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具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  體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執行期程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938758" y="3717032"/>
            <a:ext cx="7633742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*提醒學生可利用拍照、攝影、文字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記錄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各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組美感行動執行的歷程。三週後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美感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行動成果分享。。</a:t>
            </a:r>
          </a:p>
        </p:txBody>
      </p:sp>
    </p:spTree>
    <p:extLst>
      <p:ext uri="{BB962C8B-B14F-4D97-AF65-F5344CB8AC3E}">
        <p14:creationId xmlns:p14="http://schemas.microsoft.com/office/powerpoint/2010/main" val="71170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實作評量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三、四、五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863587" y="1874517"/>
          <a:ext cx="7956888" cy="479484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48173">
                  <a:extLst>
                    <a:ext uri="{9D8B030D-6E8A-4147-A177-3AD203B41FA5}">
                      <a16:colId xmlns:a16="http://schemas.microsoft.com/office/drawing/2014/main" val="1753203489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748057587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094932499"/>
                    </a:ext>
                  </a:extLst>
                </a:gridCol>
                <a:gridCol w="1152131">
                  <a:extLst>
                    <a:ext uri="{9D8B030D-6E8A-4147-A177-3AD203B41FA5}">
                      <a16:colId xmlns:a16="http://schemas.microsoft.com/office/drawing/2014/main" val="587874528"/>
                    </a:ext>
                  </a:extLst>
                </a:gridCol>
              </a:tblGrid>
              <a:tr h="6909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749667"/>
                  </a:ext>
                </a:extLst>
              </a:tr>
              <a:tr h="24568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美感計畫</a:t>
                      </a:r>
                      <a:r>
                        <a:rPr 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擬定的生活美感計畫包含以下三個部分：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解決的策略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任務分工與期程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擬定的生活美感計畫包含以下二個部分：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解決的策略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任務分工與期程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9088397"/>
                  </a:ext>
                </a:extLst>
              </a:tr>
              <a:tr h="16470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計畫執行</a:t>
                      </a:r>
                      <a:r>
                        <a:rPr 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能依據美感計畫，如期完成美感行動，並記錄成果。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能依據美感計畫執行並記錄成果。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351118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3569" y="1228186"/>
            <a:ext cx="8136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探究生活問題，共同規劃並執行班級美感行動</a:t>
            </a:r>
            <a:r>
              <a:rPr lang="zh-TW" altLang="zh-TW" sz="2800" dirty="0" smtClean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計畫</a:t>
            </a:r>
            <a:endParaRPr lang="zh-TW" altLang="en-US" sz="2800" dirty="0"/>
          </a:p>
        </p:txBody>
      </p:sp>
      <p:sp>
        <p:nvSpPr>
          <p:cNvPr id="6" name="動作按鈕: 返回 5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58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活動六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美感再現好生活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實踐生活美感的經驗，分享行動對生活的影響，並能持續運用美感以豐富生活。</a:t>
            </a:r>
          </a:p>
        </p:txBody>
      </p:sp>
      <p:sp>
        <p:nvSpPr>
          <p:cNvPr id="6" name="矩形 5"/>
          <p:cNvSpPr/>
          <p:nvPr/>
        </p:nvSpPr>
        <p:spPr>
          <a:xfrm>
            <a:off x="1043608" y="5157192"/>
            <a:ext cx="76496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分享美感行動經驗與其對生活的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影響，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分享美感行動的實踐並能持續運用所學豐富生活。</a:t>
            </a:r>
          </a:p>
        </p:txBody>
      </p:sp>
    </p:spTree>
    <p:extLst>
      <p:ext uri="{BB962C8B-B14F-4D97-AF65-F5344CB8AC3E}">
        <p14:creationId xmlns:p14="http://schemas.microsoft.com/office/powerpoint/2010/main" val="308140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小組分享小組美感行動的執行過程記錄，可用多元方式呈現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如：簡報、海報、相片、影片、日記等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12497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944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美感行動有沒有解決生活問題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美感行動對自己或周遭的人事物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產生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了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什麼影響或改變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三、統整歸納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轉換觀點以正向態度，結合創意及美感解決或改善各種生活問題，或許結果不一定如我們預期，但透過創意與美感的實踐體驗，能讓我們的美感經驗更多元，更豐富我們的生活內涵。</a:t>
            </a:r>
          </a:p>
        </p:txBody>
      </p:sp>
    </p:spTree>
    <p:extLst>
      <p:ext uri="{BB962C8B-B14F-4D97-AF65-F5344CB8AC3E}">
        <p14:creationId xmlns:p14="http://schemas.microsoft.com/office/powerpoint/2010/main" val="66691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14367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口語評量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886779" y="1722102"/>
          <a:ext cx="7737700" cy="453522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96989">
                  <a:extLst>
                    <a:ext uri="{9D8B030D-6E8A-4147-A177-3AD203B41FA5}">
                      <a16:colId xmlns:a16="http://schemas.microsoft.com/office/drawing/2014/main" val="357188217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4113302335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18722568"/>
                    </a:ext>
                  </a:extLst>
                </a:gridCol>
                <a:gridCol w="1388183">
                  <a:extLst>
                    <a:ext uri="{9D8B030D-6E8A-4147-A177-3AD203B41FA5}">
                      <a16:colId xmlns:a16="http://schemas.microsoft.com/office/drawing/2014/main" val="3102823868"/>
                    </a:ext>
                  </a:extLst>
                </a:gridCol>
              </a:tblGrid>
              <a:tr h="320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5940932"/>
                  </a:ext>
                </a:extLst>
              </a:tr>
              <a:tr h="22450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分享內容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小組能分享美感行動的執行歷程，並且說明美感行動對生活產生的影響或改變。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小組能分享美感行動執行歷程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未達通過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0996243"/>
                  </a:ext>
                </a:extLst>
              </a:tr>
              <a:tr h="19243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資料呈現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小組能用二種以上的方式，呈現美感行動計畫執行歷程紀錄。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小組能整理美感行動計畫執行歷程紀錄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未達通過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7979866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355976" y="378959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分享美感行動經驗與其對生活的影響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925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四、個人省思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撰寫高層次紙筆評量單。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03" y="2348880"/>
            <a:ext cx="8087252" cy="398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單箭頭接點 29"/>
          <p:cNvCxnSpPr/>
          <p:nvPr/>
        </p:nvCxnSpPr>
        <p:spPr bwMode="auto">
          <a:xfrm flipH="1">
            <a:off x="1331913" y="2205038"/>
            <a:ext cx="3175" cy="1873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6365" name="群組 37"/>
          <p:cNvGrpSpPr>
            <a:grpSpLocks/>
          </p:cNvGrpSpPr>
          <p:nvPr/>
        </p:nvGrpSpPr>
        <p:grpSpPr bwMode="auto">
          <a:xfrm>
            <a:off x="4208743" y="1851025"/>
            <a:ext cx="795057" cy="713941"/>
            <a:chOff x="4784942" y="1851270"/>
            <a:chExt cx="795170" cy="713634"/>
          </a:xfrm>
        </p:grpSpPr>
        <p:cxnSp>
          <p:nvCxnSpPr>
            <p:cNvPr id="22" name="直線單箭頭接點 21"/>
            <p:cNvCxnSpPr/>
            <p:nvPr/>
          </p:nvCxnSpPr>
          <p:spPr>
            <a:xfrm flipH="1">
              <a:off x="4784662" y="1851270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70" name="文字方塊 28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grpSp>
        <p:nvGrpSpPr>
          <p:cNvPr id="56366" name="群組 38"/>
          <p:cNvGrpSpPr>
            <a:grpSpLocks/>
          </p:cNvGrpSpPr>
          <p:nvPr/>
        </p:nvGrpSpPr>
        <p:grpSpPr bwMode="auto">
          <a:xfrm>
            <a:off x="4208743" y="3429434"/>
            <a:ext cx="795057" cy="713941"/>
            <a:chOff x="4784942" y="1851270"/>
            <a:chExt cx="795170" cy="713634"/>
          </a:xfrm>
        </p:grpSpPr>
        <p:cxnSp>
          <p:nvCxnSpPr>
            <p:cNvPr id="40" name="直線單箭頭接點 39"/>
            <p:cNvCxnSpPr/>
            <p:nvPr/>
          </p:nvCxnSpPr>
          <p:spPr>
            <a:xfrm flipH="1">
              <a:off x="4784662" y="1850836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68" name="文字方塊 40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sp>
        <p:nvSpPr>
          <p:cNvPr id="56324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130097-A372-48E4-BA5A-3C2D7FCD59CE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6325" name="Shape 526"/>
          <p:cNvSpPr txBox="1">
            <a:spLocks noChangeArrowheads="1"/>
          </p:cNvSpPr>
          <p:nvPr/>
        </p:nvSpPr>
        <p:spPr bwMode="auto">
          <a:xfrm>
            <a:off x="2354463" y="154857"/>
            <a:ext cx="4824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核心素養的轉化</a:t>
            </a: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與發展</a:t>
            </a:r>
            <a:endParaRPr lang="en-US" altLang="zh-TW" sz="3600" b="1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Arial" pitchFamily="34" charset="0"/>
            </a:endParaRPr>
          </a:p>
        </p:txBody>
      </p:sp>
      <p:grpSp>
        <p:nvGrpSpPr>
          <p:cNvPr id="56359" name="群組 12"/>
          <p:cNvGrpSpPr>
            <a:grpSpLocks/>
          </p:cNvGrpSpPr>
          <p:nvPr/>
        </p:nvGrpSpPr>
        <p:grpSpPr bwMode="auto">
          <a:xfrm>
            <a:off x="323850" y="1773238"/>
            <a:ext cx="1871877" cy="792163"/>
            <a:chOff x="611560" y="1412776"/>
            <a:chExt cx="1872208" cy="792088"/>
          </a:xfrm>
        </p:grpSpPr>
        <p:sp>
          <p:nvSpPr>
            <p:cNvPr id="11" name="圓角矩形 10"/>
            <p:cNvSpPr/>
            <p:nvPr/>
          </p:nvSpPr>
          <p:spPr>
            <a:xfrm>
              <a:off x="611560" y="1412776"/>
              <a:ext cx="1871994" cy="792087"/>
            </a:xfrm>
            <a:prstGeom prst="roundRect">
              <a:avLst/>
            </a:prstGeom>
            <a:solidFill>
              <a:srgbClr val="C000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611560" y="1484206"/>
              <a:ext cx="1871994" cy="64763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600" dirty="0">
                  <a:latin typeface="標楷體" pitchFamily="65" charset="-120"/>
                  <a:ea typeface="標楷體" pitchFamily="65" charset="-120"/>
                </a:rPr>
                <a:t>總綱</a:t>
              </a:r>
            </a:p>
          </p:txBody>
        </p:sp>
      </p:grpSp>
      <p:grpSp>
        <p:nvGrpSpPr>
          <p:cNvPr id="14" name="群組 13"/>
          <p:cNvGrpSpPr/>
          <p:nvPr/>
        </p:nvGrpSpPr>
        <p:grpSpPr bwMode="auto">
          <a:xfrm>
            <a:off x="2843684" y="981075"/>
            <a:ext cx="2807816" cy="792163"/>
            <a:chOff x="611560" y="1412776"/>
            <a:chExt cx="1872208" cy="792088"/>
          </a:xfrm>
          <a:solidFill>
            <a:srgbClr val="D60093"/>
          </a:solidFill>
        </p:grpSpPr>
        <p:sp>
          <p:nvSpPr>
            <p:cNvPr id="15" name="圓角矩形 14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611560" y="1484784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200" dirty="0">
                  <a:latin typeface="標楷體" pitchFamily="65" charset="-120"/>
                  <a:ea typeface="標楷體" pitchFamily="65" charset="-120"/>
                </a:rPr>
                <a:t>核心素養</a:t>
              </a:r>
            </a:p>
          </p:txBody>
        </p:sp>
      </p:grpSp>
      <p:grpSp>
        <p:nvGrpSpPr>
          <p:cNvPr id="17" name="群組 16"/>
          <p:cNvGrpSpPr/>
          <p:nvPr/>
        </p:nvGrpSpPr>
        <p:grpSpPr bwMode="auto">
          <a:xfrm>
            <a:off x="2840596" y="2564400"/>
            <a:ext cx="2807816" cy="792163"/>
            <a:chOff x="611560" y="1412776"/>
            <a:chExt cx="1872208" cy="792088"/>
          </a:xfrm>
          <a:solidFill>
            <a:srgbClr val="FF3300"/>
          </a:solidFill>
        </p:grpSpPr>
        <p:sp>
          <p:nvSpPr>
            <p:cNvPr id="18" name="圓角矩形 17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611560" y="1628800"/>
              <a:ext cx="187220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各教育階段核心素養</a:t>
              </a:r>
            </a:p>
          </p:txBody>
        </p:sp>
      </p:grpSp>
      <p:grpSp>
        <p:nvGrpSpPr>
          <p:cNvPr id="56351" name="群組 79"/>
          <p:cNvGrpSpPr>
            <a:grpSpLocks/>
          </p:cNvGrpSpPr>
          <p:nvPr/>
        </p:nvGrpSpPr>
        <p:grpSpPr bwMode="auto">
          <a:xfrm>
            <a:off x="2411385" y="4149725"/>
            <a:ext cx="3276628" cy="792163"/>
            <a:chOff x="2411760" y="4149080"/>
            <a:chExt cx="3276358" cy="792088"/>
          </a:xfrm>
        </p:grpSpPr>
        <p:cxnSp>
          <p:nvCxnSpPr>
            <p:cNvPr id="43" name="直線接點 42"/>
            <p:cNvCxnSpPr/>
            <p:nvPr/>
          </p:nvCxnSpPr>
          <p:spPr>
            <a:xfrm>
              <a:off x="2411788" y="4580839"/>
              <a:ext cx="720666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6356" name="群組 34"/>
            <p:cNvGrpSpPr>
              <a:grpSpLocks/>
            </p:cNvGrpSpPr>
            <p:nvPr/>
          </p:nvGrpSpPr>
          <p:grpSpPr bwMode="auto">
            <a:xfrm>
              <a:off x="2843808" y="4149080"/>
              <a:ext cx="2844310" cy="792088"/>
              <a:chOff x="662160" y="1412776"/>
              <a:chExt cx="1998705" cy="792088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661980" y="1412776"/>
                <a:ext cx="1998885" cy="792088"/>
              </a:xfrm>
              <a:prstGeom prst="roundRect">
                <a:avLst/>
              </a:prstGeom>
              <a:solidFill>
                <a:srgbClr val="006600"/>
              </a:solidFill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/>
              </a:p>
            </p:txBody>
          </p:sp>
          <p:sp>
            <p:nvSpPr>
              <p:cNvPr id="37" name="文字方塊 36"/>
              <p:cNvSpPr txBox="1"/>
              <p:nvPr/>
            </p:nvSpPr>
            <p:spPr>
              <a:xfrm>
                <a:off x="661980" y="1628656"/>
                <a:ext cx="1973229" cy="415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各領域</a:t>
                </a:r>
                <a:r>
                  <a:rPr lang="en-US" altLang="zh-TW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/</a:t>
                </a: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科目核心素養</a:t>
                </a:r>
              </a:p>
            </p:txBody>
          </p:sp>
        </p:grpSp>
      </p:grpSp>
      <p:grpSp>
        <p:nvGrpSpPr>
          <p:cNvPr id="56352" name="群組 31"/>
          <p:cNvGrpSpPr>
            <a:grpSpLocks/>
          </p:cNvGrpSpPr>
          <p:nvPr/>
        </p:nvGrpSpPr>
        <p:grpSpPr bwMode="auto">
          <a:xfrm>
            <a:off x="34925" y="4149725"/>
            <a:ext cx="2664516" cy="792163"/>
            <a:chOff x="560960" y="1412776"/>
            <a:chExt cx="1872208" cy="792088"/>
          </a:xfrm>
        </p:grpSpPr>
        <p:sp>
          <p:nvSpPr>
            <p:cNvPr id="33" name="圓角矩形 32"/>
            <p:cNvSpPr/>
            <p:nvPr/>
          </p:nvSpPr>
          <p:spPr>
            <a:xfrm>
              <a:off x="611156" y="1412776"/>
              <a:ext cx="1770216" cy="792088"/>
            </a:xfrm>
            <a:prstGeom prst="roundRect">
              <a:avLst/>
            </a:prstGeom>
            <a:solidFill>
              <a:srgbClr val="0033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560960" y="1557225"/>
              <a:ext cx="1871722" cy="46191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</a:t>
              </a: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綱要</a:t>
              </a:r>
            </a:p>
          </p:txBody>
        </p:sp>
      </p:grpSp>
      <p:cxnSp>
        <p:nvCxnSpPr>
          <p:cNvPr id="57" name="直線單箭頭接點 56"/>
          <p:cNvCxnSpPr>
            <a:stCxn id="7" idx="3"/>
          </p:cNvCxnSpPr>
          <p:nvPr/>
        </p:nvCxnSpPr>
        <p:spPr bwMode="auto">
          <a:xfrm flipV="1">
            <a:off x="2195513" y="1579999"/>
            <a:ext cx="645083" cy="588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 bwMode="auto">
          <a:xfrm>
            <a:off x="2232421" y="2318412"/>
            <a:ext cx="571267" cy="6469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62" name="群組 61"/>
          <p:cNvGrpSpPr/>
          <p:nvPr/>
        </p:nvGrpSpPr>
        <p:grpSpPr>
          <a:xfrm>
            <a:off x="6156176" y="3068960"/>
            <a:ext cx="2808312" cy="792088"/>
            <a:chOff x="611560" y="1412776"/>
            <a:chExt cx="1973409" cy="792088"/>
          </a:xfrm>
          <a:solidFill>
            <a:srgbClr val="008080"/>
          </a:solidFill>
        </p:grpSpPr>
        <p:sp>
          <p:nvSpPr>
            <p:cNvPr id="65" name="圓角矩形 64"/>
            <p:cNvSpPr/>
            <p:nvPr/>
          </p:nvSpPr>
          <p:spPr>
            <a:xfrm>
              <a:off x="611560" y="1412776"/>
              <a:ext cx="1973190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1" name="文字方塊 70"/>
            <p:cNvSpPr txBox="1"/>
            <p:nvPr/>
          </p:nvSpPr>
          <p:spPr>
            <a:xfrm>
              <a:off x="611560" y="1628800"/>
              <a:ext cx="1973409" cy="384721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科目理念與目標</a:t>
              </a:r>
            </a:p>
          </p:txBody>
        </p:sp>
      </p:grpSp>
      <p:sp>
        <p:nvSpPr>
          <p:cNvPr id="82" name="文字方塊 77"/>
          <p:cNvSpPr txBox="1">
            <a:spLocks noChangeArrowheads="1"/>
          </p:cNvSpPr>
          <p:nvPr/>
        </p:nvSpPr>
        <p:spPr bwMode="auto">
          <a:xfrm>
            <a:off x="5652453" y="3861010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發展</a:t>
            </a:r>
          </a:p>
        </p:txBody>
      </p:sp>
      <p:sp>
        <p:nvSpPr>
          <p:cNvPr id="2" name="弧形 1"/>
          <p:cNvSpPr/>
          <p:nvPr/>
        </p:nvSpPr>
        <p:spPr>
          <a:xfrm rot="17107617">
            <a:off x="5344558" y="3725302"/>
            <a:ext cx="1307860" cy="1085214"/>
          </a:xfrm>
          <a:prstGeom prst="arc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弧形 34"/>
          <p:cNvSpPr/>
          <p:nvPr/>
        </p:nvSpPr>
        <p:spPr>
          <a:xfrm rot="4959070">
            <a:off x="7432484" y="3569689"/>
            <a:ext cx="1307860" cy="1085214"/>
          </a:xfrm>
          <a:prstGeom prst="arc">
            <a:avLst>
              <a:gd name="adj1" fmla="val 16200000"/>
              <a:gd name="adj2" fmla="val 21553118"/>
            </a:avLst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文字方塊 77"/>
          <p:cNvSpPr txBox="1">
            <a:spLocks noChangeArrowheads="1"/>
          </p:cNvSpPr>
          <p:nvPr/>
        </p:nvSpPr>
        <p:spPr bwMode="auto">
          <a:xfrm>
            <a:off x="7823395" y="4189063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發展</a:t>
            </a:r>
          </a:p>
        </p:txBody>
      </p:sp>
      <p:sp>
        <p:nvSpPr>
          <p:cNvPr id="39" name="弧形 38"/>
          <p:cNvSpPr/>
          <p:nvPr/>
        </p:nvSpPr>
        <p:spPr>
          <a:xfrm rot="11217375">
            <a:off x="5522467" y="4504521"/>
            <a:ext cx="1307860" cy="1085214"/>
          </a:xfrm>
          <a:prstGeom prst="arc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文字方塊 77"/>
          <p:cNvSpPr txBox="1">
            <a:spLocks noChangeArrowheads="1"/>
          </p:cNvSpPr>
          <p:nvPr/>
        </p:nvSpPr>
        <p:spPr bwMode="auto">
          <a:xfrm>
            <a:off x="5078744" y="5373169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對應</a:t>
            </a:r>
            <a:endParaRPr lang="zh-TW" altLang="en-US" sz="2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42" name="群組 41"/>
          <p:cNvGrpSpPr>
            <a:grpSpLocks/>
          </p:cNvGrpSpPr>
          <p:nvPr/>
        </p:nvGrpSpPr>
        <p:grpSpPr bwMode="auto">
          <a:xfrm>
            <a:off x="6176397" y="5046717"/>
            <a:ext cx="2808288" cy="792162"/>
            <a:chOff x="611560" y="1412776"/>
            <a:chExt cx="1973409" cy="792088"/>
          </a:xfrm>
        </p:grpSpPr>
        <p:sp>
          <p:nvSpPr>
            <p:cNvPr id="44" name="圓角矩形 43"/>
            <p:cNvSpPr/>
            <p:nvPr/>
          </p:nvSpPr>
          <p:spPr>
            <a:xfrm>
              <a:off x="611560" y="1412776"/>
              <a:ext cx="1973409" cy="792088"/>
            </a:xfrm>
            <a:prstGeom prst="roundRect">
              <a:avLst/>
            </a:prstGeom>
            <a:solidFill>
              <a:srgbClr val="0033CC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611560" y="1484206"/>
              <a:ext cx="1973409" cy="67780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科目學習重點</a:t>
              </a:r>
              <a:endParaRPr lang="en-US" altLang="zh-TW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（學習表現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學習內容）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985937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/>
      <p:bldP spid="39" grpId="0" animBg="1"/>
      <p:bldP spid="4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高層次紙筆測驗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12547" y="1874517"/>
          <a:ext cx="7809708" cy="47548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43229">
                  <a:extLst>
                    <a:ext uri="{9D8B030D-6E8A-4147-A177-3AD203B41FA5}">
                      <a16:colId xmlns:a16="http://schemas.microsoft.com/office/drawing/2014/main" val="816461676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8160256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615250511"/>
                    </a:ext>
                  </a:extLst>
                </a:gridCol>
                <a:gridCol w="1125919">
                  <a:extLst>
                    <a:ext uri="{9D8B030D-6E8A-4147-A177-3AD203B41FA5}">
                      <a16:colId xmlns:a16="http://schemas.microsoft.com/office/drawing/2014/main" val="4278740708"/>
                    </a:ext>
                  </a:extLst>
                </a:gridCol>
              </a:tblGrid>
              <a:tr h="3268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187649"/>
                  </a:ext>
                </a:extLst>
              </a:tr>
              <a:tr h="16340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美感行動的省思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分享美感行動帶給自己的情緒感覺、並能評鑑、改進美感行動計畫。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分享美感行動帶給自己的情緒感覺或啟發。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8654046"/>
                  </a:ext>
                </a:extLst>
              </a:tr>
              <a:tr h="22876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力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擬定新的美感行動計畫，包含：感受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、想像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可能解決的策略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、實踐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標示欲執行策略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分享未來生活中，可以運用美感行動的情境。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367066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971602" y="1128451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分享美感行動的實踐並能持續運用所學豐富</a:t>
            </a:r>
            <a:r>
              <a:rPr lang="zh-TW" altLang="zh-TW" sz="2800" dirty="0" smtClean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生活</a:t>
            </a:r>
            <a:endParaRPr lang="zh-TW" altLang="en-US" sz="2800" dirty="0"/>
          </a:p>
        </p:txBody>
      </p:sp>
      <p:sp>
        <p:nvSpPr>
          <p:cNvPr id="6" name="動作按鈕: 返回 5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565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5639492"/>
              </p:ext>
            </p:extLst>
          </p:nvPr>
        </p:nvGraphicFramePr>
        <p:xfrm>
          <a:off x="107504" y="620688"/>
          <a:ext cx="8892478" cy="608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13336138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1263636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88282090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  <a:gridCol w="1547662">
                  <a:extLst>
                    <a:ext uri="{9D8B030D-6E8A-4147-A177-3AD203B41FA5}">
                      <a16:colId xmlns:a16="http://schemas.microsoft.com/office/drawing/2014/main" val="4023302395"/>
                    </a:ext>
                  </a:extLst>
                </a:gridCol>
              </a:tblGrid>
              <a:tr h="432141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關鍵</a:t>
                      </a:r>
                      <a:r>
                        <a:rPr lang="zh-TW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要</a:t>
                      </a: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素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核心素養面向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核心素養項目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項目說明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核心素養具體內涵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755362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國民小學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國民中學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高級中等學校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3853058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終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身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學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習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B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溝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通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互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B1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符號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運用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與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溝通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表達</a:t>
                      </a:r>
                      <a:endParaRPr lang="zh-HK" altLang="en-US" sz="2400" b="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 備 理 解 及 使 用 語言、文字、數理、肢體及藝術等各種符號進行表達、溝通及互動的能力，並能了解與同理他人，應用在日常生活及工作上。</a:t>
                      </a:r>
                      <a:endParaRPr lang="zh-HK" altLang="en-US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E-B1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具備「聽、說、讀、寫、作」的基本語文素養，並具有生活所需的基礎數理、肢體及藝術等符號知能，能以同理心應用在生活與人際溝通。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J-B1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具備運用各類符號表情達意的素養，能以同理心與人溝通互動，並理解數理、美學等基本概念，應用於日常生活中。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U-B1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具備掌握各類符號表達的能力，以進行經驗、思想、價值與情意之表達，能以同理心與他人溝通並解決問題。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79512" y="21598"/>
            <a:ext cx="7920880" cy="614123"/>
          </a:xfrm>
        </p:spPr>
        <p:txBody>
          <a:bodyPr>
            <a:noAutofit/>
          </a:bodyPr>
          <a:lstStyle/>
          <a:p>
            <a:pPr algn="ctr"/>
            <a:r>
              <a:rPr lang="zh-TW" altLang="en-US" sz="3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總綱</a:t>
            </a:r>
            <a:r>
              <a:rPr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r>
              <a:rPr lang="zh-TW" altLang="en-US" sz="3600" b="1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教育階段核心素養具體內涵</a:t>
            </a:r>
            <a:endParaRPr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3717032"/>
            <a:ext cx="504056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1430441" y="2729536"/>
            <a:ext cx="504056" cy="3507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779912" y="2543503"/>
            <a:ext cx="1800200" cy="43144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/>
          <p:nvPr/>
        </p:nvCxnSpPr>
        <p:spPr>
          <a:xfrm>
            <a:off x="1979712" y="4281898"/>
            <a:ext cx="1800200" cy="1119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851920" y="5733256"/>
            <a:ext cx="1656184" cy="977336"/>
          </a:xfrm>
          <a:prstGeom prst="rect">
            <a:avLst/>
          </a:prstGeom>
          <a:solidFill>
            <a:srgbClr val="FF66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462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341729"/>
              </p:ext>
            </p:extLst>
          </p:nvPr>
        </p:nvGraphicFramePr>
        <p:xfrm>
          <a:off x="-1" y="1111755"/>
          <a:ext cx="9144001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619">
                  <a:extLst>
                    <a:ext uri="{9D8B030D-6E8A-4147-A177-3AD203B41FA5}">
                      <a16:colId xmlns:a16="http://schemas.microsoft.com/office/drawing/2014/main" val="504435153"/>
                    </a:ext>
                  </a:extLst>
                </a:gridCol>
                <a:gridCol w="811358">
                  <a:extLst>
                    <a:ext uri="{9D8B030D-6E8A-4147-A177-3AD203B41FA5}">
                      <a16:colId xmlns:a16="http://schemas.microsoft.com/office/drawing/2014/main" val="2859424358"/>
                    </a:ext>
                  </a:extLst>
                </a:gridCol>
                <a:gridCol w="2065920">
                  <a:extLst>
                    <a:ext uri="{9D8B030D-6E8A-4147-A177-3AD203B41FA5}">
                      <a16:colId xmlns:a16="http://schemas.microsoft.com/office/drawing/2014/main" val="46278009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852262436"/>
                    </a:ext>
                  </a:extLst>
                </a:gridCol>
                <a:gridCol w="1776873">
                  <a:extLst>
                    <a:ext uri="{9D8B030D-6E8A-4147-A177-3AD203B41FA5}">
                      <a16:colId xmlns:a16="http://schemas.microsoft.com/office/drawing/2014/main" val="582527024"/>
                    </a:ext>
                  </a:extLst>
                </a:gridCol>
                <a:gridCol w="2219063">
                  <a:extLst>
                    <a:ext uri="{9D8B030D-6E8A-4147-A177-3AD203B41FA5}">
                      <a16:colId xmlns:a16="http://schemas.microsoft.com/office/drawing/2014/main" val="3837703434"/>
                    </a:ext>
                  </a:extLst>
                </a:gridCol>
              </a:tblGrid>
              <a:tr h="550054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核心素養面向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項目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總綱核心素養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項目說明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綜合活動領域</a:t>
                      </a:r>
                      <a:r>
                        <a:rPr lang="zh-TW" altLang="zh-TW" sz="24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核心素養具體內涵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434023"/>
                  </a:ext>
                </a:extLst>
              </a:tr>
              <a:tr h="1151839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國民小學教育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(E)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國民中學</a:t>
                      </a:r>
                      <a:endParaRPr lang="en-US" alt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教育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(J)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普通型高級中等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學校教育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(U)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66933"/>
                  </a:ext>
                </a:extLst>
              </a:tr>
              <a:tr h="3554691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B.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互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動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B1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符號運用與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溝通表達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具備理解及使用語言、文字、數理、肢體及藝術等各種符號進行表達、溝通及互動，並能了解與同理他人，應用在日常生活及工作上。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-E-B1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覺察自己的人際溝通方式，學習合宜的互動與溝通技巧，培養同理心，並應用於日常生活。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-J-B1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尊重、包容與欣賞他人，適切表達自己的意見與感受，運用同理心及合宜的溝通技巧，促進良好的人際互動。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-U-B1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適當表達自己的想法、情感與價值，理解人我關係，合宜的扮演生活角色，能與人溝通、合作、解決問題及經營幸福家庭。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770506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71700" y="6453337"/>
            <a:ext cx="6288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國家教育研究院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(2016)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。十二年國民基本教育課程綱要綜合活動領域課程綱要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55576" y="40281"/>
            <a:ext cx="8038752" cy="800389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9pPr>
          </a:lstStyle>
          <a:p>
            <a:pPr algn="ctr"/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總綱</a:t>
            </a:r>
            <a:r>
              <a:rPr kumimoji="0" lang="zh-TW" altLang="en-US" sz="36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對應</a:t>
            </a:r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綜合活動領域核心素養的內涵</a:t>
            </a:r>
            <a:endParaRPr kumimoji="0"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2279" y="3614342"/>
            <a:ext cx="504056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798966" y="3501008"/>
            <a:ext cx="748697" cy="21602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3635896" y="2780928"/>
            <a:ext cx="1512168" cy="35874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單箭頭接點 13"/>
          <p:cNvCxnSpPr/>
          <p:nvPr/>
        </p:nvCxnSpPr>
        <p:spPr>
          <a:xfrm>
            <a:off x="1720294" y="4293096"/>
            <a:ext cx="1800200" cy="1119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317" y="2816427"/>
            <a:ext cx="2066925" cy="1247775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05" y="2311900"/>
            <a:ext cx="809625" cy="390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120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圖片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239" y="960695"/>
            <a:ext cx="5976664" cy="5874857"/>
          </a:xfrm>
          <a:prstGeom prst="rect">
            <a:avLst/>
          </a:prstGeom>
        </p:spPr>
      </p:pic>
      <p:sp>
        <p:nvSpPr>
          <p:cNvPr id="54" name="標題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35815" cy="487600"/>
          </a:xfrm>
        </p:spPr>
        <p:txBody>
          <a:bodyPr>
            <a:no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綜合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活動領域學習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205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 佈景主題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1815</TotalTime>
  <Words>4173</Words>
  <Application>Microsoft Office PowerPoint</Application>
  <PresentationFormat>如螢幕大小 (4:3)</PresentationFormat>
  <Paragraphs>694</Paragraphs>
  <Slides>60</Slides>
  <Notes>11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60</vt:i4>
      </vt:variant>
    </vt:vector>
  </HeadingPairs>
  <TitlesOfParts>
    <vt:vector size="74" baseType="lpstr">
      <vt:lpstr>微軟正黑體</vt:lpstr>
      <vt:lpstr>PMingLiU</vt:lpstr>
      <vt:lpstr>PMingLiU</vt:lpstr>
      <vt:lpstr>標楷體</vt:lpstr>
      <vt:lpstr>Arial</vt:lpstr>
      <vt:lpstr>Calibri</vt:lpstr>
      <vt:lpstr>Corbel</vt:lpstr>
      <vt:lpstr>Garamond</vt:lpstr>
      <vt:lpstr>Gill Sans MT</vt:lpstr>
      <vt:lpstr>Impact</vt:lpstr>
      <vt:lpstr>Times New Roman</vt:lpstr>
      <vt:lpstr>Wingdings</vt:lpstr>
      <vt:lpstr>Wingdings 2</vt:lpstr>
      <vt:lpstr>Badge</vt:lpstr>
      <vt:lpstr>以核心素養為導向 教學設計實務工作坊</vt:lpstr>
      <vt:lpstr>為何要研修新課綱?</vt:lpstr>
      <vt:lpstr>PowerPoint 簡報</vt:lpstr>
      <vt:lpstr>PowerPoint 簡報</vt:lpstr>
      <vt:lpstr>PowerPoint 簡報</vt:lpstr>
      <vt:lpstr>PowerPoint 簡報</vt:lpstr>
      <vt:lpstr>總綱各教育階段核心素養具體內涵</vt:lpstr>
      <vt:lpstr>PowerPoint 簡報</vt:lpstr>
      <vt:lpstr>綜合活動領域學習主題(草案)</vt:lpstr>
      <vt:lpstr>領域課程綱要的「學習重點」</vt:lpstr>
      <vt:lpstr>PowerPoint 簡報</vt:lpstr>
      <vt:lpstr>PowerPoint 簡報</vt:lpstr>
      <vt:lpstr>生活美感實踐家</vt:lpstr>
      <vt:lpstr>PowerPoint 簡報</vt:lpstr>
      <vt:lpstr>PowerPoint 簡報</vt:lpstr>
      <vt:lpstr>PowerPoint 簡報</vt:lpstr>
      <vt:lpstr>PowerPoint 簡報</vt:lpstr>
      <vt:lpstr>參考網站</vt:lpstr>
      <vt:lpstr>自主學習樂 (96)學年度南一版(6下)</vt:lpstr>
      <vt:lpstr>PowerPoint 簡報</vt:lpstr>
      <vt:lpstr>PowerPoint 簡報</vt:lpstr>
      <vt:lpstr>問題一</vt:lpstr>
      <vt:lpstr>問題二</vt:lpstr>
      <vt:lpstr>課程實作 Step by step</vt:lpstr>
      <vt:lpstr>PowerPoint 簡報</vt:lpstr>
      <vt:lpstr>課程手冊參考教學設計格式</vt:lpstr>
      <vt:lpstr>1.還記得什麼?  2.過程中曾經有過什麼感覺?  3.有什麼問題想要問?或者有   相似的經驗願意分享?  4.想像明天過後的教室(師生)   會是什麼模樣?</vt:lpstr>
      <vt:lpstr>十九項議題的歸屬</vt:lpstr>
      <vt:lpstr>PowerPoint 簡報</vt:lpstr>
      <vt:lpstr>PowerPoint 簡報</vt:lpstr>
      <vt:lpstr>一、分享活動</vt:lpstr>
      <vt:lpstr>二、討論活動</vt:lpstr>
      <vt:lpstr>三、實作活動</vt:lpstr>
      <vt:lpstr>四、工作任務</vt:lpstr>
      <vt:lpstr>實作評量</vt:lpstr>
      <vt:lpstr>活動二  生活美感追追追</vt:lpstr>
      <vt:lpstr>一、討論活動</vt:lpstr>
      <vt:lpstr>二、分享活動</vt:lpstr>
      <vt:lpstr>三、實作活動</vt:lpstr>
      <vt:lpstr>四、工作任務</vt:lpstr>
      <vt:lpstr>口語評量</vt:lpstr>
      <vt:lpstr>PowerPoint 簡報</vt:lpstr>
      <vt:lpstr>一、體驗活動(案例分析)</vt:lpstr>
      <vt:lpstr>二、討論活動</vt:lpstr>
      <vt:lpstr>三、分享活動</vt:lpstr>
      <vt:lpstr>PowerPoint 簡報</vt:lpstr>
      <vt:lpstr>一、體驗活動(故事)</vt:lpstr>
      <vt:lpstr>二、小組任務</vt:lpstr>
      <vt:lpstr>活動五  為美感打光</vt:lpstr>
      <vt:lpstr>一、評鑑練習</vt:lpstr>
      <vt:lpstr>二、分享活動</vt:lpstr>
      <vt:lpstr>三、小組任務</vt:lpstr>
      <vt:lpstr>實作評量(三、四、五)</vt:lpstr>
      <vt:lpstr>活動六  美感再現好生活</vt:lpstr>
      <vt:lpstr>一、分享活動</vt:lpstr>
      <vt:lpstr>二、討論活動</vt:lpstr>
      <vt:lpstr>三、統整歸納</vt:lpstr>
      <vt:lpstr>口語評量</vt:lpstr>
      <vt:lpstr>四、個人省思</vt:lpstr>
      <vt:lpstr>高層次紙筆測驗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素養導向教學示例 -分享與實作-</dc:title>
  <dc:creator>yaya chou</dc:creator>
  <cp:lastModifiedBy>yaya chou</cp:lastModifiedBy>
  <cp:revision>133</cp:revision>
  <dcterms:created xsi:type="dcterms:W3CDTF">2017-11-22T20:06:16Z</dcterms:created>
  <dcterms:modified xsi:type="dcterms:W3CDTF">2018-04-30T22:46:23Z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