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2" r:id="rId2"/>
    <p:sldId id="257" r:id="rId3"/>
    <p:sldId id="258" r:id="rId4"/>
    <p:sldId id="260" r:id="rId5"/>
    <p:sldId id="263" r:id="rId6"/>
    <p:sldId id="264" r:id="rId7"/>
    <p:sldId id="265" r:id="rId8"/>
    <p:sldId id="277" r:id="rId9"/>
    <p:sldId id="266" r:id="rId10"/>
    <p:sldId id="273" r:id="rId11"/>
    <p:sldId id="267" r:id="rId12"/>
    <p:sldId id="274" r:id="rId13"/>
    <p:sldId id="268" r:id="rId14"/>
    <p:sldId id="275" r:id="rId15"/>
    <p:sldId id="269" r:id="rId16"/>
    <p:sldId id="276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20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8C2BB6-FD33-4056-897F-497F9EA5D380}" type="datetimeFigureOut">
              <a:rPr lang="zh-TW" altLang="en-US" smtClean="0"/>
              <a:t>2014/12/27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CA7938-44EC-4614-95CD-2DAB5AF68424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&#33258;&#21161;&#26053;&#36938;&#32147;&#39511;&#35527;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評量規則</a:t>
            </a:r>
            <a:r>
              <a:rPr lang="en-US" altLang="zh-TW" dirty="0" smtClean="0"/>
              <a:t>-</a:t>
            </a:r>
            <a:r>
              <a:rPr lang="zh-TW" altLang="en-US" dirty="0" smtClean="0"/>
              <a:t>標準評量</a:t>
            </a:r>
            <a:r>
              <a:rPr lang="en-US" altLang="zh-TW" dirty="0" smtClean="0"/>
              <a:t>+</a:t>
            </a:r>
            <a:r>
              <a:rPr lang="zh-TW" altLang="en-US" dirty="0" smtClean="0"/>
              <a:t>轉化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821454"/>
              </p:ext>
            </p:extLst>
          </p:nvPr>
        </p:nvGraphicFramePr>
        <p:xfrm>
          <a:off x="395536" y="1628800"/>
          <a:ext cx="8352930" cy="5010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91070"/>
                <a:gridCol w="1615000"/>
                <a:gridCol w="1615000"/>
                <a:gridCol w="1615000"/>
                <a:gridCol w="1615000"/>
                <a:gridCol w="120186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000" dirty="0">
                          <a:effectLst/>
                        </a:rPr>
                        <a:t>等級</a:t>
                      </a:r>
                      <a:endParaRPr lang="zh-TW" sz="24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</a:t>
                      </a:r>
                      <a:endParaRPr lang="zh-TW" sz="24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</a:t>
                      </a:r>
                      <a:endParaRPr lang="zh-TW" sz="24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</a:t>
                      </a:r>
                      <a:endParaRPr lang="zh-TW" sz="24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</a:t>
                      </a:r>
                      <a:endParaRPr lang="zh-TW" sz="24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</a:t>
                      </a:r>
                      <a:endParaRPr lang="zh-TW" sz="24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/>
                </a:tc>
              </a:tr>
              <a:tr h="20145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標準評量</a:t>
                      </a:r>
                      <a:endParaRPr lang="zh-TW" sz="2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能從活動中展現出自己的興趣與專長</a:t>
                      </a:r>
                      <a:endParaRPr lang="zh-TW" sz="28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能從活動中了解自己的興趣與專長</a:t>
                      </a:r>
                      <a:endParaRPr lang="zh-TW" sz="28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能參與探索自己活動，並分享感受</a:t>
                      </a:r>
                      <a:endParaRPr lang="zh-TW" sz="28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能參與探索自己的活動</a:t>
                      </a:r>
                      <a:endParaRPr lang="zh-TW" sz="28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zh-TW" sz="2400" dirty="0">
                          <a:solidFill>
                            <a:srgbClr val="FF0000"/>
                          </a:solidFill>
                          <a:effectLst/>
                        </a:rPr>
                        <a:t>未達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D</a:t>
                      </a:r>
                      <a:endParaRPr lang="zh-TW" sz="2800" dirty="0">
                        <a:solidFill>
                          <a:srgbClr val="FF0000"/>
                        </a:solidFill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906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dirty="0" smtClean="0">
                          <a:effectLst/>
                        </a:rPr>
                        <a:t>校內評量</a:t>
                      </a:r>
                      <a:endParaRPr lang="en-US" altLang="zh-TW" sz="24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dirty="0" smtClean="0">
                          <a:effectLst/>
                        </a:rPr>
                        <a:t>轉化</a:t>
                      </a:r>
                      <a:endParaRPr lang="zh-TW" sz="28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能運用各項媒材，具體表現並整理自己的興趣與專長。</a:t>
                      </a:r>
                      <a:endParaRPr lang="zh-TW" sz="28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能從活動中找出自己最喜歡的興趣與專長，並說明原因。</a:t>
                      </a:r>
                      <a:endParaRPr lang="zh-TW" sz="28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能與他人分享自己在活動中的感受。</a:t>
                      </a:r>
                      <a:endParaRPr lang="zh-TW" sz="28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effectLst/>
                        </a:rPr>
                        <a:t>能參與課堂活動。</a:t>
                      </a:r>
                      <a:endParaRPr lang="zh-TW" sz="2800" dirty="0"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dirty="0">
                          <a:solidFill>
                            <a:srgbClr val="FF0000"/>
                          </a:solidFill>
                          <a:effectLst/>
                        </a:rPr>
                        <a:t>未達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D</a:t>
                      </a:r>
                      <a:endParaRPr lang="zh-TW" sz="2800" dirty="0">
                        <a:solidFill>
                          <a:srgbClr val="FF0000"/>
                        </a:solidFill>
                        <a:effectLst/>
                        <a:latin typeface="新細明體"/>
                        <a:cs typeface="新細明體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67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EX::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原來</a:t>
            </a:r>
            <a:r>
              <a:rPr lang="zh-TW" altLang="zh-TW" dirty="0" smtClean="0"/>
              <a:t>黃</a:t>
            </a:r>
            <a:r>
              <a:rPr lang="zh-TW" altLang="zh-TW" dirty="0"/>
              <a:t>黃對我的興趣與專長，比我比她的興趣與專長，瞭解的更透徹。</a:t>
            </a:r>
          </a:p>
          <a:p>
            <a:r>
              <a:rPr lang="zh-TW" altLang="zh-TW" dirty="0"/>
              <a:t>感覺上，她做為我的好朋友，是有很用心在關注我日常生活的點點滴滴，而且，深刻瞭解我的需求與喜好。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4214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麻吉</a:t>
            </a:r>
            <a:r>
              <a:rPr lang="en-US" altLang="zh-TW" dirty="0" smtClean="0"/>
              <a:t>.</a:t>
            </a:r>
            <a:r>
              <a:rPr lang="zh-TW" altLang="en-US" dirty="0" smtClean="0"/>
              <a:t>．．分享一下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 smtClean="0"/>
              <a:t>從</a:t>
            </a:r>
            <a:r>
              <a:rPr lang="zh-TW" altLang="zh-TW" dirty="0"/>
              <a:t>卡片中找出一個你最喜愛的興趣或專長，寫下你喜歡的理由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lvl="0"/>
            <a:r>
              <a:rPr lang="zh-TW" altLang="zh-TW" dirty="0" smtClean="0"/>
              <a:t>找</a:t>
            </a:r>
            <a:r>
              <a:rPr lang="zh-TW" altLang="zh-TW" dirty="0"/>
              <a:t>位同學，分享你喜歡它的理由，並請同學回饋你的想法。。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4289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EX::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___</a:t>
            </a:r>
            <a:r>
              <a:rPr lang="zh-TW" altLang="zh-TW" dirty="0"/>
              <a:t>旅遊</a:t>
            </a:r>
            <a:r>
              <a:rPr lang="en-US" altLang="zh-TW" dirty="0"/>
              <a:t>___(</a:t>
            </a:r>
            <a:r>
              <a:rPr lang="zh-TW" altLang="zh-TW" dirty="0"/>
              <a:t>興趣或專長）</a:t>
            </a:r>
          </a:p>
          <a:p>
            <a:r>
              <a:rPr lang="en-US" altLang="zh-TW" dirty="0"/>
              <a:t>1</a:t>
            </a:r>
            <a:r>
              <a:rPr lang="zh-TW" altLang="zh-TW" dirty="0"/>
              <a:t>、理由：我喜歡遊山玩水，尤其喜歡去已開發國家，因為，他們多數有很好的治安與衛生的住宿與食物。</a:t>
            </a:r>
          </a:p>
          <a:p>
            <a:r>
              <a:rPr lang="en-US" altLang="zh-TW" dirty="0"/>
              <a:t>2</a:t>
            </a:r>
            <a:r>
              <a:rPr lang="zh-TW" altLang="zh-TW" dirty="0"/>
              <a:t>、</a:t>
            </a:r>
            <a:r>
              <a:rPr lang="en-US" altLang="zh-TW" dirty="0"/>
              <a:t>__</a:t>
            </a:r>
            <a:r>
              <a:rPr lang="zh-TW" altLang="zh-TW" dirty="0"/>
              <a:t>黃黃</a:t>
            </a:r>
            <a:r>
              <a:rPr lang="en-US" altLang="zh-TW" dirty="0"/>
              <a:t>_(</a:t>
            </a:r>
            <a:r>
              <a:rPr lang="zh-TW" altLang="zh-TW" dirty="0"/>
              <a:t>姓名</a:t>
            </a:r>
            <a:r>
              <a:rPr lang="en-US" altLang="zh-TW" dirty="0"/>
              <a:t>)</a:t>
            </a:r>
            <a:endParaRPr lang="zh-TW" altLang="zh-TW" dirty="0"/>
          </a:p>
          <a:p>
            <a:r>
              <a:rPr lang="zh-TW" altLang="zh-TW" dirty="0"/>
              <a:t>黃黃認為我應該嘗試著去未開發或開發中國家闖闖，一方面可以看到許多古文明的遺跡，另一方面，可節省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995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想一下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/>
              <a:t>你在從事這個興趣或專長時，有何收穫</a:t>
            </a:r>
            <a:r>
              <a:rPr lang="zh-TW" altLang="zh-TW" dirty="0" smtClean="0"/>
              <a:t>？</a:t>
            </a:r>
            <a:endParaRPr lang="en-US" altLang="zh-TW" dirty="0" smtClean="0"/>
          </a:p>
          <a:p>
            <a:r>
              <a:rPr lang="zh-TW" altLang="zh-TW" dirty="0" smtClean="0"/>
              <a:t>需要</a:t>
            </a:r>
            <a:r>
              <a:rPr lang="zh-TW" altLang="zh-TW" dirty="0"/>
              <a:t>具備那些條件？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786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EX::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zh-TW" dirty="0"/>
              <a:t>（一）收獲</a:t>
            </a:r>
          </a:p>
          <a:p>
            <a:pPr lvl="1"/>
            <a:r>
              <a:rPr lang="en-US" altLang="zh-TW" dirty="0"/>
              <a:t>1</a:t>
            </a:r>
            <a:r>
              <a:rPr lang="zh-TW" altLang="zh-TW" dirty="0"/>
              <a:t>、從旅遊當中，可以更瞭解外國人與我們台灣人價值觀之不同。</a:t>
            </a:r>
          </a:p>
          <a:p>
            <a:pPr lvl="1"/>
            <a:r>
              <a:rPr lang="en-US" altLang="zh-TW" dirty="0"/>
              <a:t>2</a:t>
            </a:r>
            <a:r>
              <a:rPr lang="zh-TW" altLang="zh-TW" dirty="0"/>
              <a:t>、可以學習日本新加坡德國加拿大等國的法治執行情況與公民素養。</a:t>
            </a:r>
          </a:p>
          <a:p>
            <a:pPr lvl="1"/>
            <a:r>
              <a:rPr lang="en-US" altLang="zh-TW" dirty="0"/>
              <a:t>3</a:t>
            </a:r>
            <a:r>
              <a:rPr lang="zh-TW" altLang="zh-TW" dirty="0"/>
              <a:t>、除了可以欣賞國外壯闊的大自然風貌，更能拜訪書本上看過的名勝古蹟，還能吃到各國特殊飲食，感覺自己見識變多眼界變廣。</a:t>
            </a:r>
          </a:p>
          <a:p>
            <a:r>
              <a:rPr lang="zh-TW" altLang="zh-TW" dirty="0"/>
              <a:t>（二）條件</a:t>
            </a:r>
          </a:p>
          <a:p>
            <a:pPr lvl="1"/>
            <a:r>
              <a:rPr lang="en-US" altLang="zh-TW" dirty="0"/>
              <a:t>1</a:t>
            </a:r>
            <a:r>
              <a:rPr lang="zh-TW" altLang="zh-TW" dirty="0"/>
              <a:t>、需要事前瞭解要去旅遊當地的各種資訊，例如：氣候、交通、幣值、簡單的歷史地理。</a:t>
            </a:r>
          </a:p>
          <a:p>
            <a:pPr lvl="1"/>
            <a:r>
              <a:rPr lang="en-US" altLang="zh-TW" dirty="0"/>
              <a:t>2</a:t>
            </a:r>
            <a:r>
              <a:rPr lang="zh-TW" altLang="zh-TW" dirty="0"/>
              <a:t>、需要先存好旅遊基金。我會省吃儉用將零用前或便當錢省下一部分，或是利用寒暑假打工或是投稿參加比賽賺取獎學金。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3667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興趣達</a:t>
            </a:r>
            <a:r>
              <a:rPr lang="zh-TW" altLang="zh-TW" dirty="0" smtClean="0"/>
              <a:t>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TW" dirty="0"/>
              <a:t>請用一張照片</a:t>
            </a:r>
            <a:r>
              <a:rPr lang="en-US" altLang="zh-TW" dirty="0"/>
              <a:t>/</a:t>
            </a:r>
            <a:r>
              <a:rPr lang="zh-TW" altLang="zh-TW" dirty="0"/>
              <a:t>圖畫實際顯示出你的興趣與專長，請在圖像旁邊標示出進行的時間、地點及發現？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8471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EX::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德國</a:t>
            </a:r>
            <a:r>
              <a:rPr lang="zh-TW" altLang="zh-TW" dirty="0"/>
              <a:t>瑞士法國自助旅行的照片與心得感想。</a:t>
            </a:r>
          </a:p>
          <a:p>
            <a:pPr lvl="1"/>
            <a:r>
              <a:rPr lang="en-US" altLang="zh-TW" dirty="0">
                <a:hlinkClick r:id="rId2" action="ppaction://hlinkfile"/>
              </a:rPr>
              <a:t>http://office.fhjh.tn.edu.tw/teach/society/civic/sophia/germany.htm</a:t>
            </a:r>
            <a:endParaRPr lang="zh-TW" altLang="zh-TW" dirty="0"/>
          </a:p>
          <a:p>
            <a:pPr lvl="1"/>
            <a:r>
              <a:rPr lang="zh-TW" altLang="zh-TW" dirty="0"/>
              <a:t>那一次的旅遊，最深刻的印象就是他們國家有規劃的相當理想的腳踏車專用道，汽車一定會禮讓行人與自行車，自行車也一定不會亂騎或逆向，是十分值得我國政府制定政策參考的優點，也是一般老百姓應該學習的高素質公民行為。遊客可以輕鬆訂到便宜又乾淨的青年旅館，不管是民宿主人、餐廳老闆、普通老百姓、開車用路人或是公車司機，都做了相當成功的國民外交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559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體驗過了沒？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988840"/>
            <a:ext cx="7344816" cy="4608511"/>
          </a:xfrm>
        </p:spPr>
      </p:pic>
    </p:spTree>
    <p:extLst>
      <p:ext uri="{BB962C8B-B14F-4D97-AF65-F5344CB8AC3E}">
        <p14:creationId xmlns:p14="http://schemas.microsoft.com/office/powerpoint/2010/main" val="160439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--</a:t>
            </a:r>
            <a:r>
              <a:rPr lang="zh-TW" altLang="en-US" dirty="0" smtClean="0"/>
              <a:t>揪麻吉</a:t>
            </a:r>
            <a:r>
              <a:rPr lang="en-US" altLang="zh-TW" dirty="0" smtClean="0"/>
              <a:t>--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</a:rPr>
              <a:t>猜猜看彼此共通的休閒興趣，生活喜好是甚麼？</a:t>
            </a:r>
          </a:p>
        </p:txBody>
      </p:sp>
    </p:spTree>
    <p:extLst>
      <p:ext uri="{BB962C8B-B14F-4D97-AF65-F5344CB8AC3E}">
        <p14:creationId xmlns:p14="http://schemas.microsoft.com/office/powerpoint/2010/main" val="3838125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活動規則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922520"/>
          </a:xfrm>
        </p:spPr>
        <p:txBody>
          <a:bodyPr>
            <a:noAutofit/>
          </a:bodyPr>
          <a:lstStyle/>
          <a:p>
            <a:r>
              <a:rPr lang="zh-TW" altLang="en-US" sz="2000" dirty="0" smtClean="0"/>
              <a:t>人數</a:t>
            </a:r>
            <a:r>
              <a:rPr lang="en-US" altLang="zh-TW" sz="2000" dirty="0"/>
              <a:t>:3~5</a:t>
            </a:r>
            <a:r>
              <a:rPr lang="zh-TW" altLang="en-US" sz="2000" dirty="0" smtClean="0"/>
              <a:t>人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建議</a:t>
            </a:r>
            <a:r>
              <a:rPr lang="en-US" altLang="zh-TW" sz="2000" dirty="0" smtClean="0"/>
              <a:t>)</a:t>
            </a:r>
            <a:endParaRPr lang="zh-TW" altLang="en-US" sz="2000" dirty="0"/>
          </a:p>
          <a:p>
            <a:r>
              <a:rPr lang="zh-TW" altLang="en-US" sz="2000" dirty="0" smtClean="0"/>
              <a:t>時間</a:t>
            </a:r>
            <a:r>
              <a:rPr lang="en-US" altLang="zh-TW" sz="2000" dirty="0"/>
              <a:t>:15</a:t>
            </a:r>
            <a:r>
              <a:rPr lang="zh-TW" altLang="en-US" sz="2000" dirty="0"/>
              <a:t>分鐘</a:t>
            </a:r>
          </a:p>
          <a:p>
            <a:r>
              <a:rPr lang="zh-TW" altLang="en-US" sz="2000" dirty="0" smtClean="0"/>
              <a:t>建議</a:t>
            </a:r>
            <a:r>
              <a:rPr lang="en-US" altLang="zh-TW" sz="2000" dirty="0" smtClean="0"/>
              <a:t>:</a:t>
            </a:r>
            <a:r>
              <a:rPr lang="zh-TW" altLang="en-US" sz="2000" dirty="0" smtClean="0"/>
              <a:t>不要拿到四張相同的興趣牌卡</a:t>
            </a:r>
            <a:endParaRPr lang="zh-TW" altLang="en-US" sz="2000" dirty="0"/>
          </a:p>
          <a:p>
            <a:r>
              <a:rPr lang="zh-TW" altLang="en-US" sz="2400" dirty="0" smtClean="0"/>
              <a:t>方式</a:t>
            </a:r>
            <a:r>
              <a:rPr lang="en-US" altLang="zh-TW" sz="2400" dirty="0" smtClean="0"/>
              <a:t>:</a:t>
            </a:r>
          </a:p>
          <a:p>
            <a:pPr lvl="1"/>
            <a:r>
              <a:rPr lang="zh-TW" altLang="en-US" sz="2000" dirty="0" smtClean="0"/>
              <a:t>先將所有牌卡</a:t>
            </a:r>
            <a:r>
              <a:rPr lang="zh-TW" altLang="en-US" sz="2000" dirty="0" smtClean="0"/>
              <a:t>分類</a:t>
            </a:r>
            <a:endParaRPr lang="en-US" altLang="zh-TW" sz="2000" dirty="0" smtClean="0"/>
          </a:p>
          <a:p>
            <a:pPr lvl="2"/>
            <a:r>
              <a:rPr lang="zh-TW" altLang="en-US" sz="1700" dirty="0" smtClean="0"/>
              <a:t>共有 </a:t>
            </a:r>
            <a:r>
              <a:rPr lang="en-US" altLang="zh-TW" sz="1700" dirty="0" smtClean="0"/>
              <a:t>26</a:t>
            </a:r>
            <a:r>
              <a:rPr lang="zh-TW" altLang="en-US" sz="1700" dirty="0" smtClean="0"/>
              <a:t>類興趣卡，全部有</a:t>
            </a:r>
            <a:r>
              <a:rPr lang="en-US" altLang="zh-TW" sz="1700" dirty="0" smtClean="0"/>
              <a:t>26*4=104</a:t>
            </a:r>
            <a:r>
              <a:rPr lang="zh-TW" altLang="en-US" sz="1700" dirty="0" smtClean="0"/>
              <a:t>張</a:t>
            </a:r>
            <a:endParaRPr lang="en-US" altLang="zh-TW" sz="1700" dirty="0" smtClean="0"/>
          </a:p>
          <a:p>
            <a:pPr lvl="2"/>
            <a:r>
              <a:rPr lang="zh-TW" altLang="en-US" sz="1700" dirty="0" smtClean="0"/>
              <a:t>每個人都先將瞭解所有種類的興趣內容後將兩副牌洗在一起。</a:t>
            </a:r>
            <a:endParaRPr lang="en-US" altLang="zh-TW" sz="1700" dirty="0" smtClean="0"/>
          </a:p>
          <a:p>
            <a:pPr lvl="1"/>
            <a:r>
              <a:rPr lang="zh-TW" altLang="en-US" sz="2000" dirty="0" smtClean="0"/>
              <a:t>分牌</a:t>
            </a:r>
            <a:endParaRPr lang="en-US" altLang="zh-TW" sz="2000" dirty="0" smtClean="0"/>
          </a:p>
          <a:p>
            <a:pPr lvl="2"/>
            <a:r>
              <a:rPr lang="zh-TW" altLang="en-US" sz="1700" dirty="0" smtClean="0"/>
              <a:t>從洗牌者開始發，順或逆時針均可</a:t>
            </a:r>
            <a:endParaRPr lang="en-US" altLang="zh-TW" sz="1700" dirty="0" smtClean="0"/>
          </a:p>
          <a:p>
            <a:pPr lvl="2"/>
            <a:r>
              <a:rPr lang="zh-TW" altLang="en-US" sz="1700" dirty="0" smtClean="0"/>
              <a:t>依</a:t>
            </a:r>
            <a:r>
              <a:rPr lang="zh-TW" altLang="en-US" sz="1700" dirty="0" smtClean="0"/>
              <a:t>人數取最大</a:t>
            </a:r>
            <a:r>
              <a:rPr lang="zh-TW" altLang="en-US" sz="1700" dirty="0" smtClean="0"/>
              <a:t>整除</a:t>
            </a:r>
            <a:r>
              <a:rPr lang="zh-TW" altLang="en-US" sz="1700" dirty="0"/>
              <a:t>偶</a:t>
            </a:r>
            <a:r>
              <a:rPr lang="zh-TW" altLang="en-US" sz="1700" dirty="0" smtClean="0"/>
              <a:t>數</a:t>
            </a:r>
            <a:r>
              <a:rPr lang="zh-TW" altLang="en-US" sz="1700" dirty="0" smtClean="0"/>
              <a:t>之興趣卡，例如</a:t>
            </a:r>
            <a:r>
              <a:rPr lang="en-US" altLang="zh-TW" sz="1700" dirty="0" smtClean="0"/>
              <a:t>:7</a:t>
            </a:r>
            <a:r>
              <a:rPr lang="zh-TW" altLang="en-US" sz="1700" dirty="0" smtClean="0"/>
              <a:t>人玩，則每人</a:t>
            </a:r>
            <a:r>
              <a:rPr lang="en-US" altLang="zh-TW" sz="1700" dirty="0" smtClean="0"/>
              <a:t>14</a:t>
            </a:r>
            <a:r>
              <a:rPr lang="zh-TW" altLang="en-US" sz="1700" dirty="0" smtClean="0"/>
              <a:t>張，剩下六張不拿</a:t>
            </a:r>
            <a:r>
              <a:rPr lang="en-US" altLang="zh-TW" sz="1700" dirty="0" smtClean="0"/>
              <a:t>(</a:t>
            </a:r>
            <a:r>
              <a:rPr lang="zh-TW" altLang="en-US" sz="1700" dirty="0" smtClean="0"/>
              <a:t>隨機</a:t>
            </a:r>
            <a:r>
              <a:rPr lang="en-US" altLang="zh-TW" sz="1700" dirty="0" smtClean="0"/>
              <a:t>)</a:t>
            </a:r>
            <a:r>
              <a:rPr lang="zh-TW" altLang="en-US" sz="1700" dirty="0" smtClean="0"/>
              <a:t>，蓋牌在中間</a:t>
            </a:r>
            <a:r>
              <a:rPr lang="zh-TW" altLang="en-US" sz="1700" dirty="0" smtClean="0"/>
              <a:t>。</a:t>
            </a:r>
            <a:r>
              <a:rPr lang="en-US" altLang="zh-TW" sz="1700" dirty="0"/>
              <a:t>(</a:t>
            </a:r>
            <a:r>
              <a:rPr lang="zh-TW" altLang="en-US" sz="1700" dirty="0"/>
              <a:t>最大牌數為 </a:t>
            </a:r>
            <a:r>
              <a:rPr lang="en-US" altLang="zh-TW" sz="1700" dirty="0"/>
              <a:t>16</a:t>
            </a:r>
            <a:r>
              <a:rPr lang="zh-TW" altLang="en-US" sz="1700" dirty="0"/>
              <a:t>張</a:t>
            </a:r>
            <a:r>
              <a:rPr lang="en-US" altLang="zh-TW" sz="1700" dirty="0"/>
              <a:t>)</a:t>
            </a:r>
          </a:p>
          <a:p>
            <a:pPr lvl="1"/>
            <a:r>
              <a:rPr lang="zh-TW" altLang="en-US" sz="2000" dirty="0" smtClean="0"/>
              <a:t>選牌</a:t>
            </a:r>
            <a:endParaRPr lang="en-US" altLang="zh-TW" sz="2000" dirty="0" smtClean="0"/>
          </a:p>
          <a:p>
            <a:pPr lvl="2"/>
            <a:r>
              <a:rPr lang="zh-TW" altLang="en-US" sz="1700" dirty="0" smtClean="0"/>
              <a:t>每人</a:t>
            </a:r>
            <a:r>
              <a:rPr lang="zh-TW" altLang="en-US" sz="1700" dirty="0" smtClean="0"/>
              <a:t>拿到最大牌數之興趣卡後，挑選兩張最</a:t>
            </a:r>
            <a:r>
              <a:rPr lang="zh-TW" altLang="en-US" sz="1700" dirty="0" smtClean="0"/>
              <a:t>喜歡</a:t>
            </a:r>
            <a:r>
              <a:rPr lang="en-US" altLang="zh-TW" sz="1700" dirty="0" smtClean="0"/>
              <a:t>/</a:t>
            </a:r>
            <a:r>
              <a:rPr lang="zh-TW" altLang="en-US" sz="1700" dirty="0" smtClean="0"/>
              <a:t>還可以接受的</a:t>
            </a:r>
            <a:r>
              <a:rPr lang="zh-TW" altLang="en-US" sz="1700" dirty="0" smtClean="0"/>
              <a:t>興趣，剩下的往左手的伙伴傳。</a:t>
            </a:r>
            <a:endParaRPr lang="en-US" altLang="zh-TW" sz="1700" dirty="0" smtClean="0"/>
          </a:p>
          <a:p>
            <a:pPr lvl="2"/>
            <a:r>
              <a:rPr lang="zh-TW" altLang="en-US" sz="1700" dirty="0" smtClean="0"/>
              <a:t>重複上述的動作一直到每人手上都有</a:t>
            </a:r>
            <a:r>
              <a:rPr lang="en-US" altLang="zh-TW" sz="1700" dirty="0" smtClean="0"/>
              <a:t>14</a:t>
            </a:r>
            <a:r>
              <a:rPr lang="zh-TW" altLang="en-US" sz="1700" dirty="0" smtClean="0"/>
              <a:t>張牌</a:t>
            </a:r>
            <a:r>
              <a:rPr lang="zh-TW" altLang="en-US" sz="1700" dirty="0" smtClean="0"/>
              <a:t>。</a:t>
            </a:r>
            <a:endParaRPr lang="en-US" altLang="zh-TW" sz="1700" dirty="0" smtClean="0"/>
          </a:p>
        </p:txBody>
      </p:sp>
    </p:spTree>
    <p:extLst>
      <p:ext uri="{BB962C8B-B14F-4D97-AF65-F5344CB8AC3E}">
        <p14:creationId xmlns:p14="http://schemas.microsoft.com/office/powerpoint/2010/main" val="1608992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活動規則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TW" altLang="en-US" sz="2000" dirty="0" smtClean="0"/>
              <a:t>由發牌者主動</a:t>
            </a:r>
            <a:r>
              <a:rPr lang="zh-TW" altLang="en-US" sz="2000" dirty="0" smtClean="0"/>
              <a:t>開始進行，接下來將要</a:t>
            </a:r>
            <a:r>
              <a:rPr lang="zh-TW" altLang="en-US" sz="2000" dirty="0"/>
              <a:t>猜猜誰和你有相同的興趣</a:t>
            </a:r>
            <a:r>
              <a:rPr lang="en-US" altLang="zh-TW" sz="2000" dirty="0" smtClean="0"/>
              <a:t>!</a:t>
            </a:r>
          </a:p>
          <a:p>
            <a:pPr lvl="2"/>
            <a:r>
              <a:rPr lang="zh-TW" altLang="en-US" sz="1700" dirty="0" smtClean="0"/>
              <a:t>選擇其中一張興趣卡告訴大家自己最</a:t>
            </a:r>
            <a:r>
              <a:rPr lang="zh-TW" altLang="en-US" sz="1700" dirty="0"/>
              <a:t>喜歡</a:t>
            </a:r>
            <a:r>
              <a:rPr lang="en-US" altLang="zh-TW" sz="1700" dirty="0"/>
              <a:t>XX</a:t>
            </a:r>
            <a:r>
              <a:rPr lang="zh-TW" altLang="en-US" sz="1700" dirty="0"/>
              <a:t>的</a:t>
            </a:r>
            <a:r>
              <a:rPr lang="zh-TW" altLang="en-US" sz="1700" dirty="0" smtClean="0"/>
              <a:t>活動</a:t>
            </a:r>
            <a:endParaRPr lang="en-US" altLang="zh-TW" sz="1700" dirty="0" smtClean="0"/>
          </a:p>
          <a:p>
            <a:pPr lvl="2"/>
            <a:r>
              <a:rPr lang="zh-TW" altLang="en-US" sz="1700" dirty="0" smtClean="0"/>
              <a:t>再</a:t>
            </a:r>
            <a:r>
              <a:rPr lang="zh-TW" altLang="en-US" sz="1700" dirty="0" smtClean="0"/>
              <a:t>指定</a:t>
            </a:r>
            <a:r>
              <a:rPr lang="zh-TW" altLang="en-US" sz="1700" dirty="0"/>
              <a:t>一個手上興趣卡最多的玩家</a:t>
            </a:r>
            <a:r>
              <a:rPr lang="zh-TW" altLang="en-US" sz="1700" dirty="0" smtClean="0"/>
              <a:t>，詢問</a:t>
            </a:r>
            <a:r>
              <a:rPr lang="zh-TW" altLang="en-US" sz="1700" dirty="0"/>
              <a:t>對方是否也喜歡從事這項興趣</a:t>
            </a:r>
            <a:r>
              <a:rPr lang="zh-TW" altLang="en-US" sz="1700" dirty="0" smtClean="0"/>
              <a:t>。</a:t>
            </a:r>
            <a:endParaRPr lang="en-US" altLang="zh-TW" sz="1700" dirty="0" smtClean="0"/>
          </a:p>
          <a:p>
            <a:pPr lvl="1"/>
            <a:r>
              <a:rPr lang="zh-TW" altLang="en-US" sz="2000" dirty="0" smtClean="0"/>
              <a:t>如果</a:t>
            </a:r>
            <a:r>
              <a:rPr lang="zh-TW" altLang="en-US" dirty="0">
                <a:solidFill>
                  <a:srgbClr val="FF0000"/>
                </a:solidFill>
              </a:rPr>
              <a:t>賓果</a:t>
            </a:r>
            <a:r>
              <a:rPr lang="en-US" altLang="zh-TW" dirty="0" smtClean="0">
                <a:solidFill>
                  <a:srgbClr val="FF0000"/>
                </a:solidFill>
              </a:rPr>
              <a:t>!!</a:t>
            </a:r>
          </a:p>
          <a:p>
            <a:pPr lvl="2"/>
            <a:r>
              <a:rPr lang="zh-TW" altLang="en-US" dirty="0" smtClean="0"/>
              <a:t>則</a:t>
            </a:r>
            <a:r>
              <a:rPr lang="zh-TW" altLang="en-US" dirty="0"/>
              <a:t>兩個人都把這種興趣卡</a:t>
            </a:r>
            <a:r>
              <a:rPr lang="zh-TW" altLang="en-US" dirty="0" smtClean="0"/>
              <a:t>放在各自的面前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FF0000"/>
                </a:solidFill>
              </a:rPr>
              <a:t>當作得分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zh-TW" altLang="en-US" sz="2000" dirty="0" smtClean="0"/>
              <a:t>如果</a:t>
            </a:r>
            <a:r>
              <a:rPr lang="zh-TW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失敗</a:t>
            </a:r>
            <a:r>
              <a:rPr lang="en-US" altLang="zh-TW" sz="2000" dirty="0" smtClean="0"/>
              <a:t>!!</a:t>
            </a:r>
          </a:p>
          <a:p>
            <a:pPr lvl="2"/>
            <a:r>
              <a:rPr lang="zh-TW" altLang="en-US" sz="1700" dirty="0" smtClean="0"/>
              <a:t>則</a:t>
            </a:r>
            <a:r>
              <a:rPr lang="zh-TW" altLang="en-US" sz="1700" dirty="0"/>
              <a:t>把打出的興趣卡放到桌面中央當作</a:t>
            </a:r>
            <a:r>
              <a:rPr lang="zh-TW" altLang="en-US" b="1" dirty="0">
                <a:solidFill>
                  <a:srgbClr val="002060"/>
                </a:solidFill>
              </a:rPr>
              <a:t>棄牌</a:t>
            </a:r>
            <a:r>
              <a:rPr lang="zh-TW" altLang="en-US" sz="1700" dirty="0" smtClean="0"/>
              <a:t>。</a:t>
            </a:r>
            <a:endParaRPr lang="en-US" altLang="zh-TW" sz="1700" dirty="0" smtClean="0"/>
          </a:p>
          <a:p>
            <a:pPr lvl="1"/>
            <a:r>
              <a:rPr lang="zh-TW" altLang="en-US" sz="2000" dirty="0" smtClean="0"/>
              <a:t>遊戲</a:t>
            </a:r>
            <a:r>
              <a:rPr lang="zh-TW" altLang="en-US" sz="2000" dirty="0"/>
              <a:t>進行到有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任何人的手牌少於五張時</a:t>
            </a:r>
            <a:r>
              <a:rPr lang="zh-TW" altLang="en-US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結束</a:t>
            </a:r>
            <a:endParaRPr lang="en-US" altLang="zh-TW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zh-TW" altLang="en-US" sz="2000" dirty="0" smtClean="0"/>
              <a:t>這</a:t>
            </a:r>
            <a:r>
              <a:rPr lang="zh-TW" altLang="en-US" sz="2000" dirty="0"/>
              <a:t>時面前有最多作為得分興趣卡的玩家，獲得遊戲勝利</a:t>
            </a:r>
            <a:r>
              <a:rPr lang="en-US" altLang="zh-TW" sz="2000" dirty="0" smtClean="0"/>
              <a:t>!!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3575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活動之前</a:t>
            </a:r>
            <a:r>
              <a:rPr lang="en-US" altLang="zh-TW" dirty="0" smtClean="0"/>
              <a:t>..</a:t>
            </a:r>
            <a:r>
              <a:rPr lang="zh-TW" altLang="en-US" dirty="0" smtClean="0"/>
              <a:t>先留下記錄</a:t>
            </a:r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628749"/>
              </p:ext>
            </p:extLst>
          </p:nvPr>
        </p:nvGraphicFramePr>
        <p:xfrm>
          <a:off x="467544" y="2132856"/>
          <a:ext cx="8208912" cy="39014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{00A15C55-8517-42AA-B614-E9B94910E393}</a:tableStyleId>
              </a:tblPr>
              <a:tblGrid>
                <a:gridCol w="1327150"/>
                <a:gridCol w="2345258"/>
                <a:gridCol w="2304256"/>
                <a:gridCol w="2232248"/>
              </a:tblGrid>
              <a:tr h="38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</a:rPr>
                        <a:t>排序</a:t>
                      </a:r>
                      <a:endParaRPr lang="en-US" altLang="zh-TW" sz="20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最喜歡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喜歡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普通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0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興趣牌卡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en-US" sz="20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TW" sz="20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en-US" sz="20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TW" sz="20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en-US" sz="20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TW" sz="20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en-US" sz="12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TW" sz="12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260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開始囉</a:t>
            </a:r>
            <a:r>
              <a:rPr lang="en-US" altLang="zh-TW" dirty="0" smtClean="0"/>
              <a:t>~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動手操作囉</a:t>
            </a:r>
            <a:endParaRPr lang="zh-TW" altLang="en-US" dirty="0"/>
          </a:p>
        </p:txBody>
      </p:sp>
      <p:pic>
        <p:nvPicPr>
          <p:cNvPr id="1026" name="Picture 2" descr="C:\Users\HAHA\Desktop\LI\getImag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606919"/>
            <a:ext cx="4392488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67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活動結束囉！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動動嘴</a:t>
            </a:r>
            <a:endParaRPr lang="en-US" altLang="zh-TW" dirty="0"/>
          </a:p>
          <a:p>
            <a:pPr lvl="1"/>
            <a:r>
              <a:rPr lang="zh-TW" altLang="zh-TW" dirty="0"/>
              <a:t>您手上有幾張得分的牌？</a:t>
            </a:r>
          </a:p>
          <a:p>
            <a:pPr lvl="1"/>
            <a:r>
              <a:rPr lang="zh-TW" altLang="zh-TW" dirty="0"/>
              <a:t>當您得分時有什麼感覺？</a:t>
            </a:r>
          </a:p>
          <a:p>
            <a:pPr lvl="1"/>
            <a:r>
              <a:rPr lang="zh-TW" altLang="zh-TW" dirty="0"/>
              <a:t>猜</a:t>
            </a:r>
            <a:r>
              <a:rPr lang="zh-TW" altLang="en-US" dirty="0"/>
              <a:t>對</a:t>
            </a:r>
            <a:r>
              <a:rPr lang="en-US" altLang="zh-TW" dirty="0"/>
              <a:t>//</a:t>
            </a:r>
            <a:r>
              <a:rPr lang="zh-TW" altLang="en-US" dirty="0"/>
              <a:t>錯</a:t>
            </a:r>
            <a:r>
              <a:rPr lang="zh-TW" altLang="zh-TW" dirty="0"/>
              <a:t>別人的興趣時有什麼感覺？</a:t>
            </a:r>
          </a:p>
          <a:p>
            <a:pPr lvl="1"/>
            <a:r>
              <a:rPr lang="zh-TW" altLang="zh-TW" dirty="0"/>
              <a:t>您最想要拿到什麼牌？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229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活動結束囉！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動</a:t>
            </a:r>
            <a:r>
              <a:rPr lang="zh-TW" altLang="en-US" dirty="0" smtClean="0"/>
              <a:t>動手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把手上有得分的牌紀錄起來，統計一下有幾個</a:t>
            </a:r>
            <a:r>
              <a:rPr lang="en-US" altLang="zh-TW" dirty="0" smtClean="0"/>
              <a:t>!</a:t>
            </a:r>
          </a:p>
          <a:p>
            <a:pPr marL="393192" lvl="1" indent="0">
              <a:buNone/>
            </a:pPr>
            <a:endParaRPr lang="en-US" altLang="zh-TW" dirty="0" smtClean="0"/>
          </a:p>
          <a:p>
            <a:pPr marL="393192" lvl="1" indent="0">
              <a:buNone/>
            </a:pPr>
            <a:endParaRPr lang="en-US" altLang="zh-TW" dirty="0"/>
          </a:p>
          <a:p>
            <a:pPr marL="393192" lvl="1" indent="0">
              <a:buNone/>
            </a:pPr>
            <a:endParaRPr lang="en-US" altLang="zh-TW" dirty="0" smtClean="0"/>
          </a:p>
          <a:p>
            <a:pPr marL="393192" lvl="1" indent="0">
              <a:buNone/>
            </a:pPr>
            <a:endParaRPr lang="en-US" altLang="zh-TW" dirty="0"/>
          </a:p>
          <a:p>
            <a:pPr marL="393192" lvl="1" indent="0">
              <a:buNone/>
            </a:pPr>
            <a:endParaRPr lang="en-US" altLang="zh-TW" dirty="0" smtClean="0"/>
          </a:p>
          <a:p>
            <a:pPr lvl="1"/>
            <a:r>
              <a:rPr lang="zh-TW" altLang="zh-TW" dirty="0"/>
              <a:t>經過今天的活動，您對夥伴有那些不同的認識？</a:t>
            </a: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006023"/>
              </p:ext>
            </p:extLst>
          </p:nvPr>
        </p:nvGraphicFramePr>
        <p:xfrm>
          <a:off x="971602" y="2996952"/>
          <a:ext cx="6984774" cy="1800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64129"/>
                <a:gridCol w="1164129"/>
                <a:gridCol w="1164129"/>
                <a:gridCol w="1164129"/>
                <a:gridCol w="1164129"/>
                <a:gridCol w="1164129"/>
              </a:tblGrid>
              <a:tr h="900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</a:rPr>
                        <a:t>興趣牌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7030A0"/>
                          </a:solidFill>
                          <a:effectLst/>
                        </a:rPr>
                        <a:t>  </a:t>
                      </a:r>
                      <a:r>
                        <a:rPr lang="zh-TW" altLang="en-US" sz="1200" kern="100" dirty="0" smtClean="0">
                          <a:solidFill>
                            <a:srgbClr val="7030A0"/>
                          </a:solidFill>
                          <a:effectLst/>
                        </a:rPr>
                        <a:t>看書</a:t>
                      </a:r>
                      <a:r>
                        <a:rPr lang="en-US" altLang="zh-TW" sz="1200" kern="100" dirty="0" smtClean="0">
                          <a:solidFill>
                            <a:srgbClr val="7030A0"/>
                          </a:solidFill>
                          <a:effectLst/>
                        </a:rPr>
                        <a:t>*2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r>
                        <a:rPr lang="zh-TW" altLang="en-US" sz="1200" kern="100" dirty="0" smtClean="0">
                          <a:solidFill>
                            <a:srgbClr val="7030A0"/>
                          </a:solidFill>
                          <a:effectLst/>
                        </a:rPr>
                        <a:t>旅遊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7030A0"/>
                          </a:solidFill>
                          <a:effectLst/>
                        </a:rPr>
                        <a:t>寫作</a:t>
                      </a:r>
                      <a:r>
                        <a:rPr lang="en-US" altLang="zh-TW" sz="1200" kern="100" dirty="0" smtClean="0">
                          <a:solidFill>
                            <a:srgbClr val="7030A0"/>
                          </a:solidFill>
                          <a:effectLst/>
                        </a:rPr>
                        <a:t>*3</a:t>
                      </a:r>
                      <a:r>
                        <a:rPr lang="en-US" sz="1200" kern="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7030A0"/>
                          </a:solidFill>
                          <a:effectLst/>
                        </a:rPr>
                        <a:t>唱歌</a:t>
                      </a:r>
                      <a:r>
                        <a:rPr lang="en-US" sz="1200" kern="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00" kern="100" smtClean="0">
                          <a:solidFill>
                            <a:srgbClr val="7030A0"/>
                          </a:solidFill>
                          <a:effectLst/>
                        </a:rPr>
                        <a:t>玩桌遊</a:t>
                      </a:r>
                      <a:r>
                        <a:rPr lang="en-US" sz="1200" kern="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900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200" kern="1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smtClean="0">
                          <a:solidFill>
                            <a:schemeClr val="tx1"/>
                          </a:solidFill>
                          <a:effectLst/>
                        </a:rPr>
                        <a:t>相同</a:t>
                      </a:r>
                      <a:r>
                        <a:rPr lang="zh-TW" sz="1200" kern="100">
                          <a:solidFill>
                            <a:schemeClr val="tx1"/>
                          </a:solidFill>
                          <a:effectLst/>
                        </a:rPr>
                        <a:t>興趣的麻吉姓名</a:t>
                      </a:r>
                      <a:endParaRPr lang="zh-TW" sz="1200" kern="10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r>
                        <a:rPr lang="zh-TW" altLang="en-US" sz="1200" kern="100" dirty="0" smtClean="0">
                          <a:solidFill>
                            <a:srgbClr val="7030A0"/>
                          </a:solidFill>
                          <a:effectLst/>
                        </a:rPr>
                        <a:t>黃黃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solidFill>
                            <a:srgbClr val="7030A0"/>
                          </a:solidFill>
                          <a:effectLst/>
                        </a:rPr>
                        <a:t>江江</a:t>
                      </a:r>
                      <a:r>
                        <a:rPr lang="en-US" sz="1200" kern="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r>
                        <a:rPr lang="zh-TW" altLang="en-US" sz="1200" kern="100" dirty="0" smtClean="0">
                          <a:solidFill>
                            <a:srgbClr val="7030A0"/>
                          </a:solidFill>
                          <a:effectLst/>
                        </a:rPr>
                        <a:t>光正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r>
                        <a:rPr lang="zh-TW" altLang="en-US" sz="1200" kern="100" dirty="0" smtClean="0">
                          <a:solidFill>
                            <a:srgbClr val="7030A0"/>
                          </a:solidFill>
                          <a:effectLst/>
                        </a:rPr>
                        <a:t>澤寶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r>
                        <a:rPr lang="zh-TW" altLang="en-US" sz="1200" kern="100" dirty="0" smtClean="0">
                          <a:solidFill>
                            <a:srgbClr val="7030A0"/>
                          </a:solidFill>
                          <a:effectLst/>
                        </a:rPr>
                        <a:t>璇璇</a:t>
                      </a:r>
                      <a:endParaRPr lang="zh-TW" sz="1200" kern="1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7596336" y="368567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合計八分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1731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1027</Words>
  <Application>Microsoft Office PowerPoint</Application>
  <PresentationFormat>如螢幕大小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流線</vt:lpstr>
      <vt:lpstr>評量規則-標準評量+轉化</vt:lpstr>
      <vt:lpstr>體驗過了沒？</vt:lpstr>
      <vt:lpstr>--揪麻吉--</vt:lpstr>
      <vt:lpstr>活動規則</vt:lpstr>
      <vt:lpstr>活動規則</vt:lpstr>
      <vt:lpstr>活動之前..先留下記錄</vt:lpstr>
      <vt:lpstr>開始囉~ </vt:lpstr>
      <vt:lpstr>活動結束囉！ </vt:lpstr>
      <vt:lpstr>活動結束囉！ </vt:lpstr>
      <vt:lpstr>EX::</vt:lpstr>
      <vt:lpstr>麻吉.．．分享一下</vt:lpstr>
      <vt:lpstr>EX::</vt:lpstr>
      <vt:lpstr>想一下</vt:lpstr>
      <vt:lpstr>EX::</vt:lpstr>
      <vt:lpstr>興趣達人</vt:lpstr>
      <vt:lpstr>EX::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興趣/專長 缺？確！ -「揪麻吉˼桌遊應用</dc:title>
  <dc:creator>HAHA</dc:creator>
  <cp:lastModifiedBy>麗凰</cp:lastModifiedBy>
  <cp:revision>16</cp:revision>
  <dcterms:created xsi:type="dcterms:W3CDTF">2014-12-22T02:41:15Z</dcterms:created>
  <dcterms:modified xsi:type="dcterms:W3CDTF">2014-12-27T06:42:31Z</dcterms:modified>
</cp:coreProperties>
</file>