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</p:sldMasterIdLst>
  <p:notesMasterIdLst>
    <p:notesMasterId r:id="rId7"/>
  </p:notesMasterIdLst>
  <p:sldIdLst>
    <p:sldId id="301" r:id="rId4"/>
    <p:sldId id="2404" r:id="rId5"/>
    <p:sldId id="2403" r:id="rId6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7129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5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DC4"/>
    <a:srgbClr val="FFFFFF"/>
    <a:srgbClr val="FFC100"/>
    <a:srgbClr val="4472C4"/>
    <a:srgbClr val="EF1F01"/>
    <a:srgbClr val="FAAB2C"/>
    <a:srgbClr val="FFA3A3"/>
    <a:srgbClr val="B4C7E7"/>
    <a:srgbClr val="8FAADC"/>
    <a:srgbClr val="E16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56" d="100"/>
          <a:sy n="56" d="100"/>
        </p:scale>
        <p:origin x="-72" y="-1140"/>
      </p:cViewPr>
      <p:guideLst>
        <p:guide orient="horz" pos="2183"/>
        <p:guide pos="7129"/>
        <p:guide pos="3840"/>
        <p:guide pos="59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6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6001-66AB-4E14-A602-12401FD7753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7770C-03F7-48A3-A3E4-0A7959F6EA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468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770C-03F7-48A3-A3E4-0A7959F6EA35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1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336498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770C-03F7-48A3-A3E4-0A7959F6EA35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2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725594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770C-03F7-48A3-A3E4-0A7959F6EA35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3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72559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35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93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www.tukuppt.com </a:t>
            </a:r>
            <a:r>
              <a:rPr lang="zh-CN" altLang="en-US" dirty="0">
                <a:solidFill>
                  <a:schemeClr val="bg1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该作品版权为熊猫办公所有，请勿盗版，否则我们将按照</a:t>
            </a:r>
            <a:r>
              <a:rPr lang="en-US" altLang="zh-CN" dirty="0">
                <a:solidFill>
                  <a:schemeClr val="bg1"/>
                </a:solidFill>
                <a:effectLst/>
              </a:rPr>
              <a:t>《</a:t>
            </a:r>
            <a:r>
              <a:rPr lang="zh-CN" altLang="en-US" dirty="0">
                <a:solidFill>
                  <a:schemeClr val="bg1"/>
                </a:solidFill>
                <a:effectLst/>
              </a:rPr>
              <a:t>中华人民共和国著作权法</a:t>
            </a:r>
            <a:r>
              <a:rPr lang="en-US" altLang="zh-CN" dirty="0">
                <a:solidFill>
                  <a:schemeClr val="bg1"/>
                </a:solidFill>
                <a:effectLst/>
              </a:rPr>
              <a:t>》</a:t>
            </a:r>
            <a:r>
              <a:rPr lang="zh-CN" altLang="en-US" dirty="0">
                <a:solidFill>
                  <a:schemeClr val="bg1"/>
                </a:solidFill>
                <a:effectLst/>
              </a:rPr>
              <a:t>进行维权工作。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12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50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32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814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80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677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054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7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32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148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5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954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</a:rPr>
              <a:t>www.tukuppt.com </a:t>
            </a:r>
            <a:r>
              <a:rPr lang="zh-CN" altLang="en-US" dirty="0">
                <a:solidFill>
                  <a:prstClr val="white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prstClr val="white"/>
                </a:solidFill>
              </a:rPr>
              <a:t>该作品版权为熊猫办公所有，请勿盗版，否则我们将按照</a:t>
            </a:r>
            <a:r>
              <a:rPr lang="en-US" altLang="zh-CN" dirty="0">
                <a:solidFill>
                  <a:prstClr val="white"/>
                </a:solidFill>
              </a:rPr>
              <a:t>《</a:t>
            </a:r>
            <a:r>
              <a:rPr lang="zh-CN" altLang="en-US" dirty="0">
                <a:solidFill>
                  <a:prstClr val="white"/>
                </a:solidFill>
              </a:rPr>
              <a:t>中华人民共和国著作权法</a:t>
            </a:r>
            <a:r>
              <a:rPr lang="en-US" altLang="zh-CN" dirty="0">
                <a:solidFill>
                  <a:prstClr val="white"/>
                </a:solidFill>
              </a:rPr>
              <a:t>》</a:t>
            </a:r>
            <a:r>
              <a:rPr lang="zh-CN" altLang="en-US" dirty="0">
                <a:solidFill>
                  <a:prstClr val="white"/>
                </a:solidFill>
              </a:rPr>
              <a:t>进行维权工作。</a:t>
            </a:r>
          </a:p>
        </p:txBody>
      </p:sp>
    </p:spTree>
    <p:extLst>
      <p:ext uri="{BB962C8B-B14F-4D97-AF65-F5344CB8AC3E}">
        <p14:creationId xmlns:p14="http://schemas.microsoft.com/office/powerpoint/2010/main" val="2435920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41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2121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01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080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9083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429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4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000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11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6560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29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prstClr val="white"/>
                </a:solidFill>
              </a:rPr>
              <a:t>www.tukuppt.com </a:t>
            </a:r>
            <a:r>
              <a:rPr lang="zh-CN" altLang="en-US" dirty="0">
                <a:solidFill>
                  <a:prstClr val="white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prstClr val="white"/>
                </a:solidFill>
              </a:rPr>
              <a:t>该作品版权为熊猫办公所有，请勿盗版，否则我们将按照</a:t>
            </a:r>
            <a:r>
              <a:rPr lang="en-US" altLang="zh-CN" dirty="0">
                <a:solidFill>
                  <a:prstClr val="white"/>
                </a:solidFill>
              </a:rPr>
              <a:t>《</a:t>
            </a:r>
            <a:r>
              <a:rPr lang="zh-CN" altLang="en-US" dirty="0">
                <a:solidFill>
                  <a:prstClr val="white"/>
                </a:solidFill>
              </a:rPr>
              <a:t>中华人民共和国著作权法</a:t>
            </a:r>
            <a:r>
              <a:rPr lang="en-US" altLang="zh-CN" dirty="0">
                <a:solidFill>
                  <a:prstClr val="white"/>
                </a:solidFill>
              </a:rPr>
              <a:t>》</a:t>
            </a:r>
            <a:r>
              <a:rPr lang="zh-CN" altLang="en-US" dirty="0">
                <a:solidFill>
                  <a:prstClr val="white"/>
                </a:solidFill>
              </a:rPr>
              <a:t>进行维权工作。</a:t>
            </a:r>
          </a:p>
        </p:txBody>
      </p:sp>
    </p:spTree>
    <p:extLst>
      <p:ext uri="{BB962C8B-B14F-4D97-AF65-F5344CB8AC3E}">
        <p14:creationId xmlns:p14="http://schemas.microsoft.com/office/powerpoint/2010/main" val="184084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742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377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34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63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33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28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2021/6/8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3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49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2021/6/8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4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-171450" y="4473650"/>
            <a:ext cx="12363450" cy="2384350"/>
            <a:chOff x="-171450" y="4473650"/>
            <a:chExt cx="12363450" cy="2384350"/>
          </a:xfrm>
        </p:grpSpPr>
        <p:pic>
          <p:nvPicPr>
            <p:cNvPr id="15" name="图片 14"/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</a:blip>
            <a:srcRect l="25317" b="2319"/>
            <a:stretch/>
          </p:blipFill>
          <p:spPr>
            <a:xfrm>
              <a:off x="-14288" y="4473650"/>
              <a:ext cx="6160269" cy="2084313"/>
            </a:xfrm>
            <a:prstGeom prst="rect">
              <a:avLst/>
            </a:prstGeom>
          </p:spPr>
        </p:pic>
        <p:sp>
          <p:nvSpPr>
            <p:cNvPr id="12" name="任意多边形 11"/>
            <p:cNvSpPr/>
            <p:nvPr/>
          </p:nvSpPr>
          <p:spPr>
            <a:xfrm>
              <a:off x="-171450" y="4918008"/>
              <a:ext cx="12363450" cy="1939992"/>
            </a:xfrm>
            <a:custGeom>
              <a:avLst/>
              <a:gdLst>
                <a:gd name="connsiteX0" fmla="*/ 12007172 w 13813071"/>
                <a:gd name="connsiteY0" fmla="*/ 0 h 1939992"/>
                <a:gd name="connsiteX1" fmla="*/ 13813071 w 13813071"/>
                <a:gd name="connsiteY1" fmla="*/ 1687855 h 1939992"/>
                <a:gd name="connsiteX2" fmla="*/ 13785876 w 13813071"/>
                <a:gd name="connsiteY2" fmla="*/ 1939992 h 1939992"/>
                <a:gd name="connsiteX3" fmla="*/ 22309 w 13813071"/>
                <a:gd name="connsiteY3" fmla="*/ 1939992 h 1939992"/>
                <a:gd name="connsiteX4" fmla="*/ 0 w 13813071"/>
                <a:gd name="connsiteY4" fmla="*/ 1848125 h 1939992"/>
                <a:gd name="connsiteX5" fmla="*/ 2464594 w 13813071"/>
                <a:gd name="connsiteY5" fmla="*/ 825015 h 1939992"/>
                <a:gd name="connsiteX6" fmla="*/ 3639366 w 13813071"/>
                <a:gd name="connsiteY6" fmla="*/ 948499 h 1939992"/>
                <a:gd name="connsiteX7" fmla="*/ 3718132 w 13813071"/>
                <a:gd name="connsiteY7" fmla="*/ 968363 h 1939992"/>
                <a:gd name="connsiteX8" fmla="*/ 3722470 w 13813071"/>
                <a:gd name="connsiteY8" fmla="*/ 964407 h 1939992"/>
                <a:gd name="connsiteX9" fmla="*/ 4683919 w 13813071"/>
                <a:gd name="connsiteY9" fmla="*/ 664745 h 1939992"/>
                <a:gd name="connsiteX10" fmla="*/ 5444137 w 13813071"/>
                <a:gd name="connsiteY10" fmla="*/ 839476 h 1939992"/>
                <a:gd name="connsiteX11" fmla="*/ 5534786 w 13813071"/>
                <a:gd name="connsiteY11" fmla="*/ 890482 h 1939992"/>
                <a:gd name="connsiteX12" fmla="*/ 5651050 w 13813071"/>
                <a:gd name="connsiteY12" fmla="*/ 817005 h 1939992"/>
                <a:gd name="connsiteX13" fmla="*/ 7393781 w 13813071"/>
                <a:gd name="connsiteY13" fmla="*/ 402381 h 1939992"/>
                <a:gd name="connsiteX14" fmla="*/ 9295581 w 13813071"/>
                <a:gd name="connsiteY14" fmla="*/ 917534 h 1939992"/>
                <a:gd name="connsiteX15" fmla="*/ 9305557 w 13813071"/>
                <a:gd name="connsiteY15" fmla="*/ 925196 h 1939992"/>
                <a:gd name="connsiteX16" fmla="*/ 9314594 w 13813071"/>
                <a:gd name="connsiteY16" fmla="*/ 918370 h 1939992"/>
                <a:gd name="connsiteX17" fmla="*/ 9706886 w 13813071"/>
                <a:gd name="connsiteY17" fmla="*/ 794886 h 1939992"/>
                <a:gd name="connsiteX18" fmla="*/ 10288836 w 13813071"/>
                <a:gd name="connsiteY18" fmla="*/ 1094548 h 1939992"/>
                <a:gd name="connsiteX19" fmla="*/ 10307336 w 13813071"/>
                <a:gd name="connsiteY19" fmla="*/ 1122422 h 1939992"/>
                <a:gd name="connsiteX20" fmla="*/ 10343190 w 13813071"/>
                <a:gd name="connsiteY20" fmla="*/ 1030866 h 1939992"/>
                <a:gd name="connsiteX21" fmla="*/ 12007172 w 13813071"/>
                <a:gd name="connsiteY21" fmla="*/ 0 h 1939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813071" h="1939992">
                  <a:moveTo>
                    <a:pt x="12007172" y="0"/>
                  </a:moveTo>
                  <a:cubicBezTo>
                    <a:pt x="13004542" y="0"/>
                    <a:pt x="13813071" y="755678"/>
                    <a:pt x="13813071" y="1687855"/>
                  </a:cubicBezTo>
                  <a:lnTo>
                    <a:pt x="13785876" y="1939992"/>
                  </a:lnTo>
                  <a:lnTo>
                    <a:pt x="22309" y="1939992"/>
                  </a:lnTo>
                  <a:lnTo>
                    <a:pt x="0" y="1848125"/>
                  </a:lnTo>
                  <a:cubicBezTo>
                    <a:pt x="0" y="1283077"/>
                    <a:pt x="1103436" y="825015"/>
                    <a:pt x="2464594" y="825015"/>
                  </a:cubicBezTo>
                  <a:cubicBezTo>
                    <a:pt x="2889956" y="825015"/>
                    <a:pt x="3290150" y="869748"/>
                    <a:pt x="3639366" y="948499"/>
                  </a:cubicBezTo>
                  <a:lnTo>
                    <a:pt x="3718132" y="968363"/>
                  </a:lnTo>
                  <a:lnTo>
                    <a:pt x="3722470" y="964407"/>
                  </a:lnTo>
                  <a:cubicBezTo>
                    <a:pt x="3968527" y="779261"/>
                    <a:pt x="4308450" y="664745"/>
                    <a:pt x="4683919" y="664745"/>
                  </a:cubicBezTo>
                  <a:cubicBezTo>
                    <a:pt x="4965521" y="664745"/>
                    <a:pt x="5227128" y="729160"/>
                    <a:pt x="5444137" y="839476"/>
                  </a:cubicBezTo>
                  <a:lnTo>
                    <a:pt x="5534786" y="890482"/>
                  </a:lnTo>
                  <a:lnTo>
                    <a:pt x="5651050" y="817005"/>
                  </a:lnTo>
                  <a:cubicBezTo>
                    <a:pt x="6097054" y="560829"/>
                    <a:pt x="6713202" y="402381"/>
                    <a:pt x="7393781" y="402381"/>
                  </a:cubicBezTo>
                  <a:cubicBezTo>
                    <a:pt x="8159432" y="402381"/>
                    <a:pt x="8843539" y="602917"/>
                    <a:pt x="9295581" y="917534"/>
                  </a:cubicBezTo>
                  <a:lnTo>
                    <a:pt x="9305557" y="925196"/>
                  </a:lnTo>
                  <a:lnTo>
                    <a:pt x="9314594" y="918370"/>
                  </a:lnTo>
                  <a:cubicBezTo>
                    <a:pt x="9431208" y="839619"/>
                    <a:pt x="9564845" y="794886"/>
                    <a:pt x="9706886" y="794886"/>
                  </a:cubicBezTo>
                  <a:cubicBezTo>
                    <a:pt x="9934152" y="794886"/>
                    <a:pt x="10139902" y="909402"/>
                    <a:pt x="10288836" y="1094548"/>
                  </a:cubicBezTo>
                  <a:lnTo>
                    <a:pt x="10307336" y="1122422"/>
                  </a:lnTo>
                  <a:lnTo>
                    <a:pt x="10343190" y="1030866"/>
                  </a:lnTo>
                  <a:cubicBezTo>
                    <a:pt x="10617340" y="425069"/>
                    <a:pt x="11259145" y="0"/>
                    <a:pt x="12007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6384" y="4572666"/>
            <a:ext cx="1937930" cy="228533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9" t="18957" b="74376"/>
          <a:stretch/>
        </p:blipFill>
        <p:spPr>
          <a:xfrm>
            <a:off x="594728" y="417700"/>
            <a:ext cx="1886525" cy="808674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9" t="18957" b="74376"/>
          <a:stretch/>
        </p:blipFill>
        <p:spPr>
          <a:xfrm>
            <a:off x="10853989" y="2984670"/>
            <a:ext cx="1138822" cy="488165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69" t="18957" b="74376"/>
          <a:stretch/>
        </p:blipFill>
        <p:spPr>
          <a:xfrm>
            <a:off x="506279" y="3634634"/>
            <a:ext cx="793249" cy="340032"/>
          </a:xfrm>
          <a:prstGeom prst="rect">
            <a:avLst/>
          </a:prstGeom>
        </p:spPr>
      </p:pic>
      <p:grpSp>
        <p:nvGrpSpPr>
          <p:cNvPr id="43" name="组合 42"/>
          <p:cNvGrpSpPr/>
          <p:nvPr/>
        </p:nvGrpSpPr>
        <p:grpSpPr>
          <a:xfrm rot="16200000">
            <a:off x="1982941" y="-1767856"/>
            <a:ext cx="492443" cy="4486898"/>
            <a:chOff x="490891" y="-16639"/>
            <a:chExt cx="492443" cy="1029975"/>
          </a:xfrm>
        </p:grpSpPr>
        <p:sp>
          <p:nvSpPr>
            <p:cNvPr id="29" name="五边形 28"/>
            <p:cNvSpPr/>
            <p:nvPr/>
          </p:nvSpPr>
          <p:spPr>
            <a:xfrm rot="5400000">
              <a:off x="269198" y="220442"/>
              <a:ext cx="928688" cy="454526"/>
            </a:xfrm>
            <a:prstGeom prst="homePlat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90891" y="0"/>
              <a:ext cx="492443" cy="101333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2000" dirty="0">
                  <a:solidFill>
                    <a:srgbClr val="FF0000"/>
                  </a:solidFill>
                  <a:latin typeface="華康中黑體(P)" panose="020B0500000000000000" pitchFamily="34" charset="-120"/>
                  <a:ea typeface="華康中黑體(P)" panose="020B0500000000000000" pitchFamily="34" charset="-120"/>
                  <a:cs typeface="華康中黑體(P)" panose="020B0500000000000000" pitchFamily="34" charset="-120"/>
                </a:rPr>
                <a:t>生命教育專業發展中心</a:t>
              </a:r>
              <a:r>
                <a:rPr lang="en-US" altLang="zh-TW" sz="2000" dirty="0">
                  <a:solidFill>
                    <a:srgbClr val="FF0000"/>
                  </a:solidFill>
                  <a:latin typeface="華康中黑體(P)" panose="020B0500000000000000" pitchFamily="34" charset="-120"/>
                  <a:ea typeface="華康中黑體(P)" panose="020B0500000000000000" pitchFamily="34" charset="-120"/>
                  <a:cs typeface="華康中黑體(P)" panose="020B0500000000000000" pitchFamily="34" charset="-120"/>
                </a:rPr>
                <a:t>(</a:t>
              </a:r>
              <a:r>
                <a:rPr lang="en-US" altLang="zh-CN" sz="2000" dirty="0">
                  <a:solidFill>
                    <a:srgbClr val="FF0000"/>
                  </a:solidFill>
                  <a:latin typeface="華康中黑體(P)" panose="020B0500000000000000" pitchFamily="34" charset="-120"/>
                  <a:ea typeface="華康中黑體(P)" panose="020B0500000000000000" pitchFamily="34" charset="-120"/>
                  <a:cs typeface="華康中黑體(P)" panose="020B0500000000000000" pitchFamily="34" charset="-120"/>
                </a:rPr>
                <a:t>LEPDC)</a:t>
              </a:r>
              <a:endParaRPr lang="zh-CN" altLang="en-US" sz="2000" dirty="0">
                <a:solidFill>
                  <a:srgbClr val="FF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 rot="382036">
            <a:off x="5228997" y="288396"/>
            <a:ext cx="6840193" cy="2595238"/>
            <a:chOff x="4898011" y="1297228"/>
            <a:chExt cx="6840193" cy="2595238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561743" y="1297228"/>
              <a:ext cx="2176461" cy="1536325"/>
            </a:xfrm>
            <a:prstGeom prst="rect">
              <a:avLst/>
            </a:prstGeom>
          </p:spPr>
        </p:pic>
        <p:pic>
          <p:nvPicPr>
            <p:cNvPr id="26" name="图片 2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69" t="18957" b="74376"/>
            <a:stretch/>
          </p:blipFill>
          <p:spPr>
            <a:xfrm>
              <a:off x="4898011" y="3404301"/>
              <a:ext cx="1138822" cy="488165"/>
            </a:xfrm>
            <a:prstGeom prst="rect">
              <a:avLst/>
            </a:prstGeom>
          </p:spPr>
        </p:pic>
        <p:sp>
          <p:nvSpPr>
            <p:cNvPr id="11" name="任意多边形 10"/>
            <p:cNvSpPr/>
            <p:nvPr/>
          </p:nvSpPr>
          <p:spPr>
            <a:xfrm>
              <a:off x="5537802" y="2274684"/>
              <a:ext cx="4772025" cy="1400175"/>
            </a:xfrm>
            <a:custGeom>
              <a:avLst/>
              <a:gdLst>
                <a:gd name="connsiteX0" fmla="*/ 0 w 4772025"/>
                <a:gd name="connsiteY0" fmla="*/ 1400175 h 1400175"/>
                <a:gd name="connsiteX1" fmla="*/ 257175 w 4772025"/>
                <a:gd name="connsiteY1" fmla="*/ 500063 h 1400175"/>
                <a:gd name="connsiteX2" fmla="*/ 1457325 w 4772025"/>
                <a:gd name="connsiteY2" fmla="*/ 328613 h 1400175"/>
                <a:gd name="connsiteX3" fmla="*/ 3171825 w 4772025"/>
                <a:gd name="connsiteY3" fmla="*/ 571500 h 1400175"/>
                <a:gd name="connsiteX4" fmla="*/ 4257675 w 4772025"/>
                <a:gd name="connsiteY4" fmla="*/ 142875 h 1400175"/>
                <a:gd name="connsiteX5" fmla="*/ 4772025 w 4772025"/>
                <a:gd name="connsiteY5" fmla="*/ 0 h 1400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772025" h="1400175">
                  <a:moveTo>
                    <a:pt x="0" y="1400175"/>
                  </a:moveTo>
                  <a:cubicBezTo>
                    <a:pt x="7143" y="1039416"/>
                    <a:pt x="14287" y="678657"/>
                    <a:pt x="257175" y="500063"/>
                  </a:cubicBezTo>
                  <a:cubicBezTo>
                    <a:pt x="500063" y="321469"/>
                    <a:pt x="971550" y="316707"/>
                    <a:pt x="1457325" y="328613"/>
                  </a:cubicBezTo>
                  <a:cubicBezTo>
                    <a:pt x="1943100" y="340519"/>
                    <a:pt x="2705100" y="602456"/>
                    <a:pt x="3171825" y="571500"/>
                  </a:cubicBezTo>
                  <a:cubicBezTo>
                    <a:pt x="3638550" y="540544"/>
                    <a:pt x="3990975" y="238125"/>
                    <a:pt x="4257675" y="142875"/>
                  </a:cubicBezTo>
                  <a:cubicBezTo>
                    <a:pt x="4524375" y="47625"/>
                    <a:pt x="4648200" y="23812"/>
                    <a:pt x="4772025" y="0"/>
                  </a:cubicBezTo>
                </a:path>
              </a:pathLst>
            </a:cu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574184" y="229373"/>
            <a:ext cx="6699260" cy="954107"/>
            <a:chOff x="6066393" y="1099675"/>
            <a:chExt cx="4164264" cy="954107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6066393" y="1284341"/>
              <a:ext cx="515262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本框 38"/>
            <p:cNvSpPr txBox="1"/>
            <p:nvPr/>
          </p:nvSpPr>
          <p:spPr>
            <a:xfrm>
              <a:off x="6598968" y="1099675"/>
              <a:ext cx="307012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TW" sz="2800" dirty="0">
                  <a:solidFill>
                    <a:prstClr val="white"/>
                  </a:solidFill>
                  <a:latin typeface="印品抹茶体" panose="02000000000000000000" pitchFamily="2" charset="-122"/>
                  <a:ea typeface="印品抹茶体" panose="02000000000000000000" pitchFamily="2" charset="-122"/>
                </a:rPr>
                <a:t>110</a:t>
              </a:r>
              <a:r>
                <a:rPr lang="zh-TW" altLang="en-US" sz="2800" dirty="0">
                  <a:solidFill>
                    <a:prstClr val="white"/>
                  </a:solidFill>
                  <a:latin typeface="印品抹茶体" panose="02000000000000000000" pitchFamily="2" charset="-122"/>
                  <a:ea typeface="印品抹茶体" panose="02000000000000000000" pitchFamily="2" charset="-122"/>
                </a:rPr>
                <a:t>年度高中以下各教育階段</a:t>
              </a:r>
              <a:endParaRPr lang="zh-CN" altLang="en-US" sz="2800" dirty="0">
                <a:solidFill>
                  <a:prstClr val="white"/>
                </a:solidFill>
                <a:latin typeface="印品抹茶体" panose="02000000000000000000" pitchFamily="2" charset="-122"/>
                <a:ea typeface="印品抹茶体" panose="02000000000000000000" pitchFamily="2" charset="-122"/>
              </a:endParaRPr>
            </a:p>
          </p:txBody>
        </p:sp>
        <p:cxnSp>
          <p:nvCxnSpPr>
            <p:cNvPr id="40" name="直接连接符 39"/>
            <p:cNvCxnSpPr/>
            <p:nvPr/>
          </p:nvCxnSpPr>
          <p:spPr>
            <a:xfrm>
              <a:off x="9715395" y="1284341"/>
              <a:ext cx="515262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文本框 41"/>
          <p:cNvSpPr txBox="1"/>
          <p:nvPr/>
        </p:nvSpPr>
        <p:spPr>
          <a:xfrm>
            <a:off x="2443413" y="822037"/>
            <a:ext cx="8680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生命教育議題融入課程   成果嘉年華</a:t>
            </a:r>
            <a:r>
              <a:rPr lang="en-US" altLang="zh-TW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線上直播</a:t>
            </a:r>
            <a:r>
              <a:rPr lang="en-US" altLang="zh-TW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3200" b="1" dirty="0">
                <a:solidFill>
                  <a:prstClr val="white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 </a:t>
            </a:r>
            <a:endParaRPr lang="zh-CN" altLang="en-US" sz="3200" b="1" dirty="0">
              <a:solidFill>
                <a:prstClr val="white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</p:txBody>
      </p:sp>
      <p:pic>
        <p:nvPicPr>
          <p:cNvPr id="1026" name="Picture 2" descr="D:\LEPO\資料\中心簡介\0907生命教育專業發展中心-LOGO-0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79" y="5219426"/>
            <a:ext cx="2585374" cy="133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719926" y="1904809"/>
            <a:ext cx="9068192" cy="3136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zh-TW" altLang="en-US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課程屬性：教案名稱</a:t>
            </a:r>
            <a:endParaRPr lang="en-US" altLang="zh-TW" sz="32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200" dirty="0">
                <a:solidFill>
                  <a:srgbClr val="C0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經典閱讀：有友如此  不枉此生</a:t>
            </a:r>
            <a:r>
              <a:rPr lang="en-US" altLang="zh-TW" sz="3200" dirty="0">
                <a:solidFill>
                  <a:srgbClr val="C0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_</a:t>
            </a:r>
            <a:r>
              <a:rPr lang="zh-TW" altLang="en-US" sz="3200" dirty="0">
                <a:solidFill>
                  <a:srgbClr val="C0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論友誼</a:t>
            </a:r>
            <a:endParaRPr lang="en-US" altLang="zh-TW" sz="3200" dirty="0">
              <a:solidFill>
                <a:srgbClr val="C00000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姓名         服務學校</a:t>
            </a:r>
            <a:r>
              <a:rPr lang="en-US" altLang="zh-TW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(</a:t>
            </a:r>
            <a:r>
              <a:rPr lang="zh-TW" altLang="en-US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全銜</a:t>
            </a:r>
            <a:r>
              <a:rPr lang="en-US" altLang="zh-TW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)+</a:t>
            </a:r>
            <a:r>
              <a:rPr lang="zh-TW" altLang="en-US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職稱</a:t>
            </a:r>
            <a:endParaRPr lang="en-US" altLang="zh-TW" sz="32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200" dirty="0">
                <a:solidFill>
                  <a:srgbClr val="C0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作        者：胡敏華     國立羅東高中輔導教師</a:t>
            </a:r>
            <a:endParaRPr lang="en-US" altLang="zh-TW" sz="3200" dirty="0">
              <a:solidFill>
                <a:srgbClr val="C00000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指導委員：服務學校</a:t>
            </a:r>
            <a:r>
              <a:rPr lang="en-US" altLang="zh-TW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(</a:t>
            </a:r>
            <a:r>
              <a:rPr lang="zh-TW" altLang="en-US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全銜</a:t>
            </a:r>
            <a:r>
              <a:rPr lang="en-US" altLang="zh-TW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)+</a:t>
            </a:r>
            <a:r>
              <a:rPr lang="zh-TW" altLang="en-US" sz="32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職稱</a:t>
            </a:r>
            <a:endParaRPr lang="en-US" altLang="zh-TW" sz="32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4000"/>
              </a:lnSpc>
            </a:pPr>
            <a:r>
              <a:rPr lang="zh-TW" altLang="en-US" sz="3200" dirty="0">
                <a:solidFill>
                  <a:srgbClr val="C0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指導委員：王榮麟     國立臺灣大學哲學系副教授   </a:t>
            </a:r>
            <a:endParaRPr lang="en-US" altLang="zh-TW" sz="3200" dirty="0">
              <a:solidFill>
                <a:srgbClr val="C00000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738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AA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>
          <a:xfrm>
            <a:off x="406400" y="114532"/>
            <a:ext cx="11649157" cy="6370364"/>
          </a:xfrm>
          <a:custGeom>
            <a:avLst/>
            <a:gdLst>
              <a:gd name="connsiteX0" fmla="*/ 390607 w 10690791"/>
              <a:gd name="connsiteY0" fmla="*/ 753889 h 6370364"/>
              <a:gd name="connsiteX1" fmla="*/ 147719 w 10690791"/>
              <a:gd name="connsiteY1" fmla="*/ 3511376 h 6370364"/>
              <a:gd name="connsiteX2" fmla="*/ 1990807 w 10690791"/>
              <a:gd name="connsiteY2" fmla="*/ 5997401 h 6370364"/>
              <a:gd name="connsiteX3" fmla="*/ 9491744 w 10690791"/>
              <a:gd name="connsiteY3" fmla="*/ 5911676 h 6370364"/>
              <a:gd name="connsiteX4" fmla="*/ 10649032 w 10690791"/>
              <a:gd name="connsiteY4" fmla="*/ 1768301 h 6370364"/>
              <a:gd name="connsiteX5" fmla="*/ 9234569 w 10690791"/>
              <a:gd name="connsiteY5" fmla="*/ 139526 h 6370364"/>
              <a:gd name="connsiteX6" fmla="*/ 2590882 w 10690791"/>
              <a:gd name="connsiteY6" fmla="*/ 153814 h 6370364"/>
              <a:gd name="connsiteX7" fmla="*/ 390607 w 10690791"/>
              <a:gd name="connsiteY7" fmla="*/ 753889 h 637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90791" h="6370364">
                <a:moveTo>
                  <a:pt x="390607" y="753889"/>
                </a:moveTo>
                <a:cubicBezTo>
                  <a:pt x="-16587" y="1313483"/>
                  <a:pt x="-118981" y="2637457"/>
                  <a:pt x="147719" y="3511376"/>
                </a:cubicBezTo>
                <a:cubicBezTo>
                  <a:pt x="414419" y="4385295"/>
                  <a:pt x="433470" y="5597351"/>
                  <a:pt x="1990807" y="5997401"/>
                </a:cubicBezTo>
                <a:cubicBezTo>
                  <a:pt x="3548144" y="6397451"/>
                  <a:pt x="8048707" y="6616526"/>
                  <a:pt x="9491744" y="5911676"/>
                </a:cubicBezTo>
                <a:cubicBezTo>
                  <a:pt x="10934781" y="5206826"/>
                  <a:pt x="10691894" y="2730326"/>
                  <a:pt x="10649032" y="1768301"/>
                </a:cubicBezTo>
                <a:cubicBezTo>
                  <a:pt x="10606170" y="806276"/>
                  <a:pt x="10577594" y="408607"/>
                  <a:pt x="9234569" y="139526"/>
                </a:cubicBezTo>
                <a:cubicBezTo>
                  <a:pt x="7891544" y="-129555"/>
                  <a:pt x="4064876" y="56183"/>
                  <a:pt x="2590882" y="153814"/>
                </a:cubicBezTo>
                <a:cubicBezTo>
                  <a:pt x="1116888" y="251445"/>
                  <a:pt x="797801" y="194295"/>
                  <a:pt x="390607" y="7538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zh-TW" sz="2800" dirty="0">
              <a:solidFill>
                <a:prstClr val="black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-85725" y="4473650"/>
            <a:ext cx="12363450" cy="2384350"/>
            <a:chOff x="-171450" y="4473650"/>
            <a:chExt cx="12363450" cy="238435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</a:blip>
            <a:srcRect l="25317" b="2319"/>
            <a:stretch/>
          </p:blipFill>
          <p:spPr>
            <a:xfrm>
              <a:off x="-14288" y="4473650"/>
              <a:ext cx="6160269" cy="2084313"/>
            </a:xfrm>
            <a:prstGeom prst="rect">
              <a:avLst/>
            </a:prstGeom>
          </p:spPr>
        </p:pic>
        <p:sp>
          <p:nvSpPr>
            <p:cNvPr id="4" name="任意多边形 3"/>
            <p:cNvSpPr/>
            <p:nvPr/>
          </p:nvSpPr>
          <p:spPr>
            <a:xfrm>
              <a:off x="-171450" y="4918008"/>
              <a:ext cx="12363450" cy="1939992"/>
            </a:xfrm>
            <a:custGeom>
              <a:avLst/>
              <a:gdLst>
                <a:gd name="connsiteX0" fmla="*/ 12007172 w 13813071"/>
                <a:gd name="connsiteY0" fmla="*/ 0 h 1939992"/>
                <a:gd name="connsiteX1" fmla="*/ 13813071 w 13813071"/>
                <a:gd name="connsiteY1" fmla="*/ 1687855 h 1939992"/>
                <a:gd name="connsiteX2" fmla="*/ 13785876 w 13813071"/>
                <a:gd name="connsiteY2" fmla="*/ 1939992 h 1939992"/>
                <a:gd name="connsiteX3" fmla="*/ 22309 w 13813071"/>
                <a:gd name="connsiteY3" fmla="*/ 1939992 h 1939992"/>
                <a:gd name="connsiteX4" fmla="*/ 0 w 13813071"/>
                <a:gd name="connsiteY4" fmla="*/ 1848125 h 1939992"/>
                <a:gd name="connsiteX5" fmla="*/ 2464594 w 13813071"/>
                <a:gd name="connsiteY5" fmla="*/ 825015 h 1939992"/>
                <a:gd name="connsiteX6" fmla="*/ 3639366 w 13813071"/>
                <a:gd name="connsiteY6" fmla="*/ 948499 h 1939992"/>
                <a:gd name="connsiteX7" fmla="*/ 3718132 w 13813071"/>
                <a:gd name="connsiteY7" fmla="*/ 968363 h 1939992"/>
                <a:gd name="connsiteX8" fmla="*/ 3722470 w 13813071"/>
                <a:gd name="connsiteY8" fmla="*/ 964407 h 1939992"/>
                <a:gd name="connsiteX9" fmla="*/ 4683919 w 13813071"/>
                <a:gd name="connsiteY9" fmla="*/ 664745 h 1939992"/>
                <a:gd name="connsiteX10" fmla="*/ 5444137 w 13813071"/>
                <a:gd name="connsiteY10" fmla="*/ 839476 h 1939992"/>
                <a:gd name="connsiteX11" fmla="*/ 5534786 w 13813071"/>
                <a:gd name="connsiteY11" fmla="*/ 890482 h 1939992"/>
                <a:gd name="connsiteX12" fmla="*/ 5651050 w 13813071"/>
                <a:gd name="connsiteY12" fmla="*/ 817005 h 1939992"/>
                <a:gd name="connsiteX13" fmla="*/ 7393781 w 13813071"/>
                <a:gd name="connsiteY13" fmla="*/ 402381 h 1939992"/>
                <a:gd name="connsiteX14" fmla="*/ 9295581 w 13813071"/>
                <a:gd name="connsiteY14" fmla="*/ 917534 h 1939992"/>
                <a:gd name="connsiteX15" fmla="*/ 9305557 w 13813071"/>
                <a:gd name="connsiteY15" fmla="*/ 925196 h 1939992"/>
                <a:gd name="connsiteX16" fmla="*/ 9314594 w 13813071"/>
                <a:gd name="connsiteY16" fmla="*/ 918370 h 1939992"/>
                <a:gd name="connsiteX17" fmla="*/ 9706886 w 13813071"/>
                <a:gd name="connsiteY17" fmla="*/ 794886 h 1939992"/>
                <a:gd name="connsiteX18" fmla="*/ 10288836 w 13813071"/>
                <a:gd name="connsiteY18" fmla="*/ 1094548 h 1939992"/>
                <a:gd name="connsiteX19" fmla="*/ 10307336 w 13813071"/>
                <a:gd name="connsiteY19" fmla="*/ 1122422 h 1939992"/>
                <a:gd name="connsiteX20" fmla="*/ 10343190 w 13813071"/>
                <a:gd name="connsiteY20" fmla="*/ 1030866 h 1939992"/>
                <a:gd name="connsiteX21" fmla="*/ 12007172 w 13813071"/>
                <a:gd name="connsiteY21" fmla="*/ 0 h 1939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813071" h="1939992">
                  <a:moveTo>
                    <a:pt x="12007172" y="0"/>
                  </a:moveTo>
                  <a:cubicBezTo>
                    <a:pt x="13004542" y="0"/>
                    <a:pt x="13813071" y="755678"/>
                    <a:pt x="13813071" y="1687855"/>
                  </a:cubicBezTo>
                  <a:lnTo>
                    <a:pt x="13785876" y="1939992"/>
                  </a:lnTo>
                  <a:lnTo>
                    <a:pt x="22309" y="1939992"/>
                  </a:lnTo>
                  <a:lnTo>
                    <a:pt x="0" y="1848125"/>
                  </a:lnTo>
                  <a:cubicBezTo>
                    <a:pt x="0" y="1283077"/>
                    <a:pt x="1103436" y="825015"/>
                    <a:pt x="2464594" y="825015"/>
                  </a:cubicBezTo>
                  <a:cubicBezTo>
                    <a:pt x="2889956" y="825015"/>
                    <a:pt x="3290150" y="869748"/>
                    <a:pt x="3639366" y="948499"/>
                  </a:cubicBezTo>
                  <a:lnTo>
                    <a:pt x="3718132" y="968363"/>
                  </a:lnTo>
                  <a:lnTo>
                    <a:pt x="3722470" y="964407"/>
                  </a:lnTo>
                  <a:cubicBezTo>
                    <a:pt x="3968527" y="779261"/>
                    <a:pt x="4308450" y="664745"/>
                    <a:pt x="4683919" y="664745"/>
                  </a:cubicBezTo>
                  <a:cubicBezTo>
                    <a:pt x="4965521" y="664745"/>
                    <a:pt x="5227128" y="729160"/>
                    <a:pt x="5444137" y="839476"/>
                  </a:cubicBezTo>
                  <a:lnTo>
                    <a:pt x="5534786" y="890482"/>
                  </a:lnTo>
                  <a:lnTo>
                    <a:pt x="5651050" y="817005"/>
                  </a:lnTo>
                  <a:cubicBezTo>
                    <a:pt x="6097054" y="560829"/>
                    <a:pt x="6713202" y="402381"/>
                    <a:pt x="7393781" y="402381"/>
                  </a:cubicBezTo>
                  <a:cubicBezTo>
                    <a:pt x="8159432" y="402381"/>
                    <a:pt x="8843539" y="602917"/>
                    <a:pt x="9295581" y="917534"/>
                  </a:cubicBezTo>
                  <a:lnTo>
                    <a:pt x="9305557" y="925196"/>
                  </a:lnTo>
                  <a:lnTo>
                    <a:pt x="9314594" y="918370"/>
                  </a:lnTo>
                  <a:cubicBezTo>
                    <a:pt x="9431208" y="839619"/>
                    <a:pt x="9564845" y="794886"/>
                    <a:pt x="9706886" y="794886"/>
                  </a:cubicBezTo>
                  <a:cubicBezTo>
                    <a:pt x="9934152" y="794886"/>
                    <a:pt x="10139902" y="909402"/>
                    <a:pt x="10288836" y="1094548"/>
                  </a:cubicBezTo>
                  <a:lnTo>
                    <a:pt x="10307336" y="1122422"/>
                  </a:lnTo>
                  <a:lnTo>
                    <a:pt x="10343190" y="1030866"/>
                  </a:lnTo>
                  <a:cubicBezTo>
                    <a:pt x="10617340" y="425069"/>
                    <a:pt x="11259145" y="0"/>
                    <a:pt x="12007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2" descr="D:\LEPO\資料\中心簡介\0907生命教育專業發展中心-LOGO-0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14" y="5485236"/>
            <a:ext cx="2183784" cy="112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2719586" y="1525348"/>
            <a:ext cx="9059333" cy="4606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一、設計理念  緣起  初衷  期望等等</a:t>
            </a:r>
            <a:endParaRPr lang="en-US" altLang="zh-TW" sz="28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二、</a:t>
            </a: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學生狀況說明</a:t>
            </a:r>
            <a:endParaRPr lang="en-US" altLang="zh-TW" sz="28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三、使用時機方式相關建議</a:t>
            </a:r>
            <a:endParaRPr lang="en-US" altLang="zh-TW" sz="28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四、教案文本</a:t>
            </a:r>
            <a:r>
              <a:rPr lang="en-US" altLang="zh-TW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(</a:t>
            </a: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摘要   圖像更好  盡量不要文字複製貼上</a:t>
            </a:r>
            <a:r>
              <a:rPr lang="en-US" altLang="zh-TW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)</a:t>
            </a:r>
          </a:p>
          <a:p>
            <a:pPr>
              <a:lnSpc>
                <a:spcPts val="32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         本教案所對應的生命教育議題</a:t>
            </a:r>
            <a:endParaRPr lang="en-US" altLang="zh-TW" sz="28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         </a:t>
            </a:r>
            <a:r>
              <a:rPr lang="zh-TW" altLang="en-US" sz="2800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學習主題  實質內涵       甚至核心問題</a:t>
            </a:r>
            <a:endParaRPr lang="en-US" altLang="zh-TW" sz="2800" dirty="0">
              <a:solidFill>
                <a:srgbClr val="447DC4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2800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         融入的部分與反思</a:t>
            </a:r>
            <a:endParaRPr lang="en-US" altLang="zh-TW" sz="2800" dirty="0">
              <a:solidFill>
                <a:srgbClr val="447DC4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2800" dirty="0"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五、教學提醒</a:t>
            </a:r>
            <a:endParaRPr lang="en-US" altLang="zh-TW" sz="28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r>
              <a:rPr lang="zh-TW" altLang="en-US" sz="2800" dirty="0">
                <a:solidFill>
                  <a:prstClr val="black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六、共備研發心得  招募種子宣傳呵呵</a:t>
            </a:r>
            <a:endParaRPr lang="zh-TW" altLang="zh-TW" sz="28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endParaRPr lang="zh-TW" altLang="zh-TW" sz="2800" dirty="0"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  <a:p>
            <a:pPr>
              <a:lnSpc>
                <a:spcPts val="3200"/>
              </a:lnSpc>
            </a:pPr>
            <a:endParaRPr lang="zh-TW" altLang="zh-TW" sz="2800" dirty="0">
              <a:solidFill>
                <a:prstClr val="black"/>
              </a:solidFill>
              <a:latin typeface="華康中黑體(P)" panose="020B0500000000000000" pitchFamily="34" charset="-120"/>
              <a:ea typeface="華康中黑體(P)" panose="020B0500000000000000" pitchFamily="34" charset="-120"/>
              <a:cs typeface="華康中黑體(P)" panose="020B0500000000000000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590184" y="6131737"/>
            <a:ext cx="901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110</a:t>
            </a:r>
            <a:r>
              <a:rPr lang="zh-TW" altLang="en-US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年度高中以下各教育階段</a:t>
            </a:r>
            <a:r>
              <a:rPr lang="en-US" altLang="zh-TW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-</a:t>
            </a:r>
            <a:r>
              <a:rPr lang="zh-TW" altLang="en-US" sz="2400" b="1" dirty="0">
                <a:solidFill>
                  <a:srgbClr val="447DC4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生命教育議題融入課程 成果嘉年華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9C962283-D9B1-4B24-93A0-E0B0C336076C}"/>
              </a:ext>
            </a:extLst>
          </p:cNvPr>
          <p:cNvSpPr/>
          <p:nvPr/>
        </p:nvSpPr>
        <p:spPr>
          <a:xfrm>
            <a:off x="2298898" y="373104"/>
            <a:ext cx="68531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dirty="0">
                <a:solidFill>
                  <a:srgbClr val="C00000"/>
                </a:solidFill>
                <a:latin typeface="華康中黑體(P)" panose="020B0500000000000000" pitchFamily="34" charset="-120"/>
                <a:ea typeface="華康中黑體(P)" panose="020B0500000000000000" pitchFamily="34" charset="-120"/>
                <a:cs typeface="華康中黑體(P)" panose="020B0500000000000000" pitchFamily="34" charset="-120"/>
              </a:rPr>
              <a:t>主要分享內涵可包括以下幾項</a:t>
            </a:r>
            <a:endParaRPr lang="zh-TW" alt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776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FAA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>
          <a:xfrm>
            <a:off x="321402" y="187599"/>
            <a:ext cx="11649157" cy="6370364"/>
          </a:xfrm>
          <a:custGeom>
            <a:avLst/>
            <a:gdLst>
              <a:gd name="connsiteX0" fmla="*/ 390607 w 10690791"/>
              <a:gd name="connsiteY0" fmla="*/ 753889 h 6370364"/>
              <a:gd name="connsiteX1" fmla="*/ 147719 w 10690791"/>
              <a:gd name="connsiteY1" fmla="*/ 3511376 h 6370364"/>
              <a:gd name="connsiteX2" fmla="*/ 1990807 w 10690791"/>
              <a:gd name="connsiteY2" fmla="*/ 5997401 h 6370364"/>
              <a:gd name="connsiteX3" fmla="*/ 9491744 w 10690791"/>
              <a:gd name="connsiteY3" fmla="*/ 5911676 h 6370364"/>
              <a:gd name="connsiteX4" fmla="*/ 10649032 w 10690791"/>
              <a:gd name="connsiteY4" fmla="*/ 1768301 h 6370364"/>
              <a:gd name="connsiteX5" fmla="*/ 9234569 w 10690791"/>
              <a:gd name="connsiteY5" fmla="*/ 139526 h 6370364"/>
              <a:gd name="connsiteX6" fmla="*/ 2590882 w 10690791"/>
              <a:gd name="connsiteY6" fmla="*/ 153814 h 6370364"/>
              <a:gd name="connsiteX7" fmla="*/ 390607 w 10690791"/>
              <a:gd name="connsiteY7" fmla="*/ 753889 h 637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90791" h="6370364">
                <a:moveTo>
                  <a:pt x="390607" y="753889"/>
                </a:moveTo>
                <a:cubicBezTo>
                  <a:pt x="-16587" y="1313483"/>
                  <a:pt x="-118981" y="2637457"/>
                  <a:pt x="147719" y="3511376"/>
                </a:cubicBezTo>
                <a:cubicBezTo>
                  <a:pt x="414419" y="4385295"/>
                  <a:pt x="433470" y="5597351"/>
                  <a:pt x="1990807" y="5997401"/>
                </a:cubicBezTo>
                <a:cubicBezTo>
                  <a:pt x="3548144" y="6397451"/>
                  <a:pt x="8048707" y="6616526"/>
                  <a:pt x="9491744" y="5911676"/>
                </a:cubicBezTo>
                <a:cubicBezTo>
                  <a:pt x="10934781" y="5206826"/>
                  <a:pt x="10691894" y="2730326"/>
                  <a:pt x="10649032" y="1768301"/>
                </a:cubicBezTo>
                <a:cubicBezTo>
                  <a:pt x="10606170" y="806276"/>
                  <a:pt x="10577594" y="408607"/>
                  <a:pt x="9234569" y="139526"/>
                </a:cubicBezTo>
                <a:cubicBezTo>
                  <a:pt x="7891544" y="-129555"/>
                  <a:pt x="4064876" y="56183"/>
                  <a:pt x="2590882" y="153814"/>
                </a:cubicBezTo>
                <a:cubicBezTo>
                  <a:pt x="1116888" y="251445"/>
                  <a:pt x="797801" y="194295"/>
                  <a:pt x="390607" y="75388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zh-TW" sz="3200" dirty="0">
              <a:solidFill>
                <a:prstClr val="black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-171450" y="4473650"/>
            <a:ext cx="12363450" cy="2384350"/>
            <a:chOff x="-171450" y="4473650"/>
            <a:chExt cx="12363450" cy="2384350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 rotWithShape="1">
            <a:blip r:embed="rId3">
              <a:lum bright="70000" contrast="-70000"/>
            </a:blip>
            <a:srcRect l="25317" b="2319"/>
            <a:stretch/>
          </p:blipFill>
          <p:spPr>
            <a:xfrm>
              <a:off x="-14288" y="4473650"/>
              <a:ext cx="6160269" cy="2084313"/>
            </a:xfrm>
            <a:prstGeom prst="rect">
              <a:avLst/>
            </a:prstGeom>
          </p:spPr>
        </p:pic>
        <p:sp>
          <p:nvSpPr>
            <p:cNvPr id="4" name="任意多边形 3"/>
            <p:cNvSpPr/>
            <p:nvPr/>
          </p:nvSpPr>
          <p:spPr>
            <a:xfrm>
              <a:off x="-171450" y="4918008"/>
              <a:ext cx="12363450" cy="1939992"/>
            </a:xfrm>
            <a:custGeom>
              <a:avLst/>
              <a:gdLst>
                <a:gd name="connsiteX0" fmla="*/ 12007172 w 13813071"/>
                <a:gd name="connsiteY0" fmla="*/ 0 h 1939992"/>
                <a:gd name="connsiteX1" fmla="*/ 13813071 w 13813071"/>
                <a:gd name="connsiteY1" fmla="*/ 1687855 h 1939992"/>
                <a:gd name="connsiteX2" fmla="*/ 13785876 w 13813071"/>
                <a:gd name="connsiteY2" fmla="*/ 1939992 h 1939992"/>
                <a:gd name="connsiteX3" fmla="*/ 22309 w 13813071"/>
                <a:gd name="connsiteY3" fmla="*/ 1939992 h 1939992"/>
                <a:gd name="connsiteX4" fmla="*/ 0 w 13813071"/>
                <a:gd name="connsiteY4" fmla="*/ 1848125 h 1939992"/>
                <a:gd name="connsiteX5" fmla="*/ 2464594 w 13813071"/>
                <a:gd name="connsiteY5" fmla="*/ 825015 h 1939992"/>
                <a:gd name="connsiteX6" fmla="*/ 3639366 w 13813071"/>
                <a:gd name="connsiteY6" fmla="*/ 948499 h 1939992"/>
                <a:gd name="connsiteX7" fmla="*/ 3718132 w 13813071"/>
                <a:gd name="connsiteY7" fmla="*/ 968363 h 1939992"/>
                <a:gd name="connsiteX8" fmla="*/ 3722470 w 13813071"/>
                <a:gd name="connsiteY8" fmla="*/ 964407 h 1939992"/>
                <a:gd name="connsiteX9" fmla="*/ 4683919 w 13813071"/>
                <a:gd name="connsiteY9" fmla="*/ 664745 h 1939992"/>
                <a:gd name="connsiteX10" fmla="*/ 5444137 w 13813071"/>
                <a:gd name="connsiteY10" fmla="*/ 839476 h 1939992"/>
                <a:gd name="connsiteX11" fmla="*/ 5534786 w 13813071"/>
                <a:gd name="connsiteY11" fmla="*/ 890482 h 1939992"/>
                <a:gd name="connsiteX12" fmla="*/ 5651050 w 13813071"/>
                <a:gd name="connsiteY12" fmla="*/ 817005 h 1939992"/>
                <a:gd name="connsiteX13" fmla="*/ 7393781 w 13813071"/>
                <a:gd name="connsiteY13" fmla="*/ 402381 h 1939992"/>
                <a:gd name="connsiteX14" fmla="*/ 9295581 w 13813071"/>
                <a:gd name="connsiteY14" fmla="*/ 917534 h 1939992"/>
                <a:gd name="connsiteX15" fmla="*/ 9305557 w 13813071"/>
                <a:gd name="connsiteY15" fmla="*/ 925196 h 1939992"/>
                <a:gd name="connsiteX16" fmla="*/ 9314594 w 13813071"/>
                <a:gd name="connsiteY16" fmla="*/ 918370 h 1939992"/>
                <a:gd name="connsiteX17" fmla="*/ 9706886 w 13813071"/>
                <a:gd name="connsiteY17" fmla="*/ 794886 h 1939992"/>
                <a:gd name="connsiteX18" fmla="*/ 10288836 w 13813071"/>
                <a:gd name="connsiteY18" fmla="*/ 1094548 h 1939992"/>
                <a:gd name="connsiteX19" fmla="*/ 10307336 w 13813071"/>
                <a:gd name="connsiteY19" fmla="*/ 1122422 h 1939992"/>
                <a:gd name="connsiteX20" fmla="*/ 10343190 w 13813071"/>
                <a:gd name="connsiteY20" fmla="*/ 1030866 h 1939992"/>
                <a:gd name="connsiteX21" fmla="*/ 12007172 w 13813071"/>
                <a:gd name="connsiteY21" fmla="*/ 0 h 1939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813071" h="1939992">
                  <a:moveTo>
                    <a:pt x="12007172" y="0"/>
                  </a:moveTo>
                  <a:cubicBezTo>
                    <a:pt x="13004542" y="0"/>
                    <a:pt x="13813071" y="755678"/>
                    <a:pt x="13813071" y="1687855"/>
                  </a:cubicBezTo>
                  <a:lnTo>
                    <a:pt x="13785876" y="1939992"/>
                  </a:lnTo>
                  <a:lnTo>
                    <a:pt x="22309" y="1939992"/>
                  </a:lnTo>
                  <a:lnTo>
                    <a:pt x="0" y="1848125"/>
                  </a:lnTo>
                  <a:cubicBezTo>
                    <a:pt x="0" y="1283077"/>
                    <a:pt x="1103436" y="825015"/>
                    <a:pt x="2464594" y="825015"/>
                  </a:cubicBezTo>
                  <a:cubicBezTo>
                    <a:pt x="2889956" y="825015"/>
                    <a:pt x="3290150" y="869748"/>
                    <a:pt x="3639366" y="948499"/>
                  </a:cubicBezTo>
                  <a:lnTo>
                    <a:pt x="3718132" y="968363"/>
                  </a:lnTo>
                  <a:lnTo>
                    <a:pt x="3722470" y="964407"/>
                  </a:lnTo>
                  <a:cubicBezTo>
                    <a:pt x="3968527" y="779261"/>
                    <a:pt x="4308450" y="664745"/>
                    <a:pt x="4683919" y="664745"/>
                  </a:cubicBezTo>
                  <a:cubicBezTo>
                    <a:pt x="4965521" y="664745"/>
                    <a:pt x="5227128" y="729160"/>
                    <a:pt x="5444137" y="839476"/>
                  </a:cubicBezTo>
                  <a:lnTo>
                    <a:pt x="5534786" y="890482"/>
                  </a:lnTo>
                  <a:lnTo>
                    <a:pt x="5651050" y="817005"/>
                  </a:lnTo>
                  <a:cubicBezTo>
                    <a:pt x="6097054" y="560829"/>
                    <a:pt x="6713202" y="402381"/>
                    <a:pt x="7393781" y="402381"/>
                  </a:cubicBezTo>
                  <a:cubicBezTo>
                    <a:pt x="8159432" y="402381"/>
                    <a:pt x="8843539" y="602917"/>
                    <a:pt x="9295581" y="917534"/>
                  </a:cubicBezTo>
                  <a:lnTo>
                    <a:pt x="9305557" y="925196"/>
                  </a:lnTo>
                  <a:lnTo>
                    <a:pt x="9314594" y="918370"/>
                  </a:lnTo>
                  <a:cubicBezTo>
                    <a:pt x="9431208" y="839619"/>
                    <a:pt x="9564845" y="794886"/>
                    <a:pt x="9706886" y="794886"/>
                  </a:cubicBezTo>
                  <a:cubicBezTo>
                    <a:pt x="9934152" y="794886"/>
                    <a:pt x="10139902" y="909402"/>
                    <a:pt x="10288836" y="1094548"/>
                  </a:cubicBezTo>
                  <a:lnTo>
                    <a:pt x="10307336" y="1122422"/>
                  </a:lnTo>
                  <a:lnTo>
                    <a:pt x="10343190" y="1030866"/>
                  </a:lnTo>
                  <a:cubicBezTo>
                    <a:pt x="10617340" y="425069"/>
                    <a:pt x="11259145" y="0"/>
                    <a:pt x="120071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10" name="Picture 2" descr="D:\LEPO\2種子教師研習\110學年度\召募海報\種子招募.jpg">
            <a:extLst>
              <a:ext uri="{FF2B5EF4-FFF2-40B4-BE49-F238E27FC236}">
                <a16:creationId xmlns:a16="http://schemas.microsoft.com/office/drawing/2014/main" xmlns="" id="{BDA6FA2A-FE18-467B-AD39-DF3A68ADC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91" y="455024"/>
            <a:ext cx="11116368" cy="62529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4568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读书分享会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183</Words>
  <Application>Microsoft Office PowerPoint</Application>
  <PresentationFormat>自訂</PresentationFormat>
  <Paragraphs>23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3</vt:i4>
      </vt:variant>
    </vt:vector>
  </HeadingPairs>
  <TitlesOfParts>
    <vt:vector size="6" baseType="lpstr">
      <vt:lpstr>Office 主题​​</vt:lpstr>
      <vt:lpstr>3_Office 主题​​</vt:lpstr>
      <vt:lpstr>2_Office 主题​​</vt:lpstr>
      <vt:lpstr>PowerPoint 簡報</vt:lpstr>
      <vt:lpstr>PowerPoint 簡報</vt:lpstr>
      <vt:lpstr>PowerPoint 簡報</vt:lpstr>
    </vt:vector>
  </TitlesOfParts>
  <Company>青晨网，www.qingchenwang.com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青晨网PPT之家</dc:creator>
  <cp:keywords>青晨网 www.qingchenwang.com</cp:keywords>
  <dc:description>www.qingchenwang.com</dc:description>
  <cp:lastModifiedBy>Hillary</cp:lastModifiedBy>
  <cp:revision>108</cp:revision>
  <dcterms:created xsi:type="dcterms:W3CDTF">2018-04-18T06:17:00Z</dcterms:created>
  <dcterms:modified xsi:type="dcterms:W3CDTF">2021-06-08T03:12:28Z</dcterms:modified>
</cp:coreProperties>
</file>