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sldIdLst>
    <p:sldId id="257" r:id="rId2"/>
    <p:sldId id="265" r:id="rId3"/>
    <p:sldId id="266" r:id="rId4"/>
    <p:sldId id="267" r:id="rId5"/>
    <p:sldId id="268" r:id="rId6"/>
    <p:sldId id="259" r:id="rId7"/>
    <p:sldId id="260" r:id="rId8"/>
    <p:sldId id="299" r:id="rId9"/>
    <p:sldId id="261" r:id="rId10"/>
    <p:sldId id="270" r:id="rId11"/>
    <p:sldId id="273" r:id="rId12"/>
    <p:sldId id="274" r:id="rId13"/>
    <p:sldId id="275" r:id="rId14"/>
    <p:sldId id="276" r:id="rId15"/>
    <p:sldId id="272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6" r:id="rId24"/>
    <p:sldId id="287" r:id="rId25"/>
    <p:sldId id="288" r:id="rId26"/>
    <p:sldId id="289" r:id="rId27"/>
    <p:sldId id="290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300" r:id="rId36"/>
    <p:sldId id="301" r:id="rId37"/>
    <p:sldId id="308" r:id="rId38"/>
    <p:sldId id="302" r:id="rId39"/>
    <p:sldId id="306" r:id="rId40"/>
    <p:sldId id="307" r:id="rId41"/>
    <p:sldId id="309" r:id="rId42"/>
    <p:sldId id="310" r:id="rId43"/>
    <p:sldId id="263" r:id="rId44"/>
    <p:sldId id="313" r:id="rId45"/>
    <p:sldId id="311" r:id="rId46"/>
    <p:sldId id="312" r:id="rId47"/>
    <p:sldId id="314" r:id="rId48"/>
    <p:sldId id="315" r:id="rId4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00"/>
    <a:srgbClr val="FFFFFF"/>
    <a:srgbClr val="0033CC"/>
    <a:srgbClr val="FF8181"/>
    <a:srgbClr val="6C0000"/>
    <a:srgbClr val="66FF66"/>
    <a:srgbClr val="CCECFF"/>
    <a:srgbClr val="66FF33"/>
    <a:srgbClr val="C9F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-223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1546B-FD83-407D-BA12-3B96C771448A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D7788-C233-47FD-A311-83E8B3370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078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7809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2840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7883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1657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936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885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27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901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9597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599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029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720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156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67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951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746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74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590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7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959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82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6770AD6-92E3-4ACA-A10C-7826C20E69B1}" type="datetimeFigureOut">
              <a:rPr lang="zh-TW" altLang="en-US" smtClean="0"/>
              <a:t>2016/3/24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8BAB892-9467-4B18-9D06-31B61EBEFF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689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3367087"/>
            <a:ext cx="5372100" cy="123825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68752" y="2800272"/>
            <a:ext cx="4978785" cy="1050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試題編製實務工作坊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39"/>
          <a:stretch/>
        </p:blipFill>
        <p:spPr>
          <a:xfrm>
            <a:off x="1630074" y="1816854"/>
            <a:ext cx="1716666" cy="1266825"/>
          </a:xfrm>
          <a:prstGeom prst="rect">
            <a:avLst/>
          </a:prstGeom>
        </p:spPr>
      </p:pic>
      <p:sp>
        <p:nvSpPr>
          <p:cNvPr id="8" name="Rectangle 3"/>
          <p:cNvSpPr txBox="1">
            <a:spLocks/>
          </p:cNvSpPr>
          <p:nvPr/>
        </p:nvSpPr>
        <p:spPr>
          <a:xfrm>
            <a:off x="1885950" y="4331862"/>
            <a:ext cx="5538260" cy="6262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sz="1600" dirty="0" smtClean="0">
                <a:latin typeface="+mj-ea"/>
                <a:ea typeface="+mj-ea"/>
              </a:rPr>
              <a:t>台南市國教輔導團國小數學組  何鳳珠</a:t>
            </a:r>
          </a:p>
        </p:txBody>
      </p:sp>
    </p:spTree>
    <p:extLst>
      <p:ext uri="{BB962C8B-B14F-4D97-AF65-F5344CB8AC3E}">
        <p14:creationId xmlns:p14="http://schemas.microsoft.com/office/powerpoint/2010/main" val="375643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4" y="3231895"/>
            <a:ext cx="5844824" cy="2792293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3619504" y="392015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75332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0.64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141560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35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94129" y="70886"/>
            <a:ext cx="8960971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概念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理解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63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21024" y="70886"/>
            <a:ext cx="8934076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30539" y="3002420"/>
            <a:ext cx="7483741" cy="28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TW" altLang="en-US" sz="2400" dirty="0">
                <a:latin typeface="+mj-ea"/>
                <a:ea typeface="+mj-ea"/>
              </a:rPr>
              <a:t>將一顆石頭丟入內部長</a:t>
            </a:r>
            <a:r>
              <a:rPr lang="en-US" altLang="zh-TW" sz="2400" dirty="0">
                <a:latin typeface="+mj-ea"/>
                <a:ea typeface="+mj-ea"/>
              </a:rPr>
              <a:t>20</a:t>
            </a:r>
            <a:r>
              <a:rPr lang="zh-TW" altLang="en-US" sz="2400" dirty="0">
                <a:latin typeface="+mj-ea"/>
                <a:ea typeface="+mj-ea"/>
              </a:rPr>
              <a:t>公分，寬</a:t>
            </a:r>
            <a:r>
              <a:rPr lang="en-US" altLang="zh-TW" sz="2400" dirty="0">
                <a:latin typeface="+mj-ea"/>
                <a:ea typeface="+mj-ea"/>
              </a:rPr>
              <a:t>30</a:t>
            </a:r>
            <a:r>
              <a:rPr lang="zh-TW" altLang="en-US" sz="2400" dirty="0">
                <a:latin typeface="+mj-ea"/>
                <a:ea typeface="+mj-ea"/>
              </a:rPr>
              <a:t>公分，高</a:t>
            </a:r>
            <a:r>
              <a:rPr lang="en-US" altLang="zh-TW" sz="2400" dirty="0">
                <a:latin typeface="+mj-ea"/>
                <a:ea typeface="+mj-ea"/>
              </a:rPr>
              <a:t>10</a:t>
            </a:r>
            <a:r>
              <a:rPr lang="zh-TW" altLang="en-US" sz="2400" dirty="0">
                <a:latin typeface="+mj-ea"/>
                <a:ea typeface="+mj-ea"/>
              </a:rPr>
              <a:t>公分的長方體容器中，石頭完全沒入水中，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結果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水位上升了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公分，下列哪個算式可以計算出石頭的體積？</a:t>
            </a:r>
          </a:p>
          <a:p>
            <a:pPr>
              <a:lnSpc>
                <a:spcPct val="140000"/>
              </a:lnSpc>
            </a:pPr>
            <a:endParaRPr lang="en-US" altLang="zh-TW" sz="9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20×30×10      ② </a:t>
            </a:r>
            <a:r>
              <a:rPr lang="en-US" altLang="zh-TW" sz="2400" dirty="0" smtClean="0">
                <a:latin typeface="+mj-ea"/>
              </a:rPr>
              <a:t>20×30×2</a:t>
            </a:r>
            <a:endParaRPr lang="en-US" altLang="zh-TW" sz="24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en-US" altLang="zh-TW" sz="2400" dirty="0" smtClean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</a:rPr>
              <a:t>20×10×2          </a:t>
            </a:r>
            <a:r>
              <a:rPr lang="en-US" altLang="zh-TW" sz="2400" dirty="0" smtClean="0">
                <a:latin typeface="+mj-ea"/>
                <a:ea typeface="+mj-ea"/>
              </a:rPr>
              <a:t>④ 3</a:t>
            </a:r>
            <a:r>
              <a:rPr lang="en-US" altLang="zh-TW" sz="2400" dirty="0" smtClean="0">
                <a:latin typeface="+mj-ea"/>
              </a:rPr>
              <a:t>0×10×2</a:t>
            </a:r>
            <a:endParaRPr lang="en-US" altLang="zh-TW" sz="2400" dirty="0">
              <a:latin typeface="+mj-ea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5227" y="756778"/>
            <a:ext cx="7659053" cy="13763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768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07576" y="70886"/>
            <a:ext cx="894752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解題思考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/>
          <a:stretch/>
        </p:blipFill>
        <p:spPr bwMode="auto">
          <a:xfrm>
            <a:off x="933474" y="781050"/>
            <a:ext cx="7308428" cy="186398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7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07576" y="70886"/>
            <a:ext cx="894752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5-n-19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能理解容量、容積和體積間的關係。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30539" y="3002420"/>
            <a:ext cx="7483741" cy="28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TW" altLang="en-US" sz="2400" dirty="0">
                <a:latin typeface="+mj-ea"/>
                <a:ea typeface="+mj-ea"/>
              </a:rPr>
              <a:t>將一顆石頭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丟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入底面積為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600cm</a:t>
            </a:r>
            <a:r>
              <a:rPr lang="en-US" altLang="zh-TW" sz="2400" b="1" baseline="30000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TW" altLang="en-US" sz="2400" dirty="0" smtClean="0">
                <a:latin typeface="+mj-ea"/>
                <a:ea typeface="+mj-ea"/>
              </a:rPr>
              <a:t>的</a:t>
            </a:r>
            <a:r>
              <a:rPr lang="zh-TW" altLang="en-US" sz="2400" dirty="0">
                <a:latin typeface="+mj-ea"/>
                <a:ea typeface="+mj-ea"/>
              </a:rPr>
              <a:t>長方體容器中，石頭完全沒入水中，結果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水位上升了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2cm</a:t>
            </a:r>
            <a:r>
              <a:rPr lang="zh-TW" altLang="en-US" sz="2400" dirty="0" smtClean="0">
                <a:latin typeface="+mj-ea"/>
                <a:ea typeface="+mj-ea"/>
              </a:rPr>
              <a:t>，</a:t>
            </a:r>
            <a:r>
              <a:rPr lang="zh-TW" altLang="en-US" sz="2400" dirty="0">
                <a:latin typeface="+mj-ea"/>
                <a:ea typeface="+mj-ea"/>
              </a:rPr>
              <a:t>若將它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丟入底面積為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150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</a:rPr>
              <a:t>cm</a:t>
            </a:r>
            <a:r>
              <a:rPr lang="en-US" altLang="zh-TW" sz="2400" b="1" baseline="30000" dirty="0">
                <a:solidFill>
                  <a:srgbClr val="FF0000"/>
                </a:solidFill>
                <a:latin typeface="+mj-ea"/>
              </a:rPr>
              <a:t>2</a:t>
            </a:r>
            <a:r>
              <a:rPr lang="zh-TW" altLang="en-US" sz="2400" dirty="0" smtClean="0">
                <a:latin typeface="+mj-ea"/>
                <a:ea typeface="+mj-ea"/>
              </a:rPr>
              <a:t>的</a:t>
            </a:r>
            <a:r>
              <a:rPr lang="zh-TW" altLang="en-US" sz="2400" dirty="0">
                <a:latin typeface="+mj-ea"/>
                <a:ea typeface="+mj-ea"/>
              </a:rPr>
              <a:t>長方體容器中，石頭完全沒入水中，則水位上升</a:t>
            </a:r>
            <a:r>
              <a:rPr lang="zh-TW" altLang="en-US" sz="2400" dirty="0" smtClean="0">
                <a:latin typeface="+mj-ea"/>
                <a:ea typeface="+mj-ea"/>
              </a:rPr>
              <a:t>多少？（無溢出的情況下）</a:t>
            </a:r>
            <a:endParaRPr lang="en-US" altLang="zh-TW" sz="24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endParaRPr lang="en-US" altLang="zh-TW" sz="900" dirty="0" smtClean="0">
              <a:latin typeface="+mj-ea"/>
              <a:ea typeface="+mj-ea"/>
            </a:endParaRPr>
          </a:p>
          <a:p>
            <a:pPr>
              <a:lnSpc>
                <a:spcPct val="14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0.5 cm      ② </a:t>
            </a:r>
            <a:r>
              <a:rPr lang="en-US" altLang="zh-TW" sz="2400" dirty="0" smtClean="0">
                <a:latin typeface="+mj-ea"/>
              </a:rPr>
              <a:t>4cm     </a:t>
            </a:r>
            <a:r>
              <a:rPr lang="en-US" altLang="zh-TW" sz="2400" dirty="0" smtClean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</a:rPr>
              <a:t>6cm       </a:t>
            </a:r>
            <a:r>
              <a:rPr lang="en-US" altLang="zh-TW" sz="2400" dirty="0" smtClean="0">
                <a:latin typeface="+mj-ea"/>
                <a:ea typeface="+mj-ea"/>
              </a:rPr>
              <a:t>④ 8cm</a:t>
            </a:r>
            <a:endParaRPr lang="en-US" altLang="zh-TW" sz="2400" dirty="0">
              <a:latin typeface="+mj-ea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5227" y="756778"/>
            <a:ext cx="7659053" cy="13763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963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1" y="3231895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816292" y="506092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4751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0.61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63861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0.62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</p:spTree>
    <p:extLst>
      <p:ext uri="{BB962C8B-B14F-4D97-AF65-F5344CB8AC3E}">
        <p14:creationId xmlns:p14="http://schemas.microsoft.com/office/powerpoint/2010/main" val="29474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概念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理解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79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930539" y="3002420"/>
            <a:ext cx="74837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曉華每天</a:t>
            </a:r>
            <a:r>
              <a:rPr lang="zh-TW" altLang="en-US" sz="2400" dirty="0" smtClean="0">
                <a:latin typeface="+mj-ea"/>
                <a:ea typeface="+mj-ea"/>
              </a:rPr>
              <a:t>存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43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，小</a:t>
            </a:r>
            <a:r>
              <a:rPr lang="zh-TW" altLang="en-US" sz="2400" dirty="0" smtClean="0">
                <a:latin typeface="+mj-ea"/>
                <a:ea typeface="+mj-ea"/>
              </a:rPr>
              <a:t>明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每天存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57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，請問下列哪個算式</a:t>
            </a:r>
            <a:r>
              <a:rPr lang="zh-TW" altLang="en-US" sz="2400" b="1" u="sng" dirty="0">
                <a:latin typeface="+mj-ea"/>
                <a:ea typeface="+mj-ea"/>
              </a:rPr>
              <a:t>不能</a:t>
            </a:r>
            <a:r>
              <a:rPr lang="zh-TW" altLang="en-US" sz="2400" dirty="0">
                <a:latin typeface="+mj-ea"/>
                <a:ea typeface="+mj-ea"/>
              </a:rPr>
              <a:t>算出兩</a:t>
            </a:r>
            <a:r>
              <a:rPr lang="zh-TW" altLang="en-US" sz="2400" dirty="0" smtClean="0">
                <a:latin typeface="+mj-ea"/>
                <a:ea typeface="+mj-ea"/>
              </a:rPr>
              <a:t>個人</a:t>
            </a:r>
            <a:r>
              <a:rPr lang="en-US" altLang="zh-TW" sz="2400" dirty="0" smtClean="0">
                <a:latin typeface="+mj-ea"/>
                <a:ea typeface="+mj-ea"/>
              </a:rPr>
              <a:t>1</a:t>
            </a:r>
            <a:r>
              <a:rPr lang="zh-TW" altLang="en-US" sz="2400" dirty="0" smtClean="0">
                <a:latin typeface="+mj-ea"/>
                <a:ea typeface="+mj-ea"/>
              </a:rPr>
              <a:t>週</a:t>
            </a:r>
            <a:r>
              <a:rPr lang="zh-TW" altLang="en-US" sz="2400" dirty="0">
                <a:latin typeface="+mj-ea"/>
                <a:ea typeface="+mj-ea"/>
              </a:rPr>
              <a:t>後一共存了</a:t>
            </a:r>
            <a:r>
              <a:rPr lang="zh-TW" altLang="en-US" sz="2400" dirty="0" smtClean="0">
                <a:latin typeface="+mj-ea"/>
                <a:ea typeface="+mj-ea"/>
              </a:rPr>
              <a:t>多少元？</a:t>
            </a:r>
            <a:endParaRPr lang="zh-TW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en-US" altLang="zh-TW" sz="2400" dirty="0">
                <a:latin typeface="+mj-ea"/>
                <a:ea typeface="+mj-ea"/>
              </a:rPr>
              <a:t>( </a:t>
            </a:r>
            <a:r>
              <a:rPr lang="en-US" altLang="zh-TW" sz="2400" dirty="0" smtClean="0">
                <a:latin typeface="+mj-ea"/>
                <a:ea typeface="+mj-ea"/>
              </a:rPr>
              <a:t>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57 )×7            </a:t>
            </a:r>
            <a:r>
              <a:rPr lang="en-US" altLang="zh-TW" sz="2400" dirty="0">
                <a:latin typeface="+mj-ea"/>
                <a:ea typeface="+mj-ea"/>
              </a:rPr>
              <a:t>② </a:t>
            </a:r>
            <a:r>
              <a:rPr lang="en-US" altLang="zh-TW" sz="2400" dirty="0" smtClean="0">
                <a:latin typeface="+mj-ea"/>
                <a:ea typeface="+mj-ea"/>
              </a:rPr>
              <a:t> 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57×7</a:t>
            </a:r>
            <a:endParaRPr lang="en-US" altLang="zh-TW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  <a:ea typeface="+mj-ea"/>
              </a:rPr>
              <a:t> 43×7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57×7          </a:t>
            </a:r>
            <a:r>
              <a:rPr lang="en-US" altLang="zh-TW" sz="2400" dirty="0">
                <a:latin typeface="+mj-ea"/>
                <a:ea typeface="+mj-ea"/>
              </a:rPr>
              <a:t>④ </a:t>
            </a:r>
            <a:r>
              <a:rPr lang="en-US" altLang="zh-TW" sz="2400" dirty="0" smtClean="0">
                <a:latin typeface="+mj-ea"/>
                <a:ea typeface="+mj-ea"/>
              </a:rPr>
              <a:t> 7×( 43</a:t>
            </a:r>
            <a:r>
              <a:rPr lang="zh-TW" altLang="en-US" sz="2400" dirty="0" smtClean="0">
                <a:latin typeface="+mj-ea"/>
                <a:ea typeface="+mj-ea"/>
              </a:rPr>
              <a:t>＋</a:t>
            </a:r>
            <a:r>
              <a:rPr lang="en-US" altLang="zh-TW" sz="2400" dirty="0" smtClean="0">
                <a:latin typeface="+mj-ea"/>
                <a:ea typeface="+mj-ea"/>
              </a:rPr>
              <a:t>57 )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68148" y="705563"/>
            <a:ext cx="7492344" cy="1424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</p:spTree>
    <p:extLst>
      <p:ext uri="{BB962C8B-B14F-4D97-AF65-F5344CB8AC3E}">
        <p14:creationId xmlns:p14="http://schemas.microsoft.com/office/powerpoint/2010/main" val="42444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99" y="3287226"/>
            <a:ext cx="2275867" cy="3137703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5800" y="3368117"/>
            <a:ext cx="5397500" cy="2456492"/>
            <a:chOff x="685800" y="3368117"/>
            <a:chExt cx="5397500" cy="2456492"/>
          </a:xfrm>
        </p:grpSpPr>
        <p:sp>
          <p:nvSpPr>
            <p:cNvPr id="9" name="雲朵形圖說文字 8"/>
            <p:cNvSpPr/>
            <p:nvPr/>
          </p:nvSpPr>
          <p:spPr>
            <a:xfrm>
              <a:off x="685800" y="3368117"/>
              <a:ext cx="5397500" cy="2456492"/>
            </a:xfrm>
            <a:prstGeom prst="cloudCallout">
              <a:avLst>
                <a:gd name="adj1" fmla="val 58355"/>
                <a:gd name="adj2" fmla="val 2925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343025" y="4042702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修改為</a:t>
              </a:r>
              <a:r>
                <a:rPr lang="zh-TW" altLang="en-US" sz="1400" dirty="0"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6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程序執行</a:t>
              </a:r>
              <a:r>
                <a:rPr lang="zh-TW" altLang="en-US" sz="1400" dirty="0" smtClean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 </a:t>
              </a:r>
              <a:r>
                <a:rPr lang="zh-TW" altLang="en-US" sz="3200" dirty="0" smtClean="0">
                  <a:solidFill>
                    <a:schemeClr val="bg1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題</a:t>
              </a:r>
              <a:endPara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79" y="826434"/>
            <a:ext cx="750570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51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755227" y="2171423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68148" y="705563"/>
            <a:ext cx="7492344" cy="1424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字方塊 8"/>
          <p:cNvSpPr txBox="1"/>
          <p:nvPr/>
        </p:nvSpPr>
        <p:spPr>
          <a:xfrm>
            <a:off x="188259" y="70886"/>
            <a:ext cx="8813053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能在具體情境中，理解乘法對加法的分配律，並運用於簡化心算。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930539" y="3002420"/>
            <a:ext cx="74837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曉華每天</a:t>
            </a:r>
            <a:r>
              <a:rPr lang="zh-TW" altLang="en-US" sz="2400" dirty="0" smtClean="0">
                <a:latin typeface="+mj-ea"/>
                <a:ea typeface="+mj-ea"/>
              </a:rPr>
              <a:t>存</a:t>
            </a:r>
            <a:r>
              <a:rPr lang="en-US" altLang="zh-TW" sz="2400" b="1" dirty="0">
                <a:solidFill>
                  <a:srgbClr val="FF0000"/>
                </a:solidFill>
                <a:latin typeface="+mj-ea"/>
                <a:ea typeface="+mj-ea"/>
              </a:rPr>
              <a:t>43</a:t>
            </a:r>
            <a:r>
              <a:rPr lang="zh-TW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>
                <a:latin typeface="+mj-ea"/>
                <a:ea typeface="+mj-ea"/>
              </a:rPr>
              <a:t>，小</a:t>
            </a:r>
            <a:r>
              <a:rPr lang="zh-TW" altLang="en-US" sz="2400" dirty="0" smtClean="0">
                <a:latin typeface="+mj-ea"/>
                <a:ea typeface="+mj-ea"/>
              </a:rPr>
              <a:t>明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每天存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57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r>
              <a:rPr lang="zh-TW" altLang="en-US" sz="2400" dirty="0" smtClean="0">
                <a:latin typeface="+mj-ea"/>
                <a:ea typeface="+mj-ea"/>
              </a:rPr>
              <a:t>，兩個人</a:t>
            </a:r>
            <a:r>
              <a:rPr lang="en-US" altLang="zh-TW" sz="2400" dirty="0" smtClean="0">
                <a:latin typeface="+mj-ea"/>
                <a:ea typeface="+mj-ea"/>
              </a:rPr>
              <a:t>1</a:t>
            </a:r>
            <a:r>
              <a:rPr lang="zh-TW" altLang="en-US" sz="2400" dirty="0" smtClean="0">
                <a:latin typeface="+mj-ea"/>
                <a:ea typeface="+mj-ea"/>
              </a:rPr>
              <a:t>週</a:t>
            </a:r>
            <a:r>
              <a:rPr lang="zh-TW" altLang="en-US" sz="2400" dirty="0">
                <a:latin typeface="+mj-ea"/>
                <a:ea typeface="+mj-ea"/>
              </a:rPr>
              <a:t>後一共存了</a:t>
            </a:r>
            <a:r>
              <a:rPr lang="zh-TW" altLang="en-US" sz="2400" dirty="0" smtClean="0">
                <a:latin typeface="+mj-ea"/>
                <a:ea typeface="+mj-ea"/>
              </a:rPr>
              <a:t>多少元？</a:t>
            </a:r>
            <a:endParaRPr lang="zh-TW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zh-TW" altLang="en-US" sz="2400" dirty="0" smtClean="0">
                <a:latin typeface="+mj-ea"/>
                <a:ea typeface="+mj-ea"/>
              </a:rPr>
              <a:t> </a:t>
            </a:r>
            <a:r>
              <a:rPr lang="en-US" altLang="zh-TW" sz="2400" dirty="0" smtClean="0">
                <a:latin typeface="+mj-ea"/>
                <a:ea typeface="+mj-ea"/>
              </a:rPr>
              <a:t>358            </a:t>
            </a:r>
            <a:r>
              <a:rPr lang="en-US" altLang="zh-TW" sz="2400" dirty="0">
                <a:latin typeface="+mj-ea"/>
                <a:ea typeface="+mj-ea"/>
              </a:rPr>
              <a:t>② </a:t>
            </a:r>
            <a:r>
              <a:rPr lang="en-US" altLang="zh-TW" sz="2400" dirty="0" smtClean="0">
                <a:latin typeface="+mj-ea"/>
                <a:ea typeface="+mj-ea"/>
              </a:rPr>
              <a:t> 442</a:t>
            </a:r>
            <a:endParaRPr lang="en-US" altLang="zh-TW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TW" sz="2400" dirty="0">
                <a:latin typeface="+mj-ea"/>
                <a:ea typeface="+mj-ea"/>
              </a:rPr>
              <a:t>③ </a:t>
            </a:r>
            <a:r>
              <a:rPr lang="en-US" altLang="zh-TW" sz="2400" dirty="0" smtClean="0">
                <a:latin typeface="+mj-ea"/>
                <a:ea typeface="+mj-ea"/>
              </a:rPr>
              <a:t> 690            ④  700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3" name="矩形圖說文字 2"/>
          <p:cNvSpPr/>
          <p:nvPr/>
        </p:nvSpPr>
        <p:spPr>
          <a:xfrm>
            <a:off x="2437396" y="5188924"/>
            <a:ext cx="2235013" cy="628286"/>
          </a:xfrm>
          <a:prstGeom prst="wedgeRectCallout">
            <a:avLst>
              <a:gd name="adj1" fmla="val -66072"/>
              <a:gd name="adj2" fmla="val -147247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/>
              <a:t>57</a:t>
            </a:r>
            <a:r>
              <a:rPr lang="zh-TW" altLang="en-US" sz="3600" dirty="0" smtClean="0"/>
              <a:t>＋</a:t>
            </a:r>
            <a:r>
              <a:rPr lang="en-US" altLang="zh-TW" sz="3600" dirty="0" smtClean="0"/>
              <a:t>43×7</a:t>
            </a:r>
            <a:endParaRPr lang="zh-TW" altLang="en-US" sz="3600" dirty="0"/>
          </a:p>
        </p:txBody>
      </p:sp>
      <p:sp>
        <p:nvSpPr>
          <p:cNvPr id="10" name="矩形圖說文字 9"/>
          <p:cNvSpPr/>
          <p:nvPr/>
        </p:nvSpPr>
        <p:spPr>
          <a:xfrm>
            <a:off x="5202842" y="3826465"/>
            <a:ext cx="2235013" cy="628286"/>
          </a:xfrm>
          <a:prstGeom prst="wedgeRectCallout">
            <a:avLst>
              <a:gd name="adj1" fmla="val -105180"/>
              <a:gd name="adj2" fmla="val 51799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/>
              <a:t>43</a:t>
            </a:r>
            <a:r>
              <a:rPr lang="zh-TW" altLang="en-US" sz="3600" dirty="0" smtClean="0"/>
              <a:t>＋</a:t>
            </a:r>
            <a:r>
              <a:rPr lang="en-US" altLang="zh-TW" sz="3600" dirty="0" smtClean="0"/>
              <a:t>57×7</a:t>
            </a:r>
            <a:endParaRPr lang="zh-TW" altLang="en-US" sz="3600" dirty="0"/>
          </a:p>
        </p:txBody>
      </p:sp>
      <p:sp>
        <p:nvSpPr>
          <p:cNvPr id="12" name="矩形圖說文字 11"/>
          <p:cNvSpPr/>
          <p:nvPr/>
        </p:nvSpPr>
        <p:spPr>
          <a:xfrm>
            <a:off x="1539582" y="5554915"/>
            <a:ext cx="4030639" cy="628286"/>
          </a:xfrm>
          <a:prstGeom prst="wedgeRectCallout">
            <a:avLst>
              <a:gd name="adj1" fmla="val -43261"/>
              <a:gd name="adj2" fmla="val -113001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 smtClean="0"/>
              <a:t>43×7</a:t>
            </a:r>
            <a:r>
              <a:rPr lang="zh-TW" altLang="en-US" sz="3600" dirty="0" smtClean="0"/>
              <a:t>＋</a:t>
            </a:r>
            <a:r>
              <a:rPr lang="en-US" altLang="zh-TW" sz="3600" dirty="0" smtClean="0"/>
              <a:t>57×7</a:t>
            </a:r>
            <a:r>
              <a:rPr lang="zh-TW" altLang="en-US" sz="2000" b="1" dirty="0" smtClean="0">
                <a:latin typeface="+mj-ea"/>
                <a:ea typeface="+mj-ea"/>
              </a:rPr>
              <a:t>（計算錯誤）</a:t>
            </a:r>
            <a:endParaRPr lang="zh-TW" altLang="en-US" sz="2000" b="1" dirty="0">
              <a:latin typeface="+mj-ea"/>
              <a:ea typeface="+mj-ea"/>
            </a:endParaRPr>
          </a:p>
        </p:txBody>
      </p:sp>
      <p:sp>
        <p:nvSpPr>
          <p:cNvPr id="13" name="矩形圖說文字 12"/>
          <p:cNvSpPr/>
          <p:nvPr/>
        </p:nvSpPr>
        <p:spPr>
          <a:xfrm>
            <a:off x="5202841" y="4630610"/>
            <a:ext cx="2381300" cy="628286"/>
          </a:xfrm>
          <a:prstGeom prst="wedgeRectCallout">
            <a:avLst>
              <a:gd name="adj1" fmla="val -101570"/>
              <a:gd name="adj2" fmla="val 13275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/>
              <a:t>(</a:t>
            </a:r>
            <a:r>
              <a:rPr lang="en-US" altLang="zh-TW" sz="3600" dirty="0" smtClean="0"/>
              <a:t>43</a:t>
            </a:r>
            <a:r>
              <a:rPr lang="zh-TW" altLang="en-US" sz="3600" dirty="0" smtClean="0"/>
              <a:t>＋</a:t>
            </a:r>
            <a:r>
              <a:rPr lang="en-US" altLang="zh-TW" sz="3600" dirty="0" smtClean="0"/>
              <a:t>57)×7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5385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0" grpId="0" animBg="1"/>
      <p:bldP spid="10" grpId="1" animBg="1"/>
      <p:bldP spid="12" grpId="0" animBg="1"/>
      <p:bldP spid="12" grpId="1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458139"/>
            <a:ext cx="6798734" cy="19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cap="none" dirty="0" smtClean="0"/>
              <a:t>數學科評量架構</a:t>
            </a:r>
            <a:r>
              <a:rPr lang="en-US" altLang="zh-TW" sz="3600" cap="none" dirty="0" smtClean="0"/>
              <a:t/>
            </a:r>
            <a:br>
              <a:rPr lang="en-US" altLang="zh-TW" sz="3600" cap="none" dirty="0" smtClean="0"/>
            </a:b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雙向細目</a:t>
            </a:r>
            <a:endParaRPr lang="zh-TW" altLang="en-US" cap="none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1176866" y="2517029"/>
            <a:ext cx="7093076" cy="344499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一、縱向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知識向度</a:t>
            </a: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)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 smtClean="0"/>
              <a:t>        </a:t>
            </a:r>
            <a:r>
              <a:rPr lang="zh-TW" altLang="en-US" dirty="0" smtClean="0">
                <a:latin typeface="+mj-ea"/>
                <a:ea typeface="+mj-ea"/>
              </a:rPr>
              <a:t>內容包含：</a:t>
            </a:r>
            <a:r>
              <a:rPr lang="zh-TW" altLang="en-US" u="sng" dirty="0" smtClean="0">
                <a:latin typeface="+mj-ea"/>
                <a:ea typeface="+mj-ea"/>
              </a:rPr>
              <a:t>數與量</a:t>
            </a:r>
            <a:r>
              <a:rPr lang="zh-TW" altLang="en-US" dirty="0" smtClean="0">
                <a:latin typeface="+mj-ea"/>
                <a:ea typeface="+mj-ea"/>
              </a:rPr>
              <a:t>、</a:t>
            </a:r>
            <a:r>
              <a:rPr lang="zh-TW" altLang="en-US" u="sng" dirty="0" smtClean="0">
                <a:latin typeface="+mj-ea"/>
                <a:ea typeface="+mj-ea"/>
              </a:rPr>
              <a:t>幾何</a:t>
            </a:r>
            <a:r>
              <a:rPr lang="zh-TW" altLang="en-US" dirty="0" smtClean="0">
                <a:latin typeface="+mj-ea"/>
                <a:ea typeface="+mj-ea"/>
              </a:rPr>
              <a:t>、</a:t>
            </a:r>
            <a:r>
              <a:rPr lang="zh-TW" altLang="en-US" u="sng" dirty="0" smtClean="0">
                <a:latin typeface="+mj-ea"/>
                <a:ea typeface="+mj-ea"/>
              </a:rPr>
              <a:t>統計與機率</a:t>
            </a:r>
            <a:r>
              <a:rPr lang="zh-TW" altLang="en-US" dirty="0" smtClean="0">
                <a:latin typeface="+mj-ea"/>
                <a:ea typeface="+mj-ea"/>
              </a:rPr>
              <a:t>、</a:t>
            </a:r>
            <a:r>
              <a:rPr lang="zh-TW" altLang="en-US" u="sng" dirty="0" smtClean="0">
                <a:latin typeface="+mj-ea"/>
                <a:ea typeface="+mj-ea"/>
              </a:rPr>
              <a:t>代數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二、橫向</a:t>
            </a:r>
            <a:r>
              <a: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(</a:t>
            </a: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認知歷程向度</a:t>
            </a:r>
            <a:r>
              <a:rPr lang="en-US" altLang="zh-TW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)</a:t>
            </a:r>
            <a:r>
              <a:rPr lang="zh-TW" altLang="en-US" sz="2800" dirty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：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 smtClean="0"/>
              <a:t>        </a:t>
            </a:r>
            <a:r>
              <a:rPr lang="zh-TW" altLang="en-US" dirty="0">
                <a:latin typeface="+mj-ea"/>
                <a:ea typeface="+mj-ea"/>
              </a:rPr>
              <a:t>內容包含：概念理解、程序執行、解題思考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79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89" y="675317"/>
            <a:ext cx="7541431" cy="408494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89" y="697052"/>
            <a:ext cx="7692167" cy="4577314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516" y="3231895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49057" y="471966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0" name="流程圖: 程序 9"/>
          <p:cNvSpPr/>
          <p:nvPr/>
        </p:nvSpPr>
        <p:spPr>
          <a:xfrm>
            <a:off x="4853354" y="675317"/>
            <a:ext cx="3305908" cy="2042471"/>
          </a:xfrm>
          <a:prstGeom prst="flowChartProcess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92970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0.61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44584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0.60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121024" y="70886"/>
            <a:ext cx="894061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5-d-02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能報讀生活中有序資料的統計圖。</a:t>
            </a:r>
          </a:p>
        </p:txBody>
      </p:sp>
    </p:spTree>
    <p:extLst>
      <p:ext uri="{BB962C8B-B14F-4D97-AF65-F5344CB8AC3E}">
        <p14:creationId xmlns:p14="http://schemas.microsoft.com/office/powerpoint/2010/main" val="156025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21024" y="70886"/>
            <a:ext cx="894061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5-d-02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能報讀生活中有序資料的統計圖。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1343025" y="4042702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</a:t>
            </a:r>
            <a:r>
              <a:rPr lang="zh-TW" altLang="en-US" sz="14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</a:t>
            </a:r>
            <a:r>
              <a:rPr lang="zh-TW" altLang="en-US" sz="36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理解</a:t>
            </a:r>
            <a:r>
              <a:rPr lang="zh-TW" altLang="en-US" sz="14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2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</a:t>
            </a:r>
            <a:endParaRPr lang="zh-TW" altLang="en-US" sz="32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89" y="675317"/>
            <a:ext cx="7541431" cy="408494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圖說文字 3"/>
          <p:cNvSpPr/>
          <p:nvPr/>
        </p:nvSpPr>
        <p:spPr>
          <a:xfrm>
            <a:off x="1343025" y="5274716"/>
            <a:ext cx="3939988" cy="833717"/>
          </a:xfrm>
          <a:prstGeom prst="wedgeRectCallout">
            <a:avLst>
              <a:gd name="adj1" fmla="val 71179"/>
              <a:gd name="adj2" fmla="val 13851"/>
            </a:avLst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2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 </a:t>
            </a:r>
            <a:r>
              <a:rPr lang="zh-TW" altLang="en-US" sz="32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</a:t>
            </a:r>
            <a:endParaRPr lang="zh-TW" altLang="en-US" sz="32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92" y="4598895"/>
            <a:ext cx="3324180" cy="202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7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755227" y="4577359"/>
            <a:ext cx="7483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右圖是快速美髮店</a:t>
            </a:r>
            <a:r>
              <a:rPr lang="en-US" altLang="zh-TW" sz="2400" dirty="0" smtClean="0">
                <a:latin typeface="+mj-ea"/>
                <a:ea typeface="+mj-ea"/>
              </a:rPr>
              <a:t>2014</a:t>
            </a:r>
            <a:r>
              <a:rPr lang="zh-TW" altLang="en-US" sz="2400" dirty="0" smtClean="0">
                <a:latin typeface="+mj-ea"/>
                <a:ea typeface="+mj-ea"/>
              </a:rPr>
              <a:t>年</a:t>
            </a:r>
            <a:r>
              <a:rPr lang="en-US" altLang="zh-TW" sz="2400" dirty="0" smtClean="0">
                <a:latin typeface="+mj-ea"/>
                <a:ea typeface="+mj-ea"/>
              </a:rPr>
              <a:t>4</a:t>
            </a:r>
            <a:r>
              <a:rPr lang="zh-TW" altLang="en-US" sz="2400" dirty="0" smtClean="0">
                <a:latin typeface="+mj-ea"/>
                <a:ea typeface="+mj-ea"/>
              </a:rPr>
              <a:t>月某週一至週日收入統計圖，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當天收入低於</a:t>
            </a:r>
            <a:r>
              <a:rPr lang="en-US" altLang="zh-TW" sz="2400" b="1" dirty="0" smtClean="0">
                <a:solidFill>
                  <a:srgbClr val="FF0000"/>
                </a:solidFill>
                <a:latin typeface="+mj-ea"/>
                <a:ea typeface="+mj-ea"/>
              </a:rPr>
              <a:t>2000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元的有幾天？</a:t>
            </a:r>
            <a:endParaRPr lang="zh-TW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en-US" altLang="zh-TW" sz="2400" dirty="0" smtClean="0">
                <a:latin typeface="+mj-ea"/>
                <a:ea typeface="+mj-ea"/>
              </a:rPr>
              <a:t>1            </a:t>
            </a:r>
            <a:r>
              <a:rPr lang="en-US" altLang="zh-TW" sz="2400" dirty="0">
                <a:latin typeface="+mj-ea"/>
                <a:ea typeface="+mj-ea"/>
              </a:rPr>
              <a:t>② </a:t>
            </a:r>
            <a:r>
              <a:rPr lang="en-US" altLang="zh-TW" sz="2400" dirty="0" smtClean="0">
                <a:latin typeface="+mj-ea"/>
                <a:ea typeface="+mj-ea"/>
              </a:rPr>
              <a:t> 2             ③  3          </a:t>
            </a:r>
            <a:r>
              <a:rPr lang="en-US" altLang="zh-TW" sz="2400" dirty="0">
                <a:latin typeface="+mj-ea"/>
                <a:ea typeface="+mj-ea"/>
              </a:rPr>
              <a:t>④ </a:t>
            </a:r>
            <a:r>
              <a:rPr lang="en-US" altLang="zh-TW" sz="2400" dirty="0" smtClean="0">
                <a:latin typeface="+mj-ea"/>
                <a:ea typeface="+mj-ea"/>
              </a:rPr>
              <a:t> 4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55227" y="477099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385" y="1365593"/>
            <a:ext cx="4931318" cy="3051081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21024" y="70886"/>
            <a:ext cx="894061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5-d-02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能報讀生活中有序資料的統計圖。</a:t>
            </a:r>
          </a:p>
        </p:txBody>
      </p:sp>
    </p:spTree>
    <p:extLst>
      <p:ext uri="{BB962C8B-B14F-4D97-AF65-F5344CB8AC3E}">
        <p14:creationId xmlns:p14="http://schemas.microsoft.com/office/powerpoint/2010/main" val="13281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1343025" y="4042702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</a:t>
            </a:r>
            <a:r>
              <a:rPr lang="zh-TW" altLang="en-US" sz="14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6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</a:t>
            </a:r>
            <a:r>
              <a:rPr lang="zh-TW" altLang="en-US" sz="36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理解</a:t>
            </a:r>
            <a:r>
              <a:rPr lang="zh-TW" altLang="en-US" sz="14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2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</a:t>
            </a:r>
            <a:endParaRPr lang="zh-TW" altLang="en-US" sz="32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89" y="675317"/>
            <a:ext cx="7541431" cy="408494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圖說文字 3"/>
          <p:cNvSpPr/>
          <p:nvPr/>
        </p:nvSpPr>
        <p:spPr>
          <a:xfrm>
            <a:off x="1343025" y="5274716"/>
            <a:ext cx="3939988" cy="833717"/>
          </a:xfrm>
          <a:prstGeom prst="wedgeRectCallout">
            <a:avLst>
              <a:gd name="adj1" fmla="val 71179"/>
              <a:gd name="adj2" fmla="val 13851"/>
            </a:avLst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修改為</a:t>
            </a:r>
            <a:r>
              <a:rPr lang="zh-TW" altLang="en-US" sz="3200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320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 </a:t>
            </a:r>
            <a:r>
              <a:rPr lang="zh-TW" altLang="en-US" sz="3200" dirty="0" smtClean="0">
                <a:solidFill>
                  <a:schemeClr val="bg1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題</a:t>
            </a:r>
            <a:endParaRPr lang="zh-TW" altLang="en-US" sz="3200" dirty="0">
              <a:solidFill>
                <a:schemeClr val="bg1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92" y="4598895"/>
            <a:ext cx="3324180" cy="2023996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121024" y="70886"/>
            <a:ext cx="894061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5-d-02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能報讀生活中有序資料的統計圖。</a:t>
            </a:r>
          </a:p>
        </p:txBody>
      </p:sp>
    </p:spTree>
    <p:extLst>
      <p:ext uri="{BB962C8B-B14F-4D97-AF65-F5344CB8AC3E}">
        <p14:creationId xmlns:p14="http://schemas.microsoft.com/office/powerpoint/2010/main" val="293537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755227" y="4577359"/>
            <a:ext cx="7483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latin typeface="+mj-ea"/>
                <a:ea typeface="+mj-ea"/>
              </a:rPr>
              <a:t>上圖是快速美髮店</a:t>
            </a:r>
            <a:r>
              <a:rPr lang="en-US" altLang="zh-TW" sz="2400" dirty="0" smtClean="0">
                <a:latin typeface="+mj-ea"/>
                <a:ea typeface="+mj-ea"/>
              </a:rPr>
              <a:t>2014</a:t>
            </a:r>
            <a:r>
              <a:rPr lang="zh-TW" altLang="en-US" sz="2400" dirty="0" smtClean="0">
                <a:latin typeface="+mj-ea"/>
                <a:ea typeface="+mj-ea"/>
              </a:rPr>
              <a:t>年</a:t>
            </a:r>
            <a:r>
              <a:rPr lang="en-US" altLang="zh-TW" sz="2400" dirty="0" smtClean="0">
                <a:latin typeface="+mj-ea"/>
                <a:ea typeface="+mj-ea"/>
              </a:rPr>
              <a:t>4</a:t>
            </a:r>
            <a:r>
              <a:rPr lang="zh-TW" altLang="en-US" sz="2400" dirty="0" smtClean="0">
                <a:latin typeface="+mj-ea"/>
                <a:ea typeface="+mj-ea"/>
              </a:rPr>
              <a:t>月某週一至週日收入統計圖，</a:t>
            </a:r>
            <a:r>
              <a:rPr lang="zh-TW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週五、六、日三天總收入大約是多少元？</a:t>
            </a:r>
            <a:endParaRPr lang="zh-TW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+mj-ea"/>
                <a:ea typeface="+mj-ea"/>
              </a:rPr>
              <a:t>① </a:t>
            </a:r>
            <a:r>
              <a:rPr lang="zh-TW" altLang="en-US" sz="2400" dirty="0" smtClean="0">
                <a:latin typeface="+mj-ea"/>
                <a:ea typeface="+mj-ea"/>
              </a:rPr>
              <a:t> </a:t>
            </a:r>
            <a:r>
              <a:rPr lang="en-US" altLang="zh-TW" sz="2400" dirty="0" smtClean="0">
                <a:latin typeface="+mj-ea"/>
                <a:ea typeface="+mj-ea"/>
              </a:rPr>
              <a:t>1500           </a:t>
            </a:r>
            <a:r>
              <a:rPr lang="en-US" altLang="zh-TW" sz="2400" dirty="0">
                <a:latin typeface="+mj-ea"/>
                <a:ea typeface="+mj-ea"/>
              </a:rPr>
              <a:t>② </a:t>
            </a:r>
            <a:r>
              <a:rPr lang="en-US" altLang="zh-TW" sz="2400" dirty="0" smtClean="0">
                <a:latin typeface="+mj-ea"/>
                <a:ea typeface="+mj-ea"/>
              </a:rPr>
              <a:t> 3500         ③  4600          </a:t>
            </a:r>
            <a:r>
              <a:rPr lang="en-US" altLang="zh-TW" sz="2400" dirty="0">
                <a:latin typeface="+mj-ea"/>
                <a:ea typeface="+mj-ea"/>
              </a:rPr>
              <a:t>④ </a:t>
            </a:r>
            <a:r>
              <a:rPr lang="en-US" altLang="zh-TW" sz="2400" dirty="0" smtClean="0">
                <a:latin typeface="+mj-ea"/>
                <a:ea typeface="+mj-ea"/>
              </a:rPr>
              <a:t> 5000</a:t>
            </a:r>
            <a:endParaRPr lang="en-US" altLang="zh-TW" sz="2400" dirty="0">
              <a:latin typeface="+mj-ea"/>
              <a:ea typeface="+mj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55227" y="477099"/>
            <a:ext cx="444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修改後：</a:t>
            </a:r>
            <a:r>
              <a:rPr lang="zh-TW" altLang="en-US" sz="3200" dirty="0" smtClean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385" y="1365593"/>
            <a:ext cx="4931318" cy="3051081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21024" y="70886"/>
            <a:ext cx="894061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5-d-02 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能報讀生活中有序資料的統計圖。</a:t>
            </a:r>
          </a:p>
        </p:txBody>
      </p:sp>
    </p:spTree>
    <p:extLst>
      <p:ext uri="{BB962C8B-B14F-4D97-AF65-F5344CB8AC3E}">
        <p14:creationId xmlns:p14="http://schemas.microsoft.com/office/powerpoint/2010/main" val="420936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3299131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619500" y="398739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049" y="728683"/>
            <a:ext cx="7632384" cy="146628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字方塊 8"/>
          <p:cNvSpPr txBox="1"/>
          <p:nvPr/>
        </p:nvSpPr>
        <p:spPr>
          <a:xfrm>
            <a:off x="94129" y="70886"/>
            <a:ext cx="898263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5-a-02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能熟練整數四則混合計算。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538175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0.55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04693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0.58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21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049" y="728683"/>
            <a:ext cx="7632384" cy="146628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字方塊 6"/>
          <p:cNvSpPr txBox="1"/>
          <p:nvPr/>
        </p:nvSpPr>
        <p:spPr>
          <a:xfrm>
            <a:off x="94129" y="70886"/>
            <a:ext cx="898263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5-a-02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能熟練整數四則混合計算。</a:t>
            </a:r>
          </a:p>
        </p:txBody>
      </p:sp>
      <p:sp>
        <p:nvSpPr>
          <p:cNvPr id="3" name="橢圓 2"/>
          <p:cNvSpPr/>
          <p:nvPr/>
        </p:nvSpPr>
        <p:spPr>
          <a:xfrm>
            <a:off x="2205317" y="1573306"/>
            <a:ext cx="618565" cy="537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2259104" y="2111188"/>
            <a:ext cx="5755341" cy="1189893"/>
            <a:chOff x="2259104" y="2111188"/>
            <a:chExt cx="5755341" cy="1189893"/>
          </a:xfrm>
        </p:grpSpPr>
        <p:sp>
          <p:nvSpPr>
            <p:cNvPr id="2" name="文字方塊 1"/>
            <p:cNvSpPr txBox="1"/>
            <p:nvPr/>
          </p:nvSpPr>
          <p:spPr>
            <a:xfrm>
              <a:off x="2259104" y="2716306"/>
              <a:ext cx="5755341" cy="58477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3200" dirty="0">
                  <a:latin typeface="+mj-ea"/>
                  <a:ea typeface="+mj-ea"/>
                </a:rPr>
                <a:t>32</a:t>
              </a:r>
              <a:r>
                <a:rPr lang="zh-TW" altLang="zh-TW" sz="3200" dirty="0">
                  <a:latin typeface="+mj-ea"/>
                  <a:ea typeface="+mj-ea"/>
                </a:rPr>
                <a:t>＋</a:t>
              </a:r>
              <a:r>
                <a:rPr lang="en-US" altLang="zh-TW" sz="3200" dirty="0">
                  <a:latin typeface="+mj-ea"/>
                  <a:ea typeface="+mj-ea"/>
                </a:rPr>
                <a:t>8÷</a:t>
              </a:r>
              <a:r>
                <a:rPr lang="en-US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2×4</a:t>
              </a:r>
              <a:r>
                <a:rPr lang="zh-TW" altLang="zh-TW" sz="3200" dirty="0" smtClean="0">
                  <a:latin typeface="+mj-ea"/>
                  <a:ea typeface="+mj-ea"/>
                </a:rPr>
                <a:t>＝</a:t>
              </a:r>
              <a:r>
                <a:rPr lang="en-US" altLang="zh-TW" sz="3200" dirty="0">
                  <a:latin typeface="+mj-ea"/>
                </a:rPr>
                <a:t> 32</a:t>
              </a:r>
              <a:r>
                <a:rPr lang="zh-TW" altLang="zh-TW" sz="3200" dirty="0">
                  <a:latin typeface="+mj-ea"/>
                </a:rPr>
                <a:t>＋</a:t>
              </a:r>
              <a:r>
                <a:rPr lang="en-US" altLang="zh-TW" sz="3200" dirty="0" smtClean="0">
                  <a:latin typeface="+mj-ea"/>
                </a:rPr>
                <a:t>8÷</a:t>
              </a:r>
              <a:r>
                <a:rPr lang="en-US" altLang="zh-TW" sz="3200" b="1" dirty="0" smtClean="0">
                  <a:solidFill>
                    <a:srgbClr val="FF0000"/>
                  </a:solidFill>
                  <a:latin typeface="+mj-ea"/>
                </a:rPr>
                <a:t>8</a:t>
              </a:r>
              <a:r>
                <a:rPr lang="zh-TW" altLang="zh-TW" sz="3200" dirty="0" smtClean="0">
                  <a:latin typeface="+mj-ea"/>
                </a:rPr>
                <a:t> ＝</a:t>
              </a:r>
              <a:r>
                <a:rPr lang="en-US" altLang="zh-TW" sz="3200" dirty="0" smtClean="0">
                  <a:latin typeface="+mj-ea"/>
                </a:rPr>
                <a:t>33</a:t>
              </a:r>
              <a:endParaRPr lang="zh-TW" altLang="en-US" sz="3200" dirty="0">
                <a:latin typeface="+mj-ea"/>
                <a:ea typeface="+mj-ea"/>
              </a:endParaRPr>
            </a:p>
          </p:txBody>
        </p:sp>
        <p:cxnSp>
          <p:nvCxnSpPr>
            <p:cNvPr id="10" name="直線單箭頭接點 9"/>
            <p:cNvCxnSpPr>
              <a:stCxn id="3" idx="4"/>
            </p:cNvCxnSpPr>
            <p:nvPr/>
          </p:nvCxnSpPr>
          <p:spPr>
            <a:xfrm flipH="1">
              <a:off x="2501153" y="2111188"/>
              <a:ext cx="13447" cy="605118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橢圓 11"/>
          <p:cNvSpPr/>
          <p:nvPr/>
        </p:nvSpPr>
        <p:spPr>
          <a:xfrm>
            <a:off x="3881185" y="1591748"/>
            <a:ext cx="618565" cy="537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3" name="群組 12"/>
          <p:cNvGrpSpPr/>
          <p:nvPr/>
        </p:nvGrpSpPr>
        <p:grpSpPr>
          <a:xfrm>
            <a:off x="2259104" y="2129630"/>
            <a:ext cx="5755341" cy="2066228"/>
            <a:chOff x="2259104" y="1234853"/>
            <a:chExt cx="5755341" cy="2066228"/>
          </a:xfrm>
        </p:grpSpPr>
        <p:sp>
          <p:nvSpPr>
            <p:cNvPr id="14" name="文字方塊 13"/>
            <p:cNvSpPr txBox="1"/>
            <p:nvPr/>
          </p:nvSpPr>
          <p:spPr>
            <a:xfrm>
              <a:off x="2259104" y="2716306"/>
              <a:ext cx="5755341" cy="584775"/>
            </a:xfrm>
            <a:prstGeom prst="rect">
              <a:avLst/>
            </a:prstGeom>
            <a:solidFill>
              <a:srgbClr val="FF0000"/>
            </a:solidFill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3200" dirty="0">
                  <a:latin typeface="+mj-ea"/>
                  <a:ea typeface="+mj-ea"/>
                </a:rPr>
                <a:t>32</a:t>
              </a:r>
              <a:r>
                <a:rPr lang="zh-TW" altLang="zh-TW" sz="3200" dirty="0">
                  <a:solidFill>
                    <a:schemeClr val="bg1"/>
                  </a:solidFill>
                  <a:latin typeface="+mj-ea"/>
                  <a:ea typeface="+mj-ea"/>
                </a:rPr>
                <a:t>＋</a:t>
              </a:r>
              <a:r>
                <a:rPr lang="en-US" altLang="zh-TW" sz="3200" dirty="0">
                  <a:solidFill>
                    <a:schemeClr val="bg1"/>
                  </a:solidFill>
                  <a:latin typeface="+mj-ea"/>
                  <a:ea typeface="+mj-ea"/>
                </a:rPr>
                <a:t>8÷2×4</a:t>
              </a:r>
              <a:r>
                <a:rPr lang="zh-TW" altLang="zh-TW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＝</a:t>
              </a:r>
              <a:r>
                <a:rPr lang="en-US" altLang="zh-TW" sz="3200" dirty="0">
                  <a:solidFill>
                    <a:schemeClr val="bg1"/>
                  </a:solidFill>
                  <a:latin typeface="+mj-ea"/>
                </a:rPr>
                <a:t> 32</a:t>
              </a:r>
              <a:r>
                <a:rPr lang="zh-TW" altLang="zh-TW" sz="3200" dirty="0" smtClean="0">
                  <a:solidFill>
                    <a:schemeClr val="bg1"/>
                  </a:solidFill>
                  <a:latin typeface="+mj-ea"/>
                </a:rPr>
                <a:t>＋</a:t>
              </a:r>
              <a:r>
                <a:rPr lang="en-US" altLang="zh-TW" sz="3200" dirty="0" smtClean="0">
                  <a:solidFill>
                    <a:schemeClr val="bg1"/>
                  </a:solidFill>
                  <a:latin typeface="+mj-ea"/>
                </a:rPr>
                <a:t>16</a:t>
              </a:r>
              <a:r>
                <a:rPr lang="zh-TW" altLang="zh-TW" sz="3200" dirty="0" smtClean="0">
                  <a:solidFill>
                    <a:schemeClr val="bg1"/>
                  </a:solidFill>
                  <a:latin typeface="+mj-ea"/>
                </a:rPr>
                <a:t> ＝</a:t>
              </a:r>
              <a:r>
                <a:rPr lang="en-US" altLang="zh-TW" sz="3200" dirty="0" smtClean="0">
                  <a:solidFill>
                    <a:schemeClr val="bg1"/>
                  </a:solidFill>
                  <a:latin typeface="+mj-ea"/>
                </a:rPr>
                <a:t>48</a:t>
              </a:r>
              <a:endParaRPr lang="zh-TW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5" name="直線單箭頭接點 14"/>
            <p:cNvCxnSpPr>
              <a:stCxn id="12" idx="4"/>
            </p:cNvCxnSpPr>
            <p:nvPr/>
          </p:nvCxnSpPr>
          <p:spPr>
            <a:xfrm flipH="1">
              <a:off x="4185986" y="1234853"/>
              <a:ext cx="4482" cy="150885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群組 16"/>
          <p:cNvGrpSpPr/>
          <p:nvPr/>
        </p:nvGrpSpPr>
        <p:grpSpPr>
          <a:xfrm>
            <a:off x="2259104" y="2129630"/>
            <a:ext cx="5755341" cy="3029046"/>
            <a:chOff x="2259104" y="272035"/>
            <a:chExt cx="5755341" cy="3029046"/>
          </a:xfrm>
        </p:grpSpPr>
        <p:sp>
          <p:nvSpPr>
            <p:cNvPr id="18" name="文字方塊 17"/>
            <p:cNvSpPr txBox="1"/>
            <p:nvPr/>
          </p:nvSpPr>
          <p:spPr>
            <a:xfrm>
              <a:off x="2259104" y="2716306"/>
              <a:ext cx="5755341" cy="58477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32</a:t>
              </a:r>
              <a:r>
                <a:rPr lang="zh-TW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＋</a:t>
              </a:r>
              <a:r>
                <a:rPr lang="en-US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8</a:t>
              </a:r>
              <a:r>
                <a:rPr lang="en-US" altLang="zh-TW" sz="3200" dirty="0">
                  <a:latin typeface="+mj-ea"/>
                  <a:ea typeface="+mj-ea"/>
                </a:rPr>
                <a:t>÷2×4</a:t>
              </a:r>
              <a:r>
                <a:rPr lang="zh-TW" altLang="zh-TW" sz="3200" dirty="0">
                  <a:latin typeface="+mj-ea"/>
                  <a:ea typeface="+mj-ea"/>
                </a:rPr>
                <a:t>＝</a:t>
              </a:r>
              <a:r>
                <a:rPr lang="en-US" altLang="zh-TW" sz="3200" dirty="0">
                  <a:latin typeface="+mj-ea"/>
                  <a:ea typeface="+mj-ea"/>
                </a:rPr>
                <a:t> </a:t>
              </a:r>
              <a:r>
                <a:rPr lang="en-US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40</a:t>
              </a:r>
              <a:r>
                <a:rPr lang="en-US" altLang="zh-TW" sz="3200" dirty="0" smtClean="0">
                  <a:latin typeface="+mj-ea"/>
                </a:rPr>
                <a:t> ÷ 2 × 4</a:t>
              </a:r>
              <a:r>
                <a:rPr lang="zh-TW" altLang="zh-TW" sz="3200" dirty="0" smtClean="0">
                  <a:latin typeface="+mj-ea"/>
                </a:rPr>
                <a:t>＝</a:t>
              </a:r>
              <a:r>
                <a:rPr lang="en-US" altLang="zh-TW" sz="3200" dirty="0" smtClean="0">
                  <a:latin typeface="+mj-ea"/>
                </a:rPr>
                <a:t>80</a:t>
              </a:r>
              <a:endParaRPr lang="zh-TW" altLang="en-US" sz="3200" dirty="0">
                <a:latin typeface="+mj-ea"/>
                <a:ea typeface="+mj-ea"/>
              </a:endParaRPr>
            </a:p>
          </p:txBody>
        </p:sp>
        <p:cxnSp>
          <p:nvCxnSpPr>
            <p:cNvPr id="19" name="直線單箭頭接點 18"/>
            <p:cNvCxnSpPr>
              <a:stCxn id="20" idx="4"/>
            </p:cNvCxnSpPr>
            <p:nvPr/>
          </p:nvCxnSpPr>
          <p:spPr>
            <a:xfrm>
              <a:off x="5916706" y="272035"/>
              <a:ext cx="1" cy="2444271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橢圓 19"/>
          <p:cNvSpPr/>
          <p:nvPr/>
        </p:nvSpPr>
        <p:spPr>
          <a:xfrm>
            <a:off x="5607423" y="1591748"/>
            <a:ext cx="618565" cy="537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6" name="群組 25"/>
          <p:cNvGrpSpPr/>
          <p:nvPr/>
        </p:nvGrpSpPr>
        <p:grpSpPr>
          <a:xfrm>
            <a:off x="2263587" y="2162298"/>
            <a:ext cx="6275295" cy="3995939"/>
            <a:chOff x="2259104" y="-694858"/>
            <a:chExt cx="6275295" cy="3995939"/>
          </a:xfrm>
        </p:grpSpPr>
        <p:sp>
          <p:nvSpPr>
            <p:cNvPr id="27" name="文字方塊 26"/>
            <p:cNvSpPr txBox="1"/>
            <p:nvPr/>
          </p:nvSpPr>
          <p:spPr>
            <a:xfrm>
              <a:off x="2259104" y="2716306"/>
              <a:ext cx="6275295" cy="58477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3200" dirty="0">
                  <a:latin typeface="+mj-ea"/>
                  <a:ea typeface="+mj-ea"/>
                </a:rPr>
                <a:t>32</a:t>
              </a:r>
              <a:r>
                <a:rPr lang="zh-TW" altLang="zh-TW" sz="3200" dirty="0">
                  <a:latin typeface="+mj-ea"/>
                  <a:ea typeface="+mj-ea"/>
                </a:rPr>
                <a:t>＋</a:t>
              </a:r>
              <a:r>
                <a:rPr lang="en-US" altLang="zh-TW" sz="3200" b="1" dirty="0">
                  <a:solidFill>
                    <a:srgbClr val="FF0000"/>
                  </a:solidFill>
                  <a:latin typeface="+mj-ea"/>
                  <a:ea typeface="+mj-ea"/>
                </a:rPr>
                <a:t>8÷2</a:t>
              </a:r>
              <a:r>
                <a:rPr lang="en-US" altLang="zh-TW" sz="3200" dirty="0">
                  <a:latin typeface="+mj-ea"/>
                  <a:ea typeface="+mj-ea"/>
                </a:rPr>
                <a:t>×4</a:t>
              </a:r>
              <a:r>
                <a:rPr lang="zh-TW" altLang="zh-TW" sz="3200" dirty="0">
                  <a:latin typeface="+mj-ea"/>
                  <a:ea typeface="+mj-ea"/>
                </a:rPr>
                <a:t>＝</a:t>
              </a:r>
              <a:r>
                <a:rPr lang="en-US" altLang="zh-TW" sz="3200" dirty="0">
                  <a:latin typeface="+mj-ea"/>
                  <a:ea typeface="+mj-ea"/>
                </a:rPr>
                <a:t> </a:t>
              </a:r>
              <a:r>
                <a:rPr lang="en-US" altLang="zh-TW" sz="3200" b="1" dirty="0" smtClean="0">
                  <a:solidFill>
                    <a:srgbClr val="FF0000"/>
                  </a:solidFill>
                  <a:latin typeface="+mj-ea"/>
                </a:rPr>
                <a:t>32+4</a:t>
              </a:r>
              <a:r>
                <a:rPr lang="en-US" altLang="zh-TW" sz="3200" dirty="0" smtClean="0">
                  <a:latin typeface="+mj-ea"/>
                </a:rPr>
                <a:t> × 4</a:t>
              </a:r>
              <a:r>
                <a:rPr lang="zh-TW" altLang="zh-TW" sz="3200" dirty="0" smtClean="0">
                  <a:latin typeface="+mj-ea"/>
                </a:rPr>
                <a:t>＝</a:t>
              </a:r>
              <a:r>
                <a:rPr lang="en-US" altLang="zh-TW" sz="3200" b="1" dirty="0" smtClean="0">
                  <a:solidFill>
                    <a:srgbClr val="FF0000"/>
                  </a:solidFill>
                  <a:latin typeface="+mj-ea"/>
                </a:rPr>
                <a:t>36</a:t>
              </a:r>
              <a:r>
                <a:rPr lang="en-US" altLang="zh-TW" sz="3200" dirty="0">
                  <a:latin typeface="+mj-ea"/>
                </a:rPr>
                <a:t> × 4</a:t>
              </a:r>
              <a:endParaRPr lang="zh-TW" altLang="en-US" sz="3200" dirty="0">
                <a:latin typeface="+mj-ea"/>
                <a:ea typeface="+mj-ea"/>
              </a:endParaRPr>
            </a:p>
          </p:txBody>
        </p:sp>
        <p:cxnSp>
          <p:nvCxnSpPr>
            <p:cNvPr id="28" name="直線單箭頭接點 27"/>
            <p:cNvCxnSpPr/>
            <p:nvPr/>
          </p:nvCxnSpPr>
          <p:spPr>
            <a:xfrm>
              <a:off x="7744945" y="-694858"/>
              <a:ext cx="0" cy="3425369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橢圓 28"/>
          <p:cNvSpPr/>
          <p:nvPr/>
        </p:nvSpPr>
        <p:spPr>
          <a:xfrm>
            <a:off x="7413250" y="1610436"/>
            <a:ext cx="618565" cy="537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338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 animBg="1"/>
      <p:bldP spid="12" grpId="1" animBg="1"/>
      <p:bldP spid="20" grpId="0" animBg="1"/>
      <p:bldP spid="20" grpId="1" animBg="1"/>
      <p:bldP spid="29" grpId="0" animBg="1"/>
      <p:bldP spid="2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88895" y="435478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94129" y="70886"/>
            <a:ext cx="8982632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5-s-05</a:t>
            </a:r>
            <a:r>
              <a:rPr lang="zh-TW" altLang="en-US" sz="2200" spc="-110" dirty="0">
                <a:latin typeface="標楷體" panose="03000509000000000000" pitchFamily="65" charset="-120"/>
                <a:ea typeface="標楷體" panose="03000509000000000000" pitchFamily="65" charset="-120"/>
              </a:rPr>
              <a:t>能運用切割重組，理解三角形、平行四邊形與梯形的面積公式。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19" y="780534"/>
            <a:ext cx="7558231" cy="150070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119926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0.40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203553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0.47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84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476002" y="435478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154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5-s-08 </a:t>
            </a:r>
            <a:r>
              <a:rPr lang="zh-TW" altLang="en-US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能認識面的平行與垂直，並描述正方體與</a:t>
            </a:r>
            <a:r>
              <a:rPr lang="zh-TW" altLang="en-US" sz="2100" spc="-25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長方體中</a:t>
            </a:r>
            <a:r>
              <a:rPr lang="zh-TW" altLang="en-US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面與面的平行與垂直關係。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713385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036602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0.58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039" y="711788"/>
            <a:ext cx="75438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7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592108" y="398739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154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5-n-10 </a:t>
            </a:r>
            <a:r>
              <a:rPr lang="zh-TW" altLang="en-US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能用四捨五入的方法，對小數在指定位數取</a:t>
            </a:r>
            <a:r>
              <a:rPr lang="zh-TW" altLang="en-US" sz="2100" spc="-25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概數</a:t>
            </a:r>
            <a:r>
              <a:rPr lang="zh-TW" altLang="en-US" sz="2100" spc="-250" dirty="0">
                <a:latin typeface="標楷體" panose="03000509000000000000" pitchFamily="65" charset="-120"/>
                <a:ea typeface="標楷體" panose="03000509000000000000" pitchFamily="65" charset="-120"/>
              </a:rPr>
              <a:t>，並做加、減、乘、除之估算。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22450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0.77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872610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0.44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631" y="609159"/>
            <a:ext cx="7587208" cy="253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1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1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TW" altLang="en-US" u="sng" cap="none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概念理解</a:t>
            </a:r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1176865" y="1793452"/>
            <a:ext cx="6798736" cy="2081864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 smtClean="0">
                <a:latin typeface="+mj-ea"/>
                <a:ea typeface="+mj-ea"/>
              </a:rPr>
              <a:t>係指數學內容的概念性知識，此類試題是測驗學生是否</a:t>
            </a:r>
            <a:r>
              <a:rPr lang="zh-TW" altLang="en-US" b="1" u="sng" dirty="0" smtClean="0">
                <a:solidFill>
                  <a:srgbClr val="FF0000"/>
                </a:solidFill>
                <a:latin typeface="+mj-ea"/>
                <a:ea typeface="+mj-ea"/>
              </a:rPr>
              <a:t>具備數學基本概念</a:t>
            </a:r>
            <a:r>
              <a:rPr lang="zh-TW" altLang="en-US" dirty="0" smtClean="0">
                <a:latin typeface="+mj-ea"/>
                <a:ea typeface="+mj-ea"/>
              </a:rPr>
              <a:t>，要求作答者將腦中的記憶知識應用出來做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判斷</a:t>
            </a:r>
            <a:r>
              <a:rPr lang="zh-TW" altLang="en-US" dirty="0" smtClean="0">
                <a:latin typeface="+mj-ea"/>
                <a:ea typeface="+mj-ea"/>
              </a:rPr>
              <a:t>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6" y="3933372"/>
            <a:ext cx="7776000" cy="22131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3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66463" y="5139193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5-a-01 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能在具體情境中，理解乘法對加法的分配律，</a:t>
            </a:r>
            <a:r>
              <a:rPr lang="zh-TW" altLang="en-US" sz="2200" spc="-13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並運用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於簡化心算。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945732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0.70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571177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" name="群組 14"/>
          <p:cNvGrpSpPr/>
          <p:nvPr/>
        </p:nvGrpSpPr>
        <p:grpSpPr>
          <a:xfrm>
            <a:off x="1376328" y="624025"/>
            <a:ext cx="6315143" cy="2552930"/>
            <a:chOff x="1376328" y="624025"/>
            <a:chExt cx="6315143" cy="2552930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76328" y="624025"/>
              <a:ext cx="6315143" cy="2552930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 rotWithShape="1">
            <a:blip r:embed="rId5"/>
            <a:srcRect b="69381"/>
            <a:stretch/>
          </p:blipFill>
          <p:spPr>
            <a:xfrm>
              <a:off x="2749986" y="2826445"/>
              <a:ext cx="742950" cy="347061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 rotWithShape="1">
            <a:blip r:embed="rId5"/>
            <a:srcRect t="35181" b="31601"/>
            <a:stretch/>
          </p:blipFill>
          <p:spPr>
            <a:xfrm>
              <a:off x="3770575" y="2783542"/>
              <a:ext cx="742950" cy="376517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5"/>
            <a:srcRect t="69586" b="-431"/>
            <a:stretch/>
          </p:blipFill>
          <p:spPr>
            <a:xfrm>
              <a:off x="4766463" y="2743200"/>
              <a:ext cx="742950" cy="3496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771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529333" y="400083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154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5-n-14 </a:t>
            </a:r>
            <a:r>
              <a:rPr lang="zh-TW" altLang="en-US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能</a:t>
            </a:r>
            <a:r>
              <a:rPr lang="zh-TW" altLang="en-US" sz="2100" spc="-170" dirty="0">
                <a:latin typeface="標楷體" panose="03000509000000000000" pitchFamily="65" charset="-120"/>
                <a:ea typeface="標楷體" panose="03000509000000000000" pitchFamily="65" charset="-120"/>
              </a:rPr>
              <a:t>認識重量單位「公噸」及「公噸」、「公斤」間的</a:t>
            </a:r>
            <a:r>
              <a:rPr lang="zh-TW" altLang="en-US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關係</a:t>
            </a:r>
            <a:r>
              <a:rPr lang="zh-TW" altLang="en-US" sz="2100" spc="-170" dirty="0">
                <a:latin typeface="標楷體" panose="03000509000000000000" pitchFamily="65" charset="-120"/>
                <a:ea typeface="標楷體" panose="03000509000000000000" pitchFamily="65" charset="-120"/>
              </a:rPr>
              <a:t>，並作相關計算。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582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0.71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群組 6"/>
          <p:cNvGrpSpPr/>
          <p:nvPr/>
        </p:nvGrpSpPr>
        <p:grpSpPr>
          <a:xfrm>
            <a:off x="804817" y="691012"/>
            <a:ext cx="7475367" cy="1695000"/>
            <a:chOff x="804817" y="691012"/>
            <a:chExt cx="7475367" cy="1695000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4"/>
            <a:srcRect b="60132"/>
            <a:stretch/>
          </p:blipFill>
          <p:spPr>
            <a:xfrm>
              <a:off x="822019" y="691012"/>
              <a:ext cx="7458165" cy="1043659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/>
            <a:srcRect t="41808" r="54948" b="38672"/>
            <a:stretch/>
          </p:blipFill>
          <p:spPr>
            <a:xfrm>
              <a:off x="3744431" y="1241470"/>
              <a:ext cx="3360016" cy="510989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4"/>
            <a:srcRect t="62342" b="16597"/>
            <a:stretch/>
          </p:blipFill>
          <p:spPr>
            <a:xfrm>
              <a:off x="804817" y="1734249"/>
              <a:ext cx="7458165" cy="551329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4"/>
            <a:srcRect t="84275" r="57482" b="315"/>
            <a:stretch/>
          </p:blipFill>
          <p:spPr>
            <a:xfrm>
              <a:off x="3744431" y="1710154"/>
              <a:ext cx="3171030" cy="403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062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804817" y="691012"/>
            <a:ext cx="7475367" cy="1695000"/>
            <a:chOff x="804817" y="691012"/>
            <a:chExt cx="7475367" cy="1695000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3"/>
            <a:srcRect b="60132"/>
            <a:stretch/>
          </p:blipFill>
          <p:spPr>
            <a:xfrm>
              <a:off x="822019" y="691012"/>
              <a:ext cx="7458165" cy="1043659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3"/>
            <a:srcRect t="41808" r="54948" b="38672"/>
            <a:stretch/>
          </p:blipFill>
          <p:spPr>
            <a:xfrm>
              <a:off x="3744431" y="1241470"/>
              <a:ext cx="3360016" cy="510989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/>
            <a:srcRect t="62342" b="16597"/>
            <a:stretch/>
          </p:blipFill>
          <p:spPr>
            <a:xfrm>
              <a:off x="804817" y="1734249"/>
              <a:ext cx="7458165" cy="551329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/>
            <a:srcRect t="84275" r="57482" b="315"/>
            <a:stretch/>
          </p:blipFill>
          <p:spPr>
            <a:xfrm>
              <a:off x="3744431" y="1710154"/>
              <a:ext cx="3171030" cy="403413"/>
            </a:xfrm>
            <a:prstGeom prst="rect">
              <a:avLst/>
            </a:prstGeom>
          </p:spPr>
        </p:pic>
      </p:grpSp>
      <p:sp>
        <p:nvSpPr>
          <p:cNvPr id="2" name="文字方塊 1"/>
          <p:cNvSpPr txBox="1"/>
          <p:nvPr/>
        </p:nvSpPr>
        <p:spPr>
          <a:xfrm>
            <a:off x="968188" y="2810435"/>
            <a:ext cx="73119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的迷思：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</a:rPr>
              <a:t>16.3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公噸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＝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16 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公噸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3 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公斤</a:t>
            </a:r>
            <a:endParaRPr lang="en-US" altLang="zh-TW" sz="2400" dirty="0" smtClean="0">
              <a:solidFill>
                <a:srgbClr val="CC0000"/>
              </a:solidFill>
              <a:latin typeface="+mj-ea"/>
              <a:ea typeface="+mj-ea"/>
            </a:endParaRPr>
          </a:p>
          <a:p>
            <a:pPr marL="2057400" indent="-2057400"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的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迷思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：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</a:rPr>
              <a:t>1 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公噸＝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100 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公斤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，</a:t>
            </a:r>
            <a:endParaRPr lang="en-US" altLang="zh-TW" sz="2400" dirty="0" smtClean="0">
              <a:solidFill>
                <a:srgbClr val="CC0000"/>
              </a:solidFill>
              <a:latin typeface="+mj-ea"/>
              <a:ea typeface="+mj-ea"/>
            </a:endParaRPr>
          </a:p>
          <a:p>
            <a:pPr marL="2057400" indent="-2057400">
              <a:lnSpc>
                <a:spcPct val="150000"/>
              </a:lnSpc>
            </a:pP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 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</a:rPr>
              <a:t>                           16.3 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公噸＝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16 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公噸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30 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公斤</a:t>
            </a:r>
            <a:endParaRPr lang="en-US" altLang="zh-TW" sz="2400" dirty="0">
              <a:solidFill>
                <a:srgbClr val="CC0000"/>
              </a:solidFill>
              <a:latin typeface="+mj-ea"/>
              <a:ea typeface="+mj-ea"/>
            </a:endParaRPr>
          </a:p>
          <a:p>
            <a:pPr marL="2057400" indent="-2057400"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的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迷思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：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無法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掌握兩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階單位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複名數加減的計算能力。只計算整數相減的部份，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16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－</a:t>
            </a:r>
            <a:r>
              <a:rPr lang="en-US" altLang="zh-TW" sz="2400" dirty="0">
                <a:solidFill>
                  <a:srgbClr val="CC0000"/>
                </a:solidFill>
                <a:latin typeface="+mj-ea"/>
                <a:ea typeface="+mj-ea"/>
              </a:rPr>
              <a:t>6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</a:rPr>
              <a:t>＝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</a:rPr>
              <a:t>10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。</a:t>
            </a:r>
            <a:endParaRPr lang="en-US" altLang="zh-TW" sz="2400" dirty="0">
              <a:solidFill>
                <a:srgbClr val="CC0000"/>
              </a:solidFill>
              <a:latin typeface="+mj-ea"/>
              <a:ea typeface="+mj-ea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07576" y="70886"/>
            <a:ext cx="8969185" cy="4154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5-n-14 </a:t>
            </a:r>
            <a:r>
              <a:rPr lang="zh-TW" altLang="en-US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能</a:t>
            </a:r>
            <a:r>
              <a:rPr lang="zh-TW" altLang="en-US" sz="2100" spc="-170" dirty="0">
                <a:latin typeface="標楷體" panose="03000509000000000000" pitchFamily="65" charset="-120"/>
                <a:ea typeface="標楷體" panose="03000509000000000000" pitchFamily="65" charset="-120"/>
              </a:rPr>
              <a:t>認識重量單位「公噸」及「公噸」、「公斤」間的</a:t>
            </a:r>
            <a:r>
              <a:rPr lang="zh-TW" altLang="en-US" sz="2100" spc="-1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關係</a:t>
            </a:r>
            <a:r>
              <a:rPr lang="zh-TW" altLang="en-US" sz="2100" spc="-170" dirty="0">
                <a:latin typeface="標楷體" panose="03000509000000000000" pitchFamily="65" charset="-120"/>
                <a:ea typeface="標楷體" panose="03000509000000000000" pitchFamily="65" charset="-120"/>
              </a:rPr>
              <a:t>，並作相關計算。</a:t>
            </a:r>
          </a:p>
        </p:txBody>
      </p:sp>
    </p:spTree>
    <p:extLst>
      <p:ext uri="{BB962C8B-B14F-4D97-AF65-F5344CB8AC3E}">
        <p14:creationId xmlns:p14="http://schemas.microsoft.com/office/powerpoint/2010/main" val="30413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596569" y="398739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5-n-07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能理解乘數為分數的意義及計算方法，並解決生活中的問題。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011948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0.62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620933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0.67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822019" y="658588"/>
            <a:ext cx="7544820" cy="2178741"/>
            <a:chOff x="822019" y="658588"/>
            <a:chExt cx="7544820" cy="2178741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 rotWithShape="1">
            <a:blip r:embed="rId4"/>
            <a:srcRect b="63178"/>
            <a:stretch/>
          </p:blipFill>
          <p:spPr>
            <a:xfrm>
              <a:off x="822019" y="658588"/>
              <a:ext cx="7544820" cy="2178741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 rotWithShape="1">
            <a:blip r:embed="rId4"/>
            <a:srcRect t="39455" r="81725" b="41682"/>
            <a:stretch/>
          </p:blipFill>
          <p:spPr>
            <a:xfrm>
              <a:off x="2365615" y="1686573"/>
              <a:ext cx="1378816" cy="1116106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/>
            <a:srcRect l="1" t="60874" r="79841" b="20490"/>
            <a:stretch/>
          </p:blipFill>
          <p:spPr>
            <a:xfrm>
              <a:off x="3744431" y="1651923"/>
              <a:ext cx="1520884" cy="1102658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 rotWithShape="1">
            <a:blip r:embed="rId4"/>
            <a:srcRect l="1" t="83583" r="79841" b="281"/>
            <a:stretch/>
          </p:blipFill>
          <p:spPr>
            <a:xfrm>
              <a:off x="5464859" y="1710137"/>
              <a:ext cx="1520884" cy="954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78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822019" y="658588"/>
            <a:ext cx="7544820" cy="2178741"/>
            <a:chOff x="822019" y="658588"/>
            <a:chExt cx="7544820" cy="2178741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 rotWithShape="1">
            <a:blip r:embed="rId3"/>
            <a:srcRect b="63178"/>
            <a:stretch/>
          </p:blipFill>
          <p:spPr>
            <a:xfrm>
              <a:off x="822019" y="658588"/>
              <a:ext cx="7544820" cy="2178741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 rotWithShape="1">
            <a:blip r:embed="rId3"/>
            <a:srcRect t="39455" r="81725" b="41682"/>
            <a:stretch/>
          </p:blipFill>
          <p:spPr>
            <a:xfrm>
              <a:off x="2365615" y="1686573"/>
              <a:ext cx="1378816" cy="1116106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3"/>
            <a:srcRect l="1" t="60874" r="79841" b="20490"/>
            <a:stretch/>
          </p:blipFill>
          <p:spPr>
            <a:xfrm>
              <a:off x="3744431" y="1651923"/>
              <a:ext cx="1520884" cy="1102658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 rotWithShape="1">
            <a:blip r:embed="rId3"/>
            <a:srcRect l="1" t="83583" r="79841" b="281"/>
            <a:stretch/>
          </p:blipFill>
          <p:spPr>
            <a:xfrm>
              <a:off x="5464859" y="1710137"/>
              <a:ext cx="1520884" cy="954741"/>
            </a:xfrm>
            <a:prstGeom prst="rect">
              <a:avLst/>
            </a:prstGeom>
          </p:spPr>
        </p:pic>
      </p:grpSp>
      <p:sp>
        <p:nvSpPr>
          <p:cNvPr id="13" name="文字方塊 12"/>
          <p:cNvSpPr txBox="1"/>
          <p:nvPr/>
        </p:nvSpPr>
        <p:spPr>
          <a:xfrm>
            <a:off x="968188" y="2810435"/>
            <a:ext cx="73119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的迷思：只乘整數部分</a:t>
            </a:r>
            <a:endParaRPr lang="en-US" altLang="zh-TW" sz="2400" dirty="0" smtClean="0">
              <a:solidFill>
                <a:srgbClr val="CC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 marL="2057400" indent="-2057400"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的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迷思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：化帶分數為假分數，分子分母同時乘以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5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。</a:t>
            </a:r>
            <a:endParaRPr lang="en-US" altLang="zh-TW" sz="2400" dirty="0" smtClean="0">
              <a:solidFill>
                <a:srgbClr val="CC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</a:rPr>
              <a:t>選項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的</a:t>
            </a:r>
            <a:r>
              <a:rPr lang="zh-TW" altLang="en-US" sz="2400" dirty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迷思</a:t>
            </a:r>
            <a:r>
              <a:rPr lang="zh-TW" altLang="en-US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：整數部分、分子及分母皆乘以</a:t>
            </a:r>
            <a:r>
              <a:rPr lang="en-US" altLang="zh-TW" sz="2400" dirty="0" smtClean="0">
                <a:solidFill>
                  <a:srgbClr val="CC0000"/>
                </a:solidFill>
                <a:latin typeface="+mj-ea"/>
                <a:ea typeface="+mj-ea"/>
                <a:sym typeface="Wingdings" panose="05000000000000000000" pitchFamily="2" charset="2"/>
              </a:rPr>
              <a:t>5</a:t>
            </a:r>
            <a:endParaRPr lang="en-US" altLang="zh-TW" sz="2400" dirty="0">
              <a:solidFill>
                <a:srgbClr val="CC0000"/>
              </a:solidFill>
              <a:latin typeface="+mj-ea"/>
              <a:ea typeface="+mj-ea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5-n-07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能理解乘數為分數的意義及計算方法，並解決生活中的問題。</a:t>
            </a:r>
          </a:p>
        </p:txBody>
      </p:sp>
    </p:spTree>
    <p:extLst>
      <p:ext uri="{BB962C8B-B14F-4D97-AF65-F5344CB8AC3E}">
        <p14:creationId xmlns:p14="http://schemas.microsoft.com/office/powerpoint/2010/main" val="313172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435426" y="398739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5-n-08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能認識多位小數，並作比較與加、減的計算，以及解決生活中的問題。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76737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0.59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292925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0.54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19" y="679021"/>
            <a:ext cx="64579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5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38258" y="4002429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3850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5-n-12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能認識比率及其應用（含「百分率」、「折」）。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46020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0.61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222194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0.63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19" y="676201"/>
            <a:ext cx="6891185" cy="245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9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71982" y="398739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47918" y="70886"/>
            <a:ext cx="8920297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5-n-11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能將分數、小數標記在數線上。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297248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0.68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792261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0.49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945" y="647644"/>
            <a:ext cx="7441894" cy="256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57468" y="513349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000" spc="-320" dirty="0">
                <a:latin typeface="標楷體" panose="03000509000000000000" pitchFamily="65" charset="-120"/>
                <a:ea typeface="標楷體" panose="03000509000000000000" pitchFamily="65" charset="-120"/>
              </a:rPr>
              <a:t>5-a-04</a:t>
            </a:r>
            <a:r>
              <a:rPr lang="zh-TW" altLang="en-US" sz="2000" spc="-320" dirty="0">
                <a:latin typeface="標楷體" panose="03000509000000000000" pitchFamily="65" charset="-120"/>
                <a:ea typeface="標楷體" panose="03000509000000000000" pitchFamily="65" charset="-120"/>
              </a:rPr>
              <a:t>能用中文簡記式表示簡單平面圖形的面積，並說明圖形中邊長或高變化時對面積的影響。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744373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0.53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91372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0.53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74" y="661557"/>
            <a:ext cx="7555561" cy="25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3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69384" y="4354781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5-s-05</a:t>
            </a:r>
            <a:r>
              <a:rPr lang="zh-TW" altLang="en-US" sz="2200" spc="-130" dirty="0">
                <a:latin typeface="標楷體" panose="03000509000000000000" pitchFamily="65" charset="-120"/>
                <a:ea typeface="標楷體" panose="03000509000000000000" pitchFamily="65" charset="-120"/>
              </a:rPr>
              <a:t>能運用切割重組，理解三角形、平行四邊形與梯形的面積公式</a:t>
            </a:r>
            <a:r>
              <a:rPr lang="zh-TW" altLang="en-US" sz="2200" spc="-13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sz="2200" spc="-13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05225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0.54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149798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0.47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" name="群組 14"/>
          <p:cNvGrpSpPr/>
          <p:nvPr/>
        </p:nvGrpSpPr>
        <p:grpSpPr>
          <a:xfrm>
            <a:off x="724527" y="681847"/>
            <a:ext cx="7666647" cy="2467255"/>
            <a:chOff x="724527" y="681847"/>
            <a:chExt cx="7666647" cy="2467255"/>
          </a:xfrm>
        </p:grpSpPr>
        <p:grpSp>
          <p:nvGrpSpPr>
            <p:cNvPr id="12" name="群組 11"/>
            <p:cNvGrpSpPr>
              <a:grpSpLocks noChangeAspect="1"/>
            </p:cNvGrpSpPr>
            <p:nvPr/>
          </p:nvGrpSpPr>
          <p:grpSpPr>
            <a:xfrm>
              <a:off x="724527" y="681847"/>
              <a:ext cx="7666647" cy="2467255"/>
              <a:chOff x="622929" y="681846"/>
              <a:chExt cx="7903759" cy="2543562"/>
            </a:xfrm>
          </p:grpSpPr>
          <p:pic>
            <p:nvPicPr>
              <p:cNvPr id="14" name="圖片 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0625" y="2281237"/>
                <a:ext cx="6686550" cy="104775"/>
              </a:xfrm>
              <a:prstGeom prst="rect">
                <a:avLst/>
              </a:prstGeom>
            </p:spPr>
          </p:pic>
          <p:sp>
            <p:nvSpPr>
              <p:cNvPr id="11" name="流程圖: 程序 10"/>
              <p:cNvSpPr/>
              <p:nvPr/>
            </p:nvSpPr>
            <p:spPr>
              <a:xfrm>
                <a:off x="622929" y="681846"/>
                <a:ext cx="4523460" cy="2543562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pic>
            <p:nvPicPr>
              <p:cNvPr id="3" name="圖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2929" y="681846"/>
                <a:ext cx="7903759" cy="774878"/>
              </a:xfrm>
              <a:prstGeom prst="rect">
                <a:avLst/>
              </a:prstGeom>
            </p:spPr>
          </p:pic>
          <p:pic>
            <p:nvPicPr>
              <p:cNvPr id="7" name="圖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6389" y="1337065"/>
                <a:ext cx="3380299" cy="1888343"/>
              </a:xfrm>
              <a:prstGeom prst="rect">
                <a:avLst/>
              </a:prstGeom>
            </p:spPr>
          </p:pic>
        </p:grpSp>
        <p:sp>
          <p:nvSpPr>
            <p:cNvPr id="13" name="文字方塊 12"/>
            <p:cNvSpPr txBox="1"/>
            <p:nvPr/>
          </p:nvSpPr>
          <p:spPr>
            <a:xfrm>
              <a:off x="861700" y="1533803"/>
              <a:ext cx="3696150" cy="1134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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5400      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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6800</a:t>
              </a:r>
            </a:p>
            <a:p>
              <a:pPr>
                <a:lnSpc>
                  <a:spcPct val="150000"/>
                </a:lnSpc>
              </a:pP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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7800      </a:t>
              </a:r>
              <a:r>
                <a:rPr lang="zh-TW" altLang="en-US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</a:t>
              </a:r>
              <a:r>
                <a: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  <a:sym typeface="Wingdings" panose="05000000000000000000" pitchFamily="2" charset="2"/>
                </a:rPr>
                <a:t>10800</a:t>
              </a:r>
              <a:endPara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8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0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zh-TW" altLang="en-US" u="sng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程序執行</a:t>
            </a: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176865" y="1764423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係指數學內容的程序性知識，此類試題是測驗學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生是否「知道要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如何完成數學運算</a:t>
            </a:r>
            <a:r>
              <a:rPr lang="zh-TW" altLang="en-US" dirty="0">
                <a:latin typeface="+mj-ea"/>
                <a:ea typeface="+mj-ea"/>
              </a:rPr>
              <a:t>」的數學知識，</a:t>
            </a:r>
            <a:r>
              <a:rPr lang="zh-TW" altLang="en-US" dirty="0" smtClean="0">
                <a:latin typeface="+mj-ea"/>
                <a:ea typeface="+mj-ea"/>
              </a:rPr>
              <a:t>包括</a:t>
            </a:r>
            <a:r>
              <a:rPr lang="zh-TW" altLang="en-US" dirty="0">
                <a:latin typeface="+mj-ea"/>
                <a:ea typeface="+mj-ea"/>
              </a:rPr>
              <a:t>操作數與符號的運算及估計，正確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選擇適當的程序</a:t>
            </a:r>
            <a:r>
              <a:rPr lang="zh-TW" altLang="en-US" dirty="0">
                <a:latin typeface="+mj-ea"/>
                <a:ea typeface="+mj-ea"/>
              </a:rPr>
              <a:t>。 </a:t>
            </a:r>
            <a:endParaRPr lang="zh-TW" altLang="en-US" dirty="0" smtClean="0">
              <a:latin typeface="+mj-ea"/>
              <a:ea typeface="+mj-ea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dirty="0" smtClean="0">
              <a:latin typeface="+mj-ea"/>
              <a:ea typeface="+mj-ea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270" y="4587648"/>
            <a:ext cx="7019925" cy="15144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1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832387" y="515057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426640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0.66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272960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0.62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群組 2"/>
          <p:cNvGrpSpPr/>
          <p:nvPr/>
        </p:nvGrpSpPr>
        <p:grpSpPr>
          <a:xfrm>
            <a:off x="822019" y="701980"/>
            <a:ext cx="7680654" cy="1838835"/>
            <a:chOff x="822019" y="547177"/>
            <a:chExt cx="7680654" cy="183883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0625" y="2281237"/>
              <a:ext cx="6686550" cy="104775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 rotWithShape="1">
            <a:blip r:embed="rId4"/>
            <a:srcRect b="42865"/>
            <a:stretch/>
          </p:blipFill>
          <p:spPr>
            <a:xfrm>
              <a:off x="822019" y="547177"/>
              <a:ext cx="7680654" cy="1711930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/>
            <a:srcRect t="56841" r="90028" b="30144"/>
            <a:stretch/>
          </p:blipFill>
          <p:spPr>
            <a:xfrm>
              <a:off x="1681470" y="1785937"/>
              <a:ext cx="765894" cy="389964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 rotWithShape="1">
            <a:blip r:embed="rId4"/>
            <a:srcRect t="71821" r="90028" b="13818"/>
            <a:stretch/>
          </p:blipFill>
          <p:spPr>
            <a:xfrm>
              <a:off x="2540921" y="1765766"/>
              <a:ext cx="765894" cy="430306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 rotWithShape="1">
            <a:blip r:embed="rId4"/>
            <a:srcRect t="86792" r="90028" b="-1153"/>
            <a:stretch/>
          </p:blipFill>
          <p:spPr>
            <a:xfrm>
              <a:off x="3361484" y="1725424"/>
              <a:ext cx="765894" cy="430305"/>
            </a:xfrm>
            <a:prstGeom prst="rect">
              <a:avLst/>
            </a:prstGeom>
          </p:spPr>
        </p:pic>
      </p:grpSp>
      <p:sp>
        <p:nvSpPr>
          <p:cNvPr id="15" name="文字方塊 14"/>
          <p:cNvSpPr txBox="1"/>
          <p:nvPr/>
        </p:nvSpPr>
        <p:spPr>
          <a:xfrm>
            <a:off x="107576" y="70886"/>
            <a:ext cx="896918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000" spc="-320" dirty="0">
                <a:latin typeface="標楷體" panose="03000509000000000000" pitchFamily="65" charset="-120"/>
                <a:ea typeface="標楷體" panose="03000509000000000000" pitchFamily="65" charset="-120"/>
              </a:rPr>
              <a:t>5-a-04</a:t>
            </a:r>
            <a:r>
              <a:rPr lang="zh-TW" altLang="en-US" sz="2000" spc="-320" dirty="0">
                <a:latin typeface="標楷體" panose="03000509000000000000" pitchFamily="65" charset="-120"/>
                <a:ea typeface="標楷體" panose="03000509000000000000" pitchFamily="65" charset="-120"/>
              </a:rPr>
              <a:t>能用中文簡記式表示簡單平面圖形的面積，並說明圖形中邊長或高變化時對面積的影響。</a:t>
            </a:r>
          </a:p>
        </p:txBody>
      </p:sp>
    </p:spTree>
    <p:extLst>
      <p:ext uri="{BB962C8B-B14F-4D97-AF65-F5344CB8AC3E}">
        <p14:creationId xmlns:p14="http://schemas.microsoft.com/office/powerpoint/2010/main" val="15867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19" y="3312578"/>
            <a:ext cx="5844824" cy="279229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778599" y="4357198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  <a:sym typeface="Wingdings" panose="05000000000000000000" pitchFamily="2" charset="2"/>
              </a:rPr>
              <a:t></a:t>
            </a:r>
            <a:endParaRPr lang="zh-TW" altLang="en-US" sz="4000" dirty="0">
              <a:solidFill>
                <a:srgbClr val="FF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7576" y="70886"/>
            <a:ext cx="8969185" cy="4308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5-s-02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能透過操作，理解三角形任意兩邊和大於第三邊。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30556"/>
              </p:ext>
            </p:extLst>
          </p:nvPr>
        </p:nvGraphicFramePr>
        <p:xfrm>
          <a:off x="6985743" y="3884134"/>
          <a:ext cx="138109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通過率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0.53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937141"/>
              </p:ext>
            </p:extLst>
          </p:nvPr>
        </p:nvGraphicFramePr>
        <p:xfrm>
          <a:off x="6985743" y="5139193"/>
          <a:ext cx="1381096" cy="914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0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aseline="0" dirty="0" smtClean="0"/>
                        <a:t> </a:t>
                      </a:r>
                      <a:r>
                        <a:rPr lang="zh-TW" altLang="en-US" sz="2400" baseline="0" dirty="0" smtClean="0"/>
                        <a:t>鑑別度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0.49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725560" y="742444"/>
            <a:ext cx="7641279" cy="1287216"/>
            <a:chOff x="749112" y="662608"/>
            <a:chExt cx="7641279" cy="1287216"/>
          </a:xfrm>
        </p:grpSpPr>
        <p:pic>
          <p:nvPicPr>
            <p:cNvPr id="15" name="圖片 14"/>
            <p:cNvPicPr>
              <a:picLocks noChangeAspect="1"/>
            </p:cNvPicPr>
            <p:nvPr/>
          </p:nvPicPr>
          <p:blipFill rotWithShape="1">
            <a:blip r:embed="rId3"/>
            <a:srcRect b="51425"/>
            <a:stretch/>
          </p:blipFill>
          <p:spPr>
            <a:xfrm>
              <a:off x="749112" y="662608"/>
              <a:ext cx="7641279" cy="1287216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3"/>
            <a:srcRect t="49659" r="80950" b="35011"/>
            <a:stretch/>
          </p:blipFill>
          <p:spPr>
            <a:xfrm>
              <a:off x="2175071" y="1489812"/>
              <a:ext cx="1455636" cy="406223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3"/>
            <a:srcRect t="85404" r="80950" b="1060"/>
            <a:stretch/>
          </p:blipFill>
          <p:spPr>
            <a:xfrm>
              <a:off x="5310197" y="1470079"/>
              <a:ext cx="1455636" cy="358721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/>
            <a:srcRect t="68766" r="80950" b="16519"/>
            <a:stretch/>
          </p:blipFill>
          <p:spPr>
            <a:xfrm>
              <a:off x="3801879" y="1488084"/>
              <a:ext cx="1455636" cy="389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651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927" y="4078823"/>
            <a:ext cx="3389096" cy="2913647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098925" y="1146735"/>
            <a:ext cx="6066164" cy="3617259"/>
            <a:chOff x="1098925" y="1146735"/>
            <a:chExt cx="6066164" cy="3617259"/>
          </a:xfrm>
        </p:grpSpPr>
        <p:sp>
          <p:nvSpPr>
            <p:cNvPr id="9" name="雲朵形圖說文字 8"/>
            <p:cNvSpPr/>
            <p:nvPr/>
          </p:nvSpPr>
          <p:spPr>
            <a:xfrm>
              <a:off x="1098925" y="1146735"/>
              <a:ext cx="6066164" cy="3617259"/>
            </a:xfrm>
            <a:prstGeom prst="cloudCallout">
              <a:avLst>
                <a:gd name="adj1" fmla="val 39488"/>
                <a:gd name="adj2" fmla="val 60270"/>
              </a:avLst>
            </a:prstGeom>
            <a:gradFill>
              <a:gsLst>
                <a:gs pos="0">
                  <a:srgbClr val="FFFF00"/>
                </a:gs>
                <a:gs pos="100000">
                  <a:srgbClr val="C00000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2050141" y="2025773"/>
              <a:ext cx="44476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現在咱們就來動動手，動動腦吧！</a:t>
              </a:r>
              <a:endParaRPr lang="zh-TW" altLang="en-US" sz="3200" dirty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005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795337"/>
            <a:ext cx="74580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2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676836" y="1246094"/>
            <a:ext cx="7821706" cy="4876800"/>
            <a:chOff x="905435" y="990600"/>
            <a:chExt cx="10182225" cy="4876800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435" y="990600"/>
              <a:ext cx="3352800" cy="4876800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8235" y="990600"/>
              <a:ext cx="6829425" cy="4876800"/>
            </a:xfrm>
            <a:prstGeom prst="rect">
              <a:avLst/>
            </a:prstGeom>
          </p:spPr>
        </p:pic>
      </p:grpSp>
      <p:sp>
        <p:nvSpPr>
          <p:cNvPr id="6" name="文字方塊 5"/>
          <p:cNvSpPr txBox="1"/>
          <p:nvPr/>
        </p:nvSpPr>
        <p:spPr>
          <a:xfrm>
            <a:off x="1080248" y="420977"/>
            <a:ext cx="7646893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提供六道題目，大家可以嘗試修改。</a:t>
            </a:r>
            <a:endParaRPr lang="zh-TW" altLang="en-US" sz="3200" dirty="0">
              <a:solidFill>
                <a:srgbClr val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68" y="190133"/>
            <a:ext cx="700982" cy="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3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809625"/>
            <a:ext cx="75819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/>
          <a:srcRect l="6181" r="2880"/>
          <a:stretch/>
        </p:blipFill>
        <p:spPr>
          <a:xfrm>
            <a:off x="847165" y="863972"/>
            <a:ext cx="7539925" cy="503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29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766762"/>
            <a:ext cx="7543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8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081952" y="1797174"/>
            <a:ext cx="72014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如何命出好題目？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如何命出有創意的題目？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如何設計誘答選項？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如何抓住題型的核心概念？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這點點滴滴需要我們慢慢去體會</a:t>
            </a:r>
            <a:r>
              <a:rPr lang="en-US" altLang="zh-TW" sz="3200" dirty="0" smtClean="0">
                <a:solidFill>
                  <a:srgbClr val="000000"/>
                </a:solidFill>
                <a:latin typeface="華康行楷體W5" panose="03000509000000000000" pitchFamily="65" charset="-120"/>
                <a:ea typeface="華康行楷體W5" panose="03000509000000000000" pitchFamily="65" charset="-120"/>
              </a:rPr>
              <a:t>……</a:t>
            </a:r>
            <a:endParaRPr lang="en-US" altLang="zh-TW" sz="3200" dirty="0" smtClean="0">
              <a:solidFill>
                <a:srgbClr val="000000"/>
              </a:solidFill>
              <a:latin typeface="華康行楷體W5" panose="03000509000000000000" pitchFamily="65" charset="-120"/>
              <a:ea typeface="華康行楷體W5" panose="03000509000000000000" pitchFamily="65" charset="-12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728632" y="581507"/>
            <a:ext cx="1908076" cy="1050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TW" altLang="en-US" u="sng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結語</a:t>
            </a:r>
            <a:endParaRPr lang="zh-TW" altLang="en-US" u="sng" dirty="0" smtClean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462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6866" y="552480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zh-TW" altLang="en-US" u="sng" dirty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解題思考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1176865" y="1735391"/>
            <a:ext cx="709307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TW" altLang="en-US" dirty="0">
                <a:latin typeface="+mj-ea"/>
                <a:ea typeface="+mj-ea"/>
              </a:rPr>
              <a:t> 係指對數學問題的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解題能力</a:t>
            </a:r>
            <a:r>
              <a:rPr lang="zh-TW" altLang="en-US" dirty="0">
                <a:latin typeface="+mj-ea"/>
                <a:ea typeface="+mj-ea"/>
              </a:rPr>
              <a:t>，此類試題是測驗</a:t>
            </a:r>
            <a:r>
              <a:rPr lang="zh-TW" altLang="en-US" dirty="0" smtClean="0">
                <a:latin typeface="+mj-ea"/>
                <a:ea typeface="+mj-ea"/>
              </a:rPr>
              <a:t>學生</a:t>
            </a:r>
            <a:r>
              <a:rPr lang="zh-TW" altLang="en-US" dirty="0">
                <a:latin typeface="+mj-ea"/>
                <a:ea typeface="+mj-ea"/>
              </a:rPr>
              <a:t>是否能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瞭解題目</a:t>
            </a:r>
            <a:r>
              <a:rPr lang="zh-TW" altLang="en-US" dirty="0">
                <a:latin typeface="+mj-ea"/>
                <a:ea typeface="+mj-ea"/>
              </a:rPr>
              <a:t>及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組織相關的數學知識</a:t>
            </a:r>
            <a:r>
              <a:rPr lang="zh-TW" altLang="en-US" dirty="0">
                <a:latin typeface="+mj-ea"/>
                <a:ea typeface="+mj-ea"/>
              </a:rPr>
              <a:t>，來進行</a:t>
            </a:r>
            <a:r>
              <a:rPr lang="zh-TW" altLang="en-US" dirty="0" smtClean="0">
                <a:latin typeface="+mj-ea"/>
                <a:ea typeface="+mj-ea"/>
              </a:rPr>
              <a:t>解題</a:t>
            </a:r>
            <a:r>
              <a:rPr lang="zh-TW" altLang="en-US" dirty="0">
                <a:latin typeface="+mj-ea"/>
                <a:ea typeface="+mj-ea"/>
              </a:rPr>
              <a:t>思考，並採取適當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ea typeface="+mj-ea"/>
              </a:rPr>
              <a:t>解題策略</a:t>
            </a:r>
            <a:r>
              <a:rPr lang="zh-TW" altLang="en-US" dirty="0">
                <a:latin typeface="+mj-ea"/>
                <a:ea typeface="+mj-ea"/>
              </a:rPr>
              <a:t>且使用數學語言表達</a:t>
            </a:r>
            <a:r>
              <a:rPr lang="zh-TW" altLang="en-US" dirty="0" smtClean="0">
                <a:latin typeface="+mj-ea"/>
                <a:ea typeface="+mj-ea"/>
              </a:rPr>
              <a:t>解題</a:t>
            </a:r>
            <a:r>
              <a:rPr lang="zh-TW" altLang="en-US" dirty="0">
                <a:latin typeface="+mj-ea"/>
                <a:ea typeface="+mj-ea"/>
              </a:rPr>
              <a:t>過程。一般而言，</a:t>
            </a:r>
            <a:r>
              <a:rPr lang="zh-TW" altLang="en-US" b="1" dirty="0">
                <a:solidFill>
                  <a:srgbClr val="0033CC"/>
                </a:solidFill>
                <a:latin typeface="+mj-ea"/>
                <a:ea typeface="+mj-ea"/>
              </a:rPr>
              <a:t>這部份的數學能力表現通常</a:t>
            </a:r>
            <a:r>
              <a:rPr lang="zh-TW" altLang="en-US" b="1" dirty="0" smtClean="0">
                <a:solidFill>
                  <a:srgbClr val="0033CC"/>
                </a:solidFill>
                <a:latin typeface="+mj-ea"/>
                <a:ea typeface="+mj-ea"/>
              </a:rPr>
              <a:t>需要數學</a:t>
            </a:r>
            <a:r>
              <a:rPr lang="zh-TW" altLang="en-US" b="1" dirty="0">
                <a:solidFill>
                  <a:srgbClr val="0033CC"/>
                </a:solidFill>
                <a:latin typeface="+mj-ea"/>
                <a:ea typeface="+mj-ea"/>
              </a:rPr>
              <a:t>的概念理解和程序執行的基礎來充實</a:t>
            </a:r>
            <a:r>
              <a:rPr lang="zh-TW" altLang="en-US" dirty="0">
                <a:latin typeface="+mj-ea"/>
                <a:ea typeface="+mj-ea"/>
              </a:rPr>
              <a:t>。</a:t>
            </a:r>
            <a:endParaRPr lang="zh-TW" altLang="en-US" b="1" dirty="0" smtClean="0">
              <a:latin typeface="+mj-ea"/>
              <a:ea typeface="+mj-ea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28" y="4824679"/>
            <a:ext cx="7524000" cy="130344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86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6" y="398224"/>
            <a:ext cx="8310282" cy="602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81000"/>
            <a:ext cx="8153400" cy="6096000"/>
          </a:xfrm>
          <a:prstGeom prst="rect">
            <a:avLst/>
          </a:prstGeom>
        </p:spPr>
      </p:pic>
      <p:sp>
        <p:nvSpPr>
          <p:cNvPr id="10" name="矩形圖說文字 9"/>
          <p:cNvSpPr/>
          <p:nvPr/>
        </p:nvSpPr>
        <p:spPr>
          <a:xfrm>
            <a:off x="5257801" y="1868279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９題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1" name="矩形圖說文字 10"/>
          <p:cNvSpPr/>
          <p:nvPr/>
        </p:nvSpPr>
        <p:spPr>
          <a:xfrm>
            <a:off x="7088841" y="3136612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４題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2" name="矩形圖說文字 11"/>
          <p:cNvSpPr/>
          <p:nvPr/>
        </p:nvSpPr>
        <p:spPr>
          <a:xfrm>
            <a:off x="5997389" y="4806806"/>
            <a:ext cx="1107140" cy="584775"/>
          </a:xfrm>
          <a:prstGeom prst="wedgeRectCallout">
            <a:avLst>
              <a:gd name="adj1" fmla="val -100553"/>
              <a:gd name="adj2" fmla="val 15395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７題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3" name="矩形圖說文字 12"/>
          <p:cNvSpPr/>
          <p:nvPr/>
        </p:nvSpPr>
        <p:spPr>
          <a:xfrm>
            <a:off x="858370" y="5391581"/>
            <a:ext cx="1107140" cy="584775"/>
          </a:xfrm>
          <a:prstGeom prst="wedgeRectCallout">
            <a:avLst>
              <a:gd name="adj1" fmla="val 116856"/>
              <a:gd name="adj2" fmla="val -62789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３題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4" name="矩形圖說文字 13"/>
          <p:cNvSpPr/>
          <p:nvPr/>
        </p:nvSpPr>
        <p:spPr>
          <a:xfrm>
            <a:off x="858370" y="2453054"/>
            <a:ext cx="1107140" cy="584775"/>
          </a:xfrm>
          <a:prstGeom prst="wedgeRectCallout">
            <a:avLst>
              <a:gd name="adj1" fmla="val 25763"/>
              <a:gd name="adj2" fmla="val 98178"/>
            </a:avLst>
          </a:prstGeom>
          <a:gradFill flip="none" rotWithShape="1">
            <a:gsLst>
              <a:gs pos="0">
                <a:srgbClr val="FFFF00"/>
              </a:gs>
              <a:gs pos="100000">
                <a:srgbClr val="FF0000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ysClr val="windowText" lastClr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２題</a:t>
            </a:r>
            <a:endParaRPr lang="zh-TW" altLang="en-US" sz="3200" dirty="0">
              <a:solidFill>
                <a:sysClr val="windowText" lastClr="000000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1553" y="1075764"/>
            <a:ext cx="2891117" cy="3899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2014</a:t>
            </a:r>
            <a:r>
              <a:rPr lang="zh-TW" altLang="en-US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年學力檢測</a:t>
            </a:r>
            <a:r>
              <a:rPr lang="zh-TW" altLang="en-US" sz="9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 </a:t>
            </a:r>
            <a:r>
              <a:rPr lang="zh-TW" altLang="en-US" sz="2400" dirty="0" smtClean="0">
                <a:latin typeface="華康中特圓體" panose="020F0809000000000000" pitchFamily="49" charset="-120"/>
                <a:ea typeface="華康中特圓體" panose="020F0809000000000000" pitchFamily="49" charset="-120"/>
              </a:rPr>
              <a:t>五年級</a:t>
            </a:r>
            <a:endParaRPr lang="zh-TW" altLang="en-US" sz="2400" dirty="0"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207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2467913" y="660984"/>
            <a:ext cx="44476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2014</a:t>
            </a:r>
            <a:r>
              <a:rPr lang="zh-TW" altLang="en-US" sz="2800" dirty="0" smtClean="0">
                <a:solidFill>
                  <a:srgbClr val="00206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rPr>
              <a:t>學力檢測雙向細目表</a:t>
            </a:r>
            <a:endParaRPr lang="zh-TW" altLang="en-US" sz="3200" dirty="0">
              <a:solidFill>
                <a:srgbClr val="0033CC"/>
              </a:solidFill>
              <a:latin typeface="華康中特圓體" panose="020F0809000000000000" pitchFamily="49" charset="-120"/>
              <a:ea typeface="華康中特圓體" panose="020F0809000000000000" pitchFamily="49" charset="-120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746416" y="1530277"/>
            <a:ext cx="7574968" cy="4373591"/>
            <a:chOff x="746416" y="1530277"/>
            <a:chExt cx="7574968" cy="4373591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416" y="1530277"/>
              <a:ext cx="7574968" cy="4373591"/>
            </a:xfrm>
            <a:prstGeom prst="rect">
              <a:avLst/>
            </a:prstGeom>
          </p:spPr>
        </p:pic>
        <p:sp>
          <p:nvSpPr>
            <p:cNvPr id="7" name="文字方塊 6"/>
            <p:cNvSpPr txBox="1"/>
            <p:nvPr/>
          </p:nvSpPr>
          <p:spPr>
            <a:xfrm>
              <a:off x="2663858" y="278215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093248" y="2790777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8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5569864" y="278215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4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970226" y="2790777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663858" y="339677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4093248" y="340539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569864" y="339677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6970226" y="340539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7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2663858" y="402001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093248" y="402863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5569864" y="402001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0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6970226" y="4028634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2663858" y="4634628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0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4093248" y="464325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569864" y="4634628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00206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</a:t>
              </a:r>
              <a:endParaRPr lang="zh-TW" altLang="en-US" sz="3200" dirty="0">
                <a:solidFill>
                  <a:srgbClr val="0033CC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6970226" y="4643251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63858" y="5225972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4093248" y="5234595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13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5569864" y="5225972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9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970226" y="5234595"/>
              <a:ext cx="119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>
                  <a:solidFill>
                    <a:srgbClr val="CC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25</a:t>
              </a:r>
              <a:endParaRPr lang="zh-TW" altLang="en-US" sz="3200" dirty="0">
                <a:solidFill>
                  <a:srgbClr val="CC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75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281237"/>
            <a:ext cx="6686550" cy="1047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927" y="4078823"/>
            <a:ext cx="3389096" cy="2913647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098925" y="1146735"/>
            <a:ext cx="6066164" cy="3617259"/>
            <a:chOff x="1098925" y="1146735"/>
            <a:chExt cx="6066164" cy="3617259"/>
          </a:xfrm>
        </p:grpSpPr>
        <p:sp>
          <p:nvSpPr>
            <p:cNvPr id="9" name="雲朵形圖說文字 8"/>
            <p:cNvSpPr/>
            <p:nvPr/>
          </p:nvSpPr>
          <p:spPr>
            <a:xfrm>
              <a:off x="1098925" y="1146735"/>
              <a:ext cx="6066164" cy="3617259"/>
            </a:xfrm>
            <a:prstGeom prst="cloudCallout">
              <a:avLst>
                <a:gd name="adj1" fmla="val 39488"/>
                <a:gd name="adj2" fmla="val 60270"/>
              </a:avLst>
            </a:prstGeom>
            <a:gradFill>
              <a:gsLst>
                <a:gs pos="0">
                  <a:srgbClr val="FFFF00"/>
                </a:gs>
                <a:gs pos="100000">
                  <a:srgbClr val="C00000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2009799" y="1662702"/>
              <a:ext cx="4447615" cy="222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你會分析題目了嗎？</a:t>
              </a:r>
              <a:endParaRPr lang="en-US" altLang="zh-TW" sz="3200" dirty="0" smtClean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3200" dirty="0" smtClean="0">
                  <a:solidFill>
                    <a:srgbClr val="000000"/>
                  </a:solidFill>
                  <a:latin typeface="華康中特圓體" panose="020F0809000000000000" pitchFamily="49" charset="-120"/>
                  <a:ea typeface="華康中特圓體" panose="020F0809000000000000" pitchFamily="49" charset="-120"/>
                </a:rPr>
                <a:t>咱們來看看一些範例試題吧！</a:t>
              </a:r>
              <a:endParaRPr lang="zh-TW" altLang="en-US" sz="3200" dirty="0">
                <a:solidFill>
                  <a:srgbClr val="000000"/>
                </a:solidFill>
                <a:latin typeface="華康中特圓體" panose="020F0809000000000000" pitchFamily="49" charset="-120"/>
                <a:ea typeface="華康中特圓體" panose="020F0809000000000000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278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450</TotalTime>
  <Words>1579</Words>
  <Application>Microsoft Office PowerPoint</Application>
  <PresentationFormat>如螢幕大小 (4:3)</PresentationFormat>
  <Paragraphs>216</Paragraphs>
  <Slides>48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48</vt:i4>
      </vt:variant>
    </vt:vector>
  </HeadingPairs>
  <TitlesOfParts>
    <vt:vector size="58" baseType="lpstr">
      <vt:lpstr>華康中特圓體</vt:lpstr>
      <vt:lpstr>華康行楷體W5</vt:lpstr>
      <vt:lpstr>微軟正黑體</vt:lpstr>
      <vt:lpstr>新細明體</vt:lpstr>
      <vt:lpstr>標楷體</vt:lpstr>
      <vt:lpstr>Arial</vt:lpstr>
      <vt:lpstr>Calibri</vt:lpstr>
      <vt:lpstr>Garamond</vt:lpstr>
      <vt:lpstr>Wingdings</vt:lpstr>
      <vt:lpstr>有機</vt:lpstr>
      <vt:lpstr>PowerPoint 簡報</vt:lpstr>
      <vt:lpstr>數學科評量架構 雙向細目</vt:lpstr>
      <vt:lpstr>概念理解</vt:lpstr>
      <vt:lpstr>程序執行</vt:lpstr>
      <vt:lpstr>解題思考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121</cp:revision>
  <dcterms:created xsi:type="dcterms:W3CDTF">2016-03-03T07:42:37Z</dcterms:created>
  <dcterms:modified xsi:type="dcterms:W3CDTF">2016-03-24T14:51:30Z</dcterms:modified>
</cp:coreProperties>
</file>