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77" r:id="rId2"/>
    <p:sldId id="419" r:id="rId3"/>
    <p:sldId id="411" r:id="rId4"/>
    <p:sldId id="412" r:id="rId5"/>
    <p:sldId id="413" r:id="rId6"/>
    <p:sldId id="263" r:id="rId7"/>
    <p:sldId id="414" r:id="rId8"/>
    <p:sldId id="415" r:id="rId9"/>
    <p:sldId id="416" r:id="rId10"/>
    <p:sldId id="272" r:id="rId11"/>
    <p:sldId id="257" r:id="rId12"/>
    <p:sldId id="372" r:id="rId13"/>
    <p:sldId id="365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359" r:id="rId33"/>
    <p:sldId id="417" r:id="rId34"/>
    <p:sldId id="418" r:id="rId35"/>
    <p:sldId id="361" r:id="rId36"/>
    <p:sldId id="420" r:id="rId37"/>
    <p:sldId id="360" r:id="rId38"/>
    <p:sldId id="369" r:id="rId39"/>
    <p:sldId id="367" r:id="rId40"/>
    <p:sldId id="409" r:id="rId41"/>
  </p:sldIdLst>
  <p:sldSz cx="12190413" cy="865981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9568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9137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8705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38274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978429" algn="l" defTabSz="119137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3574115" algn="l" defTabSz="119137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4169801" algn="l" defTabSz="119137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4765487" algn="l" defTabSz="119137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8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728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FF9900"/>
    <a:srgbClr val="314A9B"/>
    <a:srgbClr val="4A6425"/>
    <a:srgbClr val="002060"/>
    <a:srgbClr val="6600FF"/>
    <a:srgbClr val="FFCC66"/>
    <a:srgbClr val="FFCC99"/>
    <a:srgbClr val="FFCCCC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C60A8A-BFE8-43B8-905C-0B86C23EB8C2}" v="154" dt="2022-03-23T14:49:02.1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8" autoAdjust="0"/>
    <p:restoredTop sz="89595" autoAdjust="0"/>
  </p:normalViewPr>
  <p:slideViewPr>
    <p:cSldViewPr>
      <p:cViewPr varScale="1">
        <p:scale>
          <a:sx n="50" d="100"/>
          <a:sy n="50" d="100"/>
        </p:scale>
        <p:origin x="672" y="27"/>
      </p:cViewPr>
      <p:guideLst>
        <p:guide orient="horz" pos="2138"/>
        <p:guide pos="2880"/>
        <p:guide orient="horz" pos="272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38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249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249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704EA10-944B-4714-B036-F4668A4F3E6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2426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2488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3950" y="720725"/>
            <a:ext cx="50673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8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248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248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82FDFD2-748F-4EED-AD8B-BA8C9CD3BBB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71698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95686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91372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87058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382744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978429" algn="l" defTabSz="119137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74115" algn="l" defTabSz="119137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69801" algn="l" defTabSz="119137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65487" algn="l" defTabSz="119137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https://e-info.org.tw/node/233252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947E8-0228-4610-BDF8-0E7A5BFC7DDA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8946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947E8-0228-4610-BDF8-0E7A5BFC7DDA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315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947E8-0228-4610-BDF8-0E7A5BFC7DDA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8113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947E8-0228-4610-BDF8-0E7A5BFC7DDA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51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2FDFD2-748F-4EED-AD8B-BA8C9CD3BBB5}" type="slidenum">
              <a:rPr lang="en-US" altLang="zh-TW" smtClean="0"/>
              <a:pPr/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3806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6" name="Rectangle 134"/>
          <p:cNvSpPr>
            <a:spLocks noChangeArrowheads="1"/>
          </p:cNvSpPr>
          <p:nvPr/>
        </p:nvSpPr>
        <p:spPr bwMode="gray">
          <a:xfrm>
            <a:off x="8914240" y="0"/>
            <a:ext cx="3276173" cy="86598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3209" name="Rectangle 137"/>
          <p:cNvSpPr>
            <a:spLocks noChangeArrowheads="1"/>
          </p:cNvSpPr>
          <p:nvPr/>
        </p:nvSpPr>
        <p:spPr bwMode="gray">
          <a:xfrm>
            <a:off x="0" y="0"/>
            <a:ext cx="12190413" cy="73367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3207" name="Rectangle 135"/>
          <p:cNvSpPr>
            <a:spLocks noChangeArrowheads="1"/>
          </p:cNvSpPr>
          <p:nvPr/>
        </p:nvSpPr>
        <p:spPr bwMode="gray">
          <a:xfrm>
            <a:off x="0" y="8202767"/>
            <a:ext cx="8916357" cy="457046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3208" name="Rectangle 136"/>
          <p:cNvSpPr>
            <a:spLocks noChangeArrowheads="1"/>
          </p:cNvSpPr>
          <p:nvPr/>
        </p:nvSpPr>
        <p:spPr bwMode="gray">
          <a:xfrm>
            <a:off x="8914240" y="8202767"/>
            <a:ext cx="3276173" cy="457046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281" y="8274933"/>
            <a:ext cx="2641256" cy="308706"/>
          </a:xfr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endParaRPr lang="en-US" altLang="zh-TW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04760" y="8274933"/>
            <a:ext cx="507934" cy="308706"/>
          </a:xfr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EC4F0F62-2656-4355-85F6-1C2AC687FCC9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203174" y="124285"/>
            <a:ext cx="3876071" cy="5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9137" tIns="59569" rIns="119137" bIns="59569">
            <a:spAutoFit/>
          </a:bodyPr>
          <a:lstStyle/>
          <a:p>
            <a:r>
              <a:rPr lang="zh-TW" altLang="en-US" sz="2700" b="1" i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臺南市環境教育輔導團</a:t>
            </a:r>
            <a:endParaRPr lang="en-US" altLang="zh-TW" sz="2700" b="1" i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726976" y="3175265"/>
            <a:ext cx="7098376" cy="481101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sz="29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 dirty="0"/>
              <a:t>按一下以編輯母片副標題樣式</a:t>
            </a:r>
            <a:endParaRPr lang="en-US" altLang="zh-TW" noProof="0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107" y="2597944"/>
            <a:ext cx="8126942" cy="57732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0C0C0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4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 dirty="0"/>
              <a:t>按一下以編輯母片標題樣式</a:t>
            </a:r>
            <a:endParaRPr lang="en-US" altLang="zh-TW" noProof="0" dirty="0"/>
          </a:p>
        </p:txBody>
      </p:sp>
      <p:grpSp>
        <p:nvGrpSpPr>
          <p:cNvPr id="3259" name="Group 187"/>
          <p:cNvGrpSpPr>
            <a:grpSpLocks/>
          </p:cNvGrpSpPr>
          <p:nvPr/>
        </p:nvGrpSpPr>
        <p:grpSpPr bwMode="auto">
          <a:xfrm>
            <a:off x="6588327" y="737688"/>
            <a:ext cx="2330146" cy="1130587"/>
            <a:chOff x="3120" y="366"/>
            <a:chExt cx="1101" cy="564"/>
          </a:xfrm>
        </p:grpSpPr>
        <p:sp>
          <p:nvSpPr>
            <p:cNvPr id="3260" name="Rectangle 188"/>
            <p:cNvSpPr>
              <a:spLocks noChangeArrowheads="1"/>
            </p:cNvSpPr>
            <p:nvPr userDrawn="1"/>
          </p:nvSpPr>
          <p:spPr bwMode="gray">
            <a:xfrm>
              <a:off x="3123" y="369"/>
              <a:ext cx="1098" cy="558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261" name="Group 189"/>
            <p:cNvGrpSpPr>
              <a:grpSpLocks/>
            </p:cNvGrpSpPr>
            <p:nvPr userDrawn="1"/>
          </p:nvGrpSpPr>
          <p:grpSpPr bwMode="auto">
            <a:xfrm>
              <a:off x="3120" y="366"/>
              <a:ext cx="1099" cy="564"/>
              <a:chOff x="3120" y="366"/>
              <a:chExt cx="1099" cy="564"/>
            </a:xfrm>
          </p:grpSpPr>
          <p:sp>
            <p:nvSpPr>
              <p:cNvPr id="3262" name="Line 190"/>
              <p:cNvSpPr>
                <a:spLocks noChangeShapeType="1"/>
              </p:cNvSpPr>
              <p:nvPr userDrawn="1"/>
            </p:nvSpPr>
            <p:spPr bwMode="gray">
              <a:xfrm>
                <a:off x="3120" y="366"/>
                <a:ext cx="1097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63" name="Line 191"/>
              <p:cNvSpPr>
                <a:spLocks noChangeShapeType="1"/>
              </p:cNvSpPr>
              <p:nvPr userDrawn="1"/>
            </p:nvSpPr>
            <p:spPr bwMode="gray">
              <a:xfrm flipV="1">
                <a:off x="3120" y="927"/>
                <a:ext cx="1099" cy="3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64" name="Line 192"/>
              <p:cNvSpPr>
                <a:spLocks noChangeShapeType="1"/>
              </p:cNvSpPr>
              <p:nvPr userDrawn="1"/>
            </p:nvSpPr>
            <p:spPr bwMode="gray">
              <a:xfrm>
                <a:off x="3120" y="368"/>
                <a:ext cx="0" cy="56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3271" name="Group 199"/>
          <p:cNvGrpSpPr>
            <a:grpSpLocks/>
          </p:cNvGrpSpPr>
          <p:nvPr/>
        </p:nvGrpSpPr>
        <p:grpSpPr bwMode="auto">
          <a:xfrm>
            <a:off x="6581976" y="4602530"/>
            <a:ext cx="2338613" cy="1130587"/>
            <a:chOff x="3120" y="366"/>
            <a:chExt cx="1101" cy="564"/>
          </a:xfrm>
        </p:grpSpPr>
        <p:sp>
          <p:nvSpPr>
            <p:cNvPr id="3272" name="Rectangle 200"/>
            <p:cNvSpPr>
              <a:spLocks noChangeArrowheads="1"/>
            </p:cNvSpPr>
            <p:nvPr userDrawn="1"/>
          </p:nvSpPr>
          <p:spPr bwMode="gray">
            <a:xfrm>
              <a:off x="3123" y="369"/>
              <a:ext cx="1098" cy="558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273" name="Group 201"/>
            <p:cNvGrpSpPr>
              <a:grpSpLocks/>
            </p:cNvGrpSpPr>
            <p:nvPr userDrawn="1"/>
          </p:nvGrpSpPr>
          <p:grpSpPr bwMode="auto">
            <a:xfrm>
              <a:off x="3120" y="366"/>
              <a:ext cx="1099" cy="564"/>
              <a:chOff x="3120" y="366"/>
              <a:chExt cx="1099" cy="564"/>
            </a:xfrm>
          </p:grpSpPr>
          <p:sp>
            <p:nvSpPr>
              <p:cNvPr id="3274" name="Line 202"/>
              <p:cNvSpPr>
                <a:spLocks noChangeShapeType="1"/>
              </p:cNvSpPr>
              <p:nvPr userDrawn="1"/>
            </p:nvSpPr>
            <p:spPr bwMode="gray">
              <a:xfrm>
                <a:off x="3120" y="366"/>
                <a:ext cx="1097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75" name="Line 203"/>
              <p:cNvSpPr>
                <a:spLocks noChangeShapeType="1"/>
              </p:cNvSpPr>
              <p:nvPr userDrawn="1"/>
            </p:nvSpPr>
            <p:spPr bwMode="gray">
              <a:xfrm flipV="1">
                <a:off x="3120" y="927"/>
                <a:ext cx="1099" cy="3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76" name="Line 204"/>
              <p:cNvSpPr>
                <a:spLocks noChangeShapeType="1"/>
              </p:cNvSpPr>
              <p:nvPr userDrawn="1"/>
            </p:nvSpPr>
            <p:spPr bwMode="gray">
              <a:xfrm>
                <a:off x="3120" y="368"/>
                <a:ext cx="0" cy="56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3295" name="Group 223"/>
          <p:cNvGrpSpPr>
            <a:grpSpLocks/>
          </p:cNvGrpSpPr>
          <p:nvPr/>
        </p:nvGrpSpPr>
        <p:grpSpPr bwMode="auto">
          <a:xfrm>
            <a:off x="8918473" y="3473949"/>
            <a:ext cx="2332263" cy="1130587"/>
            <a:chOff x="4208" y="1730"/>
            <a:chExt cx="1102" cy="564"/>
          </a:xfrm>
        </p:grpSpPr>
        <p:sp>
          <p:nvSpPr>
            <p:cNvPr id="3296" name="Rectangle 224"/>
            <p:cNvSpPr>
              <a:spLocks noChangeArrowheads="1"/>
            </p:cNvSpPr>
            <p:nvPr userDrawn="1"/>
          </p:nvSpPr>
          <p:spPr bwMode="gray">
            <a:xfrm>
              <a:off x="4208" y="1734"/>
              <a:ext cx="1102" cy="55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TW" altLang="zh-TW"/>
            </a:p>
          </p:txBody>
        </p:sp>
        <p:sp>
          <p:nvSpPr>
            <p:cNvPr id="3297" name="Line 225"/>
            <p:cNvSpPr>
              <a:spLocks noChangeShapeType="1"/>
            </p:cNvSpPr>
            <p:nvPr userDrawn="1"/>
          </p:nvSpPr>
          <p:spPr bwMode="gray">
            <a:xfrm rot="10800000">
              <a:off x="4211" y="2294"/>
              <a:ext cx="1097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98" name="Line 226"/>
            <p:cNvSpPr>
              <a:spLocks noChangeShapeType="1"/>
            </p:cNvSpPr>
            <p:nvPr userDrawn="1"/>
          </p:nvSpPr>
          <p:spPr bwMode="gray">
            <a:xfrm rot="10800000" flipV="1">
              <a:off x="4211" y="1731"/>
              <a:ext cx="1097" cy="3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99" name="Line 227"/>
            <p:cNvSpPr>
              <a:spLocks noChangeShapeType="1"/>
            </p:cNvSpPr>
            <p:nvPr userDrawn="1"/>
          </p:nvSpPr>
          <p:spPr bwMode="gray">
            <a:xfrm rot="10800000">
              <a:off x="5309" y="1730"/>
              <a:ext cx="0" cy="56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277" name="Group 205"/>
          <p:cNvGrpSpPr>
            <a:grpSpLocks/>
          </p:cNvGrpSpPr>
          <p:nvPr/>
        </p:nvGrpSpPr>
        <p:grpSpPr bwMode="auto">
          <a:xfrm>
            <a:off x="8910007" y="5725098"/>
            <a:ext cx="2330147" cy="1130587"/>
            <a:chOff x="4224" y="1728"/>
            <a:chExt cx="1101" cy="564"/>
          </a:xfrm>
        </p:grpSpPr>
        <p:sp>
          <p:nvSpPr>
            <p:cNvPr id="3278" name="Rectangle 206"/>
            <p:cNvSpPr>
              <a:spLocks noChangeArrowheads="1"/>
            </p:cNvSpPr>
            <p:nvPr userDrawn="1"/>
          </p:nvSpPr>
          <p:spPr bwMode="gray">
            <a:xfrm>
              <a:off x="4227" y="1731"/>
              <a:ext cx="1098" cy="55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TW" altLang="zh-TW"/>
            </a:p>
          </p:txBody>
        </p:sp>
        <p:grpSp>
          <p:nvGrpSpPr>
            <p:cNvPr id="3279" name="Group 207"/>
            <p:cNvGrpSpPr>
              <a:grpSpLocks/>
            </p:cNvGrpSpPr>
            <p:nvPr userDrawn="1"/>
          </p:nvGrpSpPr>
          <p:grpSpPr bwMode="auto">
            <a:xfrm rot="10800000">
              <a:off x="4224" y="1728"/>
              <a:ext cx="1099" cy="564"/>
              <a:chOff x="3120" y="366"/>
              <a:chExt cx="1099" cy="564"/>
            </a:xfrm>
          </p:grpSpPr>
          <p:sp>
            <p:nvSpPr>
              <p:cNvPr id="3280" name="Line 208"/>
              <p:cNvSpPr>
                <a:spLocks noChangeShapeType="1"/>
              </p:cNvSpPr>
              <p:nvPr userDrawn="1"/>
            </p:nvSpPr>
            <p:spPr bwMode="gray">
              <a:xfrm>
                <a:off x="3120" y="366"/>
                <a:ext cx="1097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81" name="Line 209"/>
              <p:cNvSpPr>
                <a:spLocks noChangeShapeType="1"/>
              </p:cNvSpPr>
              <p:nvPr userDrawn="1"/>
            </p:nvSpPr>
            <p:spPr bwMode="gray">
              <a:xfrm flipV="1">
                <a:off x="3120" y="927"/>
                <a:ext cx="1099" cy="3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82" name="Line 210"/>
              <p:cNvSpPr>
                <a:spLocks noChangeShapeType="1"/>
              </p:cNvSpPr>
              <p:nvPr userDrawn="1"/>
            </p:nvSpPr>
            <p:spPr bwMode="gray">
              <a:xfrm>
                <a:off x="3120" y="368"/>
                <a:ext cx="0" cy="561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0F7B43-3FCC-4827-B9F6-7E0E9CBA4B4C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0902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126942" y="216495"/>
            <a:ext cx="2641256" cy="776977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03174" y="216495"/>
            <a:ext cx="7720595" cy="776977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F56DB82-8C44-4B7C-BE13-3227F9358CD2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907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D04E91-F5E3-4B65-B733-F52582A5EC90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3203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742" y="2158941"/>
            <a:ext cx="10514231" cy="3602241"/>
          </a:xfrm>
        </p:spPr>
        <p:txBody>
          <a:bodyPr anchor="b"/>
          <a:lstStyle>
            <a:lvl1pPr>
              <a:defRPr sz="78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742" y="5795261"/>
            <a:ext cx="10514231" cy="1894333"/>
          </a:xfrm>
        </p:spPr>
        <p:txBody>
          <a:bodyPr/>
          <a:lstStyle>
            <a:lvl1pPr marL="0" indent="0">
              <a:buNone/>
              <a:defRPr sz="3100"/>
            </a:lvl1pPr>
            <a:lvl2pPr marL="595686" indent="0">
              <a:buNone/>
              <a:defRPr sz="2600"/>
            </a:lvl2pPr>
            <a:lvl3pPr marL="1191372" indent="0">
              <a:buNone/>
              <a:defRPr sz="2300"/>
            </a:lvl3pPr>
            <a:lvl4pPr marL="1787058" indent="0">
              <a:buNone/>
              <a:defRPr sz="2100"/>
            </a:lvl4pPr>
            <a:lvl5pPr marL="2382744" indent="0">
              <a:buNone/>
              <a:defRPr sz="2100"/>
            </a:lvl5pPr>
            <a:lvl6pPr marL="2978429" indent="0">
              <a:buNone/>
              <a:defRPr sz="2100"/>
            </a:lvl6pPr>
            <a:lvl7pPr marL="3574115" indent="0">
              <a:buNone/>
              <a:defRPr sz="2100"/>
            </a:lvl7pPr>
            <a:lvl8pPr marL="4169801" indent="0">
              <a:buNone/>
              <a:defRPr sz="2100"/>
            </a:lvl8pPr>
            <a:lvl9pPr marL="4765487" indent="0">
              <a:buNone/>
              <a:defRPr sz="2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38A6D0-3401-4F28-AC7F-9FCDE79DF0FF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9909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03173" y="1347082"/>
            <a:ext cx="5180926" cy="663919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587272" y="1347082"/>
            <a:ext cx="5180926" cy="663919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C924F96-347B-4703-AC7D-6A1AB3F27EAD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784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208" y="461056"/>
            <a:ext cx="10514231" cy="167383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208" y="2122857"/>
            <a:ext cx="5157645" cy="104038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5686" indent="0">
              <a:buNone/>
              <a:defRPr sz="2600" b="1"/>
            </a:lvl2pPr>
            <a:lvl3pPr marL="1191372" indent="0">
              <a:buNone/>
              <a:defRPr sz="2300" b="1"/>
            </a:lvl3pPr>
            <a:lvl4pPr marL="1787058" indent="0">
              <a:buNone/>
              <a:defRPr sz="2100" b="1"/>
            </a:lvl4pPr>
            <a:lvl5pPr marL="2382744" indent="0">
              <a:buNone/>
              <a:defRPr sz="2100" b="1"/>
            </a:lvl5pPr>
            <a:lvl6pPr marL="2978429" indent="0">
              <a:buNone/>
              <a:defRPr sz="2100" b="1"/>
            </a:lvl6pPr>
            <a:lvl7pPr marL="3574115" indent="0">
              <a:buNone/>
              <a:defRPr sz="2100" b="1"/>
            </a:lvl7pPr>
            <a:lvl8pPr marL="4169801" indent="0">
              <a:buNone/>
              <a:defRPr sz="2100" b="1"/>
            </a:lvl8pPr>
            <a:lvl9pPr marL="4765487" indent="0">
              <a:buNone/>
              <a:defRPr sz="21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208" y="3163237"/>
            <a:ext cx="5157645" cy="465264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1396" y="2122857"/>
            <a:ext cx="5183043" cy="104038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5686" indent="0">
              <a:buNone/>
              <a:defRPr sz="2600" b="1"/>
            </a:lvl2pPr>
            <a:lvl3pPr marL="1191372" indent="0">
              <a:buNone/>
              <a:defRPr sz="2300" b="1"/>
            </a:lvl3pPr>
            <a:lvl4pPr marL="1787058" indent="0">
              <a:buNone/>
              <a:defRPr sz="2100" b="1"/>
            </a:lvl4pPr>
            <a:lvl5pPr marL="2382744" indent="0">
              <a:buNone/>
              <a:defRPr sz="2100" b="1"/>
            </a:lvl5pPr>
            <a:lvl6pPr marL="2978429" indent="0">
              <a:buNone/>
              <a:defRPr sz="2100" b="1"/>
            </a:lvl6pPr>
            <a:lvl7pPr marL="3574115" indent="0">
              <a:buNone/>
              <a:defRPr sz="2100" b="1"/>
            </a:lvl7pPr>
            <a:lvl8pPr marL="4169801" indent="0">
              <a:buNone/>
              <a:defRPr sz="2100" b="1"/>
            </a:lvl8pPr>
            <a:lvl9pPr marL="4765487" indent="0">
              <a:buNone/>
              <a:defRPr sz="21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1396" y="3163237"/>
            <a:ext cx="5183043" cy="465264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5909A3-32A6-4E0E-ABCC-0C85A9AA31F6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9" name="日期版面配置區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469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486FCF4-7470-4857-9810-8A4812B8B63B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5808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E54B42-EE30-4A30-8D92-411FD5D75739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52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208" y="577321"/>
            <a:ext cx="3932255" cy="202062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042" y="1246853"/>
            <a:ext cx="6171397" cy="615408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208" y="2597944"/>
            <a:ext cx="3932255" cy="4813012"/>
          </a:xfrm>
        </p:spPr>
        <p:txBody>
          <a:bodyPr/>
          <a:lstStyle>
            <a:lvl1pPr marL="0" indent="0">
              <a:buNone/>
              <a:defRPr sz="2100"/>
            </a:lvl1pPr>
            <a:lvl2pPr marL="595686" indent="0">
              <a:buNone/>
              <a:defRPr sz="1800"/>
            </a:lvl2pPr>
            <a:lvl3pPr marL="1191372" indent="0">
              <a:buNone/>
              <a:defRPr sz="1600"/>
            </a:lvl3pPr>
            <a:lvl4pPr marL="1787058" indent="0">
              <a:buNone/>
              <a:defRPr sz="1300"/>
            </a:lvl4pPr>
            <a:lvl5pPr marL="2382744" indent="0">
              <a:buNone/>
              <a:defRPr sz="1300"/>
            </a:lvl5pPr>
            <a:lvl6pPr marL="2978429" indent="0">
              <a:buNone/>
              <a:defRPr sz="1300"/>
            </a:lvl6pPr>
            <a:lvl7pPr marL="3574115" indent="0">
              <a:buNone/>
              <a:defRPr sz="1300"/>
            </a:lvl7pPr>
            <a:lvl8pPr marL="4169801" indent="0">
              <a:buNone/>
              <a:defRPr sz="1300"/>
            </a:lvl8pPr>
            <a:lvl9pPr marL="4765487" indent="0">
              <a:buNone/>
              <a:defRPr sz="13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ACDB5C-58C9-455F-B782-8DB0E1C42FBF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6926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208" y="577321"/>
            <a:ext cx="3932255" cy="202062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042" y="1246853"/>
            <a:ext cx="6171397" cy="6154080"/>
          </a:xfrm>
        </p:spPr>
        <p:txBody>
          <a:bodyPr/>
          <a:lstStyle>
            <a:lvl1pPr marL="0" indent="0">
              <a:buNone/>
              <a:defRPr sz="4200"/>
            </a:lvl1pPr>
            <a:lvl2pPr marL="595686" indent="0">
              <a:buNone/>
              <a:defRPr sz="3600"/>
            </a:lvl2pPr>
            <a:lvl3pPr marL="1191372" indent="0">
              <a:buNone/>
              <a:defRPr sz="3100"/>
            </a:lvl3pPr>
            <a:lvl4pPr marL="1787058" indent="0">
              <a:buNone/>
              <a:defRPr sz="2600"/>
            </a:lvl4pPr>
            <a:lvl5pPr marL="2382744" indent="0">
              <a:buNone/>
              <a:defRPr sz="2600"/>
            </a:lvl5pPr>
            <a:lvl6pPr marL="2978429" indent="0">
              <a:buNone/>
              <a:defRPr sz="2600"/>
            </a:lvl6pPr>
            <a:lvl7pPr marL="3574115" indent="0">
              <a:buNone/>
              <a:defRPr sz="2600"/>
            </a:lvl7pPr>
            <a:lvl8pPr marL="4169801" indent="0">
              <a:buNone/>
              <a:defRPr sz="2600"/>
            </a:lvl8pPr>
            <a:lvl9pPr marL="4765487" indent="0">
              <a:buNone/>
              <a:defRPr sz="26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208" y="2597944"/>
            <a:ext cx="3932255" cy="4813012"/>
          </a:xfrm>
        </p:spPr>
        <p:txBody>
          <a:bodyPr/>
          <a:lstStyle>
            <a:lvl1pPr marL="0" indent="0">
              <a:buNone/>
              <a:defRPr sz="2100"/>
            </a:lvl1pPr>
            <a:lvl2pPr marL="595686" indent="0">
              <a:buNone/>
              <a:defRPr sz="1800"/>
            </a:lvl2pPr>
            <a:lvl3pPr marL="1191372" indent="0">
              <a:buNone/>
              <a:defRPr sz="1600"/>
            </a:lvl3pPr>
            <a:lvl4pPr marL="1787058" indent="0">
              <a:buNone/>
              <a:defRPr sz="1300"/>
            </a:lvl4pPr>
            <a:lvl5pPr marL="2382744" indent="0">
              <a:buNone/>
              <a:defRPr sz="1300"/>
            </a:lvl5pPr>
            <a:lvl6pPr marL="2978429" indent="0">
              <a:buNone/>
              <a:defRPr sz="1300"/>
            </a:lvl6pPr>
            <a:lvl7pPr marL="3574115" indent="0">
              <a:buNone/>
              <a:defRPr sz="1300"/>
            </a:lvl7pPr>
            <a:lvl8pPr marL="4169801" indent="0">
              <a:buNone/>
              <a:defRPr sz="1300"/>
            </a:lvl8pPr>
            <a:lvl9pPr marL="4765487" indent="0">
              <a:buNone/>
              <a:defRPr sz="13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>
          <a:xfrm>
            <a:off x="7009487" y="8246869"/>
            <a:ext cx="2844430" cy="308706"/>
          </a:xfrm>
          <a:prstGeom prst="rect">
            <a:avLst/>
          </a:prstGeom>
        </p:spPr>
        <p:txBody>
          <a:bodyPr lIns="119137" tIns="59569" rIns="119137" bIns="59569"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31374F2-08D3-4ECC-9212-2A74A5D1FD06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8681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Rectangle 133"/>
          <p:cNvSpPr>
            <a:spLocks noChangeArrowheads="1"/>
          </p:cNvSpPr>
          <p:nvPr/>
        </p:nvSpPr>
        <p:spPr bwMode="gray">
          <a:xfrm>
            <a:off x="0" y="0"/>
            <a:ext cx="12190413" cy="1058422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1150" name="Freeform 126"/>
          <p:cNvSpPr>
            <a:spLocks/>
          </p:cNvSpPr>
          <p:nvPr/>
        </p:nvSpPr>
        <p:spPr bwMode="gray">
          <a:xfrm>
            <a:off x="-16931" y="432991"/>
            <a:ext cx="8042286" cy="857963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203173" y="1347082"/>
            <a:ext cx="10565025" cy="663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9137" tIns="59569" rIns="119137" bIns="595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5180925" y="8214795"/>
            <a:ext cx="1117455" cy="33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9137" tIns="59569" rIns="119137" bIns="59569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ea typeface="新細明體" panose="02020500000000000000" pitchFamily="18" charset="-120"/>
              </a:defRPr>
            </a:lvl1pPr>
          </a:lstStyle>
          <a:p>
            <a:fld id="{121BEBDE-8D79-40B8-A51C-AD80C8C70368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07934" y="8214795"/>
            <a:ext cx="2539669" cy="33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9137" tIns="59569" rIns="119137" bIns="59569" numCol="1" anchor="t" anchorCtr="0" compatLnSpc="1">
            <a:prstTxWarp prst="textNoShape">
              <a:avLst/>
            </a:prstTxWarp>
          </a:bodyPr>
          <a:lstStyle>
            <a:lvl1pPr>
              <a:defRPr sz="1300">
                <a:ea typeface="新細明體" panose="02020500000000000000" pitchFamily="18" charset="-120"/>
              </a:defRPr>
            </a:lvl1pPr>
          </a:lstStyle>
          <a:p>
            <a:endParaRPr lang="en-US" altLang="zh-TW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15872" y="216496"/>
            <a:ext cx="9447570" cy="61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119137" tIns="59569" rIns="119137" bIns="595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1163" name="Rectangle 139"/>
          <p:cNvSpPr>
            <a:spLocks noChangeArrowheads="1"/>
          </p:cNvSpPr>
          <p:nvPr/>
        </p:nvSpPr>
        <p:spPr bwMode="gray">
          <a:xfrm>
            <a:off x="10971372" y="4041247"/>
            <a:ext cx="1219041" cy="2080761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1165" name="Rectangle 141"/>
          <p:cNvSpPr>
            <a:spLocks noChangeArrowheads="1"/>
          </p:cNvSpPr>
          <p:nvPr/>
        </p:nvSpPr>
        <p:spPr bwMode="gray">
          <a:xfrm>
            <a:off x="10971372" y="6117998"/>
            <a:ext cx="1219041" cy="25418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1161" name="Rectangle 137"/>
          <p:cNvSpPr>
            <a:spLocks noChangeArrowheads="1"/>
          </p:cNvSpPr>
          <p:nvPr/>
        </p:nvSpPr>
        <p:spPr bwMode="gray">
          <a:xfrm>
            <a:off x="10971372" y="1058422"/>
            <a:ext cx="1219041" cy="29828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1170" name="Rectangle 146"/>
          <p:cNvSpPr>
            <a:spLocks noChangeArrowheads="1"/>
          </p:cNvSpPr>
          <p:nvPr/>
        </p:nvSpPr>
        <p:spPr bwMode="gray">
          <a:xfrm>
            <a:off x="10969256" y="0"/>
            <a:ext cx="1216924" cy="1058422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1171" name="Rectangle 147"/>
          <p:cNvSpPr>
            <a:spLocks noChangeArrowheads="1"/>
          </p:cNvSpPr>
          <p:nvPr/>
        </p:nvSpPr>
        <p:spPr bwMode="gray">
          <a:xfrm>
            <a:off x="10971372" y="2988839"/>
            <a:ext cx="1219041" cy="1108536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  <p:sp>
        <p:nvSpPr>
          <p:cNvPr id="1172" name="Rectangle 148"/>
          <p:cNvSpPr>
            <a:spLocks noChangeArrowheads="1"/>
          </p:cNvSpPr>
          <p:nvPr/>
        </p:nvSpPr>
        <p:spPr bwMode="gray">
          <a:xfrm>
            <a:off x="10971372" y="6117997"/>
            <a:ext cx="1219041" cy="1108537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9137" tIns="59569" rIns="119137" bIns="59569" anchor="ctr"/>
          <a:lstStyle/>
          <a:p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5pPr>
      <a:lvl6pPr marL="595686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6pPr>
      <a:lvl7pPr marL="1191372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7pPr>
      <a:lvl8pPr marL="1787058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8pPr>
      <a:lvl9pPr marL="2382744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446764" indent="-44676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v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67990" indent="-37230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489215" indent="-29784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84901" indent="-297843" algn="l" rtl="0" eaLnBrk="1" fontAlgn="base" hangingPunct="1">
        <a:spcBef>
          <a:spcPct val="20000"/>
        </a:spcBef>
        <a:spcAft>
          <a:spcPct val="0"/>
        </a:spcAft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80586" indent="-297843" algn="l" rtl="0" eaLnBrk="1" fontAlgn="base" hangingPunct="1">
        <a:spcBef>
          <a:spcPct val="20000"/>
        </a:spcBef>
        <a:spcAft>
          <a:spcPct val="0"/>
        </a:spcAft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6272" indent="-297843" algn="l" defTabSz="1191372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871958" indent="-297843" algn="l" defTabSz="1191372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467644" indent="-297843" algn="l" defTabSz="1191372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5063330" indent="-297843" algn="l" defTabSz="1191372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95686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91372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87058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82744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78429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74115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69801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765487" algn="l" defTabSz="119137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umpu.com/xx/document/read/55730350/1-page-goals-comics-full-set-pdf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e-info.org.tw/consumption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youtube.com/watch?v=YP5XCXg8Urk&amp;t=11s&amp;ab_channel=BBCNews%E4%B8%AD%E6%96%87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app=desktop&amp;v=dODc1QtAdec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hashtag/%E4%B8%89%E7%AB%8B%E6%96%B0%E8%81%9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hashtag/%E6%9D%8E%E5%A4%A9%E6%80%A1" TargetMode="External"/><Relationship Id="rId4" Type="http://schemas.openxmlformats.org/officeDocument/2006/relationships/hyperlink" Target="https://www.youtube.com/hashtag/%E6%B6%88%E5%A4%B1%E7%9A%84%E5%9C%8B%E7%95%8C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5316" y="2784152"/>
            <a:ext cx="8533289" cy="962201"/>
          </a:xfrm>
        </p:spPr>
        <p:txBody>
          <a:bodyPr/>
          <a:lstStyle/>
          <a:p>
            <a:pPr algn="ctr"/>
            <a:r>
              <a:rPr lang="en-US" altLang="zh-TW" sz="10000" b="1" dirty="0" smtClean="0">
                <a:solidFill>
                  <a:srgbClr val="FFFF00"/>
                </a:solidFill>
              </a:rPr>
              <a:t>SDGs </a:t>
            </a:r>
            <a:endParaRPr lang="en-US" altLang="zh-TW" sz="10000" b="1" dirty="0">
              <a:solidFill>
                <a:srgbClr val="FFFF00"/>
              </a:solidFill>
            </a:endParaRP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66614" y="5099668"/>
            <a:ext cx="6480720" cy="681875"/>
          </a:xfrm>
        </p:spPr>
        <p:txBody>
          <a:bodyPr/>
          <a:lstStyle/>
          <a:p>
            <a:pPr algn="ctr"/>
            <a:r>
              <a:rPr lang="zh-TW" altLang="en-US" sz="3600" b="1" dirty="0"/>
              <a:t>臺</a:t>
            </a:r>
            <a:r>
              <a:rPr lang="zh-TW" altLang="en-US" sz="3600" b="1" dirty="0" smtClean="0"/>
              <a:t>南</a:t>
            </a:r>
            <a:r>
              <a:rPr lang="zh-TW" altLang="en-US" sz="3600" b="1" dirty="0" smtClean="0"/>
              <a:t>市環教輔導團</a:t>
            </a:r>
            <a:endParaRPr lang="en-US" altLang="zh-TW" sz="3600" b="1" dirty="0" smtClean="0"/>
          </a:p>
          <a:p>
            <a:pPr algn="ctr"/>
            <a:r>
              <a:rPr lang="zh-TW" altLang="en-US" sz="3600" b="1" dirty="0" smtClean="0"/>
              <a:t>到校諮詢服務</a:t>
            </a:r>
            <a:r>
              <a:rPr lang="en-US" altLang="zh-TW" sz="3600" b="1" dirty="0" smtClean="0"/>
              <a:t>111</a:t>
            </a:r>
            <a:r>
              <a:rPr lang="zh-TW" altLang="en-US" sz="3600" b="1" dirty="0" smtClean="0"/>
              <a:t>年</a:t>
            </a:r>
            <a:r>
              <a:rPr lang="en-US" altLang="zh-TW" sz="3600" b="1" dirty="0" smtClean="0"/>
              <a:t>2</a:t>
            </a:r>
            <a:r>
              <a:rPr lang="zh-TW" altLang="en-US" sz="3600" b="1" dirty="0" smtClean="0"/>
              <a:t>、</a:t>
            </a:r>
            <a:r>
              <a:rPr lang="en-US" altLang="zh-TW" sz="3600" b="1" dirty="0" smtClean="0"/>
              <a:t>3</a:t>
            </a:r>
            <a:r>
              <a:rPr lang="zh-TW" altLang="en-US" sz="3600" b="1" dirty="0" smtClean="0"/>
              <a:t>月</a:t>
            </a:r>
            <a:endParaRPr lang="en-US" altLang="zh-TW" sz="3600" b="1" dirty="0" smtClean="0"/>
          </a:p>
        </p:txBody>
      </p:sp>
      <p:pic>
        <p:nvPicPr>
          <p:cNvPr id="73735" name="Picture 7" descr="ic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02" y="2200097"/>
            <a:ext cx="482537" cy="49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從千禧年發展目標MDGs到永續發展目標SD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6404"/>
            <a:ext cx="11570464" cy="694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2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06" y="506624"/>
            <a:ext cx="11546417" cy="6631973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6534" y="7615137"/>
            <a:ext cx="36398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 dirty="0">
                <a:ea typeface="微軟正黑體" panose="020B0604030504040204" pitchFamily="34" charset="-120"/>
              </a:rPr>
              <a:t>2015</a:t>
            </a:r>
            <a:r>
              <a:rPr lang="zh-TW" altLang="en-US" sz="2500" b="1" dirty="0">
                <a:ea typeface="微軟正黑體" panose="020B0604030504040204" pitchFamily="34" charset="-120"/>
              </a:rPr>
              <a:t>年聯合國訂出</a:t>
            </a:r>
            <a:r>
              <a:rPr lang="en-US" altLang="zh-TW" sz="2500" b="1" dirty="0">
                <a:ea typeface="微軟正黑體" panose="020B0604030504040204" pitchFamily="34" charset="-120"/>
              </a:rPr>
              <a:t>...</a:t>
            </a:r>
            <a:endParaRPr lang="zh-TW" altLang="en-US" sz="2500" b="1" dirty="0"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34371" y="7615137"/>
            <a:ext cx="346692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5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17</a:t>
            </a:r>
            <a:r>
              <a:rPr lang="zh-TW" altLang="zh-TW" sz="25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個</a:t>
            </a:r>
            <a:r>
              <a:rPr lang="zh-TW" altLang="en-US" sz="25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永續發展目標</a:t>
            </a:r>
            <a:endParaRPr lang="zh-TW" altLang="en-US" sz="2500" dirty="0"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534870" y="7640981"/>
            <a:ext cx="28610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500" b="1" dirty="0">
                <a:solidFill>
                  <a:srgbClr val="00B05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169</a:t>
            </a:r>
            <a:r>
              <a:rPr lang="zh-TW" altLang="zh-TW" sz="2500" b="1" dirty="0">
                <a:solidFill>
                  <a:srgbClr val="00B05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個細項目標</a:t>
            </a:r>
            <a:endParaRPr lang="zh-TW" altLang="en-US" sz="2500" b="1" dirty="0">
              <a:solidFill>
                <a:srgbClr val="00B05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712804" y="7614552"/>
            <a:ext cx="386600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5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提供</a:t>
            </a:r>
            <a:r>
              <a:rPr lang="zh-TW" altLang="zh-TW" sz="25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具體的行動指南</a:t>
            </a:r>
            <a:endParaRPr lang="zh-TW" altLang="en-US" sz="2500" dirty="0">
              <a:solidFill>
                <a:schemeClr val="accent1">
                  <a:lumMod val="75000"/>
                </a:schemeClr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089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t="709"/>
          <a:stretch/>
        </p:blipFill>
        <p:spPr>
          <a:xfrm>
            <a:off x="785598" y="61416"/>
            <a:ext cx="10811045" cy="859839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140" y="2054401"/>
            <a:ext cx="4351402" cy="435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1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206" y="1058854"/>
            <a:ext cx="5413168" cy="539430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73" y="1058855"/>
            <a:ext cx="5394309" cy="53943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字方塊 5"/>
          <p:cNvSpPr txBox="1"/>
          <p:nvPr/>
        </p:nvSpPr>
        <p:spPr>
          <a:xfrm>
            <a:off x="478372" y="6453164"/>
            <a:ext cx="1086403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25" dirty="0">
                <a:latin typeface="標楷體" panose="03000509000000000000" pitchFamily="65" charset="-120"/>
                <a:ea typeface="標楷體" panose="03000509000000000000" pitchFamily="65" charset="-120"/>
              </a:rPr>
              <a:t>教育部為使學校</a:t>
            </a:r>
            <a:r>
              <a:rPr lang="en-US" altLang="zh-TW" sz="2525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endParaRPr lang="en-US" altLang="zh-TW" sz="2525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525" dirty="0">
                <a:latin typeface="標楷體" panose="03000509000000000000" pitchFamily="65" charset="-120"/>
                <a:ea typeface="標楷體" panose="03000509000000000000" pitchFamily="65" charset="-120"/>
              </a:rPr>
              <a:t>更了解國際各項重大議題，並回應</a:t>
            </a:r>
            <a:r>
              <a:rPr lang="zh-TW" altLang="en-US" sz="2525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課程發展設計</a:t>
            </a:r>
            <a:endParaRPr lang="en-US" altLang="zh-TW" sz="2525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525" dirty="0">
                <a:latin typeface="標楷體" panose="03000509000000000000" pitchFamily="65" charset="-120"/>
                <a:ea typeface="標楷體" panose="03000509000000000000" pitchFamily="65" charset="-120"/>
              </a:rPr>
              <a:t>以發展應變未來世代各項課題的素養與技能</a:t>
            </a:r>
            <a:endParaRPr lang="en-US" altLang="zh-TW" sz="2525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17073" y="89805"/>
            <a:ext cx="7825905" cy="71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41" dirty="0">
                <a:latin typeface="標楷體" panose="03000509000000000000" pitchFamily="65" charset="-120"/>
                <a:ea typeface="標楷體" panose="03000509000000000000" pitchFamily="65" charset="-120"/>
              </a:rPr>
              <a:t>永續發展目標教育手冊</a:t>
            </a:r>
          </a:p>
        </p:txBody>
      </p:sp>
      <p:sp>
        <p:nvSpPr>
          <p:cNvPr id="2" name="AutoShape 2" descr="data:image/png;base64,iVBORw0KGgoAAAANSUhEUgAAARgAAAEYCAYAAACHjumMAAAAAXNSR0IArs4c6QAAIABJREFUeF7t3dF2G0kOA9DN/3909pxE9o60bt1Ck9WSx5xXVpEgCKJbsif+9fv379//mf+GgWFgGNjAwK8xmA2sTsphYBj4w8AYzAhhGBgGtjEwBrON2kk8DAwDYzCjgWFgGNjGwBjMNmon8TAwDIzBjAaGgWFgGwNjMNuoncTDwDAwBjMaGAaGgW0MjMFso3YSDwPDwLLB/Pr161K2Hn/BWPWr59PmuvGk9dPzVX4e+1U+/YK4+Kv293j/u+EXXvWX8pee13w/8o3BpMzezmtBtIAny56+luLR+TS+eyEkeC2s4lfjfzUeCU18j8EU/xesMZj7/4Xt1QshwQuf4mMw9wyI7zGYMZinD6n0DeXdFlSGkPanfHriK/5ueFK8R+dPf0RadTAB/XS6h+94RLjy6r7wa2EUTwXZjeexvvhI+dR59V/Fk/YnftWP5q03WuUXvrS+8glPOr8xGBhYSqgGrnxaEN1PFzQ9n+KTYMVX94KqnvB28696MgT1o7jqK342/7zBHDArQhWXQNMFVj0t6BhM7Z89qvKvBR6DCd8ARKgWsHshJJAqnlQgYzDPvyRO9SO9aD6qJ/3I4JVf+NL6yic86T5s/4iUElwVhOqJYN3XAJRf93cLRv1dzX/arww4zbd7Xpq34tV+0vvCU9XHR/62j0gSdFUwclTlT++nA9B51e8a6Odg8YuR1Xqad5p/d74xmOwXZdP5zRvMAwMStAxjt2D1RBI+9VcVUHf+3fl2z0vzUFzz7o4LT1Uf8wZT/F8fdgtWgpJAuhdWb2B6g1Q/3XhVT/yp3+r80/zqJ42r/x9nMCJQhKX3U8GngtF59SOBp/hTfoSv2l9qWMJTXRjxmdZP+UnnrX5TvGf18W2+gznb4NF3EunAJHgJplqvWl/3q/xKsN0LmubTwnXPR3xLL9X76lfz0n3x9e0+IlUXIL0vAYvg7npVwel+ilcCTRdI+ST46v10nqonvlN+Unyv5msMBv8v0hhM7RfT0gXSwr56YaSHFH/KzxhM+KWpBCNCuwckgVSf8N33hVf8VRdG9fUET+unelF+8aP+0vzd8+/mI53XKn/f5juY7oErnwxsleDPV8Xib0JL0BKI+kn5SM9rIZRP9xVP+REezUN4uvUjAxNe8aP8R3yNwUhJt/hZgsdg/jKghdMYdF9xLZDqpwYtPGMwD4xqwV7lkEcLvFtQ3QKRwKv8pgsiPGlcC6d8uq/4bj0ov/ZH/et+Glc98bmq/7Y3GAFWXATpfvcCicAUb9UgVC+Ni0/1L74lUNVXXPlT/Gk/6fl0Pil+5Refip/NPwZzwKwGnBI+BpP9vzAS/BjMPUOpHsVvaqBH+cZgxmC+ZEAGmwowNVgtwBjMGIw0chfvduCqoLVgKd4UT7pAwlOtr2F211e9lB/lSw0zPZ/yI/2l9dP+u/KffoOpAtb9VEDVAc79+48ww3/2VxPeTT/ar2p81QDHYG5Mv5tAZsG/94K/en5VA9H9MZiH/xVgDGTeUP65NK82gN31ZRDV+BjMGEz0HdcY8L/LgKsGovvtBqOCu+NaANVPv+RUvse4nkjV88Kj+ooLn+prPin/ErDqVfGmX3Km/VX5Vn/vEl/+DubVgLsF1d1PdYG7BSq+VE8LvnsBVV/9ab7pfZ0Xn8KjfnX/XeNjME2TGYPJPmKIdi2cFl750/s6PwbzNeNjMFLiYnwMZgxmUSpfHpOhVnK/8u6ywVQdPF1AfUbVE0P1FE+H0i0Q8Z3i03nxqfuaV3pfeMS3+NudXx8hUz6q/QpPug/C81FvDObGhAQnQawSrjyfgyn++zGrdY7qpffHYJ7/C4C79SVDHYOBoqsOqwHsFkC6sMKb5tP5av9jMGMwX2ls3mDmDeYPA2Mw9+uhN9L0AVDldzee6gP86AG2zWBEiJ6oeqVLn5gacEqw8Kf9C5/qKV7FU73fja+qDxmE5pHyof5VL9W7+BF+4dH97d/BrAIQ8avfEaheSpjOC7fwSADKn8areKr3hTfNn/KnB4ji1QVX/6neUr5kqFU+5w2m+MfgJZCqAFOBXY2nKmjhTfNXF0ILp3lU8ab4u/Ul/F39z0ek2+TSJ1j3wmigqqe4BCXBV+934xNeLeQYTO1L6VU9nDYYDVCC0kKlC6+GVa/aT1XwVb50v9pfupCaR5WvdJ4pP+l56VV8iF/hER9VfKrf/hGpW7DKlxKYClj1U4KreKv4hVeCV/1uwaZ86bz6745X+RiDCb/D0AAlEA0sNQTVS/N191fNp/vV/rQAiguf5pPqQfW648InQ381f8J3lq/5iHTAXJXwdGE0QOXT/TGYlKHs/BjM13wtG4xemSXgqkNn485/cawqkBSfzqd8pQYkA1U+8aX+VF96033h78aX4r16vuIjnaf4/+BjDObGhAheJVTCXY1fLUAtSPoAUZ8pn7v5UH/qR/xV9SWDEH7dFz7lP+JnDGYM5kttdAvyrEA/n4Th//wp/DKM1ADHYOYj0lNNycGrgpOgU4HqvOqpHy2o+KrWV39V/N34Ury738jS+VTPt7/BpITqfDpwDagaFx71o4FVFyS9X8WjfvWGkhpWyn/3eeFN+xX/Vfyv1sMYTPhXBtKBdxuaBP5qQaX40vMp/93nhXcMZo3x09/B6ImWLoDg6gnQHReetH8ZkPJJ0Lqf8qP+tYCql/YjPN1x9Sf8mneaX/2l+6b5KJ/wfMTHYG5MVAlNBaV6EmB6v1tQKb70/KqAd50T3jGYNebbDCZ9gq7B+98pLXBaXwJKF/LV+NL+xb/6UTzNr/O75yH+UkNJz6cPjO781f6P5jcGc8DMbkFrQVMDlEAk4PS+8Msw1F91gXbjkz6q+DWP7vzVemMw+JK3OrBU0DqvBZRhKH9qAFoo4UkFfPU8Unzio4q/G0/3fFbzzRvMvMF8yYAMSvHUwHReC53GVS81+Op5Lezu/FVDK7/BqMGqY0uwaVwCquJN83cPMJ2H8Ergui88qQF05xP/u/vv1pv2IZ2X+j9bb/kNRgOvEqgG0rgIruJN80vgwpPeT/FJYMonfYzB3DOY8qH5p/PTPnXVG4O5MVkduBZQAxuDuf8nHLsNS/ynC6p80kNVb6lBCK/6P1tvDGYM5g8DEpgWptsQuvNVF6zavx4g6QKn56v9n623bDC7CRYBGpDwKV4VtPJ3x6uGkPIt/N14hE/10nmqv914dus77a/r/BjMjclUkDrfNaCjPFqwtH61n248uxe6ijd9oqf8VvGl8991fgxmDOYPA+kCXP3E7V7o6gJ347maz12G8n8Pht9VphcXNCVQgm+C/Qkrrafzuwd4df/qpxvPvME8/7tFmse7xLe9wehbchEgwXYv+G686nf3E1EGr/riW/xpnuLnasPp5iPtr3o+xb9rfmMwt0mKYA28ukAShBZM+MZgfj2lSPNXXPym86mel56q8VV8YzBjMF9+B1NdKAl4VaBH59L83W9gab5qv+l98VONr+IZgxmDGYP54veA0gWcN5ivLWfZYOTYIlj30ydmWi/Nr4881X6ER/VXnyAf57QwaT59ZFN/ml8Vj+5rfsInPpVf81X+lP+rz3/qbvWnSCIsHUj1fHq/W/DiQ/XSuBZG8VSwypcKNuUrrZ+eF55309d3M6QxmOLf2pZAUwN5tQGkCzoGc/+lseYtw0r5fPfzYzBjMFVPubsvg0wNuRXcF8mER4awu1/l/3EGIwdXXIJKXxElkOqAdL9aX3wof3WB0vrVerov/XTHd/ffPb8Ur+pX87W/wVQHrIbGYJ4zJP6r/Oq+DEKC1n311x1Xv+kDRvmEX/erce3X2fxtP0USQYqrARGQClQCUT3d10Kl91N+xEeKT/Wr9XRf+umOq993m1+Kt3v+R/XHYG7MpJ95U4HJsLRgEpAWLL2v82n/ErT6V3/d8d39V/lI8em89Kn7ZYNRAQlEhFbzS2BpfRlOGld98Xd1f6mBCJ8EnPKpfMKv+8IjvXbXl36ER/qq5h+DeWCgKjAJUAPVQmrgaf6rBS9+UjxpvjR/9Xy64Kn+pIe0vs4Ln+5/xJc/IimhBL+boOrCpgKT4MVHFW+aP+1P5zVP8aP84iddgG482oe0P50X38IjvVTzzxvMvMHcMVBdOAmymn8MJvu/v3+cwegJI0eVwCTw7ieCFiaN78YvPOKnOr+0v+qCCK/6VX3pUfW79V7lV3hSPi5/g7ma8O56EmQqOA20G/8YzPMV0Ty0wFV+0/xdC/+RJ+1feMdgmv/XgDGY56/wZwV5KNTi/PTASBd4DGbtn/Tc9iXv7idyKmA5dop3DGYM5p8aTPUj/Uqvui/DTPOfrXfaYOTgaQNa2LMNrj4RuwWSPjFVP82X8qV5qv7V8xMe9a9+pd90XlW8up/yLwNSvtX+x2BuTIuwquCq9yWwVDDKl/IhQWrhhV/xlN8xmOeMap7Sx+d3Pav/4FQqSA1cgtP91QbnDeYvA+JLC9c9f+GRoQhPqi8tlPLtxqt+U/zCq3yr85s3mHmD+cPAGMz9l5ZXP+BSA9O8hP/tDEYNpQ5bPS+C0vy7B5Li7T6vJ051vrsXpBt/qo/q+fS+9Nj1hvH5Uebhp3Tie1Wfy28wVQEKcJp/tcFVAjVQ1dPAdX93vJt/8VWtl+ohPZ8ufPV8ej/l9+r+V/U6BnNjSgMVoWMw9wyNwTxXjAxBepTexH9qeNL/UXwMZgzmDwMSvAQ5H5HWfvGs6436X28wEpQEq7gEXSVYTwj1lzq6+lW8Wi/tJ+Wnmn/3E1f8Ki49aj7delW+FE/a3+q8Tr/BSFAamOJqWASLgHSBlE8DVb+KK7/40rzS+8Ijvqr9pvd1XvEqP916Vb7u+aT6+XxTW/09GC2kGk7jGmh3vupAdF8CVlz5xVcqEM1beMZg7hnq1qvydc8n1c8YDP7nubOEHg1WBqK4BDMG8/w7EPGreMqv9FOt968zGBGcPrG0MFUCNeDuftL+q+clUL2BqL7mo/y6n863ej6dt/oTf7vnk+Kr4kn3KX6DSQek890CTPMJX1VAu/NXBaP+xKcErvtVw1B99bebv6vzywCqeJT/8M199TuY7oXpFmCar7ufqqBTPFXBCK/41ILr/hhM7Z/EFP/iV/F0fmMwv2uf0VMD2H1+DKZ3QdOFk0Hvns+/zmDShqoLpvvpK1s6cAlIDi/8qaDVr/qr4lX9NH/KTzX/7vvaj5Q/5evWp/g5q69tvwfTLaAq4SJIcQ1AceVXfxKo8guf5qX6aX7Vu3qBuvErn/qTHnRf9dP4WX2NwdyYPkvg6qCUX4LSgiv/Ks6Pc8LTLfBu/Gm/1fPiS/OT4ab3q/0Iz+r8x2DGYL7UohZmVWCrQh+DuWfqav41p7PzWTYYAVBchOl+6uAiRPEuB3+XNwLxm34nJIO5mt/d80r7TfWq+aT9pfwr/9l+xmBuzKUC0vldA1sVYmroYzDP3yA0b/Gt+6tzPXpgaX5p/a5+xmDGYP4wIIGmT7D0CZqe10JW86X3uxZSfY3BHDCkAawS+3FOjiyBKK43ENXX/XRhU35Svsdg5g3mnwxIP6v6P/0GkwJIz2tB1aDqaWG1cNX6aX71IzziU3ykceGRwaf96ny3oave7vl215c+NM8jfYzBHDCTCkQDksC7F06GIIHqvuISZHe/aT/Cp/5UL9VPNV9VX9LvWb7GYMZgtEun4hLkGEztz6RUDak6n1VRjMGMwaxqJTpXFXB1gQRW+HS/ik9vOOkbSXpe/esBIH4+4ssGI0LTBgWwewApoepH+NO4+K3yUX0F7hLcp/DwD35V55Xyr3riT/U0vzSueu8SH4O5TSJd8O4BpvXT81oQLdgYzD2D4l8PKPGpeLf+duUbgxmD+cPAGEztz45oQdM3lDEYMCpCqwOpPiH0RFd+4U/jeiKmfHYbRrfg037TeaX8i69qfc0vjaf9ver86TcYEbJ7QasCTQWjfhXXgKsCV33Fq/NKDUjnFRef6X3pSfXE7+75an4pH9qP1X7GYE5+RNLAUsGuDuxj8Gl9LYAEqgUTnlSwab40v86rX/G1G7/0pXl36+2IrzGYMZgvtbFbgFpAxWUA6X0trOpdvdDCezWeMRgopHtgyqcnoAStBUrju/HojeHVC5HOS3yJ/+75vhpPu8GIoN1xPWGrgknx78azO3/ab3o+xV89ny54ej41zPT81frVPDWPMRgxWIxrAFXB7M5fbJ/XU/zV86lhpOdTw0jPV/XCgYQHNI8xmJDQ9LgGUBXM7vxpv+n5FH/1fGoY6fnUMNLzVb2k89F5zWMMRgwW4xpAVTC78xfb5/UUf/V8ahjp+dQw0vNVvXAg4QHNo91g0oK7B3h1fs2nyk+av1uQVfzV+4/9p18Ci48Un+aR1kv1mp6Xoakf8b96v+3H1CrYTVAquCo+Cag6kGr+9L74SBewe77iU/XER9qf+ErrCb8MIsUvfOovrfeRbwzmxoQGng4oHUg1f3q/W1DiT/WEP32gpPmET/G0XspXel4GpX5k8Kv3x2DGYL7UStUgq/clcC1cuvCrC3P4XUP4z08Ivwyim1/1n9Z7uzcYEZ7GU8KUX/lSQafnrxZc9Y3hrCCvWuAq/9KD5iUD1f3u+Uj/ih/O7feiEs4W+HSyB4ffTZAEkNZXvlSw6flUcLvxdvP3arzpwguv5pXW0/69Oj4G88BA94KkhpGel2AXnxOfadL6VQGnC6l+taApXuW7Gr/6T/Wb8pHmH4MZg7ljYAzm11PPSA1bBpTy/eMMRgQqLge9+r7qKZ46vASmetW48Faf4Gl/r15g6VH97MaveaX103676i//FKkqcDWo/N33VU/xdAASrOpV48I7BlP7MyLV+Ujfiqu+7lfj5Y9IakBxNXD1fdVTXAuruPJ3x1M81Sek8Kf5lU8Grv4Vrxpwil94Uv60f9X4GAx+T0ECkMDSAaX1quclWPWn+lrwav5qffWv+NX4hefHG0wqOAlIA1a9dCCP9VIDUb00n/iRIHV/dzzFJ/5SvKk+qvOp4hfetP90f6r4P+pt+w7m1QSJ0HRAqeA0oDSf8KYLrHzd8RSf+EvxSY/Cp/huvaX96rz66eJ/DEaTuMVTQ9CA0nyCKcHo/u54ik/8pXjHYO4Z0zy6+B+DWVRqaggaUJpPMCUY3d8dT/GJvxTvGMybG0x1QBJEVYC78ekVWIah73TS/OJT8e4FrvYnvJqv7ite1Z/6786f1kvPi+9V/Sy/waQFdb66UNWBpfhSvBqA6qf9aYGEP72v82l/1Xy6r3jKdzrf7vypYaTnu+Y3BiPlHcQlmFSAMgANPG1D+NJ8ErD6U73u/oVH9cSf3mir+cX3u+Abg5Gyx2BOMbR7gU6BenJJDwwZUrrwu/n59gaTDkQDkuNrgBKcCNf9an3lT/FJoOK72k8Vr/ST5he/ab/Cl9ZTvt39VvtP+/04f/oNRoQJkO6L8O4FE950QGk+9Vutr/y7+dQDRPGUT51Xv9Kn8svgr+431Y/0str/GMwqUw/nJNA0bTrQtL7yd+eToLXAwpvyKzypIaT1X91vtf+033mDOcvY7V66kCqXLlRaX/m780nQr1449St8mmdqWJpPWk/n0/6V7yi+/AYjwXQTKgLUcHVgqi8BKi784rN7Hqr3aj6unmc6H33kSflTfdVL7+u89DEGEzKYCkIDVz7B04Ipf2p43efTfGcFfSj08F/91zxk8Gm/mm9aT/ilF91fxTtvMAdMagASkOIaYLpgVbyqV81f5WNV0GMwa8rSPJVldR5jMGMwXzKQGoLOK94l6DEYMfk3/nYGo48Aa23975QaTAVZPZ/iT8+LvzSe1k/P6wnVPb8Un84Lv+5X5yE9Ki586f3dfBwa+1V/F0mfIXe/oiu/BlqNp4JNBVTFl/IzBpP9VYJ0/ppnqo8xmAdGqwSmC6CBVuOpwNL+q/jGYO4ZSOcl/qr50vw6n+pF+OcNBgaWEp6e14DSeFo/Pa8nXmrgOp/i03nh1/3qPPSAUFz40vu7+Wg3mN0ESJCvIuyQyPBP4+oJkwq8KriUb+Hb/ZFY+lNc+kn7291vFW+1H/E5BvPAQDfhyte9wLvrVQ1w98KdFfzHverCqn513uJf/OqBo/7V32p8+cfUIkyE6L4IUf7Vhj/OaUG781X7Fz+Ki79ufFqAKp50PqonvOlCVvnsxtut91X+x2BuTKUCSgVZFZwMRHEJthuf+KniWRX40TnNu7qQVT7Fj/iVHtR/ld/PB/muH1N3E1xtWIQrf/d9CaQqsLQfne+Op/qo1pdhpHiUT3jTetKLDCOtV+1vDCb8S49jMFqZLJ4KPsv+/6e1MCke5RPetN4YzAMDKYE6r4Ep3m0QKd7uJ4wEl/Kh891x8Se+UjwyhBSP8glfWk/zFl9pvWp/8wYzbzDaga3xVPBVMFqYFI/yCW9a719vMNUGRbji1YGm+FUvFYjyVfE93tcbWxoXPs0vrSd+1a/wpP1U8esNoxtvlZ9Ur0f4l3+KpIF0E7i7nghM4xqo8qX9agF3L4TqV/mo5u9e2N18duMV/6qX6nUM5oEBEZjGNVDlG4P5fUfBGMxzC9jNT6rXMZgxmDsG0ieyDFBPxLTe7gVK+6ni737D383P5QZTLbibkFQw6UIofypA1U/rpeer85Ae0vwpH+I7faN8df3UgMS/9JDyk+L7yL/8HUzaUNqgGk4FUBW4CBUfilf76cYnPFpoxZU/jaf10vPCk+bTec1T+6T72odufGMwUFA6sF0D+hwU/m/tVIASnAxfBprm10KneKrnhUfzTutLb+l8dX43vjGYMRjt0F1cC6V4VGzhcFovPS8IaT6d//EGI8IV1xOv6ri6rwFWn7hVAam+8u9+IlXxXY1feqvGpfeqHnVf9aX3NH+aL36DUUOKa6DdDXfXU39aIA2ousBjMPcMaP7VuPQgPUsPuq/63fnTfGMwDxPSgqcDlYBTAcnAxmDGYP7JQGoI0n+abwxmDEaeeRdPBSiD7c4nw5ZBp/GIvC/+DlG6sOJLDxjhVf4Ub7vBCKAI0P3dAtAAdse7F7KKN8Wzez7d+qj2l/K7G3+KR/NSvlXDWf49GBUUgWMwzxlMBS8+NS/FUzwS7Kogj3BJX2n9an/iT29Uml+KL8UjvpRvdZ5jMGLyonhVUKsDX20nxSPBVvGNwdT+X63U0KST1XmOwYjJi+LpQkswVdgpnjGY7A1V80v5T+eteSnf5QajV0I1JMB6gqWEVPOlAhG+arzKr+anfrvvi490fik/yp/qVfXVr+Jp/vR8Ov+P821vMBKYGkoHJsJFiAT0bvmFp8qv5ic+u++r33R+KT/Kn+pV9dWv4mn+9Hw6/zGY8J/M7B6w8qVxCUYL0W0Q1QVV/8qvhah+BBGf1fzqP+2vel73j/DOG0w6yYPzWvCmModpVF8LMQaTfYkqPsdg/irqtMHoCZIOIF1ALVTquOonzZf2kwpS/Mow0vvd+dSv+NN9zVP6ET+qL76qelL93f1rPuWPSGkDKeFqQAJJB6h+0nzCLz7UnxYgzd+NV/m0INX7mmeV3xR/iufd+xe+MZgHhiSAMZh7BtIF6zY81dc8x2CefyRMH2BHhjMfkW7MSJBjMGMw/2RABidDrepJ9aXnqsG2v8GkDXU3oPpqWPc1kKogUsGpn/QJo/6UT/yl/ame8um++hW/iqf1u/dB+NL+he+s/pffYCSwajwlTANOBVodiPALT3q/2n8qGM037a+KX/fTeXbzL74UT/Gk/Gv+4k/8f+Qfg3nRRyQNUAJbHfDnoPF7P8qXLoT6Uz0tjO6rvvhVPK2vNwTlEx7xpfvCJ0M6yj8GMwbzhwEJfAzmfoWqfKV8yiC+vcF0N6B86QA1AOVL8UggaVxPiPSJrCeS4uJTeMVnej/F031e/IvPVH9V/qQ/5a/ijT8iCZAGKsBVQqr11V8qIPVTFWzabxVPWk98jsGI0ft4VS/d+7eKfvkjUiqYVEBagN31lX8M5rmkUgGn+lgV9K5zuxdcuHfXT/dPeOcNBgyJ8O64Fk4CS+/LMFcF9HFuDGbvL65p/ppnOh+dX9XH6TeY9Im/CujT+cK/ZKj8MoT0vhZa/Kie8qeCEx4JqlpP9cXHuy7QkV7T+aX8d58X/2fjYzCLzFUXTPcFQwsmQWvBU8Gm9VS/2n+KX+eFJ+1H8xOe9AGZnk/7XT0/BrPIlAwiFchi2c9jEmi68KkAq/2nC6l+qvg1r3Q+KT+78af5035Xz4/BLDKVCqi6UOmC6bzwaOGq/au+xiCDTfHrvPCk/VyN/9sZjASWDqRKuOqlBHf3p4UXPsXT/lM8yq/5pfW68wm/8MlAUryqp3mn+pSBVusp/0e/y28waYMasAa02sBRHREoAQl/Gk/7TfGn/QiP+kvv67zi6YIKv/KJzxSv6mne6f5pf6r1lH8M5mHi6QCrAk4HvDrQz8GG/+9R2n+6YDqveLqg1fmMwfx6SuGqHucN5kZjumBVAY/B3At4DKbGhwy42zC3G4wEIQDVBdN9GUDVUNS/6qdx1RPfqpfyKf6uxqMFShfwar5UT3xW59edv/wRqSp4EVKNa2BaEN1X/7qfxlVPAlE98f3uC/zu+Lr1pn6lh+q8lX8Mpvh3kbTwWug0rnqrAz+qWxXcq98QtHCvxjcGA8VLgIpLAOkCpfVUv3vh03w6n/KjfOJDhqWF0X3h2z3fq/GJL/EhvClfu8/HbzAiICVQC6N6eiKJwBRvWk/n1Z/wX20QwiM+Ne/uuPjRfNJ+ZQCadxoX39X+UjyHb8a/m5jpbjhtsCrQ7noasOpJ4FogjVXz6uazmi+9L340H/GvuOZbjWt+1f6q+OYN5uLvYLTwWgjdTwUvgaYLvTtfikd8Vhcw5btrYT8XN9Rvlb+z+Jd/D0YFJLB0oKqX5hPB3fWET/VSAVfPC6/ya/7ivzs+BnPPQMqv9LkaXzaYVGB64q7EpZb+AAAHhklEQVQCXHXslMB0Iap4hU/5dV/xqoEIX6qPFI/OC19qOKqnflM8wqf5pnHVU/+r/Y3BHDBVNUgJUAanAVfzVwUpgSp/2p/Orwp+9YGleuI/xVPlU3xLz9Kj7h/1OwYzBvOHgerC6H4q4PR8utDKPwZzz8AYzO/s30SVwM4SevSE1BNGC6L7iu9emDGYe/1pnoqnfGr+0vOufVh+g0kJSQWt/ClBIry7nvrVK3B6X/lSvlI+0gVQf6nA0/rSg+LfDb/0oXmr39X7YzAnPyKlC5EOXAahfLov/BJYuuBpvvS8DKIaT/Gk56v4uuct/GMw+MgkgqoD231/DCb75w2qC6yFk2FX66f3pQ/pX/2u3p83mHmDWdJKKvDqwkng6RvUT8P/7QxGA1VDeqLr/tIWPDmk+lqIquDVX7oAypfiTfkVXuWr3ld/u/kR/jSe4hW/3XHtz1G95TeYMZh7CrsF1J1PC5gaanc+9ZsuiBZA/aZ4dD6Nj8GEf2kxNaTdBFcFmC5YWm+3IJW/utBa4JS/Kp5UTyk/Op/GU7wpP9Xz0vO8wTx86VsdaLeAuvNdvdBjMLUvnat6rBqI7m83mJSAdGG6BSpCdter5q/yLcGk+JRPhqb7euOtxrv5FJ5qvd3z0TwU13593F/+DqabMBlQ2mD3wLUwqpcKRANTPt1P5yf+Fa/ikT7SeNq/8Gv+1Xqat/jfHRc/YzCb/z2NVCAamPLpfir4qkCreFID2b3w4k/9pvPT+ep8qvfV7xjMGExVY0/vrwrwU4j4IYIMRHEZhN5YdV/9yjBkqFuHdSK5+i0bzAlMpSupgNJiEkAqwLT+q89X+RV/q4I8Mhzx/+r6mp/4FX71n9ZP8wn/Uf3T38Gooe742QZXcewe8CqOV52r8iv+xmCynzJJB7v5rL6xzRvMA4NakNTxJZB3i4/B3E9EeqguePUjUbV+quez+pg3mBvTElQ6kHczEOE5K6CzH2lSPOJf87t6IdM3AOFX/918pvjLH5FSAtSw4nL43YLRwomP3fjVfze+lA/h0/zTuPrtXlD1J77SBVa+NJ7yq37HYPBTo9QQJOg0nwYuAUmwWjDlr8bVXzWueah/1Vf/4l8LqvzdcfVb5evzzXb1D6+lA0wbUEMiWPWEPzWE7nwp/lSwVX7Fv+LqrxrXPNS/6qf9dZ9XvjSufqt8jcE8MDgGk/2UI+UrFXR6fgwmm1/Krx5o7R+RzhY8BBL+opUI6sanelcLXE8Y4ek2iPQJqvkoX3Ueqv9uH3k075QP9Z/qZwxGEyjGNZBugSif8IzBZH8FIDU8nU/jmrfkq3oy1LP1l39MnQJUw2pIC6D8cmjdT+Na6LMD+vwsW/ySWvWr89V9xVM9aD6aR6qPbvzK9274pZ95g5Eii3EJ4uyAxmD+MlA1hG7+hSc1kPSBqvpVw5aeV+u3vcEIkAasgYgw5dd9DXiV0FWfUr9pPO1ffKz20XWuyq/0l85X+ap8p7yleJS/yrfyfz4Yz/6YWgMTAN0XASI8vV/Fo3610Gn9av/Ck/ZTPa95KX/KR9XAx2A0kb/xeYO58ZQu+Bq9x6dSgQtfVfBa0Gq/uj8G85yh7vlU+dY85w0m/LF490DGYO4lWuVXCyiDVlwLVcWv/OpP96sPoDT/tzMYESyBvFoAr8YngaT86iNWyrcMN62nfrRw6X3xq3g3X8J/lR6/zUekdyHsSCjvjk8CT/GnC5/W18LJkNTPGMz97wGJT83vcC++y5e8EsxVjjwG8zUDVYGm93VeehmDGYO504AEMwZz9hnz917K77zB1PiWwSl71WCv2pd/7UekdAE0sDRfKhCdlyBlEMpfFZz4S+O78Wqeqp/OQ/yqXnpfHzHVv+qt5h+DuTGtBUgHIsHsNgTVry5Iyof4TfnoWoCPPtL6Vf7SeupXeKSHdD5jMA+MdhOofOlAdV4CSgWb5pOgxEcaFx9aOOGVQap+lb90XupXeNRPOp9VfucNZt5g/jAgAUtQVYF2L5zwjsHcM1Cd35GBtRmMHFJxNdh9P61XPS/8WnA9obSgaf60nhZa+Kr8qL7ya75X4xce9VONd9Ufg7lNQgJNCU8FmRrA7vNjMM9/jJsusOaVxtP66flU7/MG88BASmD1vAYsgaULXz2f3k8NWnx011c9zTd9YFTxC4/6qca76s8bzLzBLGlRBjgG85zGlL+uBV8a7heHuuqfNpizwFfvVQeiOt35lU940nj3QnfjV75u/OIvrfdq/MKrfqvxMZjftc/IqYD0iqx81YHrlfsxLrzKl95P82mBqvWFR3xpnrvxK3+3nlI+VuvPG8yNKTm2BC9Brg5k9ZwEKLxawPR+mq8bv3hL62meaT7hE3/p/ep57cNq/jGYMZg/DGihVgX1cU75di9ourBaKMX1BlDlL71fPZ/2e1Rv2WCqgOf+MDAM/DwGxmB+3syn42HgMgbGYC6jegoNAz+PgTGYnzfz6XgYuIyBMZjLqJ5Cw8DPY2AM5ufNfDoeBi5jYAzmMqqn0DDw8xgYg/l5M5+Oh4HLGBiDuYzqKTQM/DwGxmB+3syn42HgMgb+C2bWe+Oaf4SBAAAAAElFTkSuQmCC"/>
          <p:cNvSpPr>
            <a:spLocks noChangeAspect="1" noChangeArrowheads="1"/>
          </p:cNvSpPr>
          <p:nvPr/>
        </p:nvSpPr>
        <p:spPr bwMode="auto">
          <a:xfrm>
            <a:off x="518447" y="-182418"/>
            <a:ext cx="384881" cy="38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15464" tIns="57732" rIns="115464" bIns="57732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578" y="2000463"/>
            <a:ext cx="3685937" cy="368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8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34727" t="18889" r="36910"/>
          <a:stretch/>
        </p:blipFill>
        <p:spPr>
          <a:xfrm>
            <a:off x="6683752" y="-94494"/>
            <a:ext cx="5184662" cy="833991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98" y="0"/>
            <a:ext cx="6361755" cy="649711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21998" y="6490146"/>
            <a:ext cx="609394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>
                <a:ea typeface="微軟正黑體" panose="020B0604030504040204" pitchFamily="34" charset="-120"/>
              </a:rPr>
              <a:t>Q</a:t>
            </a:r>
            <a:r>
              <a:rPr lang="zh-TW" altLang="en-US" sz="2600" dirty="0">
                <a:ea typeface="微軟正黑體" panose="020B0604030504040204" pitchFamily="34" charset="-120"/>
              </a:rPr>
              <a:t>很多天然災害、缺乏社會保障、缺乏收入和資源</a:t>
            </a:r>
            <a:r>
              <a:rPr lang="en-US" altLang="zh-TW" sz="2600" dirty="0">
                <a:ea typeface="微軟正黑體" panose="020B0604030504040204" pitchFamily="34" charset="-120"/>
              </a:rPr>
              <a:t>…</a:t>
            </a:r>
          </a:p>
          <a:p>
            <a:r>
              <a:rPr lang="en-US" altLang="zh-TW" sz="2600" dirty="0">
                <a:ea typeface="微軟正黑體" panose="020B0604030504040204" pitchFamily="34" charset="-120"/>
              </a:rPr>
              <a:t>A</a:t>
            </a:r>
            <a:r>
              <a:rPr lang="zh-TW" altLang="en-US" sz="2600" dirty="0">
                <a:ea typeface="微軟正黑體" panose="020B0604030504040204" pitchFamily="34" charset="-120"/>
              </a:rPr>
              <a:t>減輕災害的影響</a:t>
            </a:r>
            <a:r>
              <a:rPr lang="en-US" altLang="zh-TW" sz="2600" dirty="0">
                <a:ea typeface="微軟正黑體" panose="020B0604030504040204" pitchFamily="34" charset="-120"/>
              </a:rPr>
              <a:t>(</a:t>
            </a:r>
            <a:r>
              <a:rPr lang="zh-TW" altLang="en-US" sz="2600" dirty="0">
                <a:ea typeface="微軟正黑體" panose="020B0604030504040204" pitchFamily="34" charset="-120"/>
              </a:rPr>
              <a:t>例如國際救助</a:t>
            </a:r>
            <a:r>
              <a:rPr lang="en-US" altLang="zh-TW" sz="2600" dirty="0">
                <a:ea typeface="微軟正黑體" panose="020B0604030504040204" pitchFamily="34" charset="-120"/>
              </a:rPr>
              <a:t>)</a:t>
            </a:r>
            <a:r>
              <a:rPr lang="zh-TW" altLang="en-US" sz="2600" dirty="0">
                <a:ea typeface="微軟正黑體" panose="020B0604030504040204" pitchFamily="34" charset="-120"/>
              </a:rPr>
              <a:t>、強化弱勢的經濟與安全照護、提供安全穩定的就業環境、促進公平制度的發展</a:t>
            </a:r>
            <a:r>
              <a:rPr lang="en-US" altLang="zh-TW" sz="2600" dirty="0"/>
              <a:t>…</a:t>
            </a:r>
            <a:endParaRPr lang="zh-TW" altLang="en-US" sz="2600" dirty="0"/>
          </a:p>
        </p:txBody>
      </p:sp>
      <p:sp>
        <p:nvSpPr>
          <p:cNvPr id="8" name="矩形 7"/>
          <p:cNvSpPr/>
          <p:nvPr/>
        </p:nvSpPr>
        <p:spPr>
          <a:xfrm>
            <a:off x="2664387" y="5090503"/>
            <a:ext cx="1676979" cy="5498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091769" y="3292104"/>
            <a:ext cx="1216498" cy="4123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321998" y="-64136"/>
            <a:ext cx="804712" cy="80471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711" y="-64136"/>
            <a:ext cx="811483" cy="8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1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034" r="1404"/>
          <a:stretch/>
        </p:blipFill>
        <p:spPr>
          <a:xfrm>
            <a:off x="6464269" y="-1"/>
            <a:ext cx="5404145" cy="865981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99" y="0"/>
            <a:ext cx="6146636" cy="6299212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2710703" y="1710706"/>
            <a:ext cx="1978852" cy="885237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21998" y="6542969"/>
            <a:ext cx="61422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>
                <a:ea typeface="微軟正黑體" panose="020B0604030504040204" pitchFamily="34" charset="-120"/>
              </a:rPr>
              <a:t>Q</a:t>
            </a:r>
            <a:r>
              <a:rPr lang="zh-TW" altLang="en-US" sz="2600" dirty="0">
                <a:ea typeface="微軟正黑體" panose="020B0604030504040204" pitchFamily="34" charset="-120"/>
              </a:rPr>
              <a:t>環境變遷導致糧食生產不足</a:t>
            </a:r>
            <a:endParaRPr lang="en-US" altLang="zh-TW" sz="2600" dirty="0">
              <a:ea typeface="微軟正黑體" panose="020B0604030504040204" pitchFamily="34" charset="-120"/>
            </a:endParaRPr>
          </a:p>
          <a:p>
            <a:r>
              <a:rPr lang="en-US" altLang="zh-TW" sz="2600" dirty="0">
                <a:ea typeface="微軟正黑體" panose="020B0604030504040204" pitchFamily="34" charset="-120"/>
              </a:rPr>
              <a:t>A</a:t>
            </a:r>
            <a:r>
              <a:rPr lang="zh-TW" altLang="en-US" sz="2600" dirty="0">
                <a:ea typeface="微軟正黑體" panose="020B0604030504040204" pitchFamily="34" charset="-120"/>
              </a:rPr>
              <a:t>改進生產方式，例如</a:t>
            </a:r>
            <a:r>
              <a:rPr lang="en-US" altLang="zh-TW" sz="2600" dirty="0">
                <a:ea typeface="微軟正黑體" panose="020B0604030504040204" pitchFamily="34" charset="-120"/>
              </a:rPr>
              <a:t>:</a:t>
            </a:r>
            <a:r>
              <a:rPr lang="zh-TW" altLang="en-US" sz="2600" dirty="0">
                <a:ea typeface="微軟正黑體" panose="020B0604030504040204" pitchFamily="34" charset="-120"/>
              </a:rPr>
              <a:t>支持小農、生物多樣性、降低天然災害影響、營養教育</a:t>
            </a:r>
            <a:r>
              <a:rPr lang="en-US" altLang="zh-TW" sz="2600" dirty="0">
                <a:ea typeface="微軟正黑體" panose="020B0604030504040204" pitchFamily="34" charset="-120"/>
              </a:rPr>
              <a:t>…</a:t>
            </a:r>
            <a:endParaRPr lang="zh-TW" altLang="en-US" sz="2600" dirty="0"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21998" y="-64136"/>
            <a:ext cx="804712" cy="80471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711" y="-64136"/>
            <a:ext cx="811483" cy="8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3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520" y="19138"/>
            <a:ext cx="5490963" cy="866787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98" y="0"/>
            <a:ext cx="5936582" cy="619657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21998" y="6619946"/>
            <a:ext cx="6093942" cy="558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30" dirty="0"/>
              <a:t>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34566" y="6542970"/>
            <a:ext cx="57548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>
                <a:ea typeface="微軟正黑體" panose="020B0604030504040204" pitchFamily="34" charset="-120"/>
              </a:rPr>
              <a:t>Q</a:t>
            </a:r>
            <a:r>
              <a:rPr lang="zh-TW" altLang="en-US" sz="2600" dirty="0">
                <a:ea typeface="微軟正黑體" panose="020B0604030504040204" pitchFamily="34" charset="-120"/>
              </a:rPr>
              <a:t>死亡、疾病仍影響人類健康與幸福</a:t>
            </a:r>
            <a:endParaRPr lang="en-US" altLang="zh-TW" sz="2600" dirty="0">
              <a:ea typeface="微軟正黑體" panose="020B0604030504040204" pitchFamily="34" charset="-120"/>
            </a:endParaRPr>
          </a:p>
          <a:p>
            <a:r>
              <a:rPr lang="en-US" altLang="zh-TW" sz="2600" dirty="0">
                <a:ea typeface="微軟正黑體" panose="020B0604030504040204" pitchFamily="34" charset="-120"/>
              </a:rPr>
              <a:t>A</a:t>
            </a:r>
            <a:r>
              <a:rPr lang="zh-TW" altLang="en-US" sz="2600" dirty="0">
                <a:ea typeface="微軟正黑體" panose="020B0604030504040204" pitchFamily="34" charset="-120"/>
              </a:rPr>
              <a:t>增加醫療照護、減少疾病</a:t>
            </a:r>
          </a:p>
        </p:txBody>
      </p:sp>
      <p:sp>
        <p:nvSpPr>
          <p:cNvPr id="14" name="橢圓 13"/>
          <p:cNvSpPr/>
          <p:nvPr/>
        </p:nvSpPr>
        <p:spPr>
          <a:xfrm>
            <a:off x="2865645" y="5256051"/>
            <a:ext cx="1978852" cy="476725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204100" y="2936089"/>
            <a:ext cx="733489" cy="2254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3747738" y="2391757"/>
            <a:ext cx="621003" cy="2694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4947322" y="3861071"/>
            <a:ext cx="537574" cy="1948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3520664" y="4464249"/>
            <a:ext cx="749108" cy="1948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0" name="群組 19"/>
          <p:cNvGrpSpPr/>
          <p:nvPr/>
        </p:nvGrpSpPr>
        <p:grpSpPr>
          <a:xfrm>
            <a:off x="6325679" y="3589563"/>
            <a:ext cx="5219711" cy="4883810"/>
            <a:chOff x="4754519" y="2842697"/>
            <a:chExt cx="4133667" cy="3867655"/>
          </a:xfrm>
        </p:grpSpPr>
        <p:sp>
          <p:nvSpPr>
            <p:cNvPr id="8" name="文字方塊 7"/>
            <p:cNvSpPr txBox="1"/>
            <p:nvPr/>
          </p:nvSpPr>
          <p:spPr>
            <a:xfrm>
              <a:off x="5459185" y="2842697"/>
              <a:ext cx="1115786" cy="29248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安全生育</a:t>
              </a: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7772400" y="2873048"/>
              <a:ext cx="1115786" cy="29248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健康成長</a:t>
              </a: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5459185" y="4722614"/>
              <a:ext cx="1115786" cy="29248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遠離疾病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4754519" y="6417865"/>
              <a:ext cx="1912982" cy="29248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認識身體與權益</a:t>
              </a: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7349310" y="6393013"/>
              <a:ext cx="1166040" cy="29248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健康照護</a:t>
              </a: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7189380" y="4722614"/>
              <a:ext cx="1166040" cy="29248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藥物濫用</a:t>
              </a:r>
            </a:p>
          </p:txBody>
        </p:sp>
      </p:grpSp>
      <p:pic>
        <p:nvPicPr>
          <p:cNvPr id="21" name="圖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21998" y="-64136"/>
            <a:ext cx="804712" cy="80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0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614"/>
          <a:stretch/>
        </p:blipFill>
        <p:spPr>
          <a:xfrm>
            <a:off x="5877106" y="-1"/>
            <a:ext cx="5991309" cy="865981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98" y="0"/>
            <a:ext cx="5686729" cy="592716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06191" y="6312775"/>
            <a:ext cx="540848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>
                <a:ea typeface="微軟正黑體" panose="020B0604030504040204" pitchFamily="34" charset="-120"/>
              </a:rPr>
              <a:t>Q</a:t>
            </a:r>
            <a:r>
              <a:rPr lang="zh-TW" altLang="en-US" sz="2600" dirty="0">
                <a:ea typeface="微軟正黑體" panose="020B0604030504040204" pitchFamily="34" charset="-120"/>
              </a:rPr>
              <a:t>文盲、數學力與閱讀力不足的問題仍存在、沒有上學的比例仍高</a:t>
            </a:r>
            <a:r>
              <a:rPr lang="en-US" altLang="zh-TW" sz="2600" dirty="0">
                <a:ea typeface="微軟正黑體" panose="020B0604030504040204" pitchFamily="34" charset="-120"/>
              </a:rPr>
              <a:t>…</a:t>
            </a:r>
            <a:r>
              <a:rPr lang="zh-TW" altLang="en-US" sz="2600" dirty="0">
                <a:ea typeface="微軟正黑體" panose="020B0604030504040204" pitchFamily="34" charset="-120"/>
              </a:rPr>
              <a:t>，尤其女性</a:t>
            </a:r>
            <a:endParaRPr lang="en-US" altLang="zh-TW" sz="2600" dirty="0">
              <a:ea typeface="微軟正黑體" panose="020B0604030504040204" pitchFamily="34" charset="-120"/>
            </a:endParaRPr>
          </a:p>
          <a:p>
            <a:r>
              <a:rPr lang="en-US" altLang="zh-TW" sz="2600" dirty="0">
                <a:ea typeface="微軟正黑體" panose="020B0604030504040204" pitchFamily="34" charset="-120"/>
              </a:rPr>
              <a:t>A</a:t>
            </a:r>
            <a:r>
              <a:rPr lang="zh-TW" altLang="en-US" sz="2600" dirty="0">
                <a:ea typeface="微軟正黑體" panose="020B0604030504040204" pitchFamily="34" charset="-120"/>
              </a:rPr>
              <a:t>提供優質教師、教學資源與設備</a:t>
            </a:r>
          </a:p>
        </p:txBody>
      </p:sp>
      <p:sp>
        <p:nvSpPr>
          <p:cNvPr id="7" name="矩形 6"/>
          <p:cNvSpPr/>
          <p:nvPr/>
        </p:nvSpPr>
        <p:spPr>
          <a:xfrm>
            <a:off x="3490273" y="2653265"/>
            <a:ext cx="866097" cy="35017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B05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85466" y="4267101"/>
            <a:ext cx="666784" cy="24837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B05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83347" y="2194417"/>
            <a:ext cx="666784" cy="24837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B05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38270" y="4926981"/>
            <a:ext cx="1713980" cy="55069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B050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21998" y="-64136"/>
            <a:ext cx="804712" cy="80471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711" y="-64136"/>
            <a:ext cx="811483" cy="8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4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670" r="1"/>
          <a:stretch/>
        </p:blipFill>
        <p:spPr>
          <a:xfrm>
            <a:off x="6582721" y="0"/>
            <a:ext cx="5285694" cy="868149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98" y="1"/>
            <a:ext cx="6167957" cy="641467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34566" y="6759166"/>
            <a:ext cx="5815075" cy="131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>
                <a:ea typeface="微軟正黑體" panose="020B0604030504040204" pitchFamily="34" charset="-120"/>
              </a:rPr>
              <a:t>Q</a:t>
            </a:r>
            <a:r>
              <a:rPr lang="zh-TW" altLang="en-US" sz="2600" dirty="0">
                <a:ea typeface="微軟正黑體" panose="020B0604030504040204" pitchFamily="34" charset="-120"/>
              </a:rPr>
              <a:t>女性暴力、童婚、割禮、女性從政與職場不公平問題仍存在</a:t>
            </a:r>
            <a:endParaRPr lang="en-US" altLang="zh-TW" sz="2600" dirty="0">
              <a:ea typeface="微軟正黑體" panose="020B0604030504040204" pitchFamily="34" charset="-120"/>
            </a:endParaRPr>
          </a:p>
          <a:p>
            <a:r>
              <a:rPr lang="en-US" altLang="zh-TW" sz="2600" dirty="0">
                <a:ea typeface="微軟正黑體" panose="020B0604030504040204" pitchFamily="34" charset="-120"/>
              </a:rPr>
              <a:t>A</a:t>
            </a:r>
            <a:r>
              <a:rPr lang="zh-TW" altLang="en-US" sz="2600" dirty="0">
                <a:ea typeface="微軟正黑體" panose="020B0604030504040204" pitchFamily="34" charset="-120"/>
              </a:rPr>
              <a:t>提供女性平等的機會權利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8553401" y="3808414"/>
            <a:ext cx="2013750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終結女性暴力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6858093" y="5778588"/>
            <a:ext cx="201375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認可家庭主婦的價值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9560276" y="5661996"/>
            <a:ext cx="201375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鼓勵女性參與公眾事務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0090632" y="8112095"/>
            <a:ext cx="1695308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男女平權</a:t>
            </a:r>
          </a:p>
        </p:txBody>
      </p:sp>
      <p:sp>
        <p:nvSpPr>
          <p:cNvPr id="11" name="矩形 10"/>
          <p:cNvSpPr/>
          <p:nvPr/>
        </p:nvSpPr>
        <p:spPr>
          <a:xfrm>
            <a:off x="2961179" y="3454761"/>
            <a:ext cx="1676979" cy="5498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504139" y="1731678"/>
            <a:ext cx="701033" cy="2660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247552" y="4480823"/>
            <a:ext cx="701033" cy="2660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3480081" y="4181854"/>
            <a:ext cx="845362" cy="2030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21998" y="-64136"/>
            <a:ext cx="804712" cy="804712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711" y="-64136"/>
            <a:ext cx="811483" cy="8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9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943"/>
          <a:stretch/>
        </p:blipFill>
        <p:spPr>
          <a:xfrm>
            <a:off x="6480086" y="0"/>
            <a:ext cx="5388328" cy="861277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99" y="1"/>
            <a:ext cx="6053343" cy="6389017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34566" y="6603716"/>
            <a:ext cx="5800788" cy="1686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水資源、衛生資源不足，例如：缺飲用水、衛生設備。</a:t>
            </a:r>
          </a:p>
          <a:p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普及公共衛生教育，提供乾淨的水資源與衛生資源。</a:t>
            </a:r>
          </a:p>
        </p:txBody>
      </p:sp>
      <p:sp>
        <p:nvSpPr>
          <p:cNvPr id="6" name="矩形 5"/>
          <p:cNvSpPr/>
          <p:nvPr/>
        </p:nvSpPr>
        <p:spPr>
          <a:xfrm>
            <a:off x="3697950" y="2595941"/>
            <a:ext cx="775260" cy="5498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034034" y="3425436"/>
            <a:ext cx="951206" cy="1704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440909" y="4736778"/>
            <a:ext cx="544331" cy="1951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21998" y="-64136"/>
            <a:ext cx="804712" cy="80471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711" y="-64136"/>
            <a:ext cx="811483" cy="8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0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FE53C10-B177-4CA1-A352-DD14917D4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/>
              <a:t>聯合國永續發展目標</a:t>
            </a:r>
            <a:endParaRPr lang="zh-TW" altLang="en-US" sz="4400" b="1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11C3DF88-257C-4428-8546-9555D6AAF116}"/>
              </a:ext>
            </a:extLst>
          </p:cNvPr>
          <p:cNvSpPr txBox="1"/>
          <p:nvPr/>
        </p:nvSpPr>
        <p:spPr>
          <a:xfrm>
            <a:off x="1342678" y="4689946"/>
            <a:ext cx="88370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0" b="1" dirty="0">
                <a:solidFill>
                  <a:srgbClr val="9933FF"/>
                </a:solidFill>
              </a:rPr>
              <a:t>S</a:t>
            </a:r>
            <a:r>
              <a:rPr lang="en-US" altLang="zh-TW" sz="12000" b="1" dirty="0">
                <a:solidFill>
                  <a:srgbClr val="00B050"/>
                </a:solidFill>
              </a:rPr>
              <a:t>D</a:t>
            </a:r>
            <a:r>
              <a:rPr lang="en-US" altLang="zh-TW" sz="12000" b="1" dirty="0">
                <a:solidFill>
                  <a:srgbClr val="FF9900"/>
                </a:solidFill>
              </a:rPr>
              <a:t>G</a:t>
            </a:r>
            <a:r>
              <a:rPr lang="en-US" altLang="zh-TW" sz="12000" dirty="0">
                <a:solidFill>
                  <a:srgbClr val="00B0F0"/>
                </a:solidFill>
              </a:rPr>
              <a:t>s</a:t>
            </a:r>
            <a:endParaRPr lang="zh-TW" altLang="en-US" sz="12000" dirty="0"/>
          </a:p>
        </p:txBody>
      </p:sp>
      <p:pic>
        <p:nvPicPr>
          <p:cNvPr id="23" name="內容版面配置區 22">
            <a:extLst>
              <a:ext uri="{FF2B5EF4-FFF2-40B4-BE49-F238E27FC236}">
                <a16:creationId xmlns:a16="http://schemas.microsoft.com/office/drawing/2014/main" xmlns="" id="{6C00B8F1-BC32-45FB-A03B-1B55E5A46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16" y="2382348"/>
            <a:ext cx="10261035" cy="1443501"/>
          </a:xfrm>
        </p:spPr>
      </p:pic>
    </p:spTree>
    <p:extLst>
      <p:ext uri="{BB962C8B-B14F-4D97-AF65-F5344CB8AC3E}">
        <p14:creationId xmlns:p14="http://schemas.microsoft.com/office/powerpoint/2010/main" val="375561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769" y="0"/>
            <a:ext cx="5439645" cy="861277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98" y="1"/>
            <a:ext cx="6089560" cy="640184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06574" y="6542970"/>
            <a:ext cx="56930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>
                <a:latin typeface="+mj-lt"/>
                <a:ea typeface="微軟正黑體" panose="020B0604030504040204" pitchFamily="34" charset="-120"/>
              </a:rPr>
              <a:t>Q</a:t>
            </a:r>
            <a:r>
              <a:rPr lang="zh-TW" altLang="en-US" sz="2600" dirty="0">
                <a:latin typeface="+mj-lt"/>
                <a:ea typeface="微軟正黑體" panose="020B0604030504040204" pitchFamily="34" charset="-120"/>
              </a:rPr>
              <a:t>缺電、缺乾淨的能源與技術。</a:t>
            </a:r>
          </a:p>
          <a:p>
            <a:r>
              <a:rPr lang="en-US" altLang="zh-TW" sz="2600" dirty="0">
                <a:latin typeface="+mj-lt"/>
                <a:ea typeface="微軟正黑體" panose="020B0604030504040204" pitchFamily="34" charset="-120"/>
              </a:rPr>
              <a:t>A</a:t>
            </a:r>
            <a:r>
              <a:rPr lang="zh-TW" altLang="en-US" sz="2600" dirty="0">
                <a:latin typeface="+mj-lt"/>
                <a:ea typeface="微軟正黑體" panose="020B0604030504040204" pitchFamily="34" charset="-120"/>
              </a:rPr>
              <a:t>以永續發展的方式，發展再生能源，發展替代能源技術，加強能源使用效能，擴增能源系統。</a:t>
            </a:r>
          </a:p>
        </p:txBody>
      </p:sp>
      <p:sp>
        <p:nvSpPr>
          <p:cNvPr id="7" name="矩形 6"/>
          <p:cNvSpPr/>
          <p:nvPr/>
        </p:nvSpPr>
        <p:spPr>
          <a:xfrm>
            <a:off x="4022349" y="2831621"/>
            <a:ext cx="324400" cy="1924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149501" y="5360837"/>
            <a:ext cx="808249" cy="31340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21998" y="-64136"/>
            <a:ext cx="804712" cy="80471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711" y="-64136"/>
            <a:ext cx="811483" cy="8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8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940" y="-33274"/>
            <a:ext cx="5452476" cy="869519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98" y="1"/>
            <a:ext cx="6083749" cy="63377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34566" y="6490146"/>
            <a:ext cx="5900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兩性薪資不公平、年輕人失業、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GDP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成長未達標。</a:t>
            </a:r>
          </a:p>
          <a:p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經濟永續成長可以創造就業，提供優質工作機會與教育培訓，城市、住宅更新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2679391" y="3851413"/>
            <a:ext cx="673541" cy="650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913074" y="1876292"/>
            <a:ext cx="982819" cy="4467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043658" y="4206195"/>
            <a:ext cx="982819" cy="4604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21998" y="-64136"/>
            <a:ext cx="804712" cy="80471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711" y="-64136"/>
            <a:ext cx="811483" cy="811483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151" y="128304"/>
            <a:ext cx="811483" cy="8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1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941" y="-1"/>
            <a:ext cx="5452475" cy="862981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97" y="1"/>
            <a:ext cx="6094974" cy="624789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34566" y="6346130"/>
            <a:ext cx="584651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>
                <a:ea typeface="微軟正黑體" panose="020B0604030504040204" pitchFamily="34" charset="-120"/>
              </a:rPr>
              <a:t>Q</a:t>
            </a:r>
            <a:r>
              <a:rPr lang="zh-TW" altLang="en-US" sz="2600" dirty="0">
                <a:ea typeface="微軟正黑體" panose="020B0604030504040204" pitchFamily="34" charset="-120"/>
              </a:rPr>
              <a:t>部分國家工業化太慢、科技部門較少、網路費用偏高、電力不足、用水衛生設施不足</a:t>
            </a:r>
            <a:r>
              <a:rPr lang="en-US" altLang="zh-TW" sz="2600" dirty="0">
                <a:ea typeface="微軟正黑體" panose="020B0604030504040204" pitchFamily="34" charset="-120"/>
              </a:rPr>
              <a:t>..</a:t>
            </a:r>
            <a:endParaRPr lang="zh-TW" altLang="en-US" sz="2600" dirty="0">
              <a:ea typeface="微軟正黑體" panose="020B0604030504040204" pitchFamily="34" charset="-120"/>
            </a:endParaRPr>
          </a:p>
          <a:p>
            <a:r>
              <a:rPr lang="en-US" altLang="zh-TW" sz="2600" dirty="0">
                <a:ea typeface="微軟正黑體" panose="020B0604030504040204" pitchFamily="34" charset="-120"/>
              </a:rPr>
              <a:t>A</a:t>
            </a:r>
            <a:r>
              <a:rPr lang="zh-TW" altLang="en-US" sz="2600" dirty="0">
                <a:ea typeface="微軟正黑體" panose="020B0604030504040204" pitchFamily="34" charset="-120"/>
              </a:rPr>
              <a:t>增加基礎設施投資、在兼顧環境與社會條件下提升科技創新與工業化</a:t>
            </a:r>
          </a:p>
        </p:txBody>
      </p:sp>
      <p:sp>
        <p:nvSpPr>
          <p:cNvPr id="8" name="矩形 7"/>
          <p:cNvSpPr/>
          <p:nvPr/>
        </p:nvSpPr>
        <p:spPr>
          <a:xfrm>
            <a:off x="3016162" y="2274919"/>
            <a:ext cx="728524" cy="3210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744687" y="4415817"/>
            <a:ext cx="652921" cy="2577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288278" y="4415817"/>
            <a:ext cx="401430" cy="1821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21998" y="-64136"/>
            <a:ext cx="804712" cy="80471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711" y="-64136"/>
            <a:ext cx="811483" cy="8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8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110" y="-1"/>
            <a:ext cx="5465304" cy="865557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98" y="1"/>
            <a:ext cx="6007367" cy="615808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34566" y="6346130"/>
            <a:ext cx="584651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/>
              <a:t>Q</a:t>
            </a:r>
            <a:r>
              <a:rPr lang="zh-TW" altLang="en-US" sz="2600" dirty="0"/>
              <a:t>取得糧食、土地、社會保護、健康衛生、教育服務、生產性資產分配等仍存在不平等</a:t>
            </a:r>
          </a:p>
          <a:p>
            <a:r>
              <a:rPr lang="en-US" altLang="zh-TW" sz="2600" dirty="0"/>
              <a:t>A</a:t>
            </a:r>
            <a:r>
              <a:rPr lang="zh-TW" altLang="en-US" sz="2600" dirty="0"/>
              <a:t>促進公民權、言論自由、財產權、健康等獲得保障</a:t>
            </a:r>
          </a:p>
        </p:txBody>
      </p:sp>
      <p:sp>
        <p:nvSpPr>
          <p:cNvPr id="7" name="矩形 6"/>
          <p:cNvSpPr/>
          <p:nvPr/>
        </p:nvSpPr>
        <p:spPr>
          <a:xfrm>
            <a:off x="3325682" y="4167277"/>
            <a:ext cx="638936" cy="263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21998" y="-64136"/>
            <a:ext cx="804712" cy="80471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711" y="-64136"/>
            <a:ext cx="811483" cy="8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3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421"/>
          <a:stretch/>
        </p:blipFill>
        <p:spPr>
          <a:xfrm>
            <a:off x="6531404" y="0"/>
            <a:ext cx="5337010" cy="863906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98" y="0"/>
            <a:ext cx="6159420" cy="641467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34566" y="6490146"/>
            <a:ext cx="584651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/>
              <a:t>Q</a:t>
            </a:r>
            <a:r>
              <a:rPr lang="zh-TW" altLang="en-US" sz="2600" dirty="0"/>
              <a:t>城市碳排偏高、貧民窟人口上升、大眾運輸不便、垃圾處理、空氣汙染問題嚴重</a:t>
            </a:r>
            <a:endParaRPr lang="en-US" altLang="zh-TW" sz="2600" dirty="0"/>
          </a:p>
          <a:p>
            <a:r>
              <a:rPr lang="en-US" altLang="zh-TW" sz="2600" dirty="0"/>
              <a:t>A</a:t>
            </a:r>
            <a:r>
              <a:rPr lang="zh-TW" altLang="en-US" sz="2600" dirty="0"/>
              <a:t>實踐永續發展的城市，並與自然取得平衡</a:t>
            </a:r>
          </a:p>
        </p:txBody>
      </p:sp>
      <p:sp>
        <p:nvSpPr>
          <p:cNvPr id="7" name="矩形 6"/>
          <p:cNvSpPr/>
          <p:nvPr/>
        </p:nvSpPr>
        <p:spPr>
          <a:xfrm>
            <a:off x="4514687" y="2263180"/>
            <a:ext cx="638936" cy="263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700249" y="3149781"/>
            <a:ext cx="638936" cy="263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614341" y="4067245"/>
            <a:ext cx="638936" cy="263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401708" y="5345597"/>
            <a:ext cx="934045" cy="2832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321998" y="-64136"/>
            <a:ext cx="804712" cy="80471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711" y="-64136"/>
            <a:ext cx="811483" cy="8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7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259" y="-46103"/>
            <a:ext cx="5401157" cy="869677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97" y="-46103"/>
            <a:ext cx="6175777" cy="631965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92703" y="6229404"/>
            <a:ext cx="617577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>
                <a:ea typeface="微軟正黑體" panose="020B0604030504040204" pitchFamily="34" charset="-120"/>
              </a:rPr>
              <a:t>Q</a:t>
            </a:r>
            <a:r>
              <a:rPr lang="zh-TW" altLang="en-US" sz="2600" dirty="0">
                <a:ea typeface="微軟正黑體" panose="020B0604030504040204" pitchFamily="34" charset="-120"/>
              </a:rPr>
              <a:t>部分國家未加入碳足跡追蹤、自然資源的成本代價一直在增加</a:t>
            </a:r>
            <a:endParaRPr lang="en-US" altLang="zh-TW" sz="2600" dirty="0">
              <a:ea typeface="微軟正黑體" panose="020B0604030504040204" pitchFamily="34" charset="-120"/>
            </a:endParaRPr>
          </a:p>
          <a:p>
            <a:r>
              <a:rPr lang="en-US" altLang="zh-TW" sz="2600" dirty="0">
                <a:ea typeface="微軟正黑體" panose="020B0604030504040204" pitchFamily="34" charset="-120"/>
              </a:rPr>
              <a:t>A</a:t>
            </a:r>
            <a:r>
              <a:rPr lang="zh-TW" altLang="en-US" sz="2600" b="1" dirty="0">
                <a:ea typeface="微軟正黑體" panose="020B0604030504040204" pitchFamily="34" charset="-120"/>
              </a:rPr>
              <a:t>實現負責任的消費與生產</a:t>
            </a:r>
            <a:r>
              <a:rPr lang="zh-TW" altLang="en-US" sz="2600" dirty="0">
                <a:ea typeface="微軟正黑體" panose="020B0604030504040204" pitchFamily="34" charset="-120"/>
              </a:rPr>
              <a:t>、減少生命週期的資源消耗、惡化和汙染</a:t>
            </a:r>
            <a:r>
              <a:rPr lang="en-US" altLang="zh-TW" sz="2600" dirty="0">
                <a:ea typeface="微軟正黑體" panose="020B0604030504040204" pitchFamily="34" charset="-120"/>
              </a:rPr>
              <a:t>(</a:t>
            </a:r>
            <a:r>
              <a:rPr lang="zh-TW" altLang="en-US" sz="2600" dirty="0">
                <a:ea typeface="微軟正黑體" panose="020B0604030504040204" pitchFamily="34" charset="-120"/>
              </a:rPr>
              <a:t>例如</a:t>
            </a:r>
            <a:r>
              <a:rPr lang="en-US" altLang="zh-TW" sz="2600" dirty="0">
                <a:ea typeface="微軟正黑體" panose="020B0604030504040204" pitchFamily="34" charset="-120"/>
              </a:rPr>
              <a:t>:</a:t>
            </a:r>
            <a:r>
              <a:rPr lang="zh-TW" altLang="en-US" sz="2600" dirty="0">
                <a:ea typeface="微軟正黑體" panose="020B0604030504040204" pitchFamily="34" charset="-120"/>
              </a:rPr>
              <a:t>一次性塑膠袋</a:t>
            </a:r>
            <a:r>
              <a:rPr lang="en-US" altLang="zh-TW" sz="2600" dirty="0">
                <a:ea typeface="微軟正黑體" panose="020B0604030504040204" pitchFamily="34" charset="-120"/>
              </a:rPr>
              <a:t>)</a:t>
            </a:r>
            <a:r>
              <a:rPr lang="zh-TW" altLang="en-US" sz="2600" dirty="0">
                <a:ea typeface="微軟正黑體" panose="020B0604030504040204" pitchFamily="34" charset="-120"/>
              </a:rPr>
              <a:t>、透過教育提升民眾永續消費的觀念</a:t>
            </a:r>
          </a:p>
        </p:txBody>
      </p:sp>
      <p:sp>
        <p:nvSpPr>
          <p:cNvPr id="7" name="矩形 6"/>
          <p:cNvSpPr/>
          <p:nvPr/>
        </p:nvSpPr>
        <p:spPr>
          <a:xfrm>
            <a:off x="3696816" y="2061860"/>
            <a:ext cx="769521" cy="3424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21998" y="-64136"/>
            <a:ext cx="804712" cy="80471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711" y="-64136"/>
            <a:ext cx="811483" cy="8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245" r="1"/>
          <a:stretch/>
        </p:blipFill>
        <p:spPr>
          <a:xfrm>
            <a:off x="6415940" y="-147836"/>
            <a:ext cx="5452475" cy="880764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99" y="1"/>
            <a:ext cx="6030250" cy="618374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34566" y="6418138"/>
            <a:ext cx="584651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二氧化碳濃度增高、全球暖化、化石燃料投資比例仍高</a:t>
            </a:r>
            <a:endParaRPr lang="en-US" altLang="zh-TW" sz="2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國家間加強協調碳排放問題，可再生能源開發與運用、透過教育與政策訂定來因應</a:t>
            </a:r>
          </a:p>
        </p:txBody>
      </p:sp>
      <p:sp>
        <p:nvSpPr>
          <p:cNvPr id="7" name="矩形 6"/>
          <p:cNvSpPr/>
          <p:nvPr/>
        </p:nvSpPr>
        <p:spPr>
          <a:xfrm>
            <a:off x="3497262" y="2054987"/>
            <a:ext cx="1216498" cy="749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645026" y="4048118"/>
            <a:ext cx="982821" cy="907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143314" y="4305852"/>
            <a:ext cx="982821" cy="5738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21998" y="-64136"/>
            <a:ext cx="804712" cy="80471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711" y="-64136"/>
            <a:ext cx="811483" cy="8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6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820"/>
          <a:stretch/>
        </p:blipFill>
        <p:spPr>
          <a:xfrm>
            <a:off x="6454428" y="-121374"/>
            <a:ext cx="5413986" cy="878118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98" y="1"/>
            <a:ext cx="6057791" cy="631204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34566" y="6418138"/>
            <a:ext cx="584651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>
                <a:ea typeface="微軟正黑體" panose="020B0604030504040204" pitchFamily="34" charset="-120"/>
              </a:rPr>
              <a:t>Q</a:t>
            </a:r>
            <a:r>
              <a:rPr lang="zh-TW" altLang="en-US" sz="2600" dirty="0">
                <a:ea typeface="微軟正黑體" panose="020B0604030504040204" pitchFamily="34" charset="-120"/>
              </a:rPr>
              <a:t>珊瑚礁大量死亡、海洋汙染與酸化問題、生物多樣性問題、影響小型漁業經營</a:t>
            </a:r>
            <a:endParaRPr lang="en-US" altLang="zh-TW" sz="2600" dirty="0">
              <a:ea typeface="微軟正黑體" panose="020B0604030504040204" pitchFamily="34" charset="-120"/>
            </a:endParaRPr>
          </a:p>
          <a:p>
            <a:r>
              <a:rPr lang="en-US" altLang="zh-TW" sz="2600" dirty="0">
                <a:ea typeface="微軟正黑體" panose="020B0604030504040204" pitchFamily="34" charset="-120"/>
              </a:rPr>
              <a:t>A</a:t>
            </a:r>
            <a:r>
              <a:rPr lang="zh-TW" altLang="en-US" sz="2600" dirty="0">
                <a:ea typeface="微軟正黑體" panose="020B0604030504040204" pitchFamily="34" charset="-120"/>
              </a:rPr>
              <a:t>從永續的角度來思考海洋開發、制定法規以解決過度捕撈、汙染、酸化</a:t>
            </a:r>
            <a:r>
              <a:rPr lang="en-US" altLang="zh-TW" sz="2600" dirty="0">
                <a:ea typeface="微軟正黑體" panose="020B0604030504040204" pitchFamily="34" charset="-120"/>
              </a:rPr>
              <a:t>…</a:t>
            </a:r>
            <a:endParaRPr lang="zh-TW" altLang="en-US" sz="2600" dirty="0"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00466" y="1731962"/>
            <a:ext cx="1627727" cy="9513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21998" y="-64136"/>
            <a:ext cx="804712" cy="80471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711" y="-64136"/>
            <a:ext cx="811483" cy="8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6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477" y="-173402"/>
            <a:ext cx="5567939" cy="885262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99" y="0"/>
            <a:ext cx="5977738" cy="613243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34566" y="6542970"/>
            <a:ext cx="584651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>
                <a:ea typeface="微軟正黑體" panose="020B0604030504040204" pitchFamily="34" charset="-120"/>
              </a:rPr>
              <a:t>Q</a:t>
            </a:r>
            <a:r>
              <a:rPr lang="zh-TW" altLang="en-US" sz="2600" dirty="0">
                <a:ea typeface="微軟正黑體" panose="020B0604030504040204" pitchFamily="34" charset="-120"/>
              </a:rPr>
              <a:t>荒漠化、森林面積減少、生物多樣性遭受威脅、人類過度砍伐</a:t>
            </a:r>
            <a:endParaRPr lang="en-US" altLang="zh-TW" sz="2600" dirty="0">
              <a:ea typeface="微軟正黑體" panose="020B0604030504040204" pitchFamily="34" charset="-120"/>
            </a:endParaRPr>
          </a:p>
          <a:p>
            <a:r>
              <a:rPr lang="en-US" altLang="zh-TW" sz="2600" dirty="0">
                <a:ea typeface="微軟正黑體" panose="020B0604030504040204" pitchFamily="34" charset="-120"/>
              </a:rPr>
              <a:t>A</a:t>
            </a:r>
            <a:r>
              <a:rPr lang="zh-TW" altLang="en-US" sz="2600" dirty="0">
                <a:ea typeface="微軟正黑體" panose="020B0604030504040204" pitchFamily="34" charset="-120"/>
              </a:rPr>
              <a:t>土地復活、多種樹、減少濫伐、保護稀有生物</a:t>
            </a:r>
            <a:r>
              <a:rPr lang="en-US" altLang="zh-TW" sz="2600" dirty="0">
                <a:ea typeface="微軟正黑體" panose="020B0604030504040204" pitchFamily="34" charset="-120"/>
              </a:rPr>
              <a:t>…</a:t>
            </a:r>
            <a:endParaRPr lang="zh-TW" altLang="en-US" sz="2600" dirty="0"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00466" y="2013749"/>
            <a:ext cx="1627727" cy="4673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058547" y="2481105"/>
            <a:ext cx="844219" cy="288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21998" y="-64136"/>
            <a:ext cx="804712" cy="80471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711" y="-64136"/>
            <a:ext cx="811483" cy="8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1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769" y="0"/>
            <a:ext cx="5439645" cy="868000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98" y="1"/>
            <a:ext cx="6106770" cy="633993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34566" y="6436841"/>
            <a:ext cx="584651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/>
              <a:t>Q</a:t>
            </a:r>
            <a:r>
              <a:rPr lang="zh-TW" altLang="en-US" sz="2600" dirty="0"/>
              <a:t>女性與女童的人口販賣、性暴力、部分國家未落實出生登記、人權工作者遇害問題</a:t>
            </a:r>
            <a:r>
              <a:rPr lang="en-US" altLang="zh-TW" sz="2600" dirty="0"/>
              <a:t>…</a:t>
            </a:r>
          </a:p>
          <a:p>
            <a:r>
              <a:rPr lang="en-US" altLang="zh-TW" sz="2600" dirty="0"/>
              <a:t>A</a:t>
            </a:r>
            <a:r>
              <a:rPr lang="zh-TW" altLang="en-US" sz="2600" dirty="0"/>
              <a:t>制定規則、建立獨立人權機構、實施出生登記、強化公權力機制</a:t>
            </a:r>
            <a:r>
              <a:rPr lang="en-US" altLang="zh-TW" sz="2600" dirty="0"/>
              <a:t>…</a:t>
            </a:r>
            <a:endParaRPr lang="zh-TW" altLang="en-US" sz="2600" dirty="0"/>
          </a:p>
        </p:txBody>
      </p:sp>
      <p:sp>
        <p:nvSpPr>
          <p:cNvPr id="7" name="矩形 6"/>
          <p:cNvSpPr/>
          <p:nvPr/>
        </p:nvSpPr>
        <p:spPr>
          <a:xfrm>
            <a:off x="5021892" y="2378013"/>
            <a:ext cx="784654" cy="5154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072293" y="4215359"/>
            <a:ext cx="926693" cy="3823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512152" y="4783516"/>
            <a:ext cx="1186714" cy="8109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21998" y="-64136"/>
            <a:ext cx="804712" cy="80471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711" y="-64136"/>
            <a:ext cx="811483" cy="8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3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707C02F-4F21-416C-BA5A-B9014E01A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34164CC1-E3C8-427A-9724-FA833141A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74" y="0"/>
            <a:ext cx="11207774" cy="8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1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14" y="34081"/>
            <a:ext cx="5503792" cy="875063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206" y="120782"/>
            <a:ext cx="5373483" cy="857723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21998" y="-64136"/>
            <a:ext cx="804712" cy="80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r="2969"/>
          <a:stretch/>
        </p:blipFill>
        <p:spPr>
          <a:xfrm>
            <a:off x="550590" y="939364"/>
            <a:ext cx="6429591" cy="678267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291836" y="2097658"/>
            <a:ext cx="37124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落後國家的援助漸少、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政府與人民合作、政府與民營部門及民間社會建立夥伴關係、</a:t>
            </a:r>
            <a:r>
              <a:rPr lang="en-US" altLang="zh-TW" dirty="0"/>
              <a:t>…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711" y="-64136"/>
            <a:ext cx="811483" cy="8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3173" y="1604592"/>
            <a:ext cx="10565025" cy="6639190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6" y="1103262"/>
            <a:ext cx="12204000" cy="762916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8085" y="181907"/>
            <a:ext cx="10457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SDGs</a:t>
            </a: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對接十二年國教融入十九項議題</a:t>
            </a:r>
          </a:p>
        </p:txBody>
      </p:sp>
      <p:sp>
        <p:nvSpPr>
          <p:cNvPr id="6" name="橢圓 5"/>
          <p:cNvSpPr/>
          <p:nvPr/>
        </p:nvSpPr>
        <p:spPr>
          <a:xfrm>
            <a:off x="3740893" y="1061486"/>
            <a:ext cx="1744792" cy="232211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2206774" y="6328273"/>
            <a:ext cx="1744792" cy="232211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5351104" y="6328273"/>
            <a:ext cx="1744792" cy="232211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10255070" y="1071689"/>
            <a:ext cx="1744792" cy="232211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980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376B950-403D-45CF-9EB1-FB7FA835F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109</a:t>
            </a:r>
            <a:r>
              <a:rPr lang="zh-TW" altLang="en-US" b="1" dirty="0"/>
              <a:t>年教育會考英文科 </a:t>
            </a:r>
            <a:r>
              <a:rPr lang="en-US" altLang="zh-TW" b="1" dirty="0"/>
              <a:t>31-34</a:t>
            </a:r>
            <a:endParaRPr lang="zh-TW" altLang="en-US" b="1" dirty="0"/>
          </a:p>
        </p:txBody>
      </p:sp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xmlns="" id="{D43E2126-2B2F-4D85-AB3B-E51DD2A1F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1176664"/>
            <a:ext cx="7103470" cy="7472482"/>
          </a:xfr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0A40E6A2-B6F2-461B-AE4C-D48CC5029613}"/>
              </a:ext>
            </a:extLst>
          </p:cNvPr>
          <p:cNvSpPr txBox="1"/>
          <p:nvPr/>
        </p:nvSpPr>
        <p:spPr>
          <a:xfrm>
            <a:off x="7679382" y="1809626"/>
            <a:ext cx="309634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750" dirty="0">
                <a:latin typeface="+mj-lt"/>
                <a:ea typeface="微軟正黑體" panose="020B0604030504040204" pitchFamily="34" charset="-120"/>
              </a:rPr>
              <a:t>紐特人因全球暖化而遷島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980A04B2-0A7E-4EE1-AC9F-0618F8D1A585}"/>
              </a:ext>
            </a:extLst>
          </p:cNvPr>
          <p:cNvSpPr txBox="1"/>
          <p:nvPr/>
        </p:nvSpPr>
        <p:spPr>
          <a:xfrm>
            <a:off x="7463358" y="4329906"/>
            <a:ext cx="3312368" cy="1823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750" b="1" dirty="0">
                <a:solidFill>
                  <a:srgbClr val="FF0000"/>
                </a:solidFill>
                <a:latin typeface="+mj-lt"/>
                <a:ea typeface="微軟正黑體" panose="020B0604030504040204" pitchFamily="34" charset="-120"/>
              </a:rPr>
              <a:t>豐富的背景知識和單字量可以加速作答</a:t>
            </a:r>
          </a:p>
        </p:txBody>
      </p:sp>
    </p:spTree>
    <p:extLst>
      <p:ext uri="{BB962C8B-B14F-4D97-AF65-F5344CB8AC3E}">
        <p14:creationId xmlns:p14="http://schemas.microsoft.com/office/powerpoint/2010/main" val="165439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6E9AD68-6DC3-4829-8C1D-81733E8CD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109</a:t>
            </a:r>
            <a:r>
              <a:rPr lang="zh-TW" altLang="en-US" b="1" dirty="0"/>
              <a:t>年教育會考英文科 </a:t>
            </a:r>
            <a:r>
              <a:rPr lang="en-US" altLang="zh-TW" b="1" dirty="0"/>
              <a:t>38-41</a:t>
            </a:r>
            <a:endParaRPr lang="zh-TW" altLang="en-US" dirty="0"/>
          </a:p>
        </p:txBody>
      </p:sp>
      <p:pic>
        <p:nvPicPr>
          <p:cNvPr id="7" name="內容版面配置區 6" descr="一張含有 文字 的圖片&#10;&#10;自動產生的描述">
            <a:extLst>
              <a:ext uri="{FF2B5EF4-FFF2-40B4-BE49-F238E27FC236}">
                <a16:creationId xmlns:a16="http://schemas.microsoft.com/office/drawing/2014/main" xmlns="" id="{DA3259D7-44C8-48E7-AAE8-B07C9A2CF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1161554"/>
            <a:ext cx="7945249" cy="7498259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8D9A6987-66CE-4B31-A844-AC88508C269F}"/>
              </a:ext>
            </a:extLst>
          </p:cNvPr>
          <p:cNvSpPr txBox="1"/>
          <p:nvPr/>
        </p:nvSpPr>
        <p:spPr>
          <a:xfrm>
            <a:off x="8255446" y="1809626"/>
            <a:ext cx="244827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750" dirty="0">
                <a:latin typeface="+mj-lt"/>
                <a:ea typeface="微軟正黑體" panose="020B0604030504040204" pitchFamily="34" charset="-120"/>
              </a:rPr>
              <a:t>慕尼黑拒辦奧運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AE0950AF-A59B-4302-9D12-97E43E9D0B01}"/>
              </a:ext>
            </a:extLst>
          </p:cNvPr>
          <p:cNvSpPr txBox="1"/>
          <p:nvPr/>
        </p:nvSpPr>
        <p:spPr>
          <a:xfrm>
            <a:off x="8255446" y="4329906"/>
            <a:ext cx="244827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750" b="1" dirty="0">
                <a:solidFill>
                  <a:srgbClr val="FF0000"/>
                </a:solidFill>
                <a:latin typeface="+mj-lt"/>
                <a:ea typeface="微軟正黑體" panose="020B0604030504040204" pitchFamily="34" charset="-120"/>
              </a:rPr>
              <a:t>背景知識</a:t>
            </a:r>
            <a:endParaRPr lang="en-US" altLang="zh-TW" sz="3750" b="1" dirty="0">
              <a:solidFill>
                <a:srgbClr val="FF0000"/>
              </a:solidFill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750" b="1" dirty="0">
                <a:solidFill>
                  <a:srgbClr val="FF0000"/>
                </a:solidFill>
                <a:latin typeface="+mj-lt"/>
                <a:ea typeface="微軟正黑體" panose="020B0604030504040204" pitchFamily="34" charset="-120"/>
              </a:rPr>
              <a:t>有助於理解和前後文推敲</a:t>
            </a:r>
          </a:p>
        </p:txBody>
      </p:sp>
    </p:spTree>
    <p:extLst>
      <p:ext uri="{BB962C8B-B14F-4D97-AF65-F5344CB8AC3E}">
        <p14:creationId xmlns:p14="http://schemas.microsoft.com/office/powerpoint/2010/main" val="208111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0997E30-7F42-4D74-9026-E26AAC591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56" y="186105"/>
            <a:ext cx="9447570" cy="615409"/>
          </a:xfrm>
        </p:spPr>
        <p:txBody>
          <a:bodyPr/>
          <a:lstStyle/>
          <a:p>
            <a:pPr algn="ctr"/>
            <a:r>
              <a:rPr lang="zh-TW" altLang="en-US" b="1" dirty="0"/>
              <a:t>佳句、俗諺教學也是融入的機會</a:t>
            </a:r>
          </a:p>
        </p:txBody>
      </p:sp>
      <p:pic>
        <p:nvPicPr>
          <p:cNvPr id="5" name="內容版面配置區 4" descr="一張含有 文字, 亭 的圖片&#10;&#10;自動產生的描述">
            <a:hlinkClick r:id="rId2"/>
            <a:extLst>
              <a:ext uri="{FF2B5EF4-FFF2-40B4-BE49-F238E27FC236}">
                <a16:creationId xmlns:a16="http://schemas.microsoft.com/office/drawing/2014/main" xmlns="" id="{DC4FCCCD-FC9A-455A-B943-6F46BF451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" r="5362"/>
          <a:stretch/>
        </p:blipFill>
        <p:spPr>
          <a:xfrm>
            <a:off x="467590" y="3546324"/>
            <a:ext cx="10079808" cy="3982899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89364C2-E21C-4C81-B75A-158F8BECB773}"/>
              </a:ext>
            </a:extLst>
          </p:cNvPr>
          <p:cNvSpPr/>
          <p:nvPr/>
        </p:nvSpPr>
        <p:spPr>
          <a:xfrm>
            <a:off x="215873" y="1511177"/>
            <a:ext cx="10583245" cy="1905406"/>
          </a:xfrm>
          <a:prstGeom prst="rect">
            <a:avLst/>
          </a:prstGeom>
        </p:spPr>
        <p:txBody>
          <a:bodyPr wrap="square" lIns="119137" tIns="59569" rIns="119137" bIns="59569">
            <a:spAutoFit/>
          </a:bodyPr>
          <a:lstStyle/>
          <a:p>
            <a:r>
              <a:rPr lang="en-US" altLang="zh-TW" sz="4000" b="1" spc="-104" dirty="0">
                <a:solidFill>
                  <a:srgbClr val="0000FF"/>
                </a:solidFill>
                <a:latin typeface="Helvetica" panose="020B0604020202020204" pitchFamily="34" charset="0"/>
              </a:rPr>
              <a:t>Every time you spend money, you're casting a vote for the kind of world you want.</a:t>
            </a:r>
          </a:p>
          <a:p>
            <a:pPr algn="r"/>
            <a:r>
              <a:rPr lang="en-US" altLang="zh-TW" sz="3600" spc="-65" dirty="0">
                <a:latin typeface="Helvetica" panose="020B0604020202020204" pitchFamily="34" charset="0"/>
              </a:rPr>
              <a:t>~ </a:t>
            </a:r>
            <a:r>
              <a:rPr lang="zh-TW" altLang="en-US" sz="3600" spc="-65" dirty="0"/>
              <a:t>小行星基金會創辦人 </a:t>
            </a:r>
            <a:r>
              <a:rPr lang="en-US" altLang="zh-TW" sz="3600" spc="-65" dirty="0"/>
              <a:t>Anna </a:t>
            </a:r>
            <a:r>
              <a:rPr lang="en-US" altLang="zh-TW" sz="3600" spc="-65" dirty="0" err="1"/>
              <a:t>Lappe</a:t>
            </a:r>
            <a:endParaRPr lang="zh-TW" altLang="en-US" sz="3600" spc="-65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ACC4F1D-3E50-4C8B-91E0-F7820BB61CC3}"/>
              </a:ext>
            </a:extLst>
          </p:cNvPr>
          <p:cNvSpPr/>
          <p:nvPr/>
        </p:nvSpPr>
        <p:spPr>
          <a:xfrm>
            <a:off x="539951" y="7864318"/>
            <a:ext cx="6101180" cy="597355"/>
          </a:xfrm>
          <a:prstGeom prst="rect">
            <a:avLst/>
          </a:prstGeom>
        </p:spPr>
        <p:txBody>
          <a:bodyPr wrap="none" lIns="119137" tIns="59569" rIns="119137" bIns="59569">
            <a:spAutoFit/>
          </a:bodyPr>
          <a:lstStyle/>
          <a:p>
            <a:r>
              <a:rPr lang="zh-TW" altLang="en-US" sz="3100" dirty="0">
                <a:hlinkClick r:id="rId2"/>
              </a:rPr>
              <a:t>https://e-info.org.tw/consumption</a:t>
            </a:r>
            <a:r>
              <a:rPr lang="zh-TW" altLang="en-US" sz="3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570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/>
              <a:t>SDGs </a:t>
            </a:r>
            <a:r>
              <a:rPr lang="zh-TW" altLang="en-US" b="1" dirty="0" smtClean="0"/>
              <a:t>議題融入</a:t>
            </a:r>
            <a:r>
              <a:rPr lang="zh-TW" altLang="en-US" b="1" dirty="0"/>
              <a:t>時機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一年級：單字延伸教學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二年級：配合課文加深加廣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                段考閱讀測驗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三年級：複習考克漏字測驗、</a:t>
            </a:r>
            <a:r>
              <a:rPr lang="zh-TW" altLang="en-US" dirty="0"/>
              <a:t>段考長篇閱讀</a:t>
            </a:r>
            <a:r>
              <a:rPr lang="zh-TW" altLang="en-US" dirty="0" smtClean="0"/>
              <a:t>測驗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                會考</a:t>
            </a:r>
            <a:r>
              <a:rPr lang="zh-TW" altLang="en-US" dirty="0"/>
              <a:t>後</a:t>
            </a:r>
            <a:r>
              <a:rPr lang="en-US" altLang="zh-TW" dirty="0"/>
              <a:t>~</a:t>
            </a:r>
            <a:r>
              <a:rPr lang="zh-TW" altLang="en-US" dirty="0"/>
              <a:t>小組</a:t>
            </a:r>
            <a:r>
              <a:rPr lang="zh-TW" altLang="en-US" dirty="0" smtClean="0"/>
              <a:t>主題報告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r>
              <a:rPr lang="zh-TW" altLang="en-US" dirty="0" smtClean="0"/>
              <a:t>導師班：聯絡簿抄佳句、俗諺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                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869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E7B89E3-8426-49D7-A47C-4D0144182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584" y="216495"/>
            <a:ext cx="8948473" cy="615409"/>
          </a:xfrm>
        </p:spPr>
        <p:txBody>
          <a:bodyPr/>
          <a:lstStyle/>
          <a:p>
            <a:pPr algn="ctr"/>
            <a:r>
              <a:rPr lang="en-US" altLang="zh-TW" b="1" dirty="0"/>
              <a:t>Do you know who this girl is?</a:t>
            </a:r>
            <a:endParaRPr lang="zh-TW" altLang="en-US" b="1" dirty="0"/>
          </a:p>
        </p:txBody>
      </p:sp>
      <p:pic>
        <p:nvPicPr>
          <p:cNvPr id="4" name="圖片 3" descr="一張含有 文字, 室外, 個人, 直立的 的圖片&#10;&#10;自動產生的描述">
            <a:hlinkClick r:id="rId2"/>
            <a:extLst>
              <a:ext uri="{FF2B5EF4-FFF2-40B4-BE49-F238E27FC236}">
                <a16:creationId xmlns:a16="http://schemas.microsoft.com/office/drawing/2014/main" xmlns="" id="{F59826CB-268D-43DD-94DE-DD86F7177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393" y="1108659"/>
            <a:ext cx="7308942" cy="737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6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用剩下的蠟筆 (強力推薦）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998" y="-89806"/>
            <a:ext cx="11546417" cy="8646983"/>
          </a:xfrm>
        </p:spPr>
      </p:pic>
    </p:spTree>
    <p:extLst>
      <p:ext uri="{BB962C8B-B14F-4D97-AF65-F5344CB8AC3E}">
        <p14:creationId xmlns:p14="http://schemas.microsoft.com/office/powerpoint/2010/main" val="314616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98" y="1054293"/>
            <a:ext cx="11546417" cy="6501361"/>
          </a:xfrm>
          <a:prstGeom prst="rect">
            <a:avLst/>
          </a:prstGeom>
        </p:spPr>
      </p:pic>
      <p:pic>
        <p:nvPicPr>
          <p:cNvPr id="5" name="圖片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98" y="1104159"/>
            <a:ext cx="11546417" cy="645149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78585" y="238149"/>
            <a:ext cx="4028416" cy="79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546" dirty="0"/>
              <a:t>用剩下的蠟筆</a:t>
            </a:r>
          </a:p>
        </p:txBody>
      </p:sp>
      <p:sp>
        <p:nvSpPr>
          <p:cNvPr id="8" name="矩形 7"/>
          <p:cNvSpPr/>
          <p:nvPr/>
        </p:nvSpPr>
        <p:spPr>
          <a:xfrm>
            <a:off x="463120" y="7706494"/>
            <a:ext cx="8441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https://www.youtube.com/watch?app=desktop&amp;v=dODc1QtAdec</a:t>
            </a:r>
          </a:p>
        </p:txBody>
      </p:sp>
    </p:spTree>
    <p:extLst>
      <p:ext uri="{BB962C8B-B14F-4D97-AF65-F5344CB8AC3E}">
        <p14:creationId xmlns:p14="http://schemas.microsoft.com/office/powerpoint/2010/main" val="7147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 descr="一張含有 文字, 標誌 的圖片&#10;&#10;自動產生的描述">
            <a:extLst>
              <a:ext uri="{FF2B5EF4-FFF2-40B4-BE49-F238E27FC236}">
                <a16:creationId xmlns:a16="http://schemas.microsoft.com/office/drawing/2014/main" xmlns="" id="{6675A70E-3C01-4303-9B7E-1CED4142E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542"/>
            <a:ext cx="10964364" cy="6552727"/>
          </a:xfr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2C3A7BD5-268A-4C9B-87EB-2B3534ABBF6B}"/>
              </a:ext>
            </a:extLst>
          </p:cNvPr>
          <p:cNvSpPr txBox="1"/>
          <p:nvPr/>
        </p:nvSpPr>
        <p:spPr>
          <a:xfrm>
            <a:off x="118542" y="7667234"/>
            <a:ext cx="11062344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1950" dirty="0">
                <a:effectLst/>
                <a:ea typeface="微軟正黑體" panose="020B0604030504040204" pitchFamily="34" charset="-120"/>
                <a:hlinkClick r:id="rId3"/>
              </a:rPr>
              <a:t>#</a:t>
            </a:r>
            <a:r>
              <a:rPr lang="zh-TW" altLang="en-US" sz="1950" dirty="0">
                <a:effectLst/>
                <a:ea typeface="微軟正黑體" panose="020B0604030504040204" pitchFamily="34" charset="-120"/>
                <a:hlinkClick r:id="rId3"/>
              </a:rPr>
              <a:t>三立新聞</a:t>
            </a:r>
            <a:r>
              <a:rPr lang="zh-TW" altLang="en-US" sz="1950" dirty="0">
                <a:effectLst/>
                <a:ea typeface="微軟正黑體" panose="020B0604030504040204" pitchFamily="34" charset="-120"/>
              </a:rPr>
              <a:t> </a:t>
            </a:r>
            <a:r>
              <a:rPr lang="en-US" altLang="zh-TW" sz="1950" dirty="0">
                <a:effectLst/>
                <a:ea typeface="微軟正黑體" panose="020B0604030504040204" pitchFamily="34" charset="-120"/>
                <a:hlinkClick r:id="rId4"/>
              </a:rPr>
              <a:t>#</a:t>
            </a:r>
            <a:r>
              <a:rPr lang="zh-TW" altLang="en-US" sz="1950" dirty="0">
                <a:effectLst/>
                <a:ea typeface="微軟正黑體" panose="020B0604030504040204" pitchFamily="34" charset="-120"/>
                <a:hlinkClick r:id="rId4"/>
              </a:rPr>
              <a:t>消失的國界</a:t>
            </a:r>
            <a:r>
              <a:rPr lang="zh-TW" altLang="en-US" sz="1950" dirty="0">
                <a:effectLst/>
                <a:ea typeface="微軟正黑體" panose="020B0604030504040204" pitchFamily="34" charset="-120"/>
              </a:rPr>
              <a:t> </a:t>
            </a:r>
            <a:r>
              <a:rPr lang="en-US" altLang="zh-TW" sz="1950" dirty="0">
                <a:effectLst/>
                <a:ea typeface="微軟正黑體" panose="020B0604030504040204" pitchFamily="34" charset="-120"/>
                <a:hlinkClick r:id="rId5"/>
              </a:rPr>
              <a:t>#</a:t>
            </a:r>
          </a:p>
          <a:p>
            <a:pPr algn="l"/>
            <a:r>
              <a:rPr lang="zh-TW" altLang="en-US" sz="1950" dirty="0">
                <a:effectLst/>
                <a:ea typeface="微軟正黑體" panose="020B0604030504040204" pitchFamily="34" charset="-120"/>
                <a:hlinkClick r:id="rId5"/>
              </a:rPr>
              <a:t>李天怡</a:t>
            </a:r>
            <a:r>
              <a:rPr lang="zh-TW" altLang="en-US" sz="1950" b="0" i="0" dirty="0">
                <a:effectLst/>
                <a:latin typeface="Roboto" panose="020B0604020202020204" pitchFamily="2" charset="0"/>
                <a:ea typeface="微軟正黑體" panose="020B0604030504040204" pitchFamily="34" charset="-120"/>
              </a:rPr>
              <a:t>打破</a:t>
            </a:r>
            <a:r>
              <a:rPr lang="en-US" altLang="zh-TW" sz="1950" b="0" i="0" dirty="0">
                <a:effectLst/>
                <a:latin typeface="Roboto" panose="020B0604020202020204" pitchFamily="2" charset="0"/>
                <a:ea typeface="微軟正黑體" panose="020B0604030504040204" pitchFamily="34" charset="-120"/>
              </a:rPr>
              <a:t>44</a:t>
            </a:r>
            <a:r>
              <a:rPr lang="zh-TW" altLang="en-US" sz="1950" b="0" i="0" dirty="0">
                <a:effectLst/>
                <a:latin typeface="Roboto" panose="020B0604020202020204" pitchFamily="2" charset="0"/>
                <a:ea typeface="微軟正黑體" panose="020B0604030504040204" pitchFamily="34" charset="-120"/>
              </a:rPr>
              <a:t>年來高溫紀錄！義大利西西里島飆</a:t>
            </a:r>
            <a:r>
              <a:rPr lang="en-US" altLang="zh-TW" sz="1950" b="0" i="0" dirty="0">
                <a:effectLst/>
                <a:latin typeface="Roboto" panose="020B0604020202020204" pitchFamily="2" charset="0"/>
                <a:ea typeface="微軟正黑體" panose="020B0604030504040204" pitchFamily="34" charset="-120"/>
              </a:rPr>
              <a:t>“48.8</a:t>
            </a:r>
            <a:r>
              <a:rPr lang="zh-TW" altLang="en-US" sz="1950" b="0" i="0" dirty="0">
                <a:effectLst/>
                <a:latin typeface="Roboto" panose="020B0604020202020204" pitchFamily="2" charset="0"/>
                <a:ea typeface="微軟正黑體" panose="020B0604030504040204" pitchFamily="34" charset="-120"/>
              </a:rPr>
              <a:t>度</a:t>
            </a:r>
            <a:r>
              <a:rPr lang="en-US" altLang="zh-TW" sz="1950" b="0" i="0" dirty="0">
                <a:effectLst/>
                <a:latin typeface="Roboto" panose="020B0604020202020204" pitchFamily="2" charset="0"/>
                <a:ea typeface="微軟正黑體" panose="020B0604030504040204" pitchFamily="34" charset="-120"/>
              </a:rPr>
              <a:t>”</a:t>
            </a:r>
            <a:r>
              <a:rPr lang="zh-TW" altLang="en-US" sz="1950" b="0" i="0" dirty="0">
                <a:effectLst/>
                <a:latin typeface="Roboto" panose="020B0604020202020204" pitchFamily="2" charset="0"/>
                <a:ea typeface="微軟正黑體" panose="020B0604030504040204" pitchFamily="34" charset="-120"/>
              </a:rPr>
              <a:t>高溫 聯合國提出警告：全球民眾已面臨氣候</a:t>
            </a:r>
            <a:r>
              <a:rPr lang="en-US" altLang="zh-TW" sz="1950" b="0" i="0" dirty="0">
                <a:effectLst/>
                <a:latin typeface="Roboto" panose="020B0604020202020204" pitchFamily="2" charset="0"/>
                <a:ea typeface="微軟正黑體" panose="020B0604030504040204" pitchFamily="34" charset="-120"/>
              </a:rPr>
              <a:t>“</a:t>
            </a:r>
            <a:r>
              <a:rPr lang="zh-TW" altLang="en-US" sz="1950" b="0" i="0" dirty="0">
                <a:effectLst/>
                <a:latin typeface="Roboto" panose="020B0604020202020204" pitchFamily="2" charset="0"/>
                <a:ea typeface="微軟正黑體" panose="020B0604030504040204" pitchFamily="34" charset="-120"/>
              </a:rPr>
              <a:t>紅色警戒</a:t>
            </a:r>
            <a:r>
              <a:rPr lang="en-US" altLang="zh-TW" sz="1950" b="0" i="0" dirty="0">
                <a:effectLst/>
                <a:latin typeface="Roboto" panose="020B0604020202020204" pitchFamily="2" charset="0"/>
                <a:ea typeface="微軟正黑體" panose="020B0604030504040204" pitchFamily="34" charset="-120"/>
              </a:rPr>
              <a:t>” </a:t>
            </a:r>
            <a:r>
              <a:rPr lang="zh-TW" altLang="en-US" sz="1950" b="0" i="0" dirty="0">
                <a:effectLst/>
                <a:latin typeface="Roboto" panose="020B0604020202020204" pitchFamily="2" charset="0"/>
                <a:ea typeface="微軟正黑體" panose="020B0604030504040204" pitchFamily="34" charset="-120"/>
              </a:rPr>
              <a:t>希臘</a:t>
            </a:r>
            <a:r>
              <a:rPr lang="en-US" altLang="zh-TW" sz="1950" b="0" i="0" dirty="0">
                <a:effectLst/>
                <a:latin typeface="Roboto" panose="020B0604020202020204" pitchFamily="2" charset="0"/>
                <a:ea typeface="微軟正黑體" panose="020B0604030504040204" pitchFamily="34" charset="-120"/>
              </a:rPr>
              <a:t>.</a:t>
            </a:r>
            <a:r>
              <a:rPr lang="zh-TW" altLang="en-US" sz="1950" b="0" i="0" dirty="0">
                <a:effectLst/>
                <a:latin typeface="Roboto" panose="020B0604020202020204" pitchFamily="2" charset="0"/>
                <a:ea typeface="微軟正黑體" panose="020B0604030504040204" pitchFamily="34" charset="-120"/>
              </a:rPr>
              <a:t>祕魯</a:t>
            </a:r>
            <a:r>
              <a:rPr lang="en-US" altLang="zh-TW" sz="1950" b="0" i="0" dirty="0">
                <a:effectLst/>
                <a:latin typeface="Roboto" panose="020B0604020202020204" pitchFamily="2" charset="0"/>
                <a:ea typeface="微軟正黑體" panose="020B0604030504040204" pitchFamily="34" charset="-120"/>
              </a:rPr>
              <a:t>.</a:t>
            </a:r>
            <a:r>
              <a:rPr lang="zh-TW" altLang="en-US" sz="1950" b="0" i="0" dirty="0">
                <a:effectLst/>
                <a:latin typeface="Roboto" panose="020B0604020202020204" pitchFamily="2" charset="0"/>
                <a:ea typeface="微軟正黑體" panose="020B0604030504040204" pitchFamily="34" charset="-120"/>
              </a:rPr>
              <a:t>美國西岸皆受野火侵襲   記者 鍾宇皓</a:t>
            </a:r>
            <a:r>
              <a:rPr lang="en-US" altLang="zh-TW" sz="1950" b="0" i="0" dirty="0">
                <a:effectLst/>
                <a:latin typeface="Roboto" panose="020B0604020202020204" pitchFamily="2" charset="0"/>
                <a:ea typeface="微軟正黑體" panose="020B0604030504040204" pitchFamily="34" charset="-120"/>
              </a:rPr>
              <a:t>【</a:t>
            </a:r>
            <a:r>
              <a:rPr lang="zh-TW" altLang="en-US" sz="1950" b="0" i="0" dirty="0">
                <a:effectLst/>
                <a:latin typeface="Roboto" panose="020B0604020202020204" pitchFamily="2" charset="0"/>
                <a:ea typeface="微軟正黑體" panose="020B0604030504040204" pitchFamily="34" charset="-120"/>
              </a:rPr>
              <a:t>國際大現場</a:t>
            </a:r>
            <a:r>
              <a:rPr lang="en-US" altLang="zh-TW" sz="1950" b="0" i="0" dirty="0">
                <a:effectLst/>
                <a:latin typeface="Roboto" panose="020B0604020202020204" pitchFamily="2" charset="0"/>
                <a:ea typeface="微軟正黑體" panose="020B0604030504040204" pitchFamily="34" charset="-120"/>
              </a:rPr>
              <a:t>】20210812 </a:t>
            </a:r>
            <a:r>
              <a:rPr lang="zh-TW" altLang="en-US" sz="1950" b="0" i="0" dirty="0">
                <a:effectLst/>
                <a:latin typeface="Roboto" panose="020B0604020202020204" pitchFamily="2" charset="0"/>
                <a:ea typeface="微軟正黑體" panose="020B0604030504040204" pitchFamily="34" charset="-120"/>
              </a:rPr>
              <a:t>三立新聞台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4CC50A7B-9BDF-4388-8E5E-78B254D4C5D2}"/>
              </a:ext>
            </a:extLst>
          </p:cNvPr>
          <p:cNvSpPr txBox="1"/>
          <p:nvPr/>
        </p:nvSpPr>
        <p:spPr>
          <a:xfrm>
            <a:off x="46534" y="153442"/>
            <a:ext cx="106571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在美洲、歐洲都出現</a:t>
            </a: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破紀錄的高溫</a:t>
            </a:r>
            <a:r>
              <a:rPr lang="en-US" altLang="zh-TW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851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969C0AD2-9E39-4468-BF3B-9E6020BB0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614" y="2673722"/>
            <a:ext cx="8172000" cy="564110"/>
          </a:xfrm>
        </p:spPr>
        <p:txBody>
          <a:bodyPr/>
          <a:lstStyle/>
          <a:p>
            <a:r>
              <a:rPr lang="zh-TW" altLang="en-US" sz="5600" b="1" dirty="0"/>
              <a:t>語言是工具，但教學</a:t>
            </a:r>
            <a:r>
              <a:rPr lang="zh-TW" altLang="en-US" sz="5600" b="1"/>
              <a:t>內容可以由老師</a:t>
            </a:r>
            <a:r>
              <a:rPr lang="zh-TW" altLang="en-US" sz="5600" b="1" dirty="0"/>
              <a:t>決定</a:t>
            </a:r>
          </a:p>
        </p:txBody>
      </p:sp>
    </p:spTree>
    <p:extLst>
      <p:ext uri="{BB962C8B-B14F-4D97-AF65-F5344CB8AC3E}">
        <p14:creationId xmlns:p14="http://schemas.microsoft.com/office/powerpoint/2010/main" val="224960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034605D-3766-4B4E-ABF6-EA8B7000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474" y="117570"/>
            <a:ext cx="11016000" cy="1188000"/>
          </a:xfrm>
          <a:solidFill>
            <a:srgbClr val="314A9B"/>
          </a:solidFill>
        </p:spPr>
        <p:txBody>
          <a:bodyPr/>
          <a:lstStyle/>
          <a:p>
            <a:r>
              <a:rPr lang="zh-TW" altLang="en-US" sz="4400" b="1" i="0" dirty="0">
                <a:effectLst/>
                <a:latin typeface="PingFang TC"/>
              </a:rPr>
              <a:t>北美熱浪</a:t>
            </a:r>
            <a:r>
              <a:rPr lang="en-US" altLang="zh-TW" sz="4400" b="1" dirty="0">
                <a:latin typeface="PingFang TC"/>
              </a:rPr>
              <a:t>--</a:t>
            </a:r>
            <a:r>
              <a:rPr lang="zh-TW" altLang="en-US" sz="4400" b="1" i="0" dirty="0">
                <a:effectLst/>
                <a:latin typeface="PingFang TC"/>
              </a:rPr>
              <a:t>加拿大高見</a:t>
            </a:r>
            <a:r>
              <a:rPr lang="en-US" altLang="zh-TW" sz="4400" b="1" i="0" dirty="0">
                <a:effectLst/>
                <a:latin typeface="PingFang TC"/>
              </a:rPr>
              <a:t>49.6</a:t>
            </a:r>
            <a:r>
              <a:rPr lang="zh-TW" altLang="en-US" sz="4400" b="1" i="0" dirty="0">
                <a:effectLst/>
                <a:latin typeface="PingFang TC"/>
              </a:rPr>
              <a:t>度　卑詩省</a:t>
            </a:r>
            <a:r>
              <a:rPr lang="en-US" altLang="zh-TW" sz="4400" b="1" i="0" dirty="0">
                <a:effectLst/>
                <a:latin typeface="PingFang TC"/>
              </a:rPr>
              <a:t>4</a:t>
            </a:r>
            <a:r>
              <a:rPr lang="zh-TW" altLang="en-US" sz="4400" b="1" i="0" dirty="0">
                <a:effectLst/>
                <a:latin typeface="PingFang TC"/>
              </a:rPr>
              <a:t>日內逾</a:t>
            </a:r>
            <a:r>
              <a:rPr lang="en-US" altLang="zh-TW" sz="4400" b="1" i="0" dirty="0">
                <a:effectLst/>
                <a:latin typeface="PingFang TC"/>
              </a:rPr>
              <a:t>230</a:t>
            </a:r>
            <a:r>
              <a:rPr lang="zh-TW" altLang="en-US" sz="4400" b="1" i="0" dirty="0">
                <a:effectLst/>
                <a:latin typeface="PingFang TC"/>
              </a:rPr>
              <a:t>死疑難抵酷熱天氣</a:t>
            </a:r>
            <a:endParaRPr lang="zh-TW" altLang="en-US" sz="4400" dirty="0"/>
          </a:p>
        </p:txBody>
      </p:sp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xmlns="" id="{AE1E35CC-A202-403F-A5DC-3BEDE8156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" y="1903536"/>
            <a:ext cx="11030400" cy="6206142"/>
          </a:xfr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D7F26B4C-9AF3-40F8-AF84-EDAA6855D54D}"/>
              </a:ext>
            </a:extLst>
          </p:cNvPr>
          <p:cNvSpPr txBox="1"/>
          <p:nvPr/>
        </p:nvSpPr>
        <p:spPr>
          <a:xfrm>
            <a:off x="262558" y="1419969"/>
            <a:ext cx="8640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2400" b="0" i="0" dirty="0">
                <a:effectLst/>
                <a:latin typeface="PingFang TC"/>
                <a:ea typeface="微軟正黑體" panose="020B0604030504040204" pitchFamily="34" charset="-120"/>
              </a:rPr>
              <a:t>撰文：歐敬洛    出版：</a:t>
            </a:r>
            <a:r>
              <a:rPr lang="en-US" altLang="zh-TW" sz="2400" b="0" i="0" dirty="0">
                <a:effectLst/>
                <a:latin typeface="PingFang TC"/>
                <a:ea typeface="微軟正黑體" panose="020B0604030504040204" pitchFamily="34" charset="-120"/>
              </a:rPr>
              <a:t>2021-06-30 12:16</a:t>
            </a:r>
            <a:r>
              <a:rPr lang="zh-TW" altLang="en-US" sz="2400" b="0" i="0" dirty="0">
                <a:effectLst/>
                <a:latin typeface="PingFang TC"/>
                <a:ea typeface="微軟正黑體" panose="020B0604030504040204" pitchFamily="34" charset="-120"/>
              </a:rPr>
              <a:t>更新：</a:t>
            </a:r>
            <a:r>
              <a:rPr lang="en-US" altLang="zh-TW" sz="2400" b="0" i="0" dirty="0">
                <a:effectLst/>
                <a:latin typeface="PingFang TC"/>
                <a:ea typeface="微軟正黑體" panose="020B0604030504040204" pitchFamily="34" charset="-120"/>
              </a:rPr>
              <a:t>2021-06-30 17:04</a:t>
            </a:r>
          </a:p>
        </p:txBody>
      </p:sp>
    </p:spTree>
    <p:extLst>
      <p:ext uri="{BB962C8B-B14F-4D97-AF65-F5344CB8AC3E}">
        <p14:creationId xmlns:p14="http://schemas.microsoft.com/office/powerpoint/2010/main" val="286601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9426"/>
            <a:ext cx="10991750" cy="1368000"/>
          </a:xfrm>
          <a:solidFill>
            <a:srgbClr val="314A9B"/>
          </a:solidFill>
        </p:spPr>
        <p:txBody>
          <a:bodyPr/>
          <a:lstStyle/>
          <a:p>
            <a:r>
              <a:rPr lang="en-US" altLang="zh-TW" sz="4400" b="1" i="0" dirty="0">
                <a:effectLst/>
                <a:latin typeface="Helvetica" panose="020B0604020202020204" pitchFamily="34" charset="0"/>
              </a:rPr>
              <a:t>2021</a:t>
            </a:r>
            <a:r>
              <a:rPr lang="zh-TW" altLang="en-US" sz="4400" b="1" i="0" dirty="0">
                <a:effectLst/>
                <a:latin typeface="Helvetica" panose="020B0604020202020204" pitchFamily="34" charset="0"/>
              </a:rPr>
              <a:t>是史上最熱一年嗎？ 超過</a:t>
            </a:r>
            <a:r>
              <a:rPr lang="en-US" altLang="zh-TW" sz="4400" b="1" i="0" dirty="0">
                <a:effectLst/>
                <a:latin typeface="Helvetica" panose="020B0604020202020204" pitchFamily="34" charset="0"/>
              </a:rPr>
              <a:t>400</a:t>
            </a:r>
            <a:r>
              <a:rPr lang="zh-TW" altLang="en-US" sz="4400" b="1" i="0" dirty="0">
                <a:effectLst/>
                <a:latin typeface="Helvetica" panose="020B0604020202020204" pitchFamily="34" charset="0"/>
              </a:rPr>
              <a:t>個氣象站破高溫紀錄 台灣也上榜</a:t>
            </a:r>
            <a:endParaRPr lang="zh-TW" altLang="en-US" sz="4400" dirty="0"/>
          </a:p>
        </p:txBody>
      </p:sp>
      <p:pic>
        <p:nvPicPr>
          <p:cNvPr id="6" name="內容版面配置區 5" descr="一張含有 地圖 的圖片&#10;&#10;自動產生的描述">
            <a:extLst>
              <a:ext uri="{FF2B5EF4-FFF2-40B4-BE49-F238E27FC236}">
                <a16:creationId xmlns:a16="http://schemas.microsoft.com/office/drawing/2014/main" xmlns="" id="{FEC1DD0A-D4C2-455A-A9E4-C1BFA6B35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9" y="1953642"/>
            <a:ext cx="11888113" cy="6480720"/>
          </a:xfr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791D0CDC-FF27-4C87-94AE-311C1ECF5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646" y="1521594"/>
            <a:ext cx="9361040" cy="39400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39675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300" b="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ea typeface="微軟正黑體" panose="020B0604030504040204" pitchFamily="34" charset="-120"/>
              </a:rPr>
              <a:t>2022年01月13日</a:t>
            </a:r>
            <a:r>
              <a:rPr kumimoji="0" lang="zh-TW" altLang="en-US" sz="2300" b="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ea typeface="微軟正黑體" panose="020B0604030504040204" pitchFamily="34" charset="-120"/>
              </a:rPr>
              <a:t>     </a:t>
            </a:r>
            <a:r>
              <a:rPr kumimoji="0" lang="zh-TW" altLang="zh-TW" sz="2300" b="0" i="0" u="none" strike="noStrike" cap="none" normalizeH="0" dirty="0">
                <a:ln>
                  <a:noFill/>
                </a:ln>
                <a:effectLst/>
                <a:latin typeface="Arial" panose="020B0604020202020204" pitchFamily="34" charset="0"/>
                <a:ea typeface="微軟正黑體" panose="020B0604030504040204" pitchFamily="34" charset="-120"/>
              </a:rPr>
              <a:t>環境資訊中心綜合外電；許芷榕 編譯；黃鈺婷 審校</a:t>
            </a:r>
          </a:p>
        </p:txBody>
      </p:sp>
    </p:spTree>
    <p:extLst>
      <p:ext uri="{BB962C8B-B14F-4D97-AF65-F5344CB8AC3E}">
        <p14:creationId xmlns:p14="http://schemas.microsoft.com/office/powerpoint/2010/main" val="262305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75EFFCA-9B40-431A-8539-EADB4C3FF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/>
              <a:t>全球陸地的年降雨量趨勢圖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42E303CD-3B59-439B-8F33-E28C22898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2" y="1089546"/>
            <a:ext cx="11985396" cy="6840760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6F2C999C-4EFA-466E-B8F0-A0356D1785A4}"/>
              </a:ext>
            </a:extLst>
          </p:cNvPr>
          <p:cNvSpPr txBox="1"/>
          <p:nvPr/>
        </p:nvSpPr>
        <p:spPr>
          <a:xfrm>
            <a:off x="406574" y="8060094"/>
            <a:ext cx="1015312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300" dirty="0">
                <a:ea typeface="微軟正黑體" panose="020B0604030504040204" pitchFamily="34" charset="-120"/>
              </a:rPr>
              <a:t>節錄自康軒版九年級下學期自然課本跨科主題　全球氣候變遷與因應　</a:t>
            </a:r>
            <a:r>
              <a:rPr lang="en-US" altLang="zh-TW" sz="2300" dirty="0">
                <a:ea typeface="微軟正黑體" panose="020B0604030504040204" pitchFamily="34" charset="-120"/>
              </a:rPr>
              <a:t>147</a:t>
            </a:r>
            <a:r>
              <a:rPr lang="zh-TW" altLang="en-US" sz="2300" dirty="0">
                <a:ea typeface="微軟正黑體" panose="020B0604030504040204" pitchFamily="34" charset="-120"/>
              </a:rPr>
              <a:t>頁</a:t>
            </a:r>
          </a:p>
        </p:txBody>
      </p:sp>
    </p:spTree>
    <p:extLst>
      <p:ext uri="{BB962C8B-B14F-4D97-AF65-F5344CB8AC3E}">
        <p14:creationId xmlns:p14="http://schemas.microsoft.com/office/powerpoint/2010/main" val="144868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CC46AB5-2F97-4FC6-ABAD-8A4B20A0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/>
              <a:t>英文課本中的環境教育議題</a:t>
            </a:r>
          </a:p>
        </p:txBody>
      </p:sp>
      <p:pic>
        <p:nvPicPr>
          <p:cNvPr id="7" name="內容版面配置區 6" descr="一張含有 文字 的圖片&#10;&#10;自動產生的描述">
            <a:extLst>
              <a:ext uri="{FF2B5EF4-FFF2-40B4-BE49-F238E27FC236}">
                <a16:creationId xmlns:a16="http://schemas.microsoft.com/office/drawing/2014/main" xmlns="" id="{BAD25D9D-4849-4B42-90AC-7A45125F4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62" y="1126150"/>
            <a:ext cx="10689880" cy="7452228"/>
          </a:xfrm>
        </p:spPr>
      </p:pic>
    </p:spTree>
    <p:extLst>
      <p:ext uri="{BB962C8B-B14F-4D97-AF65-F5344CB8AC3E}">
        <p14:creationId xmlns:p14="http://schemas.microsoft.com/office/powerpoint/2010/main" val="349650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5C89221-E331-40FF-A6DE-0E5EE230F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dirty="0"/>
              <a:t>英文課本中的海洋教育議題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F1372A78-559B-437C-8CE9-9D250A22D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" y="1089545"/>
            <a:ext cx="10918576" cy="8532305"/>
          </a:xfrm>
        </p:spPr>
      </p:pic>
    </p:spTree>
    <p:extLst>
      <p:ext uri="{BB962C8B-B14F-4D97-AF65-F5344CB8AC3E}">
        <p14:creationId xmlns:p14="http://schemas.microsoft.com/office/powerpoint/2010/main" val="320743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82TGp_food_light_ani">
  <a:themeElements>
    <a:clrScheme name="282TGp_food_light_ani 1">
      <a:dk1>
        <a:srgbClr val="000000"/>
      </a:dk1>
      <a:lt1>
        <a:srgbClr val="FFFFFF"/>
      </a:lt1>
      <a:dk2>
        <a:srgbClr val="003366"/>
      </a:dk2>
      <a:lt2>
        <a:srgbClr val="C0C0C0"/>
      </a:lt2>
      <a:accent1>
        <a:srgbClr val="4EA7EA"/>
      </a:accent1>
      <a:accent2>
        <a:srgbClr val="93C052"/>
      </a:accent2>
      <a:accent3>
        <a:srgbClr val="FFFFFF"/>
      </a:accent3>
      <a:accent4>
        <a:srgbClr val="000000"/>
      </a:accent4>
      <a:accent5>
        <a:srgbClr val="B2D0F3"/>
      </a:accent5>
      <a:accent6>
        <a:srgbClr val="85AE49"/>
      </a:accent6>
      <a:hlink>
        <a:srgbClr val="314A9B"/>
      </a:hlink>
      <a:folHlink>
        <a:srgbClr val="855ADA"/>
      </a:folHlink>
    </a:clrScheme>
    <a:fontScheme name="282TGp_food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282TGp_food_light_ani 1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4EA7E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2D0F3"/>
        </a:accent5>
        <a:accent6>
          <a:srgbClr val="85AE49"/>
        </a:accent6>
        <a:hlink>
          <a:srgbClr val="314A9B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2TGp_food_light_ani 2">
        <a:dk1>
          <a:srgbClr val="000066"/>
        </a:dk1>
        <a:lt1>
          <a:srgbClr val="FFFFFF"/>
        </a:lt1>
        <a:dk2>
          <a:srgbClr val="1267C4"/>
        </a:dk2>
        <a:lt2>
          <a:srgbClr val="DDDDDD"/>
        </a:lt2>
        <a:accent1>
          <a:srgbClr val="189E8E"/>
        </a:accent1>
        <a:accent2>
          <a:srgbClr val="FF9933"/>
        </a:accent2>
        <a:accent3>
          <a:srgbClr val="FFFFFF"/>
        </a:accent3>
        <a:accent4>
          <a:srgbClr val="000056"/>
        </a:accent4>
        <a:accent5>
          <a:srgbClr val="ABCCC6"/>
        </a:accent5>
        <a:accent6>
          <a:srgbClr val="E78A2D"/>
        </a:accent6>
        <a:hlink>
          <a:srgbClr val="0F655B"/>
        </a:hlink>
        <a:folHlink>
          <a:srgbClr val="B45A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2TGp_food_light_ani 3">
        <a:dk1>
          <a:srgbClr val="006666"/>
        </a:dk1>
        <a:lt1>
          <a:srgbClr val="FFFFFF"/>
        </a:lt1>
        <a:dk2>
          <a:srgbClr val="003366"/>
        </a:dk2>
        <a:lt2>
          <a:srgbClr val="C0C0C0"/>
        </a:lt2>
        <a:accent1>
          <a:srgbClr val="54AA36"/>
        </a:accent1>
        <a:accent2>
          <a:srgbClr val="D4BA3A"/>
        </a:accent2>
        <a:accent3>
          <a:srgbClr val="FFFFFF"/>
        </a:accent3>
        <a:accent4>
          <a:srgbClr val="005656"/>
        </a:accent4>
        <a:accent5>
          <a:srgbClr val="B3D2AE"/>
        </a:accent5>
        <a:accent6>
          <a:srgbClr val="C0A834"/>
        </a:accent6>
        <a:hlink>
          <a:srgbClr val="356C22"/>
        </a:hlink>
        <a:folHlink>
          <a:srgbClr val="877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4109</TotalTime>
  <Words>1039</Words>
  <Application>Microsoft Office PowerPoint</Application>
  <PresentationFormat>自訂</PresentationFormat>
  <Paragraphs>104</Paragraphs>
  <Slides>40</Slides>
  <Notes>5</Notes>
  <HiddenSlides>0</HiddenSlides>
  <MMClips>2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51" baseType="lpstr">
      <vt:lpstr>PingFang TC</vt:lpstr>
      <vt:lpstr>微軟正黑體</vt:lpstr>
      <vt:lpstr>新細明體</vt:lpstr>
      <vt:lpstr>標楷體</vt:lpstr>
      <vt:lpstr>Arial</vt:lpstr>
      <vt:lpstr>Calibri</vt:lpstr>
      <vt:lpstr>Helvetica</vt:lpstr>
      <vt:lpstr>Roboto</vt:lpstr>
      <vt:lpstr>Times New Roman</vt:lpstr>
      <vt:lpstr>Wingdings</vt:lpstr>
      <vt:lpstr>282TGp_food_light_ani</vt:lpstr>
      <vt:lpstr>SDGs </vt:lpstr>
      <vt:lpstr>聯合國永續發展目標</vt:lpstr>
      <vt:lpstr>PowerPoint 簡報</vt:lpstr>
      <vt:lpstr>PowerPoint 簡報</vt:lpstr>
      <vt:lpstr>北美熱浪--加拿大高見49.6度　卑詩省4日內逾230死疑難抵酷熱天氣</vt:lpstr>
      <vt:lpstr>2021是史上最熱一年嗎？ 超過400個氣象站破高溫紀錄 台灣也上榜</vt:lpstr>
      <vt:lpstr>全球陸地的年降雨量趨勢圖</vt:lpstr>
      <vt:lpstr>英文課本中的環境教育議題</vt:lpstr>
      <vt:lpstr>英文課本中的海洋教育議題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109年教育會考英文科 31-34</vt:lpstr>
      <vt:lpstr>109年教育會考英文科 38-41</vt:lpstr>
      <vt:lpstr>佳句、俗諺教學也是融入的機會</vt:lpstr>
      <vt:lpstr>SDGs 議題融入時機</vt:lpstr>
      <vt:lpstr>Do you know who this girl is?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USER</dc:creator>
  <cp:lastModifiedBy>林麗芬</cp:lastModifiedBy>
  <cp:revision>131</cp:revision>
  <dcterms:created xsi:type="dcterms:W3CDTF">2020-06-02T15:25:14Z</dcterms:created>
  <dcterms:modified xsi:type="dcterms:W3CDTF">2022-03-29T02:59:41Z</dcterms:modified>
</cp:coreProperties>
</file>