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FF00FF"/>
    <a:srgbClr val="9933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8C46-FD76-4203-AB0C-B12C2DBC1B0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D15B-5549-4ED7-86C9-F301B50A7B5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97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8C46-FD76-4203-AB0C-B12C2DBC1B0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D15B-5549-4ED7-86C9-F301B50A7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412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8C46-FD76-4203-AB0C-B12C2DBC1B0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D15B-5549-4ED7-86C9-F301B50A7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98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8C46-FD76-4203-AB0C-B12C2DBC1B0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D15B-5549-4ED7-86C9-F301B50A7B5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283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8C46-FD76-4203-AB0C-B12C2DBC1B0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D15B-5549-4ED7-86C9-F301B50A7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97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8C46-FD76-4203-AB0C-B12C2DBC1B0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D15B-5549-4ED7-86C9-F301B50A7B5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901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8C46-FD76-4203-AB0C-B12C2DBC1B0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D15B-5549-4ED7-86C9-F301B50A7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17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8C46-FD76-4203-AB0C-B12C2DBC1B0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D15B-5549-4ED7-86C9-F301B50A7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4808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8C46-FD76-4203-AB0C-B12C2DBC1B0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D15B-5549-4ED7-86C9-F301B50A7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471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8C46-FD76-4203-AB0C-B12C2DBC1B0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D15B-5549-4ED7-86C9-F301B50A7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13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8C46-FD76-4203-AB0C-B12C2DBC1B0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D15B-5549-4ED7-86C9-F301B50A7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29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8C46-FD76-4203-AB0C-B12C2DBC1B0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D15B-5549-4ED7-86C9-F301B50A7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97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8C46-FD76-4203-AB0C-B12C2DBC1B0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D15B-5549-4ED7-86C9-F301B50A7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20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8C46-FD76-4203-AB0C-B12C2DBC1B0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D15B-5549-4ED7-86C9-F301B50A7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82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8C46-FD76-4203-AB0C-B12C2DBC1B0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D15B-5549-4ED7-86C9-F301B50A7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82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8C46-FD76-4203-AB0C-B12C2DBC1B0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D15B-5549-4ED7-86C9-F301B50A7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57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8C46-FD76-4203-AB0C-B12C2DBC1B0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D15B-5549-4ED7-86C9-F301B50A7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11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AB8C46-FD76-4203-AB0C-B12C2DBC1B0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9EAD15B-5549-4ED7-86C9-F301B50A7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55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BNb37w4VlM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oKlHove0l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aBK6MRObL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11B5E2-1AD0-4C33-B3CD-07EFC424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1176688"/>
            <a:ext cx="8001000" cy="2971801"/>
          </a:xfrm>
        </p:spPr>
        <p:txBody>
          <a:bodyPr>
            <a:normAutofit/>
          </a:bodyPr>
          <a:lstStyle/>
          <a:p>
            <a:r>
              <a:rPr lang="zh-TW" altLang="en-US" sz="8000" dirty="0"/>
              <a:t>肯定自我</a:t>
            </a:r>
            <a:br>
              <a:rPr lang="en-US" altLang="zh-TW" sz="8000" dirty="0"/>
            </a:br>
            <a:r>
              <a:rPr lang="zh-TW" altLang="en-US" sz="8000" dirty="0"/>
              <a:t>           </a:t>
            </a:r>
            <a:r>
              <a:rPr lang="zh-TW" altLang="en-US" sz="8000" dirty="0">
                <a:solidFill>
                  <a:srgbClr val="FFFF00"/>
                </a:solidFill>
              </a:rPr>
              <a:t>發揮專長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92FEFCD-39A7-402F-92E9-825AAC0D1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593" y="4546509"/>
            <a:ext cx="7920773" cy="1947333"/>
          </a:xfrm>
        </p:spPr>
        <p:txBody>
          <a:bodyPr>
            <a:normAutofit/>
          </a:bodyPr>
          <a:lstStyle/>
          <a:p>
            <a:br>
              <a:rPr lang="en-US" altLang="zh-TW" sz="3200" dirty="0">
                <a:solidFill>
                  <a:srgbClr val="002060"/>
                </a:solidFill>
              </a:rPr>
            </a:br>
            <a:r>
              <a:rPr lang="zh-TW" altLang="en-US" sz="3200" dirty="0">
                <a:solidFill>
                  <a:srgbClr val="002060"/>
                </a:solidFill>
              </a:rPr>
              <a:t>台南市菁寮國小  王俊傑  老師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18DC980B-919E-4AE9-8FBC-7AFAD185ACC4}"/>
              </a:ext>
            </a:extLst>
          </p:cNvPr>
          <p:cNvSpPr txBox="1">
            <a:spLocks/>
          </p:cNvSpPr>
          <p:nvPr/>
        </p:nvSpPr>
        <p:spPr>
          <a:xfrm>
            <a:off x="568710" y="258676"/>
            <a:ext cx="11260740" cy="91199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</a:rPr>
              <a:t>性別平等教育議題創意課程及教案教學活動設計</a:t>
            </a:r>
          </a:p>
        </p:txBody>
      </p:sp>
    </p:spTree>
    <p:extLst>
      <p:ext uri="{BB962C8B-B14F-4D97-AF65-F5344CB8AC3E}">
        <p14:creationId xmlns:p14="http://schemas.microsoft.com/office/powerpoint/2010/main" val="180790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FC05AA-4B2B-477E-8A51-68E7878F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29" y="78962"/>
            <a:ext cx="5331575" cy="1027944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猜猜看誰是男生？誰是女生？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13803D1-4A0E-4F79-B83F-FEF4A23AC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15" y="975672"/>
            <a:ext cx="9815964" cy="5501830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B6289DD4-2A8D-47B5-A702-32173D82BBB4}"/>
              </a:ext>
            </a:extLst>
          </p:cNvPr>
          <p:cNvSpPr txBox="1">
            <a:spLocks/>
          </p:cNvSpPr>
          <p:nvPr/>
        </p:nvSpPr>
        <p:spPr>
          <a:xfrm>
            <a:off x="3755166" y="3292669"/>
            <a:ext cx="5331575" cy="10279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>
                <a:solidFill>
                  <a:srgbClr val="0000FF"/>
                </a:solidFill>
              </a:rPr>
              <a:t>她們都是南韓女子足球隊員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027D706-8917-42B7-9757-4FF3BCB45EE4}"/>
              </a:ext>
            </a:extLst>
          </p:cNvPr>
          <p:cNvSpPr txBox="1"/>
          <p:nvPr/>
        </p:nvSpPr>
        <p:spPr>
          <a:xfrm>
            <a:off x="1944303" y="975672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A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32113DF-25F4-4F0E-A9ED-624797F74850}"/>
              </a:ext>
            </a:extLst>
          </p:cNvPr>
          <p:cNvSpPr txBox="1"/>
          <p:nvPr/>
        </p:nvSpPr>
        <p:spPr>
          <a:xfrm>
            <a:off x="3994484" y="9756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B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15E56EC-28DB-47D8-8376-A2139F441617}"/>
              </a:ext>
            </a:extLst>
          </p:cNvPr>
          <p:cNvSpPr txBox="1"/>
          <p:nvPr/>
        </p:nvSpPr>
        <p:spPr>
          <a:xfrm>
            <a:off x="6044665" y="97567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C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06EB576-318E-4210-9D67-EB69207AF135}"/>
              </a:ext>
            </a:extLst>
          </p:cNvPr>
          <p:cNvSpPr txBox="1"/>
          <p:nvPr/>
        </p:nvSpPr>
        <p:spPr>
          <a:xfrm>
            <a:off x="8003353" y="97567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D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2976A0C-D8F8-40BB-B1D6-53AB7D6FE48F}"/>
              </a:ext>
            </a:extLst>
          </p:cNvPr>
          <p:cNvSpPr txBox="1"/>
          <p:nvPr/>
        </p:nvSpPr>
        <p:spPr>
          <a:xfrm>
            <a:off x="10069603" y="97567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E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7ABD38B-C342-4339-BB47-F7E1DC004796}"/>
              </a:ext>
            </a:extLst>
          </p:cNvPr>
          <p:cNvSpPr txBox="1"/>
          <p:nvPr/>
        </p:nvSpPr>
        <p:spPr>
          <a:xfrm>
            <a:off x="1944303" y="413594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F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42CDD88-F572-417D-A0A2-3CC94D46C3E1}"/>
              </a:ext>
            </a:extLst>
          </p:cNvPr>
          <p:cNvSpPr txBox="1"/>
          <p:nvPr/>
        </p:nvSpPr>
        <p:spPr>
          <a:xfrm>
            <a:off x="3957614" y="414444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G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7CCA0E9-FF08-4D31-9700-C4D8C88F310B}"/>
              </a:ext>
            </a:extLst>
          </p:cNvPr>
          <p:cNvSpPr txBox="1"/>
          <p:nvPr/>
        </p:nvSpPr>
        <p:spPr>
          <a:xfrm>
            <a:off x="5992603" y="4144442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H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539F8D6-0D78-4FC2-9F25-176E76CCACEE}"/>
              </a:ext>
            </a:extLst>
          </p:cNvPr>
          <p:cNvSpPr txBox="1"/>
          <p:nvPr/>
        </p:nvSpPr>
        <p:spPr>
          <a:xfrm>
            <a:off x="7993735" y="413368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I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3D6E4A9-8934-4163-9823-57A1EDBCFCBA}"/>
              </a:ext>
            </a:extLst>
          </p:cNvPr>
          <p:cNvSpPr txBox="1"/>
          <p:nvPr/>
        </p:nvSpPr>
        <p:spPr>
          <a:xfrm>
            <a:off x="10033544" y="413368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J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4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0574DD-7F00-41CF-AB62-24EA717C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75" y="4073236"/>
            <a:ext cx="7406436" cy="2464511"/>
          </a:xfrm>
        </p:spPr>
        <p:txBody>
          <a:bodyPr>
            <a:noAutofit/>
          </a:bodyPr>
          <a:lstStyle/>
          <a:p>
            <a:pPr algn="ctr"/>
            <a:r>
              <a:rPr lang="zh-TW" altLang="zh-TW" sz="4000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微軟正黑體" panose="020B0604030504040204" pitchFamily="34" charset="-120"/>
              </a:rPr>
              <a:t>你覺得成為一個服裝設計師</a:t>
            </a:r>
            <a:br>
              <a:rPr lang="en-US" altLang="zh-TW" sz="4000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微軟正黑體" panose="020B0604030504040204" pitchFamily="34" charset="-120"/>
              </a:rPr>
            </a:br>
            <a:r>
              <a:rPr lang="zh-TW" altLang="zh-TW" sz="4000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微軟正黑體" panose="020B0604030504040204" pitchFamily="34" charset="-120"/>
              </a:rPr>
              <a:t>需要具備什麼人格特質</a:t>
            </a:r>
            <a:r>
              <a:rPr lang="en-US" altLang="zh-TW" sz="4000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微軟正黑體" panose="020B0604030504040204" pitchFamily="34" charset="-12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微軟正黑體" panose="020B0604030504040204" pitchFamily="34" charset="-120"/>
              </a:rPr>
              <a:t>優點</a:t>
            </a:r>
            <a:r>
              <a:rPr lang="en-US" altLang="zh-TW" sz="4000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微軟正黑體" panose="020B0604030504040204" pitchFamily="34" charset="-120"/>
              </a:rPr>
              <a:t>)</a:t>
            </a:r>
            <a:r>
              <a:rPr lang="zh-TW" altLang="en-US" sz="4000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微軟正黑體" panose="020B0604030504040204" pitchFamily="34" charset="-120"/>
              </a:rPr>
              <a:t>？</a:t>
            </a:r>
            <a:br>
              <a:rPr lang="en-US" altLang="zh-TW" sz="4000" dirty="0">
                <a:solidFill>
                  <a:srgbClr val="FFFF00"/>
                </a:solidFill>
                <a:effectLst/>
                <a:ea typeface="標楷體" panose="03000509000000000000" pitchFamily="65" charset="-120"/>
                <a:cs typeface="微軟正黑體" panose="020B0604030504040204" pitchFamily="34" charset="-120"/>
              </a:rPr>
            </a:br>
            <a:r>
              <a:rPr lang="en-US" altLang="zh-TW" sz="4000" dirty="0">
                <a:effectLst/>
                <a:ea typeface="標楷體" panose="03000509000000000000" pitchFamily="65" charset="-120"/>
                <a:cs typeface="微軟正黑體" panose="020B0604030504040204" pitchFamily="34" charset="-120"/>
              </a:rPr>
              <a:t>(</a:t>
            </a:r>
            <a:r>
              <a:rPr lang="zh-TW" altLang="en-US" sz="4000" dirty="0">
                <a:effectLst/>
                <a:ea typeface="標楷體" panose="03000509000000000000" pitchFamily="65" charset="-120"/>
                <a:cs typeface="微軟正黑體" panose="020B0604030504040204" pitchFamily="34" charset="-120"/>
              </a:rPr>
              <a:t>請寫在學習單上</a:t>
            </a:r>
            <a:r>
              <a:rPr lang="en-US" altLang="zh-TW" sz="4000" dirty="0">
                <a:effectLst/>
                <a:ea typeface="標楷體" panose="03000509000000000000" pitchFamily="65" charset="-120"/>
                <a:cs typeface="微軟正黑體" panose="020B0604030504040204" pitchFamily="34" charset="-120"/>
              </a:rPr>
              <a:t>)</a:t>
            </a:r>
            <a:endParaRPr lang="zh-TW" altLang="en-US"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086D5E-AB55-412E-869A-6B6A7B514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16" y="230402"/>
            <a:ext cx="5943600" cy="395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A53D16F-5A8B-4A51-8329-59E5369F9287}"/>
              </a:ext>
            </a:extLst>
          </p:cNvPr>
          <p:cNvSpPr txBox="1"/>
          <p:nvPr/>
        </p:nvSpPr>
        <p:spPr>
          <a:xfrm>
            <a:off x="4663942" y="3536565"/>
            <a:ext cx="6107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https://www.marieclaire.com.tw/fashion/fashion-show/64354/taipei-fashion-week-2022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C65135D-79A9-4501-8556-E64E41FBEC98}"/>
              </a:ext>
            </a:extLst>
          </p:cNvPr>
          <p:cNvSpPr txBox="1"/>
          <p:nvPr/>
        </p:nvSpPr>
        <p:spPr>
          <a:xfrm>
            <a:off x="10570395" y="752846"/>
            <a:ext cx="12494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Baskerville" panose="020B0604020202020204" pitchFamily="2" charset="0"/>
              </a:rPr>
              <a:t>2022</a:t>
            </a:r>
          </a:p>
          <a:p>
            <a:pPr algn="ctr"/>
            <a:r>
              <a:rPr lang="zh-TW" altLang="en-US" sz="28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Baskerville" panose="020B0604020202020204" pitchFamily="2" charset="0"/>
              </a:rPr>
              <a:t>台</a:t>
            </a:r>
            <a:endParaRPr lang="en-US" altLang="zh-TW" sz="2800" b="0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Baskerville" panose="020B0604020202020204" pitchFamily="2" charset="0"/>
            </a:endParaRPr>
          </a:p>
          <a:p>
            <a:pPr algn="ctr"/>
            <a:r>
              <a:rPr lang="zh-TW" altLang="en-US" sz="28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Baskerville" panose="020B0604020202020204" pitchFamily="2" charset="0"/>
              </a:rPr>
              <a:t>北</a:t>
            </a:r>
            <a:endParaRPr lang="en-US" altLang="zh-TW" sz="2800" b="0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Baskerville" panose="020B0604020202020204" pitchFamily="2" charset="0"/>
            </a:endParaRPr>
          </a:p>
          <a:p>
            <a:pPr algn="ctr"/>
            <a:r>
              <a:rPr lang="zh-TW" altLang="en-US" sz="28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Baskerville" panose="020B0604020202020204" pitchFamily="2" charset="0"/>
              </a:rPr>
              <a:t>時</a:t>
            </a:r>
            <a:endParaRPr lang="en-US" altLang="zh-TW" sz="2800" b="0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Baskerville" panose="020B0604020202020204" pitchFamily="2" charset="0"/>
            </a:endParaRPr>
          </a:p>
          <a:p>
            <a:pPr algn="ctr"/>
            <a:r>
              <a:rPr lang="zh-TW" altLang="en-US" sz="28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Baskerville" panose="020B0604020202020204" pitchFamily="2" charset="0"/>
              </a:rPr>
              <a:t>裝</a:t>
            </a:r>
            <a:endParaRPr lang="en-US" altLang="zh-TW" sz="2800" b="0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Baskerville" panose="020B0604020202020204" pitchFamily="2" charset="0"/>
            </a:endParaRPr>
          </a:p>
          <a:p>
            <a:pPr algn="ctr"/>
            <a:r>
              <a:rPr lang="zh-TW" altLang="en-US" sz="28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Baskerville" panose="020B0604020202020204" pitchFamily="2" charset="0"/>
              </a:rPr>
              <a:t>週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09A5881-D31C-4BE9-8CDA-0F8BA11FC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07" y="230402"/>
            <a:ext cx="2496163" cy="373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38615B34-FA73-43AD-A414-B95C63F394EE}"/>
              </a:ext>
            </a:extLst>
          </p:cNvPr>
          <p:cNvSpPr txBox="1">
            <a:spLocks/>
          </p:cNvSpPr>
          <p:nvPr/>
        </p:nvSpPr>
        <p:spPr>
          <a:xfrm>
            <a:off x="7549118" y="4706750"/>
            <a:ext cx="4387458" cy="1516582"/>
          </a:xfrm>
          <a:prstGeom prst="rect">
            <a:avLst/>
          </a:prstGeom>
          <a:solidFill>
            <a:srgbClr val="00B0F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500" dirty="0">
                <a:solidFill>
                  <a:srgbClr val="0000FF"/>
                </a:solidFill>
              </a:rPr>
              <a:t>《</a:t>
            </a:r>
            <a:r>
              <a:rPr lang="zh-TW" altLang="en-US" sz="2500" dirty="0">
                <a:solidFill>
                  <a:srgbClr val="0000FF"/>
                </a:solidFill>
              </a:rPr>
              <a:t>藝想世界</a:t>
            </a:r>
            <a:r>
              <a:rPr lang="en-US" altLang="zh-TW" sz="2500" dirty="0">
                <a:solidFill>
                  <a:srgbClr val="0000FF"/>
                </a:solidFill>
              </a:rPr>
              <a:t>》</a:t>
            </a:r>
            <a:r>
              <a:rPr lang="zh-TW" altLang="en-US" sz="2500" dirty="0">
                <a:solidFill>
                  <a:srgbClr val="0000FF"/>
                </a:solidFill>
              </a:rPr>
              <a:t>台灣之光吳季剛 分享設計創業之路</a:t>
            </a:r>
            <a:endParaRPr lang="en-US" altLang="zh-TW" sz="2500" dirty="0">
              <a:solidFill>
                <a:srgbClr val="0000FF"/>
              </a:solidFill>
            </a:endParaRPr>
          </a:p>
          <a:p>
            <a:pPr lvl="0">
              <a:spcBef>
                <a:spcPts val="0"/>
              </a:spcBef>
            </a:pPr>
            <a:r>
              <a:rPr lang="zh-TW" altLang="en-US" sz="1800" cap="none" dirty="0">
                <a:ln>
                  <a:noFill/>
                </a:ln>
                <a:solidFill>
                  <a:prstClr val="white"/>
                </a:solidFill>
                <a:cs typeface="+mn-cs"/>
                <a:hlinkClick r:id="rId4"/>
              </a:rPr>
              <a:t>https://youtu.be/BNb37w4VlMk</a:t>
            </a:r>
            <a:r>
              <a:rPr lang="zh-TW" altLang="en-US" sz="1800" cap="none" dirty="0">
                <a:ln>
                  <a:noFill/>
                </a:ln>
                <a:solidFill>
                  <a:prstClr val="white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380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AA9E09-ABA0-4454-990D-D6E4E293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04" y="127088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zh-TW" dirty="0">
                <a:solidFill>
                  <a:srgbClr val="C00000"/>
                </a:solidFill>
              </a:rPr>
              <a:t>《</a:t>
            </a:r>
            <a:r>
              <a:rPr lang="en-US" altLang="zh-TW" dirty="0" err="1">
                <a:solidFill>
                  <a:srgbClr val="C00000"/>
                </a:solidFill>
              </a:rPr>
              <a:t>TutorTalk</a:t>
            </a:r>
            <a:r>
              <a:rPr lang="zh-TW" altLang="zh-TW" dirty="0">
                <a:solidFill>
                  <a:srgbClr val="C00000"/>
                </a:solidFill>
              </a:rPr>
              <a:t>》國際設計師養成術！</a:t>
            </a:r>
            <a:br>
              <a:rPr lang="en-US" altLang="zh-TW" dirty="0">
                <a:solidFill>
                  <a:srgbClr val="C00000"/>
                </a:solidFill>
              </a:rPr>
            </a:br>
            <a:r>
              <a:rPr lang="zh-TW" altLang="zh-TW" dirty="0">
                <a:solidFill>
                  <a:srgbClr val="C00000"/>
                </a:solidFill>
              </a:rPr>
              <a:t>不要小看玩芭比的男孩</a:t>
            </a:r>
            <a:r>
              <a:rPr lang="en-US" altLang="zh-TW" dirty="0">
                <a:solidFill>
                  <a:srgbClr val="C00000"/>
                </a:solidFill>
              </a:rPr>
              <a:t>(</a:t>
            </a:r>
            <a:r>
              <a:rPr lang="zh-TW" altLang="zh-TW" dirty="0">
                <a:solidFill>
                  <a:srgbClr val="C00000"/>
                </a:solidFill>
              </a:rPr>
              <a:t>吳季剛媽媽</a:t>
            </a:r>
            <a:r>
              <a:rPr lang="en-US" altLang="zh-TW" dirty="0">
                <a:solidFill>
                  <a:srgbClr val="C00000"/>
                </a:solidFill>
              </a:rPr>
              <a:t>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4" name="Picture 5" descr="吳季剛與芭比">
            <a:extLst>
              <a:ext uri="{FF2B5EF4-FFF2-40B4-BE49-F238E27FC236}">
                <a16:creationId xmlns:a16="http://schemas.microsoft.com/office/drawing/2014/main" id="{89A1DBCB-6DF8-476D-AB43-5F16F5BFB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04" y="2113919"/>
            <a:ext cx="3921760" cy="4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4792F74F-4A9D-4E80-8A0D-90A7B545E18C}"/>
              </a:ext>
            </a:extLst>
          </p:cNvPr>
          <p:cNvSpPr txBox="1">
            <a:spLocks/>
          </p:cNvSpPr>
          <p:nvPr/>
        </p:nvSpPr>
        <p:spPr>
          <a:xfrm>
            <a:off x="5535842" y="1634155"/>
            <a:ext cx="504056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吳季剛榮登世界舞台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72B4F18A-D083-4975-95F8-F6F31A9A5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1404" y="2615876"/>
            <a:ext cx="589626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美國總統歐巴馬的妻子蜜雪兒穿戴了傑森．吳（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Jason Wu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）設計的禮服在就職晚宴上亮相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(2009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吳季剛隨之名揚時尚界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8E8708F-318D-4285-947C-3B4F4F697716}"/>
              </a:ext>
            </a:extLst>
          </p:cNvPr>
          <p:cNvSpPr/>
          <p:nvPr/>
        </p:nvSpPr>
        <p:spPr>
          <a:xfrm>
            <a:off x="1012964" y="2041964"/>
            <a:ext cx="4135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cs typeface="華康儷粗圓" pitchFamily="49" charset="-120"/>
              </a:rPr>
              <a:t>一個從小喜歡芭比的男生</a:t>
            </a:r>
            <a:endParaRPr lang="zh-TW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0936CDC-2ECB-4A6F-B111-963904CA291D}"/>
              </a:ext>
            </a:extLst>
          </p:cNvPr>
          <p:cNvSpPr txBox="1"/>
          <p:nvPr/>
        </p:nvSpPr>
        <p:spPr>
          <a:xfrm>
            <a:off x="5150436" y="4786782"/>
            <a:ext cx="6107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/>
            <a:r>
              <a:rPr lang="en-US" altLang="zh-TW" sz="2800" u="sng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微軟正黑體" panose="020B0604030504040204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altLang="zh-TW" sz="2800" u="sng" kern="100" dirty="0" err="1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微軟正黑體" panose="020B0604030504040204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youtu.be</a:t>
            </a:r>
            <a:r>
              <a:rPr lang="en-US" altLang="zh-TW" sz="2800" u="sng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微軟正黑體" panose="020B0604030504040204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TW" sz="2800" u="sng" kern="100" dirty="0" err="1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微軟正黑體" panose="020B0604030504040204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AoKlHove0ls</a:t>
            </a:r>
            <a:endParaRPr lang="zh-TW" altLang="zh-TW" sz="2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D077202-BAEC-4B8C-A810-6D7C86A33414}"/>
              </a:ext>
            </a:extLst>
          </p:cNvPr>
          <p:cNvSpPr txBox="1"/>
          <p:nvPr/>
        </p:nvSpPr>
        <p:spPr>
          <a:xfrm>
            <a:off x="233413" y="6007025"/>
            <a:ext cx="6107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https://tw.appledaily.com/entertainment/20160410/4ZQNYCXY6RSDY34XV4VMEIFOPU/</a:t>
            </a:r>
          </a:p>
        </p:txBody>
      </p:sp>
    </p:spTree>
    <p:extLst>
      <p:ext uri="{BB962C8B-B14F-4D97-AF65-F5344CB8AC3E}">
        <p14:creationId xmlns:p14="http://schemas.microsoft.com/office/powerpoint/2010/main" val="301369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38D0BA-3F24-4954-A802-46586F6C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81" y="482242"/>
            <a:ext cx="8534400" cy="816188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問題激盪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AA859B-9616-496C-8616-365BBA276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27" y="1953930"/>
            <a:ext cx="11453244" cy="401373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zh-TW" sz="4000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影片中，吳季剛的媽媽從小發現他跟其他小男生有什麼不一樣的地方？</a:t>
            </a:r>
            <a:endParaRPr lang="en-US" altLang="zh-TW" sz="4000" kern="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sz="40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吳季剛的媽媽面對孩子的特別，採取了什麼作為？</a:t>
            </a:r>
            <a:endParaRPr lang="en-US" altLang="zh-TW" sz="4000" kern="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sz="4000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吳季剛的夢想是什麼？他的媽媽如何幫助他？</a:t>
            </a:r>
            <a:endParaRPr lang="en-US" altLang="zh-TW" sz="4000" kern="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sz="40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微軟正黑體" panose="020B0604030504040204" pitchFamily="34" charset="-120"/>
              </a:rPr>
              <a:t>你的夢想是什麼？如果你的夢想家人不支持，你會怎麼做？</a:t>
            </a:r>
            <a:r>
              <a:rPr lang="en-US" altLang="zh-TW" sz="38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微軟正黑體" panose="020B0604030504040204" pitchFamily="34" charset="-120"/>
              </a:rPr>
              <a:t>(</a:t>
            </a:r>
            <a:r>
              <a:rPr lang="zh-TW" altLang="zh-TW" sz="38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微軟正黑體" panose="020B0604030504040204" pitchFamily="34" charset="-120"/>
              </a:rPr>
              <a:t>請寫在學習單上</a:t>
            </a:r>
            <a:r>
              <a:rPr lang="en-US" altLang="zh-TW" sz="38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微軟正黑體" panose="020B0604030504040204" pitchFamily="34" charset="-120"/>
              </a:rPr>
              <a:t>)</a:t>
            </a:r>
            <a:endParaRPr lang="zh-TW" altLang="zh-TW" sz="38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903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E70797-390E-49B8-9B0A-A60FE9F4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10" y="412012"/>
            <a:ext cx="7237380" cy="546681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zh-TW" sz="4400" dirty="0">
                <a:solidFill>
                  <a:srgbClr val="C00000"/>
                </a:solidFill>
              </a:rPr>
              <a:t>水電工之女 繼承家業學配電</a:t>
            </a:r>
            <a:endParaRPr lang="zh-TW" altLang="en-US" sz="4400" dirty="0">
              <a:solidFill>
                <a:srgbClr val="C0000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126737E-EDE8-499A-AF12-8FA47195F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275" y="1290121"/>
            <a:ext cx="7250120" cy="488252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19A6581-B38C-45C6-980C-80752B39600B}"/>
              </a:ext>
            </a:extLst>
          </p:cNvPr>
          <p:cNvSpPr txBox="1"/>
          <p:nvPr/>
        </p:nvSpPr>
        <p:spPr>
          <a:xfrm>
            <a:off x="4418404" y="6230734"/>
            <a:ext cx="3838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altLang="zh-TW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youtu.be</a:t>
            </a:r>
            <a:r>
              <a:rPr lang="en-US" altLang="zh-TW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TW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YaBK6MRObLg</a:t>
            </a:r>
            <a:r>
              <a:rPr lang="zh-TW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4138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38D0BA-3F24-4954-A802-46586F6C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31" y="289739"/>
            <a:ext cx="8534400" cy="816188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問題討論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AA859B-9616-496C-8616-365BBA276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75" y="2136808"/>
            <a:ext cx="11645750" cy="401373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5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家裡通水管、修馬桶、換燈管等水電工作主要是誰在處理？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500" kern="0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家裡買菜煮飯、洗衣打掃等家務事主要是誰在處理？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5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家事有分性別嗎？家裡的每個人是不是都要學習呢？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500" kern="0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請完成興趣家事職業調查表。</a:t>
            </a:r>
            <a:r>
              <a:rPr lang="en-US" altLang="zh-TW" sz="330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en-US" sz="330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請寫在學習單上</a:t>
            </a:r>
            <a:r>
              <a:rPr lang="en-US" altLang="zh-TW" sz="330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5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你覺得你可以學習哪位家人擅長的家事？為什麼？</a:t>
            </a:r>
            <a:r>
              <a:rPr lang="en-US" altLang="zh-TW" sz="330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en-US" sz="330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請寫在學習單上</a:t>
            </a:r>
            <a:r>
              <a:rPr lang="en-US" altLang="zh-TW" sz="330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500" kern="0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你覺得家人中誰的職業</a:t>
            </a:r>
            <a:r>
              <a:rPr lang="en-US" altLang="zh-TW" sz="3500" kern="0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en-US" sz="3500" kern="0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或是你所知道的職業</a:t>
            </a:r>
            <a:r>
              <a:rPr lang="en-US" altLang="zh-TW" sz="3500" kern="0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lang="zh-TW" altLang="en-US" sz="3500" kern="0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你最感興趣？為什麼？</a:t>
            </a:r>
            <a:r>
              <a:rPr lang="en-US" altLang="zh-TW" sz="330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en-US" sz="330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請寫在學習單上</a:t>
            </a:r>
            <a:r>
              <a:rPr lang="en-US" altLang="zh-TW" sz="330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</a:p>
          <a:p>
            <a:endParaRPr lang="zh-TW" altLang="en-US" sz="3500" dirty="0"/>
          </a:p>
        </p:txBody>
      </p:sp>
    </p:spTree>
    <p:extLst>
      <p:ext uri="{BB962C8B-B14F-4D97-AF65-F5344CB8AC3E}">
        <p14:creationId xmlns:p14="http://schemas.microsoft.com/office/powerpoint/2010/main" val="36060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E70797-390E-49B8-9B0A-A60FE9F4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3071160"/>
            <a:ext cx="10709779" cy="546681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zh-TW" sz="7000" kern="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微軟正黑體" panose="020B0604030504040204" pitchFamily="34" charset="-120"/>
              </a:rPr>
              <a:t>興趣</a:t>
            </a:r>
            <a:r>
              <a:rPr lang="zh-TW" altLang="zh-TW" sz="7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微軟正黑體" panose="020B0604030504040204" pitchFamily="34" charset="-120"/>
              </a:rPr>
              <a:t>不分性別，</a:t>
            </a:r>
            <a:r>
              <a:rPr lang="zh-TW" altLang="zh-TW" sz="7000" kern="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微軟正黑體" panose="020B0604030504040204" pitchFamily="34" charset="-120"/>
              </a:rPr>
              <a:t>家事</a:t>
            </a:r>
            <a:r>
              <a:rPr lang="zh-TW" altLang="zh-TW" sz="7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微軟正黑體" panose="020B0604030504040204" pitchFamily="34" charset="-120"/>
              </a:rPr>
              <a:t>也不分性別，</a:t>
            </a:r>
            <a:r>
              <a:rPr lang="zh-TW" altLang="zh-TW" sz="7000" kern="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微軟正黑體" panose="020B0604030504040204" pitchFamily="34" charset="-120"/>
              </a:rPr>
              <a:t>職業</a:t>
            </a:r>
            <a:r>
              <a:rPr lang="zh-TW" altLang="zh-TW" sz="7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微軟正黑體" panose="020B0604030504040204" pitchFamily="34" charset="-120"/>
              </a:rPr>
              <a:t>更是不分性別。只要</a:t>
            </a:r>
            <a:r>
              <a:rPr lang="zh-TW" altLang="zh-TW" sz="70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微軟正黑體" panose="020B0604030504040204" pitchFamily="34" charset="-120"/>
              </a:rPr>
              <a:t>肯定自我</a:t>
            </a:r>
            <a:r>
              <a:rPr lang="zh-TW" altLang="zh-TW" sz="7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微軟正黑體" panose="020B0604030504040204" pitchFamily="34" charset="-120"/>
              </a:rPr>
              <a:t>的優點和長處，</a:t>
            </a:r>
            <a:r>
              <a:rPr lang="zh-TW" altLang="zh-TW" sz="70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微軟正黑體" panose="020B0604030504040204" pitchFamily="34" charset="-120"/>
              </a:rPr>
              <a:t>努力學習</a:t>
            </a:r>
            <a:r>
              <a:rPr lang="zh-TW" altLang="zh-TW" sz="7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微軟正黑體" panose="020B0604030504040204" pitchFamily="34" charset="-120"/>
              </a:rPr>
              <a:t>，相信終能</a:t>
            </a:r>
            <a:r>
              <a:rPr lang="zh-TW" altLang="zh-TW" sz="7000" kern="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微軟正黑體" panose="020B0604030504040204" pitchFamily="34" charset="-120"/>
              </a:rPr>
              <a:t>達成夢想</a:t>
            </a:r>
            <a:r>
              <a:rPr lang="zh-TW" altLang="zh-TW" sz="70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微軟正黑體" panose="020B0604030504040204" pitchFamily="34" charset="-120"/>
              </a:rPr>
              <a:t>！</a:t>
            </a:r>
            <a:endParaRPr lang="zh-TW" altLang="zh-TW" sz="7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5235273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302</TotalTime>
  <Words>549</Words>
  <Application>Microsoft Office PowerPoint</Application>
  <PresentationFormat>寬螢幕</PresentationFormat>
  <Paragraphs>46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微軟正黑體</vt:lpstr>
      <vt:lpstr>標楷體</vt:lpstr>
      <vt:lpstr>Arial</vt:lpstr>
      <vt:lpstr>Century Gothic</vt:lpstr>
      <vt:lpstr>Libre Baskerville</vt:lpstr>
      <vt:lpstr>Times New Roman</vt:lpstr>
      <vt:lpstr>Wingdings</vt:lpstr>
      <vt:lpstr>Wingdings 3</vt:lpstr>
      <vt:lpstr>切割線</vt:lpstr>
      <vt:lpstr>肯定自我            發揮專長</vt:lpstr>
      <vt:lpstr>猜猜看誰是男生？誰是女生？</vt:lpstr>
      <vt:lpstr>你覺得成為一個服裝設計師 需要具備什麼人格特質(優點)？ (請寫在學習單上)</vt:lpstr>
      <vt:lpstr>《TutorTalk》國際設計師養成術！ 不要小看玩芭比的男孩(吳季剛媽媽)</vt:lpstr>
      <vt:lpstr>問題激盪</vt:lpstr>
      <vt:lpstr>水電工之女 繼承家業學配電</vt:lpstr>
      <vt:lpstr>問題討論</vt:lpstr>
      <vt:lpstr>興趣不分性別，家事也不分性別，職業更是不分性別。只要肯定自我的優點和長處，努力學習，相信終能達成夢想！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肯定自我 發揮專長</dc:title>
  <dc:creator>俊傑 王</dc:creator>
  <cp:lastModifiedBy>俊傑 王</cp:lastModifiedBy>
  <cp:revision>10</cp:revision>
  <dcterms:created xsi:type="dcterms:W3CDTF">2022-03-28T02:38:45Z</dcterms:created>
  <dcterms:modified xsi:type="dcterms:W3CDTF">2022-03-28T08:06:54Z</dcterms:modified>
</cp:coreProperties>
</file>