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1" r:id="rId2"/>
    <p:sldId id="277" r:id="rId3"/>
    <p:sldId id="278" r:id="rId4"/>
    <p:sldId id="279" r:id="rId5"/>
    <p:sldId id="281" r:id="rId6"/>
    <p:sldId id="282" r:id="rId7"/>
    <p:sldId id="283" r:id="rId8"/>
    <p:sldId id="289" r:id="rId9"/>
    <p:sldId id="290" r:id="rId10"/>
    <p:sldId id="284" r:id="rId11"/>
    <p:sldId id="304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33CC"/>
    <a:srgbClr val="F5E0A7"/>
    <a:srgbClr val="CC00FF"/>
    <a:srgbClr val="FF33CC"/>
    <a:srgbClr val="66FF33"/>
    <a:srgbClr val="CC99FF"/>
    <a:srgbClr val="F8F8F8"/>
    <a:srgbClr val="000000"/>
    <a:srgbClr val="31B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9414" autoAdjust="0"/>
  </p:normalViewPr>
  <p:slideViewPr>
    <p:cSldViewPr>
      <p:cViewPr varScale="1">
        <p:scale>
          <a:sx n="71" d="100"/>
          <a:sy n="71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41A1F-20C3-4743-96E8-96DB91764BF1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66B6C-B9F1-4929-8B96-6C591629C2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733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曼陀羅思考法提供如魔術方塊般的視覺式思考，其兩種詳細的基本形式舉例說明如下：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曼陀羅生活筆記能在任何一個區域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方格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內寫下任何事項，從四面八方針對主題做審視，乃是一種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視覺式思考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66B6C-B9F1-4929-8B96-6C591629C21D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1870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FF66FF">
                <a:alpha val="29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FF66FF">
                <a:alpha val="40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4B040CE-9DB8-44F7-82B2-6C039B0F48A3}" type="datetimeFigureOut">
              <a:rPr lang="zh-TW" altLang="en-US" smtClean="0"/>
              <a:t>2017-10-26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F61B1BF-D4E2-4945-9655-9054819DEA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03076"/>
            <a:ext cx="3960440" cy="6526982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sp>
        <p:nvSpPr>
          <p:cNvPr id="18" name="標題 2"/>
          <p:cNvSpPr txBox="1">
            <a:spLocks/>
          </p:cNvSpPr>
          <p:nvPr/>
        </p:nvSpPr>
        <p:spPr>
          <a:xfrm>
            <a:off x="1693310" y="2039140"/>
            <a:ext cx="6984776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dist"/>
            <a:r>
              <a:rPr lang="zh-TW" altLang="en-US" sz="8600" dirty="0" smtClean="0"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超世紀新粗黑" panose="02000000000000000000" pitchFamily="2" charset="-120"/>
                <a:ea typeface="超世紀新粗黑" panose="02000000000000000000" pitchFamily="2" charset="-120"/>
              </a:rPr>
              <a:t>做數＆畫數＆說數</a:t>
            </a:r>
            <a:endParaRPr lang="en-US" altLang="zh-TW" sz="8600" dirty="0" smtClean="0">
              <a:effectLst>
                <a:glow rad="127000">
                  <a:schemeClr val="tx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超世紀新粗黑" panose="02000000000000000000" pitchFamily="2" charset="-120"/>
              <a:ea typeface="超世紀新粗黑" panose="02000000000000000000" pitchFamily="2" charset="-120"/>
            </a:endParaRPr>
          </a:p>
        </p:txBody>
      </p:sp>
      <p:sp>
        <p:nvSpPr>
          <p:cNvPr id="6" name="標題 2"/>
          <p:cNvSpPr txBox="1">
            <a:spLocks/>
          </p:cNvSpPr>
          <p:nvPr/>
        </p:nvSpPr>
        <p:spPr>
          <a:xfrm>
            <a:off x="5580112" y="1162432"/>
            <a:ext cx="3384376" cy="6046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dist"/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超世紀新粗黑" panose="02000000000000000000" pitchFamily="2" charset="-120"/>
                <a:ea typeface="超世紀新粗黑" panose="02000000000000000000" pitchFamily="2" charset="-120"/>
              </a:rPr>
              <a:t>【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超世紀新粗黑" panose="02000000000000000000" pitchFamily="2" charset="-120"/>
                <a:ea typeface="超世紀新粗黑" panose="02000000000000000000" pitchFamily="2" charset="-120"/>
              </a:rPr>
              <a:t>教學主題</a:t>
            </a:r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超世紀新粗黑" panose="02000000000000000000" pitchFamily="2" charset="-120"/>
                <a:ea typeface="超世紀新粗黑" panose="02000000000000000000" pitchFamily="2" charset="-120"/>
              </a:rPr>
              <a:t>】</a:t>
            </a:r>
          </a:p>
        </p:txBody>
      </p:sp>
      <p:sp>
        <p:nvSpPr>
          <p:cNvPr id="7" name="標題 2"/>
          <p:cNvSpPr txBox="1">
            <a:spLocks/>
          </p:cNvSpPr>
          <p:nvPr/>
        </p:nvSpPr>
        <p:spPr>
          <a:xfrm>
            <a:off x="4666468" y="3645024"/>
            <a:ext cx="3973984" cy="6046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dist"/>
            <a:r>
              <a:rPr lang="zh-TW" altLang="en-US" sz="3200" dirty="0" smtClean="0">
                <a:solidFill>
                  <a:schemeClr val="tx1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～分數乘法問題～</a:t>
            </a:r>
            <a:endParaRPr lang="en-US" altLang="zh-TW" sz="3200" dirty="0" smtClean="0">
              <a:solidFill>
                <a:schemeClr val="tx1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  <p:sp>
        <p:nvSpPr>
          <p:cNvPr id="8" name="標題 2"/>
          <p:cNvSpPr txBox="1">
            <a:spLocks/>
          </p:cNvSpPr>
          <p:nvPr/>
        </p:nvSpPr>
        <p:spPr>
          <a:xfrm>
            <a:off x="5436096" y="5229200"/>
            <a:ext cx="3233697" cy="6046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dist"/>
            <a:r>
              <a:rPr lang="zh-TW" altLang="en-US" sz="2800" dirty="0">
                <a:solidFill>
                  <a:schemeClr val="tx1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教學對象：</a:t>
            </a:r>
            <a:r>
              <a:rPr lang="zh-TW" altLang="en-US" sz="2800" dirty="0" smtClean="0">
                <a:solidFill>
                  <a:schemeClr val="tx1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五年級</a:t>
            </a:r>
            <a:endParaRPr lang="en-US" altLang="zh-TW" sz="2800" dirty="0">
              <a:solidFill>
                <a:schemeClr val="tx1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  <p:sp>
        <p:nvSpPr>
          <p:cNvPr id="9" name="標題 2"/>
          <p:cNvSpPr txBox="1">
            <a:spLocks/>
          </p:cNvSpPr>
          <p:nvPr/>
        </p:nvSpPr>
        <p:spPr>
          <a:xfrm>
            <a:off x="5148064" y="6093296"/>
            <a:ext cx="3816424" cy="6046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dist"/>
            <a:r>
              <a:rPr lang="zh-TW" altLang="en-US" sz="2400" b="1" dirty="0" smtClean="0">
                <a:solidFill>
                  <a:srgbClr val="C00000"/>
                </a:solidFill>
                <a:latin typeface="+mn-ea"/>
                <a:ea typeface="+mn-ea"/>
              </a:rPr>
              <a:t>鹽水國小何鳳珠　</a:t>
            </a:r>
            <a:r>
              <a:rPr lang="en-US" altLang="zh-TW" sz="2400" b="1" dirty="0" smtClean="0">
                <a:solidFill>
                  <a:srgbClr val="C00000"/>
                </a:solidFill>
                <a:latin typeface="+mn-ea"/>
                <a:ea typeface="+mn-ea"/>
              </a:rPr>
              <a:t>2016/11/16</a:t>
            </a:r>
            <a:endParaRPr lang="zh-TW" altLang="en-US" sz="2400" b="1" dirty="0">
              <a:solidFill>
                <a:srgbClr val="C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4573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" y="0"/>
            <a:ext cx="91360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圓角化單一角落矩形 4"/>
          <p:cNvSpPr/>
          <p:nvPr/>
        </p:nvSpPr>
        <p:spPr>
          <a:xfrm>
            <a:off x="971600" y="1412776"/>
            <a:ext cx="6048672" cy="3960440"/>
          </a:xfrm>
          <a:prstGeom prst="round1Rect">
            <a:avLst/>
          </a:prstGeom>
          <a:solidFill>
            <a:schemeClr val="bg1"/>
          </a:solidFill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50000"/>
              </a:lnSpc>
            </a:pPr>
            <a:r>
              <a:rPr lang="en-US" altLang="zh-TW" sz="2800" dirty="0">
                <a:solidFill>
                  <a:schemeClr val="tx1"/>
                </a:solidFill>
              </a:rPr>
              <a:t> </a:t>
            </a:r>
            <a:endParaRPr lang="zh-TW" altLang="zh-TW" sz="2800" dirty="0">
              <a:solidFill>
                <a:schemeClr val="tx1"/>
              </a:solidFill>
            </a:endParaRPr>
          </a:p>
          <a:p>
            <a:pPr marL="263525" indent="-263525">
              <a:lnSpc>
                <a:spcPct val="150000"/>
              </a:lnSpc>
            </a:pPr>
            <a:r>
              <a:rPr lang="en-US" altLang="zh-TW" sz="2800" dirty="0">
                <a:solidFill>
                  <a:schemeClr val="tx1"/>
                </a:solidFill>
              </a:rPr>
              <a:t>1.	</a:t>
            </a:r>
            <a:r>
              <a:rPr lang="en-US" altLang="zh-TW" sz="2800" dirty="0" smtClean="0">
                <a:solidFill>
                  <a:schemeClr val="tx1"/>
                </a:solidFill>
              </a:rPr>
              <a:t>   </a:t>
            </a:r>
            <a:r>
              <a:rPr lang="zh-TW" altLang="en-US" sz="2800" dirty="0" smtClean="0">
                <a:solidFill>
                  <a:schemeClr val="tx1"/>
                </a:solidFill>
              </a:rPr>
              <a:t>小組輪流派一位進行</a:t>
            </a:r>
            <a:r>
              <a:rPr lang="en-US" altLang="zh-TW" sz="2800" dirty="0" smtClean="0">
                <a:solidFill>
                  <a:schemeClr val="tx1"/>
                </a:solidFill>
              </a:rPr>
              <a:t>PK</a:t>
            </a:r>
            <a:r>
              <a:rPr lang="zh-TW" altLang="en-US" sz="2800" dirty="0" smtClean="0">
                <a:solidFill>
                  <a:schemeClr val="tx1"/>
                </a:solidFill>
              </a:rPr>
              <a:t>賽。</a:t>
            </a:r>
            <a:endParaRPr lang="zh-TW" altLang="en-US" sz="2800" dirty="0">
              <a:solidFill>
                <a:schemeClr val="tx1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 startAt="2"/>
            </a:pPr>
            <a:r>
              <a:rPr lang="zh-TW" altLang="en-US" sz="2800" dirty="0" smtClean="0">
                <a:solidFill>
                  <a:schemeClr val="tx1"/>
                </a:solidFill>
              </a:rPr>
              <a:t>選題→解題→按鈴→搶答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 startAt="2"/>
            </a:pPr>
            <a:r>
              <a:rPr lang="zh-TW" altLang="en-US" sz="2800" dirty="0" smtClean="0">
                <a:solidFill>
                  <a:schemeClr val="tx1"/>
                </a:solidFill>
              </a:rPr>
              <a:t>說說你是怎麼解的？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 startAt="2"/>
            </a:pPr>
            <a:r>
              <a:rPr lang="zh-TW" altLang="en-US" sz="2800" dirty="0" smtClean="0">
                <a:solidFill>
                  <a:schemeClr val="tx1"/>
                </a:solidFill>
              </a:rPr>
              <a:t>題型：</a:t>
            </a:r>
            <a:r>
              <a:rPr lang="zh-TW" altLang="en-US" sz="2400" dirty="0" smtClean="0">
                <a:solidFill>
                  <a:schemeClr val="tx1"/>
                </a:solidFill>
              </a:rPr>
              <a:t>單位分數</a:t>
            </a:r>
            <a:r>
              <a:rPr lang="en-US" altLang="zh-TW" sz="2400" dirty="0" smtClean="0">
                <a:solidFill>
                  <a:schemeClr val="tx1"/>
                </a:solidFill>
              </a:rPr>
              <a:t>×</a:t>
            </a:r>
            <a:r>
              <a:rPr lang="zh-TW" altLang="en-US" sz="2400" dirty="0" smtClean="0">
                <a:solidFill>
                  <a:schemeClr val="tx1"/>
                </a:solidFill>
              </a:rPr>
              <a:t>整數、真分數</a:t>
            </a:r>
            <a:r>
              <a:rPr lang="en-US" altLang="zh-TW" sz="2400" dirty="0" smtClean="0">
                <a:solidFill>
                  <a:schemeClr val="tx1"/>
                </a:solidFill>
              </a:rPr>
              <a:t>×</a:t>
            </a:r>
            <a:r>
              <a:rPr lang="zh-TW" altLang="en-US" sz="2400" dirty="0" smtClean="0">
                <a:solidFill>
                  <a:schemeClr val="tx1"/>
                </a:solidFill>
              </a:rPr>
              <a:t>整數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solidFill>
                  <a:schemeClr val="tx1"/>
                </a:solidFill>
              </a:rPr>
              <a:t>                        </a:t>
            </a:r>
            <a:r>
              <a:rPr lang="zh-TW" altLang="en-US" sz="2400" dirty="0" smtClean="0">
                <a:solidFill>
                  <a:schemeClr val="tx1"/>
                </a:solidFill>
              </a:rPr>
              <a:t>帶分數</a:t>
            </a:r>
            <a:r>
              <a:rPr lang="en-US" altLang="zh-TW" sz="2400" dirty="0" smtClean="0">
                <a:solidFill>
                  <a:schemeClr val="tx1"/>
                </a:solidFill>
              </a:rPr>
              <a:t>×</a:t>
            </a:r>
            <a:r>
              <a:rPr lang="zh-TW" altLang="en-US" sz="2400" dirty="0" smtClean="0">
                <a:solidFill>
                  <a:schemeClr val="tx1"/>
                </a:solidFill>
              </a:rPr>
              <a:t>整數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1006696" y="905128"/>
            <a:ext cx="3339334" cy="795680"/>
            <a:chOff x="1006696" y="905128"/>
            <a:chExt cx="3339334" cy="795680"/>
          </a:xfrm>
        </p:grpSpPr>
        <p:sp>
          <p:nvSpPr>
            <p:cNvPr id="7" name="橢圓 6"/>
            <p:cNvSpPr/>
            <p:nvPr/>
          </p:nvSpPr>
          <p:spPr>
            <a:xfrm>
              <a:off x="1006696" y="908720"/>
              <a:ext cx="792088" cy="792088"/>
            </a:xfrm>
            <a:prstGeom prst="ellipse">
              <a:avLst/>
            </a:prstGeom>
            <a:solidFill>
              <a:srgbClr val="FF0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評</a:t>
              </a:r>
              <a:endPara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1" name="橢圓 20"/>
            <p:cNvSpPr/>
            <p:nvPr/>
          </p:nvSpPr>
          <p:spPr>
            <a:xfrm>
              <a:off x="1856450" y="905128"/>
              <a:ext cx="792088" cy="792088"/>
            </a:xfrm>
            <a:prstGeom prst="ellipse">
              <a:avLst/>
            </a:prstGeom>
            <a:solidFill>
              <a:srgbClr val="FF0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量</a:t>
              </a:r>
              <a:endPara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2704188" y="908720"/>
              <a:ext cx="792088" cy="792088"/>
            </a:xfrm>
            <a:prstGeom prst="ellipse">
              <a:avLst/>
            </a:prstGeom>
            <a:solidFill>
              <a:srgbClr val="FF0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檢</a:t>
              </a:r>
              <a:endPara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3553942" y="905128"/>
              <a:ext cx="792088" cy="792088"/>
            </a:xfrm>
            <a:prstGeom prst="ellipse">
              <a:avLst/>
            </a:prstGeom>
            <a:solidFill>
              <a:srgbClr val="FF0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測</a:t>
              </a:r>
              <a:endPara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</p:grpSp>
      <p:pic>
        <p:nvPicPr>
          <p:cNvPr id="10242" name="Picture 2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800" y="4957200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680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知識點的學習</a:t>
            </a:r>
            <a:r>
              <a:rPr lang="zh-TW" altLang="en-US" sz="32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內容</a:t>
            </a:r>
            <a:endParaRPr lang="en-US" altLang="zh-TW" sz="32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TW" sz="36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課堂</a:t>
            </a:r>
            <a:r>
              <a:rPr lang="zh-TW" altLang="en-US" sz="32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中的交流與</a:t>
            </a:r>
            <a:r>
              <a:rPr lang="zh-TW" altLang="en-US" sz="32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互動</a:t>
            </a:r>
            <a:endParaRPr lang="en-US" altLang="zh-TW" sz="32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TW" sz="36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32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教師課堂的提問與教學的敏銳度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46244" y="40466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effectLst>
                  <a:glow rad="127000">
                    <a:schemeClr val="tx1"/>
                  </a:glow>
                </a:effectLst>
                <a:latin typeface="華康新特黑體" panose="02010609010101010101" pitchFamily="49" charset="-120"/>
                <a:ea typeface="華康新特黑體" panose="02010609010101010101" pitchFamily="49" charset="-120"/>
              </a:rPr>
              <a:t>一堂沒有看到問題的課，不算好</a:t>
            </a:r>
            <a:r>
              <a:rPr lang="zh-TW" altLang="en-US" dirty="0" smtClean="0">
                <a:effectLst>
                  <a:glow rad="127000">
                    <a:schemeClr val="tx1"/>
                  </a:glow>
                </a:effectLst>
                <a:latin typeface="華康新特黑體" panose="02010609010101010101" pitchFamily="49" charset="-120"/>
                <a:ea typeface="華康新特黑體" panose="02010609010101010101" pitchFamily="49" charset="-120"/>
              </a:rPr>
              <a:t>課。</a:t>
            </a:r>
            <a:endParaRPr lang="zh-TW" altLang="en-US" dirty="0">
              <a:effectLst>
                <a:glow rad="127000">
                  <a:schemeClr val="tx1"/>
                </a:glow>
              </a:effectLst>
              <a:latin typeface="華康新特黑體" panose="02010609010101010101" pitchFamily="49" charset="-120"/>
              <a:ea typeface="華康新特黑體" panose="02010609010101010101" pitchFamily="49" charset="-120"/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827786" y="2814110"/>
            <a:ext cx="5112366" cy="504056"/>
            <a:chOff x="827786" y="2814110"/>
            <a:chExt cx="5112366" cy="504056"/>
          </a:xfrm>
        </p:grpSpPr>
        <p:sp>
          <p:nvSpPr>
            <p:cNvPr id="5" name="圓角矩形 4"/>
            <p:cNvSpPr/>
            <p:nvPr/>
          </p:nvSpPr>
          <p:spPr>
            <a:xfrm>
              <a:off x="827786" y="2814110"/>
              <a:ext cx="1512168" cy="50405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33C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ysClr val="windowText" lastClr="000000"/>
                  </a:solidFill>
                  <a:latin typeface="+mn-ea"/>
                </a:rPr>
                <a:t>學具應用</a:t>
              </a:r>
              <a:endParaRPr lang="zh-TW" altLang="en-US" sz="24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6" name="圓角矩形 5"/>
            <p:cNvSpPr/>
            <p:nvPr/>
          </p:nvSpPr>
          <p:spPr>
            <a:xfrm>
              <a:off x="2627784" y="2814110"/>
              <a:ext cx="1512168" cy="50405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0033C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ysClr val="windowText" lastClr="000000"/>
                  </a:solidFill>
                  <a:latin typeface="+mn-ea"/>
                </a:rPr>
                <a:t>算理理解</a:t>
              </a:r>
              <a:endParaRPr lang="zh-TW" altLang="en-US" sz="24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4427984" y="2814110"/>
              <a:ext cx="1512168" cy="50405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33C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ysClr val="windowText" lastClr="000000"/>
                  </a:solidFill>
                  <a:latin typeface="+mn-ea"/>
                </a:rPr>
                <a:t>學習檢測</a:t>
              </a:r>
              <a:endParaRPr lang="zh-TW" altLang="en-US" sz="2400" dirty="0">
                <a:solidFill>
                  <a:sysClr val="windowText" lastClr="000000"/>
                </a:solidFill>
                <a:latin typeface="+mn-ea"/>
              </a:endParaRP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827786" y="4365104"/>
            <a:ext cx="5112366" cy="504056"/>
            <a:chOff x="827786" y="4365104"/>
            <a:chExt cx="5112366" cy="504056"/>
          </a:xfrm>
        </p:grpSpPr>
        <p:sp>
          <p:nvSpPr>
            <p:cNvPr id="8" name="圓角矩形 7"/>
            <p:cNvSpPr/>
            <p:nvPr/>
          </p:nvSpPr>
          <p:spPr>
            <a:xfrm>
              <a:off x="827786" y="4365104"/>
              <a:ext cx="1512168" cy="50405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33C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ysClr val="windowText" lastClr="000000"/>
                  </a:solidFill>
                  <a:latin typeface="+mn-ea"/>
                </a:rPr>
                <a:t>生生互動</a:t>
              </a:r>
              <a:endParaRPr lang="zh-TW" altLang="en-US" sz="24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2627784" y="4365104"/>
              <a:ext cx="1512168" cy="50405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33C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ysClr val="windowText" lastClr="000000"/>
                  </a:solidFill>
                  <a:latin typeface="+mn-ea"/>
                </a:rPr>
                <a:t>師生互動</a:t>
              </a:r>
              <a:endParaRPr lang="zh-TW" altLang="en-US" sz="24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4427984" y="4365104"/>
              <a:ext cx="1512168" cy="50405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0033C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ysClr val="windowText" lastClr="000000"/>
                  </a:solidFill>
                  <a:latin typeface="+mn-ea"/>
                </a:rPr>
                <a:t>分享質疑</a:t>
              </a:r>
              <a:endParaRPr lang="zh-TW" altLang="en-US" sz="2400" dirty="0">
                <a:solidFill>
                  <a:sysClr val="windowText" lastClr="000000"/>
                </a:solidFill>
                <a:latin typeface="+mn-ea"/>
              </a:endParaRPr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827786" y="5877272"/>
            <a:ext cx="5112366" cy="504056"/>
            <a:chOff x="827786" y="5877272"/>
            <a:chExt cx="5112366" cy="504056"/>
          </a:xfrm>
        </p:grpSpPr>
        <p:sp>
          <p:nvSpPr>
            <p:cNvPr id="11" name="圓角矩形 10"/>
            <p:cNvSpPr/>
            <p:nvPr/>
          </p:nvSpPr>
          <p:spPr>
            <a:xfrm>
              <a:off x="827786" y="5877272"/>
              <a:ext cx="1512168" cy="50405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33C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ysClr val="windowText" lastClr="000000"/>
                  </a:solidFill>
                  <a:latin typeface="+mn-ea"/>
                </a:rPr>
                <a:t>課堂生成</a:t>
              </a:r>
              <a:endParaRPr lang="zh-TW" altLang="en-US" sz="24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2" name="圓角矩形 11"/>
            <p:cNvSpPr/>
            <p:nvPr/>
          </p:nvSpPr>
          <p:spPr>
            <a:xfrm>
              <a:off x="2627784" y="5877272"/>
              <a:ext cx="1512168" cy="50405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0033C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ysClr val="windowText" lastClr="000000"/>
                  </a:solidFill>
                  <a:latin typeface="+mn-ea"/>
                </a:rPr>
                <a:t>關鍵提問</a:t>
              </a:r>
              <a:endParaRPr lang="zh-TW" altLang="en-US" sz="24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3" name="圓角矩形 12"/>
            <p:cNvSpPr/>
            <p:nvPr/>
          </p:nvSpPr>
          <p:spPr>
            <a:xfrm>
              <a:off x="4427984" y="5877272"/>
              <a:ext cx="1512168" cy="50405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33C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ysClr val="windowText" lastClr="000000"/>
                  </a:solidFill>
                  <a:latin typeface="+mn-ea"/>
                </a:rPr>
                <a:t>應變處理</a:t>
              </a:r>
              <a:endParaRPr lang="zh-TW" altLang="en-US" sz="2400" dirty="0">
                <a:solidFill>
                  <a:sysClr val="windowText" lastClr="000000"/>
                </a:solidFill>
                <a:latin typeface="+mn-ea"/>
              </a:endParaRPr>
            </a:p>
          </p:txBody>
        </p:sp>
      </p:grpSp>
      <p:pic>
        <p:nvPicPr>
          <p:cNvPr id="17" name="圖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132" y="2140776"/>
            <a:ext cx="2409178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77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" y="0"/>
            <a:ext cx="91360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757917"/>
              </p:ext>
            </p:extLst>
          </p:nvPr>
        </p:nvGraphicFramePr>
        <p:xfrm>
          <a:off x="2112680" y="1772816"/>
          <a:ext cx="3894975" cy="30603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8325"/>
                <a:gridCol w="1298325"/>
                <a:gridCol w="1298325"/>
              </a:tblGrid>
              <a:tr h="102011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kern="1200" dirty="0" smtClean="0">
                          <a:solidFill>
                            <a:schemeClr val="tx1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教學目標</a:t>
                      </a:r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b="0" kern="1200" dirty="0" smtClean="0">
                          <a:solidFill>
                            <a:schemeClr val="tx1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先備知識</a:t>
                      </a:r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b="0" kern="1200" dirty="0" smtClean="0">
                          <a:solidFill>
                            <a:schemeClr val="tx1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教材準備</a:t>
                      </a:r>
                      <a:endParaRPr lang="en-US" altLang="zh-TW" sz="2000" b="0" kern="1200" dirty="0" smtClean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2011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評量檢測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0" kern="1200" dirty="0" smtClean="0">
                          <a:solidFill>
                            <a:srgbClr val="7030A0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做數、畫數與說數</a:t>
                      </a:r>
                      <a:endParaRPr lang="en-US" altLang="zh-TW" sz="1800" b="0" kern="1200" dirty="0" smtClean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altLang="zh-TW" sz="1400" b="0" kern="1200" dirty="0" smtClean="0">
                          <a:solidFill>
                            <a:srgbClr val="7030A0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&lt;</a:t>
                      </a:r>
                      <a:r>
                        <a:rPr lang="zh-TW" altLang="en-US" sz="1400" b="0" kern="1200" dirty="0" smtClean="0">
                          <a:solidFill>
                            <a:srgbClr val="7030A0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分數乘法</a:t>
                      </a:r>
                      <a:r>
                        <a:rPr lang="en-US" altLang="zh-TW" sz="1400" b="0" kern="1200" dirty="0" smtClean="0">
                          <a:solidFill>
                            <a:srgbClr val="7030A0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&gt;</a:t>
                      </a:r>
                      <a:endParaRPr lang="zh-TW" altLang="en-US" sz="1400" b="0" kern="1200" dirty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b="0" kern="1200" dirty="0" smtClean="0">
                          <a:solidFill>
                            <a:schemeClr val="tx1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引起動機</a:t>
                      </a:r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</a:tr>
              <a:tr h="102011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綜合活動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發展活動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發展活動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528845"/>
              </p:ext>
            </p:extLst>
          </p:nvPr>
        </p:nvGraphicFramePr>
        <p:xfrm>
          <a:off x="600512" y="332656"/>
          <a:ext cx="1368153" cy="1306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/>
                <a:gridCol w="456051"/>
                <a:gridCol w="456051"/>
              </a:tblGrid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altLang="zh-TW" sz="2000" b="0" kern="1200" dirty="0" smtClean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kern="1200" dirty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172090"/>
              </p:ext>
            </p:extLst>
          </p:nvPr>
        </p:nvGraphicFramePr>
        <p:xfrm>
          <a:off x="603660" y="2652586"/>
          <a:ext cx="1368153" cy="1306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/>
                <a:gridCol w="456051"/>
                <a:gridCol w="456051"/>
              </a:tblGrid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altLang="zh-TW" sz="2000" b="0" kern="1200" dirty="0" smtClean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kern="1200" dirty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174684"/>
              </p:ext>
            </p:extLst>
          </p:nvPr>
        </p:nvGraphicFramePr>
        <p:xfrm>
          <a:off x="600512" y="4941168"/>
          <a:ext cx="1368153" cy="1306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/>
                <a:gridCol w="456051"/>
                <a:gridCol w="456051"/>
              </a:tblGrid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altLang="zh-TW" sz="2000" b="0" kern="1200" dirty="0" smtClean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kern="1200" dirty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770839"/>
              </p:ext>
            </p:extLst>
          </p:nvPr>
        </p:nvGraphicFramePr>
        <p:xfrm>
          <a:off x="6145128" y="332656"/>
          <a:ext cx="1368153" cy="1306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/>
                <a:gridCol w="456051"/>
                <a:gridCol w="456051"/>
              </a:tblGrid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altLang="zh-TW" sz="2000" b="0" kern="1200" dirty="0" smtClean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kern="1200" dirty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245567"/>
              </p:ext>
            </p:extLst>
          </p:nvPr>
        </p:nvGraphicFramePr>
        <p:xfrm>
          <a:off x="6148276" y="2652586"/>
          <a:ext cx="1368153" cy="1306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/>
                <a:gridCol w="456051"/>
                <a:gridCol w="456051"/>
              </a:tblGrid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altLang="zh-TW" sz="2000" b="0" kern="1200" dirty="0" smtClean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kern="1200" dirty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9101"/>
              </p:ext>
            </p:extLst>
          </p:nvPr>
        </p:nvGraphicFramePr>
        <p:xfrm>
          <a:off x="6145128" y="4941168"/>
          <a:ext cx="1368153" cy="1306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/>
                <a:gridCol w="456051"/>
                <a:gridCol w="456051"/>
              </a:tblGrid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altLang="zh-TW" sz="2000" b="0" kern="1200" dirty="0" smtClean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kern="1200" dirty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451430"/>
              </p:ext>
            </p:extLst>
          </p:nvPr>
        </p:nvGraphicFramePr>
        <p:xfrm>
          <a:off x="3394055" y="332656"/>
          <a:ext cx="1368153" cy="1306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/>
                <a:gridCol w="456051"/>
                <a:gridCol w="456051"/>
              </a:tblGrid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altLang="zh-TW" sz="2000" b="0" kern="1200" dirty="0" smtClean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kern="1200" dirty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284707"/>
              </p:ext>
            </p:extLst>
          </p:nvPr>
        </p:nvGraphicFramePr>
        <p:xfrm>
          <a:off x="3408824" y="4950546"/>
          <a:ext cx="1368153" cy="1306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/>
                <a:gridCol w="456051"/>
                <a:gridCol w="456051"/>
              </a:tblGrid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altLang="zh-TW" sz="2000" b="0" kern="1200" dirty="0" smtClean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kern="1200" dirty="0">
                        <a:solidFill>
                          <a:srgbClr val="7030A0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b="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5525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000" kern="1200" dirty="0">
                        <a:solidFill>
                          <a:schemeClr val="tx1"/>
                        </a:solidFill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50469" marR="50469" marT="25235" marB="252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3" name="群組 22"/>
          <p:cNvGrpSpPr/>
          <p:nvPr/>
        </p:nvGrpSpPr>
        <p:grpSpPr>
          <a:xfrm>
            <a:off x="528504" y="188640"/>
            <a:ext cx="7056784" cy="6192688"/>
            <a:chOff x="467544" y="188640"/>
            <a:chExt cx="7056784" cy="6192688"/>
          </a:xfrm>
        </p:grpSpPr>
        <p:sp>
          <p:nvSpPr>
            <p:cNvPr id="14" name="矩形 13">
              <a:hlinkClick r:id="rId3" action="ppaction://hlinksldjump"/>
            </p:cNvPr>
            <p:cNvSpPr/>
            <p:nvPr/>
          </p:nvSpPr>
          <p:spPr>
            <a:xfrm>
              <a:off x="467544" y="188640"/>
              <a:ext cx="1512168" cy="151216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矩形 23">
              <a:hlinkClick r:id="rId4" action="ppaction://hlinksldjump"/>
            </p:cNvPr>
            <p:cNvSpPr/>
            <p:nvPr/>
          </p:nvSpPr>
          <p:spPr>
            <a:xfrm>
              <a:off x="3239280" y="194580"/>
              <a:ext cx="1512168" cy="151216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矩形 24">
              <a:hlinkClick r:id="rId5" action="ppaction://hlinksldjump"/>
            </p:cNvPr>
            <p:cNvSpPr/>
            <p:nvPr/>
          </p:nvSpPr>
          <p:spPr>
            <a:xfrm>
              <a:off x="6012160" y="206772"/>
              <a:ext cx="1512168" cy="151216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矩形 25">
              <a:hlinkClick r:id="rId6" action="ppaction://hlinksldjump"/>
            </p:cNvPr>
            <p:cNvSpPr/>
            <p:nvPr/>
          </p:nvSpPr>
          <p:spPr>
            <a:xfrm>
              <a:off x="467544" y="4851028"/>
              <a:ext cx="1512168" cy="151216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矩形 26">
              <a:hlinkClick r:id="rId7" action="ppaction://hlinksldjump"/>
            </p:cNvPr>
            <p:cNvSpPr/>
            <p:nvPr/>
          </p:nvSpPr>
          <p:spPr>
            <a:xfrm>
              <a:off x="3239280" y="4856968"/>
              <a:ext cx="1512168" cy="151216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矩形 27">
              <a:hlinkClick r:id="rId8" action="ppaction://hlinksldjump"/>
            </p:cNvPr>
            <p:cNvSpPr/>
            <p:nvPr/>
          </p:nvSpPr>
          <p:spPr>
            <a:xfrm>
              <a:off x="6012160" y="4869160"/>
              <a:ext cx="1512168" cy="151216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矩形 28">
              <a:hlinkClick r:id="rId9" action="ppaction://hlinksldjump"/>
            </p:cNvPr>
            <p:cNvSpPr/>
            <p:nvPr/>
          </p:nvSpPr>
          <p:spPr>
            <a:xfrm>
              <a:off x="6012160" y="2564904"/>
              <a:ext cx="1512168" cy="151216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矩形 29">
              <a:hlinkClick r:id="rId10" action="ppaction://hlinksldjump"/>
            </p:cNvPr>
            <p:cNvSpPr/>
            <p:nvPr/>
          </p:nvSpPr>
          <p:spPr>
            <a:xfrm>
              <a:off x="469228" y="2564904"/>
              <a:ext cx="1512168" cy="151216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497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" y="0"/>
            <a:ext cx="91360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496" y="4941368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圓角化單一角落矩形 4"/>
          <p:cNvSpPr/>
          <p:nvPr/>
        </p:nvSpPr>
        <p:spPr>
          <a:xfrm>
            <a:off x="971600" y="1412776"/>
            <a:ext cx="6048672" cy="3960440"/>
          </a:xfrm>
          <a:prstGeom prst="round1Rect">
            <a:avLst/>
          </a:prstGeom>
          <a:solidFill>
            <a:schemeClr val="bg1"/>
          </a:solidFill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TW" sz="2800" dirty="0">
                <a:solidFill>
                  <a:schemeClr val="tx1"/>
                </a:solidFill>
              </a:rPr>
              <a:t> </a:t>
            </a:r>
            <a:endParaRPr lang="zh-TW" altLang="zh-TW" sz="2800" dirty="0">
              <a:solidFill>
                <a:schemeClr val="tx1"/>
              </a:solidFill>
            </a:endParaRPr>
          </a:p>
          <a:p>
            <a:pPr marL="263525" indent="-263525">
              <a:lnSpc>
                <a:spcPct val="120000"/>
              </a:lnSpc>
            </a:pPr>
            <a:r>
              <a:rPr lang="en-US" altLang="zh-TW" sz="2800" dirty="0">
                <a:solidFill>
                  <a:schemeClr val="tx1"/>
                </a:solidFill>
              </a:rPr>
              <a:t>1</a:t>
            </a:r>
            <a:r>
              <a:rPr lang="en-US" altLang="zh-TW" sz="2800" dirty="0" smtClean="0">
                <a:solidFill>
                  <a:schemeClr val="tx1"/>
                </a:solidFill>
              </a:rPr>
              <a:t>.</a:t>
            </a:r>
            <a:r>
              <a:rPr lang="zh-TW" altLang="en-US" sz="2800" dirty="0" smtClean="0">
                <a:solidFill>
                  <a:schemeClr val="tx1"/>
                </a:solidFill>
              </a:rPr>
              <a:t>能透過分數板理解分數乘以整數的意義</a:t>
            </a:r>
            <a:r>
              <a:rPr lang="zh-TW" altLang="zh-TW" sz="2800" dirty="0" smtClean="0">
                <a:solidFill>
                  <a:schemeClr val="tx1"/>
                </a:solidFill>
              </a:rPr>
              <a:t>。</a:t>
            </a:r>
            <a:endParaRPr lang="zh-TW" altLang="zh-TW" sz="2800" dirty="0">
              <a:solidFill>
                <a:schemeClr val="tx1"/>
              </a:solidFill>
            </a:endParaRPr>
          </a:p>
          <a:p>
            <a:pPr marL="263525" indent="-263525">
              <a:lnSpc>
                <a:spcPct val="120000"/>
              </a:lnSpc>
            </a:pPr>
            <a:r>
              <a:rPr lang="en-US" altLang="zh-TW" sz="2800" dirty="0">
                <a:solidFill>
                  <a:schemeClr val="tx1"/>
                </a:solidFill>
              </a:rPr>
              <a:t>2</a:t>
            </a:r>
            <a:r>
              <a:rPr lang="en-US" altLang="zh-TW" sz="2800" dirty="0" smtClean="0">
                <a:solidFill>
                  <a:schemeClr val="tx1"/>
                </a:solidFill>
              </a:rPr>
              <a:t>.</a:t>
            </a:r>
            <a:r>
              <a:rPr lang="zh-TW" altLang="en-US" sz="2800" dirty="0" smtClean="0">
                <a:solidFill>
                  <a:schemeClr val="tx1"/>
                </a:solidFill>
              </a:rPr>
              <a:t>能</a:t>
            </a:r>
            <a:r>
              <a:rPr lang="zh-TW" altLang="en-US" sz="2800" b="1" u="sng" dirty="0" smtClean="0">
                <a:solidFill>
                  <a:schemeClr val="tx1"/>
                </a:solidFill>
              </a:rPr>
              <a:t>優化</a:t>
            </a:r>
            <a:r>
              <a:rPr lang="zh-TW" altLang="en-US" sz="2800" dirty="0" smtClean="0">
                <a:solidFill>
                  <a:schemeClr val="tx1"/>
                </a:solidFill>
              </a:rPr>
              <a:t>帶分數乘以整數的解題策略。</a:t>
            </a:r>
            <a:endParaRPr lang="en-US" altLang="zh-TW" sz="3200" dirty="0">
              <a:solidFill>
                <a:schemeClr val="tx1"/>
              </a:solidFill>
            </a:endParaRPr>
          </a:p>
          <a:p>
            <a:pPr marL="720725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solidFill>
                  <a:schemeClr val="tx1"/>
                </a:solidFill>
              </a:rPr>
              <a:t>使用分配律解題的策略（兩個單位）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marL="720725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solidFill>
                  <a:schemeClr val="tx1"/>
                </a:solidFill>
              </a:rPr>
              <a:t>化假分數解題的策略（一個單位）</a:t>
            </a:r>
            <a:endParaRPr lang="zh-TW" altLang="en-US" sz="2400" dirty="0">
              <a:solidFill>
                <a:schemeClr val="tx1"/>
              </a:solidFill>
            </a:endParaRPr>
          </a:p>
          <a:p>
            <a:pPr marL="263525" indent="-263525">
              <a:lnSpc>
                <a:spcPct val="120000"/>
              </a:lnSpc>
            </a:pPr>
            <a:r>
              <a:rPr lang="en-US" altLang="zh-TW" sz="2800" dirty="0" smtClean="0">
                <a:solidFill>
                  <a:schemeClr val="tx1"/>
                </a:solidFill>
              </a:rPr>
              <a:t>3.</a:t>
            </a:r>
            <a:r>
              <a:rPr lang="zh-TW" altLang="en-US" sz="2800" dirty="0" smtClean="0">
                <a:solidFill>
                  <a:schemeClr val="tx1"/>
                </a:solidFill>
              </a:rPr>
              <a:t>透過小組合作交流達成共識，並能傾聽</a:t>
            </a:r>
            <a:r>
              <a:rPr lang="zh-TW" altLang="en-US" sz="2800" dirty="0">
                <a:solidFill>
                  <a:schemeClr val="tx1"/>
                </a:solidFill>
              </a:rPr>
              <a:t>別人的分享</a:t>
            </a:r>
            <a:r>
              <a:rPr lang="zh-TW" altLang="en-US" sz="2800" dirty="0" smtClean="0">
                <a:solidFill>
                  <a:schemeClr val="tx1"/>
                </a:solidFill>
              </a:rPr>
              <a:t>，適時提出質疑。</a:t>
            </a:r>
            <a:endParaRPr lang="en-US" altLang="zh-TW" sz="2800" dirty="0" smtClean="0">
              <a:solidFill>
                <a:schemeClr val="tx1"/>
              </a:solidFill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1006696" y="905128"/>
            <a:ext cx="3339334" cy="795680"/>
            <a:chOff x="1006696" y="905128"/>
            <a:chExt cx="3339334" cy="795680"/>
          </a:xfrm>
        </p:grpSpPr>
        <p:sp>
          <p:nvSpPr>
            <p:cNvPr id="7" name="橢圓 6"/>
            <p:cNvSpPr/>
            <p:nvPr/>
          </p:nvSpPr>
          <p:spPr>
            <a:xfrm>
              <a:off x="1006696" y="908720"/>
              <a:ext cx="792088" cy="792088"/>
            </a:xfrm>
            <a:prstGeom prst="ellipse">
              <a:avLst/>
            </a:prstGeom>
            <a:solidFill>
              <a:srgbClr val="FFFF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教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1" name="橢圓 20"/>
            <p:cNvSpPr/>
            <p:nvPr/>
          </p:nvSpPr>
          <p:spPr>
            <a:xfrm>
              <a:off x="1856450" y="905128"/>
              <a:ext cx="792088" cy="792088"/>
            </a:xfrm>
            <a:prstGeom prst="ellipse">
              <a:avLst/>
            </a:prstGeom>
            <a:solidFill>
              <a:srgbClr val="FFFF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學</a:t>
              </a:r>
            </a:p>
          </p:txBody>
        </p:sp>
        <p:sp>
          <p:nvSpPr>
            <p:cNvPr id="23" name="橢圓 22"/>
            <p:cNvSpPr/>
            <p:nvPr/>
          </p:nvSpPr>
          <p:spPr>
            <a:xfrm>
              <a:off x="2704188" y="908720"/>
              <a:ext cx="792088" cy="792088"/>
            </a:xfrm>
            <a:prstGeom prst="ellipse">
              <a:avLst/>
            </a:prstGeom>
            <a:solidFill>
              <a:srgbClr val="FFFF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目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3553942" y="905128"/>
              <a:ext cx="792088" cy="792088"/>
            </a:xfrm>
            <a:prstGeom prst="ellipse">
              <a:avLst/>
            </a:prstGeom>
            <a:solidFill>
              <a:srgbClr val="FFFF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標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994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" y="0"/>
            <a:ext cx="91360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圓角化單一角落矩形 4"/>
          <p:cNvSpPr/>
          <p:nvPr/>
        </p:nvSpPr>
        <p:spPr>
          <a:xfrm>
            <a:off x="971600" y="1412776"/>
            <a:ext cx="6252370" cy="3960440"/>
          </a:xfrm>
          <a:prstGeom prst="round1Rect">
            <a:avLst/>
          </a:prstGeom>
          <a:solidFill>
            <a:schemeClr val="bg1"/>
          </a:solidFill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TW" sz="2800" dirty="0">
                <a:solidFill>
                  <a:schemeClr val="tx1"/>
                </a:solidFill>
              </a:rPr>
              <a:t> </a:t>
            </a:r>
            <a:endParaRPr lang="zh-TW" altLang="zh-TW" sz="2800" dirty="0">
              <a:solidFill>
                <a:schemeClr val="tx1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TW" altLang="en-US" sz="2800" dirty="0" smtClean="0">
                <a:solidFill>
                  <a:schemeClr val="tx1"/>
                </a:solidFill>
              </a:rPr>
              <a:t>能理解分數及分數量的意義。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TW" altLang="en-US" sz="2800" dirty="0" smtClean="0">
                <a:solidFill>
                  <a:schemeClr val="tx1"/>
                </a:solidFill>
              </a:rPr>
              <a:t>熟練進行假分數</a:t>
            </a:r>
            <a:r>
              <a:rPr lang="zh-TW" altLang="en-US" sz="2800" dirty="0">
                <a:solidFill>
                  <a:schemeClr val="tx1"/>
                </a:solidFill>
              </a:rPr>
              <a:t>與帶分數的</a:t>
            </a:r>
            <a:r>
              <a:rPr lang="zh-TW" altLang="en-US" sz="2800" dirty="0" smtClean="0">
                <a:solidFill>
                  <a:schemeClr val="tx1"/>
                </a:solidFill>
              </a:rPr>
              <a:t>互換。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TW" altLang="en-US" sz="2800" dirty="0" smtClean="0">
                <a:solidFill>
                  <a:schemeClr val="tx1"/>
                </a:solidFill>
              </a:rPr>
              <a:t>能理解分數</a:t>
            </a:r>
            <a:r>
              <a:rPr lang="zh-TW" altLang="en-US" sz="2800" dirty="0">
                <a:solidFill>
                  <a:schemeClr val="tx1"/>
                </a:solidFill>
              </a:rPr>
              <a:t>的「連加</a:t>
            </a:r>
            <a:r>
              <a:rPr lang="zh-TW" altLang="en-US" sz="2800" dirty="0" smtClean="0">
                <a:solidFill>
                  <a:schemeClr val="tx1"/>
                </a:solidFill>
              </a:rPr>
              <a:t>」也就是</a:t>
            </a:r>
            <a:r>
              <a:rPr lang="zh-TW" altLang="en-US" sz="2800" dirty="0">
                <a:solidFill>
                  <a:schemeClr val="tx1"/>
                </a:solidFill>
              </a:rPr>
              <a:t>整數倍問題</a:t>
            </a:r>
            <a:r>
              <a:rPr lang="zh-TW" altLang="en-US" sz="2800" dirty="0" smtClean="0">
                <a:solidFill>
                  <a:schemeClr val="tx1"/>
                </a:solidFill>
              </a:rPr>
              <a:t>。</a:t>
            </a:r>
            <a:endParaRPr lang="en-US" altLang="zh-TW" sz="2800" dirty="0">
              <a:solidFill>
                <a:schemeClr val="tx1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TW" altLang="en-US" sz="2800" dirty="0" smtClean="0">
                <a:solidFill>
                  <a:schemeClr val="tx1"/>
                </a:solidFill>
              </a:rPr>
              <a:t>能熟練單位分數、真分數</a:t>
            </a:r>
            <a:r>
              <a:rPr lang="zh-TW" altLang="en-US" sz="2800" dirty="0">
                <a:solidFill>
                  <a:schemeClr val="tx1"/>
                </a:solidFill>
              </a:rPr>
              <a:t>的整數倍。</a:t>
            </a:r>
          </a:p>
        </p:txBody>
      </p:sp>
      <p:grpSp>
        <p:nvGrpSpPr>
          <p:cNvPr id="8" name="群組 7"/>
          <p:cNvGrpSpPr/>
          <p:nvPr/>
        </p:nvGrpSpPr>
        <p:grpSpPr>
          <a:xfrm>
            <a:off x="1006696" y="905128"/>
            <a:ext cx="3339334" cy="795680"/>
            <a:chOff x="1006696" y="905128"/>
            <a:chExt cx="3339334" cy="795680"/>
          </a:xfrm>
        </p:grpSpPr>
        <p:sp>
          <p:nvSpPr>
            <p:cNvPr id="7" name="橢圓 6"/>
            <p:cNvSpPr/>
            <p:nvPr/>
          </p:nvSpPr>
          <p:spPr>
            <a:xfrm>
              <a:off x="1006696" y="908720"/>
              <a:ext cx="792088" cy="792088"/>
            </a:xfrm>
            <a:prstGeom prst="ellipse">
              <a:avLst/>
            </a:prstGeom>
            <a:solidFill>
              <a:srgbClr val="00B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先</a:t>
              </a:r>
              <a:endPara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1" name="橢圓 20"/>
            <p:cNvSpPr/>
            <p:nvPr/>
          </p:nvSpPr>
          <p:spPr>
            <a:xfrm>
              <a:off x="1856450" y="905128"/>
              <a:ext cx="792088" cy="792088"/>
            </a:xfrm>
            <a:prstGeom prst="ellipse">
              <a:avLst/>
            </a:prstGeom>
            <a:solidFill>
              <a:srgbClr val="00B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備</a:t>
              </a:r>
              <a:endPara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2704188" y="908720"/>
              <a:ext cx="792088" cy="792088"/>
            </a:xfrm>
            <a:prstGeom prst="ellipse">
              <a:avLst/>
            </a:prstGeom>
            <a:solidFill>
              <a:srgbClr val="00B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知</a:t>
              </a:r>
              <a:endPara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3553942" y="905128"/>
              <a:ext cx="792088" cy="792088"/>
            </a:xfrm>
            <a:prstGeom prst="ellipse">
              <a:avLst/>
            </a:prstGeom>
            <a:solidFill>
              <a:srgbClr val="00B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識</a:t>
              </a:r>
              <a:endParaRPr lang="zh-TW" altLang="en-US" sz="4000" dirty="0"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</p:grpSp>
      <p:pic>
        <p:nvPicPr>
          <p:cNvPr id="3074" name="Picture 2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970" y="4944316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67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" y="0"/>
            <a:ext cx="91360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圓角化單一角落矩形 4"/>
          <p:cNvSpPr/>
          <p:nvPr/>
        </p:nvSpPr>
        <p:spPr>
          <a:xfrm>
            <a:off x="971600" y="1412776"/>
            <a:ext cx="6048672" cy="3960440"/>
          </a:xfrm>
          <a:prstGeom prst="round1Rect">
            <a:avLst/>
          </a:prstGeom>
          <a:solidFill>
            <a:schemeClr val="bg1"/>
          </a:solidFill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zh-TW" sz="1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2400"/>
              </a:spcBef>
            </a:pPr>
            <a:r>
              <a:rPr lang="en-US" altLang="zh-TW" sz="2800" dirty="0" smtClean="0">
                <a:solidFill>
                  <a:schemeClr val="tx1"/>
                </a:solidFill>
              </a:rPr>
              <a:t>1.</a:t>
            </a:r>
            <a:r>
              <a:rPr lang="zh-TW" altLang="en-US" sz="2800" dirty="0" smtClean="0">
                <a:solidFill>
                  <a:schemeClr val="tx1"/>
                </a:solidFill>
              </a:rPr>
              <a:t>小白板、白板筆、白板擦</a:t>
            </a:r>
            <a:endParaRPr lang="zh-TW" altLang="en-US" sz="2800" dirty="0">
              <a:solidFill>
                <a:schemeClr val="tx1"/>
              </a:solidFill>
            </a:endParaRPr>
          </a:p>
          <a:p>
            <a:pPr marL="263525" indent="-263525">
              <a:lnSpc>
                <a:spcPct val="150000"/>
              </a:lnSpc>
            </a:pPr>
            <a:r>
              <a:rPr lang="en-US" altLang="zh-TW" sz="2800" dirty="0">
                <a:solidFill>
                  <a:schemeClr val="tx1"/>
                </a:solidFill>
              </a:rPr>
              <a:t>2.	</a:t>
            </a:r>
            <a:r>
              <a:rPr lang="zh-TW" altLang="en-US" sz="2800" dirty="0" smtClean="0">
                <a:solidFill>
                  <a:schemeClr val="tx1"/>
                </a:solidFill>
              </a:rPr>
              <a:t>圓形分數板</a:t>
            </a:r>
            <a:endParaRPr lang="zh-TW" altLang="en-US" sz="2800" dirty="0">
              <a:solidFill>
                <a:schemeClr val="tx1"/>
              </a:solidFill>
            </a:endParaRPr>
          </a:p>
          <a:p>
            <a:pPr marL="268288" indent="-268288">
              <a:lnSpc>
                <a:spcPct val="150000"/>
              </a:lnSpc>
              <a:buAutoNum type="arabicPeriod" startAt="3"/>
            </a:pPr>
            <a:r>
              <a:rPr lang="zh-TW" altLang="en-US" sz="2800" dirty="0" smtClean="0">
                <a:solidFill>
                  <a:schemeClr val="tx1"/>
                </a:solidFill>
              </a:rPr>
              <a:t>長條分數板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marL="268288" indent="-268288">
              <a:lnSpc>
                <a:spcPct val="150000"/>
              </a:lnSpc>
              <a:buAutoNum type="arabicPeriod" startAt="3"/>
            </a:pPr>
            <a:r>
              <a:rPr lang="zh-TW" altLang="en-US" sz="2800" dirty="0" smtClean="0">
                <a:solidFill>
                  <a:schemeClr val="tx1"/>
                </a:solidFill>
              </a:rPr>
              <a:t>磁鐵條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marL="268288" indent="-268288">
              <a:lnSpc>
                <a:spcPct val="150000"/>
              </a:lnSpc>
              <a:buAutoNum type="arabicPeriod" startAt="3"/>
            </a:pPr>
            <a:r>
              <a:rPr lang="zh-TW" altLang="en-US" sz="2800" dirty="0" smtClean="0">
                <a:solidFill>
                  <a:schemeClr val="tx1"/>
                </a:solidFill>
              </a:rPr>
              <a:t>教學</a:t>
            </a:r>
            <a:r>
              <a:rPr lang="en-US" altLang="zh-TW" sz="2800" dirty="0" smtClean="0">
                <a:solidFill>
                  <a:schemeClr val="tx1"/>
                </a:solidFill>
              </a:rPr>
              <a:t>PPT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1006696" y="905128"/>
            <a:ext cx="3339334" cy="795680"/>
            <a:chOff x="1006696" y="905128"/>
            <a:chExt cx="3339334" cy="795680"/>
          </a:xfrm>
        </p:grpSpPr>
        <p:sp>
          <p:nvSpPr>
            <p:cNvPr id="7" name="橢圓 6"/>
            <p:cNvSpPr/>
            <p:nvPr/>
          </p:nvSpPr>
          <p:spPr>
            <a:xfrm>
              <a:off x="1006696" y="908720"/>
              <a:ext cx="792088" cy="79208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教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1" name="橢圓 20"/>
            <p:cNvSpPr/>
            <p:nvPr/>
          </p:nvSpPr>
          <p:spPr>
            <a:xfrm>
              <a:off x="1856450" y="905128"/>
              <a:ext cx="792088" cy="79208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材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2704188" y="908720"/>
              <a:ext cx="792088" cy="79208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準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3553942" y="905128"/>
              <a:ext cx="792088" cy="79208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備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</p:grpSp>
      <p:pic>
        <p:nvPicPr>
          <p:cNvPr id="5122" name="Picture 2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918" y="4956842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92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" y="0"/>
            <a:ext cx="91360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圓角化單一角落矩形 4"/>
              <p:cNvSpPr/>
              <p:nvPr/>
            </p:nvSpPr>
            <p:spPr>
              <a:xfrm>
                <a:off x="971600" y="1412776"/>
                <a:ext cx="6048672" cy="3960440"/>
              </a:xfrm>
              <a:prstGeom prst="round1Rect">
                <a:avLst/>
              </a:prstGeom>
              <a:solidFill>
                <a:schemeClr val="bg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altLang="zh-TW" sz="2800" dirty="0" smtClean="0">
                    <a:solidFill>
                      <a:schemeClr val="tx1"/>
                    </a:solidFill>
                  </a:rPr>
                  <a:t> </a:t>
                </a:r>
                <a:endParaRPr lang="zh-TW" altLang="zh-TW" sz="2800" dirty="0">
                  <a:solidFill>
                    <a:schemeClr val="tx1"/>
                  </a:solidFill>
                </a:endParaRPr>
              </a:p>
              <a:p>
                <a:pPr marL="263525" indent="-263525">
                  <a:lnSpc>
                    <a:spcPct val="150000"/>
                  </a:lnSpc>
                </a:pPr>
                <a:r>
                  <a:rPr lang="en-US" altLang="zh-TW" sz="2800" dirty="0">
                    <a:solidFill>
                      <a:schemeClr val="tx1"/>
                    </a:solidFill>
                  </a:rPr>
                  <a:t>1.	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看</a:t>
                </a:r>
                <a14:m>
                  <m:oMath xmlns:m="http://schemas.openxmlformats.org/officeDocument/2006/math">
                    <m:r>
                      <a:rPr lang="zh-TW" altLang="en-US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到</m:t>
                    </m:r>
                    <m:f>
                      <m:fPr>
                        <m:ctrlPr>
                          <a:rPr lang="en-US" altLang="zh-TW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2800" dirty="0" smtClean="0">
                    <a:solidFill>
                      <a:schemeClr val="tx1"/>
                    </a:solidFill>
                  </a:rPr>
                  <a:t>你想到什麼？看到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2800" dirty="0" smtClean="0">
                    <a:solidFill>
                      <a:schemeClr val="tx1"/>
                    </a:solidFill>
                  </a:rPr>
                  <a:t>公升你</a:t>
                </a:r>
                <a:r>
                  <a:rPr lang="zh-TW" altLang="en-US" sz="2800" dirty="0">
                    <a:solidFill>
                      <a:schemeClr val="tx1"/>
                    </a:solidFill>
                  </a:rPr>
                  <a:t>想到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什麼？</a:t>
                </a:r>
                <a:endParaRPr lang="zh-TW" altLang="en-US" sz="2800" dirty="0">
                  <a:solidFill>
                    <a:schemeClr val="tx1"/>
                  </a:solidFill>
                </a:endParaRPr>
              </a:p>
              <a:p>
                <a:pPr marL="263525" indent="-263525">
                  <a:lnSpc>
                    <a:spcPct val="150000"/>
                  </a:lnSpc>
                </a:pPr>
                <a:r>
                  <a:rPr lang="en-US" altLang="zh-TW" sz="2800" dirty="0">
                    <a:solidFill>
                      <a:schemeClr val="tx1"/>
                    </a:solidFill>
                  </a:rPr>
                  <a:t>2.	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看到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2800" dirty="0" smtClean="0">
                    <a:solidFill>
                      <a:schemeClr val="tx1"/>
                    </a:solidFill>
                  </a:rPr>
                  <a:t>公升和沙拉油，</a:t>
                </a:r>
                <a:r>
                  <a:rPr lang="zh-TW" altLang="en-US" sz="2800" b="1" dirty="0" smtClean="0">
                    <a:solidFill>
                      <a:schemeClr val="tx1"/>
                    </a:solidFill>
                  </a:rPr>
                  <a:t>你能提出什麼數學問題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？</a:t>
                </a:r>
                <a:endParaRPr lang="zh-TW" alt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圓角化單一角落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412776"/>
                <a:ext cx="6048672" cy="3960440"/>
              </a:xfrm>
              <a:prstGeom prst="round1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群組 7"/>
          <p:cNvGrpSpPr/>
          <p:nvPr/>
        </p:nvGrpSpPr>
        <p:grpSpPr>
          <a:xfrm>
            <a:off x="1006696" y="905128"/>
            <a:ext cx="3339334" cy="795680"/>
            <a:chOff x="1006696" y="905128"/>
            <a:chExt cx="3339334" cy="795680"/>
          </a:xfrm>
        </p:grpSpPr>
        <p:sp>
          <p:nvSpPr>
            <p:cNvPr id="7" name="橢圓 6"/>
            <p:cNvSpPr/>
            <p:nvPr/>
          </p:nvSpPr>
          <p:spPr>
            <a:xfrm>
              <a:off x="1006696" y="908720"/>
              <a:ext cx="792088" cy="792088"/>
            </a:xfrm>
            <a:prstGeom prst="ellipse">
              <a:avLst/>
            </a:prstGeom>
            <a:solidFill>
              <a:srgbClr val="FF66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引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1" name="橢圓 20"/>
            <p:cNvSpPr/>
            <p:nvPr/>
          </p:nvSpPr>
          <p:spPr>
            <a:xfrm>
              <a:off x="1856450" y="905128"/>
              <a:ext cx="792088" cy="792088"/>
            </a:xfrm>
            <a:prstGeom prst="ellipse">
              <a:avLst/>
            </a:prstGeom>
            <a:solidFill>
              <a:srgbClr val="FF66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起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2704188" y="908720"/>
              <a:ext cx="792088" cy="792088"/>
            </a:xfrm>
            <a:prstGeom prst="ellipse">
              <a:avLst/>
            </a:prstGeom>
            <a:solidFill>
              <a:srgbClr val="FF66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動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3553942" y="905128"/>
              <a:ext cx="792088" cy="792088"/>
            </a:xfrm>
            <a:prstGeom prst="ellipse">
              <a:avLst/>
            </a:prstGeom>
            <a:solidFill>
              <a:srgbClr val="FF66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機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</p:grpSp>
      <p:pic>
        <p:nvPicPr>
          <p:cNvPr id="6146" name="Picture 2">
            <a:hlinkClick r:id="rId4" action="ppaction://hlinksldjump"/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800" y="4957200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14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" y="0"/>
            <a:ext cx="91360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圓角化單一角落矩形 4"/>
              <p:cNvSpPr/>
              <p:nvPr/>
            </p:nvSpPr>
            <p:spPr>
              <a:xfrm>
                <a:off x="971600" y="1412776"/>
                <a:ext cx="6048672" cy="3960440"/>
              </a:xfrm>
              <a:prstGeom prst="round1Rect">
                <a:avLst/>
              </a:prstGeom>
              <a:solidFill>
                <a:schemeClr val="bg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altLang="zh-TW" sz="2800" dirty="0" smtClean="0">
                    <a:solidFill>
                      <a:schemeClr val="tx1"/>
                    </a:solidFill>
                  </a:rPr>
                  <a:t> </a:t>
                </a:r>
                <a:endParaRPr lang="zh-TW" altLang="zh-TW" sz="2800" dirty="0">
                  <a:solidFill>
                    <a:schemeClr val="tx1"/>
                  </a:solidFill>
                </a:endParaRPr>
              </a:p>
              <a:p>
                <a:pPr marL="263525" indent="-263525">
                  <a:lnSpc>
                    <a:spcPct val="120000"/>
                  </a:lnSpc>
                </a:pPr>
                <a:r>
                  <a:rPr lang="zh-TW" altLang="en-US" sz="2800" b="1" dirty="0" smtClean="0">
                    <a:solidFill>
                      <a:srgbClr val="FF0000"/>
                    </a:solidFill>
                  </a:rPr>
                  <a:t>流程：</a:t>
                </a:r>
                <a:r>
                  <a:rPr lang="zh-TW" altLang="en-US" sz="2800" b="1" u="sng" dirty="0" smtClean="0">
                    <a:solidFill>
                      <a:srgbClr val="FF0000"/>
                    </a:solidFill>
                  </a:rPr>
                  <a:t>做數→</a:t>
                </a:r>
                <a:r>
                  <a:rPr lang="zh-TW" altLang="en-US" sz="2800" b="1" u="sng" dirty="0">
                    <a:solidFill>
                      <a:srgbClr val="FF0000"/>
                    </a:solidFill>
                  </a:rPr>
                  <a:t>畫圖解題</a:t>
                </a:r>
                <a:r>
                  <a:rPr lang="zh-TW" altLang="en-US" sz="2800" b="1" u="sng" dirty="0" smtClean="0">
                    <a:solidFill>
                      <a:srgbClr val="FF0000"/>
                    </a:solidFill>
                  </a:rPr>
                  <a:t>→記錄算式</a:t>
                </a:r>
                <a:endParaRPr lang="zh-TW" altLang="en-US" sz="2800" b="1" u="sng" dirty="0">
                  <a:solidFill>
                    <a:srgbClr val="FF0000"/>
                  </a:solidFill>
                </a:endParaRPr>
              </a:p>
              <a:p>
                <a:pPr marL="263525" indent="-263525">
                  <a:lnSpc>
                    <a:spcPct val="120000"/>
                  </a:lnSpc>
                  <a:spcAft>
                    <a:spcPts val="1200"/>
                  </a:spcAft>
                </a:pPr>
                <a:r>
                  <a:rPr lang="en-US" altLang="zh-TW" sz="2800" dirty="0">
                    <a:solidFill>
                      <a:schemeClr val="tx1"/>
                    </a:solidFill>
                  </a:rPr>
                  <a:t>1.	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一瓶沙拉油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TW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sz="2800" dirty="0" smtClean="0">
                    <a:solidFill>
                      <a:schemeClr val="tx1"/>
                    </a:solidFill>
                  </a:rPr>
                  <a:t>公升，廚</a:t>
                </a:r>
                <a:r>
                  <a:rPr lang="zh-TW" altLang="en-US" sz="2800" dirty="0">
                    <a:solidFill>
                      <a:schemeClr val="tx1"/>
                    </a:solidFill>
                  </a:rPr>
                  <a:t>工阿姨這個月用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掉</a:t>
                </a:r>
                <a:r>
                  <a:rPr lang="en-US" altLang="zh-TW" sz="2800" dirty="0" smtClean="0">
                    <a:solidFill>
                      <a:schemeClr val="tx1"/>
                    </a:solidFill>
                  </a:rPr>
                  <a:t>4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桶</a:t>
                </a:r>
                <a:r>
                  <a:rPr lang="zh-TW" altLang="en-US" sz="2800" dirty="0">
                    <a:solidFill>
                      <a:schemeClr val="tx1"/>
                    </a:solidFill>
                  </a:rPr>
                  <a:t>，共用掉多少公升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？</a:t>
                </a:r>
                <a:endParaRPr lang="zh-TW" altLang="en-US" sz="2800" dirty="0">
                  <a:solidFill>
                    <a:schemeClr val="tx1"/>
                  </a:solidFill>
                </a:endParaRPr>
              </a:p>
              <a:p>
                <a:pPr marL="263525" indent="-263525">
                  <a:lnSpc>
                    <a:spcPct val="120000"/>
                  </a:lnSpc>
                  <a:spcAft>
                    <a:spcPts val="1200"/>
                  </a:spcAft>
                </a:pPr>
                <a:r>
                  <a:rPr lang="en-US" altLang="zh-TW" sz="2800" dirty="0">
                    <a:solidFill>
                      <a:schemeClr val="tx1"/>
                    </a:solidFill>
                  </a:rPr>
                  <a:t>2.	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TW" altLang="en-US" sz="2800" dirty="0">
                        <a:solidFill>
                          <a:schemeClr val="tx1"/>
                        </a:solidFill>
                      </a:rPr>
                      <m:t>一瓶沙拉油</m:t>
                    </m:r>
                    <m:r>
                      <m:rPr>
                        <m:nor/>
                      </m:rPr>
                      <a:rPr lang="en-US" altLang="zh-TW" sz="2800" b="0" i="0" dirty="0" smtClean="0">
                        <a:solidFill>
                          <a:schemeClr val="tx1"/>
                        </a:solidFill>
                      </a:rPr>
                      <m:t>2</m:t>
                    </m:r>
                    <m:f>
                      <m:fPr>
                        <m:ctrlPr>
                          <a:rPr lang="en-US" altLang="zh-TW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sz="2800" dirty="0" smtClean="0">
                    <a:solidFill>
                      <a:schemeClr val="tx1"/>
                    </a:solidFill>
                  </a:rPr>
                  <a:t>公升，</a:t>
                </a:r>
                <a:r>
                  <a:rPr lang="zh-TW" altLang="en-US" sz="2800" dirty="0">
                    <a:solidFill>
                      <a:schemeClr val="tx1"/>
                    </a:solidFill>
                  </a:rPr>
                  <a:t>廚工阿姨這個月用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掉</a:t>
                </a:r>
                <a:r>
                  <a:rPr lang="en-US" altLang="zh-TW" sz="2800" dirty="0" smtClean="0">
                    <a:solidFill>
                      <a:schemeClr val="tx1"/>
                    </a:solidFill>
                  </a:rPr>
                  <a:t>3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桶</a:t>
                </a:r>
                <a:r>
                  <a:rPr lang="zh-TW" altLang="en-US" sz="2800" dirty="0">
                    <a:solidFill>
                      <a:schemeClr val="tx1"/>
                    </a:solidFill>
                  </a:rPr>
                  <a:t>，共用掉多少公升？</a:t>
                </a:r>
              </a:p>
            </p:txBody>
          </p:sp>
        </mc:Choice>
        <mc:Fallback xmlns="">
          <p:sp>
            <p:nvSpPr>
              <p:cNvPr id="5" name="圓角化單一角落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412776"/>
                <a:ext cx="6048672" cy="3960440"/>
              </a:xfrm>
              <a:prstGeom prst="round1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群組 7"/>
          <p:cNvGrpSpPr/>
          <p:nvPr/>
        </p:nvGrpSpPr>
        <p:grpSpPr>
          <a:xfrm>
            <a:off x="1006696" y="905128"/>
            <a:ext cx="3339334" cy="795680"/>
            <a:chOff x="1006696" y="905128"/>
            <a:chExt cx="3339334" cy="795680"/>
          </a:xfrm>
        </p:grpSpPr>
        <p:sp>
          <p:nvSpPr>
            <p:cNvPr id="7" name="橢圓 6"/>
            <p:cNvSpPr/>
            <p:nvPr/>
          </p:nvSpPr>
          <p:spPr>
            <a:xfrm>
              <a:off x="1006696" y="908720"/>
              <a:ext cx="792088" cy="792088"/>
            </a:xfrm>
            <a:prstGeom prst="ellipse">
              <a:avLst/>
            </a:prstGeom>
            <a:solidFill>
              <a:srgbClr val="FF99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發</a:t>
              </a:r>
            </a:p>
          </p:txBody>
        </p:sp>
        <p:sp>
          <p:nvSpPr>
            <p:cNvPr id="21" name="橢圓 20"/>
            <p:cNvSpPr/>
            <p:nvPr/>
          </p:nvSpPr>
          <p:spPr>
            <a:xfrm>
              <a:off x="1856450" y="905128"/>
              <a:ext cx="792088" cy="792088"/>
            </a:xfrm>
            <a:prstGeom prst="ellipse">
              <a:avLst/>
            </a:prstGeom>
            <a:solidFill>
              <a:srgbClr val="FF99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展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2704188" y="908720"/>
              <a:ext cx="792088" cy="792088"/>
            </a:xfrm>
            <a:prstGeom prst="ellipse">
              <a:avLst/>
            </a:prstGeom>
            <a:solidFill>
              <a:srgbClr val="FF99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活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3553942" y="905128"/>
              <a:ext cx="792088" cy="792088"/>
            </a:xfrm>
            <a:prstGeom prst="ellipse">
              <a:avLst/>
            </a:prstGeom>
            <a:solidFill>
              <a:srgbClr val="FF99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動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</p:grpSp>
      <p:pic>
        <p:nvPicPr>
          <p:cNvPr id="7170" name="Picture 2">
            <a:hlinkClick r:id="rId4" action="ppaction://hlinksldjump"/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800" y="4957200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7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" y="0"/>
            <a:ext cx="91360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圓角化單一角落矩形 4"/>
              <p:cNvSpPr/>
              <p:nvPr/>
            </p:nvSpPr>
            <p:spPr>
              <a:xfrm>
                <a:off x="971600" y="1412775"/>
                <a:ext cx="6048672" cy="4032449"/>
              </a:xfrm>
              <a:prstGeom prst="round1Rect">
                <a:avLst/>
              </a:prstGeom>
              <a:solidFill>
                <a:schemeClr val="bg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altLang="zh-TW" sz="2800" dirty="0" smtClean="0">
                    <a:solidFill>
                      <a:schemeClr val="tx1"/>
                    </a:solidFill>
                  </a:rPr>
                  <a:t> </a:t>
                </a:r>
                <a:endParaRPr lang="zh-TW" altLang="zh-TW" sz="2800" dirty="0">
                  <a:solidFill>
                    <a:schemeClr val="tx1"/>
                  </a:solidFill>
                </a:endParaRPr>
              </a:p>
              <a:p>
                <a:pPr marL="263525" indent="-263525">
                  <a:lnSpc>
                    <a:spcPct val="120000"/>
                  </a:lnSpc>
                </a:pPr>
                <a:r>
                  <a:rPr lang="zh-TW" altLang="en-US" sz="2800" b="1" dirty="0">
                    <a:solidFill>
                      <a:srgbClr val="FF0000"/>
                    </a:solidFill>
                  </a:rPr>
                  <a:t>流程：</a:t>
                </a:r>
                <a:r>
                  <a:rPr lang="zh-TW" altLang="en-US" sz="2800" b="1" u="sng" dirty="0" smtClean="0">
                    <a:solidFill>
                      <a:srgbClr val="FF0000"/>
                    </a:solidFill>
                  </a:rPr>
                  <a:t>列式解題→優化算法</a:t>
                </a:r>
                <a:endParaRPr lang="zh-TW" altLang="en-US" sz="2800" b="1" u="sng" dirty="0">
                  <a:solidFill>
                    <a:srgbClr val="FF0000"/>
                  </a:solidFill>
                </a:endParaRPr>
              </a:p>
              <a:p>
                <a:pPr marL="514350" indent="-514350">
                  <a:spcAft>
                    <a:spcPts val="1200"/>
                  </a:spcAft>
                  <a:buAutoNum type="arabicPeriod" startAt="3"/>
                </a:pPr>
                <a14:m>
                  <m:oMath xmlns:m="http://schemas.openxmlformats.org/officeDocument/2006/math">
                    <m:r>
                      <a:rPr lang="zh-TW" alt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新泰牌沙拉油一桶</m:t>
                    </m:r>
                    <m:r>
                      <a:rPr lang="en-US" altLang="zh-TW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altLang="zh-TW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TW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altLang="zh-TW" sz="28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zh-TW" altLang="en-US" sz="2800" dirty="0" smtClean="0">
                    <a:solidFill>
                      <a:schemeClr val="tx1"/>
                    </a:solidFill>
                  </a:rPr>
                  <a:t>公升，廚工阿姨這個月用掉</a:t>
                </a:r>
                <a:r>
                  <a:rPr lang="en-US" altLang="zh-TW" sz="2800" dirty="0" smtClean="0">
                    <a:solidFill>
                      <a:schemeClr val="tx1"/>
                    </a:solidFill>
                  </a:rPr>
                  <a:t>3</a:t>
                </a:r>
                <a:r>
                  <a:rPr lang="zh-TW" altLang="en-US" sz="2800" dirty="0" smtClean="0">
                    <a:solidFill>
                      <a:schemeClr val="tx1"/>
                    </a:solidFill>
                  </a:rPr>
                  <a:t>桶，共用掉多少公升？</a:t>
                </a:r>
                <a:endParaRPr lang="en-US" altLang="zh-TW" sz="2800" dirty="0" smtClean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rabicPeriod" startAt="3"/>
                </a:pPr>
                <a:r>
                  <a:rPr lang="zh-TW" altLang="en-US" sz="2800" dirty="0" smtClean="0">
                    <a:solidFill>
                      <a:schemeClr val="tx1"/>
                    </a:solidFill>
                  </a:rPr>
                  <a:t>牛刀小試：</a:t>
                </a:r>
                <a:endParaRPr lang="en-US" altLang="zh-TW" sz="2800" dirty="0" smtClean="0">
                  <a:solidFill>
                    <a:schemeClr val="tx1"/>
                  </a:solidFill>
                </a:endParaRPr>
              </a:p>
              <a:p>
                <a:pPr marL="631825" lvl="1" indent="-174625">
                  <a:buFont typeface="Arial" panose="020B0604020202020204" pitchFamily="34" charset="0"/>
                  <a:buChar char="•"/>
                </a:pPr>
                <a:r>
                  <a:rPr lang="zh-TW" altLang="en-US" sz="2200" dirty="0" smtClean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一桶沙拉油</a:t>
                </a:r>
                <a14:m>
                  <m:oMath xmlns:m="http://schemas.openxmlformats.org/officeDocument/2006/math">
                    <m:r>
                      <a:rPr lang="en-US" altLang="zh-TW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altLang="zh-TW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altLang="zh-TW" sz="22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zh-TW" altLang="en-US" sz="2200" dirty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公升</a:t>
                </a:r>
                <a:r>
                  <a:rPr lang="zh-TW" altLang="en-US" sz="2200" dirty="0" smtClean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，買</a:t>
                </a:r>
                <a:r>
                  <a:rPr lang="en-US" altLang="zh-TW" sz="2200" dirty="0" smtClean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5</a:t>
                </a:r>
                <a:r>
                  <a:rPr lang="zh-TW" altLang="en-US" sz="2200" dirty="0" smtClean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桶共多少公升？</a:t>
                </a:r>
                <a:endParaRPr lang="en-US" altLang="zh-TW" sz="2200" dirty="0" smtClean="0">
                  <a:solidFill>
                    <a:schemeClr val="tx1"/>
                  </a:solidFill>
                  <a:latin typeface="華康隸書體W5" panose="03000509000000000000" pitchFamily="65" charset="-120"/>
                  <a:ea typeface="華康隸書體W5" panose="03000509000000000000" pitchFamily="65" charset="-120"/>
                </a:endParaRPr>
              </a:p>
              <a:p>
                <a:pPr marL="631825" lvl="1" indent="-174625">
                  <a:buFont typeface="Arial" panose="020B0604020202020204" pitchFamily="34" charset="0"/>
                  <a:buChar char="•"/>
                </a:pPr>
                <a:r>
                  <a:rPr lang="zh-TW" altLang="en-US" sz="2200" dirty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一桶沙拉油</a:t>
                </a:r>
                <a14:m>
                  <m:oMath xmlns:m="http://schemas.openxmlformats.org/officeDocument/2006/math">
                    <m:r>
                      <a:rPr lang="en-US" altLang="zh-TW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</m:t>
                    </m:r>
                    <m:f>
                      <m:fPr>
                        <m:ctrlPr>
                          <a:rPr lang="en-US" altLang="zh-TW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zh-TW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altLang="zh-TW" sz="22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zh-TW" altLang="en-US" sz="2200" dirty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公升，</a:t>
                </a:r>
                <a:r>
                  <a:rPr lang="zh-TW" altLang="en-US" sz="2200" dirty="0" smtClean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買</a:t>
                </a:r>
                <a:r>
                  <a:rPr lang="en-US" altLang="zh-TW" sz="2200" dirty="0" smtClean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4</a:t>
                </a:r>
                <a:r>
                  <a:rPr lang="zh-TW" altLang="en-US" sz="2200" dirty="0" smtClean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桶</a:t>
                </a:r>
                <a:r>
                  <a:rPr lang="zh-TW" altLang="en-US" sz="2200" dirty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共多少公升</a:t>
                </a:r>
                <a:r>
                  <a:rPr lang="zh-TW" altLang="en-US" sz="2200" dirty="0" smtClean="0">
                    <a:solidFill>
                      <a:schemeClr val="tx1"/>
                    </a:solidFill>
                    <a:latin typeface="華康隸書體W5" panose="03000509000000000000" pitchFamily="65" charset="-120"/>
                    <a:ea typeface="華康隸書體W5" panose="03000509000000000000" pitchFamily="65" charset="-120"/>
                  </a:rPr>
                  <a:t>？</a:t>
                </a:r>
                <a:endParaRPr lang="en-US" altLang="zh-TW" sz="2200" dirty="0" smtClean="0">
                  <a:solidFill>
                    <a:schemeClr val="tx1"/>
                  </a:solidFill>
                  <a:latin typeface="華康隸書體W5" panose="03000509000000000000" pitchFamily="65" charset="-120"/>
                  <a:ea typeface="華康隸書體W5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5" name="圓角化單一角落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412775"/>
                <a:ext cx="6048672" cy="4032449"/>
              </a:xfrm>
              <a:prstGeom prst="round1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群組 7"/>
          <p:cNvGrpSpPr/>
          <p:nvPr/>
        </p:nvGrpSpPr>
        <p:grpSpPr>
          <a:xfrm>
            <a:off x="1006696" y="905128"/>
            <a:ext cx="3339334" cy="795680"/>
            <a:chOff x="1006696" y="905128"/>
            <a:chExt cx="3339334" cy="795680"/>
          </a:xfrm>
        </p:grpSpPr>
        <p:sp>
          <p:nvSpPr>
            <p:cNvPr id="7" name="橢圓 6"/>
            <p:cNvSpPr/>
            <p:nvPr/>
          </p:nvSpPr>
          <p:spPr>
            <a:xfrm>
              <a:off x="1006696" y="908720"/>
              <a:ext cx="792088" cy="792088"/>
            </a:xfrm>
            <a:prstGeom prst="ellipse">
              <a:avLst/>
            </a:prstGeom>
            <a:solidFill>
              <a:srgbClr val="66FF33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發</a:t>
              </a:r>
            </a:p>
          </p:txBody>
        </p:sp>
        <p:sp>
          <p:nvSpPr>
            <p:cNvPr id="21" name="橢圓 20"/>
            <p:cNvSpPr/>
            <p:nvPr/>
          </p:nvSpPr>
          <p:spPr>
            <a:xfrm>
              <a:off x="1856450" y="905128"/>
              <a:ext cx="792088" cy="792088"/>
            </a:xfrm>
            <a:prstGeom prst="ellipse">
              <a:avLst/>
            </a:prstGeom>
            <a:solidFill>
              <a:srgbClr val="66FF33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展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2704188" y="908720"/>
              <a:ext cx="792088" cy="792088"/>
            </a:xfrm>
            <a:prstGeom prst="ellipse">
              <a:avLst/>
            </a:prstGeom>
            <a:solidFill>
              <a:srgbClr val="66FF33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活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3553942" y="905128"/>
              <a:ext cx="792088" cy="792088"/>
            </a:xfrm>
            <a:prstGeom prst="ellipse">
              <a:avLst/>
            </a:prstGeom>
            <a:solidFill>
              <a:srgbClr val="66FF33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ysClr val="windowText" lastClr="000000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動</a:t>
              </a:r>
              <a:endParaRPr lang="zh-TW" altLang="en-US" sz="4000" dirty="0">
                <a:solidFill>
                  <a:sysClr val="windowText" lastClr="00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</p:grpSp>
      <p:pic>
        <p:nvPicPr>
          <p:cNvPr id="8195" name="Picture 3">
            <a:hlinkClick r:id="rId4" action="ppaction://hlinksldjump"/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800" y="4957200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20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" y="0"/>
            <a:ext cx="91360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圓角化單一角落矩形 4"/>
          <p:cNvSpPr/>
          <p:nvPr/>
        </p:nvSpPr>
        <p:spPr>
          <a:xfrm>
            <a:off x="971600" y="1412776"/>
            <a:ext cx="6048672" cy="3960440"/>
          </a:xfrm>
          <a:prstGeom prst="round1Rect">
            <a:avLst/>
          </a:prstGeom>
          <a:solidFill>
            <a:schemeClr val="bg1"/>
          </a:solidFill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70000"/>
              </a:lnSpc>
            </a:pPr>
            <a:r>
              <a:rPr lang="en-US" altLang="zh-TW" sz="2800" dirty="0" smtClean="0">
                <a:solidFill>
                  <a:schemeClr val="tx1"/>
                </a:solidFill>
              </a:rPr>
              <a:t> </a:t>
            </a:r>
            <a:endParaRPr lang="zh-TW" altLang="zh-TW" sz="2800" dirty="0">
              <a:solidFill>
                <a:schemeClr val="tx1"/>
              </a:solidFill>
            </a:endParaRPr>
          </a:p>
          <a:p>
            <a:pPr marL="263525" indent="-263525">
              <a:lnSpc>
                <a:spcPct val="150000"/>
              </a:lnSpc>
            </a:pPr>
            <a:r>
              <a:rPr lang="zh-TW" altLang="en-US" sz="2800" b="1" dirty="0">
                <a:solidFill>
                  <a:srgbClr val="FF0000"/>
                </a:solidFill>
              </a:rPr>
              <a:t>流程：</a:t>
            </a:r>
            <a:r>
              <a:rPr lang="zh-TW" altLang="en-US" sz="2800" b="1" u="sng" dirty="0" smtClean="0">
                <a:solidFill>
                  <a:srgbClr val="FF0000"/>
                </a:solidFill>
              </a:rPr>
              <a:t>總結學習內容</a:t>
            </a:r>
          </a:p>
        </p:txBody>
      </p:sp>
      <p:grpSp>
        <p:nvGrpSpPr>
          <p:cNvPr id="8" name="群組 7"/>
          <p:cNvGrpSpPr/>
          <p:nvPr/>
        </p:nvGrpSpPr>
        <p:grpSpPr>
          <a:xfrm>
            <a:off x="1006696" y="905128"/>
            <a:ext cx="3339334" cy="795680"/>
            <a:chOff x="1006696" y="905128"/>
            <a:chExt cx="3339334" cy="795680"/>
          </a:xfrm>
        </p:grpSpPr>
        <p:sp>
          <p:nvSpPr>
            <p:cNvPr id="7" name="橢圓 6"/>
            <p:cNvSpPr/>
            <p:nvPr/>
          </p:nvSpPr>
          <p:spPr>
            <a:xfrm>
              <a:off x="1006696" y="908720"/>
              <a:ext cx="792088" cy="792088"/>
            </a:xfrm>
            <a:prstGeom prst="ellipse">
              <a:avLst/>
            </a:prstGeom>
            <a:solidFill>
              <a:srgbClr val="9966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chemeClr val="bg1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綜</a:t>
              </a:r>
              <a:endParaRPr lang="zh-TW" altLang="en-US" sz="4000" dirty="0">
                <a:solidFill>
                  <a:schemeClr val="bg1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1" name="橢圓 20"/>
            <p:cNvSpPr/>
            <p:nvPr/>
          </p:nvSpPr>
          <p:spPr>
            <a:xfrm>
              <a:off x="1856450" y="905128"/>
              <a:ext cx="792088" cy="792088"/>
            </a:xfrm>
            <a:prstGeom prst="ellipse">
              <a:avLst/>
            </a:prstGeom>
            <a:solidFill>
              <a:srgbClr val="9966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chemeClr val="bg1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合</a:t>
              </a:r>
              <a:endParaRPr lang="zh-TW" altLang="en-US" sz="4000" dirty="0">
                <a:solidFill>
                  <a:schemeClr val="bg1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2704188" y="908720"/>
              <a:ext cx="792088" cy="792088"/>
            </a:xfrm>
            <a:prstGeom prst="ellipse">
              <a:avLst/>
            </a:prstGeom>
            <a:solidFill>
              <a:srgbClr val="9966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chemeClr val="bg1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活</a:t>
              </a:r>
              <a:endParaRPr lang="zh-TW" altLang="en-US" sz="4000" dirty="0">
                <a:solidFill>
                  <a:schemeClr val="bg1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3553942" y="905128"/>
              <a:ext cx="792088" cy="792088"/>
            </a:xfrm>
            <a:prstGeom prst="ellipse">
              <a:avLst/>
            </a:prstGeom>
            <a:solidFill>
              <a:srgbClr val="9966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chemeClr val="bg1"/>
                  </a:solidFill>
                  <a:latin typeface="華康中特圓體" panose="020F0809000000000000" pitchFamily="49" charset="-120"/>
                  <a:ea typeface="華康中特圓體" panose="020F0809000000000000" pitchFamily="49" charset="-120"/>
                </a:rPr>
                <a:t>動</a:t>
              </a:r>
              <a:endParaRPr lang="zh-TW" altLang="en-US" sz="4000" dirty="0">
                <a:solidFill>
                  <a:schemeClr val="bg1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endParaRPr>
            </a:p>
          </p:txBody>
        </p:sp>
      </p:grpSp>
      <p:pic>
        <p:nvPicPr>
          <p:cNvPr id="9218" name="Picture 2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800" y="4957200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群組 9"/>
          <p:cNvGrpSpPr/>
          <p:nvPr/>
        </p:nvGrpSpPr>
        <p:grpSpPr>
          <a:xfrm>
            <a:off x="1006696" y="2348880"/>
            <a:ext cx="5869560" cy="2926209"/>
            <a:chOff x="-675619" y="1178340"/>
            <a:chExt cx="9000667" cy="4493517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 rotWithShape="1">
            <a:blip r:embed="rId5"/>
            <a:srcRect r="58233"/>
            <a:stretch/>
          </p:blipFill>
          <p:spPr>
            <a:xfrm>
              <a:off x="-675619" y="1186143"/>
              <a:ext cx="4383523" cy="4485714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 rotWithShape="1">
            <a:blip r:embed="rId5"/>
            <a:srcRect l="44431" r="26579"/>
            <a:stretch/>
          </p:blipFill>
          <p:spPr>
            <a:xfrm>
              <a:off x="3180854" y="1178340"/>
              <a:ext cx="3047330" cy="4492800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/>
          </p:nvPicPr>
          <p:blipFill rotWithShape="1">
            <a:blip r:embed="rId5"/>
            <a:srcRect l="71831" t="14425" b="58328"/>
            <a:stretch/>
          </p:blipFill>
          <p:spPr>
            <a:xfrm>
              <a:off x="5364088" y="1831377"/>
              <a:ext cx="2960960" cy="12241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58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1284</TotalTime>
  <Words>211</Words>
  <Application>Microsoft Office PowerPoint</Application>
  <PresentationFormat>如螢幕大小 (4:3)</PresentationFormat>
  <Paragraphs>103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5" baseType="lpstr">
      <vt:lpstr>華康中特圓體</vt:lpstr>
      <vt:lpstr>華康中圓體</vt:lpstr>
      <vt:lpstr>華康新特黑體</vt:lpstr>
      <vt:lpstr>華康隸書體W5</vt:lpstr>
      <vt:lpstr>超世紀新粗黑</vt:lpstr>
      <vt:lpstr>新細明體</vt:lpstr>
      <vt:lpstr>標楷體</vt:lpstr>
      <vt:lpstr>Arial</vt:lpstr>
      <vt:lpstr>Calibri</vt:lpstr>
      <vt:lpstr>Cambria Math</vt:lpstr>
      <vt:lpstr>Candara</vt:lpstr>
      <vt:lpstr>Symbol</vt:lpstr>
      <vt:lpstr>Wingdings</vt:lpstr>
      <vt:lpstr>波形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一堂沒有看到問題的課，不算好課。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207</cp:revision>
  <dcterms:created xsi:type="dcterms:W3CDTF">2015-03-08T09:33:29Z</dcterms:created>
  <dcterms:modified xsi:type="dcterms:W3CDTF">2017-10-26T07:56:15Z</dcterms:modified>
</cp:coreProperties>
</file>