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650F1F3-18EB-4C17-892C-761CBEABAF16}" type="datetimeFigureOut">
              <a:rPr lang="zh-TW" altLang="en-US" smtClean="0"/>
              <a:pPr/>
              <a:t>2013/3/6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31ECAAC-3F5E-4280-961F-55ACDA66658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0F1F3-18EB-4C17-892C-761CBEABAF16}" type="datetimeFigureOut">
              <a:rPr lang="zh-TW" altLang="en-US" smtClean="0"/>
              <a:pPr/>
              <a:t>2013/3/6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CAAC-3F5E-4280-961F-55ACDA66658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0F1F3-18EB-4C17-892C-761CBEABAF16}" type="datetimeFigureOut">
              <a:rPr lang="zh-TW" altLang="en-US" smtClean="0"/>
              <a:pPr/>
              <a:t>2013/3/6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CAAC-3F5E-4280-961F-55ACDA66658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650F1F3-18EB-4C17-892C-761CBEABAF16}" type="datetimeFigureOut">
              <a:rPr lang="zh-TW" altLang="en-US" smtClean="0"/>
              <a:pPr/>
              <a:t>2013/3/6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31ECAAC-3F5E-4280-961F-55ACDA66658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650F1F3-18EB-4C17-892C-761CBEABAF16}" type="datetimeFigureOut">
              <a:rPr lang="zh-TW" altLang="en-US" smtClean="0"/>
              <a:pPr/>
              <a:t>2013/3/6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31ECAAC-3F5E-4280-961F-55ACDA66658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0F1F3-18EB-4C17-892C-761CBEABAF16}" type="datetimeFigureOut">
              <a:rPr lang="zh-TW" altLang="en-US" smtClean="0"/>
              <a:pPr/>
              <a:t>2013/3/6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CAAC-3F5E-4280-961F-55ACDA66658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0F1F3-18EB-4C17-892C-761CBEABAF16}" type="datetimeFigureOut">
              <a:rPr lang="zh-TW" altLang="en-US" smtClean="0"/>
              <a:pPr/>
              <a:t>2013/3/6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CAAC-3F5E-4280-961F-55ACDA66658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50F1F3-18EB-4C17-892C-761CBEABAF16}" type="datetimeFigureOut">
              <a:rPr lang="zh-TW" altLang="en-US" smtClean="0"/>
              <a:pPr/>
              <a:t>2013/3/6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1ECAAC-3F5E-4280-961F-55ACDA66658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0F1F3-18EB-4C17-892C-761CBEABAF16}" type="datetimeFigureOut">
              <a:rPr lang="zh-TW" altLang="en-US" smtClean="0"/>
              <a:pPr/>
              <a:t>2013/3/6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ECAAC-3F5E-4280-961F-55ACDA66658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650F1F3-18EB-4C17-892C-761CBEABAF16}" type="datetimeFigureOut">
              <a:rPr lang="zh-TW" altLang="en-US" smtClean="0"/>
              <a:pPr/>
              <a:t>2013/3/6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31ECAAC-3F5E-4280-961F-55ACDA66658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650F1F3-18EB-4C17-892C-761CBEABAF16}" type="datetimeFigureOut">
              <a:rPr lang="zh-TW" altLang="en-US" smtClean="0"/>
              <a:pPr/>
              <a:t>2013/3/6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31ECAAC-3F5E-4280-961F-55ACDA66658A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650F1F3-18EB-4C17-892C-761CBEABAF16}" type="datetimeFigureOut">
              <a:rPr lang="zh-TW" altLang="en-US" smtClean="0"/>
              <a:pPr/>
              <a:t>2013/3/6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31ECAAC-3F5E-4280-961F-55ACDA66658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835696" y="908720"/>
            <a:ext cx="6768752" cy="1728192"/>
          </a:xfrm>
        </p:spPr>
        <p:txBody>
          <a:bodyPr>
            <a:normAutofit/>
          </a:bodyPr>
          <a:lstStyle/>
          <a:p>
            <a:pPr algn="ctr"/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臺南市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101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學年度第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學期國教輔導團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2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健康與體育學習領域</a:t>
            </a:r>
            <a:r>
              <a:rPr lang="zh-TW" altLang="zh-TW" sz="3200" dirty="0" smtClean="0">
                <a:latin typeface="標楷體" pitchFamily="65" charset="-120"/>
                <a:ea typeface="標楷體" pitchFamily="65" charset="-120"/>
              </a:rPr>
              <a:t>分區到校服務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2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第一區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35696" y="4077072"/>
            <a:ext cx="6172200" cy="1371600"/>
          </a:xfrm>
        </p:spPr>
        <p:txBody>
          <a:bodyPr>
            <a:normAutofit/>
          </a:bodyPr>
          <a:lstStyle/>
          <a:p>
            <a:pPr algn="ctr"/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中心學校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東原國中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承辦學校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南寧高中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時間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:102.03.08</a:t>
            </a:r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國中組輔導團組織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/>
                <a:gridCol w="1866900"/>
                <a:gridCol w="1866900"/>
                <a:gridCol w="1866900"/>
              </a:tblGrid>
              <a:tr h="370840"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Times New Roman"/>
                          <a:ea typeface="標楷體"/>
                          <a:cs typeface="Times New Roman"/>
                        </a:rPr>
                        <a:t>職稱</a:t>
                      </a:r>
                      <a:endParaRPr lang="zh-TW" sz="12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200" kern="100">
                          <a:latin typeface="Times New Roman"/>
                          <a:ea typeface="標楷體"/>
                          <a:cs typeface="Times New Roman"/>
                        </a:rPr>
                        <a:t>姓名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200" kern="100">
                          <a:latin typeface="Times New Roman"/>
                          <a:ea typeface="標楷體"/>
                          <a:cs typeface="Times New Roman"/>
                        </a:rPr>
                        <a:t>服務單位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dist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Times New Roman"/>
                          <a:ea typeface="標楷體"/>
                          <a:cs typeface="Times New Roman"/>
                        </a:rPr>
                        <a:t>職稱</a:t>
                      </a:r>
                      <a:endParaRPr lang="zh-TW" sz="12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latin typeface="Times New Roman"/>
                          <a:ea typeface="標楷體"/>
                          <a:cs typeface="標楷體"/>
                        </a:rPr>
                        <a:t>國中召集人</a:t>
                      </a:r>
                      <a:endParaRPr lang="zh-TW" sz="1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spc="100" smtClean="0">
                          <a:latin typeface="Times New Roman"/>
                          <a:ea typeface="標楷體"/>
                          <a:cs typeface="標楷體"/>
                        </a:rPr>
                        <a:t>黃添勇</a:t>
                      </a:r>
                      <a:endParaRPr lang="zh-TW" sz="1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  <a:cs typeface="Times New Roman"/>
                        </a:rPr>
                        <a:t>台南市立東原國中</a:t>
                      </a:r>
                      <a:endParaRPr lang="zh-TW" sz="14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spc="100" dirty="0">
                          <a:latin typeface="Times New Roman"/>
                          <a:ea typeface="標楷體"/>
                          <a:cs typeface="標楷體"/>
                        </a:rPr>
                        <a:t>校長</a:t>
                      </a:r>
                      <a:endParaRPr lang="zh-TW" sz="1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latin typeface="Times New Roman"/>
                          <a:ea typeface="標楷體"/>
                          <a:cs typeface="標楷體"/>
                        </a:rPr>
                        <a:t>主任輔導員</a:t>
                      </a:r>
                      <a:endParaRPr lang="zh-TW" sz="1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spc="100" dirty="0">
                          <a:latin typeface="Times New Roman"/>
                          <a:ea typeface="標楷體"/>
                          <a:cs typeface="標楷體"/>
                        </a:rPr>
                        <a:t>林鈺諺</a:t>
                      </a:r>
                      <a:endParaRPr lang="zh-TW" sz="1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  <a:cs typeface="Times New Roman"/>
                        </a:rPr>
                        <a:t>台南市立永康國中</a:t>
                      </a:r>
                      <a:endParaRPr lang="zh-TW" sz="14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spc="100">
                          <a:latin typeface="Times New Roman"/>
                          <a:ea typeface="標楷體"/>
                          <a:cs typeface="標楷體"/>
                        </a:rPr>
                        <a:t>健康教師</a:t>
                      </a:r>
                      <a:endParaRPr lang="zh-TW" sz="14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  <a:cs typeface="標楷體"/>
                        </a:rPr>
                        <a:t>輔導員</a:t>
                      </a:r>
                      <a:endParaRPr lang="zh-TW" sz="14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spc="100" dirty="0">
                          <a:latin typeface="Times New Roman"/>
                          <a:ea typeface="標楷體"/>
                          <a:cs typeface="標楷體"/>
                        </a:rPr>
                        <a:t>許智翔</a:t>
                      </a:r>
                      <a:endParaRPr lang="zh-TW" sz="1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  <a:cs typeface="Times New Roman"/>
                        </a:rPr>
                        <a:t>台南市立民德國中</a:t>
                      </a:r>
                      <a:endParaRPr lang="zh-TW" sz="14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spc="100">
                          <a:latin typeface="Times New Roman"/>
                          <a:ea typeface="標楷體"/>
                          <a:cs typeface="標楷體"/>
                        </a:rPr>
                        <a:t>體育教師</a:t>
                      </a:r>
                      <a:endParaRPr lang="zh-TW" sz="14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latin typeface="Times New Roman"/>
                          <a:ea typeface="標楷體"/>
                          <a:cs typeface="標楷體"/>
                        </a:rPr>
                        <a:t>輔導員</a:t>
                      </a:r>
                      <a:endParaRPr lang="zh-TW" sz="1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spc="100" dirty="0">
                          <a:latin typeface="Times New Roman"/>
                          <a:ea typeface="標楷體"/>
                          <a:cs typeface="標楷體"/>
                        </a:rPr>
                        <a:t>方怡堯</a:t>
                      </a:r>
                      <a:endParaRPr lang="zh-TW" sz="1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latin typeface="Times New Roman"/>
                          <a:ea typeface="標楷體"/>
                          <a:cs typeface="Times New Roman"/>
                        </a:rPr>
                        <a:t>台南市立安定國中</a:t>
                      </a:r>
                      <a:endParaRPr lang="zh-TW" sz="1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spc="100">
                          <a:latin typeface="Times New Roman"/>
                          <a:ea typeface="標楷體"/>
                          <a:cs typeface="標楷體"/>
                        </a:rPr>
                        <a:t>體育教師</a:t>
                      </a:r>
                      <a:endParaRPr lang="zh-TW" sz="14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latin typeface="Times New Roman"/>
                          <a:ea typeface="標楷體"/>
                          <a:cs typeface="標楷體"/>
                        </a:rPr>
                        <a:t>輔導員</a:t>
                      </a:r>
                      <a:endParaRPr lang="zh-TW" sz="1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spc="100">
                          <a:latin typeface="Times New Roman"/>
                          <a:ea typeface="標楷體"/>
                          <a:cs typeface="標楷體"/>
                        </a:rPr>
                        <a:t>陳鈺萍</a:t>
                      </a:r>
                      <a:endParaRPr lang="zh-TW" sz="14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latin typeface="Times New Roman"/>
                          <a:ea typeface="標楷體"/>
                          <a:cs typeface="Times New Roman"/>
                        </a:rPr>
                        <a:t>台南市立大成國中</a:t>
                      </a:r>
                      <a:endParaRPr lang="zh-TW" sz="1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spc="100" dirty="0">
                          <a:latin typeface="Times New Roman"/>
                          <a:ea typeface="標楷體"/>
                          <a:cs typeface="標楷體"/>
                        </a:rPr>
                        <a:t>健康教師</a:t>
                      </a:r>
                      <a:endParaRPr lang="zh-TW" sz="1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latin typeface="Times New Roman"/>
                          <a:ea typeface="標楷體"/>
                          <a:cs typeface="標楷體"/>
                        </a:rPr>
                        <a:t>輔導員</a:t>
                      </a:r>
                      <a:endParaRPr lang="zh-TW" sz="1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spc="100" dirty="0">
                          <a:latin typeface="Times New Roman"/>
                          <a:ea typeface="標楷體"/>
                          <a:cs typeface="標楷體"/>
                        </a:rPr>
                        <a:t>洪誌忱</a:t>
                      </a:r>
                      <a:endParaRPr lang="zh-TW" sz="1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latin typeface="Times New Roman"/>
                          <a:ea typeface="標楷體"/>
                          <a:cs typeface="Times New Roman"/>
                        </a:rPr>
                        <a:t>台南市立忠孝國中</a:t>
                      </a:r>
                      <a:endParaRPr lang="zh-TW" sz="1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spc="100">
                          <a:latin typeface="Times New Roman"/>
                          <a:ea typeface="標楷體"/>
                          <a:cs typeface="標楷體"/>
                        </a:rPr>
                        <a:t>體育教師</a:t>
                      </a:r>
                      <a:endParaRPr lang="zh-TW" sz="14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21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latin typeface="Times New Roman"/>
                          <a:ea typeface="標楷體"/>
                          <a:cs typeface="標楷體"/>
                        </a:rPr>
                        <a:t>輔導員</a:t>
                      </a:r>
                      <a:endParaRPr lang="zh-TW" sz="1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spc="100" dirty="0">
                          <a:latin typeface="Times New Roman"/>
                          <a:ea typeface="標楷體"/>
                          <a:cs typeface="標楷體"/>
                        </a:rPr>
                        <a:t>陳一銘</a:t>
                      </a:r>
                      <a:endParaRPr lang="zh-TW" sz="1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latin typeface="Times New Roman"/>
                          <a:ea typeface="標楷體"/>
                          <a:cs typeface="Times New Roman"/>
                        </a:rPr>
                        <a:t>台南市立東原國中</a:t>
                      </a:r>
                      <a:endParaRPr lang="zh-TW" sz="1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00" spc="100" dirty="0">
                          <a:latin typeface="標楷體"/>
                          <a:ea typeface="新細明體"/>
                          <a:cs typeface="標楷體"/>
                        </a:rPr>
                        <a:t> </a:t>
                      </a:r>
                      <a:r>
                        <a:rPr lang="zh-TW" sz="1400" kern="100" spc="100" dirty="0">
                          <a:latin typeface="Times New Roman"/>
                          <a:ea typeface="標楷體"/>
                          <a:cs typeface="標楷體"/>
                        </a:rPr>
                        <a:t>教師</a:t>
                      </a:r>
                      <a:endParaRPr lang="zh-TW" sz="1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latin typeface="Times New Roman"/>
                          <a:ea typeface="標楷體"/>
                          <a:cs typeface="標楷體"/>
                        </a:rPr>
                        <a:t>輔導員</a:t>
                      </a:r>
                      <a:endParaRPr lang="zh-TW" sz="1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spc="100">
                          <a:latin typeface="Times New Roman"/>
                          <a:ea typeface="標楷體"/>
                          <a:cs typeface="標楷體"/>
                        </a:rPr>
                        <a:t>劉蕙怡</a:t>
                      </a:r>
                      <a:endParaRPr lang="zh-TW" sz="14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  <a:cs typeface="Times New Roman"/>
                        </a:rPr>
                        <a:t>台南市立大橋國中</a:t>
                      </a:r>
                      <a:endParaRPr lang="zh-TW" sz="14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spc="100" dirty="0">
                          <a:latin typeface="Times New Roman"/>
                          <a:ea typeface="標楷體"/>
                          <a:cs typeface="標楷體"/>
                        </a:rPr>
                        <a:t>體育教師</a:t>
                      </a:r>
                      <a:endParaRPr lang="zh-TW" sz="14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到校服務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流程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</p:nvPr>
        </p:nvGraphicFramePr>
        <p:xfrm>
          <a:off x="467544" y="2204864"/>
          <a:ext cx="7467600" cy="27649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460817"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時   間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活 動 內 容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負 責 單 位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標楷體" pitchFamily="65" charset="-120"/>
                          <a:ea typeface="標楷體" pitchFamily="65" charset="-120"/>
                        </a:rPr>
                        <a:t>08:20-08:30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報  到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輔導團</a:t>
                      </a:r>
                      <a:r>
                        <a:rPr lang="en-US" altLang="zh-TW" dirty="0" smtClean="0">
                          <a:latin typeface="標楷體" pitchFamily="65" charset="-120"/>
                          <a:ea typeface="標楷體" pitchFamily="65" charset="-120"/>
                        </a:rPr>
                        <a:t>/</a:t>
                      </a:r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研習學校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標楷體" pitchFamily="65" charset="-120"/>
                          <a:ea typeface="標楷體" pitchFamily="65" charset="-120"/>
                        </a:rPr>
                        <a:t>08:30-09:00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團務介紹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輔導團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標楷體" pitchFamily="65" charset="-120"/>
                          <a:ea typeface="標楷體" pitchFamily="65" charset="-120"/>
                        </a:rPr>
                        <a:t>09:10-10:00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推動體適能經驗分享</a:t>
                      </a:r>
                      <a:r>
                        <a:rPr lang="en-US" altLang="zh-TW" dirty="0" smtClean="0">
                          <a:latin typeface="標楷體"/>
                          <a:ea typeface="標楷體"/>
                        </a:rPr>
                        <a:t>Ⅰ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輔導團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標楷體" pitchFamily="65" charset="-120"/>
                          <a:ea typeface="標楷體" pitchFamily="65" charset="-120"/>
                        </a:rPr>
                        <a:t>10:10-11:00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推動體適能經驗分享</a:t>
                      </a:r>
                      <a:r>
                        <a:rPr lang="en-US" altLang="zh-TW" dirty="0" smtClean="0">
                          <a:latin typeface="標楷體"/>
                          <a:ea typeface="標楷體"/>
                        </a:rPr>
                        <a:t>Ⅱ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輔導團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460817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標楷體" pitchFamily="65" charset="-120"/>
                          <a:ea typeface="標楷體" pitchFamily="65" charset="-120"/>
                        </a:rPr>
                        <a:t>11:10-11:30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綜合座談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dirty="0" smtClean="0">
                          <a:latin typeface="標楷體" pitchFamily="65" charset="-120"/>
                          <a:ea typeface="標楷體" pitchFamily="65" charset="-120"/>
                        </a:rPr>
                        <a:t>輔導團</a:t>
                      </a:r>
                      <a:endParaRPr lang="zh-TW" altLang="en-US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/>
          <a:lstStyle/>
          <a:p>
            <a:r>
              <a:rPr lang="zh-TW" altLang="zh-TW" sz="3200" kern="100" dirty="0" smtClean="0">
                <a:latin typeface="標楷體" pitchFamily="65" charset="-120"/>
                <a:ea typeface="標楷體" pitchFamily="65" charset="-120"/>
                <a:cs typeface="Times New Roman"/>
              </a:rPr>
              <a:t>輔導團政策</a:t>
            </a:r>
            <a:r>
              <a:rPr lang="en-US" altLang="zh-TW" sz="3200" kern="100" dirty="0" smtClean="0">
                <a:latin typeface="標楷體" pitchFamily="65" charset="-120"/>
                <a:ea typeface="標楷體" pitchFamily="65" charset="-120"/>
                <a:cs typeface="Times New Roman"/>
              </a:rPr>
              <a:t>/</a:t>
            </a:r>
            <a:r>
              <a:rPr lang="zh-TW" altLang="zh-TW" sz="3200" kern="100" dirty="0" smtClean="0">
                <a:latin typeface="標楷體" pitchFamily="65" charset="-120"/>
                <a:ea typeface="標楷體" pitchFamily="65" charset="-120"/>
                <a:cs typeface="Times New Roman"/>
              </a:rPr>
              <a:t>計畫宣導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6" name="Picture 2" descr="十二年國教圖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124744"/>
            <a:ext cx="5400675" cy="120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台南市~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2780928"/>
            <a:ext cx="4032448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矩形 5"/>
          <p:cNvSpPr/>
          <p:nvPr/>
        </p:nvSpPr>
        <p:spPr>
          <a:xfrm>
            <a:off x="971600" y="2420888"/>
            <a:ext cx="31854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形塑教師專業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實踐優質教學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5292080" y="3789040"/>
          <a:ext cx="3096344" cy="792656"/>
        </p:xfrm>
        <a:graphic>
          <a:graphicData uri="http://schemas.openxmlformats.org/drawingml/2006/table">
            <a:tbl>
              <a:tblPr/>
              <a:tblGrid>
                <a:gridCol w="774086"/>
                <a:gridCol w="774086"/>
                <a:gridCol w="774086"/>
                <a:gridCol w="774086"/>
              </a:tblGrid>
              <a:tr h="21781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標楷體"/>
                          <a:ea typeface="新細明體"/>
                          <a:cs typeface="Times New Roman"/>
                        </a:rPr>
                        <a:t>   </a:t>
                      </a:r>
                      <a:r>
                        <a:rPr lang="zh-TW" sz="10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類別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階段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學校數</a:t>
                      </a:r>
                      <a:endParaRPr lang="zh-TW" sz="12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班級數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01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總校數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標楷體"/>
                          <a:ea typeface="新細明體"/>
                          <a:cs typeface="Times New Roman"/>
                        </a:rPr>
                        <a:t>12</a:t>
                      </a:r>
                      <a:r>
                        <a:rPr lang="zh-TW" sz="10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班以下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總班數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8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00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國中</a:t>
                      </a:r>
                      <a:endParaRPr lang="zh-TW" sz="12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標楷體"/>
                          <a:ea typeface="新細明體"/>
                          <a:cs typeface="Times New Roman"/>
                        </a:rPr>
                        <a:t>78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>
                          <a:solidFill>
                            <a:srgbClr val="000000"/>
                          </a:solidFill>
                          <a:latin typeface="標楷體"/>
                          <a:ea typeface="新細明體"/>
                          <a:cs typeface="Times New Roman"/>
                        </a:rPr>
                        <a:t>21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solidFill>
                            <a:srgbClr val="000000"/>
                          </a:solidFill>
                          <a:latin typeface="標楷體"/>
                          <a:ea typeface="新細明體"/>
                          <a:cs typeface="Times New Roman"/>
                        </a:rPr>
                        <a:t>1,800</a:t>
                      </a:r>
                      <a:endParaRPr lang="zh-TW" sz="12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2195736" y="2132856"/>
            <a:ext cx="4343400" cy="3967162"/>
            <a:chOff x="2214" y="3654"/>
            <a:chExt cx="6660" cy="5026"/>
          </a:xfrm>
        </p:grpSpPr>
        <p:sp>
          <p:nvSpPr>
            <p:cNvPr id="2050" name="Line 2"/>
            <p:cNvSpPr>
              <a:spLocks noChangeShapeType="1"/>
            </p:cNvSpPr>
            <p:nvPr/>
          </p:nvSpPr>
          <p:spPr bwMode="auto">
            <a:xfrm>
              <a:off x="5454" y="5067"/>
              <a:ext cx="0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51" name="Line 3"/>
            <p:cNvSpPr>
              <a:spLocks noChangeShapeType="1"/>
            </p:cNvSpPr>
            <p:nvPr/>
          </p:nvSpPr>
          <p:spPr bwMode="auto">
            <a:xfrm>
              <a:off x="3834" y="6047"/>
              <a:ext cx="306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2806" y="5444"/>
              <a:ext cx="1620" cy="12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lvl="0" indent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  <a:tabLst/>
              </a:pPr>
              <a:r>
                <a:rPr kumimoji="1" lang="zh-TW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掌握關鍵核心人物的互動，包含校長、行政、教師和輔導團成員</a:t>
              </a:r>
              <a:endParaRPr kumimoji="1" 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2053" name="Text Box 5"/>
            <p:cNvSpPr txBox="1">
              <a:spLocks noChangeArrowheads="1"/>
            </p:cNvSpPr>
            <p:nvPr/>
          </p:nvSpPr>
          <p:spPr bwMode="auto">
            <a:xfrm>
              <a:off x="4636" y="4014"/>
              <a:ext cx="1620" cy="10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lvl="0" indent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  <a:tabLst/>
              </a:pPr>
              <a:r>
                <a:rPr kumimoji="1" lang="zh-TW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提升教師教學效能，行政教學領導、輔導員專業精進</a:t>
              </a:r>
              <a:endParaRPr kumimoji="1" 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2054" name="Text Box 6"/>
            <p:cNvSpPr txBox="1">
              <a:spLocks noChangeArrowheads="1"/>
            </p:cNvSpPr>
            <p:nvPr/>
          </p:nvSpPr>
          <p:spPr bwMode="auto">
            <a:xfrm>
              <a:off x="6478" y="5442"/>
              <a:ext cx="1620" cy="120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lvl="0" indent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  <a:tabLst/>
              </a:pPr>
              <a:r>
                <a:rPr kumimoji="1" lang="zh-TW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第一線教師專業增能後，落實教學面，再交流分享，修正與推廣</a:t>
              </a:r>
              <a:endParaRPr kumimoji="1" 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2055" name="Text Box 7"/>
            <p:cNvSpPr txBox="1">
              <a:spLocks noChangeArrowheads="1"/>
            </p:cNvSpPr>
            <p:nvPr/>
          </p:nvSpPr>
          <p:spPr bwMode="auto">
            <a:xfrm>
              <a:off x="4637" y="7030"/>
              <a:ext cx="1620" cy="120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lvl="0" indent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  <a:tabLst/>
              </a:pPr>
              <a:r>
                <a:rPr kumimoji="1" lang="zh-TW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教師創新研發、輔導員提供最新教學資訊，讓學習永遠保持領先</a:t>
              </a:r>
              <a:endParaRPr kumimoji="1" 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2056" name="Oval 8"/>
            <p:cNvSpPr>
              <a:spLocks noChangeArrowheads="1"/>
            </p:cNvSpPr>
            <p:nvPr/>
          </p:nvSpPr>
          <p:spPr bwMode="auto">
            <a:xfrm>
              <a:off x="4534" y="5234"/>
              <a:ext cx="1820" cy="164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57" name="Text Box 9"/>
            <p:cNvSpPr txBox="1">
              <a:spLocks noChangeArrowheads="1"/>
            </p:cNvSpPr>
            <p:nvPr/>
          </p:nvSpPr>
          <p:spPr bwMode="auto">
            <a:xfrm>
              <a:off x="4570" y="5604"/>
              <a:ext cx="1784" cy="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形塑教師專業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實踐優質教學</a:t>
              </a:r>
              <a:endParaRPr kumimoji="1" 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2058" name="Text Box 10"/>
            <p:cNvSpPr txBox="1">
              <a:spLocks noChangeArrowheads="1"/>
            </p:cNvSpPr>
            <p:nvPr/>
          </p:nvSpPr>
          <p:spPr bwMode="auto">
            <a:xfrm>
              <a:off x="2216" y="5441"/>
              <a:ext cx="590" cy="120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聯盟社群</a:t>
              </a:r>
              <a:endParaRPr kumimoji="1" 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2059" name="Text Box 11"/>
            <p:cNvSpPr txBox="1">
              <a:spLocks noChangeArrowheads="1"/>
            </p:cNvSpPr>
            <p:nvPr/>
          </p:nvSpPr>
          <p:spPr bwMode="auto">
            <a:xfrm>
              <a:off x="4634" y="8236"/>
              <a:ext cx="162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88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創新研發</a:t>
              </a:r>
              <a:endParaRPr kumimoji="1" 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2060" name="AutoShape 12"/>
            <p:cNvSpPr>
              <a:spLocks noChangeArrowheads="1"/>
            </p:cNvSpPr>
            <p:nvPr/>
          </p:nvSpPr>
          <p:spPr bwMode="auto">
            <a:xfrm rot="1900520">
              <a:off x="6894" y="7060"/>
              <a:ext cx="720" cy="1620"/>
            </a:xfrm>
            <a:prstGeom prst="curvedLeftArrow">
              <a:avLst>
                <a:gd name="adj1" fmla="val 45000"/>
                <a:gd name="adj2" fmla="val 90000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61" name="AutoShape 13"/>
            <p:cNvSpPr>
              <a:spLocks noChangeArrowheads="1"/>
            </p:cNvSpPr>
            <p:nvPr/>
          </p:nvSpPr>
          <p:spPr bwMode="auto">
            <a:xfrm rot="7975949">
              <a:off x="3204" y="6964"/>
              <a:ext cx="720" cy="1620"/>
            </a:xfrm>
            <a:prstGeom prst="curvedLeftArrow">
              <a:avLst>
                <a:gd name="adj1" fmla="val 45000"/>
                <a:gd name="adj2" fmla="val 90000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62" name="AutoShape 14"/>
            <p:cNvSpPr>
              <a:spLocks noChangeArrowheads="1"/>
            </p:cNvSpPr>
            <p:nvPr/>
          </p:nvSpPr>
          <p:spPr bwMode="auto">
            <a:xfrm rot="11979575">
              <a:off x="3294" y="3675"/>
              <a:ext cx="720" cy="1620"/>
            </a:xfrm>
            <a:prstGeom prst="curvedLeftArrow">
              <a:avLst>
                <a:gd name="adj1" fmla="val 45000"/>
                <a:gd name="adj2" fmla="val 90000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63" name="AutoShape 15"/>
            <p:cNvSpPr>
              <a:spLocks noChangeArrowheads="1"/>
            </p:cNvSpPr>
            <p:nvPr/>
          </p:nvSpPr>
          <p:spPr bwMode="auto">
            <a:xfrm rot="-3107628">
              <a:off x="6984" y="3550"/>
              <a:ext cx="720" cy="1620"/>
            </a:xfrm>
            <a:prstGeom prst="curvedLeftArrow">
              <a:avLst>
                <a:gd name="adj1" fmla="val 45000"/>
                <a:gd name="adj2" fmla="val 90000"/>
                <a:gd name="adj3" fmla="val 33333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TW" altLang="en-US"/>
            </a:p>
          </p:txBody>
        </p:sp>
        <p:sp>
          <p:nvSpPr>
            <p:cNvPr id="2064" name="Text Box 16"/>
            <p:cNvSpPr txBox="1">
              <a:spLocks noChangeArrowheads="1"/>
            </p:cNvSpPr>
            <p:nvPr/>
          </p:nvSpPr>
          <p:spPr bwMode="auto">
            <a:xfrm>
              <a:off x="7614" y="7296"/>
              <a:ext cx="108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新細明體" pitchFamily="18" charset="-120"/>
                </a:rPr>
                <a:t>學習</a:t>
              </a:r>
              <a:endParaRPr kumimoji="1" lang="zh-TW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標楷體" pitchFamily="65" charset="-120"/>
                <a:cs typeface="新細明體" pitchFamily="18" charset="-12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新細明體" pitchFamily="18" charset="-120"/>
                </a:rPr>
                <a:t>分享化</a:t>
              </a:r>
              <a:endParaRPr kumimoji="1" 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2065" name="Text Box 17"/>
            <p:cNvSpPr txBox="1">
              <a:spLocks noChangeArrowheads="1"/>
            </p:cNvSpPr>
            <p:nvPr/>
          </p:nvSpPr>
          <p:spPr bwMode="auto">
            <a:xfrm>
              <a:off x="2214" y="7254"/>
              <a:ext cx="108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新細明體" pitchFamily="18" charset="-120"/>
                </a:rPr>
                <a:t>合作</a:t>
              </a:r>
              <a:endParaRPr kumimoji="1" lang="zh-TW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標楷體" pitchFamily="65" charset="-120"/>
                <a:cs typeface="新細明體" pitchFamily="18" charset="-12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新細明體" pitchFamily="18" charset="-120"/>
                </a:rPr>
                <a:t>多元化</a:t>
              </a:r>
              <a:endParaRPr kumimoji="1" 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2066" name="Text Box 18"/>
            <p:cNvSpPr txBox="1">
              <a:spLocks noChangeArrowheads="1"/>
            </p:cNvSpPr>
            <p:nvPr/>
          </p:nvSpPr>
          <p:spPr bwMode="auto">
            <a:xfrm>
              <a:off x="2214" y="4421"/>
              <a:ext cx="108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新細明體" pitchFamily="18" charset="-120"/>
                </a:rPr>
                <a:t>知識</a:t>
              </a:r>
              <a:endParaRPr kumimoji="1" lang="zh-TW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標楷體" pitchFamily="65" charset="-120"/>
                <a:cs typeface="新細明體" pitchFamily="18" charset="-12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新細明體" pitchFamily="18" charset="-120"/>
                </a:rPr>
                <a:t>經濟化</a:t>
              </a:r>
              <a:endParaRPr kumimoji="1" 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2067" name="Text Box 19"/>
            <p:cNvSpPr txBox="1">
              <a:spLocks noChangeArrowheads="1"/>
            </p:cNvSpPr>
            <p:nvPr/>
          </p:nvSpPr>
          <p:spPr bwMode="auto">
            <a:xfrm>
              <a:off x="7794" y="4328"/>
              <a:ext cx="108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新細明體" pitchFamily="18" charset="-120"/>
                </a:rPr>
                <a:t>交流</a:t>
              </a:r>
              <a:endParaRPr kumimoji="1" lang="zh-TW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標楷體" pitchFamily="65" charset="-120"/>
                <a:cs typeface="新細明體" pitchFamily="18" charset="-12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新細明體" pitchFamily="18" charset="-120"/>
                </a:rPr>
                <a:t>經驗化</a:t>
              </a:r>
              <a:endParaRPr kumimoji="1" 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2068" name="Text Box 20"/>
            <p:cNvSpPr txBox="1">
              <a:spLocks noChangeArrowheads="1"/>
            </p:cNvSpPr>
            <p:nvPr/>
          </p:nvSpPr>
          <p:spPr bwMode="auto">
            <a:xfrm>
              <a:off x="6354" y="4358"/>
              <a:ext cx="108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新細明體" pitchFamily="18" charset="-120"/>
                </a:rPr>
                <a:t>教材</a:t>
              </a:r>
              <a:endParaRPr kumimoji="1" lang="zh-TW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標楷體" pitchFamily="65" charset="-120"/>
                <a:cs typeface="新細明體" pitchFamily="18" charset="-12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新細明體" pitchFamily="18" charset="-120"/>
                </a:rPr>
                <a:t>產出化</a:t>
              </a:r>
              <a:endParaRPr kumimoji="1" 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2069" name="Text Box 21"/>
            <p:cNvSpPr txBox="1">
              <a:spLocks noChangeArrowheads="1"/>
            </p:cNvSpPr>
            <p:nvPr/>
          </p:nvSpPr>
          <p:spPr bwMode="auto">
            <a:xfrm>
              <a:off x="3474" y="4421"/>
              <a:ext cx="108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新細明體" pitchFamily="18" charset="-120"/>
                </a:rPr>
                <a:t>互動</a:t>
              </a:r>
              <a:endParaRPr kumimoji="1" lang="zh-TW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標楷體" pitchFamily="65" charset="-120"/>
                <a:cs typeface="新細明體" pitchFamily="18" charset="-12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新細明體" pitchFamily="18" charset="-120"/>
                </a:rPr>
                <a:t>最佳化</a:t>
              </a:r>
              <a:endParaRPr kumimoji="1" 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2070" name="Text Box 22"/>
            <p:cNvSpPr txBox="1">
              <a:spLocks noChangeArrowheads="1"/>
            </p:cNvSpPr>
            <p:nvPr/>
          </p:nvSpPr>
          <p:spPr bwMode="auto">
            <a:xfrm>
              <a:off x="3474" y="7254"/>
              <a:ext cx="108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新細明體" pitchFamily="18" charset="-120"/>
                </a:rPr>
                <a:t>專業</a:t>
              </a:r>
              <a:endParaRPr kumimoji="1" lang="zh-TW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標楷體" pitchFamily="65" charset="-120"/>
                <a:cs typeface="新細明體" pitchFamily="18" charset="-12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新細明體" pitchFamily="18" charset="-120"/>
                </a:rPr>
                <a:t>需求化</a:t>
              </a:r>
              <a:endParaRPr kumimoji="1" 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2071" name="Text Box 23"/>
            <p:cNvSpPr txBox="1">
              <a:spLocks noChangeArrowheads="1"/>
            </p:cNvSpPr>
            <p:nvPr/>
          </p:nvSpPr>
          <p:spPr bwMode="auto">
            <a:xfrm>
              <a:off x="6354" y="7303"/>
              <a:ext cx="1080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新細明體" pitchFamily="18" charset="-120"/>
                </a:rPr>
                <a:t>資源</a:t>
              </a:r>
              <a:endParaRPr kumimoji="1" lang="zh-TW" altLang="en-US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標楷體" pitchFamily="65" charset="-120"/>
                <a:cs typeface="新細明體" pitchFamily="18" charset="-12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96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標楷體" pitchFamily="65" charset="-120"/>
                  <a:cs typeface="新細明體" pitchFamily="18" charset="-120"/>
                </a:rPr>
                <a:t>共有化</a:t>
              </a:r>
              <a:endParaRPr kumimoji="1" 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2072" name="Text Box 24"/>
            <p:cNvSpPr txBox="1">
              <a:spLocks noChangeArrowheads="1"/>
            </p:cNvSpPr>
            <p:nvPr/>
          </p:nvSpPr>
          <p:spPr bwMode="auto">
            <a:xfrm>
              <a:off x="4636" y="3654"/>
              <a:ext cx="162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88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專業增能</a:t>
              </a:r>
              <a:endParaRPr kumimoji="1" 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  <p:sp>
          <p:nvSpPr>
            <p:cNvPr id="2073" name="Text Box 25"/>
            <p:cNvSpPr txBox="1">
              <a:spLocks noChangeArrowheads="1"/>
            </p:cNvSpPr>
            <p:nvPr/>
          </p:nvSpPr>
          <p:spPr bwMode="auto">
            <a:xfrm>
              <a:off x="8098" y="5440"/>
              <a:ext cx="590" cy="120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zh-TW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標楷體" pitchFamily="65" charset="-120"/>
                  <a:ea typeface="標楷體" pitchFamily="65" charset="-120"/>
                  <a:cs typeface="新細明體" pitchFamily="18" charset="-120"/>
                </a:rPr>
                <a:t>分享推廣</a:t>
              </a:r>
              <a:endParaRPr kumimoji="1" lang="zh-TW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  <a:cs typeface="新細明體" pitchFamily="18" charset="-120"/>
              </a:endParaRPr>
            </a:p>
          </p:txBody>
        </p:sp>
      </p:grpSp>
      <p:graphicFrame>
        <p:nvGraphicFramePr>
          <p:cNvPr id="29" name="表格 28"/>
          <p:cNvGraphicFramePr>
            <a:graphicFrameLocks noGrp="1"/>
          </p:cNvGraphicFramePr>
          <p:nvPr/>
        </p:nvGraphicFramePr>
        <p:xfrm>
          <a:off x="1259632" y="836712"/>
          <a:ext cx="6264696" cy="939160"/>
        </p:xfrm>
        <a:graphic>
          <a:graphicData uri="http://schemas.openxmlformats.org/drawingml/2006/table">
            <a:tbl>
              <a:tblPr/>
              <a:tblGrid>
                <a:gridCol w="1968238"/>
                <a:gridCol w="2211527"/>
                <a:gridCol w="2084931"/>
              </a:tblGrid>
              <a:tr h="346006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臺南市</a:t>
                      </a:r>
                      <a:r>
                        <a:rPr lang="en-US" sz="140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101-103</a:t>
                      </a:r>
                      <a:r>
                        <a:rPr lang="zh-TW" sz="140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年中程規劃</a:t>
                      </a:r>
                      <a:endParaRPr lang="zh-TW" sz="12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965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標楷體"/>
                          <a:ea typeface="新細明體"/>
                          <a:cs typeface="Times New Roman"/>
                        </a:rPr>
                        <a:t>101</a:t>
                      </a:r>
                      <a:r>
                        <a:rPr lang="zh-TW" sz="12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年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標楷體"/>
                          <a:ea typeface="新細明體"/>
                          <a:cs typeface="Times New Roman"/>
                        </a:rPr>
                        <a:t>102</a:t>
                      </a:r>
                      <a:r>
                        <a:rPr lang="zh-TW" sz="12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年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>
                          <a:solidFill>
                            <a:srgbClr val="000000"/>
                          </a:solidFill>
                          <a:latin typeface="標楷體"/>
                          <a:ea typeface="新細明體"/>
                          <a:cs typeface="Times New Roman"/>
                        </a:rPr>
                        <a:t>103</a:t>
                      </a:r>
                      <a:r>
                        <a:rPr lang="zh-TW" sz="12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年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965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穩定發展年</a:t>
                      </a:r>
                      <a:endParaRPr lang="zh-TW" sz="1200" kern="10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特色發展年</a:t>
                      </a:r>
                      <a:endParaRPr lang="zh-TW" sz="12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solidFill>
                            <a:srgbClr val="000000"/>
                          </a:solidFill>
                          <a:latin typeface="Times New Roman"/>
                          <a:ea typeface="標楷體"/>
                          <a:cs typeface="Times New Roman"/>
                        </a:rPr>
                        <a:t>精緻發展年</a:t>
                      </a:r>
                      <a:endParaRPr lang="zh-TW" sz="1200" kern="100" dirty="0">
                        <a:latin typeface="Times New Roman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7467600" cy="1426170"/>
          </a:xfrm>
        </p:spPr>
        <p:txBody>
          <a:bodyPr/>
          <a:lstStyle/>
          <a:p>
            <a:pPr algn="ctr"/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育才大臺南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文化新首都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28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適性揚長才</a:t>
            </a:r>
            <a:r>
              <a:rPr lang="en-US" altLang="zh-TW" sz="2800" b="1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2800" b="1" dirty="0" smtClean="0">
                <a:latin typeface="標楷體" pitchFamily="65" charset="-120"/>
                <a:ea typeface="標楷體" pitchFamily="65" charset="-120"/>
              </a:rPr>
              <a:t>雲端創新機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39552" y="692696"/>
            <a:ext cx="7467600" cy="1368152"/>
          </a:xfrm>
        </p:spPr>
        <p:txBody>
          <a:bodyPr/>
          <a:lstStyle/>
          <a:p>
            <a:pPr>
              <a:buNone/>
            </a:pPr>
            <a:endParaRPr lang="zh-TW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endParaRPr lang="zh-TW" altLang="en-US" dirty="0"/>
          </a:p>
        </p:txBody>
      </p:sp>
      <p:pic>
        <p:nvPicPr>
          <p:cNvPr id="18434" name="Picture 2" descr="subimag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492896"/>
            <a:ext cx="1906588" cy="381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467600" cy="1143000"/>
          </a:xfrm>
        </p:spPr>
        <p:txBody>
          <a:bodyPr>
            <a:normAutofit/>
          </a:bodyPr>
          <a:lstStyle/>
          <a:p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推動體適能經驗分享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403648" y="2564904"/>
            <a:ext cx="7467600" cy="4873752"/>
          </a:xfrm>
        </p:spPr>
        <p:txBody>
          <a:bodyPr>
            <a:normAutofit/>
          </a:bodyPr>
          <a:lstStyle/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後甲國中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smtClean="0">
                <a:latin typeface="標楷體" pitchFamily="65" charset="-120"/>
                <a:ea typeface="標楷體" pitchFamily="65" charset="-120"/>
              </a:rPr>
              <a:t>林    組長</a:t>
            </a:r>
            <a:endParaRPr lang="en-US" altLang="zh-TW" sz="32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善化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國中</a:t>
            </a:r>
            <a:r>
              <a:rPr lang="en-US" altLang="zh-TW" sz="3200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sz="3200" dirty="0" smtClean="0">
                <a:latin typeface="標楷體" pitchFamily="65" charset="-120"/>
                <a:ea typeface="標楷體" pitchFamily="65" charset="-120"/>
              </a:rPr>
              <a:t>黃清泉組長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102.02-102.06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活動安排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63272" cy="4873752"/>
          </a:xfrm>
        </p:spPr>
        <p:txBody>
          <a:bodyPr/>
          <a:lstStyle/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到校服務場次：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03/07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南寧國中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分享學校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後甲、善化國中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03/28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東原國中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分享學校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官田、善化國中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05/02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南化國中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分享學校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永仁、官田國中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05/30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北區文賢國中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分享學校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後甲、永仁國中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  </a:t>
            </a:r>
            <a:endParaRPr lang="zh-TW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教師研習場次：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04/11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有氧健身</a:t>
            </a:r>
            <a:r>
              <a:rPr lang="en-US" altLang="zh-TW" dirty="0" err="1" smtClean="0">
                <a:latin typeface="標楷體" pitchFamily="65" charset="-120"/>
                <a:ea typeface="標楷體" pitchFamily="65" charset="-120"/>
              </a:rPr>
              <a:t>gogogo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協辦學校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大橋國中</a:t>
            </a:r>
          </a:p>
          <a:p>
            <a:pPr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04/25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學習之旅－環保手工肥皂體驗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協辦學校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南新國中</a:t>
            </a:r>
          </a:p>
          <a:p>
            <a:pPr>
              <a:buNone/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06/06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安平追風趣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~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風帆體驗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協辦學校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安平國中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1700808"/>
            <a:ext cx="9144000" cy="2160240"/>
          </a:xfrm>
        </p:spPr>
        <p:txBody>
          <a:bodyPr>
            <a:noAutofit/>
          </a:bodyPr>
          <a:lstStyle/>
          <a:p>
            <a:pPr algn="ctr"/>
            <a:r>
              <a:rPr lang="zh-TW" altLang="zh-TW" sz="4400" kern="100" dirty="0" smtClean="0">
                <a:latin typeface="標楷體" pitchFamily="65" charset="-120"/>
                <a:ea typeface="標楷體" pitchFamily="65" charset="-120"/>
                <a:cs typeface="Times New Roman"/>
              </a:rPr>
              <a:t>綜合座談</a:t>
            </a:r>
            <a:r>
              <a:rPr lang="en-US" altLang="zh-TW" sz="4400" kern="100" dirty="0" smtClean="0">
                <a:latin typeface="標楷體" pitchFamily="65" charset="-120"/>
                <a:ea typeface="標楷體" pitchFamily="65" charset="-120"/>
                <a:cs typeface="Times New Roman"/>
              </a:rPr>
              <a:t>/</a:t>
            </a:r>
            <a:r>
              <a:rPr lang="zh-TW" altLang="zh-TW" sz="4400" kern="100" dirty="0" smtClean="0">
                <a:latin typeface="標楷體" pitchFamily="65" charset="-120"/>
                <a:ea typeface="標楷體" pitchFamily="65" charset="-120"/>
                <a:cs typeface="Times New Roman"/>
              </a:rPr>
              <a:t>回應學校各項教學問題</a:t>
            </a:r>
            <a:r>
              <a:rPr lang="zh-TW" altLang="en-US" sz="4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4400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78</TotalTime>
  <Words>467</Words>
  <Application>Microsoft Office PowerPoint</Application>
  <PresentationFormat>如螢幕大小 (4:3)</PresentationFormat>
  <Paragraphs>121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壁窗</vt:lpstr>
      <vt:lpstr>臺南市101學年度第2學期國教輔導團 健康與體育學習領域分區到校服務 (第一區)</vt:lpstr>
      <vt:lpstr>國中組輔導團組織</vt:lpstr>
      <vt:lpstr>到校服務-流程</vt:lpstr>
      <vt:lpstr>輔導團政策/計畫宣導</vt:lpstr>
      <vt:lpstr>投影片 5</vt:lpstr>
      <vt:lpstr>育才大臺南  文化新首都 適性揚長才  雲端創新機</vt:lpstr>
      <vt:lpstr>推動體適能經驗分享</vt:lpstr>
      <vt:lpstr>102.02-102.06活動安排</vt:lpstr>
      <vt:lpstr>綜合座談/回應學校各項教學問題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臺南市101學年度第2學期國教輔導團健康與體育學習領域分區到校服務(第一區)</dc:title>
  <dc:creator>user</dc:creator>
  <cp:lastModifiedBy>user</cp:lastModifiedBy>
  <cp:revision>7</cp:revision>
  <dcterms:created xsi:type="dcterms:W3CDTF">2013-02-22T03:36:20Z</dcterms:created>
  <dcterms:modified xsi:type="dcterms:W3CDTF">2013-03-06T09:58:56Z</dcterms:modified>
</cp:coreProperties>
</file>