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278" r:id="rId3"/>
    <p:sldId id="352" r:id="rId4"/>
    <p:sldId id="353" r:id="rId5"/>
    <p:sldId id="356" r:id="rId6"/>
    <p:sldId id="357" r:id="rId7"/>
    <p:sldId id="361" r:id="rId8"/>
    <p:sldId id="427" r:id="rId9"/>
    <p:sldId id="354" r:id="rId10"/>
    <p:sldId id="378" r:id="rId11"/>
    <p:sldId id="392" r:id="rId12"/>
    <p:sldId id="402" r:id="rId13"/>
    <p:sldId id="403" r:id="rId14"/>
    <p:sldId id="284" r:id="rId15"/>
    <p:sldId id="393" r:id="rId16"/>
    <p:sldId id="405" r:id="rId17"/>
    <p:sldId id="340" r:id="rId18"/>
    <p:sldId id="341" r:id="rId19"/>
    <p:sldId id="342" r:id="rId20"/>
    <p:sldId id="343" r:id="rId21"/>
    <p:sldId id="344" r:id="rId22"/>
    <p:sldId id="345" r:id="rId23"/>
    <p:sldId id="428" r:id="rId24"/>
    <p:sldId id="429" r:id="rId25"/>
    <p:sldId id="430" r:id="rId26"/>
    <p:sldId id="431" r:id="rId27"/>
    <p:sldId id="432" r:id="rId28"/>
    <p:sldId id="339" r:id="rId29"/>
    <p:sldId id="384" r:id="rId30"/>
    <p:sldId id="385" r:id="rId31"/>
    <p:sldId id="386" r:id="rId32"/>
    <p:sldId id="389" r:id="rId33"/>
    <p:sldId id="388" r:id="rId34"/>
    <p:sldId id="338" r:id="rId35"/>
    <p:sldId id="394" r:id="rId36"/>
    <p:sldId id="395" r:id="rId37"/>
    <p:sldId id="396" r:id="rId38"/>
    <p:sldId id="397" r:id="rId39"/>
    <p:sldId id="400" r:id="rId40"/>
    <p:sldId id="399" r:id="rId41"/>
    <p:sldId id="401" r:id="rId42"/>
    <p:sldId id="404" r:id="rId43"/>
    <p:sldId id="406" r:id="rId44"/>
    <p:sldId id="281" r:id="rId45"/>
    <p:sldId id="283" r:id="rId46"/>
    <p:sldId id="280" r:id="rId47"/>
    <p:sldId id="407" r:id="rId48"/>
    <p:sldId id="276" r:id="rId49"/>
    <p:sldId id="266" r:id="rId50"/>
    <p:sldId id="267" r:id="rId51"/>
    <p:sldId id="274" r:id="rId52"/>
    <p:sldId id="270" r:id="rId53"/>
    <p:sldId id="272" r:id="rId54"/>
    <p:sldId id="273" r:id="rId55"/>
    <p:sldId id="271" r:id="rId56"/>
    <p:sldId id="408" r:id="rId57"/>
    <p:sldId id="410" r:id="rId58"/>
    <p:sldId id="287" r:id="rId59"/>
    <p:sldId id="335" r:id="rId6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4" userDrawn="1">
          <p15:clr>
            <a:srgbClr val="A4A3A4"/>
          </p15:clr>
        </p15:guide>
        <p15:guide id="4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CC00"/>
    <a:srgbClr val="800000"/>
    <a:srgbClr val="006600"/>
    <a:srgbClr val="000066"/>
    <a:srgbClr val="996633"/>
    <a:srgbClr val="FF6600"/>
    <a:srgbClr val="009900"/>
    <a:srgbClr val="00F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24" autoAdjust="0"/>
  </p:normalViewPr>
  <p:slideViewPr>
    <p:cSldViewPr>
      <p:cViewPr>
        <p:scale>
          <a:sx n="66" d="100"/>
          <a:sy n="66" d="100"/>
        </p:scale>
        <p:origin x="1446" y="168"/>
      </p:cViewPr>
      <p:guideLst>
        <p:guide pos="2880"/>
        <p:guide orient="horz" pos="164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32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B37A15-FF9C-472E-B65C-3BA5B39DEC1A}" type="doc">
      <dgm:prSet loTypeId="urn:microsoft.com/office/officeart/2005/8/layout/funnel1" loCatId="process" qsTypeId="urn:microsoft.com/office/officeart/2005/8/quickstyle/simple1#4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202A4D2C-FC54-4F4D-945A-76BC718CEECA}">
      <dgm:prSet phldrT="[文字]" custT="1"/>
      <dgm:spPr>
        <a:solidFill>
          <a:srgbClr val="008A00"/>
        </a:solidFill>
      </dgm:spPr>
      <dgm:t>
        <a:bodyPr/>
        <a:lstStyle/>
        <a:p>
          <a:r>
            <a:rPr lang="zh-TW" altLang="en-US" sz="3400" b="1" dirty="0">
              <a:latin typeface="標楷體" pitchFamily="65" charset="-120"/>
              <a:ea typeface="標楷體" pitchFamily="65" charset="-120"/>
            </a:rPr>
            <a:t>自主行動</a:t>
          </a:r>
        </a:p>
      </dgm:t>
    </dgm:pt>
    <dgm:pt modelId="{322F3F4F-3738-4360-B11C-B8A0143CAD84}" type="parTrans" cxnId="{A03D0225-F24F-43EA-BA09-F847806C69AC}">
      <dgm:prSet/>
      <dgm:spPr/>
      <dgm:t>
        <a:bodyPr/>
        <a:lstStyle/>
        <a:p>
          <a:endParaRPr lang="zh-TW" altLang="en-US"/>
        </a:p>
      </dgm:t>
    </dgm:pt>
    <dgm:pt modelId="{69935A19-BD00-47A8-A193-D1DB4742BEA2}" type="sibTrans" cxnId="{A03D0225-F24F-43EA-BA09-F847806C69AC}">
      <dgm:prSet/>
      <dgm:spPr/>
      <dgm:t>
        <a:bodyPr/>
        <a:lstStyle/>
        <a:p>
          <a:endParaRPr lang="zh-TW" altLang="en-US"/>
        </a:p>
      </dgm:t>
    </dgm:pt>
    <dgm:pt modelId="{E85CB8E3-4BEB-4B6F-A52E-1BA0EBF2B935}">
      <dgm:prSet phldrT="[文字]" custT="1"/>
      <dgm:spPr>
        <a:solidFill>
          <a:srgbClr val="F67B00"/>
        </a:solidFill>
      </dgm:spPr>
      <dgm:t>
        <a:bodyPr/>
        <a:lstStyle/>
        <a:p>
          <a:r>
            <a:rPr lang="zh-TW" altLang="en-US" sz="3400" b="1" dirty="0">
              <a:latin typeface="標楷體" pitchFamily="65" charset="-120"/>
              <a:ea typeface="標楷體" pitchFamily="65" charset="-120"/>
            </a:rPr>
            <a:t>溝通互動</a:t>
          </a:r>
        </a:p>
      </dgm:t>
    </dgm:pt>
    <dgm:pt modelId="{29951DBA-C144-4094-A6EF-8B1700A2D0D4}" type="parTrans" cxnId="{6A4D02E6-DBBE-4FE3-9AE0-ECF031FF9629}">
      <dgm:prSet/>
      <dgm:spPr/>
      <dgm:t>
        <a:bodyPr/>
        <a:lstStyle/>
        <a:p>
          <a:endParaRPr lang="zh-TW" altLang="en-US"/>
        </a:p>
      </dgm:t>
    </dgm:pt>
    <dgm:pt modelId="{4294175F-4C8C-4F43-B098-848A855BF7E5}" type="sibTrans" cxnId="{6A4D02E6-DBBE-4FE3-9AE0-ECF031FF9629}">
      <dgm:prSet/>
      <dgm:spPr/>
      <dgm:t>
        <a:bodyPr/>
        <a:lstStyle/>
        <a:p>
          <a:endParaRPr lang="zh-TW" altLang="en-US"/>
        </a:p>
      </dgm:t>
    </dgm:pt>
    <dgm:pt modelId="{747D940A-943C-4A52-B054-FDC54F4AC9FD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社會參與</a:t>
          </a:r>
        </a:p>
      </dgm:t>
    </dgm:pt>
    <dgm:pt modelId="{1B1F4191-90F7-484B-A7FA-DAB2BB0A0CCF}" type="parTrans" cxnId="{691F45AD-FDAF-4F1D-8396-98E76E87FAB7}">
      <dgm:prSet/>
      <dgm:spPr/>
      <dgm:t>
        <a:bodyPr/>
        <a:lstStyle/>
        <a:p>
          <a:endParaRPr lang="zh-TW" altLang="en-US"/>
        </a:p>
      </dgm:t>
    </dgm:pt>
    <dgm:pt modelId="{6D161602-C259-4032-9EBC-A4E40CF144FE}" type="sibTrans" cxnId="{691F45AD-FDAF-4F1D-8396-98E76E87FAB7}">
      <dgm:prSet/>
      <dgm:spPr/>
      <dgm:t>
        <a:bodyPr/>
        <a:lstStyle/>
        <a:p>
          <a:endParaRPr lang="zh-TW" altLang="en-US"/>
        </a:p>
      </dgm:t>
    </dgm:pt>
    <dgm:pt modelId="{6048DC29-DAD1-4A4B-9266-4EC1EB93FFBA}">
      <dgm:prSet phldrT="[文字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3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rPr>
            <a:t>以人為本的</a:t>
          </a:r>
          <a:r>
            <a:rPr lang="zh-TW" altLang="en-US" sz="32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終身學習者</a:t>
          </a:r>
        </a:p>
      </dgm:t>
    </dgm:pt>
    <dgm:pt modelId="{9205CFD0-A942-48F8-BE10-56DCEB225C19}" type="parTrans" cxnId="{5A51AAEA-75C0-44C4-92C1-37E9DBCEE42F}">
      <dgm:prSet/>
      <dgm:spPr/>
      <dgm:t>
        <a:bodyPr/>
        <a:lstStyle/>
        <a:p>
          <a:endParaRPr lang="zh-TW" altLang="en-US"/>
        </a:p>
      </dgm:t>
    </dgm:pt>
    <dgm:pt modelId="{F487B861-77FE-4909-8A27-9BB14A5B5B30}" type="sibTrans" cxnId="{5A51AAEA-75C0-44C4-92C1-37E9DBCEE42F}">
      <dgm:prSet/>
      <dgm:spPr/>
      <dgm:t>
        <a:bodyPr/>
        <a:lstStyle/>
        <a:p>
          <a:endParaRPr lang="zh-TW" altLang="en-US"/>
        </a:p>
      </dgm:t>
    </dgm:pt>
    <dgm:pt modelId="{702F35DD-3A37-4E72-84C4-64C4557D7877}" type="pres">
      <dgm:prSet presAssocID="{87B37A15-FF9C-472E-B65C-3BA5B39DEC1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999980-735B-4303-ADC3-855D9B7ED578}" type="pres">
      <dgm:prSet presAssocID="{87B37A15-FF9C-472E-B65C-3BA5B39DEC1A}" presName="ellipse" presStyleLbl="trBgShp" presStyleIdx="0" presStyleCnt="1" custScaleX="130147"/>
      <dgm:spPr/>
    </dgm:pt>
    <dgm:pt modelId="{DFBFE8D9-AA29-4FEF-8645-E607DD98A56D}" type="pres">
      <dgm:prSet presAssocID="{87B37A15-FF9C-472E-B65C-3BA5B39DEC1A}" presName="arrow1" presStyleLbl="fgShp" presStyleIdx="0" presStyleCnt="1" custLinFactNeighborX="29300" custLinFactNeighborY="10144"/>
      <dgm:spPr>
        <a:solidFill>
          <a:srgbClr val="A793BF"/>
        </a:solidFill>
      </dgm:spPr>
    </dgm:pt>
    <dgm:pt modelId="{33EE4B17-326E-4515-B97B-8F644A40736E}" type="pres">
      <dgm:prSet presAssocID="{87B37A15-FF9C-472E-B65C-3BA5B39DEC1A}" presName="rectangle" presStyleLbl="revTx" presStyleIdx="0" presStyleCnt="1" custScaleX="143539" custScaleY="57526" custLinFactNeighborX="4707" custLinFactNeighborY="-68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6F0BE4-956A-42E9-9095-BCD2D745D55B}" type="pres">
      <dgm:prSet presAssocID="{E85CB8E3-4BEB-4B6F-A52E-1BA0EBF2B935}" presName="item1" presStyleLbl="node1" presStyleIdx="0" presStyleCnt="3" custScaleX="128386" custScaleY="127593" custLinFactNeighborX="4426" custLinFactNeighborY="17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68540A-E7CA-4E37-835C-2D973CE29091}" type="pres">
      <dgm:prSet presAssocID="{747D940A-943C-4A52-B054-FDC54F4AC9FD}" presName="item2" presStyleLbl="node1" presStyleIdx="1" presStyleCnt="3" custScaleX="137484" custScaleY="120648" custLinFactNeighborX="0" custLinFactNeighborY="-103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D3D208-B410-4548-9346-0E459574D922}" type="pres">
      <dgm:prSet presAssocID="{6048DC29-DAD1-4A4B-9266-4EC1EB93FFBA}" presName="item3" presStyleLbl="node1" presStyleIdx="2" presStyleCnt="3" custScaleX="135931" custScaleY="124233" custLinFactNeighborX="11272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9179EF-53EB-4A74-9BDE-8A7108752AAF}" type="pres">
      <dgm:prSet presAssocID="{87B37A15-FF9C-472E-B65C-3BA5B39DEC1A}" presName="funnel" presStyleLbl="trAlignAcc1" presStyleIdx="0" presStyleCnt="1" custScaleX="150259" custScaleY="93271" custLinFactNeighborX="673" custLinFactNeighborY="3926"/>
      <dgm:spPr/>
    </dgm:pt>
  </dgm:ptLst>
  <dgm:cxnLst>
    <dgm:cxn modelId="{6A4D02E6-DBBE-4FE3-9AE0-ECF031FF9629}" srcId="{87B37A15-FF9C-472E-B65C-3BA5B39DEC1A}" destId="{E85CB8E3-4BEB-4B6F-A52E-1BA0EBF2B935}" srcOrd="1" destOrd="0" parTransId="{29951DBA-C144-4094-A6EF-8B1700A2D0D4}" sibTransId="{4294175F-4C8C-4F43-B098-848A855BF7E5}"/>
    <dgm:cxn modelId="{691F45AD-FDAF-4F1D-8396-98E76E87FAB7}" srcId="{87B37A15-FF9C-472E-B65C-3BA5B39DEC1A}" destId="{747D940A-943C-4A52-B054-FDC54F4AC9FD}" srcOrd="2" destOrd="0" parTransId="{1B1F4191-90F7-484B-A7FA-DAB2BB0A0CCF}" sibTransId="{6D161602-C259-4032-9EBC-A4E40CF144FE}"/>
    <dgm:cxn modelId="{5A51AAEA-75C0-44C4-92C1-37E9DBCEE42F}" srcId="{87B37A15-FF9C-472E-B65C-3BA5B39DEC1A}" destId="{6048DC29-DAD1-4A4B-9266-4EC1EB93FFBA}" srcOrd="3" destOrd="0" parTransId="{9205CFD0-A942-48F8-BE10-56DCEB225C19}" sibTransId="{F487B861-77FE-4909-8A27-9BB14A5B5B30}"/>
    <dgm:cxn modelId="{F0457093-046B-4B6A-81A4-6D1528DBCB4A}" type="presOf" srcId="{6048DC29-DAD1-4A4B-9266-4EC1EB93FFBA}" destId="{33EE4B17-326E-4515-B97B-8F644A40736E}" srcOrd="0" destOrd="0" presId="urn:microsoft.com/office/officeart/2005/8/layout/funnel1"/>
    <dgm:cxn modelId="{349FE682-9C4E-4452-BDA4-7D768F98BBE0}" type="presOf" srcId="{202A4D2C-FC54-4F4D-945A-76BC718CEECA}" destId="{A2D3D208-B410-4548-9346-0E459574D922}" srcOrd="0" destOrd="0" presId="urn:microsoft.com/office/officeart/2005/8/layout/funnel1"/>
    <dgm:cxn modelId="{3DAC3737-CA0A-417C-8EE9-53F69B17505C}" type="presOf" srcId="{87B37A15-FF9C-472E-B65C-3BA5B39DEC1A}" destId="{702F35DD-3A37-4E72-84C4-64C4557D7877}" srcOrd="0" destOrd="0" presId="urn:microsoft.com/office/officeart/2005/8/layout/funnel1"/>
    <dgm:cxn modelId="{5C847A2F-8365-4349-8CC3-64A29C5B9021}" type="presOf" srcId="{747D940A-943C-4A52-B054-FDC54F4AC9FD}" destId="{BF6F0BE4-956A-42E9-9095-BCD2D745D55B}" srcOrd="0" destOrd="0" presId="urn:microsoft.com/office/officeart/2005/8/layout/funnel1"/>
    <dgm:cxn modelId="{7BA30A41-2EBB-4EC2-88AD-26731D714DB7}" type="presOf" srcId="{E85CB8E3-4BEB-4B6F-A52E-1BA0EBF2B935}" destId="{C068540A-E7CA-4E37-835C-2D973CE29091}" srcOrd="0" destOrd="0" presId="urn:microsoft.com/office/officeart/2005/8/layout/funnel1"/>
    <dgm:cxn modelId="{A03D0225-F24F-43EA-BA09-F847806C69AC}" srcId="{87B37A15-FF9C-472E-B65C-3BA5B39DEC1A}" destId="{202A4D2C-FC54-4F4D-945A-76BC718CEECA}" srcOrd="0" destOrd="0" parTransId="{322F3F4F-3738-4360-B11C-B8A0143CAD84}" sibTransId="{69935A19-BD00-47A8-A193-D1DB4742BEA2}"/>
    <dgm:cxn modelId="{6D07F405-912A-46C7-9EFD-C68191FE9F01}" type="presParOf" srcId="{702F35DD-3A37-4E72-84C4-64C4557D7877}" destId="{4F999980-735B-4303-ADC3-855D9B7ED578}" srcOrd="0" destOrd="0" presId="urn:microsoft.com/office/officeart/2005/8/layout/funnel1"/>
    <dgm:cxn modelId="{182ECF40-8F38-480A-BB12-79F82A978756}" type="presParOf" srcId="{702F35DD-3A37-4E72-84C4-64C4557D7877}" destId="{DFBFE8D9-AA29-4FEF-8645-E607DD98A56D}" srcOrd="1" destOrd="0" presId="urn:microsoft.com/office/officeart/2005/8/layout/funnel1"/>
    <dgm:cxn modelId="{F7ED7B50-9D59-4501-B2A7-BE538D92D18E}" type="presParOf" srcId="{702F35DD-3A37-4E72-84C4-64C4557D7877}" destId="{33EE4B17-326E-4515-B97B-8F644A40736E}" srcOrd="2" destOrd="0" presId="urn:microsoft.com/office/officeart/2005/8/layout/funnel1"/>
    <dgm:cxn modelId="{2DA90E44-4DD3-449E-86D8-35F1C18CB34A}" type="presParOf" srcId="{702F35DD-3A37-4E72-84C4-64C4557D7877}" destId="{BF6F0BE4-956A-42E9-9095-BCD2D745D55B}" srcOrd="3" destOrd="0" presId="urn:microsoft.com/office/officeart/2005/8/layout/funnel1"/>
    <dgm:cxn modelId="{E76734BC-4595-4C67-B911-8DB32240915C}" type="presParOf" srcId="{702F35DD-3A37-4E72-84C4-64C4557D7877}" destId="{C068540A-E7CA-4E37-835C-2D973CE29091}" srcOrd="4" destOrd="0" presId="urn:microsoft.com/office/officeart/2005/8/layout/funnel1"/>
    <dgm:cxn modelId="{F56EADD5-DD9D-474D-8B5E-6A288C09590A}" type="presParOf" srcId="{702F35DD-3A37-4E72-84C4-64C4557D7877}" destId="{A2D3D208-B410-4548-9346-0E459574D922}" srcOrd="5" destOrd="0" presId="urn:microsoft.com/office/officeart/2005/8/layout/funnel1"/>
    <dgm:cxn modelId="{0D14D2EC-1DDC-4216-8691-7C7C9FC932D6}" type="presParOf" srcId="{702F35DD-3A37-4E72-84C4-64C4557D7877}" destId="{239179EF-53EB-4A74-9BDE-8A7108752AA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41A1F-20C3-4743-96E8-96DB91764BF1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66B6C-B9F1-4929-8B96-6C591629C2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733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曼陀羅思考法提供如魔術方塊般的視覺式思考，其兩種詳細的基本形式舉例說明如下：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曼陀羅生活筆記能在任何一個區域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方格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內寫下任何事項，從四面八方針對主題做審視，乃是一種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視覺式思考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66B6C-B9F1-4929-8B96-6C591629C21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40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生存，就是只要活著就可以了，而生命的意義呢，就是自己要活著，而且要活的有意義，有價值 。</a:t>
            </a:r>
            <a:endParaRPr lang="en-US" altLang="zh-TW" sz="1200" kern="1200" dirty="0" smtClean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戴爾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(Edgar dale)</a:t>
            </a:r>
            <a:r>
              <a:rPr lang="zh-TW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於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1969</a:t>
            </a:r>
            <a:r>
              <a:rPr lang="zh-TW" altLang="en-US" sz="1200" kern="1200" dirty="0" smtClean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年所提出的學習金字塔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8834-18A6-4CED-9E78-842D0BFA6DA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357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08667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2488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0066FF"/>
                </a:solidFill>
              </a:rPr>
              <a:t>1.</a:t>
            </a:r>
            <a:r>
              <a:rPr lang="zh-TW" altLang="en-US" dirty="0" smtClean="0">
                <a:solidFill>
                  <a:srgbClr val="0066FF"/>
                </a:solidFill>
              </a:rPr>
              <a:t>教師可以設計分數卡（或讓學生來設計），以分母為</a:t>
            </a:r>
            <a:r>
              <a:rPr lang="en-US" altLang="zh-TW" dirty="0" smtClean="0">
                <a:solidFill>
                  <a:srgbClr val="0066FF"/>
                </a:solidFill>
              </a:rPr>
              <a:t>1</a:t>
            </a:r>
            <a:r>
              <a:rPr lang="zh-TW" altLang="en-US" dirty="0" smtClean="0">
                <a:solidFill>
                  <a:srgbClr val="0066FF"/>
                </a:solidFill>
              </a:rPr>
              <a:t>－</a:t>
            </a:r>
            <a:r>
              <a:rPr lang="en-US" altLang="zh-TW" dirty="0" smtClean="0">
                <a:solidFill>
                  <a:srgbClr val="0066FF"/>
                </a:solidFill>
              </a:rPr>
              <a:t>12</a:t>
            </a:r>
            <a:r>
              <a:rPr lang="zh-TW" altLang="en-US" dirty="0" smtClean="0">
                <a:solidFill>
                  <a:srgbClr val="0066FF"/>
                </a:solidFill>
              </a:rPr>
              <a:t>，或是整十的分數，進行比大小的抽卡活動</a:t>
            </a:r>
            <a:endParaRPr lang="en-US" altLang="zh-TW" dirty="0" smtClean="0">
              <a:solidFill>
                <a:srgbClr val="0066FF"/>
              </a:solidFill>
            </a:endParaRPr>
          </a:p>
          <a:p>
            <a:r>
              <a:rPr lang="en-US" altLang="zh-TW" dirty="0" smtClean="0">
                <a:solidFill>
                  <a:srgbClr val="0066FF"/>
                </a:solidFill>
              </a:rPr>
              <a:t>2.</a:t>
            </a:r>
            <a:r>
              <a:rPr lang="zh-TW" altLang="en-US" dirty="0" smtClean="0">
                <a:solidFill>
                  <a:srgbClr val="0066FF"/>
                </a:solidFill>
              </a:rPr>
              <a:t>展示這五張分數卡的目的是，不要學生遇到分數比大小時只會使用通分的方式來進行，希望利用這五個分數值，讓學生思考解題策略，以</a:t>
            </a:r>
            <a:r>
              <a:rPr lang="en-US" altLang="zh-TW" dirty="0" smtClean="0">
                <a:solidFill>
                  <a:srgbClr val="0066FF"/>
                </a:solidFill>
              </a:rPr>
              <a:t>1</a:t>
            </a:r>
            <a:r>
              <a:rPr lang="zh-TW" altLang="en-US" dirty="0" smtClean="0">
                <a:solidFill>
                  <a:srgbClr val="0066FF"/>
                </a:solidFill>
              </a:rPr>
              <a:t>／</a:t>
            </a:r>
            <a:r>
              <a:rPr lang="en-US" altLang="zh-TW" dirty="0" smtClean="0">
                <a:solidFill>
                  <a:srgbClr val="0066FF"/>
                </a:solidFill>
              </a:rPr>
              <a:t>2</a:t>
            </a:r>
            <a:r>
              <a:rPr lang="zh-TW" altLang="en-US" dirty="0" smtClean="0">
                <a:solidFill>
                  <a:srgbClr val="0066FF"/>
                </a:solidFill>
              </a:rPr>
              <a:t>為參照點，是超過</a:t>
            </a:r>
            <a:r>
              <a:rPr lang="en-US" altLang="zh-TW" dirty="0" smtClean="0">
                <a:solidFill>
                  <a:srgbClr val="0066FF"/>
                </a:solidFill>
              </a:rPr>
              <a:t>1</a:t>
            </a:r>
            <a:r>
              <a:rPr lang="zh-TW" altLang="en-US" dirty="0" smtClean="0">
                <a:solidFill>
                  <a:srgbClr val="0066FF"/>
                </a:solidFill>
              </a:rPr>
              <a:t>／</a:t>
            </a:r>
            <a:r>
              <a:rPr lang="en-US" altLang="zh-TW" dirty="0" smtClean="0">
                <a:solidFill>
                  <a:srgbClr val="0066FF"/>
                </a:solidFill>
              </a:rPr>
              <a:t>2</a:t>
            </a:r>
            <a:r>
              <a:rPr lang="zh-TW" altLang="en-US" dirty="0" smtClean="0">
                <a:solidFill>
                  <a:srgbClr val="0066FF"/>
                </a:solidFill>
              </a:rPr>
              <a:t>，還是未滿</a:t>
            </a:r>
            <a:r>
              <a:rPr lang="en-US" altLang="zh-TW" dirty="0" smtClean="0">
                <a:solidFill>
                  <a:srgbClr val="0066FF"/>
                </a:solidFill>
              </a:rPr>
              <a:t>1</a:t>
            </a:r>
            <a:r>
              <a:rPr lang="zh-TW" altLang="en-US" dirty="0" smtClean="0">
                <a:solidFill>
                  <a:srgbClr val="0066FF"/>
                </a:solidFill>
              </a:rPr>
              <a:t>／</a:t>
            </a:r>
            <a:r>
              <a:rPr lang="en-US" altLang="zh-TW" dirty="0" smtClean="0">
                <a:solidFill>
                  <a:srgbClr val="0066FF"/>
                </a:solidFill>
              </a:rPr>
              <a:t>2</a:t>
            </a:r>
            <a:r>
              <a:rPr lang="zh-TW" altLang="en-US" dirty="0" smtClean="0">
                <a:solidFill>
                  <a:srgbClr val="0066FF"/>
                </a:solidFill>
              </a:rPr>
              <a:t>，還是剛好</a:t>
            </a:r>
            <a:r>
              <a:rPr lang="en-US" altLang="zh-TW" dirty="0" smtClean="0">
                <a:solidFill>
                  <a:srgbClr val="0066FF"/>
                </a:solidFill>
              </a:rPr>
              <a:t>1</a:t>
            </a:r>
            <a:r>
              <a:rPr lang="zh-TW" altLang="en-US" dirty="0" smtClean="0">
                <a:solidFill>
                  <a:srgbClr val="0066FF"/>
                </a:solidFill>
              </a:rPr>
              <a:t>／</a:t>
            </a:r>
            <a:r>
              <a:rPr lang="en-US" altLang="zh-TW" dirty="0" smtClean="0">
                <a:solidFill>
                  <a:srgbClr val="0066FF"/>
                </a:solidFill>
              </a:rPr>
              <a:t>2</a:t>
            </a:r>
            <a:r>
              <a:rPr lang="zh-TW" altLang="en-US" dirty="0" smtClean="0">
                <a:solidFill>
                  <a:srgbClr val="0066FF"/>
                </a:solidFill>
              </a:rPr>
              <a:t>，以及是否很接近</a:t>
            </a:r>
            <a:r>
              <a:rPr lang="en-US" altLang="zh-TW" dirty="0" smtClean="0">
                <a:solidFill>
                  <a:srgbClr val="0066FF"/>
                </a:solidFill>
              </a:rPr>
              <a:t>1</a:t>
            </a:r>
            <a:r>
              <a:rPr lang="zh-TW" altLang="en-US" dirty="0" smtClean="0">
                <a:solidFill>
                  <a:srgbClr val="0066FF"/>
                </a:solidFill>
              </a:rPr>
              <a:t>，或是超過</a:t>
            </a:r>
            <a:r>
              <a:rPr lang="en-US" altLang="zh-TW" dirty="0" smtClean="0">
                <a:solidFill>
                  <a:srgbClr val="0066FF"/>
                </a:solidFill>
              </a:rPr>
              <a:t>1</a:t>
            </a:r>
            <a:r>
              <a:rPr lang="zh-TW" altLang="en-US" dirty="0" smtClean="0">
                <a:solidFill>
                  <a:srgbClr val="0066FF"/>
                </a:solidFill>
              </a:rPr>
              <a:t>。。。等，培養學生的數感</a:t>
            </a:r>
            <a:endParaRPr lang="en-US" altLang="zh-TW" dirty="0" smtClean="0">
              <a:solidFill>
                <a:srgbClr val="0066FF"/>
              </a:solidFill>
            </a:endParaRPr>
          </a:p>
          <a:p>
            <a:endParaRPr lang="en-US" altLang="zh-TW" dirty="0" smtClean="0">
              <a:solidFill>
                <a:srgbClr val="0066FF"/>
              </a:solidFill>
            </a:endParaRPr>
          </a:p>
          <a:p>
            <a:endParaRPr lang="en-US" altLang="zh-TW" dirty="0" smtClean="0">
              <a:solidFill>
                <a:srgbClr val="0066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2EB924-0EA1-439B-B6C6-CB200A47205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15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曼陀羅思考法提供如魔術方塊般的視覺式思考，其兩種詳細的基本形式舉例說明如下：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曼陀羅生活筆記能在任何一個區域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方格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內寫下任何事項，從四面八方針對主題做審視，乃是一種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視覺式思考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66B6C-B9F1-4929-8B96-6C591629C21D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40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曼陀羅思考法提供如魔術方塊般的視覺式思考，其兩種詳細的基本形式舉例說明如下：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曼陀羅生活筆記能在任何一個區域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方格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內寫下任何事項，從四面八方針對主題做審視，乃是一種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視覺式思考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66B6C-B9F1-4929-8B96-6C591629C21D}" type="slidenum">
              <a:rPr lang="zh-TW" altLang="en-US" smtClean="0"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963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FBBC972C-15C7-4E81-AEDB-175755E43D89}" type="slidenum">
              <a:rPr lang="zh-CN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372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14B040CE-9DB8-44F7-82B2-6C039B0F48A3}" type="datetimeFigureOut">
              <a:rPr lang="zh-TW" altLang="en-US" smtClean="0"/>
              <a:t>2018-04-11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F61B1BF-D4E2-4945-9655-9054819DEA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5" name="文字方塊 14"/>
          <p:cNvSpPr txBox="1"/>
          <p:nvPr userDrawn="1"/>
        </p:nvSpPr>
        <p:spPr>
          <a:xfrm>
            <a:off x="5177117" y="6492552"/>
            <a:ext cx="3966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台南市國教輔導團   鹽水國小何鳳珠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41.png"/><Relationship Id="rId1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631.png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1.png"/><Relationship Id="rId4" Type="http://schemas.openxmlformats.org/officeDocument/2006/relationships/image" Target="../media/image6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0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6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10" Type="http://schemas.openxmlformats.org/officeDocument/2006/relationships/image" Target="../media/image930.png"/><Relationship Id="rId4" Type="http://schemas.openxmlformats.org/officeDocument/2006/relationships/image" Target="../media/image83.png"/><Relationship Id="rId9" Type="http://schemas.openxmlformats.org/officeDocument/2006/relationships/image" Target="../media/image9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81.png"/><Relationship Id="rId7" Type="http://schemas.openxmlformats.org/officeDocument/2006/relationships/image" Target="../media/image9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10" Type="http://schemas.openxmlformats.org/officeDocument/2006/relationships/image" Target="../media/image84.png"/><Relationship Id="rId4" Type="http://schemas.openxmlformats.org/officeDocument/2006/relationships/image" Target="../media/image85.jp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&#20998;&#25976;&#30693;&#35672;&#40670;&#65288;&#32156;&#21512;&#65289;4-2015-09-23.swf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2"/>
          <p:cNvSpPr txBox="1">
            <a:spLocks/>
          </p:cNvSpPr>
          <p:nvPr/>
        </p:nvSpPr>
        <p:spPr>
          <a:xfrm>
            <a:off x="251520" y="5373216"/>
            <a:ext cx="3960440" cy="1252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chemeClr val="tx1"/>
                </a:solidFill>
                <a:latin typeface="+mn-ea"/>
                <a:ea typeface="+mn-ea"/>
              </a:rPr>
              <a:t>國教輔導團</a:t>
            </a:r>
            <a:endParaRPr lang="en-US" altLang="zh-TW" sz="24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chemeClr val="tx1"/>
                </a:solidFill>
                <a:latin typeface="+mn-ea"/>
                <a:ea typeface="+mn-ea"/>
              </a:rPr>
              <a:t>鹽水國小何鳳珠</a:t>
            </a:r>
            <a:r>
              <a:rPr lang="en-US" altLang="zh-TW" sz="2400" dirty="0" smtClean="0">
                <a:solidFill>
                  <a:schemeClr val="tx1"/>
                </a:solidFill>
                <a:latin typeface="+mn-ea"/>
                <a:ea typeface="+mn-ea"/>
              </a:rPr>
              <a:t>2018/03/07</a:t>
            </a:r>
            <a:endParaRPr lang="zh-TW" altLang="en-US"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8" name="標題 2"/>
          <p:cNvSpPr txBox="1">
            <a:spLocks/>
          </p:cNvSpPr>
          <p:nvPr/>
        </p:nvSpPr>
        <p:spPr>
          <a:xfrm>
            <a:off x="1331640" y="2454176"/>
            <a:ext cx="6984776" cy="1252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8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備課</a:t>
            </a:r>
            <a:r>
              <a:rPr lang="zh-TW" altLang="en-US" sz="8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交流道</a:t>
            </a:r>
            <a:endParaRPr lang="en-US" altLang="zh-TW" sz="8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超世紀新粗黑" panose="02000000000000000000" pitchFamily="2" charset="-120"/>
              <a:ea typeface="超世紀新粗黑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05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70084" y="351490"/>
            <a:ext cx="4259540" cy="868363"/>
          </a:xfrm>
        </p:spPr>
        <p:txBody>
          <a:bodyPr>
            <a:normAutofit/>
          </a:bodyPr>
          <a:lstStyle/>
          <a:p>
            <a:pPr algn="dist"/>
            <a:r>
              <a:rPr lang="zh-TW" altLang="en-US" sz="3200" b="0" dirty="0" smtClean="0">
                <a:solidFill>
                  <a:srgbClr val="0E619A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大陸課改的</a:t>
            </a:r>
            <a:r>
              <a:rPr lang="en-US" altLang="zh-TW" sz="3200" b="0" dirty="0" smtClean="0">
                <a:solidFill>
                  <a:srgbClr val="0E619A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”</a:t>
            </a:r>
            <a:r>
              <a:rPr lang="zh-TW" altLang="en-US" sz="4000" b="0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四能</a:t>
            </a:r>
            <a:r>
              <a:rPr lang="en-US" altLang="zh-TW" sz="3200" b="0" dirty="0" smtClean="0">
                <a:solidFill>
                  <a:srgbClr val="0E619A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”</a:t>
            </a:r>
            <a:endParaRPr lang="en-US" altLang="zh-TW" sz="3200" b="0" dirty="0">
              <a:solidFill>
                <a:srgbClr val="0E619A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grpSp>
        <p:nvGrpSpPr>
          <p:cNvPr id="9" name="群組 1"/>
          <p:cNvGrpSpPr>
            <a:grpSpLocks/>
          </p:cNvGrpSpPr>
          <p:nvPr/>
        </p:nvGrpSpPr>
        <p:grpSpPr bwMode="auto">
          <a:xfrm>
            <a:off x="1000202" y="1215915"/>
            <a:ext cx="5138825" cy="5183864"/>
            <a:chOff x="1675971" y="1037486"/>
            <a:chExt cx="6632382" cy="526546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7"/>
            <a:stretch/>
          </p:blipFill>
          <p:spPr bwMode="auto">
            <a:xfrm>
              <a:off x="1675971" y="1037486"/>
              <a:ext cx="6632382" cy="526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3"/>
            <a:stretch>
              <a:fillRect/>
            </a:stretch>
          </p:blipFill>
          <p:spPr bwMode="auto">
            <a:xfrm rot="-357589">
              <a:off x="4052349" y="1810370"/>
              <a:ext cx="174560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4" t="24843" r="-2403" b="12202"/>
            <a:stretch>
              <a:fillRect/>
            </a:stretch>
          </p:blipFill>
          <p:spPr bwMode="auto">
            <a:xfrm rot="-582102">
              <a:off x="5216722" y="2573092"/>
              <a:ext cx="1841003" cy="49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r="13817"/>
            <a:stretch>
              <a:fillRect/>
            </a:stretch>
          </p:blipFill>
          <p:spPr bwMode="auto">
            <a:xfrm rot="-599828">
              <a:off x="4240162" y="3903071"/>
              <a:ext cx="1699195" cy="584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68067">
              <a:off x="5188569" y="4991099"/>
              <a:ext cx="1698006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矩形 16"/>
          <p:cNvSpPr/>
          <p:nvPr/>
        </p:nvSpPr>
        <p:spPr>
          <a:xfrm rot="21160646">
            <a:off x="3744831" y="2598546"/>
            <a:ext cx="1940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200" dirty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解決問題</a:t>
            </a:r>
          </a:p>
        </p:txBody>
      </p:sp>
      <p:sp>
        <p:nvSpPr>
          <p:cNvPr id="18" name="矩形 17"/>
          <p:cNvSpPr/>
          <p:nvPr/>
        </p:nvSpPr>
        <p:spPr>
          <a:xfrm rot="21160646">
            <a:off x="2712984" y="1906682"/>
            <a:ext cx="1940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200" dirty="0">
                <a:ln w="18415" cmpd="sng">
                  <a:noFill/>
                  <a:prstDash val="solid"/>
                </a:ln>
                <a:solidFill>
                  <a:srgbClr val="990033"/>
                </a:solidFill>
                <a:effectLst>
                  <a:glow rad="228600">
                    <a:srgbClr val="FFCCFF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分析問題</a:t>
            </a:r>
          </a:p>
        </p:txBody>
      </p:sp>
      <p:sp>
        <p:nvSpPr>
          <p:cNvPr id="19" name="矩形 18"/>
          <p:cNvSpPr/>
          <p:nvPr/>
        </p:nvSpPr>
        <p:spPr>
          <a:xfrm rot="21300000">
            <a:off x="3704644" y="2672503"/>
            <a:ext cx="2095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200" dirty="0">
                <a:ln w="18415" cmpd="sng">
                  <a:noFill/>
                  <a:prstDash val="solid"/>
                </a:ln>
                <a:solidFill>
                  <a:srgbClr val="FF6600"/>
                </a:solidFill>
                <a:effectLst>
                  <a:glow rad="228600">
                    <a:srgbClr val="CCFF99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提出問題</a:t>
            </a:r>
          </a:p>
        </p:txBody>
      </p:sp>
      <p:sp>
        <p:nvSpPr>
          <p:cNvPr id="20" name="矩形 19"/>
          <p:cNvSpPr/>
          <p:nvPr/>
        </p:nvSpPr>
        <p:spPr>
          <a:xfrm rot="21300000">
            <a:off x="2560121" y="1923597"/>
            <a:ext cx="2096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200" dirty="0">
                <a:ln w="18415" cmpd="sng">
                  <a:noFill/>
                  <a:prstDash val="solid"/>
                </a:ln>
                <a:solidFill>
                  <a:srgbClr val="660066"/>
                </a:solidFill>
                <a:effectLst>
                  <a:glow rad="228600">
                    <a:srgbClr val="FFC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發現</a:t>
            </a:r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rgbClr val="660066"/>
                </a:solidFill>
                <a:effectLst>
                  <a:glow rad="228600">
                    <a:srgbClr val="FFC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問題</a:t>
            </a:r>
            <a:endParaRPr lang="zh-TW" altLang="en-US" sz="3200" dirty="0">
              <a:ln w="18415" cmpd="sng">
                <a:noFill/>
                <a:prstDash val="solid"/>
              </a:ln>
              <a:solidFill>
                <a:srgbClr val="660066"/>
              </a:solidFill>
              <a:effectLst>
                <a:glow rad="228600">
                  <a:srgbClr val="FFC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3781054"/>
            <a:ext cx="4030471" cy="3248346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6600059" y="1694637"/>
            <a:ext cx="1959828" cy="4530071"/>
            <a:chOff x="6716628" y="1403168"/>
            <a:chExt cx="1959828" cy="4530071"/>
          </a:xfrm>
        </p:grpSpPr>
        <p:sp>
          <p:nvSpPr>
            <p:cNvPr id="25" name="圓角化對角線角落矩形 24"/>
            <p:cNvSpPr/>
            <p:nvPr/>
          </p:nvSpPr>
          <p:spPr bwMode="auto">
            <a:xfrm>
              <a:off x="6717771" y="3881396"/>
              <a:ext cx="1958685" cy="848055"/>
            </a:xfrm>
            <a:prstGeom prst="round2DiagRect">
              <a:avLst>
                <a:gd name="adj1" fmla="val 36320"/>
                <a:gd name="adj2" fmla="val 0"/>
              </a:avLst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zh-TW" altLang="en-US" sz="3600" b="0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傾 聽</a:t>
              </a:r>
            </a:p>
          </p:txBody>
        </p:sp>
        <p:sp>
          <p:nvSpPr>
            <p:cNvPr id="26" name="圓角化對角線角落矩形 25"/>
            <p:cNvSpPr/>
            <p:nvPr/>
          </p:nvSpPr>
          <p:spPr bwMode="auto">
            <a:xfrm>
              <a:off x="6716628" y="5085184"/>
              <a:ext cx="1958685" cy="848055"/>
            </a:xfrm>
            <a:prstGeom prst="round2DiagRect">
              <a:avLst>
                <a:gd name="adj1" fmla="val 36320"/>
                <a:gd name="adj2" fmla="val 0"/>
              </a:avLst>
            </a:prstGeom>
            <a:solidFill>
              <a:schemeClr val="tx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27000">
                <a:srgbClr val="00B050"/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zh-TW" altLang="en-US" sz="3600" b="0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學 會 </a:t>
              </a:r>
            </a:p>
          </p:txBody>
        </p:sp>
        <p:sp>
          <p:nvSpPr>
            <p:cNvPr id="27" name="圓角化對角線角落矩形 26"/>
            <p:cNvSpPr/>
            <p:nvPr/>
          </p:nvSpPr>
          <p:spPr bwMode="auto">
            <a:xfrm>
              <a:off x="6717770" y="2648007"/>
              <a:ext cx="1958685" cy="848055"/>
            </a:xfrm>
            <a:prstGeom prst="round2DiagRect">
              <a:avLst>
                <a:gd name="adj1" fmla="val 36320"/>
                <a:gd name="adj2" fmla="val 0"/>
              </a:avLst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27000">
                <a:srgbClr val="CC66FF"/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zh-TW" altLang="en-US" sz="3600" b="0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分 享 </a:t>
              </a:r>
            </a:p>
          </p:txBody>
        </p:sp>
        <p:sp>
          <p:nvSpPr>
            <p:cNvPr id="28" name="圓角化對角線角落矩形 27"/>
            <p:cNvSpPr/>
            <p:nvPr/>
          </p:nvSpPr>
          <p:spPr bwMode="auto">
            <a:xfrm>
              <a:off x="6717769" y="1403168"/>
              <a:ext cx="1958685" cy="848055"/>
            </a:xfrm>
            <a:prstGeom prst="round2DiagRect">
              <a:avLst>
                <a:gd name="adj1" fmla="val 36320"/>
                <a:gd name="adj2" fmla="val 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27000">
                <a:srgbClr val="FFC000"/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zh-TW" altLang="en-US" sz="3600" b="0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會 學 </a:t>
              </a:r>
            </a:p>
          </p:txBody>
        </p:sp>
        <p:sp>
          <p:nvSpPr>
            <p:cNvPr id="29" name="向下箭號 28"/>
            <p:cNvSpPr/>
            <p:nvPr/>
          </p:nvSpPr>
          <p:spPr bwMode="auto">
            <a:xfrm flipV="1">
              <a:off x="7430548" y="2245025"/>
              <a:ext cx="504056" cy="376081"/>
            </a:xfrm>
            <a:prstGeom prst="down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向下箭號 29"/>
            <p:cNvSpPr/>
            <p:nvPr/>
          </p:nvSpPr>
          <p:spPr bwMode="auto">
            <a:xfrm flipV="1">
              <a:off x="7427810" y="4671525"/>
              <a:ext cx="504056" cy="376081"/>
            </a:xfrm>
            <a:prstGeom prst="down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向下箭號 30"/>
            <p:cNvSpPr/>
            <p:nvPr/>
          </p:nvSpPr>
          <p:spPr bwMode="auto">
            <a:xfrm flipV="1">
              <a:off x="7435957" y="3467737"/>
              <a:ext cx="504056" cy="376081"/>
            </a:xfrm>
            <a:prstGeom prst="down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6" name="手繪多邊形 5"/>
          <p:cNvSpPr/>
          <p:nvPr/>
        </p:nvSpPr>
        <p:spPr>
          <a:xfrm>
            <a:off x="990600" y="3299460"/>
            <a:ext cx="335280" cy="723900"/>
          </a:xfrm>
          <a:custGeom>
            <a:avLst/>
            <a:gdLst>
              <a:gd name="connsiteX0" fmla="*/ 0 w 335280"/>
              <a:gd name="connsiteY0" fmla="*/ 0 h 723900"/>
              <a:gd name="connsiteX1" fmla="*/ 7620 w 335280"/>
              <a:gd name="connsiteY1" fmla="*/ 723900 h 723900"/>
              <a:gd name="connsiteX2" fmla="*/ 304800 w 335280"/>
              <a:gd name="connsiteY2" fmla="*/ 693420 h 723900"/>
              <a:gd name="connsiteX3" fmla="*/ 335280 w 335280"/>
              <a:gd name="connsiteY3" fmla="*/ 53340 h 723900"/>
              <a:gd name="connsiteX4" fmla="*/ 0 w 335280"/>
              <a:gd name="connsiteY4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" h="723900">
                <a:moveTo>
                  <a:pt x="0" y="0"/>
                </a:moveTo>
                <a:lnTo>
                  <a:pt x="7620" y="723900"/>
                </a:lnTo>
                <a:lnTo>
                  <a:pt x="304800" y="693420"/>
                </a:lnTo>
                <a:lnTo>
                  <a:pt x="335280" y="53340"/>
                </a:lnTo>
                <a:lnTo>
                  <a:pt x="0" y="0"/>
                </a:lnTo>
                <a:close/>
              </a:path>
            </a:pathLst>
          </a:custGeom>
          <a:solidFill>
            <a:srgbClr val="FA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89891" y="1499368"/>
            <a:ext cx="677108" cy="43013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wrap="square" tIns="180000" bIns="180000" rtlCol="0">
            <a:spAutoFit/>
          </a:bodyPr>
          <a:lstStyle/>
          <a:p>
            <a:pPr algn="dist"/>
            <a:r>
              <a:rPr lang="zh-TW" altLang="en-US" sz="3200" dirty="0">
                <a:solidFill>
                  <a:srgbClr val="0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培養孩子</a:t>
            </a:r>
            <a:r>
              <a:rPr lang="zh-TW" altLang="en-US" sz="3200" b="1" u="sng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四種</a:t>
            </a:r>
            <a:r>
              <a:rPr lang="zh-TW" altLang="en-US" sz="3200" b="1" u="sng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能力</a:t>
            </a:r>
            <a:endParaRPr lang="zh-TW" altLang="en-US" sz="32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1173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1128 0.3060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1530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00313 0.3530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2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107504" y="836712"/>
            <a:ext cx="8125585" cy="5792487"/>
            <a:chOff x="1128185" y="836712"/>
            <a:chExt cx="8125585" cy="5792487"/>
          </a:xfrm>
        </p:grpSpPr>
        <p:grpSp>
          <p:nvGrpSpPr>
            <p:cNvPr id="15" name="群組 14"/>
            <p:cNvGrpSpPr/>
            <p:nvPr/>
          </p:nvGrpSpPr>
          <p:grpSpPr>
            <a:xfrm>
              <a:off x="3253404" y="2017985"/>
              <a:ext cx="6000366" cy="3844651"/>
              <a:chOff x="1200150" y="995361"/>
              <a:chExt cx="7596381" cy="4867276"/>
            </a:xfrm>
          </p:grpSpPr>
          <p:grpSp>
            <p:nvGrpSpPr>
              <p:cNvPr id="18" name="群組 17"/>
              <p:cNvGrpSpPr/>
              <p:nvPr/>
            </p:nvGrpSpPr>
            <p:grpSpPr>
              <a:xfrm>
                <a:off x="1200150" y="995361"/>
                <a:ext cx="7596381" cy="4867276"/>
                <a:chOff x="1047750" y="938211"/>
                <a:chExt cx="7596381" cy="4867276"/>
              </a:xfrm>
            </p:grpSpPr>
            <p:pic>
              <p:nvPicPr>
                <p:cNvPr id="20" name="圖片 1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71" r="60877"/>
                <a:stretch/>
              </p:blipFill>
              <p:spPr>
                <a:xfrm>
                  <a:off x="6000751" y="938211"/>
                  <a:ext cx="2000249" cy="4867275"/>
                </a:xfrm>
                <a:prstGeom prst="rect">
                  <a:avLst/>
                </a:prstGeom>
              </p:spPr>
            </p:pic>
            <p:pic>
              <p:nvPicPr>
                <p:cNvPr id="21" name="圖片 2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6500"/>
                <a:stretch/>
              </p:blipFill>
              <p:spPr>
                <a:xfrm>
                  <a:off x="1047750" y="938212"/>
                  <a:ext cx="2552700" cy="4867275"/>
                </a:xfrm>
                <a:prstGeom prst="rect">
                  <a:avLst/>
                </a:prstGeom>
              </p:spPr>
            </p:pic>
            <p:pic>
              <p:nvPicPr>
                <p:cNvPr id="22" name="圖片 2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500" r="-1"/>
                <a:stretch/>
              </p:blipFill>
              <p:spPr>
                <a:xfrm>
                  <a:off x="5634231" y="938211"/>
                  <a:ext cx="3009900" cy="4867275"/>
                </a:xfrm>
                <a:prstGeom prst="rect">
                  <a:avLst/>
                </a:prstGeom>
              </p:spPr>
            </p:pic>
            <p:pic>
              <p:nvPicPr>
                <p:cNvPr id="23" name="圖片 2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499" r="25999"/>
                <a:stretch/>
              </p:blipFill>
              <p:spPr>
                <a:xfrm>
                  <a:off x="3314700" y="938212"/>
                  <a:ext cx="3390900" cy="4867275"/>
                </a:xfrm>
                <a:prstGeom prst="rect">
                  <a:avLst/>
                </a:prstGeom>
              </p:spPr>
            </p:pic>
          </p:grpSp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15058" y="2647981"/>
                <a:ext cx="3723134" cy="1704944"/>
              </a:xfrm>
              <a:prstGeom prst="rect">
                <a:avLst/>
              </a:prstGeom>
            </p:spPr>
          </p:pic>
        </p:grpSp>
        <p:sp>
          <p:nvSpPr>
            <p:cNvPr id="16" name="文字方塊 15"/>
            <p:cNvSpPr txBox="1"/>
            <p:nvPr/>
          </p:nvSpPr>
          <p:spPr>
            <a:xfrm>
              <a:off x="4859395" y="3143250"/>
              <a:ext cx="30462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TW" altLang="en-US" sz="8800" dirty="0" smtClean="0">
                  <a:latin typeface="金梅毛海九宮實心" panose="02010509060101010101" pitchFamily="49" charset="-120"/>
                  <a:ea typeface="金梅毛海九宮實心" panose="02010509060101010101" pitchFamily="49" charset="-120"/>
                </a:rPr>
                <a:t>分數</a:t>
              </a:r>
              <a:endParaRPr lang="zh-TW" altLang="en-US" sz="8800" dirty="0">
                <a:latin typeface="金梅毛海九宮實心" panose="02010509060101010101" pitchFamily="49" charset="-120"/>
                <a:ea typeface="金梅毛海九宮實心" panose="02010509060101010101" pitchFamily="49" charset="-120"/>
              </a:endParaRPr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185" y="836712"/>
              <a:ext cx="2449128" cy="5792487"/>
            </a:xfrm>
            <a:prstGeom prst="rect">
              <a:avLst/>
            </a:prstGeom>
          </p:spPr>
        </p:pic>
      </p:grp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681902" y="1078656"/>
            <a:ext cx="4241268" cy="626219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TW" altLang="en-US" sz="3600" dirty="0" smtClean="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我們來談談</a:t>
            </a:r>
            <a:r>
              <a:rPr lang="en-US" altLang="zh-TW" sz="3600" dirty="0" smtClean="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………</a:t>
            </a:r>
            <a:endParaRPr lang="en-US" altLang="zh-TW" sz="36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57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11" y="2780929"/>
            <a:ext cx="3257202" cy="4077070"/>
          </a:xfrm>
          <a:prstGeom prst="rect">
            <a:avLst/>
          </a:prstGeom>
        </p:spPr>
      </p:pic>
      <p:sp>
        <p:nvSpPr>
          <p:cNvPr id="4" name="標題 2"/>
          <p:cNvSpPr txBox="1">
            <a:spLocks/>
          </p:cNvSpPr>
          <p:nvPr/>
        </p:nvSpPr>
        <p:spPr>
          <a:xfrm>
            <a:off x="454472" y="692696"/>
            <a:ext cx="6925840" cy="626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第一回合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：備課的初體驗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超世紀新粗黑" panose="02000000000000000000" pitchFamily="2" charset="-120"/>
              <a:ea typeface="超世紀新粗黑" panose="02000000000000000000" pitchFamily="2" charset="-120"/>
            </a:endParaRPr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435345" y="2420938"/>
            <a:ext cx="8366496" cy="36724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TW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素材哪裡來</a:t>
            </a:r>
            <a:endParaRPr lang="en-US" altLang="zh-TW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tx2">
                    <a:lumMod val="20000"/>
                    <a:lumOff val="80000"/>
                  </a:schemeClr>
                </a:glo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marL="571500" indent="-571500" algn="l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TW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分數的知識地圖</a:t>
            </a:r>
            <a:endParaRPr lang="en-US" altLang="zh-TW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tx2">
                    <a:lumMod val="20000"/>
                    <a:lumOff val="80000"/>
                  </a:schemeClr>
                </a:glo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marL="571500" indent="-571500" algn="l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TW" alt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曼陀羅九宮格備課法</a:t>
            </a:r>
            <a:endParaRPr lang="en-US" altLang="zh-TW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tx2">
                    <a:lumMod val="20000"/>
                    <a:lumOff val="80000"/>
                  </a:schemeClr>
                </a:glo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438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2537" y="3501008"/>
            <a:ext cx="3327521" cy="3327521"/>
          </a:xfrm>
          <a:prstGeom prst="rect">
            <a:avLst/>
          </a:prstGeom>
        </p:spPr>
      </p:pic>
      <p:sp>
        <p:nvSpPr>
          <p:cNvPr id="13" name="標題 2"/>
          <p:cNvSpPr txBox="1">
            <a:spLocks/>
          </p:cNvSpPr>
          <p:nvPr/>
        </p:nvSpPr>
        <p:spPr>
          <a:xfrm>
            <a:off x="3074984" y="3501008"/>
            <a:ext cx="6156176" cy="1368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  <a:scene3d>
              <a:camera prst="perspectiveHeroicExtremeRightFacing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8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素材哪裡來？</a:t>
            </a:r>
            <a:endParaRPr lang="en-US" altLang="zh-TW" sz="8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/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4" name="標題 2"/>
          <p:cNvSpPr txBox="1">
            <a:spLocks/>
          </p:cNvSpPr>
          <p:nvPr/>
        </p:nvSpPr>
        <p:spPr>
          <a:xfrm>
            <a:off x="454472" y="692696"/>
            <a:ext cx="6925840" cy="626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第一回合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：備課的初體驗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超世紀新粗黑" panose="02000000000000000000" pitchFamily="2" charset="-120"/>
              <a:ea typeface="超世紀新粗黑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47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sp>
        <p:nvSpPr>
          <p:cNvPr id="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186242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你看到什麼？可以做什麼？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640265" y="650208"/>
            <a:ext cx="7860058" cy="5572064"/>
            <a:chOff x="640265" y="650208"/>
            <a:chExt cx="7860058" cy="557206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2054" y="2105742"/>
              <a:ext cx="2044195" cy="12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5049" y="2105742"/>
              <a:ext cx="1687499" cy="12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369" y="650208"/>
              <a:ext cx="2308954" cy="13853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0" name="群組 29"/>
            <p:cNvGrpSpPr/>
            <p:nvPr/>
          </p:nvGrpSpPr>
          <p:grpSpPr>
            <a:xfrm>
              <a:off x="657473" y="3421610"/>
              <a:ext cx="7842850" cy="1296000"/>
              <a:chOff x="657473" y="3461951"/>
              <a:chExt cx="7950410" cy="1296000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9697" y="3497951"/>
                <a:ext cx="1852046" cy="126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23169" y="3497951"/>
                <a:ext cx="1484714" cy="126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30767" y="3461951"/>
                <a:ext cx="2173378" cy="1296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7473" y="3497951"/>
                <a:ext cx="2083200" cy="126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28" name="群組 27"/>
            <p:cNvGrpSpPr/>
            <p:nvPr/>
          </p:nvGrpSpPr>
          <p:grpSpPr>
            <a:xfrm>
              <a:off x="640265" y="4817995"/>
              <a:ext cx="7860058" cy="1404277"/>
              <a:chOff x="640265" y="4817995"/>
              <a:chExt cx="8161418" cy="1404277"/>
            </a:xfrm>
          </p:grpSpPr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61302" y="4817995"/>
                <a:ext cx="2166354" cy="1404277"/>
              </a:xfrm>
              <a:prstGeom prst="rect">
                <a:avLst/>
              </a:prstGeom>
              <a:ln w="57150">
                <a:noFill/>
              </a:ln>
              <a:effectLst/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0265" y="4818272"/>
                <a:ext cx="2198807" cy="1404000"/>
              </a:xfrm>
              <a:prstGeom prst="rect">
                <a:avLst/>
              </a:prstGeom>
            </p:spPr>
          </p:pic>
          <p:pic>
            <p:nvPicPr>
              <p:cNvPr id="24" name="圖片 2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07607" y="4818272"/>
                <a:ext cx="1894076" cy="1404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6" name="圖片 2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49886" y="4818272"/>
                <a:ext cx="1535492" cy="1404000"/>
              </a:xfrm>
              <a:prstGeom prst="rect">
                <a:avLst/>
              </a:prstGeom>
            </p:spPr>
          </p:pic>
        </p:grpSp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1643" y="922239"/>
              <a:ext cx="2247383" cy="241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5400000">
              <a:off x="2582237" y="1449644"/>
              <a:ext cx="2412000" cy="13571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65049" y="877460"/>
              <a:ext cx="1363284" cy="11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39" name="圖片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82" y="930382"/>
            <a:ext cx="54868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1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683568" y="1535735"/>
            <a:ext cx="4294023" cy="4566914"/>
            <a:chOff x="107504" y="1239732"/>
            <a:chExt cx="4807072" cy="511256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239732"/>
              <a:ext cx="4807072" cy="511256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987824" y="1412776"/>
              <a:ext cx="1656184" cy="2160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dirty="0" smtClean="0">
                  <a:solidFill>
                    <a:sysClr val="windowText" lastClr="000000"/>
                  </a:solidFill>
                </a:rPr>
                <a:t>長條分數板</a:t>
              </a:r>
              <a:endParaRPr lang="zh-TW" altLang="en-US" sz="1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186242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你看到什麼？可以做什麼？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125707" y="1680396"/>
            <a:ext cx="3209122" cy="4375393"/>
            <a:chOff x="5182395" y="1357863"/>
            <a:chExt cx="3654267" cy="4982315"/>
          </a:xfrm>
        </p:grpSpPr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2395" y="2629360"/>
              <a:ext cx="3654267" cy="1626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7261" y="4373939"/>
              <a:ext cx="3649401" cy="19662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2395" y="1357863"/>
              <a:ext cx="3480306" cy="1063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847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504" y="1196752"/>
            <a:ext cx="6814947" cy="47525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7241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看到這個，你有什麼想法嗎？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61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8"/>
          <a:stretch/>
        </p:blipFill>
        <p:spPr>
          <a:xfrm>
            <a:off x="3726050" y="3077459"/>
            <a:ext cx="4848628" cy="321532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5" y="899018"/>
            <a:ext cx="4922497" cy="3691973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139221"/>
            <a:ext cx="5220072" cy="62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TW" altLang="en-US" sz="32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你看到什麼？可以做什麼？</a:t>
            </a:r>
            <a:endParaRPr lang="en-US" altLang="zh-TW" sz="32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605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5" name="圖片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4" y="1602324"/>
            <a:ext cx="5596302" cy="4041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02324"/>
            <a:ext cx="5596302" cy="4041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02324"/>
            <a:ext cx="5596302" cy="4041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186242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你看到什麼？可以做什麼？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433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4" y="1066991"/>
            <a:ext cx="3644146" cy="273318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5609256" y="3645024"/>
            <a:ext cx="2771800" cy="24617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3281" y="452330"/>
            <a:ext cx="4534004" cy="3608213"/>
          </a:xfrm>
          <a:prstGeom prst="rect">
            <a:avLst/>
          </a:prstGeom>
        </p:spPr>
      </p:pic>
      <p:cxnSp>
        <p:nvCxnSpPr>
          <p:cNvPr id="10" name="直線接點 9"/>
          <p:cNvCxnSpPr/>
          <p:nvPr/>
        </p:nvCxnSpPr>
        <p:spPr>
          <a:xfrm>
            <a:off x="3594870" y="1129011"/>
            <a:ext cx="0" cy="54683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39239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你覺得有什麼差別？    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18" y="4242896"/>
            <a:ext cx="2542857" cy="1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/>
          <p:cNvSpPr txBox="1">
            <a:spLocks/>
          </p:cNvSpPr>
          <p:nvPr/>
        </p:nvSpPr>
        <p:spPr>
          <a:xfrm>
            <a:off x="454472" y="692696"/>
            <a:ext cx="3613472" cy="626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午茶的約會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超世紀新粗黑" panose="02000000000000000000" pitchFamily="2" charset="-120"/>
              <a:ea typeface="超世紀新粗黑" panose="02000000000000000000" pitchFamily="2" charset="-120"/>
            </a:endParaRPr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453976" y="2564904"/>
            <a:ext cx="8366496" cy="36724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TW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03/07</a:t>
            </a:r>
            <a:r>
              <a:rPr lang="zh-TW" alt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 </a:t>
            </a:r>
            <a:r>
              <a:rPr lang="zh-TW" alt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備課的初</a:t>
            </a:r>
            <a:r>
              <a:rPr lang="zh-TW" alt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體驗</a:t>
            </a:r>
            <a:endParaRPr lang="en-US" altLang="zh-TW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tx2">
                    <a:lumMod val="20000"/>
                    <a:lumOff val="80000"/>
                  </a:schemeClr>
                </a:glo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l">
              <a:lnSpc>
                <a:spcPct val="150000"/>
              </a:lnSpc>
            </a:pPr>
            <a:r>
              <a:rPr lang="en-US" altLang="zh-TW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04/11</a:t>
            </a:r>
            <a:r>
              <a:rPr lang="zh-TW" alt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 備課實戰</a:t>
            </a:r>
            <a:endParaRPr lang="en-US" altLang="zh-TW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tx2">
                    <a:lumMod val="20000"/>
                    <a:lumOff val="80000"/>
                  </a:schemeClr>
                </a:glo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l">
              <a:lnSpc>
                <a:spcPct val="150000"/>
              </a:lnSpc>
            </a:pPr>
            <a:r>
              <a:rPr lang="en-US" altLang="zh-TW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05/02</a:t>
            </a:r>
            <a:r>
              <a:rPr lang="zh-TW" alt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 觀課議課</a:t>
            </a:r>
            <a:endParaRPr lang="en-US" altLang="zh-TW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tx2">
                    <a:lumMod val="20000"/>
                    <a:lumOff val="80000"/>
                  </a:schemeClr>
                </a:glo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l">
              <a:lnSpc>
                <a:spcPct val="150000"/>
              </a:lnSpc>
            </a:pPr>
            <a:r>
              <a:rPr lang="en-US" altLang="zh-TW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05/30 </a:t>
            </a:r>
            <a:r>
              <a:rPr lang="zh-TW" alt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</a:scheme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分享與回顧</a:t>
            </a:r>
            <a:endParaRPr lang="en-US" altLang="zh-TW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tx2">
                    <a:lumMod val="20000"/>
                    <a:lumOff val="80000"/>
                  </a:schemeClr>
                </a:glo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72" y="3573017"/>
            <a:ext cx="3821028" cy="328498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177117" y="6492552"/>
            <a:ext cx="3966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台南市國教輔導團   鹽水國小何鳳珠</a:t>
            </a:r>
          </a:p>
        </p:txBody>
      </p:sp>
    </p:spTree>
    <p:extLst>
      <p:ext uri="{BB962C8B-B14F-4D97-AF65-F5344CB8AC3E}">
        <p14:creationId xmlns:p14="http://schemas.microsoft.com/office/powerpoint/2010/main" val="400048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1" y="1113568"/>
            <a:ext cx="5543394" cy="403974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2029681"/>
            <a:ext cx="6276181" cy="406835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186242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你看到什麼？可以做什麼？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56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75" y="982595"/>
            <a:ext cx="3946353" cy="2519858"/>
          </a:xfrm>
          <a:prstGeom prst="rect">
            <a:avLst/>
          </a:prstGeom>
        </p:spPr>
      </p:pic>
      <p:pic>
        <p:nvPicPr>
          <p:cNvPr id="10" name="Picture 2" descr="「分數撲克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87" y="3717032"/>
            <a:ext cx="3178684" cy="23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6228" y="788850"/>
            <a:ext cx="3680117" cy="2677942"/>
          </a:xfrm>
          <a:prstGeom prst="rect">
            <a:avLst/>
          </a:prstGeom>
        </p:spPr>
      </p:pic>
      <p:pic>
        <p:nvPicPr>
          <p:cNvPr id="12" name="Picture 19" descr="Snap40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3"/>
          <a:stretch/>
        </p:blipFill>
        <p:spPr bwMode="auto">
          <a:xfrm>
            <a:off x="819875" y="3717032"/>
            <a:ext cx="3684956" cy="238393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186242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你看到什麼？可以做什麼？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7495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b="71859"/>
          <a:stretch/>
        </p:blipFill>
        <p:spPr bwMode="auto">
          <a:xfrm>
            <a:off x="992188" y="3978888"/>
            <a:ext cx="874196" cy="14436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43936" b="28032"/>
          <a:stretch/>
        </p:blipFill>
        <p:spPr bwMode="auto">
          <a:xfrm>
            <a:off x="2515600" y="3971624"/>
            <a:ext cx="936104" cy="14446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71968"/>
          <a:stretch/>
        </p:blipFill>
        <p:spPr bwMode="auto">
          <a:xfrm>
            <a:off x="4096875" y="3984513"/>
            <a:ext cx="950249" cy="144465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10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904" y="3984512"/>
            <a:ext cx="963103" cy="144465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8077200" y="6528816"/>
            <a:ext cx="1066800" cy="329184"/>
          </a:xfrm>
          <a:prstGeom prst="rect">
            <a:avLst/>
          </a:prstGeom>
        </p:spPr>
        <p:txBody>
          <a:bodyPr/>
          <a:lstStyle/>
          <a:p>
            <a:fld id="{FA61CA24-0CF4-4185-9F2A-8564CEA1453A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" y="836712"/>
            <a:ext cx="4568191" cy="626219"/>
          </a:xfr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b="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將下方分數由小排到大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7313553" y="3971624"/>
            <a:ext cx="936104" cy="1444656"/>
            <a:chOff x="7364973" y="3653978"/>
            <a:chExt cx="936104" cy="1444656"/>
          </a:xfrm>
        </p:grpSpPr>
        <p:grpSp>
          <p:nvGrpSpPr>
            <p:cNvPr id="11" name="群組 10"/>
            <p:cNvGrpSpPr/>
            <p:nvPr/>
          </p:nvGrpSpPr>
          <p:grpSpPr>
            <a:xfrm>
              <a:off x="7364973" y="3653978"/>
              <a:ext cx="936104" cy="1444656"/>
              <a:chOff x="7364973" y="3653978"/>
              <a:chExt cx="936104" cy="1444656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54" t="43936" b="28032"/>
              <a:stretch/>
            </p:blipFill>
            <p:spPr bwMode="auto">
              <a:xfrm>
                <a:off x="7364973" y="3653978"/>
                <a:ext cx="936104" cy="1444656"/>
              </a:xfrm>
              <a:prstGeom prst="rect">
                <a:avLst/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8262" y="3753106"/>
                <a:ext cx="542857" cy="514286"/>
              </a:xfrm>
              <a:prstGeom prst="rect">
                <a:avLst/>
              </a:prstGeom>
            </p:spPr>
          </p:pic>
        </p:grpSp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1595" y="4437112"/>
              <a:ext cx="676190" cy="571429"/>
            </a:xfrm>
            <a:prstGeom prst="rect">
              <a:avLst/>
            </a:prstGeom>
          </p:spPr>
        </p:pic>
      </p:grpSp>
      <p:pic>
        <p:nvPicPr>
          <p:cNvPr id="31" name="Picture 19" descr="Snap40"/>
          <p:cNvPicPr>
            <a:picLocks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93"/>
          <a:stretch/>
        </p:blipFill>
        <p:spPr bwMode="auto">
          <a:xfrm rot="20737705">
            <a:off x="5836690" y="964454"/>
            <a:ext cx="2855311" cy="184720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7560840" cy="4252972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377983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數棒可以做什麼？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6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373165" y="1603500"/>
            <a:ext cx="4413896" cy="5040561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70576" y="1556792"/>
            <a:ext cx="295275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u="none" dirty="0" smtClean="0">
                <a:solidFill>
                  <a:sysClr val="windowText" lastClr="0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華康中黑體" panose="020B0509000000000000" pitchFamily="49" charset="-120"/>
              </a:rPr>
              <a:t>橘色數棒為１</a:t>
            </a:r>
            <a:endParaRPr lang="zh-TW" altLang="en-US" sz="3200" u="none" dirty="0">
              <a:solidFill>
                <a:sysClr val="windowText" lastClr="00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  <a:cs typeface="華康中黑體" panose="020B0509000000000000" pitchFamily="49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7663571" y="1270501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</a:t>
            </a:r>
            <a:endParaRPr lang="zh-TW" altLang="en-US" sz="36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6" name="向下箭號 5"/>
          <p:cNvSpPr/>
          <p:nvPr/>
        </p:nvSpPr>
        <p:spPr bwMode="auto">
          <a:xfrm>
            <a:off x="7132621" y="1713837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向下箭號 43"/>
          <p:cNvSpPr/>
          <p:nvPr/>
        </p:nvSpPr>
        <p:spPr bwMode="auto">
          <a:xfrm>
            <a:off x="6590873" y="2141567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向下箭號 44"/>
          <p:cNvSpPr/>
          <p:nvPr/>
        </p:nvSpPr>
        <p:spPr bwMode="auto">
          <a:xfrm>
            <a:off x="5074840" y="3429000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向下箭號 45"/>
          <p:cNvSpPr/>
          <p:nvPr/>
        </p:nvSpPr>
        <p:spPr bwMode="auto">
          <a:xfrm>
            <a:off x="3563888" y="4725144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377983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數棒可以做什麼？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46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/>
      <p:bldP spid="6" grpId="0" animBg="1"/>
      <p:bldP spid="6" grpId="1" animBg="1"/>
      <p:bldP spid="44" grpId="0" animBg="1"/>
      <p:bldP spid="44" grpId="1" animBg="1"/>
      <p:bldP spid="45" grpId="0" animBg="1"/>
      <p:bldP spid="45" grpId="1" animBg="1"/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 bwMode="auto">
          <a:xfrm>
            <a:off x="7132621" y="1713837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向下箭號 43"/>
          <p:cNvSpPr/>
          <p:nvPr/>
        </p:nvSpPr>
        <p:spPr bwMode="auto">
          <a:xfrm>
            <a:off x="5044425" y="3429000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15720" y="1470745"/>
            <a:ext cx="3952224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200" dirty="0" smtClean="0">
                <a:solidFill>
                  <a:sysClr val="windowText" lastClr="0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華康中黑體" panose="020B0509000000000000" pitchFamily="49" charset="-120"/>
              </a:rPr>
              <a:t>2</a:t>
            </a:r>
            <a:r>
              <a:rPr lang="zh-TW" altLang="en-US" sz="3200" dirty="0" smtClean="0">
                <a:solidFill>
                  <a:sysClr val="windowText" lastClr="0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華康中黑體" panose="020B0509000000000000" pitchFamily="49" charset="-120"/>
              </a:rPr>
              <a:t>根數棒關係比較</a:t>
            </a:r>
            <a:r>
              <a:rPr lang="en-US" altLang="zh-TW" u="none" dirty="0" smtClean="0">
                <a:solidFill>
                  <a:sysClr val="windowText" lastClr="0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(</a:t>
            </a:r>
            <a:r>
              <a:rPr lang="zh-TW" altLang="en-US" u="none" dirty="0" smtClean="0">
                <a:solidFill>
                  <a:sysClr val="windowText" lastClr="0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擲骰</a:t>
            </a:r>
            <a:r>
              <a:rPr lang="en-US" altLang="zh-TW" u="none" dirty="0" smtClean="0">
                <a:solidFill>
                  <a:sysClr val="windowText" lastClr="0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)</a:t>
            </a:r>
            <a:endParaRPr lang="en-US" altLang="zh-TW" u="none" dirty="0">
              <a:solidFill>
                <a:sysClr val="windowText" lastClr="00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11" name="Picture 30" descr="P104069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7" y="3162328"/>
            <a:ext cx="2234175" cy="192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下箭號 11"/>
          <p:cNvSpPr/>
          <p:nvPr/>
        </p:nvSpPr>
        <p:spPr bwMode="auto">
          <a:xfrm>
            <a:off x="6624146" y="2155710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向下箭號 12"/>
          <p:cNvSpPr/>
          <p:nvPr/>
        </p:nvSpPr>
        <p:spPr bwMode="auto">
          <a:xfrm>
            <a:off x="5572604" y="2996952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732" y="5835491"/>
            <a:ext cx="523810" cy="495238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542" y="5387872"/>
            <a:ext cx="485714" cy="942857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829" y="4968824"/>
            <a:ext cx="485714" cy="1361905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053" y="4521205"/>
            <a:ext cx="485714" cy="1809524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9630" y="3653027"/>
            <a:ext cx="485714" cy="2685714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1800" y="3205409"/>
            <a:ext cx="504762" cy="3142857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9441" y="2338742"/>
            <a:ext cx="495238" cy="4009524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6424" y="1891122"/>
            <a:ext cx="504762" cy="4447619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1667" y="2776836"/>
            <a:ext cx="476190" cy="3561905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5342" y="4083109"/>
            <a:ext cx="495238" cy="2238095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8512" y="4100646"/>
            <a:ext cx="495238" cy="2238095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377983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數棒可以做什麼？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073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7309 -4.81481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5538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73 -3.33333E-6 L -3.33333E-6 -3.33333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4" grpId="0" animBg="1"/>
      <p:bldP spid="44" grpId="1" animBg="1"/>
      <p:bldP spid="10" grpId="0" animBg="1"/>
      <p:bldP spid="10" grpId="1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373165" y="1603500"/>
            <a:ext cx="4413896" cy="5040561"/>
          </a:xfrm>
          <a:prstGeom prst="rect">
            <a:avLst/>
          </a:prstGeom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15720" y="1470745"/>
            <a:ext cx="3520176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dirty="0" smtClean="0">
                <a:solidFill>
                  <a:sysClr val="windowText" lastClr="0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華康中黑體" panose="020B0509000000000000" pitchFamily="49" charset="-120"/>
              </a:rPr>
              <a:t>指定１→找比較量</a:t>
            </a:r>
            <a:endParaRPr lang="zh-TW" altLang="en-US" sz="3200" dirty="0">
              <a:solidFill>
                <a:sysClr val="windowText" lastClr="00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  <a:cs typeface="華康中黑體" panose="020B0509000000000000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076056" y="3442123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</a:t>
            </a:r>
            <a:endParaRPr lang="zh-TW" altLang="en-US" sz="36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5" name="向下箭號 14"/>
          <p:cNvSpPr/>
          <p:nvPr/>
        </p:nvSpPr>
        <p:spPr bwMode="auto">
          <a:xfrm>
            <a:off x="4572000" y="3840103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向下箭號 15"/>
          <p:cNvSpPr/>
          <p:nvPr/>
        </p:nvSpPr>
        <p:spPr bwMode="auto">
          <a:xfrm>
            <a:off x="3587316" y="4725144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向下箭號 16"/>
          <p:cNvSpPr/>
          <p:nvPr/>
        </p:nvSpPr>
        <p:spPr bwMode="auto">
          <a:xfrm>
            <a:off x="5580112" y="2936361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向下箭號 17"/>
          <p:cNvSpPr/>
          <p:nvPr/>
        </p:nvSpPr>
        <p:spPr bwMode="auto">
          <a:xfrm>
            <a:off x="6588224" y="2082090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580112" y="2962801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</a:t>
            </a:r>
            <a:endParaRPr lang="zh-TW" altLang="en-US" sz="36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38391" y="2649443"/>
                <a:ext cx="899590" cy="1246495"/>
              </a:xfrm>
              <a:prstGeom prst="rect">
                <a:avLst/>
              </a:prstGeom>
              <a:solidFill>
                <a:srgbClr val="00FFFF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zh-TW" altLang="en-US" sz="4000" b="1" dirty="0">
                  <a:solidFill>
                    <a:srgbClr val="000000"/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1" y="2649443"/>
                <a:ext cx="899590" cy="12464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570540" y="2649443"/>
                <a:ext cx="899590" cy="1248803"/>
              </a:xfrm>
              <a:prstGeom prst="rect">
                <a:avLst/>
              </a:prstGeom>
              <a:solidFill>
                <a:srgbClr val="00FFFF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f>
                        <m:fPr>
                          <m:ctrlP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zh-TW" altLang="en-US" sz="4000" b="1" dirty="0">
                  <a:solidFill>
                    <a:srgbClr val="000000"/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540" y="2649443"/>
                <a:ext cx="899590" cy="12488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圖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732" y="5835491"/>
            <a:ext cx="523810" cy="495238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542" y="5387872"/>
            <a:ext cx="485714" cy="942857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829" y="4968824"/>
            <a:ext cx="485714" cy="1361905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1053" y="4521205"/>
            <a:ext cx="485714" cy="1809524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5342" y="4083109"/>
            <a:ext cx="495238" cy="2238095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9630" y="3653027"/>
            <a:ext cx="485714" cy="2685714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1800" y="3205409"/>
            <a:ext cx="504762" cy="3142857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1667" y="2776836"/>
            <a:ext cx="476190" cy="3561905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9441" y="2338742"/>
            <a:ext cx="495238" cy="4009524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16424" y="1891122"/>
            <a:ext cx="504762" cy="44476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19" y="3776363"/>
            <a:ext cx="744842" cy="744842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58" y="2452555"/>
            <a:ext cx="744842" cy="744842"/>
          </a:xfrm>
          <a:prstGeom prst="rect">
            <a:avLst/>
          </a:prstGeom>
        </p:spPr>
      </p:pic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377983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數棒可以做什麼？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61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/>
      <p:bldP spid="14" grpId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/>
      <p:bldP spid="2" grpId="0" animBg="1"/>
      <p:bldP spid="2" grpId="1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131809" cy="685800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373165" y="1603500"/>
            <a:ext cx="4413896" cy="5040561"/>
          </a:xfrm>
          <a:prstGeom prst="rect">
            <a:avLst/>
          </a:prstGeom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15720" y="1470745"/>
            <a:ext cx="4384272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dirty="0" smtClean="0">
                <a:solidFill>
                  <a:sysClr val="windowText" lastClr="00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華康中黑體" panose="020B0509000000000000" pitchFamily="49" charset="-120"/>
              </a:rPr>
              <a:t>依關係找出對應的兩數</a:t>
            </a:r>
            <a:endParaRPr lang="zh-TW" altLang="en-US" sz="3200" dirty="0">
              <a:solidFill>
                <a:sysClr val="windowText" lastClr="00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  <a:cs typeface="華康中黑體" panose="020B0509000000000000" pitchFamily="49" charset="-120"/>
            </a:endParaRPr>
          </a:p>
        </p:txBody>
      </p:sp>
      <p:sp>
        <p:nvSpPr>
          <p:cNvPr id="17" name="向下箭號 16"/>
          <p:cNvSpPr/>
          <p:nvPr/>
        </p:nvSpPr>
        <p:spPr bwMode="auto">
          <a:xfrm>
            <a:off x="4563761" y="3840103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向下箭號 17"/>
          <p:cNvSpPr/>
          <p:nvPr/>
        </p:nvSpPr>
        <p:spPr bwMode="auto">
          <a:xfrm>
            <a:off x="4109592" y="4293096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529915" y="2545537"/>
                <a:ext cx="899590" cy="1248803"/>
              </a:xfrm>
              <a:prstGeom prst="rect">
                <a:avLst/>
              </a:prstGeom>
              <a:solidFill>
                <a:srgbClr val="00FFFF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f>
                        <m:fPr>
                          <m:ctrlP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zh-TW" altLang="en-US" sz="4000" b="1" dirty="0">
                  <a:solidFill>
                    <a:srgbClr val="000000"/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915" y="2545537"/>
                <a:ext cx="899590" cy="12488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向下箭號 23"/>
          <p:cNvSpPr/>
          <p:nvPr/>
        </p:nvSpPr>
        <p:spPr bwMode="auto">
          <a:xfrm>
            <a:off x="6660232" y="2132856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向下箭號 24"/>
          <p:cNvSpPr/>
          <p:nvPr/>
        </p:nvSpPr>
        <p:spPr bwMode="auto">
          <a:xfrm>
            <a:off x="5557991" y="3025797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238391" y="2549580"/>
                <a:ext cx="899590" cy="1248803"/>
              </a:xfrm>
              <a:prstGeom prst="rect">
                <a:avLst/>
              </a:prstGeom>
              <a:solidFill>
                <a:srgbClr val="00FFFF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TW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zh-TW" altLang="en-US" sz="4000" b="1" dirty="0">
                  <a:solidFill>
                    <a:srgbClr val="000000"/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endParaRPr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1" y="2549580"/>
                <a:ext cx="899590" cy="12488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向下箭號 26"/>
          <p:cNvSpPr/>
          <p:nvPr/>
        </p:nvSpPr>
        <p:spPr bwMode="auto">
          <a:xfrm>
            <a:off x="3589311" y="4765485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向下箭號 27"/>
          <p:cNvSpPr/>
          <p:nvPr/>
        </p:nvSpPr>
        <p:spPr bwMode="auto">
          <a:xfrm>
            <a:off x="5076056" y="3467689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向下箭號 28"/>
          <p:cNvSpPr/>
          <p:nvPr/>
        </p:nvSpPr>
        <p:spPr bwMode="auto">
          <a:xfrm>
            <a:off x="4553798" y="3854503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向下箭號 29"/>
          <p:cNvSpPr/>
          <p:nvPr/>
        </p:nvSpPr>
        <p:spPr bwMode="auto">
          <a:xfrm>
            <a:off x="7648421" y="1303355"/>
            <a:ext cx="360040" cy="5673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377983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數棒可以做什麼？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1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17" grpId="1" animBg="1"/>
      <p:bldP spid="18" grpId="0" animBg="1"/>
      <p:bldP spid="18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sp>
        <p:nvSpPr>
          <p:cNvPr id="8" name="雲朵形圖說文字 7"/>
          <p:cNvSpPr/>
          <p:nvPr/>
        </p:nvSpPr>
        <p:spPr>
          <a:xfrm>
            <a:off x="772532" y="377837"/>
            <a:ext cx="6048672" cy="3384376"/>
          </a:xfrm>
          <a:prstGeom prst="cloudCallout">
            <a:avLst>
              <a:gd name="adj1" fmla="val 52933"/>
              <a:gd name="adj2" fmla="val 68518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4000" dirty="0" smtClean="0">
                <a:effectLst>
                  <a:glow rad="127000">
                    <a:schemeClr val="tx1"/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沒有分數板，沒有數棒，怎麼辦？</a:t>
            </a:r>
            <a:endParaRPr lang="zh-TW" altLang="en-US" sz="4000" dirty="0">
              <a:effectLst>
                <a:glow rad="127000">
                  <a:schemeClr val="tx1"/>
                </a:glo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140051"/>
            <a:ext cx="2546600" cy="271794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5885">
            <a:off x="786568" y="3815265"/>
            <a:ext cx="3447148" cy="260745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8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73049" y="2721744"/>
            <a:ext cx="654349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1.</a:t>
            </a:r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２人同時掀開一張牌</a:t>
            </a:r>
            <a:endParaRPr lang="en-US" altLang="zh-TW" sz="3200" dirty="0" smtClean="0">
              <a:ln w="18415" cmpd="sng">
                <a:noFill/>
                <a:prstDash val="solid"/>
              </a:ln>
              <a:solidFill>
                <a:srgbClr val="0066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2.</a:t>
            </a:r>
            <a:r>
              <a:rPr lang="zh-TW" altLang="en-US" sz="3200" u="sng" dirty="0" smtClean="0">
                <a:ln w="18415" cmpd="sng">
                  <a:noFill/>
                  <a:prstDash val="solid"/>
                </a:ln>
                <a:solidFill>
                  <a:srgbClr val="0000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先喊出倍數關係者勝</a:t>
            </a:r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，可拿走牌</a:t>
            </a:r>
            <a:endParaRPr lang="en-US" altLang="zh-TW" sz="3200" dirty="0" smtClean="0">
              <a:ln w="18415" cmpd="sng">
                <a:noFill/>
                <a:prstDash val="solid"/>
              </a:ln>
              <a:solidFill>
                <a:srgbClr val="0066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3.</a:t>
            </a:r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共進行１３回合</a:t>
            </a:r>
            <a:endParaRPr lang="en-US" altLang="zh-TW" sz="3200" dirty="0" smtClean="0">
              <a:ln w="18415" cmpd="sng">
                <a:noFill/>
                <a:prstDash val="solid"/>
              </a:ln>
              <a:solidFill>
                <a:srgbClr val="0066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4.</a:t>
            </a:r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牌數多者獲勝</a:t>
            </a:r>
            <a:endParaRPr lang="zh-TW" altLang="en-US" sz="3200" dirty="0">
              <a:ln w="18415" cmpd="sng">
                <a:noFill/>
                <a:prstDash val="solid"/>
              </a:ln>
              <a:solidFill>
                <a:srgbClr val="0066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529134" y="9080"/>
            <a:ext cx="2376264" cy="2242945"/>
            <a:chOff x="6876256" y="1096654"/>
            <a:chExt cx="2376264" cy="224294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76256" y="1096654"/>
              <a:ext cx="2376264" cy="224294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 rot="203103">
              <a:off x="7063828" y="1948219"/>
              <a:ext cx="1733549" cy="72205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en-US" sz="3600" dirty="0" smtClean="0">
                  <a:ln w="18415" cmpd="sng">
                    <a:noFill/>
                    <a:prstDash val="solid"/>
                  </a:ln>
                  <a:solidFill>
                    <a:srgbClr val="C00000"/>
                  </a:solidFill>
                  <a:effectLst>
                    <a:glow rad="165100">
                      <a:srgbClr val="FFC000">
                        <a:alpha val="75000"/>
                      </a:srgbClr>
                    </a:glow>
                  </a:effectLst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雙人賽</a:t>
              </a:r>
              <a:endParaRPr lang="zh-TW" altLang="en-US" sz="36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glow rad="165100">
                    <a:srgbClr val="FFC000">
                      <a:alpha val="75000"/>
                    </a:srgb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r="23000"/>
          <a:stretch/>
        </p:blipFill>
        <p:spPr bwMode="auto">
          <a:xfrm>
            <a:off x="4265620" y="4452464"/>
            <a:ext cx="2562893" cy="119112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504220" y="966693"/>
            <a:ext cx="45240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第一回合：</a:t>
            </a:r>
            <a:r>
              <a:rPr lang="zh-TW" altLang="en-US" sz="5400" dirty="0" smtClean="0">
                <a:ln w="18415" cmpd="sng">
                  <a:noFill/>
                  <a:prstDash val="solid"/>
                </a:ln>
                <a:solidFill>
                  <a:srgbClr val="000099"/>
                </a:solidFill>
                <a:effectLst>
                  <a:glow rad="127000">
                    <a:srgbClr val="66FFFF"/>
                  </a:glow>
                </a:effectLst>
                <a:latin typeface="華康海報體W9" panose="040B0909000000000000" pitchFamily="81" charset="-120"/>
                <a:ea typeface="華康海報體W9" panose="040B0909000000000000" pitchFamily="81" charset="-120"/>
              </a:rPr>
              <a:t>大吃小</a:t>
            </a:r>
            <a:endParaRPr lang="en-US" altLang="zh-TW" sz="5400" dirty="0" smtClean="0">
              <a:ln w="18415" cmpd="sng">
                <a:noFill/>
                <a:prstDash val="solid"/>
              </a:ln>
              <a:solidFill>
                <a:srgbClr val="000099"/>
              </a:solidFill>
              <a:effectLst>
                <a:glow rad="127000">
                  <a:srgbClr val="66FFFF"/>
                </a:glow>
              </a:effectLst>
              <a:latin typeface="華康海報體W9" panose="040B0909000000000000" pitchFamily="81" charset="-120"/>
              <a:ea typeface="華康海報體W9" panose="040B0909000000000000" pitchFamily="81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29291" y="1952303"/>
            <a:ext cx="50456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4400" u="sng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大數是小數的？倍</a:t>
            </a:r>
            <a:endParaRPr lang="en-US" altLang="zh-TW" sz="4400" u="sng" dirty="0" smtClean="0">
              <a:ln w="18415" cmpd="sng">
                <a:noFill/>
                <a:prstDash val="solid"/>
              </a:ln>
              <a:solidFill>
                <a:srgbClr val="FF0000"/>
              </a:solidFill>
              <a:effectLst/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529134" y="4099100"/>
            <a:ext cx="2736304" cy="2736304"/>
            <a:chOff x="6529134" y="4099100"/>
            <a:chExt cx="2736304" cy="2736304"/>
          </a:xfrm>
        </p:grpSpPr>
        <p:sp>
          <p:nvSpPr>
            <p:cNvPr id="5" name="爆炸 2 4"/>
            <p:cNvSpPr/>
            <p:nvPr/>
          </p:nvSpPr>
          <p:spPr bwMode="auto">
            <a:xfrm>
              <a:off x="6529134" y="4099100"/>
              <a:ext cx="2736304" cy="2736304"/>
            </a:xfrm>
            <a:prstGeom prst="irregularSeal2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字方塊 14"/>
                <p:cNvSpPr txBox="1"/>
                <p:nvPr/>
              </p:nvSpPr>
              <p:spPr>
                <a:xfrm>
                  <a:off x="7026985" y="5007062"/>
                  <a:ext cx="1700630" cy="9203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3200" dirty="0" smtClean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華康中特圓體" panose="020F0809000000000000" pitchFamily="49" charset="-120"/>
                      <a:ea typeface="華康中特圓體" panose="020F0809000000000000" pitchFamily="49" charset="-120"/>
                    </a:rPr>
                    <a:t>２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TW" sz="3200" i="1" smtClean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華康中特圓體" panose="020F0809000000000000" pitchFamily="49" charset="-120"/>
                            </a:rPr>
                          </m:ctrlPr>
                        </m:fPr>
                        <m:num>
                          <m:r>
                            <a:rPr lang="zh-TW" altLang="en-US" sz="3200" i="1" smtClean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/>
                              <a:ea typeface="華康中特圓體" panose="020F0809000000000000" pitchFamily="49" charset="-120"/>
                            </a:rPr>
                            <m:t>２</m:t>
                          </m:r>
                        </m:num>
                        <m:den>
                          <m:r>
                            <a:rPr lang="zh-TW" altLang="en-US" sz="3200" i="1" smtClean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/>
                              <a:ea typeface="華康中特圓體" panose="020F0809000000000000" pitchFamily="49" charset="-120"/>
                            </a:rPr>
                            <m:t>３</m:t>
                          </m:r>
                        </m:den>
                      </m:f>
                    </m:oMath>
                  </a14:m>
                  <a:r>
                    <a:rPr lang="zh-TW" altLang="en-US" sz="3200" dirty="0" smtClean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華康中特圓體" panose="020F0809000000000000" pitchFamily="49" charset="-120"/>
                      <a:ea typeface="華康中特圓體" panose="020F0809000000000000" pitchFamily="49" charset="-120"/>
                    </a:rPr>
                    <a:t>倍</a:t>
                  </a:r>
                  <a:endParaRPr lang="zh-TW" altLang="en-US" sz="32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華康中特圓體" panose="020F0809000000000000" pitchFamily="49" charset="-120"/>
                    <a:ea typeface="華康中特圓體" panose="020F0809000000000000" pitchFamily="49" charset="-120"/>
                  </a:endParaRPr>
                </a:p>
              </p:txBody>
            </p:sp>
          </mc:Choice>
          <mc:Fallback xmlns="">
            <p:sp>
              <p:nvSpPr>
                <p:cNvPr id="15" name="文字方塊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985" y="5007062"/>
                  <a:ext cx="1700630" cy="92038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1828" b="-993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139221"/>
            <a:ext cx="4572000" cy="62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撲克牌的分數倍</a:t>
            </a:r>
            <a:r>
              <a:rPr lang="en-US" altLang="zh-TW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PK</a:t>
            </a:r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賽</a:t>
            </a:r>
            <a:endParaRPr lang="en-US" altLang="zh-TW" sz="36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2977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1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85608" y="2741067"/>
            <a:ext cx="654349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1.</a:t>
            </a:r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２人同時掀開一張牌</a:t>
            </a:r>
            <a:endParaRPr lang="en-US" altLang="zh-TW" sz="3200" dirty="0" smtClean="0">
              <a:ln w="18415" cmpd="sng">
                <a:noFill/>
                <a:prstDash val="solid"/>
              </a:ln>
              <a:solidFill>
                <a:srgbClr val="0066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2.</a:t>
            </a:r>
            <a:r>
              <a:rPr lang="zh-TW" altLang="en-US" sz="3200" u="sng" dirty="0" smtClean="0">
                <a:ln w="18415" cmpd="sng">
                  <a:noFill/>
                  <a:prstDash val="solid"/>
                </a:ln>
                <a:solidFill>
                  <a:srgbClr val="0000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先喊出倍數關係者勝</a:t>
            </a:r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，可拿走牌</a:t>
            </a:r>
            <a:endParaRPr lang="en-US" altLang="zh-TW" sz="3200" dirty="0" smtClean="0">
              <a:ln w="18415" cmpd="sng">
                <a:noFill/>
                <a:prstDash val="solid"/>
              </a:ln>
              <a:solidFill>
                <a:srgbClr val="0066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3.</a:t>
            </a:r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共進行１３回合</a:t>
            </a:r>
            <a:endParaRPr lang="en-US" altLang="zh-TW" sz="3200" dirty="0" smtClean="0">
              <a:ln w="18415" cmpd="sng">
                <a:noFill/>
                <a:prstDash val="solid"/>
              </a:ln>
              <a:solidFill>
                <a:srgbClr val="0066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4.</a:t>
            </a:r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牌數多者獲勝</a:t>
            </a:r>
            <a:endParaRPr lang="zh-TW" altLang="en-US" sz="3200" dirty="0">
              <a:ln w="18415" cmpd="sng">
                <a:noFill/>
                <a:prstDash val="solid"/>
              </a:ln>
              <a:solidFill>
                <a:srgbClr val="0066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r="23000"/>
          <a:stretch/>
        </p:blipFill>
        <p:spPr bwMode="auto">
          <a:xfrm>
            <a:off x="4278179" y="4471787"/>
            <a:ext cx="2562893" cy="119112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516779" y="986016"/>
            <a:ext cx="45240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第二回合：</a:t>
            </a:r>
            <a:r>
              <a:rPr lang="zh-TW" altLang="en-US" sz="5400" dirty="0" smtClean="0">
                <a:ln w="18415" cmpd="sng">
                  <a:noFill/>
                  <a:prstDash val="solid"/>
                </a:ln>
                <a:solidFill>
                  <a:srgbClr val="000099"/>
                </a:solidFill>
                <a:effectLst>
                  <a:glow rad="127000">
                    <a:srgbClr val="66FFFF"/>
                  </a:glow>
                </a:effectLst>
                <a:latin typeface="華康海報體W9" panose="040B0909000000000000" pitchFamily="81" charset="-120"/>
                <a:ea typeface="華康海報體W9" panose="040B0909000000000000" pitchFamily="81" charset="-120"/>
              </a:rPr>
              <a:t>小吃大</a:t>
            </a:r>
            <a:endParaRPr lang="en-US" altLang="zh-TW" sz="5400" dirty="0" smtClean="0">
              <a:ln w="18415" cmpd="sng">
                <a:noFill/>
                <a:prstDash val="solid"/>
              </a:ln>
              <a:solidFill>
                <a:srgbClr val="000099"/>
              </a:solidFill>
              <a:effectLst>
                <a:glow rad="127000">
                  <a:srgbClr val="66FFFF"/>
                </a:glow>
              </a:effectLst>
              <a:latin typeface="華康海報體W9" panose="040B0909000000000000" pitchFamily="81" charset="-120"/>
              <a:ea typeface="華康海報體W9" panose="040B0909000000000000" pitchFamily="81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41850" y="1971626"/>
            <a:ext cx="50456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4400" u="sng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小</a:t>
            </a:r>
            <a:r>
              <a:rPr lang="zh-TW" altLang="en-US" sz="4400" u="sng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數是大數的？倍</a:t>
            </a:r>
            <a:endParaRPr lang="en-US" altLang="zh-TW" sz="4400" u="sng" dirty="0" smtClean="0">
              <a:ln w="18415" cmpd="sng">
                <a:noFill/>
                <a:prstDash val="solid"/>
              </a:ln>
              <a:solidFill>
                <a:srgbClr val="FF0000"/>
              </a:solidFill>
              <a:effectLst/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529134" y="4099100"/>
            <a:ext cx="2736304" cy="2736304"/>
            <a:chOff x="6529134" y="4099100"/>
            <a:chExt cx="2736304" cy="2736304"/>
          </a:xfrm>
        </p:grpSpPr>
        <p:sp>
          <p:nvSpPr>
            <p:cNvPr id="5" name="爆炸 2 4"/>
            <p:cNvSpPr/>
            <p:nvPr/>
          </p:nvSpPr>
          <p:spPr bwMode="auto">
            <a:xfrm>
              <a:off x="6529134" y="4099100"/>
              <a:ext cx="2736304" cy="2736304"/>
            </a:xfrm>
            <a:prstGeom prst="irregularSeal2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字方塊 14"/>
                <p:cNvSpPr txBox="1"/>
                <p:nvPr/>
              </p:nvSpPr>
              <p:spPr>
                <a:xfrm>
                  <a:off x="7380312" y="5007062"/>
                  <a:ext cx="1037403" cy="920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TW" sz="3200" i="1" smtClean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華康中特圓體" panose="020F0809000000000000" pitchFamily="49" charset="-120"/>
                            </a:rPr>
                          </m:ctrlPr>
                        </m:fPr>
                        <m:num>
                          <m:r>
                            <a:rPr lang="zh-TW" altLang="en-US" sz="3200" b="0" i="1" smtClean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/>
                              <a:ea typeface="華康中特圓體" panose="020F0809000000000000" pitchFamily="49" charset="-120"/>
                            </a:rPr>
                            <m:t>３</m:t>
                          </m:r>
                        </m:num>
                        <m:den>
                          <m:r>
                            <a:rPr lang="zh-TW" altLang="en-US" sz="3200" b="0" i="1" smtClean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  <a:latin typeface="Cambria Math"/>
                              <a:ea typeface="華康中特圓體" panose="020F0809000000000000" pitchFamily="49" charset="-120"/>
                            </a:rPr>
                            <m:t>８</m:t>
                          </m:r>
                        </m:den>
                      </m:f>
                    </m:oMath>
                  </a14:m>
                  <a:r>
                    <a:rPr lang="zh-TW" altLang="en-US" sz="3200" dirty="0" smtClean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華康中特圓體" panose="020F0809000000000000" pitchFamily="49" charset="-120"/>
                      <a:ea typeface="華康中特圓體" panose="020F0809000000000000" pitchFamily="49" charset="-120"/>
                    </a:rPr>
                    <a:t>倍</a:t>
                  </a:r>
                  <a:endParaRPr lang="zh-TW" altLang="en-US" sz="32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華康中特圓體" panose="020F0809000000000000" pitchFamily="49" charset="-120"/>
                    <a:ea typeface="華康中特圓體" panose="020F0809000000000000" pitchFamily="49" charset="-120"/>
                  </a:endParaRPr>
                </a:p>
              </p:txBody>
            </p:sp>
          </mc:Choice>
          <mc:Fallback xmlns="">
            <p:sp>
              <p:nvSpPr>
                <p:cNvPr id="15" name="文字方塊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312" y="5007062"/>
                  <a:ext cx="1037403" cy="9207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19412" b="-993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139221"/>
            <a:ext cx="4572000" cy="62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撲克牌的分數倍</a:t>
            </a:r>
            <a:r>
              <a:rPr lang="en-US" altLang="zh-TW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PK</a:t>
            </a:r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賽</a:t>
            </a:r>
            <a:endParaRPr lang="en-US" altLang="zh-TW" sz="36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6529134" y="9080"/>
            <a:ext cx="2376264" cy="2242945"/>
            <a:chOff x="6876256" y="1096654"/>
            <a:chExt cx="2376264" cy="2242945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76256" y="1096654"/>
              <a:ext cx="2376264" cy="2242945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 rot="203103">
              <a:off x="7063828" y="1948219"/>
              <a:ext cx="1733549" cy="72205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en-US" sz="3600" dirty="0" smtClean="0">
                  <a:ln w="18415" cmpd="sng">
                    <a:noFill/>
                    <a:prstDash val="solid"/>
                  </a:ln>
                  <a:solidFill>
                    <a:srgbClr val="C00000"/>
                  </a:solidFill>
                  <a:effectLst>
                    <a:glow rad="165100">
                      <a:srgbClr val="FFC000">
                        <a:alpha val="75000"/>
                      </a:srgbClr>
                    </a:glow>
                  </a:effectLst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雙人賽</a:t>
              </a:r>
              <a:endParaRPr lang="zh-TW" altLang="en-US" sz="36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glow rad="165100">
                    <a:srgbClr val="FFC000">
                      <a:alpha val="75000"/>
                    </a:srgb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78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6529134" y="9080"/>
            <a:ext cx="2376264" cy="2242945"/>
            <a:chOff x="6876256" y="1096654"/>
            <a:chExt cx="2376264" cy="224294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76256" y="1096654"/>
              <a:ext cx="2376264" cy="224294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 rot="203103">
              <a:off x="7063828" y="1948219"/>
              <a:ext cx="1733549" cy="72205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en-US" sz="3600" dirty="0" smtClean="0">
                  <a:ln w="18415" cmpd="sng">
                    <a:noFill/>
                    <a:prstDash val="solid"/>
                  </a:ln>
                  <a:solidFill>
                    <a:srgbClr val="C00000"/>
                  </a:solidFill>
                  <a:effectLst>
                    <a:glow rad="165100">
                      <a:srgbClr val="FFC000">
                        <a:alpha val="75000"/>
                      </a:srgbClr>
                    </a:glow>
                  </a:effectLst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雙人賽</a:t>
              </a:r>
              <a:endParaRPr lang="zh-TW" altLang="en-US" sz="36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glow rad="165100">
                    <a:srgbClr val="FFC000">
                      <a:alpha val="75000"/>
                    </a:srgb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476826" y="1061668"/>
            <a:ext cx="25556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第三回合：</a:t>
            </a:r>
            <a:endParaRPr lang="en-US" altLang="zh-TW" sz="5400" dirty="0" smtClean="0">
              <a:ln w="18415" cmpd="sng">
                <a:noFill/>
                <a:prstDash val="solid"/>
              </a:ln>
              <a:solidFill>
                <a:srgbClr val="000099"/>
              </a:solidFill>
              <a:effectLst>
                <a:glow rad="127000">
                  <a:srgbClr val="66FFFF"/>
                </a:glow>
              </a:effectLst>
              <a:latin typeface="華康海報體W9" panose="040B0909000000000000" pitchFamily="81" charset="-120"/>
              <a:ea typeface="華康海報體W9" panose="040B0909000000000000" pitchFamily="81" charset="-12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139221"/>
            <a:ext cx="4572000" cy="62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撲克牌的分數倍</a:t>
            </a:r>
            <a:r>
              <a:rPr lang="en-US" altLang="zh-TW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PK</a:t>
            </a:r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賽</a:t>
            </a:r>
            <a:endParaRPr lang="en-US" altLang="zh-TW" sz="36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91630" y="1738762"/>
            <a:ext cx="40564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4400" u="sng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你是我的？倍</a:t>
            </a:r>
            <a:endParaRPr lang="en-US" altLang="zh-TW" sz="4400" u="sng" dirty="0" smtClean="0">
              <a:ln w="18415" cmpd="sng">
                <a:noFill/>
                <a:prstDash val="solid"/>
              </a:ln>
              <a:solidFill>
                <a:srgbClr val="FF0000"/>
              </a:solidFill>
              <a:effectLst/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24" name="圖片 2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96426" y="2748440"/>
            <a:ext cx="1800950" cy="2484068"/>
          </a:xfrm>
          <a:prstGeom prst="rect">
            <a:avLst/>
          </a:prstGeom>
        </p:spPr>
      </p:pic>
      <p:pic>
        <p:nvPicPr>
          <p:cNvPr id="25" name="圖片 2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28603" y="2758676"/>
            <a:ext cx="1800950" cy="248406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6901" y="4048054"/>
            <a:ext cx="2602952" cy="26029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1" y="4158352"/>
            <a:ext cx="1462663" cy="2492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1228603" y="5430353"/>
                <a:ext cx="2839341" cy="791820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dist"/>
                <a:r>
                  <a:rPr lang="zh-TW" altLang="en-US" sz="3200" dirty="0" smtClean="0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effectLst/>
                    <a:latin typeface="華康中特圓體" panose="020F0809000000000000" pitchFamily="49" charset="-120"/>
                    <a:ea typeface="華康中特圓體" panose="020F0809000000000000" pitchFamily="49" charset="-120"/>
                  </a:rPr>
                  <a:t>你是我的</a:t>
                </a:r>
                <a14:m>
                  <m:oMath xmlns:m="http://schemas.openxmlformats.org/officeDocument/2006/math">
                    <m:r>
                      <a:rPr lang="en-US" altLang="zh-TW" sz="3200" b="0" i="0" smtClean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華康中特圓體" panose="020F0809000000000000" pitchFamily="49" charset="-120"/>
                      </a:rPr>
                      <m:t>1</m:t>
                    </m:r>
                    <m:f>
                      <m:fPr>
                        <m:ctrlPr>
                          <a:rPr lang="en-US" altLang="zh-TW" sz="320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</m:ctrlPr>
                      </m:fPr>
                      <m:num>
                        <m:r>
                          <a:rPr lang="en-US" altLang="zh-TW" sz="3200" b="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  <m:t>2</m:t>
                        </m:r>
                      </m:num>
                      <m:den>
                        <m:r>
                          <a:rPr lang="en-US" altLang="zh-TW" sz="3200" b="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  <m:t>6</m:t>
                        </m:r>
                      </m:den>
                    </m:f>
                  </m:oMath>
                </a14:m>
                <a:r>
                  <a:rPr lang="zh-TW" altLang="en-US" sz="3200" dirty="0" smtClean="0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effectLst/>
                    <a:latin typeface="華康中特圓體" panose="020F0809000000000000" pitchFamily="49" charset="-120"/>
                    <a:ea typeface="華康中特圓體" panose="020F0809000000000000" pitchFamily="49" charset="-120"/>
                  </a:rPr>
                  <a:t>倍</a:t>
                </a:r>
                <a:endParaRPr lang="en-US" altLang="zh-TW" sz="320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華康中特圓體" panose="020F0809000000000000" pitchFamily="49" charset="-120"/>
                  <a:ea typeface="華康中特圓體" panose="020F0809000000000000" pitchFamily="49" charset="-120"/>
                </a:endParaRPr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603" y="5430353"/>
                <a:ext cx="2839341" cy="791820"/>
              </a:xfrm>
              <a:prstGeom prst="rect">
                <a:avLst/>
              </a:prstGeom>
              <a:blipFill rotWithShape="0">
                <a:blip r:embed="rId9"/>
                <a:stretch>
                  <a:fillRect l="-5591" r="-5591" b="-10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4723438" y="5404679"/>
                <a:ext cx="2839341" cy="788742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dist"/>
                <a:r>
                  <a:rPr lang="zh-TW" altLang="en-US" sz="3200" dirty="0" smtClean="0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effectLst/>
                    <a:latin typeface="華康中特圓體" panose="020F0809000000000000" pitchFamily="49" charset="-120"/>
                    <a:ea typeface="華康中特圓體" panose="020F0809000000000000" pitchFamily="49" charset="-120"/>
                  </a:rPr>
                  <a:t>你是我的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320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</m:ctrlPr>
                      </m:fPr>
                      <m:num>
                        <m:r>
                          <a:rPr lang="en-US" altLang="zh-TW" sz="3200" b="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  <m:t>6</m:t>
                        </m:r>
                      </m:num>
                      <m:den>
                        <m:r>
                          <a:rPr lang="en-US" altLang="zh-TW" sz="3200" b="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  <m:t>8</m:t>
                        </m:r>
                      </m:den>
                    </m:f>
                  </m:oMath>
                </a14:m>
                <a:r>
                  <a:rPr lang="zh-TW" altLang="en-US" sz="3200" dirty="0" smtClean="0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effectLst/>
                    <a:latin typeface="華康中特圓體" panose="020F0809000000000000" pitchFamily="49" charset="-120"/>
                    <a:ea typeface="華康中特圓體" panose="020F0809000000000000" pitchFamily="49" charset="-120"/>
                  </a:rPr>
                  <a:t>倍</a:t>
                </a:r>
                <a:endParaRPr lang="en-US" altLang="zh-TW" sz="320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華康中特圓體" panose="020F0809000000000000" pitchFamily="49" charset="-120"/>
                  <a:ea typeface="華康中特圓體" panose="020F0809000000000000" pitchFamily="49" charset="-120"/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438" y="5404679"/>
                <a:ext cx="2839341" cy="788742"/>
              </a:xfrm>
              <a:prstGeom prst="rect">
                <a:avLst/>
              </a:prstGeom>
              <a:blipFill rotWithShape="0">
                <a:blip r:embed="rId10"/>
                <a:stretch>
                  <a:fillRect l="-5579" r="-5365" b="-116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橢圓 28"/>
          <p:cNvSpPr/>
          <p:nvPr/>
        </p:nvSpPr>
        <p:spPr>
          <a:xfrm>
            <a:off x="1421868" y="2852936"/>
            <a:ext cx="514032" cy="514032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036316" y="2974060"/>
            <a:ext cx="514032" cy="514032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1421868" y="3777781"/>
            <a:ext cx="514032" cy="514032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6030179" y="3761738"/>
            <a:ext cx="514032" cy="514032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1421868" y="4606305"/>
            <a:ext cx="514032" cy="514032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6037489" y="4480933"/>
            <a:ext cx="514032" cy="514032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2298987" y="2860736"/>
            <a:ext cx="514032" cy="514032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6823397" y="2974060"/>
            <a:ext cx="514032" cy="514032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2311240" y="3761738"/>
            <a:ext cx="514032" cy="514032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6813777" y="3761738"/>
            <a:ext cx="514032" cy="514032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2311240" y="4593229"/>
            <a:ext cx="514032" cy="514032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6805015" y="4488864"/>
            <a:ext cx="514032" cy="514032"/>
          </a:xfrm>
          <a:prstGeom prst="ellipse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66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6529134" y="9080"/>
            <a:ext cx="2376264" cy="2242945"/>
            <a:chOff x="6876256" y="1096654"/>
            <a:chExt cx="2376264" cy="224294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76256" y="1096654"/>
              <a:ext cx="2376264" cy="224294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 rot="203103">
              <a:off x="7063828" y="1948219"/>
              <a:ext cx="1733549" cy="72205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en-US" sz="3600" dirty="0" smtClean="0">
                  <a:ln w="18415" cmpd="sng">
                    <a:noFill/>
                    <a:prstDash val="solid"/>
                  </a:ln>
                  <a:solidFill>
                    <a:srgbClr val="C00000"/>
                  </a:solidFill>
                  <a:effectLst>
                    <a:glow rad="165100">
                      <a:srgbClr val="FFC000">
                        <a:alpha val="75000"/>
                      </a:srgbClr>
                    </a:glow>
                  </a:effectLst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雙人賽</a:t>
              </a:r>
              <a:endParaRPr lang="zh-TW" altLang="en-US" sz="36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glow rad="165100">
                    <a:srgbClr val="FFC000">
                      <a:alpha val="75000"/>
                    </a:srgb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476826" y="1061668"/>
            <a:ext cx="25556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320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第四回合：</a:t>
            </a:r>
            <a:endParaRPr lang="en-US" altLang="zh-TW" sz="5400" dirty="0" smtClean="0">
              <a:ln w="18415" cmpd="sng">
                <a:noFill/>
                <a:prstDash val="solid"/>
              </a:ln>
              <a:solidFill>
                <a:srgbClr val="000099"/>
              </a:solidFill>
              <a:effectLst>
                <a:glow rad="127000">
                  <a:srgbClr val="66FFFF"/>
                </a:glow>
              </a:effectLst>
              <a:latin typeface="華康海報體W9" panose="040B0909000000000000" pitchFamily="81" charset="-120"/>
              <a:ea typeface="華康海報體W9" panose="040B0909000000000000" pitchFamily="81" charset="-12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139221"/>
            <a:ext cx="4572000" cy="62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撲克牌的分數倍</a:t>
            </a:r>
            <a:r>
              <a:rPr lang="en-US" altLang="zh-TW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PK</a:t>
            </a:r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賽</a:t>
            </a:r>
            <a:endParaRPr lang="en-US" altLang="zh-TW" sz="36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91630" y="1723455"/>
            <a:ext cx="40564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4400" u="sng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我是你的？倍</a:t>
            </a:r>
            <a:endParaRPr lang="en-US" altLang="zh-TW" sz="4400" u="sng" dirty="0" smtClean="0">
              <a:ln w="18415" cmpd="sng">
                <a:noFill/>
                <a:prstDash val="solid"/>
              </a:ln>
              <a:solidFill>
                <a:srgbClr val="FF0000"/>
              </a:solidFill>
              <a:effectLst/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6901" y="4048054"/>
            <a:ext cx="2602952" cy="26029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1" y="4158352"/>
            <a:ext cx="1462663" cy="2492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1228603" y="5430353"/>
                <a:ext cx="2839341" cy="791820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dist"/>
                <a:r>
                  <a:rPr lang="zh-TW" altLang="en-US" sz="3200" dirty="0" smtClean="0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effectLst/>
                    <a:latin typeface="華康中特圓體" panose="020F0809000000000000" pitchFamily="49" charset="-120"/>
                    <a:ea typeface="華康中特圓體" panose="020F0809000000000000" pitchFamily="49" charset="-120"/>
                  </a:rPr>
                  <a:t>我是你的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320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</m:ctrlPr>
                      </m:fPr>
                      <m:num>
                        <m:r>
                          <a:rPr lang="en-US" altLang="zh-TW" sz="3200" b="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  <m:t>6</m:t>
                        </m:r>
                      </m:num>
                      <m:den>
                        <m:r>
                          <a:rPr lang="en-US" altLang="zh-TW" sz="3200" b="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  <m:t>8</m:t>
                        </m:r>
                      </m:den>
                    </m:f>
                  </m:oMath>
                </a14:m>
                <a:r>
                  <a:rPr lang="zh-TW" altLang="en-US" sz="3200" dirty="0" smtClean="0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effectLst/>
                    <a:latin typeface="華康中特圓體" panose="020F0809000000000000" pitchFamily="49" charset="-120"/>
                    <a:ea typeface="華康中特圓體" panose="020F0809000000000000" pitchFamily="49" charset="-120"/>
                  </a:rPr>
                  <a:t>倍</a:t>
                </a:r>
                <a:endParaRPr lang="en-US" altLang="zh-TW" sz="320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華康中特圓體" panose="020F0809000000000000" pitchFamily="49" charset="-120"/>
                  <a:ea typeface="華康中特圓體" panose="020F0809000000000000" pitchFamily="49" charset="-120"/>
                </a:endParaRPr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603" y="5430353"/>
                <a:ext cx="2839341" cy="791820"/>
              </a:xfrm>
              <a:prstGeom prst="rect">
                <a:avLst/>
              </a:prstGeom>
              <a:blipFill rotWithShape="0">
                <a:blip r:embed="rId7"/>
                <a:stretch>
                  <a:fillRect l="-5591" r="-5591" b="-10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4723438" y="5404679"/>
                <a:ext cx="2839341" cy="792140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dist"/>
                <a:r>
                  <a:rPr lang="zh-TW" altLang="en-US" sz="3200" dirty="0" smtClean="0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effectLst/>
                    <a:latin typeface="華康中特圓體" panose="020F0809000000000000" pitchFamily="49" charset="-120"/>
                    <a:ea typeface="華康中特圓體" panose="020F0809000000000000" pitchFamily="49" charset="-120"/>
                  </a:rPr>
                  <a:t>我是你的</a:t>
                </a:r>
                <a14:m>
                  <m:oMath xmlns:m="http://schemas.openxmlformats.org/officeDocument/2006/math">
                    <m:r>
                      <a:rPr lang="en-US" altLang="zh-TW" sz="3200" b="0" i="0" smtClean="0">
                        <a:ln w="18415" cmpd="sng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華康中特圓體" panose="020F0809000000000000" pitchFamily="49" charset="-120"/>
                      </a:rPr>
                      <m:t>1</m:t>
                    </m:r>
                    <m:f>
                      <m:fPr>
                        <m:ctrlPr>
                          <a:rPr lang="en-US" altLang="zh-TW" sz="320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</m:ctrlPr>
                      </m:fPr>
                      <m:num>
                        <m:r>
                          <a:rPr lang="en-US" altLang="zh-TW" sz="3200" b="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  <m:t>2</m:t>
                        </m:r>
                      </m:num>
                      <m:den>
                        <m:r>
                          <a:rPr lang="en-US" altLang="zh-TW" sz="3200" b="0" i="1" smtClean="0">
                            <a:ln w="18415" cmpd="sng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華康中特圓體" panose="020F0809000000000000" pitchFamily="49" charset="-120"/>
                          </a:rPr>
                          <m:t>6</m:t>
                        </m:r>
                      </m:den>
                    </m:f>
                  </m:oMath>
                </a14:m>
                <a:r>
                  <a:rPr lang="zh-TW" altLang="en-US" sz="3200" dirty="0" smtClean="0">
                    <a:ln w="18415" cmpd="sng">
                      <a:noFill/>
                      <a:prstDash val="solid"/>
                    </a:ln>
                    <a:solidFill>
                      <a:schemeClr val="bg1"/>
                    </a:solidFill>
                    <a:effectLst/>
                    <a:latin typeface="華康中特圓體" panose="020F0809000000000000" pitchFamily="49" charset="-120"/>
                    <a:ea typeface="華康中特圓體" panose="020F0809000000000000" pitchFamily="49" charset="-120"/>
                  </a:rPr>
                  <a:t>倍</a:t>
                </a:r>
                <a:endParaRPr lang="en-US" altLang="zh-TW" sz="3200" dirty="0" smtClean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華康中特圓體" panose="020F0809000000000000" pitchFamily="49" charset="-120"/>
                  <a:ea typeface="華康中特圓體" panose="020F0809000000000000" pitchFamily="49" charset="-120"/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438" y="5404679"/>
                <a:ext cx="2839341" cy="792140"/>
              </a:xfrm>
              <a:prstGeom prst="rect">
                <a:avLst/>
              </a:prstGeom>
              <a:blipFill rotWithShape="0">
                <a:blip r:embed="rId8"/>
                <a:stretch>
                  <a:fillRect l="-5579" r="-5365" b="-10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圖片 19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796426" y="2748440"/>
            <a:ext cx="1800950" cy="2484068"/>
          </a:xfrm>
          <a:prstGeom prst="rect">
            <a:avLst/>
          </a:prstGeom>
        </p:spPr>
      </p:pic>
      <p:pic>
        <p:nvPicPr>
          <p:cNvPr id="21" name="圖片 20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228603" y="2758676"/>
            <a:ext cx="1800950" cy="24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55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6529134" y="9080"/>
            <a:ext cx="2376264" cy="2242945"/>
            <a:chOff x="6876256" y="1096654"/>
            <a:chExt cx="2376264" cy="224294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76256" y="1096654"/>
              <a:ext cx="2376264" cy="224294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 rot="203103">
              <a:off x="7063828" y="1948219"/>
              <a:ext cx="1733549" cy="72205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TW" altLang="en-US" sz="3600" dirty="0" smtClean="0">
                  <a:ln w="18415" cmpd="sng">
                    <a:noFill/>
                    <a:prstDash val="solid"/>
                  </a:ln>
                  <a:solidFill>
                    <a:srgbClr val="C00000"/>
                  </a:solidFill>
                  <a:effectLst>
                    <a:glow rad="165100">
                      <a:srgbClr val="FFC000">
                        <a:alpha val="75000"/>
                      </a:srgbClr>
                    </a:glow>
                  </a:effectLst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雙人賽</a:t>
              </a:r>
              <a:endParaRPr lang="zh-TW" altLang="en-US" sz="36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glow rad="165100">
                    <a:srgbClr val="FFC000">
                      <a:alpha val="75000"/>
                    </a:srgbClr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139221"/>
            <a:ext cx="4572000" cy="62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撲克牌的分數倍</a:t>
            </a:r>
            <a:r>
              <a:rPr lang="en-US" altLang="zh-TW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PK</a:t>
            </a:r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賽</a:t>
            </a:r>
            <a:endParaRPr lang="en-US" altLang="zh-TW" sz="36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9" name="雲朵形圖說文字 8"/>
          <p:cNvSpPr/>
          <p:nvPr/>
        </p:nvSpPr>
        <p:spPr>
          <a:xfrm>
            <a:off x="1007530" y="904662"/>
            <a:ext cx="5544616" cy="3456384"/>
          </a:xfrm>
          <a:prstGeom prst="cloudCallout">
            <a:avLst>
              <a:gd name="adj1" fmla="val -21803"/>
              <a:gd name="adj2" fmla="val 5899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097"/>
            <a:ext cx="4212976" cy="2810055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878159" y="1633252"/>
            <a:ext cx="3672408" cy="1711229"/>
            <a:chOff x="1217319" y="1523232"/>
            <a:chExt cx="3672408" cy="1711229"/>
          </a:xfrm>
        </p:grpSpPr>
        <p:sp>
          <p:nvSpPr>
            <p:cNvPr id="14" name="矩形 13"/>
            <p:cNvSpPr/>
            <p:nvPr/>
          </p:nvSpPr>
          <p:spPr>
            <a:xfrm>
              <a:off x="1217319" y="2526575"/>
              <a:ext cx="367240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dist"/>
              <a:r>
                <a:rPr lang="zh-TW" altLang="en-US" sz="4000" u="sng" dirty="0" smtClean="0">
                  <a:ln w="18415" cmpd="sng">
                    <a:noFill/>
                    <a:prstDash val="solid"/>
                  </a:ln>
                  <a:solidFill>
                    <a:srgbClr val="000000"/>
                  </a:solidFill>
                  <a:effectLst/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你是我的？倍</a:t>
              </a:r>
              <a:endParaRPr lang="en-US" altLang="zh-TW" sz="4000" u="sng" dirty="0" smtClean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17319" y="1523232"/>
              <a:ext cx="367240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dist"/>
              <a:r>
                <a:rPr lang="zh-TW" altLang="en-US" sz="4000" u="sng" dirty="0" smtClean="0">
                  <a:ln w="18415" cmpd="sng">
                    <a:noFill/>
                    <a:prstDash val="solid"/>
                  </a:ln>
                  <a:solidFill>
                    <a:srgbClr val="000000"/>
                  </a:solidFill>
                  <a:effectLst/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我是你的？倍</a:t>
              </a:r>
              <a:endParaRPr lang="en-US" altLang="zh-TW" sz="4000" u="sng" dirty="0" smtClean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4692930" y="4856440"/>
            <a:ext cx="36724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4400" u="sng" dirty="0" smtClean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哪個較難？</a:t>
            </a:r>
            <a:endParaRPr lang="en-US" altLang="zh-TW" sz="4400" u="sng" dirty="0" smtClean="0">
              <a:ln w="18415" cmpd="sng">
                <a:noFill/>
                <a:prstDash val="solid"/>
              </a:ln>
              <a:solidFill>
                <a:srgbClr val="000000"/>
              </a:solidFill>
              <a:effectLst/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05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0150" y="904662"/>
            <a:ext cx="6698410" cy="5329392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7241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看到這個，你有什麼想法嗎？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364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50" y="1196752"/>
            <a:ext cx="6726769" cy="5045077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b="7507"/>
          <a:stretch/>
        </p:blipFill>
        <p:spPr>
          <a:xfrm>
            <a:off x="872550" y="904662"/>
            <a:ext cx="7324768" cy="51051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7241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看到這個，你有什麼想法嗎？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908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24744"/>
            <a:ext cx="7116266" cy="49303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7241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看到這個，你有什麼想法嗎？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5234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560840" cy="45365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7241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看到這個，你有什麼想法嗎？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629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904662"/>
            <a:ext cx="6713979" cy="51426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字方塊 3"/>
          <p:cNvSpPr txBox="1"/>
          <p:nvPr/>
        </p:nvSpPr>
        <p:spPr>
          <a:xfrm>
            <a:off x="1727684" y="647319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+mj-ea"/>
                <a:ea typeface="+mj-ea"/>
              </a:rPr>
              <a:t>【</a:t>
            </a:r>
            <a:r>
              <a:rPr lang="zh-TW" altLang="en-US" dirty="0">
                <a:solidFill>
                  <a:schemeClr val="bg1"/>
                </a:solidFill>
                <a:latin typeface="+mj-ea"/>
                <a:ea typeface="+mj-ea"/>
              </a:rPr>
              <a:t>華森葳兒童教玩具</a:t>
            </a:r>
            <a:r>
              <a:rPr lang="en-US" altLang="zh-TW" dirty="0">
                <a:solidFill>
                  <a:schemeClr val="bg1"/>
                </a:solidFill>
                <a:latin typeface="+mj-ea"/>
                <a:ea typeface="+mj-ea"/>
              </a:rPr>
              <a:t>】</a:t>
            </a:r>
            <a:r>
              <a:rPr lang="zh-TW" altLang="en-US" dirty="0">
                <a:solidFill>
                  <a:schemeClr val="bg1"/>
                </a:solidFill>
                <a:latin typeface="+mj-ea"/>
                <a:ea typeface="+mj-ea"/>
              </a:rPr>
              <a:t>數學教具系列</a:t>
            </a:r>
            <a:r>
              <a:rPr lang="en-US" altLang="zh-TW" dirty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TW" altLang="en-US" dirty="0">
                <a:solidFill>
                  <a:schemeClr val="bg1"/>
                </a:solidFill>
                <a:latin typeface="+mj-ea"/>
                <a:ea typeface="+mj-ea"/>
              </a:rPr>
              <a:t>計算</a:t>
            </a:r>
            <a:r>
              <a:rPr lang="en-US" altLang="zh-TW" dirty="0">
                <a:solidFill>
                  <a:schemeClr val="bg1"/>
                </a:solidFill>
                <a:latin typeface="+mj-ea"/>
                <a:ea typeface="+mj-ea"/>
              </a:rPr>
              <a:t>100</a:t>
            </a:r>
            <a:r>
              <a:rPr lang="zh-TW" altLang="en-US" dirty="0" smtClean="0">
                <a:solidFill>
                  <a:schemeClr val="bg1"/>
                </a:solidFill>
                <a:latin typeface="+mj-ea"/>
                <a:ea typeface="+mj-ea"/>
              </a:rPr>
              <a:t>企鵝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7241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看到這個，你有什麼想法嗎？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5839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467544" y="2275153"/>
            <a:ext cx="7764338" cy="3882299"/>
            <a:chOff x="179512" y="1844824"/>
            <a:chExt cx="8451456" cy="4225870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3"/>
            <a:srcRect l="9848" t="55713" r="20123" b="-1428"/>
            <a:stretch/>
          </p:blipFill>
          <p:spPr>
            <a:xfrm>
              <a:off x="179512" y="1844824"/>
              <a:ext cx="8451456" cy="422587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/>
            </p:cNvPicPr>
            <p:nvPr/>
          </p:nvPicPr>
          <p:blipFill rotWithShape="1">
            <a:blip r:embed="rId4"/>
            <a:srcRect l="51615" t="66671" r="41821" b="19308"/>
            <a:stretch/>
          </p:blipFill>
          <p:spPr>
            <a:xfrm>
              <a:off x="6705346" y="2884603"/>
              <a:ext cx="900000" cy="1393781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/>
            </p:cNvPicPr>
            <p:nvPr/>
          </p:nvPicPr>
          <p:blipFill rotWithShape="1">
            <a:blip r:embed="rId4"/>
            <a:srcRect l="51615" t="66671" r="41821" b="19308"/>
            <a:stretch/>
          </p:blipFill>
          <p:spPr>
            <a:xfrm>
              <a:off x="7507297" y="2898050"/>
              <a:ext cx="900000" cy="1393781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4"/>
            <a:srcRect l="51615" t="66671" r="41821" b="19308"/>
            <a:stretch/>
          </p:blipFill>
          <p:spPr>
            <a:xfrm>
              <a:off x="3742095" y="2757838"/>
              <a:ext cx="806041" cy="1318780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 rot="195987">
            <a:off x="3740483" y="3113937"/>
            <a:ext cx="4285912" cy="14092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727684" y="647319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+mj-ea"/>
                <a:ea typeface="+mj-ea"/>
              </a:rPr>
              <a:t>【</a:t>
            </a:r>
            <a:r>
              <a:rPr lang="zh-TW" altLang="en-US" dirty="0">
                <a:solidFill>
                  <a:schemeClr val="bg1"/>
                </a:solidFill>
                <a:latin typeface="+mj-ea"/>
                <a:ea typeface="+mj-ea"/>
              </a:rPr>
              <a:t>華森葳兒童教玩具</a:t>
            </a:r>
            <a:r>
              <a:rPr lang="en-US" altLang="zh-TW" dirty="0">
                <a:solidFill>
                  <a:schemeClr val="bg1"/>
                </a:solidFill>
                <a:latin typeface="+mj-ea"/>
                <a:ea typeface="+mj-ea"/>
              </a:rPr>
              <a:t>】</a:t>
            </a:r>
            <a:r>
              <a:rPr lang="zh-TW" altLang="en-US" dirty="0">
                <a:solidFill>
                  <a:schemeClr val="bg1"/>
                </a:solidFill>
                <a:latin typeface="+mj-ea"/>
                <a:ea typeface="+mj-ea"/>
              </a:rPr>
              <a:t>數學教具系列</a:t>
            </a:r>
            <a:r>
              <a:rPr lang="en-US" altLang="zh-TW" dirty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TW" altLang="en-US" dirty="0">
                <a:solidFill>
                  <a:schemeClr val="bg1"/>
                </a:solidFill>
                <a:latin typeface="+mj-ea"/>
                <a:ea typeface="+mj-ea"/>
              </a:rPr>
              <a:t>計算</a:t>
            </a:r>
            <a:r>
              <a:rPr lang="en-US" altLang="zh-TW" dirty="0">
                <a:solidFill>
                  <a:schemeClr val="bg1"/>
                </a:solidFill>
                <a:latin typeface="+mj-ea"/>
                <a:ea typeface="+mj-ea"/>
              </a:rPr>
              <a:t>100</a:t>
            </a:r>
            <a:r>
              <a:rPr lang="zh-TW" altLang="en-US" dirty="0" smtClean="0">
                <a:solidFill>
                  <a:schemeClr val="bg1"/>
                </a:solidFill>
                <a:latin typeface="+mj-ea"/>
                <a:ea typeface="+mj-ea"/>
              </a:rPr>
              <a:t>企鵝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7241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看到這個，你有什麼想法嗎？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0835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2857"/>
          <a:stretch/>
        </p:blipFill>
        <p:spPr>
          <a:xfrm>
            <a:off x="539552" y="454359"/>
            <a:ext cx="8064896" cy="59492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2411760" y="4391998"/>
            <a:ext cx="3528392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167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94" y="936329"/>
            <a:ext cx="6876256" cy="51571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7241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看到這個，你有什麼想法嗎？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6858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96752"/>
            <a:ext cx="7329047" cy="45365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7241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看到這個，你有什麼想法嗎？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765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904662"/>
            <a:ext cx="6045238" cy="51302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221"/>
            <a:ext cx="5724128" cy="6262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dist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看到這個，你有什麼想法嗎？</a:t>
            </a:r>
            <a:endParaRPr lang="en-US" altLang="zh-TW" sz="36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1329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2537" y="3501008"/>
            <a:ext cx="3327521" cy="3327521"/>
          </a:xfrm>
          <a:prstGeom prst="rect">
            <a:avLst/>
          </a:prstGeom>
        </p:spPr>
      </p:pic>
      <p:sp>
        <p:nvSpPr>
          <p:cNvPr id="13" name="標題 2"/>
          <p:cNvSpPr txBox="1">
            <a:spLocks/>
          </p:cNvSpPr>
          <p:nvPr/>
        </p:nvSpPr>
        <p:spPr>
          <a:xfrm>
            <a:off x="3074984" y="3501008"/>
            <a:ext cx="6897616" cy="1368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  <a:scene3d>
              <a:camera prst="perspectiveHeroicExtremeRightFacing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分數的知識地圖</a:t>
            </a:r>
            <a:endParaRPr lang="en-US" altLang="zh-TW" sz="72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/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4" name="標題 2"/>
          <p:cNvSpPr txBox="1">
            <a:spLocks/>
          </p:cNvSpPr>
          <p:nvPr/>
        </p:nvSpPr>
        <p:spPr>
          <a:xfrm>
            <a:off x="454472" y="692696"/>
            <a:ext cx="6925840" cy="626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第一回合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：備課的初體驗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超世紀新粗黑" panose="02000000000000000000" pitchFamily="2" charset="-120"/>
              <a:ea typeface="超世紀新粗黑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32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19672" y="197148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你能分得出來，哪些是五年級應學的？哪些是六年級應學的嗎？</a:t>
            </a:r>
            <a:endParaRPr lang="zh-TW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18108" y="2260468"/>
            <a:ext cx="8678564" cy="4392000"/>
            <a:chOff x="251520" y="2348880"/>
            <a:chExt cx="8712968" cy="453524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348880"/>
              <a:ext cx="8712968" cy="302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399343"/>
              <a:ext cx="8712968" cy="1484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3332"/>
            <a:ext cx="1779718" cy="1772684"/>
          </a:xfrm>
          <a:prstGeom prst="rect">
            <a:avLst/>
          </a:prstGeom>
        </p:spPr>
      </p:pic>
      <p:sp>
        <p:nvSpPr>
          <p:cNvPr id="6" name="圓角矩形 5"/>
          <p:cNvSpPr>
            <a:spLocks/>
          </p:cNvSpPr>
          <p:nvPr/>
        </p:nvSpPr>
        <p:spPr>
          <a:xfrm>
            <a:off x="306494" y="2337952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21299" y="2379445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>
            <a:spLocks/>
          </p:cNvSpPr>
          <p:nvPr/>
        </p:nvSpPr>
        <p:spPr>
          <a:xfrm>
            <a:off x="1733653" y="2340263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848458" y="2381756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>
            <a:spLocks/>
          </p:cNvSpPr>
          <p:nvPr/>
        </p:nvSpPr>
        <p:spPr>
          <a:xfrm>
            <a:off x="3211612" y="2333806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326417" y="2375299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>
            <a:spLocks/>
          </p:cNvSpPr>
          <p:nvPr/>
        </p:nvSpPr>
        <p:spPr>
          <a:xfrm>
            <a:off x="4651223" y="2333913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4766028" y="2375406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>
            <a:spLocks/>
          </p:cNvSpPr>
          <p:nvPr/>
        </p:nvSpPr>
        <p:spPr>
          <a:xfrm>
            <a:off x="6129182" y="2340263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6243987" y="2381756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>
            <a:spLocks/>
          </p:cNvSpPr>
          <p:nvPr/>
        </p:nvSpPr>
        <p:spPr>
          <a:xfrm>
            <a:off x="7560472" y="2333806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7675277" y="2375299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>
            <a:spLocks/>
          </p:cNvSpPr>
          <p:nvPr/>
        </p:nvSpPr>
        <p:spPr>
          <a:xfrm>
            <a:off x="309495" y="3064634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424300" y="3106127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>
            <a:spLocks/>
          </p:cNvSpPr>
          <p:nvPr/>
        </p:nvSpPr>
        <p:spPr>
          <a:xfrm>
            <a:off x="1736654" y="3066945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圓角矩形 23"/>
          <p:cNvSpPr/>
          <p:nvPr/>
        </p:nvSpPr>
        <p:spPr>
          <a:xfrm>
            <a:off x="1851459" y="3108438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4"/>
          <p:cNvSpPr>
            <a:spLocks/>
          </p:cNvSpPr>
          <p:nvPr/>
        </p:nvSpPr>
        <p:spPr>
          <a:xfrm>
            <a:off x="3214613" y="3060488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3329418" y="3101981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>
            <a:spLocks/>
          </p:cNvSpPr>
          <p:nvPr/>
        </p:nvSpPr>
        <p:spPr>
          <a:xfrm>
            <a:off x="4654224" y="3060595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4769029" y="3102088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圓角矩形 28"/>
          <p:cNvSpPr>
            <a:spLocks/>
          </p:cNvSpPr>
          <p:nvPr/>
        </p:nvSpPr>
        <p:spPr>
          <a:xfrm>
            <a:off x="6132183" y="3066945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6246988" y="3108438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圓角矩形 30"/>
          <p:cNvSpPr>
            <a:spLocks/>
          </p:cNvSpPr>
          <p:nvPr/>
        </p:nvSpPr>
        <p:spPr>
          <a:xfrm>
            <a:off x="7563473" y="3060488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678278" y="3101981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圓角矩形 32"/>
          <p:cNvSpPr>
            <a:spLocks/>
          </p:cNvSpPr>
          <p:nvPr/>
        </p:nvSpPr>
        <p:spPr>
          <a:xfrm>
            <a:off x="306494" y="3826280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421299" y="3867773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圓角矩形 34"/>
          <p:cNvSpPr>
            <a:spLocks/>
          </p:cNvSpPr>
          <p:nvPr/>
        </p:nvSpPr>
        <p:spPr>
          <a:xfrm>
            <a:off x="1733653" y="3828591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圓角矩形 35"/>
          <p:cNvSpPr/>
          <p:nvPr/>
        </p:nvSpPr>
        <p:spPr>
          <a:xfrm>
            <a:off x="1848458" y="3870084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圓角矩形 36"/>
          <p:cNvSpPr>
            <a:spLocks/>
          </p:cNvSpPr>
          <p:nvPr/>
        </p:nvSpPr>
        <p:spPr>
          <a:xfrm>
            <a:off x="3211612" y="3822134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圓角矩形 37"/>
          <p:cNvSpPr/>
          <p:nvPr/>
        </p:nvSpPr>
        <p:spPr>
          <a:xfrm>
            <a:off x="3326417" y="3863627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圓角矩形 38"/>
          <p:cNvSpPr>
            <a:spLocks/>
          </p:cNvSpPr>
          <p:nvPr/>
        </p:nvSpPr>
        <p:spPr>
          <a:xfrm>
            <a:off x="4651223" y="3822241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圓角矩形 39"/>
          <p:cNvSpPr/>
          <p:nvPr/>
        </p:nvSpPr>
        <p:spPr>
          <a:xfrm>
            <a:off x="4766028" y="3863734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圓角矩形 40"/>
          <p:cNvSpPr>
            <a:spLocks/>
          </p:cNvSpPr>
          <p:nvPr/>
        </p:nvSpPr>
        <p:spPr>
          <a:xfrm>
            <a:off x="6129182" y="3828591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圓角矩形 41"/>
          <p:cNvSpPr/>
          <p:nvPr/>
        </p:nvSpPr>
        <p:spPr>
          <a:xfrm>
            <a:off x="6243987" y="3870084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圓角矩形 42"/>
          <p:cNvSpPr>
            <a:spLocks/>
          </p:cNvSpPr>
          <p:nvPr/>
        </p:nvSpPr>
        <p:spPr>
          <a:xfrm>
            <a:off x="7560472" y="3822134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圓角矩形 43"/>
          <p:cNvSpPr/>
          <p:nvPr/>
        </p:nvSpPr>
        <p:spPr>
          <a:xfrm>
            <a:off x="7675277" y="3863627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圓角矩形 44"/>
          <p:cNvSpPr>
            <a:spLocks/>
          </p:cNvSpPr>
          <p:nvPr/>
        </p:nvSpPr>
        <p:spPr>
          <a:xfrm>
            <a:off x="306494" y="4562269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圓角矩形 45"/>
          <p:cNvSpPr/>
          <p:nvPr/>
        </p:nvSpPr>
        <p:spPr>
          <a:xfrm>
            <a:off x="421299" y="4603762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圓角矩形 46"/>
          <p:cNvSpPr>
            <a:spLocks/>
          </p:cNvSpPr>
          <p:nvPr/>
        </p:nvSpPr>
        <p:spPr>
          <a:xfrm>
            <a:off x="1733653" y="4564580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圓角矩形 47"/>
          <p:cNvSpPr/>
          <p:nvPr/>
        </p:nvSpPr>
        <p:spPr>
          <a:xfrm>
            <a:off x="1848458" y="4606073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圓角矩形 48"/>
          <p:cNvSpPr>
            <a:spLocks/>
          </p:cNvSpPr>
          <p:nvPr/>
        </p:nvSpPr>
        <p:spPr>
          <a:xfrm>
            <a:off x="3211612" y="4558123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圓角矩形 49"/>
          <p:cNvSpPr/>
          <p:nvPr/>
        </p:nvSpPr>
        <p:spPr>
          <a:xfrm>
            <a:off x="3326417" y="4599616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圓角矩形 50"/>
          <p:cNvSpPr>
            <a:spLocks/>
          </p:cNvSpPr>
          <p:nvPr/>
        </p:nvSpPr>
        <p:spPr>
          <a:xfrm>
            <a:off x="4651223" y="4558230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圓角矩形 51"/>
          <p:cNvSpPr/>
          <p:nvPr/>
        </p:nvSpPr>
        <p:spPr>
          <a:xfrm>
            <a:off x="4766028" y="4599723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圓角矩形 52"/>
          <p:cNvSpPr>
            <a:spLocks/>
          </p:cNvSpPr>
          <p:nvPr/>
        </p:nvSpPr>
        <p:spPr>
          <a:xfrm>
            <a:off x="6129182" y="4555055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圓角矩形 53"/>
          <p:cNvSpPr/>
          <p:nvPr/>
        </p:nvSpPr>
        <p:spPr>
          <a:xfrm>
            <a:off x="6243987" y="4596548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圓角矩形 54"/>
          <p:cNvSpPr>
            <a:spLocks/>
          </p:cNvSpPr>
          <p:nvPr/>
        </p:nvSpPr>
        <p:spPr>
          <a:xfrm>
            <a:off x="7560472" y="4558123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圓角矩形 55"/>
          <p:cNvSpPr/>
          <p:nvPr/>
        </p:nvSpPr>
        <p:spPr>
          <a:xfrm>
            <a:off x="7675277" y="4599616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圓角矩形 56"/>
          <p:cNvSpPr>
            <a:spLocks/>
          </p:cNvSpPr>
          <p:nvPr/>
        </p:nvSpPr>
        <p:spPr>
          <a:xfrm>
            <a:off x="309495" y="5288951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圓角矩形 57"/>
          <p:cNvSpPr/>
          <p:nvPr/>
        </p:nvSpPr>
        <p:spPr>
          <a:xfrm>
            <a:off x="424300" y="5330444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圓角矩形 58"/>
          <p:cNvSpPr>
            <a:spLocks/>
          </p:cNvSpPr>
          <p:nvPr/>
        </p:nvSpPr>
        <p:spPr>
          <a:xfrm>
            <a:off x="1736654" y="5291262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圓角矩形 59"/>
          <p:cNvSpPr/>
          <p:nvPr/>
        </p:nvSpPr>
        <p:spPr>
          <a:xfrm>
            <a:off x="1851459" y="5332755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圓角矩形 60"/>
          <p:cNvSpPr>
            <a:spLocks/>
          </p:cNvSpPr>
          <p:nvPr/>
        </p:nvSpPr>
        <p:spPr>
          <a:xfrm>
            <a:off x="3214613" y="5284805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圓角矩形 61"/>
          <p:cNvSpPr/>
          <p:nvPr/>
        </p:nvSpPr>
        <p:spPr>
          <a:xfrm>
            <a:off x="3329418" y="5326298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圓角矩形 62"/>
          <p:cNvSpPr>
            <a:spLocks/>
          </p:cNvSpPr>
          <p:nvPr/>
        </p:nvSpPr>
        <p:spPr>
          <a:xfrm>
            <a:off x="4654224" y="5284912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圓角矩形 63"/>
          <p:cNvSpPr/>
          <p:nvPr/>
        </p:nvSpPr>
        <p:spPr>
          <a:xfrm>
            <a:off x="4769029" y="5326405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圓角矩形 64"/>
          <p:cNvSpPr>
            <a:spLocks/>
          </p:cNvSpPr>
          <p:nvPr/>
        </p:nvSpPr>
        <p:spPr>
          <a:xfrm>
            <a:off x="6132183" y="5291262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圓角矩形 65"/>
          <p:cNvSpPr/>
          <p:nvPr/>
        </p:nvSpPr>
        <p:spPr>
          <a:xfrm>
            <a:off x="6246988" y="5332755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圓角矩形 66"/>
          <p:cNvSpPr>
            <a:spLocks/>
          </p:cNvSpPr>
          <p:nvPr/>
        </p:nvSpPr>
        <p:spPr>
          <a:xfrm>
            <a:off x="7563473" y="5284805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圓角矩形 67"/>
          <p:cNvSpPr/>
          <p:nvPr/>
        </p:nvSpPr>
        <p:spPr>
          <a:xfrm>
            <a:off x="7678278" y="5326298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圓角矩形 68"/>
          <p:cNvSpPr>
            <a:spLocks/>
          </p:cNvSpPr>
          <p:nvPr/>
        </p:nvSpPr>
        <p:spPr>
          <a:xfrm>
            <a:off x="306494" y="6012497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圓角矩形 69"/>
          <p:cNvSpPr/>
          <p:nvPr/>
        </p:nvSpPr>
        <p:spPr>
          <a:xfrm>
            <a:off x="421299" y="6053990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圓角矩形 70"/>
          <p:cNvSpPr>
            <a:spLocks/>
          </p:cNvSpPr>
          <p:nvPr/>
        </p:nvSpPr>
        <p:spPr>
          <a:xfrm>
            <a:off x="1733653" y="6014808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圓角矩形 71"/>
          <p:cNvSpPr/>
          <p:nvPr/>
        </p:nvSpPr>
        <p:spPr>
          <a:xfrm>
            <a:off x="1848458" y="6056301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圓角矩形 72"/>
          <p:cNvSpPr>
            <a:spLocks/>
          </p:cNvSpPr>
          <p:nvPr/>
        </p:nvSpPr>
        <p:spPr>
          <a:xfrm>
            <a:off x="3211612" y="6008351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圓角矩形 73"/>
          <p:cNvSpPr/>
          <p:nvPr/>
        </p:nvSpPr>
        <p:spPr>
          <a:xfrm>
            <a:off x="3326417" y="6049844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圓角矩形 74"/>
          <p:cNvSpPr>
            <a:spLocks/>
          </p:cNvSpPr>
          <p:nvPr/>
        </p:nvSpPr>
        <p:spPr>
          <a:xfrm>
            <a:off x="4651223" y="6008458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圓角矩形 75"/>
          <p:cNvSpPr/>
          <p:nvPr/>
        </p:nvSpPr>
        <p:spPr>
          <a:xfrm>
            <a:off x="4766028" y="6049951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圓角矩形 76"/>
          <p:cNvSpPr>
            <a:spLocks/>
          </p:cNvSpPr>
          <p:nvPr/>
        </p:nvSpPr>
        <p:spPr>
          <a:xfrm>
            <a:off x="6129182" y="6014808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圓角矩形 77"/>
          <p:cNvSpPr/>
          <p:nvPr/>
        </p:nvSpPr>
        <p:spPr>
          <a:xfrm>
            <a:off x="6243987" y="6056301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圓角矩形 78"/>
          <p:cNvSpPr>
            <a:spLocks/>
          </p:cNvSpPr>
          <p:nvPr/>
        </p:nvSpPr>
        <p:spPr>
          <a:xfrm>
            <a:off x="7573172" y="6008351"/>
            <a:ext cx="1260000" cy="586992"/>
          </a:xfrm>
          <a:prstGeom prst="roundRect">
            <a:avLst>
              <a:gd name="adj" fmla="val 58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圓角矩形 79"/>
          <p:cNvSpPr/>
          <p:nvPr/>
        </p:nvSpPr>
        <p:spPr>
          <a:xfrm>
            <a:off x="7687977" y="6049844"/>
            <a:ext cx="1008112" cy="504006"/>
          </a:xfrm>
          <a:prstGeom prst="roundRect">
            <a:avLst>
              <a:gd name="adj" fmla="val 5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2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7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19672" y="452317"/>
            <a:ext cx="7200800" cy="74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你能大略排出有關分數的教學順序嗎？</a:t>
            </a:r>
            <a:endParaRPr lang="zh-TW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3332"/>
            <a:ext cx="1779718" cy="1772684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238696" y="2530996"/>
            <a:ext cx="8725793" cy="4250897"/>
            <a:chOff x="238696" y="2530996"/>
            <a:chExt cx="8725793" cy="4250897"/>
          </a:xfrm>
        </p:grpSpPr>
        <p:grpSp>
          <p:nvGrpSpPr>
            <p:cNvPr id="4" name="群組 3"/>
            <p:cNvGrpSpPr/>
            <p:nvPr/>
          </p:nvGrpSpPr>
          <p:grpSpPr>
            <a:xfrm>
              <a:off x="251521" y="2669140"/>
              <a:ext cx="8712968" cy="4072228"/>
              <a:chOff x="-396552" y="1340768"/>
              <a:chExt cx="11742737" cy="5267325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96552" y="1340768"/>
                <a:ext cx="7343775" cy="526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4210" y="1340768"/>
                <a:ext cx="4371975" cy="5210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" name="直線接點 5"/>
            <p:cNvCxnSpPr/>
            <p:nvPr/>
          </p:nvCxnSpPr>
          <p:spPr>
            <a:xfrm>
              <a:off x="251521" y="4259188"/>
              <a:ext cx="871296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238696" y="5885780"/>
              <a:ext cx="871296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2411760" y="2530996"/>
              <a:ext cx="0" cy="420428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4601592" y="2564904"/>
              <a:ext cx="0" cy="420428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6816948" y="2577604"/>
              <a:ext cx="0" cy="420428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/>
          <p:cNvGrpSpPr/>
          <p:nvPr/>
        </p:nvGrpSpPr>
        <p:grpSpPr>
          <a:xfrm>
            <a:off x="1565277" y="1294885"/>
            <a:ext cx="1692965" cy="1374255"/>
            <a:chOff x="1565277" y="1294885"/>
            <a:chExt cx="1692965" cy="1374255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277" y="1294885"/>
              <a:ext cx="1692965" cy="1374255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1777112" y="2113806"/>
              <a:ext cx="1260000" cy="324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n w="18415" cmpd="sng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海報體W9" panose="040B0909000000000000" pitchFamily="81" charset="-120"/>
                  <a:ea typeface="華康海報體W9" panose="040B0909000000000000" pitchFamily="81" charset="-120"/>
                </a:rPr>
                <a:t>五 年 級</a:t>
              </a:r>
              <a:r>
                <a:rPr lang="zh-TW" altLang="en-US" dirty="0" smtClean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　</a:t>
              </a:r>
              <a:endParaRPr lang="zh-TW" altLang="en-US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6496030" y="1294885"/>
            <a:ext cx="1692965" cy="1374255"/>
            <a:chOff x="1565277" y="1294885"/>
            <a:chExt cx="1692965" cy="1374255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277" y="1294885"/>
              <a:ext cx="1692965" cy="1374255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1777112" y="2113806"/>
              <a:ext cx="1260000" cy="324000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海報體W9" panose="040B0909000000000000" pitchFamily="81" charset="-120"/>
                  <a:ea typeface="華康海報體W9" panose="040B0909000000000000" pitchFamily="81" charset="-120"/>
                </a:rPr>
                <a:t>六</a:t>
              </a:r>
              <a:r>
                <a:rPr lang="zh-TW" altLang="en-US" sz="2000" dirty="0" smtClean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海報體W9" panose="040B0909000000000000" pitchFamily="81" charset="-120"/>
                  <a:ea typeface="華康海報體W9" panose="040B0909000000000000" pitchFamily="81" charset="-120"/>
                </a:rPr>
                <a:t> 年 級</a:t>
              </a:r>
              <a:r>
                <a:rPr lang="zh-TW" altLang="en-US" dirty="0" smtClean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　</a:t>
              </a:r>
              <a:endParaRPr lang="zh-TW" altLang="en-US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1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/>
          <p:cNvSpPr txBox="1">
            <a:spLocks/>
          </p:cNvSpPr>
          <p:nvPr/>
        </p:nvSpPr>
        <p:spPr>
          <a:xfrm>
            <a:off x="454472" y="692696"/>
            <a:ext cx="4693592" cy="626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分數的知識地圖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超世紀新粗黑" panose="02000000000000000000" pitchFamily="2" charset="-120"/>
              <a:ea typeface="超世紀新粗黑" panose="02000000000000000000" pitchFamily="2" charset="-120"/>
            </a:endParaRPr>
          </a:p>
        </p:txBody>
      </p:sp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35029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9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0611" y="3933056"/>
            <a:ext cx="2875094" cy="2875094"/>
          </a:xfrm>
          <a:prstGeom prst="rect">
            <a:avLst/>
          </a:prstGeom>
        </p:spPr>
      </p:pic>
      <p:sp>
        <p:nvSpPr>
          <p:cNvPr id="13" name="標題 2"/>
          <p:cNvSpPr txBox="1">
            <a:spLocks/>
          </p:cNvSpPr>
          <p:nvPr/>
        </p:nvSpPr>
        <p:spPr>
          <a:xfrm>
            <a:off x="971600" y="3249005"/>
            <a:ext cx="8244408" cy="1368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  <a:scene3d>
              <a:camera prst="perspectiveHeroicExtremeRightFacing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/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曼陀羅九宮圖備課法</a:t>
            </a:r>
            <a:endParaRPr lang="en-US" altLang="zh-TW" sz="6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/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4" name="標題 2"/>
          <p:cNvSpPr txBox="1">
            <a:spLocks/>
          </p:cNvSpPr>
          <p:nvPr/>
        </p:nvSpPr>
        <p:spPr>
          <a:xfrm>
            <a:off x="454472" y="692696"/>
            <a:ext cx="6925840" cy="6263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第一回合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：備課的初體驗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超世紀新粗黑" panose="02000000000000000000" pitchFamily="2" charset="-120"/>
              <a:ea typeface="超世紀新粗黑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02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3076"/>
            <a:ext cx="3960440" cy="6526982"/>
          </a:xfrm>
          <a:prstGeom prst="rect">
            <a:avLst/>
          </a:prstGeom>
        </p:spPr>
      </p:pic>
      <p:sp>
        <p:nvSpPr>
          <p:cNvPr id="18" name="標題 2"/>
          <p:cNvSpPr txBox="1">
            <a:spLocks/>
          </p:cNvSpPr>
          <p:nvPr/>
        </p:nvSpPr>
        <p:spPr>
          <a:xfrm>
            <a:off x="1547664" y="2420888"/>
            <a:ext cx="6984776" cy="1252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8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曼陀羅思考法</a:t>
            </a:r>
            <a:endParaRPr lang="en-US" altLang="zh-TW" sz="8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超世紀新粗黑" panose="02000000000000000000" pitchFamily="2" charset="-120"/>
              <a:ea typeface="超世紀新粗黑" panose="020000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227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585069"/>
              </p:ext>
            </p:extLst>
          </p:nvPr>
        </p:nvGraphicFramePr>
        <p:xfrm>
          <a:off x="3781649" y="3604026"/>
          <a:ext cx="1582737" cy="1615440"/>
        </p:xfrm>
        <a:graphic>
          <a:graphicData uri="http://schemas.openxmlformats.org/drawingml/2006/table">
            <a:tbl>
              <a:tblPr/>
              <a:tblGrid>
                <a:gridCol w="503237"/>
                <a:gridCol w="566738"/>
                <a:gridCol w="512762"/>
              </a:tblGrid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主  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Group 2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532735"/>
              </p:ext>
            </p:extLst>
          </p:nvPr>
        </p:nvGraphicFramePr>
        <p:xfrm>
          <a:off x="3786411" y="2297514"/>
          <a:ext cx="1582738" cy="1313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03238"/>
                <a:gridCol w="566737"/>
                <a:gridCol w="512763"/>
              </a:tblGrid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A8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A1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A2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A7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glow rad="139700">
                              <a:srgbClr val="FFC000"/>
                            </a:glow>
                          </a:effectLst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A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A3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A6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A5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A4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6" name="Line 277"/>
          <p:cNvSpPr>
            <a:spLocks noChangeShapeType="1"/>
          </p:cNvSpPr>
          <p:nvPr/>
        </p:nvSpPr>
        <p:spPr bwMode="auto">
          <a:xfrm flipV="1">
            <a:off x="4564286" y="3096026"/>
            <a:ext cx="0" cy="5619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7" name="Group 2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818403"/>
              </p:ext>
            </p:extLst>
          </p:nvPr>
        </p:nvGraphicFramePr>
        <p:xfrm>
          <a:off x="5367561" y="2297514"/>
          <a:ext cx="1582738" cy="131318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03238"/>
                <a:gridCol w="566737"/>
                <a:gridCol w="512763"/>
              </a:tblGrid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B8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B1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B2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B7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glow rad="139700">
                              <a:srgbClr val="FFC000"/>
                            </a:glow>
                          </a:effectLst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B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B3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B6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B5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B4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8" name="Line 296"/>
          <p:cNvSpPr>
            <a:spLocks noChangeShapeType="1"/>
          </p:cNvSpPr>
          <p:nvPr/>
        </p:nvSpPr>
        <p:spPr bwMode="auto">
          <a:xfrm flipV="1">
            <a:off x="5269136" y="3105551"/>
            <a:ext cx="733425" cy="571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9" name="Group 4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28852"/>
              </p:ext>
            </p:extLst>
          </p:nvPr>
        </p:nvGraphicFramePr>
        <p:xfrm>
          <a:off x="5367561" y="3602439"/>
          <a:ext cx="1582738" cy="161607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03238"/>
                <a:gridCol w="541337"/>
                <a:gridCol w="538163"/>
              </a:tblGrid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C8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C1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C2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6413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C7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glow rad="139700">
                              <a:srgbClr val="FFC000"/>
                            </a:glow>
                          </a:effectLst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C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C3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C6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C5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C4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graphicFrame>
        <p:nvGraphicFramePr>
          <p:cNvPr id="10" name="Group 3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864613"/>
              </p:ext>
            </p:extLst>
          </p:nvPr>
        </p:nvGraphicFramePr>
        <p:xfrm>
          <a:off x="2195736" y="3602439"/>
          <a:ext cx="1582738" cy="161607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03238"/>
                <a:gridCol w="566737"/>
                <a:gridCol w="512763"/>
              </a:tblGrid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G8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G1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G2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6413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G7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glow rad="139700">
                              <a:srgbClr val="FFC000"/>
                            </a:glow>
                          </a:effectLst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G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G3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G6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G5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G4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graphicFrame>
        <p:nvGraphicFramePr>
          <p:cNvPr id="11" name="Group 3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339185"/>
              </p:ext>
            </p:extLst>
          </p:nvPr>
        </p:nvGraphicFramePr>
        <p:xfrm>
          <a:off x="2205261" y="2297514"/>
          <a:ext cx="1582738" cy="131318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03238"/>
                <a:gridCol w="566737"/>
                <a:gridCol w="512763"/>
              </a:tblGrid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H8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H1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H2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H7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glow rad="139700">
                              <a:srgbClr val="FFC000"/>
                            </a:glow>
                          </a:effectLst>
                        </a:rPr>
                        <a:t>H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glow rad="139700">
                            <a:srgbClr val="FFC000"/>
                          </a:glow>
                        </a:effectLst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H3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H6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H5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H4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12" name="Line 353"/>
          <p:cNvSpPr>
            <a:spLocks noChangeShapeType="1"/>
          </p:cNvSpPr>
          <p:nvPr/>
        </p:nvSpPr>
        <p:spPr bwMode="auto">
          <a:xfrm flipH="1" flipV="1">
            <a:off x="3173636" y="3115076"/>
            <a:ext cx="704850" cy="571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3" name="Group 3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785779"/>
              </p:ext>
            </p:extLst>
          </p:nvPr>
        </p:nvGraphicFramePr>
        <p:xfrm>
          <a:off x="3786411" y="5212164"/>
          <a:ext cx="1582738" cy="1313180"/>
        </p:xfrm>
        <a:graphic>
          <a:graphicData uri="http://schemas.openxmlformats.org/drawingml/2006/table">
            <a:tbl>
              <a:tblPr/>
              <a:tblGrid>
                <a:gridCol w="503238"/>
                <a:gridCol w="566737"/>
                <a:gridCol w="512763"/>
              </a:tblGrid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E8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E1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E2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E7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glow rad="139700">
                              <a:srgbClr val="FFC000"/>
                            </a:glow>
                          </a:effectLst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E3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E6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E5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</a:rPr>
                        <a:t>E4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Group 3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204314"/>
              </p:ext>
            </p:extLst>
          </p:nvPr>
        </p:nvGraphicFramePr>
        <p:xfrm>
          <a:off x="5367561" y="5212164"/>
          <a:ext cx="1582738" cy="131318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03238"/>
                <a:gridCol w="566737"/>
                <a:gridCol w="512763"/>
              </a:tblGrid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D8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D1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D2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D7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glow rad="139700">
                              <a:srgbClr val="FFC000"/>
                            </a:glow>
                          </a:effectLst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D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D3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D6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D5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D4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graphicFrame>
        <p:nvGraphicFramePr>
          <p:cNvPr id="15" name="Group 3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629135"/>
              </p:ext>
            </p:extLst>
          </p:nvPr>
        </p:nvGraphicFramePr>
        <p:xfrm>
          <a:off x="2205261" y="5212164"/>
          <a:ext cx="1582738" cy="131318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03238"/>
                <a:gridCol w="566737"/>
                <a:gridCol w="512763"/>
              </a:tblGrid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F8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F1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F2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F7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glow rad="139700">
                              <a:srgbClr val="FFC000"/>
                            </a:glow>
                          </a:effectLst>
                          <a:latin typeface="Times New Roman" pitchFamily="18" charset="0"/>
                          <a:ea typeface="標楷體" pitchFamily="65" charset="-120"/>
                          <a:cs typeface="+mn-cs"/>
                        </a:rPr>
                        <a:t>F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F3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  <a:tr h="350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F6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F5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CC0000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ebdings" pitchFamily="18" charset="2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F4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grpSp>
        <p:nvGrpSpPr>
          <p:cNvPr id="16" name="Group 414"/>
          <p:cNvGrpSpPr>
            <a:grpSpLocks/>
          </p:cNvGrpSpPr>
          <p:nvPr/>
        </p:nvGrpSpPr>
        <p:grpSpPr bwMode="auto">
          <a:xfrm>
            <a:off x="3106961" y="4429526"/>
            <a:ext cx="2914650" cy="1314450"/>
            <a:chOff x="2904" y="2412"/>
            <a:chExt cx="1836" cy="828"/>
          </a:xfrm>
        </p:grpSpPr>
        <p:sp>
          <p:nvSpPr>
            <p:cNvPr id="17" name="Line 315"/>
            <p:cNvSpPr>
              <a:spLocks noChangeShapeType="1"/>
            </p:cNvSpPr>
            <p:nvPr/>
          </p:nvSpPr>
          <p:spPr bwMode="auto">
            <a:xfrm>
              <a:off x="4284" y="2412"/>
              <a:ext cx="45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Line 334"/>
            <p:cNvSpPr>
              <a:spLocks noChangeShapeType="1"/>
            </p:cNvSpPr>
            <p:nvPr/>
          </p:nvSpPr>
          <p:spPr bwMode="auto">
            <a:xfrm flipH="1" flipV="1">
              <a:off x="2904" y="2412"/>
              <a:ext cx="468" cy="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Line 411"/>
            <p:cNvSpPr>
              <a:spLocks noChangeShapeType="1"/>
            </p:cNvSpPr>
            <p:nvPr/>
          </p:nvSpPr>
          <p:spPr bwMode="auto">
            <a:xfrm>
              <a:off x="4284" y="2856"/>
              <a:ext cx="456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Line 412"/>
            <p:cNvSpPr>
              <a:spLocks noChangeShapeType="1"/>
            </p:cNvSpPr>
            <p:nvPr/>
          </p:nvSpPr>
          <p:spPr bwMode="auto">
            <a:xfrm>
              <a:off x="3828" y="2856"/>
              <a:ext cx="0" cy="37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Line 413"/>
            <p:cNvSpPr>
              <a:spLocks noChangeShapeType="1"/>
            </p:cNvSpPr>
            <p:nvPr/>
          </p:nvSpPr>
          <p:spPr bwMode="auto">
            <a:xfrm flipH="1">
              <a:off x="2928" y="2862"/>
              <a:ext cx="462" cy="33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3" name="標題 2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391065" cy="1252728"/>
          </a:xfrm>
        </p:spPr>
        <p:txBody>
          <a:bodyPr/>
          <a:lstStyle/>
          <a:p>
            <a:pPr algn="dist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曼陀羅思考法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～九宮格</a:t>
            </a:r>
          </a:p>
        </p:txBody>
      </p:sp>
      <p:sp>
        <p:nvSpPr>
          <p:cNvPr id="22" name="標題 2"/>
          <p:cNvSpPr txBox="1">
            <a:spLocks/>
          </p:cNvSpPr>
          <p:nvPr/>
        </p:nvSpPr>
        <p:spPr>
          <a:xfrm>
            <a:off x="6660232" y="6388360"/>
            <a:ext cx="2250440" cy="4250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圖檔</a:t>
            </a:r>
            <a:r>
              <a:rPr lang="zh-TW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來源取自網路</a:t>
            </a:r>
            <a:endParaRPr lang="zh-TW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7037" y="4221088"/>
            <a:ext cx="2016415" cy="237978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8030" y="4355786"/>
            <a:ext cx="2462003" cy="259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8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41677" y="729278"/>
            <a:ext cx="2573988" cy="5411269"/>
            <a:chOff x="641677" y="729278"/>
            <a:chExt cx="2573988" cy="5411269"/>
          </a:xfrm>
        </p:grpSpPr>
        <p:grpSp>
          <p:nvGrpSpPr>
            <p:cNvPr id="3" name="群組 2"/>
            <p:cNvGrpSpPr/>
            <p:nvPr/>
          </p:nvGrpSpPr>
          <p:grpSpPr>
            <a:xfrm>
              <a:off x="782535" y="1919573"/>
              <a:ext cx="2352031" cy="2612730"/>
              <a:chOff x="782535" y="1919573"/>
              <a:chExt cx="2352031" cy="261273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782535" y="1919573"/>
                <a:ext cx="2352031" cy="261273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TW" altLang="en-US"/>
              </a:p>
            </p:txBody>
          </p:sp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53110" y="1984388"/>
                <a:ext cx="2210881" cy="248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文字方塊 12"/>
            <p:cNvSpPr txBox="1">
              <a:spLocks noChangeArrowheads="1"/>
            </p:cNvSpPr>
            <p:nvPr/>
          </p:nvSpPr>
          <p:spPr bwMode="auto">
            <a:xfrm>
              <a:off x="641677" y="729278"/>
              <a:ext cx="2417492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tx1"/>
              </a:glow>
            </a:effectLst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zh-TW" altLang="en-US" sz="6600" dirty="0">
                  <a:solidFill>
                    <a:schemeClr val="accent4">
                      <a:lumMod val="75000"/>
                    </a:schemeClr>
                  </a:solidFill>
                  <a:effectLst/>
                  <a:latin typeface="華康行楷體W5" panose="03000509000000000000" pitchFamily="65" charset="-120"/>
                  <a:ea typeface="華康行楷體W5" panose="03000509000000000000" pitchFamily="65" charset="-120"/>
                </a:rPr>
                <a:t>自發</a:t>
              </a:r>
              <a:endParaRPr lang="en-US" altLang="zh-TW" sz="6600" dirty="0">
                <a:solidFill>
                  <a:schemeClr val="accent4">
                    <a:lumMod val="75000"/>
                  </a:schemeClr>
                </a:solidFill>
                <a:effectLst/>
                <a:latin typeface="華康行楷體W5" panose="03000509000000000000" pitchFamily="65" charset="-120"/>
                <a:ea typeface="華康行楷體W5" panose="03000509000000000000" pitchFamily="65" charset="-120"/>
              </a:endParaRPr>
            </a:p>
            <a:p>
              <a:pPr eaLnBrk="1" hangingPunct="1"/>
              <a:endParaRPr lang="zh-TW" altLang="en-US" sz="6600" dirty="0">
                <a:solidFill>
                  <a:schemeClr val="accent4">
                    <a:lumMod val="75000"/>
                  </a:schemeClr>
                </a:solidFill>
                <a:effectLst/>
                <a:latin typeface="華康行楷體W5" panose="03000509000000000000" pitchFamily="65" charset="-120"/>
                <a:ea typeface="華康行楷體W5" panose="03000509000000000000" pitchFamily="65" charset="-12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786773" y="4755552"/>
              <a:ext cx="24288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2800" dirty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有</a:t>
              </a:r>
              <a:r>
                <a:rPr lang="zh-TW" altLang="en-US" sz="2800" dirty="0" smtClean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意願</a:t>
              </a:r>
              <a:endParaRPr lang="en-US" altLang="zh-TW" sz="28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2800" dirty="0" smtClean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有</a:t>
              </a:r>
              <a:r>
                <a:rPr lang="zh-TW" altLang="en-US" sz="2800" dirty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動力</a:t>
              </a:r>
              <a:endParaRPr lang="en-US" altLang="zh-TW" sz="2800" dirty="0"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357552" y="729278"/>
            <a:ext cx="2428892" cy="5335543"/>
            <a:chOff x="3357552" y="729278"/>
            <a:chExt cx="2428892" cy="5335543"/>
          </a:xfrm>
        </p:grpSpPr>
        <p:grpSp>
          <p:nvGrpSpPr>
            <p:cNvPr id="4" name="群組 3"/>
            <p:cNvGrpSpPr/>
            <p:nvPr/>
          </p:nvGrpSpPr>
          <p:grpSpPr>
            <a:xfrm>
              <a:off x="3396703" y="1919573"/>
              <a:ext cx="2350591" cy="2612730"/>
              <a:chOff x="3396703" y="1919573"/>
              <a:chExt cx="2350591" cy="2612730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3396703" y="1919573"/>
                <a:ext cx="2350591" cy="2612730"/>
              </a:xfrm>
              <a:prstGeom prst="rect">
                <a:avLst/>
              </a:pr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TW" altLang="en-US"/>
              </a:p>
            </p:txBody>
          </p:sp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00406" y="2164426"/>
                <a:ext cx="2143186" cy="21230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文字方塊 13"/>
            <p:cNvSpPr txBox="1">
              <a:spLocks noChangeArrowheads="1"/>
            </p:cNvSpPr>
            <p:nvPr/>
          </p:nvSpPr>
          <p:spPr bwMode="auto">
            <a:xfrm>
              <a:off x="3490914" y="729278"/>
              <a:ext cx="2117129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tx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6600" dirty="0">
                  <a:solidFill>
                    <a:schemeClr val="accent4">
                      <a:lumMod val="75000"/>
                    </a:schemeClr>
                  </a:solidFill>
                  <a:effectLst/>
                  <a:latin typeface="華康行楷體W5" panose="03000509000000000000" pitchFamily="65" charset="-120"/>
                  <a:ea typeface="華康行楷體W5" panose="03000509000000000000" pitchFamily="65" charset="-120"/>
                </a:rPr>
                <a:t>互動</a:t>
              </a:r>
              <a:endParaRPr lang="en-US" altLang="zh-TW" sz="6600" dirty="0">
                <a:solidFill>
                  <a:schemeClr val="accent4">
                    <a:lumMod val="75000"/>
                  </a:schemeClr>
                </a:solidFill>
                <a:effectLst/>
                <a:latin typeface="華康行楷體W5" panose="03000509000000000000" pitchFamily="65" charset="-120"/>
                <a:ea typeface="華康行楷體W5" panose="03000509000000000000" pitchFamily="65" charset="-120"/>
              </a:endParaRPr>
            </a:p>
            <a:p>
              <a:endParaRPr lang="zh-TW" altLang="en-US" sz="6600" dirty="0">
                <a:solidFill>
                  <a:schemeClr val="accent4">
                    <a:lumMod val="75000"/>
                  </a:schemeClr>
                </a:solidFill>
                <a:effectLst/>
                <a:latin typeface="華康行楷體W5" panose="03000509000000000000" pitchFamily="65" charset="-120"/>
                <a:ea typeface="華康行楷體W5" panose="03000509000000000000" pitchFamily="65" charset="-12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357552" y="4755552"/>
              <a:ext cx="2428892" cy="1309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2800" dirty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有</a:t>
              </a:r>
              <a:r>
                <a:rPr lang="zh-TW" altLang="en-US" sz="2800" dirty="0" smtClean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知識</a:t>
              </a:r>
              <a:endParaRPr lang="en-US" altLang="zh-TW" sz="28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2800" dirty="0" smtClean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有</a:t>
              </a:r>
              <a:r>
                <a:rPr lang="zh-TW" altLang="en-US" sz="2800" dirty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方法</a:t>
              </a:r>
              <a:endParaRPr lang="en-US" altLang="zh-TW" sz="2800" dirty="0"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935282" y="764704"/>
            <a:ext cx="2500330" cy="5300117"/>
            <a:chOff x="5935282" y="764704"/>
            <a:chExt cx="2500330" cy="5300117"/>
          </a:xfrm>
        </p:grpSpPr>
        <p:grpSp>
          <p:nvGrpSpPr>
            <p:cNvPr id="9" name="群組 8"/>
            <p:cNvGrpSpPr/>
            <p:nvPr/>
          </p:nvGrpSpPr>
          <p:grpSpPr>
            <a:xfrm>
              <a:off x="6009432" y="1919573"/>
              <a:ext cx="2352032" cy="2612730"/>
              <a:chOff x="6009432" y="1919573"/>
              <a:chExt cx="2352032" cy="261273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009432" y="1919573"/>
                <a:ext cx="2352032" cy="261273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TW" altLang="en-US"/>
              </a:p>
            </p:txBody>
          </p:sp>
          <p:pic>
            <p:nvPicPr>
              <p:cNvPr id="12" name="圖片 11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21776" y="2142822"/>
                <a:ext cx="2127343" cy="21230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文字方塊 14"/>
            <p:cNvSpPr txBox="1">
              <a:spLocks noChangeArrowheads="1"/>
            </p:cNvSpPr>
            <p:nvPr/>
          </p:nvSpPr>
          <p:spPr bwMode="auto">
            <a:xfrm>
              <a:off x="6215074" y="764704"/>
              <a:ext cx="190885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tx1"/>
              </a:glow>
            </a:effec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zh-TW" altLang="en-US" sz="6600" dirty="0">
                  <a:solidFill>
                    <a:schemeClr val="accent4">
                      <a:lumMod val="75000"/>
                    </a:schemeClr>
                  </a:solidFill>
                  <a:effectLst/>
                  <a:latin typeface="華康行楷體W5" panose="03000509000000000000" pitchFamily="65" charset="-120"/>
                  <a:ea typeface="華康行楷體W5" panose="03000509000000000000" pitchFamily="65" charset="-120"/>
                </a:rPr>
                <a:t>共好</a:t>
              </a:r>
              <a:endParaRPr lang="en-US" altLang="zh-TW" sz="6600" dirty="0">
                <a:solidFill>
                  <a:schemeClr val="accent4">
                    <a:lumMod val="75000"/>
                  </a:schemeClr>
                </a:solidFill>
                <a:effectLst/>
                <a:latin typeface="華康行楷體W5" panose="03000509000000000000" pitchFamily="65" charset="-120"/>
                <a:ea typeface="華康行楷體W5" panose="03000509000000000000" pitchFamily="65" charset="-120"/>
              </a:endParaRPr>
            </a:p>
            <a:p>
              <a:pPr eaLnBrk="1" hangingPunct="1"/>
              <a:endParaRPr lang="zh-TW" altLang="en-US" sz="6600" dirty="0">
                <a:solidFill>
                  <a:schemeClr val="accent4">
                    <a:lumMod val="75000"/>
                  </a:schemeClr>
                </a:solidFill>
                <a:effectLst/>
                <a:latin typeface="華康行楷體W5" panose="03000509000000000000" pitchFamily="65" charset="-120"/>
                <a:ea typeface="華康行楷體W5" panose="03000509000000000000" pitchFamily="65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5935282" y="4755552"/>
              <a:ext cx="2500330" cy="1309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2800" dirty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有善</a:t>
              </a:r>
              <a:r>
                <a:rPr lang="zh-TW" altLang="en-US" sz="2800" dirty="0" smtClean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念</a:t>
              </a:r>
              <a:endParaRPr lang="en-US" altLang="zh-TW" sz="28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2800" dirty="0" smtClean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能</a:t>
              </a:r>
              <a:r>
                <a:rPr lang="zh-TW" altLang="en-US" sz="2800" dirty="0"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活用</a:t>
              </a:r>
              <a:endParaRPr lang="en-US" altLang="zh-TW" sz="2800" dirty="0"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</p:txBody>
        </p:sp>
      </p:grpSp>
      <p:pic>
        <p:nvPicPr>
          <p:cNvPr id="22" name="圖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51" y="93962"/>
            <a:ext cx="548688" cy="53039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475656" y="174957"/>
            <a:ext cx="6192688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</a:rPr>
              <a:t>十二年國教課程</a:t>
            </a: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</a:rPr>
              <a:t>核心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itchFamily="65" charset="-120"/>
              </a:rPr>
              <a:t>理念</a:t>
            </a:r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</a:rPr>
              <a:t>－</a:t>
            </a:r>
            <a:r>
              <a:rPr lang="zh-TW" altLang="en-US" sz="2800" dirty="0" smtClean="0">
                <a:solidFill>
                  <a:srgbClr val="00FF00"/>
                </a:solidFill>
                <a:latin typeface="標楷體" pitchFamily="65" charset="-120"/>
              </a:rPr>
              <a:t>六</a:t>
            </a:r>
            <a:r>
              <a:rPr lang="zh-TW" altLang="en-US" sz="2800" dirty="0" smtClean="0">
                <a:solidFill>
                  <a:srgbClr val="00FF00"/>
                </a:solidFill>
                <a:latin typeface="標楷體" pitchFamily="65" charset="-120"/>
                <a:ea typeface="標楷體" pitchFamily="65" charset="-120"/>
              </a:rPr>
              <a:t>字箴言</a:t>
            </a:r>
            <a:endParaRPr lang="zh-TW" altLang="en-US" sz="2800" dirty="0">
              <a:solidFill>
                <a:srgbClr val="00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692461" y="217151"/>
            <a:ext cx="1944000" cy="49938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41589" y="6479424"/>
            <a:ext cx="456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資源來源：十二年</a:t>
            </a:r>
            <a:r>
              <a:rPr lang="zh-TW" altLang="en-US" dirty="0"/>
              <a:t>國民基本教育課程新課綱</a:t>
            </a:r>
          </a:p>
        </p:txBody>
      </p:sp>
    </p:spTree>
    <p:extLst>
      <p:ext uri="{BB962C8B-B14F-4D97-AF65-F5344CB8AC3E}">
        <p14:creationId xmlns:p14="http://schemas.microsoft.com/office/powerpoint/2010/main" val="410150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1" y="144420"/>
            <a:ext cx="8495372" cy="666936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043608" y="764704"/>
            <a:ext cx="703273" cy="70788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 dirty="0">
                <a:solidFill>
                  <a:srgbClr val="FFFF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地理位置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110369" y="764704"/>
            <a:ext cx="703273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地形種類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425790" y="787599"/>
            <a:ext cx="703273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latin typeface="華康中圓體" panose="020F0509000000000000" pitchFamily="49" charset="-120"/>
                <a:ea typeface="華康中圓體" panose="020F0509000000000000" pitchFamily="49" charset="-120"/>
              </a:rPr>
              <a:t>河川特色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413835" y="3243603"/>
            <a:ext cx="703273" cy="707886"/>
          </a:xfrm>
          <a:prstGeom prst="rect">
            <a:avLst/>
          </a:prstGeom>
          <a:solidFill>
            <a:srgbClr val="9933FF"/>
          </a:solidFill>
          <a:ln>
            <a:noFill/>
          </a:ln>
          <a:effectLst>
            <a:prstShdw prst="shdw17" dist="17961" dir="2700000">
              <a:srgbClr val="5C1F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latin typeface="華康中圓體" panose="020F0509000000000000" pitchFamily="49" charset="-120"/>
                <a:ea typeface="華康中圓體" panose="020F0509000000000000" pitchFamily="49" charset="-120"/>
              </a:rPr>
              <a:t>海岸特徵</a:t>
            </a:r>
            <a:endParaRPr lang="en-US" altLang="zh-TW" sz="200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413835" y="5485799"/>
            <a:ext cx="703273" cy="707886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latin typeface="華康中圓體" panose="020F0509000000000000" pitchFamily="49" charset="-120"/>
                <a:ea typeface="華康中圓體" panose="020F0509000000000000" pitchFamily="49" charset="-120"/>
              </a:rPr>
              <a:t>離島特色</a:t>
            </a:r>
            <a:endParaRPr lang="en-US" altLang="zh-TW" sz="200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110369" y="5485799"/>
            <a:ext cx="703273" cy="707886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prstShdw prst="shdw17" dist="17961" dir="2700000">
              <a:srgbClr val="991F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latin typeface="華康中圓體" panose="020F0509000000000000" pitchFamily="49" charset="-120"/>
                <a:ea typeface="華康中圓體" panose="020F0509000000000000" pitchFamily="49" charset="-120"/>
              </a:rPr>
              <a:t>氣候特徵</a:t>
            </a:r>
            <a:endParaRPr lang="en-US" altLang="zh-TW" sz="200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160659" y="5485799"/>
            <a:ext cx="703273" cy="707886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prstShdw prst="shdw17" dist="17961" dir="2700000">
              <a:srgbClr val="3D991F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latin typeface="華康中圓體" panose="020F0509000000000000" pitchFamily="49" charset="-120"/>
                <a:ea typeface="華康中圓體" panose="020F0509000000000000" pitchFamily="49" charset="-120"/>
              </a:rPr>
              <a:t>自然景觀</a:t>
            </a:r>
            <a:endParaRPr lang="en-US" altLang="zh-TW" sz="200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043608" y="3126552"/>
            <a:ext cx="703273" cy="707886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>
                <a:solidFill>
                  <a:srgbClr val="FFFF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物產資源</a:t>
            </a:r>
            <a:endParaRPr lang="en-US" altLang="zh-TW" sz="2000">
              <a:solidFill>
                <a:srgbClr val="FFFFFF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13" name="Picture 18" descr="圖片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28" y="2454245"/>
            <a:ext cx="2713005" cy="212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標題 2"/>
          <p:cNvSpPr txBox="1">
            <a:spLocks/>
          </p:cNvSpPr>
          <p:nvPr/>
        </p:nvSpPr>
        <p:spPr>
          <a:xfrm>
            <a:off x="6660232" y="6388360"/>
            <a:ext cx="2250440" cy="4250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圖檔</a:t>
            </a:r>
            <a:r>
              <a:rPr lang="zh-TW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來源取自網路</a:t>
            </a:r>
            <a:endParaRPr lang="zh-TW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425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/>
          <p:cNvSpPr txBox="1">
            <a:spLocks/>
          </p:cNvSpPr>
          <p:nvPr/>
        </p:nvSpPr>
        <p:spPr>
          <a:xfrm>
            <a:off x="1331640" y="404664"/>
            <a:ext cx="6391065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曼陀羅思考法～九宮格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超世紀新粗黑" panose="02000000000000000000" pitchFamily="2" charset="-120"/>
              <a:ea typeface="超世紀新粗黑" panose="02000000000000000000" pitchFamily="2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94413"/>
            <a:ext cx="4680520" cy="433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5608" y="2253597"/>
            <a:ext cx="3528392" cy="46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1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7792"/>
            <a:ext cx="7344816" cy="636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368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200000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50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16" y="332656"/>
            <a:ext cx="7452000" cy="62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8279600" y="4580440"/>
            <a:ext cx="461665" cy="20162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何鳳珠老師設計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55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308000" cy="6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9600" y="4580440"/>
            <a:ext cx="461665" cy="20162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/>
              <a:t>梁仲容老師設計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753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4" y="0"/>
            <a:ext cx="91537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7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97 4"/>
          <p:cNvGraphicFramePr>
            <a:graphicFrameLocks noGrp="1"/>
          </p:cNvGraphicFramePr>
          <p:nvPr>
            <p:extLst/>
          </p:nvPr>
        </p:nvGraphicFramePr>
        <p:xfrm>
          <a:off x="251520" y="175779"/>
          <a:ext cx="8712969" cy="65064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04323"/>
                <a:gridCol w="2904323"/>
                <a:gridCol w="2904323"/>
              </a:tblGrid>
              <a:tr h="21688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300" b="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教學目標</a:t>
                      </a:r>
                      <a:endParaRPr lang="zh-TW" altLang="en-US" sz="4300" b="0" kern="12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300" b="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先備知識</a:t>
                      </a:r>
                      <a:endParaRPr lang="zh-TW" altLang="en-US" sz="4300" b="0" kern="12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300" b="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教材準備</a:t>
                      </a:r>
                      <a:endParaRPr lang="en-US" altLang="zh-TW" sz="4300" b="0" kern="1200" dirty="0" smtClean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688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3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</a:rPr>
                        <a:t>評量檢測</a:t>
                      </a:r>
                      <a:endParaRPr lang="zh-TW" altLang="en-US" sz="43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800" b="0" kern="1200" dirty="0" smtClean="0">
                          <a:solidFill>
                            <a:srgbClr val="7030A0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轉個彎</a:t>
                      </a:r>
                      <a:endParaRPr lang="en-US" altLang="zh-TW" sz="3800" b="0" kern="1200" dirty="0" smtClean="0">
                        <a:solidFill>
                          <a:srgbClr val="7030A0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3800" b="0" kern="1200" dirty="0" smtClean="0">
                          <a:solidFill>
                            <a:srgbClr val="7030A0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想問題</a:t>
                      </a:r>
                      <a:endParaRPr lang="en-US" altLang="zh-TW" sz="3800" b="0" kern="1200" dirty="0" smtClean="0">
                        <a:solidFill>
                          <a:srgbClr val="7030A0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altLang="zh-TW" sz="2900" b="0" kern="1200" dirty="0" smtClean="0">
                          <a:solidFill>
                            <a:srgbClr val="7030A0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&lt;</a:t>
                      </a:r>
                      <a:r>
                        <a:rPr lang="zh-TW" altLang="en-US" sz="2900" b="0" kern="1200" dirty="0" smtClean="0">
                          <a:solidFill>
                            <a:srgbClr val="7030A0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分數除法</a:t>
                      </a:r>
                      <a:r>
                        <a:rPr lang="en-US" altLang="zh-TW" sz="2900" b="0" kern="1200" dirty="0" smtClean="0">
                          <a:solidFill>
                            <a:srgbClr val="7030A0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&gt;</a:t>
                      </a:r>
                      <a:endParaRPr lang="zh-TW" altLang="en-US" sz="2900" b="0" kern="1200" dirty="0">
                        <a:solidFill>
                          <a:srgbClr val="7030A0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300" b="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引起動機</a:t>
                      </a:r>
                      <a:endParaRPr lang="zh-TW" altLang="en-US" sz="4300" b="0" kern="12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</a:tr>
              <a:tr h="21688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3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</a:rPr>
                        <a:t>綜合活動</a:t>
                      </a:r>
                      <a:endParaRPr lang="zh-TW" altLang="en-US" sz="43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30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發展活動</a:t>
                      </a:r>
                      <a:endParaRPr lang="zh-TW" altLang="en-US" sz="4300" kern="12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30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發展活動</a:t>
                      </a:r>
                      <a:endParaRPr lang="zh-TW" altLang="en-US" sz="4300" kern="12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97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8642" y="287542"/>
            <a:ext cx="2664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97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82979" y="287542"/>
            <a:ext cx="2664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97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83869" y="287542"/>
            <a:ext cx="2664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97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83869" y="2447225"/>
            <a:ext cx="2664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97 9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183869" y="4606908"/>
            <a:ext cx="2664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97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282979" y="4606908"/>
            <a:ext cx="2664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97 11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82089" y="4606908"/>
            <a:ext cx="2664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297 12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82089" y="2447225"/>
            <a:ext cx="2664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99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3076"/>
            <a:ext cx="3960440" cy="65269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8" name="標題 2"/>
          <p:cNvSpPr txBox="1">
            <a:spLocks/>
          </p:cNvSpPr>
          <p:nvPr/>
        </p:nvSpPr>
        <p:spPr>
          <a:xfrm>
            <a:off x="1693310" y="2039140"/>
            <a:ext cx="6984776" cy="1252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8600" dirty="0" smtClean="0"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做數＆畫數＆說數</a:t>
            </a:r>
            <a:endParaRPr lang="en-US" altLang="zh-TW" sz="8600" dirty="0" smtClean="0"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超世紀新粗黑" panose="02000000000000000000" pitchFamily="2" charset="-120"/>
              <a:ea typeface="超世紀新粗黑" panose="02000000000000000000" pitchFamily="2" charset="-120"/>
            </a:endParaRP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5580112" y="1162432"/>
            <a:ext cx="3384376" cy="6046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【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教學主題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超世紀新粗黑" panose="02000000000000000000" pitchFamily="2" charset="-120"/>
                <a:ea typeface="超世紀新粗黑" panose="02000000000000000000" pitchFamily="2" charset="-120"/>
              </a:rPr>
              <a:t>】</a:t>
            </a:r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4355976" y="3645024"/>
            <a:ext cx="4284476" cy="6046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3200" dirty="0" smtClean="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～</a:t>
            </a:r>
            <a:r>
              <a:rPr lang="zh-TW" altLang="en-US" sz="3200" u="sng" dirty="0" smtClean="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分數</a:t>
            </a:r>
            <a:r>
              <a:rPr lang="zh-TW" altLang="en-US" sz="4000" b="1" u="sng" dirty="0" smtClean="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乘法</a:t>
            </a:r>
            <a:r>
              <a:rPr lang="zh-TW" altLang="en-US" sz="3200" u="sng" dirty="0" smtClean="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問題</a:t>
            </a:r>
            <a:r>
              <a:rPr lang="zh-TW" altLang="en-US" sz="3200" dirty="0" smtClean="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～</a:t>
            </a:r>
            <a:endParaRPr lang="en-US" altLang="zh-TW" sz="3200" dirty="0" smtClean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8" name="標題 2"/>
          <p:cNvSpPr txBox="1">
            <a:spLocks/>
          </p:cNvSpPr>
          <p:nvPr/>
        </p:nvSpPr>
        <p:spPr>
          <a:xfrm>
            <a:off x="5436096" y="5229200"/>
            <a:ext cx="3233697" cy="604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2800" dirty="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教學對象：</a:t>
            </a:r>
            <a:r>
              <a:rPr lang="zh-TW" altLang="en-US" sz="2800" dirty="0" smtClean="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五年級</a:t>
            </a:r>
            <a:endParaRPr lang="en-US" altLang="zh-TW" sz="2800" dirty="0">
              <a:solidFill>
                <a:schemeClr val="tx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9" name="標題 2"/>
          <p:cNvSpPr txBox="1">
            <a:spLocks/>
          </p:cNvSpPr>
          <p:nvPr/>
        </p:nvSpPr>
        <p:spPr>
          <a:xfrm>
            <a:off x="5148064" y="6093296"/>
            <a:ext cx="3816424" cy="6046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2400" b="1" dirty="0" smtClean="0">
                <a:solidFill>
                  <a:srgbClr val="C00000"/>
                </a:solidFill>
                <a:latin typeface="+mn-ea"/>
                <a:ea typeface="+mn-ea"/>
              </a:rPr>
              <a:t>鹽水國小何鳳珠　</a:t>
            </a:r>
            <a:r>
              <a:rPr lang="en-US" altLang="zh-TW" sz="2400" b="1" dirty="0" smtClean="0">
                <a:solidFill>
                  <a:srgbClr val="C00000"/>
                </a:solidFill>
                <a:latin typeface="+mn-ea"/>
                <a:ea typeface="+mn-ea"/>
              </a:rPr>
              <a:t>2016/11/16</a:t>
            </a:r>
            <a:endParaRPr lang="zh-TW" altLang="en-US" sz="24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328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97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118265"/>
              </p:ext>
            </p:extLst>
          </p:nvPr>
        </p:nvGraphicFramePr>
        <p:xfrm>
          <a:off x="251520" y="175779"/>
          <a:ext cx="8712969" cy="65064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04323"/>
                <a:gridCol w="2904323"/>
                <a:gridCol w="2904323"/>
              </a:tblGrid>
              <a:tr h="21688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300" b="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教學目標</a:t>
                      </a:r>
                      <a:endParaRPr lang="zh-TW" altLang="en-US" sz="4300" b="0" kern="12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300" b="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先備知識</a:t>
                      </a:r>
                      <a:endParaRPr lang="zh-TW" altLang="en-US" sz="4300" b="0" kern="12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300" b="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教材準備</a:t>
                      </a:r>
                      <a:endParaRPr lang="en-US" altLang="zh-TW" sz="4300" b="0" kern="1200" dirty="0" smtClean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688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3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</a:rPr>
                        <a:t>評量檢測</a:t>
                      </a:r>
                      <a:endParaRPr lang="zh-TW" altLang="en-US" sz="43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800" b="0" kern="1200" dirty="0" smtClean="0">
                          <a:solidFill>
                            <a:srgbClr val="7030A0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做數＆畫數＆說數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2900" b="0" kern="1200" dirty="0" smtClean="0">
                          <a:solidFill>
                            <a:srgbClr val="7030A0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&lt;</a:t>
                      </a:r>
                      <a:r>
                        <a:rPr lang="zh-TW" altLang="en-US" sz="2900" b="0" kern="1200" dirty="0" smtClean="0">
                          <a:solidFill>
                            <a:srgbClr val="7030A0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分數乘法</a:t>
                      </a:r>
                      <a:r>
                        <a:rPr lang="en-US" altLang="zh-TW" sz="2900" b="0" kern="1200" dirty="0" smtClean="0">
                          <a:solidFill>
                            <a:srgbClr val="7030A0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&gt;</a:t>
                      </a:r>
                      <a:endParaRPr lang="zh-TW" altLang="en-US" sz="2900" b="0" kern="1200" dirty="0">
                        <a:solidFill>
                          <a:srgbClr val="7030A0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300" b="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引起動機</a:t>
                      </a:r>
                      <a:endParaRPr lang="zh-TW" altLang="en-US" sz="4300" b="0" kern="12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</a:tr>
              <a:tr h="21688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3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</a:rPr>
                        <a:t>綜合活動</a:t>
                      </a:r>
                      <a:endParaRPr lang="zh-TW" altLang="en-US" sz="43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30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發展活動</a:t>
                      </a:r>
                      <a:endParaRPr lang="zh-TW" altLang="en-US" sz="4300" kern="12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4300" kern="1200" dirty="0" smtClean="0">
                          <a:solidFill>
                            <a:schemeClr val="tx1"/>
                          </a:solidFill>
                          <a:latin typeface="華康中特圓體" panose="020F0809000000000000" pitchFamily="49" charset="-120"/>
                          <a:ea typeface="華康中特圓體" panose="020F0809000000000000" pitchFamily="49" charset="-120"/>
                          <a:cs typeface="+mn-cs"/>
                        </a:rPr>
                        <a:t>發展活動</a:t>
                      </a:r>
                      <a:endParaRPr lang="zh-TW" altLang="en-US" sz="4300" kern="1200" dirty="0">
                        <a:solidFill>
                          <a:schemeClr val="tx1"/>
                        </a:solidFill>
                        <a:latin typeface="華康中特圓體" panose="020F0809000000000000" pitchFamily="49" charset="-120"/>
                        <a:ea typeface="華康中特圓體" panose="020F0809000000000000" pitchFamily="49" charset="-120"/>
                        <a:cs typeface="+mn-cs"/>
                      </a:endParaRPr>
                    </a:p>
                  </a:txBody>
                  <a:tcPr marL="107299" marR="107299" marT="53651" marB="536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pic>
        <p:nvPicPr>
          <p:cNvPr id="2" name="圖片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3842" y="287676"/>
            <a:ext cx="2736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圖片 1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41943" y="297700"/>
            <a:ext cx="2736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圖片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50044" y="297700"/>
            <a:ext cx="2736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圖片 2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50044" y="2457000"/>
            <a:ext cx="2736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圖片 22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150044" y="4617664"/>
            <a:ext cx="2736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圖片 23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241943" y="4617664"/>
            <a:ext cx="2736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圖片 24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33842" y="4617664"/>
            <a:ext cx="2736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圖片 25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33842" y="2457000"/>
            <a:ext cx="2736000" cy="194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05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sp>
        <p:nvSpPr>
          <p:cNvPr id="39937" name="標題 1"/>
          <p:cNvSpPr>
            <a:spLocks noGrp="1"/>
          </p:cNvSpPr>
          <p:nvPr>
            <p:ph type="title"/>
          </p:nvPr>
        </p:nvSpPr>
        <p:spPr>
          <a:xfrm>
            <a:off x="528186" y="272565"/>
            <a:ext cx="8174712" cy="1944266"/>
          </a:xfrm>
        </p:spPr>
        <p:txBody>
          <a:bodyPr>
            <a:normAutofit fontScale="90000"/>
          </a:bodyPr>
          <a:lstStyle/>
          <a:p>
            <a:pPr algn="l">
              <a:lnSpc>
                <a:spcPct val="130000"/>
              </a:lnSpc>
            </a:pP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800" dirty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核心素養</a:t>
            </a: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是指一個人為適應現在生活及面對</a:t>
            </a:r>
            <a:r>
              <a:rPr lang="zh-TW" altLang="zh-TW" sz="240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</a:t>
            </a:r>
            <a:r>
              <a:rPr lang="zh-TW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挑戰，所應具備的</a:t>
            </a:r>
            <a:r>
              <a:rPr lang="zh-TW" altLang="zh-TW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</a:t>
            </a:r>
            <a:r>
              <a:rPr lang="zh-TW" altLang="zh-TW" sz="2000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</a:t>
            </a:r>
            <a:r>
              <a:rPr lang="zh-TW" altLang="zh-TW" sz="2000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zh-TW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態度</a:t>
            </a:r>
            <a:r>
              <a:rPr lang="zh-TW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。「核心素養」強調學習不宜以學科知識及技能</a:t>
            </a:r>
            <a:r>
              <a:rPr lang="zh-TW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為限，</a:t>
            </a:r>
            <a:r>
              <a:rPr lang="zh-TW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而應關注</a:t>
            </a:r>
            <a:r>
              <a:rPr lang="zh-TW" altLang="zh-TW" sz="2000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學習與</a:t>
            </a:r>
            <a:r>
              <a:rPr lang="zh-TW" altLang="zh-TW" sz="2400" b="1" u="sng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生活的結合</a:t>
            </a:r>
            <a:r>
              <a:rPr lang="zh-TW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，透過</a:t>
            </a:r>
            <a:r>
              <a:rPr lang="zh-TW" altLang="zh-TW" sz="2700" b="1" u="sng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實踐力行</a:t>
            </a:r>
            <a:r>
              <a:rPr lang="zh-TW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而彰顯</a:t>
            </a:r>
            <a:r>
              <a:rPr lang="zh-TW" altLang="zh-TW" sz="2000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學習者的</a:t>
            </a:r>
            <a:r>
              <a:rPr lang="zh-TW" altLang="zh-TW" sz="2700" b="1" u="sng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全人發展</a:t>
            </a:r>
            <a:r>
              <a:rPr lang="zh-TW" altLang="en-US" sz="2000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000" dirty="0">
              <a:solidFill>
                <a:srgbClr val="005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666883"/>
              </p:ext>
            </p:extLst>
          </p:nvPr>
        </p:nvGraphicFramePr>
        <p:xfrm>
          <a:off x="428596" y="2000597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矩形 1"/>
          <p:cNvSpPr/>
          <p:nvPr/>
        </p:nvSpPr>
        <p:spPr>
          <a:xfrm>
            <a:off x="528186" y="1052736"/>
            <a:ext cx="2315622" cy="456976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51" y="93962"/>
            <a:ext cx="548688" cy="53039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572000" y="0"/>
            <a:ext cx="456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資源來源：十二年</a:t>
            </a:r>
            <a:r>
              <a:rPr lang="zh-TW" altLang="en-US" dirty="0"/>
              <a:t>國民基本教育課程新課綱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1589" y="6479424"/>
            <a:ext cx="456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資源來源：十二年</a:t>
            </a:r>
            <a:r>
              <a:rPr lang="zh-TW" altLang="en-US" dirty="0"/>
              <a:t>國民基本教育課程新課綱</a:t>
            </a:r>
          </a:p>
        </p:txBody>
      </p:sp>
    </p:spTree>
    <p:extLst>
      <p:ext uri="{BB962C8B-B14F-4D97-AF65-F5344CB8AC3E}">
        <p14:creationId xmlns:p14="http://schemas.microsoft.com/office/powerpoint/2010/main" val="423395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68328" y="170080"/>
            <a:ext cx="5160387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總綱核心素養的</a:t>
            </a: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三面九項</a:t>
            </a:r>
            <a:r>
              <a:rPr lang="zh-TW" altLang="en-US" sz="28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內涵</a:t>
            </a:r>
          </a:p>
        </p:txBody>
      </p:sp>
      <p:pic>
        <p:nvPicPr>
          <p:cNvPr id="10" name="Picture 2" descr="相關圖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14396" r="26174" b="18667"/>
          <a:stretch/>
        </p:blipFill>
        <p:spPr bwMode="auto">
          <a:xfrm>
            <a:off x="974412" y="1121784"/>
            <a:ext cx="4896544" cy="48965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弧形 5"/>
          <p:cNvSpPr/>
          <p:nvPr/>
        </p:nvSpPr>
        <p:spPr>
          <a:xfrm>
            <a:off x="826303" y="964357"/>
            <a:ext cx="5192762" cy="4688706"/>
          </a:xfrm>
          <a:prstGeom prst="arc">
            <a:avLst>
              <a:gd name="adj1" fmla="val 12241190"/>
              <a:gd name="adj2" fmla="val 20611429"/>
            </a:avLst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弧形 11"/>
          <p:cNvSpPr/>
          <p:nvPr/>
        </p:nvSpPr>
        <p:spPr>
          <a:xfrm rot="7200000">
            <a:off x="1610863" y="1839348"/>
            <a:ext cx="4691415" cy="4076358"/>
          </a:xfrm>
          <a:prstGeom prst="arc">
            <a:avLst>
              <a:gd name="adj1" fmla="val 12455120"/>
              <a:gd name="adj2" fmla="val 20611429"/>
            </a:avLst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弧形 12"/>
          <p:cNvSpPr/>
          <p:nvPr/>
        </p:nvSpPr>
        <p:spPr>
          <a:xfrm rot="14053704">
            <a:off x="597758" y="1858928"/>
            <a:ext cx="4691415" cy="4076358"/>
          </a:xfrm>
          <a:prstGeom prst="arc">
            <a:avLst>
              <a:gd name="adj1" fmla="val 12455120"/>
              <a:gd name="adj2" fmla="val 20611429"/>
            </a:avLst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216626" y="1828182"/>
            <a:ext cx="615553" cy="15029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eaVert" wrap="none">
            <a:spAutoFit/>
          </a:bodyPr>
          <a:lstStyle/>
          <a:p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自主行動</a:t>
            </a:r>
            <a:endPara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983086" y="1828182"/>
            <a:ext cx="615553" cy="15029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none">
            <a:spAutoFit/>
          </a:bodyPr>
          <a:lstStyle/>
          <a:p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溝通互動</a:t>
            </a:r>
            <a:endPara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715327" y="1828182"/>
            <a:ext cx="615553" cy="15029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wrap="none">
            <a:spAutoFit/>
          </a:bodyPr>
          <a:lstStyle/>
          <a:p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社會參與</a:t>
            </a:r>
            <a:endPara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328480" y="3447383"/>
            <a:ext cx="1980029" cy="1458607"/>
            <a:chOff x="6328480" y="3447383"/>
            <a:chExt cx="1980029" cy="1458607"/>
          </a:xfrm>
        </p:grpSpPr>
        <p:sp>
          <p:nvSpPr>
            <p:cNvPr id="2" name="左大括弧 1"/>
            <p:cNvSpPr/>
            <p:nvPr/>
          </p:nvSpPr>
          <p:spPr>
            <a:xfrm rot="16200000">
              <a:off x="7070992" y="2741091"/>
              <a:ext cx="459624" cy="1872208"/>
            </a:xfrm>
            <a:prstGeom prst="leftBrace">
              <a:avLst>
                <a:gd name="adj1" fmla="val 55701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328480" y="4013438"/>
              <a:ext cx="1980029" cy="8925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non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以人為本的</a:t>
              </a:r>
              <a:endParaRPr lang="en-US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  <a:p>
              <a:r>
                <a:rPr lang="zh-TW" altLang="en-US" sz="2800" b="1" dirty="0" smtClean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終身學習者</a:t>
              </a:r>
              <a:endPara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41589" y="6479424"/>
            <a:ext cx="456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資源來源：十二年</a:t>
            </a:r>
            <a:r>
              <a:rPr lang="zh-TW" altLang="en-US" dirty="0"/>
              <a:t>國民基本教育課程新課綱</a:t>
            </a:r>
          </a:p>
        </p:txBody>
      </p:sp>
    </p:spTree>
    <p:extLst>
      <p:ext uri="{BB962C8B-B14F-4D97-AF65-F5344CB8AC3E}">
        <p14:creationId xmlns:p14="http://schemas.microsoft.com/office/powerpoint/2010/main" val="3730348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457200" y="621260"/>
            <a:ext cx="8229600" cy="706437"/>
          </a:xfrm>
        </p:spPr>
        <p:txBody>
          <a:bodyPr/>
          <a:lstStyle/>
          <a:p>
            <a:r>
              <a:rPr lang="en-US" altLang="zh-TW" sz="360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OECD</a:t>
            </a:r>
            <a:r>
              <a:rPr lang="zh-TW" altLang="en-US" sz="360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：邁向</a:t>
            </a:r>
            <a:r>
              <a:rPr lang="en-US" altLang="zh-TW" sz="360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2030</a:t>
            </a:r>
            <a:r>
              <a:rPr lang="zh-TW" altLang="en-US" sz="3600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年的教育架構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FFF74C62-704A-441C-AEFD-A172B0491BF7}" type="slidenum">
              <a:rPr kumimoji="0" lang="zh-TW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kumimoji="0" lang="zh-TW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1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145" y="1437112"/>
            <a:ext cx="7437710" cy="46050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5" name="文字方塊 5"/>
          <p:cNvSpPr txBox="1">
            <a:spLocks noChangeArrowheads="1"/>
          </p:cNvSpPr>
          <p:nvPr/>
        </p:nvSpPr>
        <p:spPr bwMode="auto">
          <a:xfrm>
            <a:off x="1116013" y="6165850"/>
            <a:ext cx="6581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/>
              <a:t>資料來源：</a:t>
            </a:r>
            <a:r>
              <a:rPr lang="en-US" altLang="zh-TW" sz="1200" dirty="0"/>
              <a:t> https://www.oecd.org/pisa/aboutpisa/Global-competency-for-an-inclusive-world.pdf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88724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" y="0"/>
            <a:ext cx="912614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55" y="3854471"/>
            <a:ext cx="2481287" cy="229229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75" y="1557337"/>
            <a:ext cx="6915150" cy="16192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54" y="664224"/>
            <a:ext cx="2481287" cy="2066723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1219103" y="1383892"/>
            <a:ext cx="2196587" cy="2075543"/>
            <a:chOff x="1251761" y="1383892"/>
            <a:chExt cx="2196587" cy="2075543"/>
          </a:xfrm>
        </p:grpSpPr>
        <p:sp>
          <p:nvSpPr>
            <p:cNvPr id="7" name="弧形向右箭號 6"/>
            <p:cNvSpPr/>
            <p:nvPr/>
          </p:nvSpPr>
          <p:spPr>
            <a:xfrm flipV="1">
              <a:off x="2388587" y="1383892"/>
              <a:ext cx="1059761" cy="207554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1251761" y="1423478"/>
              <a:ext cx="1181160" cy="1992066"/>
            </a:xfrm>
            <a:prstGeom prst="rect">
              <a:avLst/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144000" tIns="72000" rIns="144000" bIns="72000" rtlCol="0">
              <a:spAutoFit/>
            </a:bodyPr>
            <a:lstStyle/>
            <a:p>
              <a:pPr algn="dist"/>
              <a:r>
                <a:rPr lang="zh-TW" altLang="en-US" sz="6000" spc="300" dirty="0" smtClean="0">
                  <a:solidFill>
                    <a:srgbClr val="000099"/>
                  </a:solidFill>
                  <a:latin typeface="華康特粗楷體" panose="03000909000000000000" pitchFamily="65" charset="-120"/>
                  <a:ea typeface="華康特粗楷體" panose="03000909000000000000" pitchFamily="65" charset="-120"/>
                </a:rPr>
                <a:t>傾聽</a:t>
              </a:r>
              <a:endParaRPr lang="en-US" altLang="zh-TW" sz="6000" spc="300" dirty="0" smtClean="0">
                <a:solidFill>
                  <a:srgbClr val="000099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5721145" y="1340001"/>
            <a:ext cx="2275015" cy="2075543"/>
            <a:chOff x="5753803" y="1340001"/>
            <a:chExt cx="2275015" cy="2075543"/>
          </a:xfrm>
        </p:grpSpPr>
        <p:sp>
          <p:nvSpPr>
            <p:cNvPr id="10" name="弧形向右箭號 9"/>
            <p:cNvSpPr/>
            <p:nvPr/>
          </p:nvSpPr>
          <p:spPr>
            <a:xfrm flipH="1" flipV="1">
              <a:off x="5753803" y="1340001"/>
              <a:ext cx="1059761" cy="207554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847658" y="1381739"/>
              <a:ext cx="1181160" cy="1992066"/>
            </a:xfrm>
            <a:prstGeom prst="rect">
              <a:avLst/>
            </a:prstGeom>
            <a:noFill/>
            <a:ln w="762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144000" tIns="72000" rIns="144000" bIns="72000" rtlCol="0">
              <a:spAutoFit/>
            </a:bodyPr>
            <a:lstStyle/>
            <a:p>
              <a:pPr algn="dist"/>
              <a:r>
                <a:rPr lang="zh-TW" altLang="en-US" sz="6000" spc="300" dirty="0" smtClean="0">
                  <a:solidFill>
                    <a:srgbClr val="000099"/>
                  </a:solidFill>
                  <a:latin typeface="華康特粗楷體" panose="03000909000000000000" pitchFamily="65" charset="-120"/>
                  <a:ea typeface="華康特粗楷體" panose="03000909000000000000" pitchFamily="65" charset="-120"/>
                </a:rPr>
                <a:t>分</a:t>
              </a:r>
              <a:endParaRPr lang="en-US" altLang="zh-TW" sz="6000" spc="300" dirty="0" smtClean="0">
                <a:solidFill>
                  <a:srgbClr val="000099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endParaRPr>
            </a:p>
            <a:p>
              <a:pPr algn="dist"/>
              <a:r>
                <a:rPr lang="zh-TW" altLang="en-US" sz="6000" spc="300" dirty="0" smtClean="0">
                  <a:solidFill>
                    <a:srgbClr val="000099"/>
                  </a:solidFill>
                  <a:latin typeface="華康特粗楷體" panose="03000909000000000000" pitchFamily="65" charset="-120"/>
                  <a:ea typeface="華康特粗楷體" panose="03000909000000000000" pitchFamily="65" charset="-120"/>
                </a:rPr>
                <a:t>享</a:t>
              </a:r>
              <a:endParaRPr lang="en-US" altLang="zh-TW" sz="6000" spc="300" dirty="0" smtClean="0">
                <a:solidFill>
                  <a:srgbClr val="000099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56" y="2730947"/>
            <a:ext cx="2481287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4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1798</TotalTime>
  <Words>1374</Words>
  <Application>Microsoft Office PowerPoint</Application>
  <PresentationFormat>如螢幕大小 (4:3)</PresentationFormat>
  <Paragraphs>280</Paragraphs>
  <Slides>59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59</vt:i4>
      </vt:variant>
    </vt:vector>
  </HeadingPairs>
  <TitlesOfParts>
    <vt:vector size="80" baseType="lpstr">
      <vt:lpstr>华文楷体</vt:lpstr>
      <vt:lpstr>金梅毛海九宮實心</vt:lpstr>
      <vt:lpstr>華康中特圓體</vt:lpstr>
      <vt:lpstr>華康中黑體</vt:lpstr>
      <vt:lpstr>華康中圓體</vt:lpstr>
      <vt:lpstr>華康行楷體W5</vt:lpstr>
      <vt:lpstr>華康流隸體</vt:lpstr>
      <vt:lpstr>華康海報體W9</vt:lpstr>
      <vt:lpstr>華康特粗楷體</vt:lpstr>
      <vt:lpstr>超世紀新粗黑</vt:lpstr>
      <vt:lpstr>微軟正黑體</vt:lpstr>
      <vt:lpstr>新細明體</vt:lpstr>
      <vt:lpstr>標楷體</vt:lpstr>
      <vt:lpstr>Arial</vt:lpstr>
      <vt:lpstr>Calibri</vt:lpstr>
      <vt:lpstr>Cambria Math</vt:lpstr>
      <vt:lpstr>Candara</vt:lpstr>
      <vt:lpstr>Symbol</vt:lpstr>
      <vt:lpstr>Times New Roman</vt:lpstr>
      <vt:lpstr>Wingdings</vt:lpstr>
      <vt:lpstr>波形</vt:lpstr>
      <vt:lpstr>PowerPoint 簡報</vt:lpstr>
      <vt:lpstr>PowerPoint 簡報</vt:lpstr>
      <vt:lpstr>PowerPoint 簡報</vt:lpstr>
      <vt:lpstr>PowerPoint 簡報</vt:lpstr>
      <vt:lpstr>PowerPoint 簡報</vt:lpstr>
      <vt:lpstr>「核心素養」是指一個人為適應現在生活及面對未來挑戰，所應具備的知識、能力與態度。「核心素養」強調學習不宜以學科知識及技能為限，而應關注學習與生活的結合，透過實踐力行而彰顯學習者的全人發展。。</vt:lpstr>
      <vt:lpstr>PowerPoint 簡報</vt:lpstr>
      <vt:lpstr>OECD：邁向2030年的教育架構</vt:lpstr>
      <vt:lpstr>PowerPoint 簡報</vt:lpstr>
      <vt:lpstr>大陸課改的”四能”</vt:lpstr>
      <vt:lpstr>PowerPoint 簡報</vt:lpstr>
      <vt:lpstr>PowerPoint 簡報</vt:lpstr>
      <vt:lpstr>PowerPoint 簡報</vt:lpstr>
      <vt:lpstr>你看到什麼？可以做什麼？</vt:lpstr>
      <vt:lpstr>你看到什麼？可以做什麼？</vt:lpstr>
      <vt:lpstr>看到這個，你有什麼想法嗎？</vt:lpstr>
      <vt:lpstr>PowerPoint 簡報</vt:lpstr>
      <vt:lpstr>你看到什麼？可以做什麼？</vt:lpstr>
      <vt:lpstr>你覺得有什麼差別？    </vt:lpstr>
      <vt:lpstr>你看到什麼？可以做什麼？</vt:lpstr>
      <vt:lpstr>你看到什麼？可以做什麼？</vt:lpstr>
      <vt:lpstr>將下方分數由小排到大</vt:lpstr>
      <vt:lpstr>數棒可以做什麼？</vt:lpstr>
      <vt:lpstr>數棒可以做什麼？</vt:lpstr>
      <vt:lpstr>數棒可以做什麼？</vt:lpstr>
      <vt:lpstr>數棒可以做什麼？</vt:lpstr>
      <vt:lpstr>數棒可以做什麼？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看到這個，你有什麼想法嗎？</vt:lpstr>
      <vt:lpstr>看到這個，你有什麼想法嗎？</vt:lpstr>
      <vt:lpstr>看到這個，你有什麼想法嗎？</vt:lpstr>
      <vt:lpstr>看到這個，你有什麼想法嗎？</vt:lpstr>
      <vt:lpstr>看到這個，你有什麼想法嗎？</vt:lpstr>
      <vt:lpstr>看到這個，你有什麼想法嗎？</vt:lpstr>
      <vt:lpstr>看到這個，你有什麼想法嗎？</vt:lpstr>
      <vt:lpstr>看到這個，你有什麼想法嗎？</vt:lpstr>
      <vt:lpstr>看到這個，你有什麼想法嗎？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曼陀羅思考法～九宮格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223</cp:revision>
  <dcterms:created xsi:type="dcterms:W3CDTF">2015-03-08T09:33:29Z</dcterms:created>
  <dcterms:modified xsi:type="dcterms:W3CDTF">2018-04-11T03:57:50Z</dcterms:modified>
</cp:coreProperties>
</file>