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48" r:id="rId1"/>
    <p:sldMasterId id="2147483738" r:id="rId2"/>
    <p:sldMasterId id="2147483752" r:id="rId3"/>
    <p:sldMasterId id="2147483766" r:id="rId4"/>
    <p:sldMasterId id="2147483780" r:id="rId5"/>
  </p:sldMasterIdLst>
  <p:notesMasterIdLst>
    <p:notesMasterId r:id="rId57"/>
  </p:notesMasterIdLst>
  <p:sldIdLst>
    <p:sldId id="300" r:id="rId6"/>
    <p:sldId id="258" r:id="rId7"/>
    <p:sldId id="257" r:id="rId8"/>
    <p:sldId id="260" r:id="rId9"/>
    <p:sldId id="310" r:id="rId10"/>
    <p:sldId id="311" r:id="rId11"/>
    <p:sldId id="346" r:id="rId12"/>
    <p:sldId id="347" r:id="rId13"/>
    <p:sldId id="350" r:id="rId14"/>
    <p:sldId id="351" r:id="rId15"/>
    <p:sldId id="267" r:id="rId16"/>
    <p:sldId id="316" r:id="rId17"/>
    <p:sldId id="263" r:id="rId18"/>
    <p:sldId id="317" r:id="rId19"/>
    <p:sldId id="318" r:id="rId20"/>
    <p:sldId id="319" r:id="rId21"/>
    <p:sldId id="320" r:id="rId22"/>
    <p:sldId id="321" r:id="rId23"/>
    <p:sldId id="283" r:id="rId24"/>
    <p:sldId id="323" r:id="rId25"/>
    <p:sldId id="324" r:id="rId26"/>
    <p:sldId id="325" r:id="rId27"/>
    <p:sldId id="288" r:id="rId28"/>
    <p:sldId id="326" r:id="rId29"/>
    <p:sldId id="289" r:id="rId30"/>
    <p:sldId id="352" r:id="rId31"/>
    <p:sldId id="353" r:id="rId32"/>
    <p:sldId id="305" r:id="rId33"/>
    <p:sldId id="328" r:id="rId34"/>
    <p:sldId id="330" r:id="rId35"/>
    <p:sldId id="331" r:id="rId36"/>
    <p:sldId id="332" r:id="rId37"/>
    <p:sldId id="333" r:id="rId38"/>
    <p:sldId id="334" r:id="rId39"/>
    <p:sldId id="335" r:id="rId40"/>
    <p:sldId id="336" r:id="rId41"/>
    <p:sldId id="337" r:id="rId42"/>
    <p:sldId id="338" r:id="rId43"/>
    <p:sldId id="339" r:id="rId44"/>
    <p:sldId id="340" r:id="rId45"/>
    <p:sldId id="341" r:id="rId46"/>
    <p:sldId id="342" r:id="rId47"/>
    <p:sldId id="343" r:id="rId48"/>
    <p:sldId id="344" r:id="rId49"/>
    <p:sldId id="345" r:id="rId50"/>
    <p:sldId id="304" r:id="rId51"/>
    <p:sldId id="290" r:id="rId52"/>
    <p:sldId id="327" r:id="rId53"/>
    <p:sldId id="291" r:id="rId54"/>
    <p:sldId id="292" r:id="rId55"/>
    <p:sldId id="299" r:id="rId56"/>
  </p:sldIdLst>
  <p:sldSz cx="9144000" cy="6858000" type="screen4x3"/>
  <p:notesSz cx="6858000" cy="9144000"/>
  <p:defaultTextStyle>
    <a:defPPr lvl="0">
      <a:defRPr lang="zh-TW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-147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9D3802-566A-4036-AAC8-AF3A0FB0E5D7}" type="doc">
      <dgm:prSet loTypeId="urn:microsoft.com/office/officeart/2005/8/layout/list1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959FB7AF-A87A-4CEB-8105-BD80ACC666DF}">
      <dgm:prSet phldrT="[文字]" custT="1"/>
      <dgm:spPr/>
      <dgm:t>
        <a:bodyPr/>
        <a:lstStyle/>
        <a:p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公開授課的目的及作法</a:t>
          </a:r>
          <a:endParaRPr lang="zh-TW" altLang="en-US" sz="3200" dirty="0">
            <a:latin typeface="標楷體" pitchFamily="65" charset="-120"/>
            <a:ea typeface="標楷體" pitchFamily="65" charset="-120"/>
          </a:endParaRPr>
        </a:p>
      </dgm:t>
    </dgm:pt>
    <dgm:pt modelId="{AA130271-E7E1-4D19-A8D5-2A666F890AA2}" type="parTrans" cxnId="{8AB65910-D9D9-48F5-BB8F-9B8688FE9494}">
      <dgm:prSet/>
      <dgm:spPr/>
      <dgm:t>
        <a:bodyPr/>
        <a:lstStyle/>
        <a:p>
          <a:endParaRPr lang="zh-TW" altLang="en-US"/>
        </a:p>
      </dgm:t>
    </dgm:pt>
    <dgm:pt modelId="{9F85EFE9-F182-405C-8584-BFD7B319D8FD}" type="sibTrans" cxnId="{8AB65910-D9D9-48F5-BB8F-9B8688FE9494}">
      <dgm:prSet/>
      <dgm:spPr/>
      <dgm:t>
        <a:bodyPr/>
        <a:lstStyle/>
        <a:p>
          <a:endParaRPr lang="zh-TW" altLang="en-US"/>
        </a:p>
      </dgm:t>
    </dgm:pt>
    <dgm:pt modelId="{2E3120C2-AEE5-40B7-8BE4-62C7CCA82E7E}">
      <dgm:prSet custT="1"/>
      <dgm:spPr/>
      <dgm:t>
        <a:bodyPr/>
        <a:lstStyle/>
        <a:p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公開授課實施原則</a:t>
          </a:r>
          <a:endParaRPr lang="en-US" altLang="zh-TW" sz="3200" dirty="0">
            <a:latin typeface="標楷體" pitchFamily="65" charset="-120"/>
            <a:ea typeface="標楷體" pitchFamily="65" charset="-120"/>
          </a:endParaRPr>
        </a:p>
      </dgm:t>
    </dgm:pt>
    <dgm:pt modelId="{84808C7D-9830-4ABC-8239-208F60F6F7D6}" type="parTrans" cxnId="{4777C918-1A31-44B4-AB78-72070DD754DF}">
      <dgm:prSet/>
      <dgm:spPr/>
      <dgm:t>
        <a:bodyPr/>
        <a:lstStyle/>
        <a:p>
          <a:endParaRPr lang="zh-TW" altLang="en-US"/>
        </a:p>
      </dgm:t>
    </dgm:pt>
    <dgm:pt modelId="{898E064A-A6A8-4DF5-A64E-55C444B33DA9}" type="sibTrans" cxnId="{4777C918-1A31-44B4-AB78-72070DD754DF}">
      <dgm:prSet/>
      <dgm:spPr/>
      <dgm:t>
        <a:bodyPr/>
        <a:lstStyle/>
        <a:p>
          <a:endParaRPr lang="zh-TW" altLang="en-US"/>
        </a:p>
      </dgm:t>
    </dgm:pt>
    <dgm:pt modelId="{7853BD8D-54C4-43B5-8987-E9359A216BE6}">
      <dgm:prSet custT="1"/>
      <dgm:spPr/>
      <dgm:t>
        <a:bodyPr/>
        <a:lstStyle/>
        <a:p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同儕觀察</a:t>
          </a:r>
          <a:endParaRPr lang="en-US" altLang="zh-TW" sz="3200" dirty="0">
            <a:latin typeface="標楷體" pitchFamily="65" charset="-120"/>
            <a:ea typeface="標楷體" pitchFamily="65" charset="-120"/>
          </a:endParaRPr>
        </a:p>
      </dgm:t>
    </dgm:pt>
    <dgm:pt modelId="{EEAF01F7-22D1-4460-8D55-4CE2E70ECE80}" type="parTrans" cxnId="{53B92C71-4FCF-4962-B74A-4483C6CAC74A}">
      <dgm:prSet/>
      <dgm:spPr/>
      <dgm:t>
        <a:bodyPr/>
        <a:lstStyle/>
        <a:p>
          <a:endParaRPr lang="zh-TW" altLang="en-US"/>
        </a:p>
      </dgm:t>
    </dgm:pt>
    <dgm:pt modelId="{CDEACB00-BAD6-48C3-8FE2-CF3E4F320E0C}" type="sibTrans" cxnId="{53B92C71-4FCF-4962-B74A-4483C6CAC74A}">
      <dgm:prSet/>
      <dgm:spPr/>
      <dgm:t>
        <a:bodyPr/>
        <a:lstStyle/>
        <a:p>
          <a:endParaRPr lang="zh-TW" altLang="en-US"/>
        </a:p>
      </dgm:t>
    </dgm:pt>
    <dgm:pt modelId="{3C5F3737-9921-493A-9FC5-6392294EA2EB}">
      <dgm:prSet custT="1"/>
      <dgm:spPr/>
      <dgm:t>
        <a:bodyPr/>
        <a:lstStyle/>
        <a:p>
          <a:endParaRPr lang="en-US" altLang="zh-TW" sz="3200" dirty="0" smtClean="0">
            <a:latin typeface="標楷體" pitchFamily="65" charset="-120"/>
            <a:ea typeface="標楷體" pitchFamily="65" charset="-120"/>
          </a:endParaRPr>
        </a:p>
        <a:p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認識「授課教師主導」的公開授課</a:t>
          </a:r>
          <a:r>
            <a:rPr lang="en-US" altLang="en-US" sz="3200" dirty="0" smtClean="0">
              <a:latin typeface="標楷體" pitchFamily="65" charset="-120"/>
              <a:ea typeface="標楷體" pitchFamily="65" charset="-120"/>
            </a:rPr>
            <a:t>(TDO)</a:t>
          </a:r>
          <a:endParaRPr lang="zh-TW" altLang="en-US" sz="3200" dirty="0" smtClean="0">
            <a:latin typeface="標楷體" pitchFamily="65" charset="-120"/>
            <a:ea typeface="標楷體" pitchFamily="65" charset="-120"/>
          </a:endParaRPr>
        </a:p>
        <a:p>
          <a:endParaRPr lang="en-US" altLang="zh-TW" sz="3200" dirty="0">
            <a:latin typeface="標楷體" pitchFamily="65" charset="-120"/>
            <a:ea typeface="標楷體" pitchFamily="65" charset="-120"/>
          </a:endParaRPr>
        </a:p>
      </dgm:t>
    </dgm:pt>
    <dgm:pt modelId="{914C41E1-CD10-4A50-9B1E-342FB3FEE2E9}" type="parTrans" cxnId="{35FE6E5A-AB03-449A-B638-CDA3FA551F97}">
      <dgm:prSet/>
      <dgm:spPr/>
      <dgm:t>
        <a:bodyPr/>
        <a:lstStyle/>
        <a:p>
          <a:endParaRPr lang="zh-TW" altLang="en-US"/>
        </a:p>
      </dgm:t>
    </dgm:pt>
    <dgm:pt modelId="{48EF856C-4EF1-472E-9D77-EC7A99EAA35B}" type="sibTrans" cxnId="{35FE6E5A-AB03-449A-B638-CDA3FA551F97}">
      <dgm:prSet/>
      <dgm:spPr/>
      <dgm:t>
        <a:bodyPr/>
        <a:lstStyle/>
        <a:p>
          <a:endParaRPr lang="zh-TW" altLang="en-US"/>
        </a:p>
      </dgm:t>
    </dgm:pt>
    <dgm:pt modelId="{4C0E6FBD-34C9-487B-82C5-4305F6D962A8}">
      <dgm:prSet custT="1"/>
      <dgm:spPr/>
      <dgm:t>
        <a:bodyPr/>
        <a:lstStyle/>
        <a:p>
          <a:r>
            <a:rPr lang="en-US" altLang="zh-TW" sz="3200" dirty="0" smtClean="0">
              <a:latin typeface="標楷體" pitchFamily="65" charset="-120"/>
              <a:ea typeface="標楷體" pitchFamily="65" charset="-120"/>
            </a:rPr>
            <a:t>TDO</a:t>
          </a:r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的備課、觀課、議課</a:t>
          </a:r>
          <a:endParaRPr lang="en-US" altLang="zh-TW" sz="3200" dirty="0">
            <a:latin typeface="標楷體" pitchFamily="65" charset="-120"/>
            <a:ea typeface="標楷體" pitchFamily="65" charset="-120"/>
          </a:endParaRPr>
        </a:p>
      </dgm:t>
    </dgm:pt>
    <dgm:pt modelId="{2B569125-BD0C-4990-8774-C1B3E3BB4F02}" type="parTrans" cxnId="{247990E1-2FA1-474C-96BC-C3AD2674E2D7}">
      <dgm:prSet/>
      <dgm:spPr/>
      <dgm:t>
        <a:bodyPr/>
        <a:lstStyle/>
        <a:p>
          <a:endParaRPr lang="zh-TW" altLang="en-US"/>
        </a:p>
      </dgm:t>
    </dgm:pt>
    <dgm:pt modelId="{D8375A58-0AF2-45C7-BE62-DCD380568288}" type="sibTrans" cxnId="{247990E1-2FA1-474C-96BC-C3AD2674E2D7}">
      <dgm:prSet/>
      <dgm:spPr/>
      <dgm:t>
        <a:bodyPr/>
        <a:lstStyle/>
        <a:p>
          <a:endParaRPr lang="zh-TW" altLang="en-US"/>
        </a:p>
      </dgm:t>
    </dgm:pt>
    <dgm:pt modelId="{70BDE7A9-67C0-4C3A-AB74-70A6A9C8A98E}">
      <dgm:prSet custT="1"/>
      <dgm:spPr/>
      <dgm:t>
        <a:bodyPr/>
        <a:lstStyle/>
        <a:p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公開授課觀察工具介紹</a:t>
          </a:r>
          <a:endParaRPr lang="en-US" altLang="zh-TW" sz="3200" dirty="0">
            <a:latin typeface="標楷體" pitchFamily="65" charset="-120"/>
            <a:ea typeface="標楷體" pitchFamily="65" charset="-120"/>
          </a:endParaRPr>
        </a:p>
      </dgm:t>
    </dgm:pt>
    <dgm:pt modelId="{4D7C3E83-4621-48CD-8394-DD295002216D}" type="parTrans" cxnId="{A1FF892D-7A44-4555-9A02-B24B2E02435B}">
      <dgm:prSet/>
      <dgm:spPr/>
      <dgm:t>
        <a:bodyPr/>
        <a:lstStyle/>
        <a:p>
          <a:endParaRPr lang="zh-TW" altLang="en-US"/>
        </a:p>
      </dgm:t>
    </dgm:pt>
    <dgm:pt modelId="{969ABE94-11B4-4180-936F-FD4E0AFEBDED}" type="sibTrans" cxnId="{A1FF892D-7A44-4555-9A02-B24B2E02435B}">
      <dgm:prSet/>
      <dgm:spPr/>
      <dgm:t>
        <a:bodyPr/>
        <a:lstStyle/>
        <a:p>
          <a:endParaRPr lang="zh-TW" altLang="en-US"/>
        </a:p>
      </dgm:t>
    </dgm:pt>
    <dgm:pt modelId="{C93F6E5C-1C88-48B3-88AB-C8D1790AA55A}" type="pres">
      <dgm:prSet presAssocID="{EA9D3802-566A-4036-AAC8-AF3A0FB0E5D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7AC0A25-CB4B-4D2A-8A6F-751D02BE05B4}" type="pres">
      <dgm:prSet presAssocID="{959FB7AF-A87A-4CEB-8105-BD80ACC666DF}" presName="parentLin" presStyleCnt="0"/>
      <dgm:spPr/>
    </dgm:pt>
    <dgm:pt modelId="{B2EE5F05-8A65-47EC-9AF0-0DD64F05425E}" type="pres">
      <dgm:prSet presAssocID="{959FB7AF-A87A-4CEB-8105-BD80ACC666DF}" presName="parentLeftMargin" presStyleLbl="node1" presStyleIdx="0" presStyleCnt="6"/>
      <dgm:spPr/>
      <dgm:t>
        <a:bodyPr/>
        <a:lstStyle/>
        <a:p>
          <a:endParaRPr lang="zh-TW" altLang="en-US"/>
        </a:p>
      </dgm:t>
    </dgm:pt>
    <dgm:pt modelId="{57500D21-2A7D-4BCC-9F7A-84FA2BB0A007}" type="pres">
      <dgm:prSet presAssocID="{959FB7AF-A87A-4CEB-8105-BD80ACC666DF}" presName="parentText" presStyleLbl="node1" presStyleIdx="0" presStyleCnt="6" custScaleX="12799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E3D7B61-9C1B-4183-A7BA-8D86A241E2DC}" type="pres">
      <dgm:prSet presAssocID="{959FB7AF-A87A-4CEB-8105-BD80ACC666DF}" presName="negativeSpace" presStyleCnt="0"/>
      <dgm:spPr/>
    </dgm:pt>
    <dgm:pt modelId="{BBA7DF71-DC61-407A-AB47-EA7AD7B64544}" type="pres">
      <dgm:prSet presAssocID="{959FB7AF-A87A-4CEB-8105-BD80ACC666DF}" presName="childText" presStyleLbl="conFgAcc1" presStyleIdx="0" presStyleCnt="6">
        <dgm:presLayoutVars>
          <dgm:bulletEnabled val="1"/>
        </dgm:presLayoutVars>
      </dgm:prSet>
      <dgm:spPr/>
    </dgm:pt>
    <dgm:pt modelId="{B8EBC2F7-C143-4857-80BE-6E918D179D7E}" type="pres">
      <dgm:prSet presAssocID="{9F85EFE9-F182-405C-8584-BFD7B319D8FD}" presName="spaceBetweenRectangles" presStyleCnt="0"/>
      <dgm:spPr/>
    </dgm:pt>
    <dgm:pt modelId="{10FF0262-C6E2-45BA-99FC-73E7807DC5A4}" type="pres">
      <dgm:prSet presAssocID="{2E3120C2-AEE5-40B7-8BE4-62C7CCA82E7E}" presName="parentLin" presStyleCnt="0"/>
      <dgm:spPr/>
    </dgm:pt>
    <dgm:pt modelId="{6E0E2285-D2A3-4F60-A803-489AAD2CCC62}" type="pres">
      <dgm:prSet presAssocID="{2E3120C2-AEE5-40B7-8BE4-62C7CCA82E7E}" presName="parentLeftMargin" presStyleLbl="node1" presStyleIdx="0" presStyleCnt="6"/>
      <dgm:spPr/>
      <dgm:t>
        <a:bodyPr/>
        <a:lstStyle/>
        <a:p>
          <a:endParaRPr lang="zh-TW" altLang="en-US"/>
        </a:p>
      </dgm:t>
    </dgm:pt>
    <dgm:pt modelId="{DCFDF2EF-9860-4467-B940-F73031F76872}" type="pres">
      <dgm:prSet presAssocID="{2E3120C2-AEE5-40B7-8BE4-62C7CCA82E7E}" presName="parentText" presStyleLbl="node1" presStyleIdx="1" presStyleCnt="6" custScaleX="12769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05C4F0-7820-4C93-8CD4-879CC013BB1B}" type="pres">
      <dgm:prSet presAssocID="{2E3120C2-AEE5-40B7-8BE4-62C7CCA82E7E}" presName="negativeSpace" presStyleCnt="0"/>
      <dgm:spPr/>
    </dgm:pt>
    <dgm:pt modelId="{535D9818-B6A6-43B4-BB85-EB354A30863F}" type="pres">
      <dgm:prSet presAssocID="{2E3120C2-AEE5-40B7-8BE4-62C7CCA82E7E}" presName="childText" presStyleLbl="conFgAcc1" presStyleIdx="1" presStyleCnt="6">
        <dgm:presLayoutVars>
          <dgm:bulletEnabled val="1"/>
        </dgm:presLayoutVars>
      </dgm:prSet>
      <dgm:spPr/>
    </dgm:pt>
    <dgm:pt modelId="{0DB7C4AD-A8AB-49C3-8C0A-22E8E0166BDE}" type="pres">
      <dgm:prSet presAssocID="{898E064A-A6A8-4DF5-A64E-55C444B33DA9}" presName="spaceBetweenRectangles" presStyleCnt="0"/>
      <dgm:spPr/>
    </dgm:pt>
    <dgm:pt modelId="{3F8B62AC-1B25-4BD6-A4C0-9C30AF43A32A}" type="pres">
      <dgm:prSet presAssocID="{7853BD8D-54C4-43B5-8987-E9359A216BE6}" presName="parentLin" presStyleCnt="0"/>
      <dgm:spPr/>
    </dgm:pt>
    <dgm:pt modelId="{1EBE93CE-E11C-4325-9950-3ABBF1CF1AB6}" type="pres">
      <dgm:prSet presAssocID="{7853BD8D-54C4-43B5-8987-E9359A216BE6}" presName="parentLeftMargin" presStyleLbl="node1" presStyleIdx="1" presStyleCnt="6"/>
      <dgm:spPr/>
      <dgm:t>
        <a:bodyPr/>
        <a:lstStyle/>
        <a:p>
          <a:endParaRPr lang="zh-TW" altLang="en-US"/>
        </a:p>
      </dgm:t>
    </dgm:pt>
    <dgm:pt modelId="{2C49E485-A1CF-409C-AED0-42A9ED48A624}" type="pres">
      <dgm:prSet presAssocID="{7853BD8D-54C4-43B5-8987-E9359A216BE6}" presName="parentText" presStyleLbl="node1" presStyleIdx="2" presStyleCnt="6" custScaleX="12762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97D371A-A80A-4FA0-A560-2E4E846A17C7}" type="pres">
      <dgm:prSet presAssocID="{7853BD8D-54C4-43B5-8987-E9359A216BE6}" presName="negativeSpace" presStyleCnt="0"/>
      <dgm:spPr/>
    </dgm:pt>
    <dgm:pt modelId="{B2E57FF6-5EF6-4CA4-B94A-8D94926AFEA6}" type="pres">
      <dgm:prSet presAssocID="{7853BD8D-54C4-43B5-8987-E9359A216BE6}" presName="childText" presStyleLbl="conFgAcc1" presStyleIdx="2" presStyleCnt="6">
        <dgm:presLayoutVars>
          <dgm:bulletEnabled val="1"/>
        </dgm:presLayoutVars>
      </dgm:prSet>
      <dgm:spPr/>
    </dgm:pt>
    <dgm:pt modelId="{5E1F2CCB-95E0-4B08-8716-DA36FB8E0EA1}" type="pres">
      <dgm:prSet presAssocID="{CDEACB00-BAD6-48C3-8FE2-CF3E4F320E0C}" presName="spaceBetweenRectangles" presStyleCnt="0"/>
      <dgm:spPr/>
    </dgm:pt>
    <dgm:pt modelId="{22AA7668-EE3E-49A5-8C39-A047023FE503}" type="pres">
      <dgm:prSet presAssocID="{3C5F3737-9921-493A-9FC5-6392294EA2EB}" presName="parentLin" presStyleCnt="0"/>
      <dgm:spPr/>
    </dgm:pt>
    <dgm:pt modelId="{E6E07B4C-A890-47D5-829B-4AD94560B281}" type="pres">
      <dgm:prSet presAssocID="{3C5F3737-9921-493A-9FC5-6392294EA2EB}" presName="parentLeftMargin" presStyleLbl="node1" presStyleIdx="2" presStyleCnt="6"/>
      <dgm:spPr/>
      <dgm:t>
        <a:bodyPr/>
        <a:lstStyle/>
        <a:p>
          <a:endParaRPr lang="zh-TW" altLang="en-US"/>
        </a:p>
      </dgm:t>
    </dgm:pt>
    <dgm:pt modelId="{B25149B5-FE62-4557-B6CE-088087B0235F}" type="pres">
      <dgm:prSet presAssocID="{3C5F3737-9921-493A-9FC5-6392294EA2EB}" presName="parentText" presStyleLbl="node1" presStyleIdx="3" presStyleCnt="6" custScaleX="13576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1D5EFEE-32AD-4C0E-8959-389567930060}" type="pres">
      <dgm:prSet presAssocID="{3C5F3737-9921-493A-9FC5-6392294EA2EB}" presName="negativeSpace" presStyleCnt="0"/>
      <dgm:spPr/>
    </dgm:pt>
    <dgm:pt modelId="{03C2C18E-EBCA-436A-8079-C64D6F45CF75}" type="pres">
      <dgm:prSet presAssocID="{3C5F3737-9921-493A-9FC5-6392294EA2EB}" presName="childText" presStyleLbl="conFgAcc1" presStyleIdx="3" presStyleCnt="6">
        <dgm:presLayoutVars>
          <dgm:bulletEnabled val="1"/>
        </dgm:presLayoutVars>
      </dgm:prSet>
      <dgm:spPr/>
    </dgm:pt>
    <dgm:pt modelId="{CDDC1719-AD93-4F01-858D-556B4E488780}" type="pres">
      <dgm:prSet presAssocID="{48EF856C-4EF1-472E-9D77-EC7A99EAA35B}" presName="spaceBetweenRectangles" presStyleCnt="0"/>
      <dgm:spPr/>
    </dgm:pt>
    <dgm:pt modelId="{A32EAD04-FE3F-4DE7-99D8-06122D26ED1B}" type="pres">
      <dgm:prSet presAssocID="{4C0E6FBD-34C9-487B-82C5-4305F6D962A8}" presName="parentLin" presStyleCnt="0"/>
      <dgm:spPr/>
    </dgm:pt>
    <dgm:pt modelId="{0ADD5D8E-80D3-4B06-A2EF-CCF4B2A7467F}" type="pres">
      <dgm:prSet presAssocID="{4C0E6FBD-34C9-487B-82C5-4305F6D962A8}" presName="parentLeftMargin" presStyleLbl="node1" presStyleIdx="3" presStyleCnt="6"/>
      <dgm:spPr/>
      <dgm:t>
        <a:bodyPr/>
        <a:lstStyle/>
        <a:p>
          <a:endParaRPr lang="zh-TW" altLang="en-US"/>
        </a:p>
      </dgm:t>
    </dgm:pt>
    <dgm:pt modelId="{E6382A66-C4F8-4D96-8C56-F57406AC3C38}" type="pres">
      <dgm:prSet presAssocID="{4C0E6FBD-34C9-487B-82C5-4305F6D962A8}" presName="parentText" presStyleLbl="node1" presStyleIdx="4" presStyleCnt="6" custScaleX="12874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FD1D1A0-2BF2-4084-8D47-78E952735984}" type="pres">
      <dgm:prSet presAssocID="{4C0E6FBD-34C9-487B-82C5-4305F6D962A8}" presName="negativeSpace" presStyleCnt="0"/>
      <dgm:spPr/>
    </dgm:pt>
    <dgm:pt modelId="{B1AA0475-863C-4CB8-AACA-36C30B93F452}" type="pres">
      <dgm:prSet presAssocID="{4C0E6FBD-34C9-487B-82C5-4305F6D962A8}" presName="childText" presStyleLbl="conFgAcc1" presStyleIdx="4" presStyleCnt="6">
        <dgm:presLayoutVars>
          <dgm:bulletEnabled val="1"/>
        </dgm:presLayoutVars>
      </dgm:prSet>
      <dgm:spPr/>
    </dgm:pt>
    <dgm:pt modelId="{6EB578CD-2A0D-4703-8905-DAEB9A2003E8}" type="pres">
      <dgm:prSet presAssocID="{D8375A58-0AF2-45C7-BE62-DCD380568288}" presName="spaceBetweenRectangles" presStyleCnt="0"/>
      <dgm:spPr/>
    </dgm:pt>
    <dgm:pt modelId="{089E07C9-98EF-4E86-AA37-86F4805B1F05}" type="pres">
      <dgm:prSet presAssocID="{70BDE7A9-67C0-4C3A-AB74-70A6A9C8A98E}" presName="parentLin" presStyleCnt="0"/>
      <dgm:spPr/>
    </dgm:pt>
    <dgm:pt modelId="{1ADC2623-6DAF-4E75-8572-7C7E8118AD6D}" type="pres">
      <dgm:prSet presAssocID="{70BDE7A9-67C0-4C3A-AB74-70A6A9C8A98E}" presName="parentLeftMargin" presStyleLbl="node1" presStyleIdx="4" presStyleCnt="6"/>
      <dgm:spPr/>
      <dgm:t>
        <a:bodyPr/>
        <a:lstStyle/>
        <a:p>
          <a:endParaRPr lang="zh-TW" altLang="en-US"/>
        </a:p>
      </dgm:t>
    </dgm:pt>
    <dgm:pt modelId="{F76A1399-04AD-4B2A-890D-96E882D836F0}" type="pres">
      <dgm:prSet presAssocID="{70BDE7A9-67C0-4C3A-AB74-70A6A9C8A98E}" presName="parentText" presStyleLbl="node1" presStyleIdx="5" presStyleCnt="6" custScaleX="12836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C09D22-6783-4B73-A7EF-6153D2D0B8A7}" type="pres">
      <dgm:prSet presAssocID="{70BDE7A9-67C0-4C3A-AB74-70A6A9C8A98E}" presName="negativeSpace" presStyleCnt="0"/>
      <dgm:spPr/>
    </dgm:pt>
    <dgm:pt modelId="{6AFD3DFE-7024-4350-A13C-3C19862E2683}" type="pres">
      <dgm:prSet presAssocID="{70BDE7A9-67C0-4C3A-AB74-70A6A9C8A98E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2C59F96D-4A26-403D-8D3B-549BAEC1E5D6}" type="presOf" srcId="{4C0E6FBD-34C9-487B-82C5-4305F6D962A8}" destId="{0ADD5D8E-80D3-4B06-A2EF-CCF4B2A7467F}" srcOrd="0" destOrd="0" presId="urn:microsoft.com/office/officeart/2005/8/layout/list1"/>
    <dgm:cxn modelId="{5F91D3FC-5DC4-4DC0-8B8D-3BFB21B7F7B0}" type="presOf" srcId="{959FB7AF-A87A-4CEB-8105-BD80ACC666DF}" destId="{57500D21-2A7D-4BCC-9F7A-84FA2BB0A007}" srcOrd="1" destOrd="0" presId="urn:microsoft.com/office/officeart/2005/8/layout/list1"/>
    <dgm:cxn modelId="{4777C918-1A31-44B4-AB78-72070DD754DF}" srcId="{EA9D3802-566A-4036-AAC8-AF3A0FB0E5D7}" destId="{2E3120C2-AEE5-40B7-8BE4-62C7CCA82E7E}" srcOrd="1" destOrd="0" parTransId="{84808C7D-9830-4ABC-8239-208F60F6F7D6}" sibTransId="{898E064A-A6A8-4DF5-A64E-55C444B33DA9}"/>
    <dgm:cxn modelId="{DCABF34E-C09B-456C-A576-AEBB8F370143}" type="presOf" srcId="{2E3120C2-AEE5-40B7-8BE4-62C7CCA82E7E}" destId="{6E0E2285-D2A3-4F60-A803-489AAD2CCC62}" srcOrd="0" destOrd="0" presId="urn:microsoft.com/office/officeart/2005/8/layout/list1"/>
    <dgm:cxn modelId="{CA9FF12E-1078-4117-89E3-16FF0B4F06FD}" type="presOf" srcId="{3C5F3737-9921-493A-9FC5-6392294EA2EB}" destId="{E6E07B4C-A890-47D5-829B-4AD94560B281}" srcOrd="0" destOrd="0" presId="urn:microsoft.com/office/officeart/2005/8/layout/list1"/>
    <dgm:cxn modelId="{8629385F-CCAF-405B-841C-790BE00F842D}" type="presOf" srcId="{EA9D3802-566A-4036-AAC8-AF3A0FB0E5D7}" destId="{C93F6E5C-1C88-48B3-88AB-C8D1790AA55A}" srcOrd="0" destOrd="0" presId="urn:microsoft.com/office/officeart/2005/8/layout/list1"/>
    <dgm:cxn modelId="{8AB65910-D9D9-48F5-BB8F-9B8688FE9494}" srcId="{EA9D3802-566A-4036-AAC8-AF3A0FB0E5D7}" destId="{959FB7AF-A87A-4CEB-8105-BD80ACC666DF}" srcOrd="0" destOrd="0" parTransId="{AA130271-E7E1-4D19-A8D5-2A666F890AA2}" sibTransId="{9F85EFE9-F182-405C-8584-BFD7B319D8FD}"/>
    <dgm:cxn modelId="{A049B81A-B0AF-48C9-9611-A8CFF04ABD50}" type="presOf" srcId="{3C5F3737-9921-493A-9FC5-6392294EA2EB}" destId="{B25149B5-FE62-4557-B6CE-088087B0235F}" srcOrd="1" destOrd="0" presId="urn:microsoft.com/office/officeart/2005/8/layout/list1"/>
    <dgm:cxn modelId="{C6844995-476A-4953-BBD1-1F78350C6B0F}" type="presOf" srcId="{7853BD8D-54C4-43B5-8987-E9359A216BE6}" destId="{2C49E485-A1CF-409C-AED0-42A9ED48A624}" srcOrd="1" destOrd="0" presId="urn:microsoft.com/office/officeart/2005/8/layout/list1"/>
    <dgm:cxn modelId="{6E67D51E-917C-4FD7-A1A0-78AD2C17B2B8}" type="presOf" srcId="{70BDE7A9-67C0-4C3A-AB74-70A6A9C8A98E}" destId="{F76A1399-04AD-4B2A-890D-96E882D836F0}" srcOrd="1" destOrd="0" presId="urn:microsoft.com/office/officeart/2005/8/layout/list1"/>
    <dgm:cxn modelId="{125E7551-1A84-4F00-BC82-C8B7AAE7C066}" type="presOf" srcId="{4C0E6FBD-34C9-487B-82C5-4305F6D962A8}" destId="{E6382A66-C4F8-4D96-8C56-F57406AC3C38}" srcOrd="1" destOrd="0" presId="urn:microsoft.com/office/officeart/2005/8/layout/list1"/>
    <dgm:cxn modelId="{64A2CD06-826E-4037-971F-9E24DBE4B141}" type="presOf" srcId="{2E3120C2-AEE5-40B7-8BE4-62C7CCA82E7E}" destId="{DCFDF2EF-9860-4467-B940-F73031F76872}" srcOrd="1" destOrd="0" presId="urn:microsoft.com/office/officeart/2005/8/layout/list1"/>
    <dgm:cxn modelId="{7FA74A9C-A5E5-497B-ADD7-3D0728DFB6B0}" type="presOf" srcId="{959FB7AF-A87A-4CEB-8105-BD80ACC666DF}" destId="{B2EE5F05-8A65-47EC-9AF0-0DD64F05425E}" srcOrd="0" destOrd="0" presId="urn:microsoft.com/office/officeart/2005/8/layout/list1"/>
    <dgm:cxn modelId="{BB00B2E7-4687-4517-81EC-3DD73EA75E16}" type="presOf" srcId="{7853BD8D-54C4-43B5-8987-E9359A216BE6}" destId="{1EBE93CE-E11C-4325-9950-3ABBF1CF1AB6}" srcOrd="0" destOrd="0" presId="urn:microsoft.com/office/officeart/2005/8/layout/list1"/>
    <dgm:cxn modelId="{866AFB3F-86C8-4A73-B962-3F666B9EF582}" type="presOf" srcId="{70BDE7A9-67C0-4C3A-AB74-70A6A9C8A98E}" destId="{1ADC2623-6DAF-4E75-8572-7C7E8118AD6D}" srcOrd="0" destOrd="0" presId="urn:microsoft.com/office/officeart/2005/8/layout/list1"/>
    <dgm:cxn modelId="{53B92C71-4FCF-4962-B74A-4483C6CAC74A}" srcId="{EA9D3802-566A-4036-AAC8-AF3A0FB0E5D7}" destId="{7853BD8D-54C4-43B5-8987-E9359A216BE6}" srcOrd="2" destOrd="0" parTransId="{EEAF01F7-22D1-4460-8D55-4CE2E70ECE80}" sibTransId="{CDEACB00-BAD6-48C3-8FE2-CF3E4F320E0C}"/>
    <dgm:cxn modelId="{247990E1-2FA1-474C-96BC-C3AD2674E2D7}" srcId="{EA9D3802-566A-4036-AAC8-AF3A0FB0E5D7}" destId="{4C0E6FBD-34C9-487B-82C5-4305F6D962A8}" srcOrd="4" destOrd="0" parTransId="{2B569125-BD0C-4990-8774-C1B3E3BB4F02}" sibTransId="{D8375A58-0AF2-45C7-BE62-DCD380568288}"/>
    <dgm:cxn modelId="{A1FF892D-7A44-4555-9A02-B24B2E02435B}" srcId="{EA9D3802-566A-4036-AAC8-AF3A0FB0E5D7}" destId="{70BDE7A9-67C0-4C3A-AB74-70A6A9C8A98E}" srcOrd="5" destOrd="0" parTransId="{4D7C3E83-4621-48CD-8394-DD295002216D}" sibTransId="{969ABE94-11B4-4180-936F-FD4E0AFEBDED}"/>
    <dgm:cxn modelId="{35FE6E5A-AB03-449A-B638-CDA3FA551F97}" srcId="{EA9D3802-566A-4036-AAC8-AF3A0FB0E5D7}" destId="{3C5F3737-9921-493A-9FC5-6392294EA2EB}" srcOrd="3" destOrd="0" parTransId="{914C41E1-CD10-4A50-9B1E-342FB3FEE2E9}" sibTransId="{48EF856C-4EF1-472E-9D77-EC7A99EAA35B}"/>
    <dgm:cxn modelId="{612B680E-FD70-42EA-B2D1-13F0A065A085}" type="presParOf" srcId="{C93F6E5C-1C88-48B3-88AB-C8D1790AA55A}" destId="{D7AC0A25-CB4B-4D2A-8A6F-751D02BE05B4}" srcOrd="0" destOrd="0" presId="urn:microsoft.com/office/officeart/2005/8/layout/list1"/>
    <dgm:cxn modelId="{31FD6440-197D-4096-8E63-028FCF9D2A33}" type="presParOf" srcId="{D7AC0A25-CB4B-4D2A-8A6F-751D02BE05B4}" destId="{B2EE5F05-8A65-47EC-9AF0-0DD64F05425E}" srcOrd="0" destOrd="0" presId="urn:microsoft.com/office/officeart/2005/8/layout/list1"/>
    <dgm:cxn modelId="{72C334E1-D3E6-4F44-A8BE-87C0BC66CF55}" type="presParOf" srcId="{D7AC0A25-CB4B-4D2A-8A6F-751D02BE05B4}" destId="{57500D21-2A7D-4BCC-9F7A-84FA2BB0A007}" srcOrd="1" destOrd="0" presId="urn:microsoft.com/office/officeart/2005/8/layout/list1"/>
    <dgm:cxn modelId="{53FD6713-A7AD-413E-A4CE-09EB2E56A979}" type="presParOf" srcId="{C93F6E5C-1C88-48B3-88AB-C8D1790AA55A}" destId="{5E3D7B61-9C1B-4183-A7BA-8D86A241E2DC}" srcOrd="1" destOrd="0" presId="urn:microsoft.com/office/officeart/2005/8/layout/list1"/>
    <dgm:cxn modelId="{F7C3BE58-ADB0-4B98-B613-6BAE40E83591}" type="presParOf" srcId="{C93F6E5C-1C88-48B3-88AB-C8D1790AA55A}" destId="{BBA7DF71-DC61-407A-AB47-EA7AD7B64544}" srcOrd="2" destOrd="0" presId="urn:microsoft.com/office/officeart/2005/8/layout/list1"/>
    <dgm:cxn modelId="{5B0EA3E6-4276-43B7-9B50-54A2DD9A68E1}" type="presParOf" srcId="{C93F6E5C-1C88-48B3-88AB-C8D1790AA55A}" destId="{B8EBC2F7-C143-4857-80BE-6E918D179D7E}" srcOrd="3" destOrd="0" presId="urn:microsoft.com/office/officeart/2005/8/layout/list1"/>
    <dgm:cxn modelId="{AF3E578B-CCEF-408D-9648-EA211293D428}" type="presParOf" srcId="{C93F6E5C-1C88-48B3-88AB-C8D1790AA55A}" destId="{10FF0262-C6E2-45BA-99FC-73E7807DC5A4}" srcOrd="4" destOrd="0" presId="urn:microsoft.com/office/officeart/2005/8/layout/list1"/>
    <dgm:cxn modelId="{B28DE894-5424-4A0A-B966-445D2E35C26F}" type="presParOf" srcId="{10FF0262-C6E2-45BA-99FC-73E7807DC5A4}" destId="{6E0E2285-D2A3-4F60-A803-489AAD2CCC62}" srcOrd="0" destOrd="0" presId="urn:microsoft.com/office/officeart/2005/8/layout/list1"/>
    <dgm:cxn modelId="{CE52D4DF-0CB0-4BA7-A679-00F5263DE8C5}" type="presParOf" srcId="{10FF0262-C6E2-45BA-99FC-73E7807DC5A4}" destId="{DCFDF2EF-9860-4467-B940-F73031F76872}" srcOrd="1" destOrd="0" presId="urn:microsoft.com/office/officeart/2005/8/layout/list1"/>
    <dgm:cxn modelId="{F23DEC47-1A11-4FE3-A20A-4878B97F7F34}" type="presParOf" srcId="{C93F6E5C-1C88-48B3-88AB-C8D1790AA55A}" destId="{7E05C4F0-7820-4C93-8CD4-879CC013BB1B}" srcOrd="5" destOrd="0" presId="urn:microsoft.com/office/officeart/2005/8/layout/list1"/>
    <dgm:cxn modelId="{D22A6653-0D73-428F-8400-5C3D67029AF4}" type="presParOf" srcId="{C93F6E5C-1C88-48B3-88AB-C8D1790AA55A}" destId="{535D9818-B6A6-43B4-BB85-EB354A30863F}" srcOrd="6" destOrd="0" presId="urn:microsoft.com/office/officeart/2005/8/layout/list1"/>
    <dgm:cxn modelId="{B278471C-B8BF-4750-83DC-7EF57C37F775}" type="presParOf" srcId="{C93F6E5C-1C88-48B3-88AB-C8D1790AA55A}" destId="{0DB7C4AD-A8AB-49C3-8C0A-22E8E0166BDE}" srcOrd="7" destOrd="0" presId="urn:microsoft.com/office/officeart/2005/8/layout/list1"/>
    <dgm:cxn modelId="{15BE0E8F-5BBC-4598-AF26-CB624CC61F65}" type="presParOf" srcId="{C93F6E5C-1C88-48B3-88AB-C8D1790AA55A}" destId="{3F8B62AC-1B25-4BD6-A4C0-9C30AF43A32A}" srcOrd="8" destOrd="0" presId="urn:microsoft.com/office/officeart/2005/8/layout/list1"/>
    <dgm:cxn modelId="{7091AFAA-150E-4DCF-848A-E2B302A6EAEC}" type="presParOf" srcId="{3F8B62AC-1B25-4BD6-A4C0-9C30AF43A32A}" destId="{1EBE93CE-E11C-4325-9950-3ABBF1CF1AB6}" srcOrd="0" destOrd="0" presId="urn:microsoft.com/office/officeart/2005/8/layout/list1"/>
    <dgm:cxn modelId="{CBCABD60-30C8-4D9A-B640-13E2726FEC8D}" type="presParOf" srcId="{3F8B62AC-1B25-4BD6-A4C0-9C30AF43A32A}" destId="{2C49E485-A1CF-409C-AED0-42A9ED48A624}" srcOrd="1" destOrd="0" presId="urn:microsoft.com/office/officeart/2005/8/layout/list1"/>
    <dgm:cxn modelId="{FCB912BB-0EC0-4CC1-8BC3-508EF0D2BF46}" type="presParOf" srcId="{C93F6E5C-1C88-48B3-88AB-C8D1790AA55A}" destId="{C97D371A-A80A-4FA0-A560-2E4E846A17C7}" srcOrd="9" destOrd="0" presId="urn:microsoft.com/office/officeart/2005/8/layout/list1"/>
    <dgm:cxn modelId="{187597A8-1956-4D4F-AE92-B554481DD30A}" type="presParOf" srcId="{C93F6E5C-1C88-48B3-88AB-C8D1790AA55A}" destId="{B2E57FF6-5EF6-4CA4-B94A-8D94926AFEA6}" srcOrd="10" destOrd="0" presId="urn:microsoft.com/office/officeart/2005/8/layout/list1"/>
    <dgm:cxn modelId="{2D7E4DC8-2891-46E5-8AA6-61E85E269CE5}" type="presParOf" srcId="{C93F6E5C-1C88-48B3-88AB-C8D1790AA55A}" destId="{5E1F2CCB-95E0-4B08-8716-DA36FB8E0EA1}" srcOrd="11" destOrd="0" presId="urn:microsoft.com/office/officeart/2005/8/layout/list1"/>
    <dgm:cxn modelId="{C0D3B94D-3922-4B2B-B904-281C1E3B9C79}" type="presParOf" srcId="{C93F6E5C-1C88-48B3-88AB-C8D1790AA55A}" destId="{22AA7668-EE3E-49A5-8C39-A047023FE503}" srcOrd="12" destOrd="0" presId="urn:microsoft.com/office/officeart/2005/8/layout/list1"/>
    <dgm:cxn modelId="{C3A8930B-F06F-4090-A914-64971353C5C2}" type="presParOf" srcId="{22AA7668-EE3E-49A5-8C39-A047023FE503}" destId="{E6E07B4C-A890-47D5-829B-4AD94560B281}" srcOrd="0" destOrd="0" presId="urn:microsoft.com/office/officeart/2005/8/layout/list1"/>
    <dgm:cxn modelId="{89218FA7-AFE3-4972-8839-981A960D3DAB}" type="presParOf" srcId="{22AA7668-EE3E-49A5-8C39-A047023FE503}" destId="{B25149B5-FE62-4557-B6CE-088087B0235F}" srcOrd="1" destOrd="0" presId="urn:microsoft.com/office/officeart/2005/8/layout/list1"/>
    <dgm:cxn modelId="{C43628EA-A29B-425C-A4A1-166CECB49D55}" type="presParOf" srcId="{C93F6E5C-1C88-48B3-88AB-C8D1790AA55A}" destId="{11D5EFEE-32AD-4C0E-8959-389567930060}" srcOrd="13" destOrd="0" presId="urn:microsoft.com/office/officeart/2005/8/layout/list1"/>
    <dgm:cxn modelId="{CEE08CA2-DA09-4F67-8B20-83C8C01C3C26}" type="presParOf" srcId="{C93F6E5C-1C88-48B3-88AB-C8D1790AA55A}" destId="{03C2C18E-EBCA-436A-8079-C64D6F45CF75}" srcOrd="14" destOrd="0" presId="urn:microsoft.com/office/officeart/2005/8/layout/list1"/>
    <dgm:cxn modelId="{F3815DF5-B47F-4D84-A128-5769D1189172}" type="presParOf" srcId="{C93F6E5C-1C88-48B3-88AB-C8D1790AA55A}" destId="{CDDC1719-AD93-4F01-858D-556B4E488780}" srcOrd="15" destOrd="0" presId="urn:microsoft.com/office/officeart/2005/8/layout/list1"/>
    <dgm:cxn modelId="{44DB8A29-87EB-4344-8E71-4921691CBC05}" type="presParOf" srcId="{C93F6E5C-1C88-48B3-88AB-C8D1790AA55A}" destId="{A32EAD04-FE3F-4DE7-99D8-06122D26ED1B}" srcOrd="16" destOrd="0" presId="urn:microsoft.com/office/officeart/2005/8/layout/list1"/>
    <dgm:cxn modelId="{23F6B405-8312-4C67-A717-0CCA75C2AFD4}" type="presParOf" srcId="{A32EAD04-FE3F-4DE7-99D8-06122D26ED1B}" destId="{0ADD5D8E-80D3-4B06-A2EF-CCF4B2A7467F}" srcOrd="0" destOrd="0" presId="urn:microsoft.com/office/officeart/2005/8/layout/list1"/>
    <dgm:cxn modelId="{BF5C1FFA-733A-4A69-88F3-6FBA5B9BA0D5}" type="presParOf" srcId="{A32EAD04-FE3F-4DE7-99D8-06122D26ED1B}" destId="{E6382A66-C4F8-4D96-8C56-F57406AC3C38}" srcOrd="1" destOrd="0" presId="urn:microsoft.com/office/officeart/2005/8/layout/list1"/>
    <dgm:cxn modelId="{47020F55-A667-42A3-BECA-C5830338C8BC}" type="presParOf" srcId="{C93F6E5C-1C88-48B3-88AB-C8D1790AA55A}" destId="{DFD1D1A0-2BF2-4084-8D47-78E952735984}" srcOrd="17" destOrd="0" presId="urn:microsoft.com/office/officeart/2005/8/layout/list1"/>
    <dgm:cxn modelId="{C7E4167C-D5AB-418B-B3BE-DFE9432FD49E}" type="presParOf" srcId="{C93F6E5C-1C88-48B3-88AB-C8D1790AA55A}" destId="{B1AA0475-863C-4CB8-AACA-36C30B93F452}" srcOrd="18" destOrd="0" presId="urn:microsoft.com/office/officeart/2005/8/layout/list1"/>
    <dgm:cxn modelId="{DA61BDCD-E7C6-482E-823D-E8E7C9249EDA}" type="presParOf" srcId="{C93F6E5C-1C88-48B3-88AB-C8D1790AA55A}" destId="{6EB578CD-2A0D-4703-8905-DAEB9A2003E8}" srcOrd="19" destOrd="0" presId="urn:microsoft.com/office/officeart/2005/8/layout/list1"/>
    <dgm:cxn modelId="{91624CA6-BFC7-4755-B4BA-2FE8F3869A53}" type="presParOf" srcId="{C93F6E5C-1C88-48B3-88AB-C8D1790AA55A}" destId="{089E07C9-98EF-4E86-AA37-86F4805B1F05}" srcOrd="20" destOrd="0" presId="urn:microsoft.com/office/officeart/2005/8/layout/list1"/>
    <dgm:cxn modelId="{EFEA0EB7-DA92-4E9E-BF98-B18F272ACDC7}" type="presParOf" srcId="{089E07C9-98EF-4E86-AA37-86F4805B1F05}" destId="{1ADC2623-6DAF-4E75-8572-7C7E8118AD6D}" srcOrd="0" destOrd="0" presId="urn:microsoft.com/office/officeart/2005/8/layout/list1"/>
    <dgm:cxn modelId="{43D5CF78-7221-412D-8B4B-0DE2A644DCC5}" type="presParOf" srcId="{089E07C9-98EF-4E86-AA37-86F4805B1F05}" destId="{F76A1399-04AD-4B2A-890D-96E882D836F0}" srcOrd="1" destOrd="0" presId="urn:microsoft.com/office/officeart/2005/8/layout/list1"/>
    <dgm:cxn modelId="{D44F4980-3A8E-4AC8-A62E-7D8F1E45FA99}" type="presParOf" srcId="{C93F6E5C-1C88-48B3-88AB-C8D1790AA55A}" destId="{67C09D22-6783-4B73-A7EF-6153D2D0B8A7}" srcOrd="21" destOrd="0" presId="urn:microsoft.com/office/officeart/2005/8/layout/list1"/>
    <dgm:cxn modelId="{AE7E7681-7DFF-4040-B4C2-907150CEA1FE}" type="presParOf" srcId="{C93F6E5C-1C88-48B3-88AB-C8D1790AA55A}" destId="{6AFD3DFE-7024-4350-A13C-3C19862E2683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34E5F7-18CF-4367-B128-D33F896ACA37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ED09C1F-6DD6-4522-98E7-481235AF4B98}">
      <dgm:prSet phldrT="[文字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zh-TW" altLang="en-US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實施原則</a:t>
          </a:r>
        </a:p>
      </dgm:t>
    </dgm:pt>
    <dgm:pt modelId="{2EDFC8DB-4B51-46B1-A6DF-4FAC5F827BFF}" type="parTrans" cxnId="{1697539F-837D-4F73-A0B7-08153E188E54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1B61BC9-3C16-44AB-A360-CA9721381B3D}" type="sibTrans" cxnId="{1697539F-837D-4F73-A0B7-08153E188E54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5D08D5F-574F-4B44-9A62-A467C5B53F9B}">
      <dgm:prSet phldrT="[文字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zh-TW" altLang="en-US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多元尊重</a:t>
          </a:r>
        </a:p>
      </dgm:t>
    </dgm:pt>
    <dgm:pt modelId="{E9FF06AD-9918-4AD7-920B-C6348C824CC8}" type="parTrans" cxnId="{FBF15411-854D-4AC7-AA45-14BBB5F3024C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F7D6777-3935-4776-8D24-27639B4687AD}" type="sibTrans" cxnId="{FBF15411-854D-4AC7-AA45-14BBB5F3024C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zh-TW" altLang="en-US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A2390B0-D9D5-4504-8A3C-1C4DD8F55313}">
      <dgm:prSet phldrT="[文字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zh-TW" altLang="en-US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簡單可行</a:t>
          </a:r>
        </a:p>
      </dgm:t>
    </dgm:pt>
    <dgm:pt modelId="{51E35CA0-2575-4908-BFF9-4706B2BEDC8D}" type="parTrans" cxnId="{319BAE51-3A74-48E3-86E8-ACD16FCD96C4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89414B8-5048-410A-AECD-BAB668AB88E9}" type="sibTrans" cxnId="{319BAE51-3A74-48E3-86E8-ACD16FCD96C4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zh-TW" altLang="en-US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E99B7A6-730B-4C0C-A889-A66F9DCDE229}">
      <dgm:prSet phldrT="[文字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zh-TW" altLang="en-US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專業自主</a:t>
          </a:r>
        </a:p>
      </dgm:t>
    </dgm:pt>
    <dgm:pt modelId="{AE632CB5-1A48-4A17-A009-309D4A428246}" type="parTrans" cxnId="{C5205859-F569-476D-8992-43F215A1FD62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C16BDEA-BDDE-429D-ABC9-92B51266142E}" type="sibTrans" cxnId="{C5205859-F569-476D-8992-43F215A1FD62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zh-TW" altLang="en-US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3C5A96A-38F7-4402-A554-36AB46D8BF9A}" type="pres">
      <dgm:prSet presAssocID="{7B34E5F7-18CF-4367-B128-D33F896ACA3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2632646-0EB4-4157-9EA0-1B3A084DE68D}" type="pres">
      <dgm:prSet presAssocID="{3ED09C1F-6DD6-4522-98E7-481235AF4B98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DD47A006-B1C4-4CB9-89B2-2BFC2D9DDE36}" type="pres">
      <dgm:prSet presAssocID="{E5D08D5F-574F-4B44-9A62-A467C5B53F9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DAC7D2-B259-483A-9094-2F3BD9FA1411}" type="pres">
      <dgm:prSet presAssocID="{E5D08D5F-574F-4B44-9A62-A467C5B53F9B}" presName="dummy" presStyleCnt="0"/>
      <dgm:spPr/>
    </dgm:pt>
    <dgm:pt modelId="{C32BD66F-C2B6-4757-A76E-78F2060AEC90}" type="pres">
      <dgm:prSet presAssocID="{FF7D6777-3935-4776-8D24-27639B4687AD}" presName="sibTrans" presStyleLbl="sibTrans2D1" presStyleIdx="0" presStyleCnt="3"/>
      <dgm:spPr/>
      <dgm:t>
        <a:bodyPr/>
        <a:lstStyle/>
        <a:p>
          <a:endParaRPr lang="zh-TW" altLang="en-US"/>
        </a:p>
      </dgm:t>
    </dgm:pt>
    <dgm:pt modelId="{0807F607-6636-4977-B7F4-1EF26081B676}" type="pres">
      <dgm:prSet presAssocID="{FA2390B0-D9D5-4504-8A3C-1C4DD8F5531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A79AD51-DE58-4F18-8A42-E01ABEB1B46C}" type="pres">
      <dgm:prSet presAssocID="{FA2390B0-D9D5-4504-8A3C-1C4DD8F55313}" presName="dummy" presStyleCnt="0"/>
      <dgm:spPr/>
    </dgm:pt>
    <dgm:pt modelId="{1F6931B0-C091-49B0-AB6C-932D447F8CF6}" type="pres">
      <dgm:prSet presAssocID="{889414B8-5048-410A-AECD-BAB668AB88E9}" presName="sibTrans" presStyleLbl="sibTrans2D1" presStyleIdx="1" presStyleCnt="3"/>
      <dgm:spPr/>
      <dgm:t>
        <a:bodyPr/>
        <a:lstStyle/>
        <a:p>
          <a:endParaRPr lang="zh-TW" altLang="en-US"/>
        </a:p>
      </dgm:t>
    </dgm:pt>
    <dgm:pt modelId="{815A29EE-52B5-411D-B3AD-1EE37B926589}" type="pres">
      <dgm:prSet presAssocID="{5E99B7A6-730B-4C0C-A889-A66F9DCDE22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C22E171-1078-452D-BDD6-46FAE98DEB80}" type="pres">
      <dgm:prSet presAssocID="{5E99B7A6-730B-4C0C-A889-A66F9DCDE229}" presName="dummy" presStyleCnt="0"/>
      <dgm:spPr/>
    </dgm:pt>
    <dgm:pt modelId="{62118A07-C74E-4BBF-975E-10D77AB6CD76}" type="pres">
      <dgm:prSet presAssocID="{EC16BDEA-BDDE-429D-ABC9-92B51266142E}" presName="sibTrans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319BAE51-3A74-48E3-86E8-ACD16FCD96C4}" srcId="{3ED09C1F-6DD6-4522-98E7-481235AF4B98}" destId="{FA2390B0-D9D5-4504-8A3C-1C4DD8F55313}" srcOrd="1" destOrd="0" parTransId="{51E35CA0-2575-4908-BFF9-4706B2BEDC8D}" sibTransId="{889414B8-5048-410A-AECD-BAB668AB88E9}"/>
    <dgm:cxn modelId="{FBF15411-854D-4AC7-AA45-14BBB5F3024C}" srcId="{3ED09C1F-6DD6-4522-98E7-481235AF4B98}" destId="{E5D08D5F-574F-4B44-9A62-A467C5B53F9B}" srcOrd="0" destOrd="0" parTransId="{E9FF06AD-9918-4AD7-920B-C6348C824CC8}" sibTransId="{FF7D6777-3935-4776-8D24-27639B4687AD}"/>
    <dgm:cxn modelId="{C5205859-F569-476D-8992-43F215A1FD62}" srcId="{3ED09C1F-6DD6-4522-98E7-481235AF4B98}" destId="{5E99B7A6-730B-4C0C-A889-A66F9DCDE229}" srcOrd="2" destOrd="0" parTransId="{AE632CB5-1A48-4A17-A009-309D4A428246}" sibTransId="{EC16BDEA-BDDE-429D-ABC9-92B51266142E}"/>
    <dgm:cxn modelId="{15D52358-8C44-4776-B9F2-F56D7F32C192}" type="presOf" srcId="{EC16BDEA-BDDE-429D-ABC9-92B51266142E}" destId="{62118A07-C74E-4BBF-975E-10D77AB6CD76}" srcOrd="0" destOrd="0" presId="urn:microsoft.com/office/officeart/2005/8/layout/radial6"/>
    <dgm:cxn modelId="{3C86F33A-1AB1-4650-A563-2408AC74593D}" type="presOf" srcId="{7B34E5F7-18CF-4367-B128-D33F896ACA37}" destId="{13C5A96A-38F7-4402-A554-36AB46D8BF9A}" srcOrd="0" destOrd="0" presId="urn:microsoft.com/office/officeart/2005/8/layout/radial6"/>
    <dgm:cxn modelId="{CAC800E6-6A3F-4E8F-B696-C14A05A64C60}" type="presOf" srcId="{3ED09C1F-6DD6-4522-98E7-481235AF4B98}" destId="{82632646-0EB4-4157-9EA0-1B3A084DE68D}" srcOrd="0" destOrd="0" presId="urn:microsoft.com/office/officeart/2005/8/layout/radial6"/>
    <dgm:cxn modelId="{8CFEC0CF-1859-4549-92DB-6C00AB386B6C}" type="presOf" srcId="{FF7D6777-3935-4776-8D24-27639B4687AD}" destId="{C32BD66F-C2B6-4757-A76E-78F2060AEC90}" srcOrd="0" destOrd="0" presId="urn:microsoft.com/office/officeart/2005/8/layout/radial6"/>
    <dgm:cxn modelId="{212C447D-386D-4CAC-A04C-5C7B4366C89F}" type="presOf" srcId="{E5D08D5F-574F-4B44-9A62-A467C5B53F9B}" destId="{DD47A006-B1C4-4CB9-89B2-2BFC2D9DDE36}" srcOrd="0" destOrd="0" presId="urn:microsoft.com/office/officeart/2005/8/layout/radial6"/>
    <dgm:cxn modelId="{A34A6275-078C-43E6-BE5B-55E431F41119}" type="presOf" srcId="{FA2390B0-D9D5-4504-8A3C-1C4DD8F55313}" destId="{0807F607-6636-4977-B7F4-1EF26081B676}" srcOrd="0" destOrd="0" presId="urn:microsoft.com/office/officeart/2005/8/layout/radial6"/>
    <dgm:cxn modelId="{B27291D7-E30D-46FC-9C27-49E9ACCDFD9B}" type="presOf" srcId="{889414B8-5048-410A-AECD-BAB668AB88E9}" destId="{1F6931B0-C091-49B0-AB6C-932D447F8CF6}" srcOrd="0" destOrd="0" presId="urn:microsoft.com/office/officeart/2005/8/layout/radial6"/>
    <dgm:cxn modelId="{1697539F-837D-4F73-A0B7-08153E188E54}" srcId="{7B34E5F7-18CF-4367-B128-D33F896ACA37}" destId="{3ED09C1F-6DD6-4522-98E7-481235AF4B98}" srcOrd="0" destOrd="0" parTransId="{2EDFC8DB-4B51-46B1-A6DF-4FAC5F827BFF}" sibTransId="{21B61BC9-3C16-44AB-A360-CA9721381B3D}"/>
    <dgm:cxn modelId="{4C296EE3-5E9B-4DF8-86C2-20008660C303}" type="presOf" srcId="{5E99B7A6-730B-4C0C-A889-A66F9DCDE229}" destId="{815A29EE-52B5-411D-B3AD-1EE37B926589}" srcOrd="0" destOrd="0" presId="urn:microsoft.com/office/officeart/2005/8/layout/radial6"/>
    <dgm:cxn modelId="{EC349E25-FD19-4F24-BB53-E1D043A7E2C5}" type="presParOf" srcId="{13C5A96A-38F7-4402-A554-36AB46D8BF9A}" destId="{82632646-0EB4-4157-9EA0-1B3A084DE68D}" srcOrd="0" destOrd="0" presId="urn:microsoft.com/office/officeart/2005/8/layout/radial6"/>
    <dgm:cxn modelId="{B15703ED-4B3A-4049-B37D-BB3212720FB4}" type="presParOf" srcId="{13C5A96A-38F7-4402-A554-36AB46D8BF9A}" destId="{DD47A006-B1C4-4CB9-89B2-2BFC2D9DDE36}" srcOrd="1" destOrd="0" presId="urn:microsoft.com/office/officeart/2005/8/layout/radial6"/>
    <dgm:cxn modelId="{56591AA6-3390-4609-A8E1-E017C1BDC2C0}" type="presParOf" srcId="{13C5A96A-38F7-4402-A554-36AB46D8BF9A}" destId="{59DAC7D2-B259-483A-9094-2F3BD9FA1411}" srcOrd="2" destOrd="0" presId="urn:microsoft.com/office/officeart/2005/8/layout/radial6"/>
    <dgm:cxn modelId="{087E3EBC-F278-4547-A98F-314E7BBC48C5}" type="presParOf" srcId="{13C5A96A-38F7-4402-A554-36AB46D8BF9A}" destId="{C32BD66F-C2B6-4757-A76E-78F2060AEC90}" srcOrd="3" destOrd="0" presId="urn:microsoft.com/office/officeart/2005/8/layout/radial6"/>
    <dgm:cxn modelId="{B1056438-4A01-4448-AD76-F023453141B9}" type="presParOf" srcId="{13C5A96A-38F7-4402-A554-36AB46D8BF9A}" destId="{0807F607-6636-4977-B7F4-1EF26081B676}" srcOrd="4" destOrd="0" presId="urn:microsoft.com/office/officeart/2005/8/layout/radial6"/>
    <dgm:cxn modelId="{3D2E80B9-2B74-4392-B907-82F8665BD8A4}" type="presParOf" srcId="{13C5A96A-38F7-4402-A554-36AB46D8BF9A}" destId="{1A79AD51-DE58-4F18-8A42-E01ABEB1B46C}" srcOrd="5" destOrd="0" presId="urn:microsoft.com/office/officeart/2005/8/layout/radial6"/>
    <dgm:cxn modelId="{D4B9ADC3-36E0-4A61-B516-26C89E3EEBDA}" type="presParOf" srcId="{13C5A96A-38F7-4402-A554-36AB46D8BF9A}" destId="{1F6931B0-C091-49B0-AB6C-932D447F8CF6}" srcOrd="6" destOrd="0" presId="urn:microsoft.com/office/officeart/2005/8/layout/radial6"/>
    <dgm:cxn modelId="{C20A8E6B-9E3B-422C-ADA3-5BBA2F975C0A}" type="presParOf" srcId="{13C5A96A-38F7-4402-A554-36AB46D8BF9A}" destId="{815A29EE-52B5-411D-B3AD-1EE37B926589}" srcOrd="7" destOrd="0" presId="urn:microsoft.com/office/officeart/2005/8/layout/radial6"/>
    <dgm:cxn modelId="{F49B8DCD-8CC9-4F0F-BBD4-DE07D8F5792B}" type="presParOf" srcId="{13C5A96A-38F7-4402-A554-36AB46D8BF9A}" destId="{8C22E171-1078-452D-BDD6-46FAE98DEB80}" srcOrd="8" destOrd="0" presId="urn:microsoft.com/office/officeart/2005/8/layout/radial6"/>
    <dgm:cxn modelId="{2B897D68-A8B2-4A45-8EB0-D917A81E71E9}" type="presParOf" srcId="{13C5A96A-38F7-4402-A554-36AB46D8BF9A}" destId="{62118A07-C74E-4BBF-975E-10D77AB6CD76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2DF450-77CB-4653-80BE-A274D6E96F10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C4E4E6F4-1BD8-4BBA-97F3-123132BFA8F3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備課</a:t>
          </a:r>
        </a:p>
      </dgm:t>
    </dgm:pt>
    <dgm:pt modelId="{82F359B8-52FD-47BF-93F5-289BC7793CDE}" type="parTrans" cxnId="{F589EC6E-BE28-48D1-BD64-6D32274B30F7}">
      <dgm:prSet/>
      <dgm:spPr/>
      <dgm:t>
        <a:bodyPr/>
        <a:lstStyle/>
        <a:p>
          <a:endParaRPr lang="zh-TW" altLang="en-US"/>
        </a:p>
      </dgm:t>
    </dgm:pt>
    <dgm:pt modelId="{90349229-F2CC-4F32-B009-2F588D068232}" type="sibTrans" cxnId="{F589EC6E-BE28-48D1-BD64-6D32274B30F7}">
      <dgm:prSet/>
      <dgm:spPr/>
      <dgm:t>
        <a:bodyPr/>
        <a:lstStyle/>
        <a:p>
          <a:endParaRPr lang="zh-TW" altLang="en-US"/>
        </a:p>
      </dgm:t>
    </dgm:pt>
    <dgm:pt modelId="{FF8817AC-9448-49FF-AB7E-B288889EE2A0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觀課</a:t>
          </a:r>
        </a:p>
      </dgm:t>
    </dgm:pt>
    <dgm:pt modelId="{624C9261-79E4-4C5A-86A0-CEC2E43A74D5}" type="parTrans" cxnId="{A6AD0686-E9B8-4E13-804D-E1FB4BFD0AB6}">
      <dgm:prSet/>
      <dgm:spPr/>
      <dgm:t>
        <a:bodyPr/>
        <a:lstStyle/>
        <a:p>
          <a:endParaRPr lang="zh-TW" altLang="en-US"/>
        </a:p>
      </dgm:t>
    </dgm:pt>
    <dgm:pt modelId="{0D7052CC-8FF9-4C1C-BACD-F38DFF07A515}" type="sibTrans" cxnId="{A6AD0686-E9B8-4E13-804D-E1FB4BFD0AB6}">
      <dgm:prSet/>
      <dgm:spPr/>
      <dgm:t>
        <a:bodyPr/>
        <a:lstStyle/>
        <a:p>
          <a:endParaRPr lang="zh-TW" altLang="en-US"/>
        </a:p>
      </dgm:t>
    </dgm:pt>
    <dgm:pt modelId="{9BEE4D16-BCC8-4188-BC5C-1B3B37BD1032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議課</a:t>
          </a:r>
        </a:p>
      </dgm:t>
    </dgm:pt>
    <dgm:pt modelId="{3EBA0A2E-FB85-4EC0-9DC1-574E32488E6D}" type="parTrans" cxnId="{588E336F-99F8-49BE-959A-3F7FF591EF21}">
      <dgm:prSet/>
      <dgm:spPr/>
      <dgm:t>
        <a:bodyPr/>
        <a:lstStyle/>
        <a:p>
          <a:endParaRPr lang="zh-TW" altLang="en-US"/>
        </a:p>
      </dgm:t>
    </dgm:pt>
    <dgm:pt modelId="{3071B067-1F74-4177-A422-7E38EC08B4D8}" type="sibTrans" cxnId="{588E336F-99F8-49BE-959A-3F7FF591EF21}">
      <dgm:prSet/>
      <dgm:spPr/>
      <dgm:t>
        <a:bodyPr/>
        <a:lstStyle/>
        <a:p>
          <a:endParaRPr lang="zh-TW" altLang="en-US"/>
        </a:p>
      </dgm:t>
    </dgm:pt>
    <dgm:pt modelId="{92B84D59-26B1-4CF4-BF0B-89BCA5F3B108}" type="pres">
      <dgm:prSet presAssocID="{DE2DF450-77CB-4653-80BE-A274D6E96F10}" presName="compositeShape" presStyleCnt="0">
        <dgm:presLayoutVars>
          <dgm:chMax val="7"/>
          <dgm:dir/>
          <dgm:resizeHandles val="exact"/>
        </dgm:presLayoutVars>
      </dgm:prSet>
      <dgm:spPr/>
    </dgm:pt>
    <dgm:pt modelId="{2ECEA17D-35CE-41AB-8407-167A8667EEE2}" type="pres">
      <dgm:prSet presAssocID="{DE2DF450-77CB-4653-80BE-A274D6E96F10}" presName="wedge1" presStyleLbl="node1" presStyleIdx="0" presStyleCnt="3"/>
      <dgm:spPr/>
      <dgm:t>
        <a:bodyPr/>
        <a:lstStyle/>
        <a:p>
          <a:endParaRPr lang="zh-TW" altLang="en-US"/>
        </a:p>
      </dgm:t>
    </dgm:pt>
    <dgm:pt modelId="{4A65897B-54D6-4718-BFE7-C507273CAC81}" type="pres">
      <dgm:prSet presAssocID="{DE2DF450-77CB-4653-80BE-A274D6E96F10}" presName="dummy1a" presStyleCnt="0"/>
      <dgm:spPr/>
    </dgm:pt>
    <dgm:pt modelId="{9B10B9CD-1F40-441E-809B-E9E7EE5F1BBD}" type="pres">
      <dgm:prSet presAssocID="{DE2DF450-77CB-4653-80BE-A274D6E96F10}" presName="dummy1b" presStyleCnt="0"/>
      <dgm:spPr/>
    </dgm:pt>
    <dgm:pt modelId="{42435FC1-3D35-44CC-ACFB-383B4B791DF5}" type="pres">
      <dgm:prSet presAssocID="{DE2DF450-77CB-4653-80BE-A274D6E96F10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5DCB93B-D65A-42F7-8A5A-A817D5CD276D}" type="pres">
      <dgm:prSet presAssocID="{DE2DF450-77CB-4653-80BE-A274D6E96F10}" presName="wedge2" presStyleLbl="node1" presStyleIdx="1" presStyleCnt="3"/>
      <dgm:spPr/>
      <dgm:t>
        <a:bodyPr/>
        <a:lstStyle/>
        <a:p>
          <a:endParaRPr lang="zh-TW" altLang="en-US"/>
        </a:p>
      </dgm:t>
    </dgm:pt>
    <dgm:pt modelId="{8CE7A155-423E-434E-97CF-B09F3C7B06A9}" type="pres">
      <dgm:prSet presAssocID="{DE2DF450-77CB-4653-80BE-A274D6E96F10}" presName="dummy2a" presStyleCnt="0"/>
      <dgm:spPr/>
    </dgm:pt>
    <dgm:pt modelId="{55748D4A-9072-429A-B4E3-BF27F81DFAF2}" type="pres">
      <dgm:prSet presAssocID="{DE2DF450-77CB-4653-80BE-A274D6E96F10}" presName="dummy2b" presStyleCnt="0"/>
      <dgm:spPr/>
    </dgm:pt>
    <dgm:pt modelId="{1A51133C-1F52-4F43-A9B8-8402FB469835}" type="pres">
      <dgm:prSet presAssocID="{DE2DF450-77CB-4653-80BE-A274D6E96F10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E928BFF-2C8E-44AE-BD3B-9CE6CA88BBC6}" type="pres">
      <dgm:prSet presAssocID="{DE2DF450-77CB-4653-80BE-A274D6E96F10}" presName="wedge3" presStyleLbl="node1" presStyleIdx="2" presStyleCnt="3"/>
      <dgm:spPr/>
      <dgm:t>
        <a:bodyPr/>
        <a:lstStyle/>
        <a:p>
          <a:endParaRPr lang="zh-TW" altLang="en-US"/>
        </a:p>
      </dgm:t>
    </dgm:pt>
    <dgm:pt modelId="{C4DFF831-EE1F-49DA-B875-B3A579D400E4}" type="pres">
      <dgm:prSet presAssocID="{DE2DF450-77CB-4653-80BE-A274D6E96F10}" presName="dummy3a" presStyleCnt="0"/>
      <dgm:spPr/>
    </dgm:pt>
    <dgm:pt modelId="{ABDA402F-BBCA-4E6C-96DB-CFA7E878024C}" type="pres">
      <dgm:prSet presAssocID="{DE2DF450-77CB-4653-80BE-A274D6E96F10}" presName="dummy3b" presStyleCnt="0"/>
      <dgm:spPr/>
    </dgm:pt>
    <dgm:pt modelId="{3A2BF0ED-9737-45EC-BAF1-54700A361597}" type="pres">
      <dgm:prSet presAssocID="{DE2DF450-77CB-4653-80BE-A274D6E96F10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D835BED-B51B-413B-BEBE-24A4DC1AD50B}" type="pres">
      <dgm:prSet presAssocID="{90349229-F2CC-4F32-B009-2F588D068232}" presName="arrowWedge1" presStyleLbl="fgSibTrans2D1" presStyleIdx="0" presStyleCnt="3"/>
      <dgm:spPr/>
    </dgm:pt>
    <dgm:pt modelId="{51D593D6-BCF1-45CF-85E7-28C37DC5C968}" type="pres">
      <dgm:prSet presAssocID="{0D7052CC-8FF9-4C1C-BACD-F38DFF07A515}" presName="arrowWedge2" presStyleLbl="fgSibTrans2D1" presStyleIdx="1" presStyleCnt="3"/>
      <dgm:spPr/>
    </dgm:pt>
    <dgm:pt modelId="{23E43B5D-EA5F-48A5-8486-172F0BDCBC43}" type="pres">
      <dgm:prSet presAssocID="{3071B067-1F74-4177-A422-7E38EC08B4D8}" presName="arrowWedge3" presStyleLbl="fgSibTrans2D1" presStyleIdx="2" presStyleCnt="3"/>
      <dgm:spPr/>
    </dgm:pt>
  </dgm:ptLst>
  <dgm:cxnLst>
    <dgm:cxn modelId="{9B0A6FBC-BB36-432B-AFBB-1E0F7E0108A7}" type="presOf" srcId="{9BEE4D16-BCC8-4188-BC5C-1B3B37BD1032}" destId="{4E928BFF-2C8E-44AE-BD3B-9CE6CA88BBC6}" srcOrd="0" destOrd="0" presId="urn:microsoft.com/office/officeart/2005/8/layout/cycle8"/>
    <dgm:cxn modelId="{588E336F-99F8-49BE-959A-3F7FF591EF21}" srcId="{DE2DF450-77CB-4653-80BE-A274D6E96F10}" destId="{9BEE4D16-BCC8-4188-BC5C-1B3B37BD1032}" srcOrd="2" destOrd="0" parTransId="{3EBA0A2E-FB85-4EC0-9DC1-574E32488E6D}" sibTransId="{3071B067-1F74-4177-A422-7E38EC08B4D8}"/>
    <dgm:cxn modelId="{1DA92074-5085-4CF8-9F00-CAECC91D5518}" type="presOf" srcId="{C4E4E6F4-1BD8-4BBA-97F3-123132BFA8F3}" destId="{42435FC1-3D35-44CC-ACFB-383B4B791DF5}" srcOrd="1" destOrd="0" presId="urn:microsoft.com/office/officeart/2005/8/layout/cycle8"/>
    <dgm:cxn modelId="{2B6AAF19-2E93-445A-AC2D-BE7286D8F595}" type="presOf" srcId="{FF8817AC-9448-49FF-AB7E-B288889EE2A0}" destId="{1A51133C-1F52-4F43-A9B8-8402FB469835}" srcOrd="1" destOrd="0" presId="urn:microsoft.com/office/officeart/2005/8/layout/cycle8"/>
    <dgm:cxn modelId="{F589EC6E-BE28-48D1-BD64-6D32274B30F7}" srcId="{DE2DF450-77CB-4653-80BE-A274D6E96F10}" destId="{C4E4E6F4-1BD8-4BBA-97F3-123132BFA8F3}" srcOrd="0" destOrd="0" parTransId="{82F359B8-52FD-47BF-93F5-289BC7793CDE}" sibTransId="{90349229-F2CC-4F32-B009-2F588D068232}"/>
    <dgm:cxn modelId="{BA0A0FDF-E629-49E8-968D-A3A3E7CD5B54}" type="presOf" srcId="{DE2DF450-77CB-4653-80BE-A274D6E96F10}" destId="{92B84D59-26B1-4CF4-BF0B-89BCA5F3B108}" srcOrd="0" destOrd="0" presId="urn:microsoft.com/office/officeart/2005/8/layout/cycle8"/>
    <dgm:cxn modelId="{A6AD0686-E9B8-4E13-804D-E1FB4BFD0AB6}" srcId="{DE2DF450-77CB-4653-80BE-A274D6E96F10}" destId="{FF8817AC-9448-49FF-AB7E-B288889EE2A0}" srcOrd="1" destOrd="0" parTransId="{624C9261-79E4-4C5A-86A0-CEC2E43A74D5}" sibTransId="{0D7052CC-8FF9-4C1C-BACD-F38DFF07A515}"/>
    <dgm:cxn modelId="{F646E652-F1F6-4CAC-9D4A-89EE8BE2A368}" type="presOf" srcId="{9BEE4D16-BCC8-4188-BC5C-1B3B37BD1032}" destId="{3A2BF0ED-9737-45EC-BAF1-54700A361597}" srcOrd="1" destOrd="0" presId="urn:microsoft.com/office/officeart/2005/8/layout/cycle8"/>
    <dgm:cxn modelId="{89C71DA2-52BC-4C47-8F34-D716E53BE2B5}" type="presOf" srcId="{C4E4E6F4-1BD8-4BBA-97F3-123132BFA8F3}" destId="{2ECEA17D-35CE-41AB-8407-167A8667EEE2}" srcOrd="0" destOrd="0" presId="urn:microsoft.com/office/officeart/2005/8/layout/cycle8"/>
    <dgm:cxn modelId="{CF2BA235-15FB-4932-854E-BD89344BBFEF}" type="presOf" srcId="{FF8817AC-9448-49FF-AB7E-B288889EE2A0}" destId="{E5DCB93B-D65A-42F7-8A5A-A817D5CD276D}" srcOrd="0" destOrd="0" presId="urn:microsoft.com/office/officeart/2005/8/layout/cycle8"/>
    <dgm:cxn modelId="{4AC5A953-137E-4991-A9EB-C4C57133826C}" type="presParOf" srcId="{92B84D59-26B1-4CF4-BF0B-89BCA5F3B108}" destId="{2ECEA17D-35CE-41AB-8407-167A8667EEE2}" srcOrd="0" destOrd="0" presId="urn:microsoft.com/office/officeart/2005/8/layout/cycle8"/>
    <dgm:cxn modelId="{205468F6-EF43-487E-982E-BE0BE73B2081}" type="presParOf" srcId="{92B84D59-26B1-4CF4-BF0B-89BCA5F3B108}" destId="{4A65897B-54D6-4718-BFE7-C507273CAC81}" srcOrd="1" destOrd="0" presId="urn:microsoft.com/office/officeart/2005/8/layout/cycle8"/>
    <dgm:cxn modelId="{73CB2972-9A39-4AA2-9ECA-58A194733B91}" type="presParOf" srcId="{92B84D59-26B1-4CF4-BF0B-89BCA5F3B108}" destId="{9B10B9CD-1F40-441E-809B-E9E7EE5F1BBD}" srcOrd="2" destOrd="0" presId="urn:microsoft.com/office/officeart/2005/8/layout/cycle8"/>
    <dgm:cxn modelId="{5426AE09-EA18-4D73-A48A-BC4D7759B6CD}" type="presParOf" srcId="{92B84D59-26B1-4CF4-BF0B-89BCA5F3B108}" destId="{42435FC1-3D35-44CC-ACFB-383B4B791DF5}" srcOrd="3" destOrd="0" presId="urn:microsoft.com/office/officeart/2005/8/layout/cycle8"/>
    <dgm:cxn modelId="{60CAD166-8605-4716-AEDC-4F6AA032C9A2}" type="presParOf" srcId="{92B84D59-26B1-4CF4-BF0B-89BCA5F3B108}" destId="{E5DCB93B-D65A-42F7-8A5A-A817D5CD276D}" srcOrd="4" destOrd="0" presId="urn:microsoft.com/office/officeart/2005/8/layout/cycle8"/>
    <dgm:cxn modelId="{D2D5E020-935A-4984-A911-1065B2EEB9F9}" type="presParOf" srcId="{92B84D59-26B1-4CF4-BF0B-89BCA5F3B108}" destId="{8CE7A155-423E-434E-97CF-B09F3C7B06A9}" srcOrd="5" destOrd="0" presId="urn:microsoft.com/office/officeart/2005/8/layout/cycle8"/>
    <dgm:cxn modelId="{814A3A7A-433A-44FB-804F-10EB02B378E9}" type="presParOf" srcId="{92B84D59-26B1-4CF4-BF0B-89BCA5F3B108}" destId="{55748D4A-9072-429A-B4E3-BF27F81DFAF2}" srcOrd="6" destOrd="0" presId="urn:microsoft.com/office/officeart/2005/8/layout/cycle8"/>
    <dgm:cxn modelId="{CB680F71-75DE-42C6-8142-42822E7DF29A}" type="presParOf" srcId="{92B84D59-26B1-4CF4-BF0B-89BCA5F3B108}" destId="{1A51133C-1F52-4F43-A9B8-8402FB469835}" srcOrd="7" destOrd="0" presId="urn:microsoft.com/office/officeart/2005/8/layout/cycle8"/>
    <dgm:cxn modelId="{08CD9386-37F4-40B3-A7D2-516329C82CA9}" type="presParOf" srcId="{92B84D59-26B1-4CF4-BF0B-89BCA5F3B108}" destId="{4E928BFF-2C8E-44AE-BD3B-9CE6CA88BBC6}" srcOrd="8" destOrd="0" presId="urn:microsoft.com/office/officeart/2005/8/layout/cycle8"/>
    <dgm:cxn modelId="{52DCF385-0C20-495A-BB52-28D416648449}" type="presParOf" srcId="{92B84D59-26B1-4CF4-BF0B-89BCA5F3B108}" destId="{C4DFF831-EE1F-49DA-B875-B3A579D400E4}" srcOrd="9" destOrd="0" presId="urn:microsoft.com/office/officeart/2005/8/layout/cycle8"/>
    <dgm:cxn modelId="{BCFAED8A-3E2D-46E0-BF8B-F7B1A78970A4}" type="presParOf" srcId="{92B84D59-26B1-4CF4-BF0B-89BCA5F3B108}" destId="{ABDA402F-BBCA-4E6C-96DB-CFA7E878024C}" srcOrd="10" destOrd="0" presId="urn:microsoft.com/office/officeart/2005/8/layout/cycle8"/>
    <dgm:cxn modelId="{A9EF8703-FC0B-4B92-B99B-4AAD3A43CD84}" type="presParOf" srcId="{92B84D59-26B1-4CF4-BF0B-89BCA5F3B108}" destId="{3A2BF0ED-9737-45EC-BAF1-54700A361597}" srcOrd="11" destOrd="0" presId="urn:microsoft.com/office/officeart/2005/8/layout/cycle8"/>
    <dgm:cxn modelId="{BCF8EF87-B5B2-4C26-B5B0-98CACBFA571D}" type="presParOf" srcId="{92B84D59-26B1-4CF4-BF0B-89BCA5F3B108}" destId="{FD835BED-B51B-413B-BEBE-24A4DC1AD50B}" srcOrd="12" destOrd="0" presId="urn:microsoft.com/office/officeart/2005/8/layout/cycle8"/>
    <dgm:cxn modelId="{610E9D1F-9C92-41E4-9DCC-DAC2DA2FF9CB}" type="presParOf" srcId="{92B84D59-26B1-4CF4-BF0B-89BCA5F3B108}" destId="{51D593D6-BCF1-45CF-85E7-28C37DC5C968}" srcOrd="13" destOrd="0" presId="urn:microsoft.com/office/officeart/2005/8/layout/cycle8"/>
    <dgm:cxn modelId="{9B147D8D-ECFE-4BC5-89D5-5B4D42DC9382}" type="presParOf" srcId="{92B84D59-26B1-4CF4-BF0B-89BCA5F3B108}" destId="{23E43B5D-EA5F-48A5-8486-172F0BDCBC43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7DF71-DC61-407A-AB47-EA7AD7B64544}">
      <dsp:nvSpPr>
        <dsp:cNvPr id="0" name=""/>
        <dsp:cNvSpPr/>
      </dsp:nvSpPr>
      <dsp:spPr>
        <a:xfrm>
          <a:off x="0" y="360042"/>
          <a:ext cx="823436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500D21-2A7D-4BCC-9F7A-84FA2BB0A007}">
      <dsp:nvSpPr>
        <dsp:cNvPr id="0" name=""/>
        <dsp:cNvSpPr/>
      </dsp:nvSpPr>
      <dsp:spPr>
        <a:xfrm>
          <a:off x="411718" y="64842"/>
          <a:ext cx="7377701" cy="5904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868" tIns="0" rIns="217868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標楷體" pitchFamily="65" charset="-120"/>
              <a:ea typeface="標楷體" pitchFamily="65" charset="-120"/>
            </a:rPr>
            <a:t>公開授課的目的及作法</a:t>
          </a:r>
          <a:endParaRPr lang="zh-TW" altLang="en-US" sz="3200" kern="1200" dirty="0">
            <a:latin typeface="標楷體" pitchFamily="65" charset="-120"/>
            <a:ea typeface="標楷體" pitchFamily="65" charset="-120"/>
          </a:endParaRPr>
        </a:p>
      </dsp:txBody>
      <dsp:txXfrm>
        <a:off x="440539" y="93663"/>
        <a:ext cx="7320059" cy="532758"/>
      </dsp:txXfrm>
    </dsp:sp>
    <dsp:sp modelId="{535D9818-B6A6-43B4-BB85-EB354A30863F}">
      <dsp:nvSpPr>
        <dsp:cNvPr id="0" name=""/>
        <dsp:cNvSpPr/>
      </dsp:nvSpPr>
      <dsp:spPr>
        <a:xfrm>
          <a:off x="0" y="1267242"/>
          <a:ext cx="823436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470669"/>
              <a:satOff val="-2046"/>
              <a:lumOff val="-78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FDF2EF-9860-4467-B940-F73031F76872}">
      <dsp:nvSpPr>
        <dsp:cNvPr id="0" name=""/>
        <dsp:cNvSpPr/>
      </dsp:nvSpPr>
      <dsp:spPr>
        <a:xfrm>
          <a:off x="411718" y="972042"/>
          <a:ext cx="7360581" cy="590400"/>
        </a:xfrm>
        <a:prstGeom prst="roundRect">
          <a:avLst/>
        </a:prstGeom>
        <a:gradFill rotWithShape="0">
          <a:gsLst>
            <a:gs pos="0">
              <a:schemeClr val="accent5">
                <a:hueOff val="-1470669"/>
                <a:satOff val="-2046"/>
                <a:lumOff val="-78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470669"/>
                <a:satOff val="-2046"/>
                <a:lumOff val="-78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470669"/>
                <a:satOff val="-2046"/>
                <a:lumOff val="-78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868" tIns="0" rIns="217868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標楷體" pitchFamily="65" charset="-120"/>
              <a:ea typeface="標楷體" pitchFamily="65" charset="-120"/>
            </a:rPr>
            <a:t>公開授課實施原則</a:t>
          </a:r>
          <a:endParaRPr lang="en-US" altLang="zh-TW" sz="3200" kern="1200" dirty="0">
            <a:latin typeface="標楷體" pitchFamily="65" charset="-120"/>
            <a:ea typeface="標楷體" pitchFamily="65" charset="-120"/>
          </a:endParaRPr>
        </a:p>
      </dsp:txBody>
      <dsp:txXfrm>
        <a:off x="440539" y="1000863"/>
        <a:ext cx="7302939" cy="532758"/>
      </dsp:txXfrm>
    </dsp:sp>
    <dsp:sp modelId="{B2E57FF6-5EF6-4CA4-B94A-8D94926AFEA6}">
      <dsp:nvSpPr>
        <dsp:cNvPr id="0" name=""/>
        <dsp:cNvSpPr/>
      </dsp:nvSpPr>
      <dsp:spPr>
        <a:xfrm>
          <a:off x="0" y="2174442"/>
          <a:ext cx="823436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941338"/>
              <a:satOff val="-4091"/>
              <a:lumOff val="-15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49E485-A1CF-409C-AED0-42A9ED48A624}">
      <dsp:nvSpPr>
        <dsp:cNvPr id="0" name=""/>
        <dsp:cNvSpPr/>
      </dsp:nvSpPr>
      <dsp:spPr>
        <a:xfrm>
          <a:off x="411718" y="1879242"/>
          <a:ext cx="7356201" cy="590400"/>
        </a:xfrm>
        <a:prstGeom prst="roundRect">
          <a:avLst/>
        </a:prstGeom>
        <a:gradFill rotWithShape="0">
          <a:gsLst>
            <a:gs pos="0">
              <a:schemeClr val="accent5">
                <a:hueOff val="-2941338"/>
                <a:satOff val="-4091"/>
                <a:lumOff val="-156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941338"/>
                <a:satOff val="-4091"/>
                <a:lumOff val="-156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941338"/>
                <a:satOff val="-4091"/>
                <a:lumOff val="-156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868" tIns="0" rIns="217868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標楷體" pitchFamily="65" charset="-120"/>
              <a:ea typeface="標楷體" pitchFamily="65" charset="-120"/>
            </a:rPr>
            <a:t>同儕觀察</a:t>
          </a:r>
          <a:endParaRPr lang="en-US" altLang="zh-TW" sz="3200" kern="1200" dirty="0">
            <a:latin typeface="標楷體" pitchFamily="65" charset="-120"/>
            <a:ea typeface="標楷體" pitchFamily="65" charset="-120"/>
          </a:endParaRPr>
        </a:p>
      </dsp:txBody>
      <dsp:txXfrm>
        <a:off x="440539" y="1908063"/>
        <a:ext cx="7298559" cy="532758"/>
      </dsp:txXfrm>
    </dsp:sp>
    <dsp:sp modelId="{03C2C18E-EBCA-436A-8079-C64D6F45CF75}">
      <dsp:nvSpPr>
        <dsp:cNvPr id="0" name=""/>
        <dsp:cNvSpPr/>
      </dsp:nvSpPr>
      <dsp:spPr>
        <a:xfrm>
          <a:off x="0" y="3081642"/>
          <a:ext cx="823436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412007"/>
              <a:satOff val="-6137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5149B5-FE62-4557-B6CE-088087B0235F}">
      <dsp:nvSpPr>
        <dsp:cNvPr id="0" name=""/>
        <dsp:cNvSpPr/>
      </dsp:nvSpPr>
      <dsp:spPr>
        <a:xfrm>
          <a:off x="411316" y="2786442"/>
          <a:ext cx="7817983" cy="590400"/>
        </a:xfrm>
        <a:prstGeom prst="roundRect">
          <a:avLst/>
        </a:prstGeom>
        <a:gradFill rotWithShape="0">
          <a:gsLst>
            <a:gs pos="0">
              <a:schemeClr val="accent5">
                <a:hueOff val="-4412007"/>
                <a:satOff val="-6137"/>
                <a:lumOff val="-2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412007"/>
                <a:satOff val="-6137"/>
                <a:lumOff val="-2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412007"/>
                <a:satOff val="-6137"/>
                <a:lumOff val="-2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868" tIns="0" rIns="217868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3200" kern="1200" dirty="0" smtClean="0">
            <a:latin typeface="標楷體" pitchFamily="65" charset="-120"/>
            <a:ea typeface="標楷體" pitchFamily="65" charset="-120"/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標楷體" pitchFamily="65" charset="-120"/>
              <a:ea typeface="標楷體" pitchFamily="65" charset="-120"/>
            </a:rPr>
            <a:t>認識「授課教師主導」的公開授課</a:t>
          </a:r>
          <a:r>
            <a:rPr lang="en-US" altLang="en-US" sz="3200" kern="1200" dirty="0" smtClean="0">
              <a:latin typeface="標楷體" pitchFamily="65" charset="-120"/>
              <a:ea typeface="標楷體" pitchFamily="65" charset="-120"/>
            </a:rPr>
            <a:t>(TDO)</a:t>
          </a:r>
          <a:endParaRPr lang="zh-TW" altLang="en-US" sz="3200" kern="1200" dirty="0" smtClean="0">
            <a:latin typeface="標楷體" pitchFamily="65" charset="-120"/>
            <a:ea typeface="標楷體" pitchFamily="65" charset="-120"/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3200" kern="1200" dirty="0">
            <a:latin typeface="標楷體" pitchFamily="65" charset="-120"/>
            <a:ea typeface="標楷體" pitchFamily="65" charset="-120"/>
          </a:endParaRPr>
        </a:p>
      </dsp:txBody>
      <dsp:txXfrm>
        <a:off x="440137" y="2815263"/>
        <a:ext cx="7760341" cy="532758"/>
      </dsp:txXfrm>
    </dsp:sp>
    <dsp:sp modelId="{B1AA0475-863C-4CB8-AACA-36C30B93F452}">
      <dsp:nvSpPr>
        <dsp:cNvPr id="0" name=""/>
        <dsp:cNvSpPr/>
      </dsp:nvSpPr>
      <dsp:spPr>
        <a:xfrm>
          <a:off x="0" y="3988842"/>
          <a:ext cx="823436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882676"/>
              <a:satOff val="-8182"/>
              <a:lumOff val="-313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382A66-C4F8-4D96-8C56-F57406AC3C38}">
      <dsp:nvSpPr>
        <dsp:cNvPr id="0" name=""/>
        <dsp:cNvSpPr/>
      </dsp:nvSpPr>
      <dsp:spPr>
        <a:xfrm>
          <a:off x="411718" y="3693642"/>
          <a:ext cx="7420758" cy="590400"/>
        </a:xfrm>
        <a:prstGeom prst="roundRect">
          <a:avLst/>
        </a:prstGeom>
        <a:gradFill rotWithShape="0">
          <a:gsLst>
            <a:gs pos="0">
              <a:schemeClr val="accent5">
                <a:hueOff val="-5882676"/>
                <a:satOff val="-8182"/>
                <a:lumOff val="-313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882676"/>
                <a:satOff val="-8182"/>
                <a:lumOff val="-313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882676"/>
                <a:satOff val="-8182"/>
                <a:lumOff val="-313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868" tIns="0" rIns="217868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kern="1200" dirty="0" smtClean="0">
              <a:latin typeface="標楷體" pitchFamily="65" charset="-120"/>
              <a:ea typeface="標楷體" pitchFamily="65" charset="-120"/>
            </a:rPr>
            <a:t>TDO</a:t>
          </a:r>
          <a:r>
            <a:rPr lang="zh-TW" altLang="en-US" sz="3200" kern="1200" dirty="0" smtClean="0">
              <a:latin typeface="標楷體" pitchFamily="65" charset="-120"/>
              <a:ea typeface="標楷體" pitchFamily="65" charset="-120"/>
            </a:rPr>
            <a:t>的備課、觀課、議課</a:t>
          </a:r>
          <a:endParaRPr lang="en-US" altLang="zh-TW" sz="3200" kern="1200" dirty="0">
            <a:latin typeface="標楷體" pitchFamily="65" charset="-120"/>
            <a:ea typeface="標楷體" pitchFamily="65" charset="-120"/>
          </a:endParaRPr>
        </a:p>
      </dsp:txBody>
      <dsp:txXfrm>
        <a:off x="440539" y="3722463"/>
        <a:ext cx="7363116" cy="532758"/>
      </dsp:txXfrm>
    </dsp:sp>
    <dsp:sp modelId="{6AFD3DFE-7024-4350-A13C-3C19862E2683}">
      <dsp:nvSpPr>
        <dsp:cNvPr id="0" name=""/>
        <dsp:cNvSpPr/>
      </dsp:nvSpPr>
      <dsp:spPr>
        <a:xfrm>
          <a:off x="0" y="4896042"/>
          <a:ext cx="823436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6A1399-04AD-4B2A-890D-96E882D836F0}">
      <dsp:nvSpPr>
        <dsp:cNvPr id="0" name=""/>
        <dsp:cNvSpPr/>
      </dsp:nvSpPr>
      <dsp:spPr>
        <a:xfrm>
          <a:off x="411718" y="4600842"/>
          <a:ext cx="7399200" cy="590400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868" tIns="0" rIns="217868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標楷體" pitchFamily="65" charset="-120"/>
              <a:ea typeface="標楷體" pitchFamily="65" charset="-120"/>
            </a:rPr>
            <a:t>公開授課觀察工具介紹</a:t>
          </a:r>
          <a:endParaRPr lang="en-US" altLang="zh-TW" sz="3200" kern="1200" dirty="0">
            <a:latin typeface="標楷體" pitchFamily="65" charset="-120"/>
            <a:ea typeface="標楷體" pitchFamily="65" charset="-120"/>
          </a:endParaRPr>
        </a:p>
      </dsp:txBody>
      <dsp:txXfrm>
        <a:off x="440539" y="4629663"/>
        <a:ext cx="7341558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118A07-C74E-4BBF-975E-10D77AB6CD76}">
      <dsp:nvSpPr>
        <dsp:cNvPr id="0" name=""/>
        <dsp:cNvSpPr/>
      </dsp:nvSpPr>
      <dsp:spPr>
        <a:xfrm>
          <a:off x="2269297" y="720997"/>
          <a:ext cx="4795905" cy="4795905"/>
        </a:xfrm>
        <a:prstGeom prst="blockArc">
          <a:avLst>
            <a:gd name="adj1" fmla="val 9000000"/>
            <a:gd name="adj2" fmla="val 16200000"/>
            <a:gd name="adj3" fmla="val 4641"/>
          </a:avLst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6931B0-C091-49B0-AB6C-932D447F8CF6}">
      <dsp:nvSpPr>
        <dsp:cNvPr id="0" name=""/>
        <dsp:cNvSpPr/>
      </dsp:nvSpPr>
      <dsp:spPr>
        <a:xfrm>
          <a:off x="2269297" y="720997"/>
          <a:ext cx="4795905" cy="4795905"/>
        </a:xfrm>
        <a:prstGeom prst="blockArc">
          <a:avLst>
            <a:gd name="adj1" fmla="val 1800000"/>
            <a:gd name="adj2" fmla="val 9000000"/>
            <a:gd name="adj3" fmla="val 4641"/>
          </a:avLst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2BD66F-C2B6-4757-A76E-78F2060AEC90}">
      <dsp:nvSpPr>
        <dsp:cNvPr id="0" name=""/>
        <dsp:cNvSpPr/>
      </dsp:nvSpPr>
      <dsp:spPr>
        <a:xfrm>
          <a:off x="2269297" y="720997"/>
          <a:ext cx="4795905" cy="4795905"/>
        </a:xfrm>
        <a:prstGeom prst="blockArc">
          <a:avLst>
            <a:gd name="adj1" fmla="val 16200000"/>
            <a:gd name="adj2" fmla="val 1800000"/>
            <a:gd name="adj3" fmla="val 4641"/>
          </a:avLst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632646-0EB4-4157-9EA0-1B3A084DE68D}">
      <dsp:nvSpPr>
        <dsp:cNvPr id="0" name=""/>
        <dsp:cNvSpPr/>
      </dsp:nvSpPr>
      <dsp:spPr>
        <a:xfrm>
          <a:off x="3563108" y="2014808"/>
          <a:ext cx="2208283" cy="2208283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690" tIns="59690" rIns="59690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b="1" kern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實施原則</a:t>
          </a:r>
        </a:p>
      </dsp:txBody>
      <dsp:txXfrm>
        <a:off x="3886504" y="2338204"/>
        <a:ext cx="1561491" cy="1561491"/>
      </dsp:txXfrm>
    </dsp:sp>
    <dsp:sp modelId="{DD47A006-B1C4-4CB9-89B2-2BFC2D9DDE36}">
      <dsp:nvSpPr>
        <dsp:cNvPr id="0" name=""/>
        <dsp:cNvSpPr/>
      </dsp:nvSpPr>
      <dsp:spPr>
        <a:xfrm>
          <a:off x="3894350" y="3746"/>
          <a:ext cx="1545798" cy="1545798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b="1" kern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多元尊重</a:t>
          </a:r>
        </a:p>
      </dsp:txBody>
      <dsp:txXfrm>
        <a:off x="4120727" y="230123"/>
        <a:ext cx="1093044" cy="1093044"/>
      </dsp:txXfrm>
    </dsp:sp>
    <dsp:sp modelId="{0807F607-6636-4977-B7F4-1EF26081B676}">
      <dsp:nvSpPr>
        <dsp:cNvPr id="0" name=""/>
        <dsp:cNvSpPr/>
      </dsp:nvSpPr>
      <dsp:spPr>
        <a:xfrm>
          <a:off x="5922845" y="3517202"/>
          <a:ext cx="1545798" cy="1545798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b="1" kern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簡單可行</a:t>
          </a:r>
        </a:p>
      </dsp:txBody>
      <dsp:txXfrm>
        <a:off x="6149222" y="3743579"/>
        <a:ext cx="1093044" cy="1093044"/>
      </dsp:txXfrm>
    </dsp:sp>
    <dsp:sp modelId="{815A29EE-52B5-411D-B3AD-1EE37B926589}">
      <dsp:nvSpPr>
        <dsp:cNvPr id="0" name=""/>
        <dsp:cNvSpPr/>
      </dsp:nvSpPr>
      <dsp:spPr>
        <a:xfrm>
          <a:off x="1865856" y="3517202"/>
          <a:ext cx="1545798" cy="1545798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b="1" kern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專業自主</a:t>
          </a:r>
        </a:p>
      </dsp:txBody>
      <dsp:txXfrm>
        <a:off x="2092233" y="3743579"/>
        <a:ext cx="1093044" cy="10930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EA17D-35CE-41AB-8407-167A8667EEE2}">
      <dsp:nvSpPr>
        <dsp:cNvPr id="0" name=""/>
        <dsp:cNvSpPr/>
      </dsp:nvSpPr>
      <dsp:spPr>
        <a:xfrm>
          <a:off x="1522343" y="342429"/>
          <a:ext cx="4425239" cy="4425239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6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備課</a:t>
          </a:r>
        </a:p>
      </dsp:txBody>
      <dsp:txXfrm>
        <a:off x="3854549" y="1280158"/>
        <a:ext cx="1580442" cy="1317035"/>
      </dsp:txXfrm>
    </dsp:sp>
    <dsp:sp modelId="{E5DCB93B-D65A-42F7-8A5A-A817D5CD276D}">
      <dsp:nvSpPr>
        <dsp:cNvPr id="0" name=""/>
        <dsp:cNvSpPr/>
      </dsp:nvSpPr>
      <dsp:spPr>
        <a:xfrm>
          <a:off x="1431204" y="500473"/>
          <a:ext cx="4425239" cy="4425239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6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觀課</a:t>
          </a:r>
        </a:p>
      </dsp:txBody>
      <dsp:txXfrm>
        <a:off x="2484832" y="3371610"/>
        <a:ext cx="2370663" cy="1158991"/>
      </dsp:txXfrm>
    </dsp:sp>
    <dsp:sp modelId="{4E928BFF-2C8E-44AE-BD3B-9CE6CA88BBC6}">
      <dsp:nvSpPr>
        <dsp:cNvPr id="0" name=""/>
        <dsp:cNvSpPr/>
      </dsp:nvSpPr>
      <dsp:spPr>
        <a:xfrm>
          <a:off x="1340065" y="342429"/>
          <a:ext cx="4425239" cy="4425239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6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議課</a:t>
          </a:r>
        </a:p>
      </dsp:txBody>
      <dsp:txXfrm>
        <a:off x="1852655" y="1280158"/>
        <a:ext cx="1580442" cy="1317035"/>
      </dsp:txXfrm>
    </dsp:sp>
    <dsp:sp modelId="{FD835BED-B51B-413B-BEBE-24A4DC1AD50B}">
      <dsp:nvSpPr>
        <dsp:cNvPr id="0" name=""/>
        <dsp:cNvSpPr/>
      </dsp:nvSpPr>
      <dsp:spPr>
        <a:xfrm>
          <a:off x="1248765" y="68485"/>
          <a:ext cx="4973126" cy="497312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D593D6-BCF1-45CF-85E7-28C37DC5C968}">
      <dsp:nvSpPr>
        <dsp:cNvPr id="0" name=""/>
        <dsp:cNvSpPr/>
      </dsp:nvSpPr>
      <dsp:spPr>
        <a:xfrm>
          <a:off x="1157260" y="226250"/>
          <a:ext cx="4973126" cy="497312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E43B5D-EA5F-48A5-8486-172F0BDCBC43}">
      <dsp:nvSpPr>
        <dsp:cNvPr id="0" name=""/>
        <dsp:cNvSpPr/>
      </dsp:nvSpPr>
      <dsp:spPr>
        <a:xfrm>
          <a:off x="1065756" y="68485"/>
          <a:ext cx="4973126" cy="497312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E8BAB-3827-4B2F-B705-00A46A35C655}" type="datetimeFigureOut">
              <a:rPr lang="zh-TW" altLang="en-US" smtClean="0"/>
              <a:pPr/>
              <a:t>2021/5/10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1417A-7071-41C3-964C-9CF788FED4B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7431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公開授課的目的及作法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1417A-7071-41C3-964C-9CF788FED4B2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3348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因應公開授課的要求，建議採取簡單可行且友善的同儕觀課模式。何謂同儕觀課模式</a:t>
            </a:r>
            <a:r>
              <a:rPr lang="en-US" altLang="zh-TW" dirty="0" smtClean="0"/>
              <a:t>?</a:t>
            </a:r>
            <a:r>
              <a:rPr lang="zh-TW" altLang="en-US" dirty="0" smtClean="0"/>
              <a:t>藉由教師觀察</a:t>
            </a:r>
          </a:p>
          <a:p>
            <a:r>
              <a:rPr lang="zh-TW" altLang="en-US" dirty="0" smtClean="0"/>
              <a:t>彼此的教學實踐，提供有建設性的回饋，學習分享的機會，共同努力發展、修正和改進教學實踐，進而達到有效的教學。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1417A-7071-41C3-964C-9CF788FED4B2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7950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TDO</a:t>
            </a:r>
            <a:r>
              <a:rPr lang="zh-TW" altLang="en-US" dirty="0" smtClean="0"/>
              <a:t>的特色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一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1417A-7071-41C3-964C-9CF788FED4B2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5841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主客翻轉</a:t>
            </a:r>
            <a:r>
              <a:rPr lang="en-US" altLang="zh-TW" dirty="0" smtClean="0"/>
              <a:t>-</a:t>
            </a:r>
            <a:r>
              <a:rPr lang="zh-TW" altLang="en-US" dirty="0" smtClean="0"/>
              <a:t>由授課教師主導，可以聚焦在自己需要專業成長或幫助學生學習的地方，而且程序更簡易，教師可以更自在。</a:t>
            </a:r>
            <a:endParaRPr lang="en-US" altLang="zh-TW" dirty="0" smtClean="0"/>
          </a:p>
          <a:p>
            <a:r>
              <a:rPr lang="zh-TW" altLang="en-US" dirty="0" smtClean="0"/>
              <a:t>自主決定</a:t>
            </a:r>
            <a:r>
              <a:rPr lang="en-US" altLang="zh-TW" dirty="0" smtClean="0"/>
              <a:t>-</a:t>
            </a:r>
            <a:r>
              <a:rPr lang="zh-TW" altLang="en-US" dirty="0" smtClean="0"/>
              <a:t>授課教師可以自主決定觀察焦點</a:t>
            </a:r>
            <a:r>
              <a:rPr lang="en-US" altLang="zh-TW" dirty="0" smtClean="0"/>
              <a:t>(</a:t>
            </a:r>
            <a:r>
              <a:rPr lang="zh-TW" altLang="en-US" dirty="0" smtClean="0"/>
              <a:t>教師、學生、教材或三者</a:t>
            </a:r>
            <a:r>
              <a:rPr lang="en-US" altLang="zh-TW" dirty="0" smtClean="0"/>
              <a:t>)</a:t>
            </a:r>
            <a:r>
              <a:rPr lang="zh-TW" altLang="en-US" dirty="0" smtClean="0"/>
              <a:t>、資料蒐集方式與表格，並邀請幾位同儕擔任觀察者，在自己感到自在的情況下進行。</a:t>
            </a:r>
          </a:p>
          <a:p>
            <a:r>
              <a:rPr lang="zh-TW" altLang="en-US" dirty="0" smtClean="0"/>
              <a:t>聚焦簡易</a:t>
            </a:r>
            <a:r>
              <a:rPr lang="en-US" altLang="zh-TW" dirty="0" smtClean="0"/>
              <a:t>-TDO</a:t>
            </a:r>
            <a:r>
              <a:rPr lang="zh-TW" altLang="en-US" dirty="0" smtClean="0"/>
              <a:t>每次只觀察一個焦點，而且觀察三部曲用更簡易的方式運作，前後的會談依據題綱簡要進行，節省時間，重質不重量。</a:t>
            </a:r>
          </a:p>
          <a:p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1417A-7071-41C3-964C-9CF788FED4B2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7527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1417A-7071-41C3-964C-9CF788FED4B2}" type="slidenum">
              <a:rPr lang="zh-TW" altLang="en-US" smtClean="0">
                <a:solidFill>
                  <a:prstClr val="black"/>
                </a:solidFill>
              </a:rPr>
              <a:pPr/>
              <a:t>11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883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/>
              <a:t>五、如何設計或修正觀察工具並觀課</a:t>
            </a:r>
            <a:endParaRPr lang="en-US" altLang="zh-TW" sz="1200" dirty="0"/>
          </a:p>
          <a:p>
            <a:r>
              <a:rPr lang="zh-TW" altLang="en-US" sz="1200" dirty="0"/>
              <a:t>（一）觀課時資訊蒐集方法及工具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1417A-7071-41C3-964C-9CF788FED4B2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3257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5/10/2021</a:t>
            </a:fld>
            <a:endParaRPr 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04" b="52219"/>
          <a:stretch/>
        </p:blipFill>
        <p:spPr>
          <a:xfrm>
            <a:off x="0" y="446125"/>
            <a:ext cx="9144000" cy="854580"/>
          </a:xfrm>
          <a:prstGeom prst="rect">
            <a:avLst/>
          </a:prstGeom>
        </p:spPr>
      </p:pic>
      <p:sp>
        <p:nvSpPr>
          <p:cNvPr id="8" name="副標題 2"/>
          <p:cNvSpPr txBox="1">
            <a:spLocks/>
          </p:cNvSpPr>
          <p:nvPr/>
        </p:nvSpPr>
        <p:spPr>
          <a:xfrm>
            <a:off x="1657350" y="6090249"/>
            <a:ext cx="6858000" cy="63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zh-TW" sz="2000" dirty="0">
                <a:solidFill>
                  <a:prstClr val="black"/>
                </a:solidFill>
              </a:rPr>
              <a:t>109</a:t>
            </a:r>
            <a:r>
              <a:rPr lang="zh-TW" altLang="en-US" sz="2000" dirty="0">
                <a:solidFill>
                  <a:prstClr val="black"/>
                </a:solidFill>
              </a:rPr>
              <a:t>年中小學教師專業發展人才培訓認證計畫</a:t>
            </a:r>
            <a:endParaRPr lang="en-US" altLang="zh-TW" sz="2000" dirty="0">
              <a:solidFill>
                <a:prstClr val="black"/>
              </a:solidFill>
            </a:endParaRPr>
          </a:p>
        </p:txBody>
      </p:sp>
      <p:sp>
        <p:nvSpPr>
          <p:cNvPr id="9" name="標題 1"/>
          <p:cNvSpPr>
            <a:spLocks noGrp="1"/>
          </p:cNvSpPr>
          <p:nvPr>
            <p:ph type="ctrTitle" idx="4294967295"/>
          </p:nvPr>
        </p:nvSpPr>
        <p:spPr>
          <a:xfrm>
            <a:off x="685800" y="1991141"/>
            <a:ext cx="7772400" cy="2387600"/>
          </a:xfrm>
        </p:spPr>
        <p:txBody>
          <a:bodyPr>
            <a:normAutofit/>
          </a:bodyPr>
          <a:lstStyle>
            <a:lvl1pPr algn="ctr">
              <a:defRPr/>
            </a:lvl1pPr>
          </a:lstStyle>
          <a:p>
            <a:r>
              <a:rPr lang="zh-TW" altLang="en-US" sz="4800">
                <a:latin typeface="標楷體" panose="03000509000000000000" pitchFamily="65" charset="-120"/>
                <a:ea typeface="標楷體" panose="03000509000000000000" pitchFamily="65" charset="-120"/>
              </a:rPr>
              <a:t>按一下以編輯母片標題樣式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2"/>
          </p:nvPr>
        </p:nvSpPr>
        <p:spPr>
          <a:xfrm>
            <a:off x="5475288" y="4905033"/>
            <a:ext cx="2982912" cy="369948"/>
          </a:xfrm>
        </p:spPr>
        <p:txBody>
          <a:bodyPr>
            <a:noAutofit/>
          </a:bodyPr>
          <a:lstStyle>
            <a:lvl1pPr marL="0" indent="0" algn="r">
              <a:buNone/>
              <a:defRPr sz="2000" b="1"/>
            </a:lvl1pPr>
            <a:lvl2pPr marL="457200" indent="0" algn="r">
              <a:buNone/>
              <a:defRPr sz="2000"/>
            </a:lvl2pPr>
            <a:lvl3pPr marL="914400" indent="0" algn="r">
              <a:buNone/>
              <a:defRPr sz="2000"/>
            </a:lvl3pPr>
            <a:lvl4pPr marL="1371600" indent="0" algn="r">
              <a:buNone/>
              <a:defRPr sz="2000"/>
            </a:lvl4pPr>
            <a:lvl5pPr marL="1828800" indent="0" algn="r">
              <a:buNone/>
              <a:defRPr sz="2000"/>
            </a:lvl5pPr>
          </a:lstStyle>
          <a:p>
            <a:pPr lvl="0"/>
            <a:r>
              <a:rPr lang="zh-TW" altLang="en-US" dirty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20276843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0A36D-7F78-4E18-85A2-6781AAD718AD}" type="datetime1">
              <a:rPr lang="zh-TW" altLang="en-US" smtClean="0"/>
              <a:pPr/>
              <a:t>2021/5/10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82" y="295274"/>
            <a:ext cx="1162335" cy="6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97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07429-9BFD-4350-BA83-D913C4AC062C}" type="datetime1">
              <a:rPr lang="zh-TW" altLang="en-US" smtClean="0"/>
              <a:pPr/>
              <a:t>2021/5/10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82" y="295274"/>
            <a:ext cx="1162335" cy="6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29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22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769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019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987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955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138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216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427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390" y="141159"/>
            <a:ext cx="7696386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695" y="1455471"/>
            <a:ext cx="8234473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0B93-617C-4517-9400-91B3AD68F732}" type="datetime1">
              <a:rPr lang="zh-TW" altLang="en-US" smtClean="0"/>
              <a:pPr/>
              <a:t>2021/5/10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8169" y="6473855"/>
            <a:ext cx="525831" cy="365125"/>
          </a:xfrm>
        </p:spPr>
        <p:txBody>
          <a:bodyPr/>
          <a:lstStyle/>
          <a:p>
            <a:fld id="{A8B67E14-F284-4125-9F1B-60564082CD3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82" y="295274"/>
            <a:ext cx="1162335" cy="6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931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846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71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3565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25" y="0"/>
            <a:ext cx="105725" cy="962147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6"/>
          <p:cNvGrpSpPr/>
          <p:nvPr userDrawn="1"/>
        </p:nvGrpSpPr>
        <p:grpSpPr>
          <a:xfrm rot="10800000">
            <a:off x="8801757" y="6617464"/>
            <a:ext cx="105725" cy="240536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891660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25" y="0"/>
            <a:ext cx="105725" cy="962147"/>
            <a:chOff x="281524" y="0"/>
            <a:chExt cx="105725" cy="721610"/>
          </a:xfrm>
          <a:solidFill>
            <a:srgbClr val="95BC49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6"/>
          <p:cNvGrpSpPr/>
          <p:nvPr userDrawn="1"/>
        </p:nvGrpSpPr>
        <p:grpSpPr>
          <a:xfrm rot="10800000">
            <a:off x="8801757" y="6617464"/>
            <a:ext cx="105725" cy="240536"/>
            <a:chOff x="281524" y="0"/>
            <a:chExt cx="105725" cy="721610"/>
          </a:xfrm>
          <a:solidFill>
            <a:srgbClr val="95BC49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1568100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4321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88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0121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2858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217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1599A-C6ED-42BB-9659-6BA7F2AB920C}" type="datetime1">
              <a:rPr lang="zh-TW" altLang="en-US" smtClean="0"/>
              <a:pPr/>
              <a:t>2021/5/10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82" y="295274"/>
            <a:ext cx="1162335" cy="6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57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8300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483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9210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535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509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630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25" y="0"/>
            <a:ext cx="105725" cy="962147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6"/>
          <p:cNvGrpSpPr/>
          <p:nvPr userDrawn="1"/>
        </p:nvGrpSpPr>
        <p:grpSpPr>
          <a:xfrm rot="10800000">
            <a:off x="8801757" y="6617464"/>
            <a:ext cx="105725" cy="240536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2246953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25" y="0"/>
            <a:ext cx="105725" cy="962147"/>
            <a:chOff x="281524" y="0"/>
            <a:chExt cx="105725" cy="721610"/>
          </a:xfrm>
          <a:solidFill>
            <a:srgbClr val="95BC49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6"/>
          <p:cNvGrpSpPr/>
          <p:nvPr userDrawn="1"/>
        </p:nvGrpSpPr>
        <p:grpSpPr>
          <a:xfrm rot="10800000">
            <a:off x="8801757" y="6617464"/>
            <a:ext cx="105725" cy="240536"/>
            <a:chOff x="281524" y="0"/>
            <a:chExt cx="105725" cy="721610"/>
          </a:xfrm>
          <a:solidFill>
            <a:srgbClr val="95BC49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6629538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1061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891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3172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718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58218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78B6-106D-4FEB-9B00-7F2FD767300A}" type="datetime1">
              <a:rPr lang="zh-TW" altLang="en-US" smtClean="0"/>
              <a:pPr/>
              <a:t>2021/5/10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82" y="295274"/>
            <a:ext cx="1162335" cy="6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367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7380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10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9262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3621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1113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2794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1460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775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609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25" y="0"/>
            <a:ext cx="105725" cy="962147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6"/>
          <p:cNvGrpSpPr/>
          <p:nvPr userDrawn="1"/>
        </p:nvGrpSpPr>
        <p:grpSpPr>
          <a:xfrm rot="10800000">
            <a:off x="8801757" y="6617464"/>
            <a:ext cx="105725" cy="240536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652453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762" y="165849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020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020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3328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3328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25F7-79D9-4C87-9DF1-AF561F82CAEB}" type="datetime1">
              <a:rPr lang="zh-TW" altLang="en-US" smtClean="0"/>
              <a:pPr/>
              <a:t>2021/5/10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82" y="295274"/>
            <a:ext cx="1162335" cy="6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891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25" y="0"/>
            <a:ext cx="105725" cy="962147"/>
            <a:chOff x="281524" y="0"/>
            <a:chExt cx="105725" cy="721610"/>
          </a:xfrm>
          <a:solidFill>
            <a:srgbClr val="95BC49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6"/>
          <p:cNvGrpSpPr/>
          <p:nvPr userDrawn="1"/>
        </p:nvGrpSpPr>
        <p:grpSpPr>
          <a:xfrm rot="10800000">
            <a:off x="8801757" y="6617464"/>
            <a:ext cx="105725" cy="240536"/>
            <a:chOff x="281524" y="0"/>
            <a:chExt cx="105725" cy="721610"/>
          </a:xfrm>
          <a:solidFill>
            <a:srgbClr val="95BC49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9258020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73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9947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9379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8966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389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724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3819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18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79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328" y="203042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8AD7-4DDF-465E-9464-ACD5125EA403}" type="datetime1">
              <a:rPr lang="zh-TW" altLang="en-US" smtClean="0"/>
              <a:pPr/>
              <a:t>2021/5/10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82" y="295274"/>
            <a:ext cx="1162335" cy="6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997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33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07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25" y="0"/>
            <a:ext cx="105725" cy="962147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6"/>
          <p:cNvGrpSpPr/>
          <p:nvPr userDrawn="1"/>
        </p:nvGrpSpPr>
        <p:grpSpPr>
          <a:xfrm rot="10800000">
            <a:off x="8801757" y="6617464"/>
            <a:ext cx="105725" cy="240536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6674038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25" y="0"/>
            <a:ext cx="105725" cy="962147"/>
            <a:chOff x="281524" y="0"/>
            <a:chExt cx="105725" cy="721610"/>
          </a:xfrm>
          <a:solidFill>
            <a:srgbClr val="95BC49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6"/>
          <p:cNvGrpSpPr/>
          <p:nvPr userDrawn="1"/>
        </p:nvGrpSpPr>
        <p:grpSpPr>
          <a:xfrm rot="10800000">
            <a:off x="8801757" y="6617464"/>
            <a:ext cx="105725" cy="240536"/>
            <a:chOff x="281524" y="0"/>
            <a:chExt cx="105725" cy="721610"/>
          </a:xfrm>
          <a:solidFill>
            <a:srgbClr val="95BC49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905899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7671F-DBC8-488E-A393-D02CC83663F2}" type="datetime1">
              <a:rPr lang="zh-TW" altLang="en-US" smtClean="0"/>
              <a:pPr/>
              <a:t>2021/5/10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82" y="295274"/>
            <a:ext cx="1162335" cy="6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90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14A02-039D-4C73-A34D-A48CD6322302}" type="datetime1">
              <a:rPr lang="zh-TW" altLang="en-US" smtClean="0"/>
              <a:pPr/>
              <a:t>2021/5/10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82" y="295274"/>
            <a:ext cx="1162335" cy="6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46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EDC05-D923-47AD-B99B-4912AEA3BBC3}" type="datetime1">
              <a:rPr lang="zh-TW" altLang="en-US" smtClean="0"/>
              <a:pPr/>
              <a:t>2021/5/10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82" y="295274"/>
            <a:ext cx="1162335" cy="6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52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5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9441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826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fld id="{A8B67E14-F284-4125-9F1B-60564082CD3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9277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7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0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49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36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emf"/><Relationship Id="rId4" Type="http://schemas.openxmlformats.org/officeDocument/2006/relationships/package" Target="../embeddings/Microsoft_Word___1.docx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5.emf"/><Relationship Id="rId4" Type="http://schemas.openxmlformats.org/officeDocument/2006/relationships/package" Target="../embeddings/Microsoft_Word___2.doc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6.emf"/><Relationship Id="rId4" Type="http://schemas.openxmlformats.org/officeDocument/2006/relationships/package" Target="../embeddings/Microsoft_Word___3.docx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7.emf"/><Relationship Id="rId4" Type="http://schemas.openxmlformats.org/officeDocument/2006/relationships/package" Target="../embeddings/Microsoft_Word___4.docx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8.emf"/><Relationship Id="rId4" Type="http://schemas.openxmlformats.org/officeDocument/2006/relationships/package" Target="../embeddings/Microsoft_Word___5.docx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9.emf"/><Relationship Id="rId4" Type="http://schemas.openxmlformats.org/officeDocument/2006/relationships/package" Target="../embeddings/Microsoft_Word___6.docx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0.emf"/><Relationship Id="rId4" Type="http://schemas.openxmlformats.org/officeDocument/2006/relationships/package" Target="../embeddings/Microsoft_Word___7.docx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1.emf"/><Relationship Id="rId4" Type="http://schemas.openxmlformats.org/officeDocument/2006/relationships/package" Target="../embeddings/Microsoft_Word___8.docx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2.emf"/><Relationship Id="rId4" Type="http://schemas.openxmlformats.org/officeDocument/2006/relationships/package" Target="../embeddings/Microsoft_Word___9.docx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3.emf"/><Relationship Id="rId4" Type="http://schemas.openxmlformats.org/officeDocument/2006/relationships/package" Target="../embeddings/Microsoft_Word___10.docx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4.emf"/><Relationship Id="rId4" Type="http://schemas.openxmlformats.org/officeDocument/2006/relationships/package" Target="../embeddings/Microsoft_Word___11.docx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5.emf"/><Relationship Id="rId4" Type="http://schemas.openxmlformats.org/officeDocument/2006/relationships/package" Target="../embeddings/Microsoft_Word___12.docx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36.emf"/><Relationship Id="rId4" Type="http://schemas.openxmlformats.org/officeDocument/2006/relationships/package" Target="../embeddings/Microsoft_Word___13.docx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7.emf"/><Relationship Id="rId4" Type="http://schemas.openxmlformats.org/officeDocument/2006/relationships/package" Target="../embeddings/Microsoft_Word___14.docx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38.emf"/><Relationship Id="rId4" Type="http://schemas.openxmlformats.org/officeDocument/2006/relationships/package" Target="../embeddings/Microsoft_Word___15.docx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39.emf"/><Relationship Id="rId4" Type="http://schemas.openxmlformats.org/officeDocument/2006/relationships/package" Target="../embeddings/Microsoft_Word___16.docx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40.emf"/><Relationship Id="rId4" Type="http://schemas.openxmlformats.org/officeDocument/2006/relationships/package" Target="../embeddings/Microsoft_Word___17.docx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&#35264;&#23519;&#28966;&#40670;&#33287;&#35264;&#23519;&#24037;&#20855;&#34920;&#26684;&#36984;&#25799;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41.emf"/><Relationship Id="rId4" Type="http://schemas.openxmlformats.org/officeDocument/2006/relationships/package" Target="../embeddings/Microsoft_Word___18.docx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zh-TW" altLang="en-US" sz="7200" dirty="0"/>
              <a:t>公開</a:t>
            </a:r>
            <a:r>
              <a:rPr lang="zh-TW" altLang="en-US" sz="7200" dirty="0" smtClean="0"/>
              <a:t>授課</a:t>
            </a:r>
            <a:endParaRPr lang="en-US" altLang="zh-TW" sz="7200" dirty="0" smtClean="0"/>
          </a:p>
          <a:p>
            <a:pPr marL="0" indent="0" algn="ctr">
              <a:buNone/>
            </a:pPr>
            <a:r>
              <a:rPr lang="zh-TW" altLang="en-US" sz="7200" dirty="0"/>
              <a:t>觀課表格工具</a:t>
            </a:r>
            <a:r>
              <a:rPr lang="zh-TW" altLang="en-US" sz="7200" dirty="0" smtClean="0"/>
              <a:t>分享</a:t>
            </a:r>
            <a:endParaRPr lang="en-US" altLang="zh-TW" sz="7200" dirty="0" smtClean="0"/>
          </a:p>
          <a:p>
            <a:pPr marL="0" indent="0" algn="r">
              <a:buNone/>
            </a:pPr>
            <a:r>
              <a:rPr lang="zh-TW" altLang="en-US" sz="7200" dirty="0" smtClean="0"/>
              <a:t>     </a:t>
            </a:r>
            <a:endParaRPr lang="en-US" altLang="zh-TW" sz="7200" dirty="0" smtClean="0"/>
          </a:p>
          <a:p>
            <a:pPr marL="0" indent="0" algn="r">
              <a:buNone/>
            </a:pPr>
            <a:r>
              <a:rPr lang="zh-TW" altLang="en-US" sz="3900" dirty="0"/>
              <a:t>土城高中</a:t>
            </a:r>
            <a:r>
              <a:rPr lang="zh-TW" altLang="en-US" sz="4400" dirty="0" smtClean="0"/>
              <a:t>吳侕芳</a:t>
            </a:r>
            <a:endParaRPr lang="en-US" altLang="zh-TW" sz="4400" dirty="0" smtClean="0"/>
          </a:p>
          <a:p>
            <a:pPr marL="0" indent="0" algn="r">
              <a:buNone/>
            </a:pPr>
            <a:r>
              <a:rPr lang="en-US" altLang="zh-TW" sz="4400" dirty="0" smtClean="0"/>
              <a:t>110.05.12</a:t>
            </a:r>
            <a:endParaRPr lang="zh-TW" altLang="en-US" sz="4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429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 rot="20964203">
            <a:off x="5882575" y="35022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prstClr val="black"/>
                </a:solidFill>
              </a:rPr>
              <a:t>蒐集事實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615160" y="581058"/>
            <a:ext cx="50369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授課教師確認觀察焦點後，約好觀察前會談時間，向觀課者說明課程脈絡、觀察焦點、和觀課者討論資料蒐集方法等，再約定觀課、議課時間即可。</a:t>
            </a:r>
          </a:p>
        </p:txBody>
      </p:sp>
      <p:sp>
        <p:nvSpPr>
          <p:cNvPr id="3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128000" y="6470704"/>
            <a:ext cx="730250" cy="274320"/>
          </a:xfrm>
        </p:spPr>
        <p:txBody>
          <a:bodyPr/>
          <a:lstStyle/>
          <a:p>
            <a:r>
              <a:rPr lang="en-US" altLang="zh-TW" dirty="0">
                <a:solidFill>
                  <a:prstClr val="black">
                    <a:tint val="75000"/>
                  </a:prstClr>
                </a:solidFill>
              </a:rPr>
              <a:t>21</a:t>
            </a:r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39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="" xmlns:a16="http://schemas.microsoft.com/office/drawing/2014/main" id="{1B7C1273-A7C0-430A-97FC-C90FF00F7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《</a:t>
            </a:r>
            <a:r>
              <a:rPr lang="zh-TW" altLang="en-US" dirty="0"/>
              <a:t>透明的教師</a:t>
            </a:r>
            <a:r>
              <a:rPr lang="en-US" altLang="zh-TW" dirty="0"/>
              <a:t>》</a:t>
            </a:r>
            <a:r>
              <a:rPr lang="zh-TW" altLang="en-US" dirty="0"/>
              <a:t>有</a:t>
            </a:r>
            <a:r>
              <a:rPr lang="zh-TW" altLang="en-US" dirty="0" smtClean="0"/>
              <a:t>感</a:t>
            </a:r>
            <a:r>
              <a:rPr lang="en-US" altLang="zh-TW" dirty="0" smtClean="0"/>
              <a:t>(</a:t>
            </a:r>
            <a:r>
              <a:rPr lang="zh-TW" altLang="en-US" dirty="0" smtClean="0"/>
              <a:t>譯者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9B57F936-C3A5-45D4-B8A1-B19F16064E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3009" y="1623289"/>
            <a:ext cx="4174582" cy="4678228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TW" altLang="en-US" sz="3200" b="1" dirty="0">
                <a:solidFill>
                  <a:srgbClr val="0033CC"/>
                </a:solidFill>
              </a:rPr>
              <a:t>焦點問題先出現</a:t>
            </a:r>
            <a:br>
              <a:rPr lang="zh-TW" altLang="en-US" sz="3200" b="1" dirty="0">
                <a:solidFill>
                  <a:srgbClr val="0033CC"/>
                </a:solidFill>
              </a:rPr>
            </a:br>
            <a:r>
              <a:rPr lang="zh-TW" altLang="en-US" sz="3200" b="1" dirty="0">
                <a:solidFill>
                  <a:srgbClr val="0033CC"/>
                </a:solidFill>
              </a:rPr>
              <a:t>觀察工具跟著選</a:t>
            </a:r>
            <a:br>
              <a:rPr lang="zh-TW" altLang="en-US" sz="3200" b="1" dirty="0">
                <a:solidFill>
                  <a:srgbClr val="0033CC"/>
                </a:solidFill>
              </a:rPr>
            </a:br>
            <a:r>
              <a:rPr lang="zh-TW" altLang="en-US" sz="3200" b="1" dirty="0"/>
              <a:t>授課教師來主導</a:t>
            </a:r>
            <a:br>
              <a:rPr lang="zh-TW" altLang="en-US" sz="3200" b="1" dirty="0"/>
            </a:br>
            <a:r>
              <a:rPr lang="zh-TW" altLang="en-US" sz="3200" b="1" dirty="0">
                <a:solidFill>
                  <a:srgbClr val="FF0000"/>
                </a:solidFill>
              </a:rPr>
              <a:t>觀課記錄看聽見</a:t>
            </a:r>
          </a:p>
          <a:p>
            <a:pPr indent="0">
              <a:lnSpc>
                <a:spcPct val="100000"/>
              </a:lnSpc>
            </a:pPr>
            <a:endParaRPr lang="en-US" altLang="zh-TW" sz="3200" b="1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zh-TW" altLang="en-US" sz="3200" b="1" dirty="0">
                <a:solidFill>
                  <a:srgbClr val="C00000"/>
                </a:solidFill>
              </a:rPr>
              <a:t>議課事實先呈現</a:t>
            </a:r>
            <a:br>
              <a:rPr lang="zh-TW" altLang="en-US" sz="3200" b="1" dirty="0">
                <a:solidFill>
                  <a:srgbClr val="C00000"/>
                </a:solidFill>
              </a:rPr>
            </a:br>
            <a:r>
              <a:rPr lang="zh-TW" altLang="en-US" sz="3200" b="1" dirty="0">
                <a:solidFill>
                  <a:srgbClr val="0033CC"/>
                </a:solidFill>
              </a:rPr>
              <a:t>再找焦點相關聯</a:t>
            </a:r>
            <a:r>
              <a:rPr lang="zh-TW" altLang="en-US" sz="3200" b="1" dirty="0">
                <a:solidFill>
                  <a:srgbClr val="C00000"/>
                </a:solidFill>
              </a:rPr>
              <a:t/>
            </a:r>
            <a:br>
              <a:rPr lang="zh-TW" altLang="en-US" sz="3200" b="1" dirty="0">
                <a:solidFill>
                  <a:srgbClr val="C00000"/>
                </a:solidFill>
              </a:rPr>
            </a:br>
            <a:r>
              <a:rPr lang="zh-TW" altLang="en-US" sz="3200" b="1" dirty="0"/>
              <a:t>討論詮釋得意義</a:t>
            </a:r>
            <a:r>
              <a:rPr lang="zh-TW" altLang="en-US" sz="3200" b="1" dirty="0">
                <a:solidFill>
                  <a:srgbClr val="C00000"/>
                </a:solidFill>
              </a:rPr>
              <a:t/>
            </a:r>
            <a:br>
              <a:rPr lang="zh-TW" altLang="en-US" sz="3200" b="1" dirty="0">
                <a:solidFill>
                  <a:srgbClr val="C00000"/>
                </a:solidFill>
              </a:rPr>
            </a:br>
            <a:r>
              <a:rPr lang="zh-TW" altLang="en-US" sz="3200" b="1" dirty="0">
                <a:solidFill>
                  <a:srgbClr val="FF0000"/>
                </a:solidFill>
              </a:rPr>
              <a:t>學習提升下次見</a:t>
            </a:r>
          </a:p>
          <a:p>
            <a:pPr marL="0" indent="0">
              <a:buNone/>
            </a:pPr>
            <a:endParaRPr lang="zh-TW" altLang="en-US" sz="3200" b="1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87FBEF6C-1A2C-4CE3-B752-C90F970EB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10</a:t>
            </a:fld>
            <a:endParaRPr lang="zh-TW" altLang="en-US"/>
          </a:p>
        </p:txBody>
      </p:sp>
      <p:pic>
        <p:nvPicPr>
          <p:cNvPr id="6" name="Picture 2" descr="http://www.wunan.com.tw/images/pic/1I2F.GIF">
            <a:extLst>
              <a:ext uri="{FF2B5EF4-FFF2-40B4-BE49-F238E27FC236}">
                <a16:creationId xmlns="" xmlns:a16="http://schemas.microsoft.com/office/drawing/2014/main" id="{2B236F12-DEC5-4340-9A19-ABA584528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1850" y="1463713"/>
            <a:ext cx="3683000" cy="5040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936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8772D891-E817-4DC8-BF89-B68A4A77F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5" y="247124"/>
            <a:ext cx="5323368" cy="6400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TDO</a:t>
            </a:r>
            <a:r>
              <a:rPr lang="zh-TW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公開授課的歷程</a:t>
            </a:r>
            <a:endParaRPr lang="zh-TW" altLang="en-US" sz="4000" b="1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D6C2A8B6-08CE-4CFA-88AF-69AE23F98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>
                <a:solidFill>
                  <a:prstClr val="black"/>
                </a:solidFill>
              </a:rPr>
              <a:pPr/>
              <a:t>11</a:t>
            </a:fld>
            <a:endParaRPr lang="zh-TW" altLang="en-US">
              <a:solidFill>
                <a:prstClr val="black"/>
              </a:solidFill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="" xmlns:a16="http://schemas.microsoft.com/office/drawing/2014/main" id="{3AAE5E4F-C27D-44CC-82DB-E4AB95FADA90}"/>
              </a:ext>
            </a:extLst>
          </p:cNvPr>
          <p:cNvGrpSpPr/>
          <p:nvPr/>
        </p:nvGrpSpPr>
        <p:grpSpPr>
          <a:xfrm>
            <a:off x="91595" y="1012147"/>
            <a:ext cx="9007897" cy="5778971"/>
            <a:chOff x="71977" y="878518"/>
            <a:chExt cx="9007897" cy="5778971"/>
          </a:xfrm>
          <a:solidFill>
            <a:schemeClr val="accent6">
              <a:lumMod val="40000"/>
              <a:lumOff val="60000"/>
            </a:schemeClr>
          </a:solidFill>
        </p:grpSpPr>
        <p:graphicFrame>
          <p:nvGraphicFramePr>
            <p:cNvPr id="6" name="資料庫圖表 5">
              <a:extLst>
                <a:ext uri="{FF2B5EF4-FFF2-40B4-BE49-F238E27FC236}">
                  <a16:creationId xmlns="" xmlns:a16="http://schemas.microsoft.com/office/drawing/2014/main" id="{DE3846E0-FB03-42C3-9459-6C75AF0EA38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65786528"/>
                </p:ext>
              </p:extLst>
            </p:nvPr>
          </p:nvGraphicFramePr>
          <p:xfrm>
            <a:off x="937681" y="1040540"/>
            <a:ext cx="7287648" cy="526814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7" name="直線圖說文字 2 5">
              <a:extLst>
                <a:ext uri="{FF2B5EF4-FFF2-40B4-BE49-F238E27FC236}">
                  <a16:creationId xmlns="" xmlns:a16="http://schemas.microsoft.com/office/drawing/2014/main" id="{8A8D4D8C-DCF8-4CBB-9217-E3536DE8F465}"/>
                </a:ext>
              </a:extLst>
            </p:cNvPr>
            <p:cNvSpPr/>
            <p:nvPr/>
          </p:nvSpPr>
          <p:spPr>
            <a:xfrm>
              <a:off x="6229281" y="1040540"/>
              <a:ext cx="2662257" cy="1334911"/>
            </a:xfrm>
            <a:prstGeom prst="borderCallout2">
              <a:avLst>
                <a:gd name="adj1" fmla="val 26410"/>
                <a:gd name="adj2" fmla="val -4887"/>
                <a:gd name="adj3" fmla="val 26155"/>
                <a:gd name="adj4" fmla="val -16667"/>
                <a:gd name="adj5" fmla="val 117220"/>
                <a:gd name="adj6" fmla="val -27992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="" xmlns:a16="http://schemas.microsoft.com/office/drawing/2014/main" id="{0043EBB5-F79D-470B-B9E3-FAA1D19D9EB9}"/>
                </a:ext>
              </a:extLst>
            </p:cNvPr>
            <p:cNvSpPr txBox="1"/>
            <p:nvPr/>
          </p:nvSpPr>
          <p:spPr>
            <a:xfrm>
              <a:off x="6165155" y="892424"/>
              <a:ext cx="2914719" cy="1569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包含：</a:t>
              </a:r>
              <a:endParaRPr lang="en-US" altLang="zh-TW" sz="24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2400" b="1" dirty="0" smtClean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自備、共備、</a:t>
              </a:r>
              <a:endParaRPr lang="en-US" altLang="zh-TW" sz="24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2400" b="1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說課或觀察前會談</a:t>
              </a:r>
              <a:endParaRPr lang="en-US" altLang="zh-TW" sz="24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2400" b="1" dirty="0">
                  <a:solidFill>
                    <a:srgbClr val="0033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（</a:t>
              </a:r>
              <a:r>
                <a:rPr lang="en-US" altLang="zh-TW" sz="2400" b="1" dirty="0">
                  <a:solidFill>
                    <a:srgbClr val="0033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15-20</a:t>
              </a:r>
              <a:r>
                <a:rPr lang="zh-TW" altLang="en-US" sz="2400" b="1" dirty="0">
                  <a:solidFill>
                    <a:srgbClr val="0033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分鐘）</a:t>
              </a:r>
            </a:p>
          </p:txBody>
        </p:sp>
        <p:sp>
          <p:nvSpPr>
            <p:cNvPr id="9" name="直線圖說文字 2 7">
              <a:extLst>
                <a:ext uri="{FF2B5EF4-FFF2-40B4-BE49-F238E27FC236}">
                  <a16:creationId xmlns="" xmlns:a16="http://schemas.microsoft.com/office/drawing/2014/main" id="{E26CA828-FFA9-45E8-AF5E-77297AC3EA4C}"/>
                </a:ext>
              </a:extLst>
            </p:cNvPr>
            <p:cNvSpPr/>
            <p:nvPr/>
          </p:nvSpPr>
          <p:spPr>
            <a:xfrm>
              <a:off x="5964281" y="5532700"/>
              <a:ext cx="1877401" cy="1049251"/>
            </a:xfrm>
            <a:prstGeom prst="borderCallout2">
              <a:avLst>
                <a:gd name="adj1" fmla="val 59346"/>
                <a:gd name="adj2" fmla="val -6584"/>
                <a:gd name="adj3" fmla="val 60290"/>
                <a:gd name="adj4" fmla="val -15618"/>
                <a:gd name="adj5" fmla="val -10014"/>
                <a:gd name="adj6" fmla="val -38607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="" xmlns:a16="http://schemas.microsoft.com/office/drawing/2014/main" id="{A4BDC07D-79F5-48F9-94FC-731922543815}"/>
                </a:ext>
              </a:extLst>
            </p:cNvPr>
            <p:cNvSpPr txBox="1"/>
            <p:nvPr/>
          </p:nvSpPr>
          <p:spPr>
            <a:xfrm>
              <a:off x="5843302" y="5457160"/>
              <a:ext cx="3033654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包含：</a:t>
              </a:r>
              <a:r>
                <a:rPr lang="zh-TW" altLang="en-US" sz="2400" b="1" dirty="0">
                  <a:solidFill>
                    <a:srgbClr val="0033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（</a:t>
              </a:r>
              <a:r>
                <a:rPr lang="en-US" altLang="zh-TW" sz="2400" b="1" dirty="0">
                  <a:solidFill>
                    <a:srgbClr val="0033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r>
                <a:rPr lang="zh-TW" altLang="en-US" sz="2400" b="1" dirty="0">
                  <a:solidFill>
                    <a:srgbClr val="0033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節）</a:t>
              </a:r>
              <a:endParaRPr lang="en-US" altLang="zh-TW" sz="2400" b="1" dirty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2400" b="1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課堂觀察、</a:t>
              </a:r>
              <a:endParaRPr lang="en-US" altLang="zh-TW" sz="24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2400" b="1" dirty="0" smtClean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蒐集具體且客觀</a:t>
              </a:r>
              <a:r>
                <a:rPr lang="zh-TW" altLang="en-US" sz="2400" b="1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事實</a:t>
              </a:r>
            </a:p>
          </p:txBody>
        </p:sp>
        <p:sp>
          <p:nvSpPr>
            <p:cNvPr id="11" name="直線圖說文字 2 9">
              <a:extLst>
                <a:ext uri="{FF2B5EF4-FFF2-40B4-BE49-F238E27FC236}">
                  <a16:creationId xmlns="" xmlns:a16="http://schemas.microsoft.com/office/drawing/2014/main" id="{5E1276BF-77AB-4A28-A85C-ED3F1CFAA68E}"/>
                </a:ext>
              </a:extLst>
            </p:cNvPr>
            <p:cNvSpPr/>
            <p:nvPr/>
          </p:nvSpPr>
          <p:spPr>
            <a:xfrm flipH="1">
              <a:off x="71978" y="892424"/>
              <a:ext cx="2572610" cy="1443272"/>
            </a:xfrm>
            <a:prstGeom prst="borderCallout2">
              <a:avLst>
                <a:gd name="adj1" fmla="val 32697"/>
                <a:gd name="adj2" fmla="val -4612"/>
                <a:gd name="adj3" fmla="val 31146"/>
                <a:gd name="adj4" fmla="val -17189"/>
                <a:gd name="adj5" fmla="val 119478"/>
                <a:gd name="adj6" fmla="val -32165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="" xmlns:a16="http://schemas.microsoft.com/office/drawing/2014/main" id="{A11A9118-11E2-4E15-A846-5E85E58A0482}"/>
                </a:ext>
              </a:extLst>
            </p:cNvPr>
            <p:cNvSpPr txBox="1"/>
            <p:nvPr/>
          </p:nvSpPr>
          <p:spPr>
            <a:xfrm>
              <a:off x="71977" y="878518"/>
              <a:ext cx="2662257" cy="193899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包含：</a:t>
              </a:r>
              <a:endParaRPr lang="en-US" altLang="zh-TW" sz="24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2400" b="1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觀察後回饋會談、</a:t>
              </a:r>
              <a:endParaRPr lang="en-US" altLang="zh-TW" sz="24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2400" b="1" dirty="0" smtClean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未來專業發展行動策略的擬定和評估</a:t>
              </a:r>
              <a:endParaRPr lang="en-US" altLang="zh-TW" sz="24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2400" b="1" dirty="0" smtClean="0">
                  <a:solidFill>
                    <a:srgbClr val="0033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（</a:t>
              </a:r>
              <a:r>
                <a:rPr lang="en-US" altLang="zh-TW" sz="2400" b="1" dirty="0">
                  <a:solidFill>
                    <a:srgbClr val="0033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15-20</a:t>
              </a:r>
              <a:r>
                <a:rPr lang="zh-TW" altLang="en-US" sz="2400" b="1" dirty="0">
                  <a:solidFill>
                    <a:srgbClr val="0033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分鐘</a:t>
              </a:r>
              <a:r>
                <a:rPr lang="zh-TW" altLang="en-US" sz="2400" b="1" dirty="0" smtClean="0">
                  <a:solidFill>
                    <a:srgbClr val="0033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）</a:t>
              </a:r>
              <a:endParaRPr lang="zh-TW" altLang="en-US" sz="24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68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4DB5076B-5DEC-40D9-99BC-135880DF2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12</a:t>
            </a:fld>
            <a:endParaRPr lang="zh-TW" altLang="en-US"/>
          </a:p>
        </p:txBody>
      </p:sp>
      <p:pic>
        <p:nvPicPr>
          <p:cNvPr id="5" name="Picture 2" descr="P:\transparentteacher\TDO漫畫JPG檔\續作漫畫-TDO的課堂風景_頁面_1.jpg">
            <a:extLst>
              <a:ext uri="{FF2B5EF4-FFF2-40B4-BE49-F238E27FC236}">
                <a16:creationId xmlns="" xmlns:a16="http://schemas.microsoft.com/office/drawing/2014/main" id="{561F9F57-8D7D-4258-8CA2-C331EEFE2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2" y="525101"/>
            <a:ext cx="7776927" cy="582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34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13</a:t>
            </a:fld>
            <a:endParaRPr lang="zh-TW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5839" y="-542925"/>
            <a:ext cx="11820525" cy="839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61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14</a:t>
            </a:fld>
            <a:endParaRPr lang="zh-TW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1" y="-571500"/>
            <a:ext cx="11820525" cy="833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7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15</a:t>
            </a:fld>
            <a:endParaRPr lang="zh-TW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25" y="-428625"/>
            <a:ext cx="11820525" cy="839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18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16</a:t>
            </a:fld>
            <a:endParaRPr lang="zh-TW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850" y="-442913"/>
            <a:ext cx="11820525" cy="833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685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17</a:t>
            </a:fld>
            <a:endParaRPr lang="zh-TW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1" y="-571500"/>
            <a:ext cx="11820525" cy="839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0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6870" y="230637"/>
            <a:ext cx="8052606" cy="922604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12</a:t>
            </a:r>
            <a:r>
              <a:rPr lang="zh-TW" altLang="en-US" dirty="0"/>
              <a:t>年國教課程綱要核心素養的檢核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18</a:t>
            </a:fld>
            <a:endParaRPr lang="zh-TW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772849"/>
              </p:ext>
            </p:extLst>
          </p:nvPr>
        </p:nvGraphicFramePr>
        <p:xfrm>
          <a:off x="374926" y="1654312"/>
          <a:ext cx="8394147" cy="4669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48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093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0788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itchFamily="65" charset="-120"/>
                          <a:ea typeface="標楷體" pitchFamily="65" charset="-120"/>
                        </a:rPr>
                        <a:t>核心素養指標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itchFamily="65" charset="-120"/>
                          <a:ea typeface="標楷體" pitchFamily="65" charset="-120"/>
                        </a:rPr>
                        <a:t>觀察事實描述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952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latin typeface="標楷體" pitchFamily="65" charset="-120"/>
                          <a:ea typeface="標楷體" pitchFamily="65" charset="-120"/>
                        </a:rPr>
                        <a:t>適應現在生活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03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latin typeface="標楷體" pitchFamily="65" charset="-120"/>
                          <a:ea typeface="標楷體" pitchFamily="65" charset="-120"/>
                        </a:rPr>
                        <a:t>面對未來挑戰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871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latin typeface="標楷體" pitchFamily="65" charset="-120"/>
                          <a:ea typeface="標楷體" pitchFamily="65" charset="-120"/>
                        </a:rPr>
                        <a:t>具備的知識、能力與態度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98181"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標楷體" pitchFamily="65" charset="-120"/>
                          <a:ea typeface="標楷體" pitchFamily="65" charset="-120"/>
                        </a:rPr>
                        <a:t>關注學習與生活的結合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403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latin typeface="標楷體" pitchFamily="65" charset="-120"/>
                          <a:ea typeface="標楷體" pitchFamily="65" charset="-120"/>
                        </a:rPr>
                        <a:t>透過</a:t>
                      </a:r>
                      <a:r>
                        <a:rPr lang="zh-TW" altLang="en-US" sz="3200">
                          <a:latin typeface="標楷體" pitchFamily="65" charset="-120"/>
                          <a:ea typeface="標楷體" pitchFamily="65" charset="-120"/>
                        </a:rPr>
                        <a:t>實踐力行來達成</a:t>
                      </a:r>
                      <a:endParaRPr lang="zh-TW" altLang="en-US" sz="32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568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="" xmlns:a16="http://schemas.microsoft.com/office/drawing/2014/main" id="{DD5F0BA1-2D38-4B6E-B46A-9BA3A381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90" y="141159"/>
            <a:ext cx="7696386" cy="1085213"/>
          </a:xfrm>
        </p:spPr>
        <p:txBody>
          <a:bodyPr/>
          <a:lstStyle/>
          <a:p>
            <a:r>
              <a:rPr lang="zh-TW" altLang="en-US" dirty="0" smtClean="0"/>
              <a:t>大綱</a:t>
            </a:r>
            <a:endParaRPr lang="zh-TW" altLang="en-US" dirty="0"/>
          </a:p>
        </p:txBody>
      </p:sp>
      <p:graphicFrame>
        <p:nvGraphicFramePr>
          <p:cNvPr id="9" name="內容版面配置區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3195281"/>
              </p:ext>
            </p:extLst>
          </p:nvPr>
        </p:nvGraphicFramePr>
        <p:xfrm>
          <a:off x="384175" y="1194099"/>
          <a:ext cx="8234363" cy="5464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0C65AB74-6393-4228-BEC6-0C9677D03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20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19</a:t>
            </a:fld>
            <a:endParaRPr lang="zh-TW" alt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5839" y="-557212"/>
            <a:ext cx="11820525" cy="839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68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20</a:t>
            </a:fld>
            <a:endParaRPr lang="zh-TW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26" y="-485775"/>
            <a:ext cx="11820525" cy="833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47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21</a:t>
            </a:fld>
            <a:endParaRPr lang="zh-TW" alt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8726" y="-642938"/>
            <a:ext cx="11820525" cy="839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250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22</a:t>
            </a:fld>
            <a:endParaRPr lang="zh-TW" altLang="en-US"/>
          </a:p>
        </p:txBody>
      </p:sp>
      <p:pic>
        <p:nvPicPr>
          <p:cNvPr id="2050" name="Picture 2" descr="P:\transparentteacher\TDO漫畫JPG檔\續作漫畫-TDO的課堂風景_頁面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43" y="271604"/>
            <a:ext cx="7912728" cy="607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68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23</a:t>
            </a:fld>
            <a:endParaRPr lang="zh-TW" alt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851" y="-514350"/>
            <a:ext cx="11820525" cy="833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48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785C77C3-ABA8-4E46-927F-E9A8459BB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94" y="150471"/>
            <a:ext cx="7696386" cy="922712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如何</a:t>
            </a:r>
            <a:r>
              <a:rPr lang="zh-TW" altLang="en-US" sz="3600" dirty="0"/>
              <a:t>設計或修正觀察工具並觀課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D99E889E-B9DD-4436-A297-87E391729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24</a:t>
            </a:fld>
            <a:endParaRPr lang="zh-TW" alt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="" xmlns:a16="http://schemas.microsoft.com/office/drawing/2014/main" id="{2A82D532-575F-47C4-B32D-15B5939F0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262451"/>
              </p:ext>
            </p:extLst>
          </p:nvPr>
        </p:nvGraphicFramePr>
        <p:xfrm>
          <a:off x="464516" y="1657958"/>
          <a:ext cx="8153653" cy="4867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395">
                  <a:extLst>
                    <a:ext uri="{9D8B030D-6E8A-4147-A177-3AD203B41FA5}">
                      <a16:colId xmlns="" xmlns:a16="http://schemas.microsoft.com/office/drawing/2014/main" val="376572544"/>
                    </a:ext>
                  </a:extLst>
                </a:gridCol>
                <a:gridCol w="3207629">
                  <a:extLst>
                    <a:ext uri="{9D8B030D-6E8A-4147-A177-3AD203B41FA5}">
                      <a16:colId xmlns="" xmlns:a16="http://schemas.microsoft.com/office/drawing/2014/main" val="1514482783"/>
                    </a:ext>
                  </a:extLst>
                </a:gridCol>
                <a:gridCol w="3207629">
                  <a:extLst>
                    <a:ext uri="{9D8B030D-6E8A-4147-A177-3AD203B41FA5}">
                      <a16:colId xmlns="" xmlns:a16="http://schemas.microsoft.com/office/drawing/2014/main" val="2559467328"/>
                    </a:ext>
                  </a:extLst>
                </a:gridCol>
              </a:tblGrid>
              <a:tr h="50698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方法</a:t>
                      </a:r>
                    </a:p>
                  </a:txBody>
                  <a:tcPr>
                    <a:solidFill>
                      <a:srgbClr val="9DBF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焦點</a:t>
                      </a:r>
                    </a:p>
                  </a:txBody>
                  <a:tcPr>
                    <a:solidFill>
                      <a:srgbClr val="9DBF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工具</a:t>
                      </a:r>
                    </a:p>
                  </a:txBody>
                  <a:tcPr>
                    <a:solidFill>
                      <a:srgbClr val="9DBFB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9943584"/>
                  </a:ext>
                </a:extLst>
              </a:tr>
              <a:tr h="17237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抄錄法</a:t>
                      </a:r>
                      <a:endParaRPr lang="en-US" altLang="zh-TW" sz="2400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en-US" altLang="zh-TW" sz="20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Scripting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描述教師的提問、學生的回答或個別對話，和學生間的互動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參見附件：</a:t>
                      </a:r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/>
                      </a:r>
                      <a:br>
                        <a:rPr lang="en-US" altLang="zh-TW" sz="24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endParaRPr lang="en-US" altLang="zh-TW" sz="24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觀察焦點及觀察工具的選擇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25727848"/>
                  </a:ext>
                </a:extLst>
              </a:tr>
              <a:tr h="17237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計算法</a:t>
                      </a:r>
                      <a:endParaRPr lang="en-US" altLang="zh-TW" sz="2400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Counting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計算老師詢問學生問題的數量和認知層次、或學生自願回答問題的比率等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sz="24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62413997"/>
                  </a:ext>
                </a:extLst>
              </a:tr>
              <a:tr h="91257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追蹤法</a:t>
                      </a:r>
                      <a:endParaRPr lang="en-US" altLang="zh-TW" sz="2400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Tracking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追蹤師生語言流動的情形等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sz="24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115126523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5561347C-9991-44ED-9A79-D4E8623D6996}"/>
              </a:ext>
            </a:extLst>
          </p:cNvPr>
          <p:cNvSpPr txBox="1"/>
          <p:nvPr/>
        </p:nvSpPr>
        <p:spPr>
          <a:xfrm>
            <a:off x="464516" y="1073183"/>
            <a:ext cx="7707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觀課時資訊蒐集方法及工具</a:t>
            </a:r>
          </a:p>
        </p:txBody>
      </p:sp>
    </p:spTree>
    <p:extLst>
      <p:ext uri="{BB962C8B-B14F-4D97-AF65-F5344CB8AC3E}">
        <p14:creationId xmlns:p14="http://schemas.microsoft.com/office/powerpoint/2010/main" val="415914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6B65B297-7395-4D33-A855-E4451B7D2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觀課工具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24E51E28-1AC7-4172-8B16-380B76E69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221" y="922437"/>
            <a:ext cx="8856984" cy="5400600"/>
          </a:xfrm>
        </p:spPr>
        <p:txBody>
          <a:bodyPr>
            <a:normAutofit lnSpcReduction="10000"/>
          </a:bodyPr>
          <a:lstStyle/>
          <a:p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105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年版教師專業發展規準觀察紀錄表</a:t>
            </a:r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101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年版教師專業發展規準教學觀察表</a:t>
            </a:r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、軼事紀錄表</a:t>
            </a:r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、語言流動量化分析表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、在工作中量化分析表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、教師移動量化分析表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、佛蘭德斯（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FLANDERS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）互動分析法量化分析表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、選擇性逐字紀錄</a:t>
            </a:r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</a:t>
            </a:r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、教學錄影回饋表</a:t>
            </a:r>
          </a:p>
          <a:p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688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24E51E28-1AC7-4172-8B16-380B76E69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09" y="479525"/>
            <a:ext cx="8856984" cy="5400600"/>
          </a:xfrm>
        </p:spPr>
        <p:txBody>
          <a:bodyPr>
            <a:normAutofit lnSpcReduction="10000"/>
          </a:bodyPr>
          <a:lstStyle/>
          <a:p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、省思札記回饋表</a:t>
            </a:r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、「分組合作學習」教學觀察表</a:t>
            </a:r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、學習課共同體公開觀紀錄表（丙）</a:t>
            </a:r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、中華民國全國教師會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觀議課實務手冊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紀錄表</a:t>
            </a:r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、高效能教師－觀察紀錄</a:t>
            </a:r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</a:t>
            </a:r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、小組學習觀察</a:t>
            </a:r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</a:t>
            </a:r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、小組討論參與質量觀察</a:t>
            </a:r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</a:t>
            </a:r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、個別學生課堂行為時間軸紀錄</a:t>
            </a:r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</a:t>
            </a:r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、個別學生課堂行為發生頻率紀錄表</a:t>
            </a:r>
          </a:p>
          <a:p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471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觀察工具的介紹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3696" y="1455471"/>
            <a:ext cx="4574068" cy="41738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1</a:t>
            </a:r>
            <a:r>
              <a:rPr lang="zh-TW" altLang="en-US" dirty="0" smtClean="0">
                <a:hlinkClick r:id="rId3" action="ppaction://hlinkfile"/>
              </a:rPr>
              <a:t>、</a:t>
            </a:r>
            <a:r>
              <a:rPr lang="en-US" altLang="zh-TW" dirty="0" smtClean="0">
                <a:hlinkClick r:id="rId3" action="ppaction://hlinkfile"/>
              </a:rPr>
              <a:t>105 </a:t>
            </a:r>
            <a:r>
              <a:rPr lang="zh-TW" altLang="en-US" dirty="0" smtClean="0">
                <a:hlinkClick r:id="rId3" action="ppaction://hlinkfile"/>
              </a:rPr>
              <a:t>年版教師專業發展規準觀察紀錄表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從</a:t>
            </a:r>
            <a:r>
              <a:rPr lang="en-US" altLang="zh-TW" dirty="0"/>
              <a:t>105</a:t>
            </a:r>
            <a:r>
              <a:rPr lang="zh-TW" altLang="en-US" dirty="0"/>
              <a:t>年版教師專業發展規準來加以檢視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27</a:t>
            </a:fld>
            <a:endParaRPr lang="zh-TW" altLang="en-US"/>
          </a:p>
        </p:txBody>
      </p:sp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6306636"/>
              </p:ext>
            </p:extLst>
          </p:nvPr>
        </p:nvGraphicFramePr>
        <p:xfrm>
          <a:off x="4918075" y="1230313"/>
          <a:ext cx="3705225" cy="504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文件" r:id="rId4" imgW="6802707" imgH="9261693" progId="Word.Document.12">
                  <p:embed/>
                </p:oleObj>
              </mc:Choice>
              <mc:Fallback>
                <p:oleObj name="文件" r:id="rId4" imgW="6802707" imgH="92616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18075" y="1230313"/>
                        <a:ext cx="3705225" cy="5045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883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2271" y="871538"/>
            <a:ext cx="4402618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2</a:t>
            </a:r>
            <a:r>
              <a:rPr lang="zh-TW" altLang="en-US" dirty="0" smtClean="0">
                <a:hlinkClick r:id="rId3" action="ppaction://hlinkfile"/>
              </a:rPr>
              <a:t>、</a:t>
            </a:r>
            <a:r>
              <a:rPr lang="en-US" altLang="zh-TW" dirty="0" smtClean="0">
                <a:hlinkClick r:id="rId3" action="ppaction://hlinkfile"/>
              </a:rPr>
              <a:t>101 </a:t>
            </a:r>
            <a:r>
              <a:rPr lang="zh-TW" altLang="en-US" dirty="0">
                <a:hlinkClick r:id="rId3" action="ppaction://hlinkfile"/>
              </a:rPr>
              <a:t>年版教師專業發展規準觀察紀錄表</a:t>
            </a:r>
            <a:endParaRPr lang="zh-TW" altLang="en-US" dirty="0"/>
          </a:p>
          <a:p>
            <a:pPr marL="0" indent="0">
              <a:buNone/>
            </a:pPr>
            <a:r>
              <a:rPr lang="zh-TW" altLang="en-US" dirty="0" smtClean="0"/>
              <a:t>   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從</a:t>
            </a:r>
            <a:r>
              <a:rPr lang="en-US" altLang="zh-TW" dirty="0" smtClean="0"/>
              <a:t>101</a:t>
            </a:r>
            <a:r>
              <a:rPr lang="zh-TW" altLang="en-US" dirty="0" smtClean="0"/>
              <a:t>年</a:t>
            </a:r>
            <a:r>
              <a:rPr lang="zh-TW" altLang="en-US" dirty="0"/>
              <a:t>版教師專業發展規準來加以檢視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28</a:t>
            </a:fld>
            <a:endParaRPr lang="zh-TW" altLang="en-US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228296"/>
              </p:ext>
            </p:extLst>
          </p:nvPr>
        </p:nvGraphicFramePr>
        <p:xfrm>
          <a:off x="4840288" y="1292225"/>
          <a:ext cx="3735387" cy="520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文件" r:id="rId4" imgW="6701180" imgH="9488501" progId="Word.Document.12">
                  <p:embed/>
                </p:oleObj>
              </mc:Choice>
              <mc:Fallback>
                <p:oleObj name="文件" r:id="rId4" imgW="6701180" imgH="948850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40288" y="1292225"/>
                        <a:ext cx="3735387" cy="5203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488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5B952C40-963F-49F5-A2F2-8783FBA50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2</a:t>
            </a:fld>
            <a:endParaRPr lang="zh-TW" altLang="en-US"/>
          </a:p>
        </p:txBody>
      </p:sp>
      <p:pic>
        <p:nvPicPr>
          <p:cNvPr id="3" name="內容版面配置區 4" descr="C:\Users\user\Downloads\12年課綱.JPG">
            <a:extLst>
              <a:ext uri="{FF2B5EF4-FFF2-40B4-BE49-F238E27FC236}">
                <a16:creationId xmlns="" xmlns:a16="http://schemas.microsoft.com/office/drawing/2014/main" id="{E8EA2380-9B6D-48DD-A231-149D58A52D42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4" b="8628"/>
          <a:stretch>
            <a:fillRect/>
          </a:stretch>
        </p:blipFill>
        <p:spPr bwMode="auto">
          <a:xfrm>
            <a:off x="126999" y="143933"/>
            <a:ext cx="8830733" cy="65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9E1B1097-FB38-41A0-860E-5FA30CF2C185}"/>
              </a:ext>
            </a:extLst>
          </p:cNvPr>
          <p:cNvSpPr txBox="1"/>
          <p:nvPr/>
        </p:nvSpPr>
        <p:spPr>
          <a:xfrm>
            <a:off x="1852914" y="5959389"/>
            <a:ext cx="6647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課程綱要總綱公開授課與專業回饋的規定</a:t>
            </a:r>
          </a:p>
        </p:txBody>
      </p:sp>
      <p:sp>
        <p:nvSpPr>
          <p:cNvPr id="6" name="矩形 5"/>
          <p:cNvSpPr/>
          <p:nvPr/>
        </p:nvSpPr>
        <p:spPr>
          <a:xfrm>
            <a:off x="1430768" y="4668817"/>
            <a:ext cx="1242508" cy="8390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作法一</a:t>
            </a:r>
            <a:endParaRPr lang="en-US" altLang="zh-TW" sz="2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公開授課</a:t>
            </a:r>
            <a:endParaRPr lang="zh-TW" altLang="en-US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04392" y="4044876"/>
            <a:ext cx="1242508" cy="8301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作法二</a:t>
            </a:r>
            <a:endParaRPr lang="en-US" altLang="zh-TW" sz="2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專業回饋</a:t>
            </a:r>
            <a:endParaRPr lang="zh-TW" altLang="en-US" sz="2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643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0845" y="971550"/>
            <a:ext cx="4502630" cy="50863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3</a:t>
            </a:r>
            <a:r>
              <a:rPr lang="zh-TW" altLang="en-US" dirty="0" smtClean="0">
                <a:hlinkClick r:id="rId3" action="ppaction://hlinkfile"/>
              </a:rPr>
              <a:t>、軼事</a:t>
            </a:r>
            <a:r>
              <a:rPr lang="zh-TW" altLang="en-US" dirty="0">
                <a:hlinkClick r:id="rId3" action="ppaction://hlinkfile"/>
              </a:rPr>
              <a:t>紀錄</a:t>
            </a:r>
            <a:r>
              <a:rPr lang="zh-TW" altLang="en-US" dirty="0" smtClean="0">
                <a:hlinkClick r:id="rId3" action="ppaction://hlinkfile"/>
              </a:rPr>
              <a:t>表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/>
              <a:t> </a:t>
            </a:r>
            <a:r>
              <a:rPr lang="en-US" altLang="zh-TW" dirty="0" smtClean="0"/>
              <a:t> </a:t>
            </a:r>
          </a:p>
          <a:p>
            <a:pPr marL="0" indent="0">
              <a:buNone/>
            </a:pPr>
            <a:r>
              <a:rPr lang="en-US" altLang="zh-TW" sz="2200" dirty="0"/>
              <a:t> </a:t>
            </a:r>
            <a:r>
              <a:rPr lang="en-US" altLang="zh-TW" sz="2200" dirty="0" smtClean="0"/>
              <a:t> </a:t>
            </a:r>
            <a:r>
              <a:rPr lang="zh-TW" altLang="en-US" sz="2200" dirty="0" smtClean="0"/>
              <a:t>依</a:t>
            </a:r>
            <a:r>
              <a:rPr lang="zh-TW" altLang="en-US" sz="2200" dirty="0"/>
              <a:t>時間順序，簡要地將教室中所發生的事件簡要地記錄下來。</a:t>
            </a:r>
          </a:p>
          <a:p>
            <a:pPr marL="0" indent="0">
              <a:buNone/>
            </a:pPr>
            <a:r>
              <a:rPr lang="en-US" altLang="zh-TW" sz="2200" dirty="0"/>
              <a:t> </a:t>
            </a:r>
            <a:r>
              <a:rPr lang="en-US" altLang="zh-TW" sz="2200" dirty="0" smtClean="0"/>
              <a:t> </a:t>
            </a:r>
            <a:r>
              <a:rPr lang="zh-TW" altLang="en-US" sz="2200" dirty="0" smtClean="0"/>
              <a:t>可</a:t>
            </a:r>
            <a:r>
              <a:rPr lang="zh-TW" altLang="en-US" sz="2200" dirty="0"/>
              <a:t>用於捕捉與記錄大量的教與學現象，並可依據觀察焦點不同，記錄各種類型的課堂事實。</a:t>
            </a:r>
          </a:p>
          <a:p>
            <a:pPr marL="0" indent="0">
              <a:buNone/>
            </a:pPr>
            <a:r>
              <a:rPr lang="en-US" altLang="zh-TW" sz="2200" dirty="0"/>
              <a:t> </a:t>
            </a:r>
            <a:r>
              <a:rPr lang="en-US" altLang="zh-TW" sz="2200" dirty="0" smtClean="0"/>
              <a:t> </a:t>
            </a:r>
            <a:r>
              <a:rPr lang="zh-TW" altLang="en-US" sz="2200" dirty="0" smtClean="0"/>
              <a:t>可</a:t>
            </a:r>
            <a:r>
              <a:rPr lang="zh-TW" altLang="en-US" sz="2200" dirty="0"/>
              <a:t>使用在各種教學情境、教學領域、教學場域。</a:t>
            </a:r>
          </a:p>
          <a:p>
            <a:pPr marL="0" indent="0">
              <a:buNone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29</a:t>
            </a:fld>
            <a:endParaRPr lang="zh-TW" altLang="en-US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7139784"/>
              </p:ext>
            </p:extLst>
          </p:nvPr>
        </p:nvGraphicFramePr>
        <p:xfrm>
          <a:off x="5060950" y="1260475"/>
          <a:ext cx="3705225" cy="517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文件" r:id="rId4" imgW="6802707" imgH="9485981" progId="Word.Document.12">
                  <p:embed/>
                </p:oleObj>
              </mc:Choice>
              <mc:Fallback>
                <p:oleObj name="文件" r:id="rId4" imgW="6802707" imgH="948598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60950" y="1260475"/>
                        <a:ext cx="3705225" cy="5172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096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3695" y="942975"/>
            <a:ext cx="4545493" cy="4857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4</a:t>
            </a:r>
            <a:r>
              <a:rPr lang="zh-TW" altLang="en-US" dirty="0" smtClean="0">
                <a:hlinkClick r:id="rId3" action="ppaction://hlinkfile"/>
              </a:rPr>
              <a:t>、語言</a:t>
            </a:r>
            <a:r>
              <a:rPr lang="zh-TW" altLang="en-US" dirty="0">
                <a:hlinkClick r:id="rId3" action="ppaction://hlinkfile"/>
              </a:rPr>
              <a:t>流動量化分析</a:t>
            </a:r>
            <a:r>
              <a:rPr lang="zh-TW" altLang="en-US" dirty="0" smtClean="0">
                <a:hlinkClick r:id="rId3" action="ppaction://hlinkfile"/>
              </a:rPr>
              <a:t>表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適合</a:t>
            </a:r>
            <a:r>
              <a:rPr lang="zh-TW" altLang="en-US" sz="2400" dirty="0"/>
              <a:t>分析說話發起者與對象的情形。</a:t>
            </a:r>
          </a:p>
          <a:p>
            <a:pPr marL="0" indent="0">
              <a:buNone/>
            </a:pPr>
            <a:r>
              <a:rPr lang="zh-TW" altLang="en-US" sz="2400" dirty="0" smtClean="0"/>
              <a:t>可</a:t>
            </a:r>
            <a:r>
              <a:rPr lang="zh-TW" altLang="en-US" sz="2400" dirty="0"/>
              <a:t>瞭解教師語言的偏向及學生的參與程度。</a:t>
            </a:r>
          </a:p>
          <a:p>
            <a:pPr marL="0" indent="0">
              <a:buNone/>
            </a:pPr>
            <a:r>
              <a:rPr lang="zh-TW" altLang="en-US" sz="2400" dirty="0" smtClean="0"/>
              <a:t>可</a:t>
            </a:r>
            <a:r>
              <a:rPr lang="zh-TW" altLang="en-US" sz="2400" dirty="0"/>
              <a:t>強調發訊者與收訊者的語言溝通及其類型。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30</a:t>
            </a:fld>
            <a:endParaRPr lang="zh-TW" altLang="en-US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3739518"/>
              </p:ext>
            </p:extLst>
          </p:nvPr>
        </p:nvGraphicFramePr>
        <p:xfrm>
          <a:off x="4887913" y="1039813"/>
          <a:ext cx="3814762" cy="524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文件" r:id="rId4" imgW="6802707" imgH="9336215" progId="Word.Document.12">
                  <p:embed/>
                </p:oleObj>
              </mc:Choice>
              <mc:Fallback>
                <p:oleObj name="文件" r:id="rId4" imgW="6802707" imgH="933621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87913" y="1039813"/>
                        <a:ext cx="3814762" cy="5249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606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3696" y="671513"/>
            <a:ext cx="4445480" cy="4757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5</a:t>
            </a:r>
            <a:r>
              <a:rPr lang="zh-TW" altLang="en-US" dirty="0" smtClean="0">
                <a:hlinkClick r:id="rId3" action="ppaction://hlinkfile"/>
              </a:rPr>
              <a:t>、在</a:t>
            </a:r>
            <a:r>
              <a:rPr lang="zh-TW" altLang="en-US" dirty="0">
                <a:hlinkClick r:id="rId3" action="ppaction://hlinkfile"/>
              </a:rPr>
              <a:t>工作中量化分析表</a:t>
            </a:r>
            <a:endParaRPr lang="en-US" altLang="zh-TW" sz="2400" dirty="0" smtClean="0"/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適合</a:t>
            </a:r>
            <a:r>
              <a:rPr lang="zh-TW" altLang="en-US" sz="2400" dirty="0"/>
              <a:t>分析學生是否專注於學習活動。</a:t>
            </a:r>
          </a:p>
          <a:p>
            <a:pPr marL="0" indent="0">
              <a:buNone/>
            </a:pPr>
            <a:r>
              <a:rPr lang="zh-TW" altLang="en-US" sz="2400" dirty="0" smtClean="0"/>
              <a:t>依</a:t>
            </a:r>
            <a:r>
              <a:rPr lang="zh-TW" altLang="en-US" sz="2400" dirty="0"/>
              <a:t>不同時間段紀錄，可蒐集不同學生在不同時間段的專注情形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須</a:t>
            </a:r>
            <a:r>
              <a:rPr lang="zh-TW" altLang="en-US" sz="2400" dirty="0"/>
              <a:t>先界定在工作中的行為內涵，例如：閱讀、傾聽、回答問題、在座位上做作業、合作完成小組工作等。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31</a:t>
            </a:fld>
            <a:endParaRPr lang="zh-TW" altLang="en-US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5388951"/>
              </p:ext>
            </p:extLst>
          </p:nvPr>
        </p:nvGraphicFramePr>
        <p:xfrm>
          <a:off x="5029200" y="1009650"/>
          <a:ext cx="3705225" cy="518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文件" r:id="rId4" imgW="6802707" imgH="9506141" progId="Word.Document.12">
                  <p:embed/>
                </p:oleObj>
              </mc:Choice>
              <mc:Fallback>
                <p:oleObj name="文件" r:id="rId4" imgW="6802707" imgH="950614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29200" y="1009650"/>
                        <a:ext cx="3705225" cy="5186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643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3696" y="728663"/>
            <a:ext cx="4659792" cy="4572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6</a:t>
            </a:r>
            <a:r>
              <a:rPr lang="zh-TW" altLang="en-US" dirty="0" smtClean="0">
                <a:hlinkClick r:id="rId3" action="ppaction://hlinkfile"/>
              </a:rPr>
              <a:t>、教師</a:t>
            </a:r>
            <a:r>
              <a:rPr lang="zh-TW" altLang="en-US" dirty="0">
                <a:hlinkClick r:id="rId3" action="ppaction://hlinkfile"/>
              </a:rPr>
              <a:t>移動量化分析表</a:t>
            </a:r>
            <a:endParaRPr lang="en-US" altLang="zh-TW" sz="2400" dirty="0" smtClean="0"/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適合</a:t>
            </a:r>
            <a:r>
              <a:rPr lang="zh-TW" altLang="en-US" sz="2400" dirty="0"/>
              <a:t>分析教師與學生在教室中的移動情形。</a:t>
            </a:r>
          </a:p>
          <a:p>
            <a:pPr marL="0" indent="0">
              <a:buNone/>
            </a:pPr>
            <a:r>
              <a:rPr lang="zh-TW" altLang="en-US" sz="2400" dirty="0" smtClean="0"/>
              <a:t>可</a:t>
            </a:r>
            <a:r>
              <a:rPr lang="zh-TW" altLang="en-US" sz="2400" dirty="0"/>
              <a:t>瞭解教師移動對班級控制、學生注意力的影響，以及顯示教師的偏好。</a:t>
            </a:r>
          </a:p>
          <a:p>
            <a:pPr marL="0" indent="0">
              <a:buNone/>
            </a:pPr>
            <a:r>
              <a:rPr lang="zh-TW" altLang="en-US" sz="2400" dirty="0" smtClean="0"/>
              <a:t>可</a:t>
            </a:r>
            <a:r>
              <a:rPr lang="zh-TW" altLang="en-US" sz="2400" dirty="0"/>
              <a:t>瞭解學生移動與專注學習的關係。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32</a:t>
            </a:fld>
            <a:endParaRPr lang="zh-TW" altLang="en-US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8077058"/>
              </p:ext>
            </p:extLst>
          </p:nvPr>
        </p:nvGraphicFramePr>
        <p:xfrm>
          <a:off x="5029200" y="835025"/>
          <a:ext cx="3594100" cy="504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" name="文件" r:id="rId4" imgW="6802707" imgH="9548263" progId="Word.Document.12">
                  <p:embed/>
                </p:oleObj>
              </mc:Choice>
              <mc:Fallback>
                <p:oleObj name="文件" r:id="rId4" imgW="6802707" imgH="954826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29200" y="835025"/>
                        <a:ext cx="3594100" cy="5045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117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3696" y="771525"/>
            <a:ext cx="4059718" cy="5272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7</a:t>
            </a:r>
            <a:r>
              <a:rPr lang="zh-TW" altLang="en-US" dirty="0" smtClean="0">
                <a:hlinkClick r:id="rId3" action="ppaction://hlinkfile"/>
              </a:rPr>
              <a:t>、佛</a:t>
            </a:r>
            <a:r>
              <a:rPr lang="zh-TW" altLang="en-US" dirty="0">
                <a:hlinkClick r:id="rId3" action="ppaction://hlinkfile"/>
              </a:rPr>
              <a:t>蘭德斯互動分析</a:t>
            </a:r>
            <a:r>
              <a:rPr lang="zh-TW" altLang="en-US" dirty="0" smtClean="0">
                <a:hlinkClick r:id="rId3" action="ppaction://hlinkfile"/>
              </a:rPr>
              <a:t>法</a:t>
            </a:r>
            <a:endParaRPr lang="en-US" altLang="zh-TW" dirty="0"/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適合</a:t>
            </a:r>
            <a:r>
              <a:rPr lang="zh-TW" altLang="en-US" sz="2400" dirty="0"/>
              <a:t>分析教師教學風格。</a:t>
            </a:r>
          </a:p>
          <a:p>
            <a:pPr marL="0" indent="0">
              <a:buNone/>
            </a:pPr>
            <a:r>
              <a:rPr lang="zh-TW" altLang="en-US" sz="2400" dirty="0" smtClean="0"/>
              <a:t>透過</a:t>
            </a:r>
            <a:r>
              <a:rPr lang="zh-TW" altLang="en-US" sz="2400" dirty="0"/>
              <a:t>語言交互作用之分類，作時間線標記及統計分析。</a:t>
            </a:r>
          </a:p>
          <a:p>
            <a:pPr marL="0" indent="0">
              <a:buNone/>
            </a:pPr>
            <a:r>
              <a:rPr lang="zh-TW" altLang="en-US" sz="2400" dirty="0" smtClean="0"/>
              <a:t>。</a:t>
            </a:r>
            <a:endParaRPr lang="zh-TW" altLang="en-US" sz="24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33</a:t>
            </a:fld>
            <a:endParaRPr lang="zh-TW" altLang="en-US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9277159"/>
              </p:ext>
            </p:extLst>
          </p:nvPr>
        </p:nvGraphicFramePr>
        <p:xfrm>
          <a:off x="4508500" y="835025"/>
          <a:ext cx="4052888" cy="551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文件" r:id="rId4" imgW="6802707" imgH="9492461" progId="Word.Document.12">
                  <p:embed/>
                </p:oleObj>
              </mc:Choice>
              <mc:Fallback>
                <p:oleObj name="文件" r:id="rId4" imgW="6802707" imgH="949246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08500" y="835025"/>
                        <a:ext cx="4052888" cy="551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654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3696" y="842963"/>
            <a:ext cx="4388330" cy="5200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8</a:t>
            </a:r>
            <a:r>
              <a:rPr lang="zh-TW" altLang="en-US" dirty="0" smtClean="0">
                <a:hlinkClick r:id="rId3" action="ppaction://hlinkfile"/>
              </a:rPr>
              <a:t>、選擇性</a:t>
            </a:r>
            <a:r>
              <a:rPr lang="zh-TW" altLang="en-US" dirty="0">
                <a:hlinkClick r:id="rId3" action="ppaction://hlinkfile"/>
              </a:rPr>
              <a:t>逐字紀錄表</a:t>
            </a:r>
            <a:endParaRPr lang="en-US" altLang="zh-TW" sz="2400" dirty="0" smtClean="0"/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適合</a:t>
            </a:r>
            <a:r>
              <a:rPr lang="zh-TW" altLang="en-US" sz="2400" dirty="0"/>
              <a:t>記錄課堂產生的特定類型口語內容。</a:t>
            </a:r>
          </a:p>
          <a:p>
            <a:pPr marL="0" indent="0">
              <a:buNone/>
            </a:pPr>
            <a:r>
              <a:rPr lang="zh-TW" altLang="en-US" sz="2400" dirty="0" smtClean="0"/>
              <a:t>可</a:t>
            </a:r>
            <a:r>
              <a:rPr lang="zh-TW" altLang="en-US" sz="2400" dirty="0"/>
              <a:t>使授課教師瞭解課堂產生的口語歷程。</a:t>
            </a:r>
          </a:p>
          <a:p>
            <a:pPr marL="0" indent="0">
              <a:buNone/>
            </a:pPr>
            <a:r>
              <a:rPr lang="zh-TW" altLang="en-US" sz="2400" dirty="0" smtClean="0"/>
              <a:t>。</a:t>
            </a:r>
            <a:endParaRPr lang="zh-TW" altLang="en-US" sz="24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34</a:t>
            </a:fld>
            <a:endParaRPr lang="zh-TW" altLang="en-US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4003938"/>
              </p:ext>
            </p:extLst>
          </p:nvPr>
        </p:nvGraphicFramePr>
        <p:xfrm>
          <a:off x="4965700" y="993775"/>
          <a:ext cx="3595688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" name="文件" r:id="rId4" imgW="6802707" imgH="9517302" progId="Word.Document.12">
                  <p:embed/>
                </p:oleObj>
              </mc:Choice>
              <mc:Fallback>
                <p:oleObj name="文件" r:id="rId4" imgW="6802707" imgH="951730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65700" y="993775"/>
                        <a:ext cx="3595688" cy="502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877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3696" y="857250"/>
            <a:ext cx="4845530" cy="5000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9</a:t>
            </a:r>
            <a:r>
              <a:rPr lang="zh-TW" altLang="en-US" dirty="0" smtClean="0">
                <a:hlinkClick r:id="rId3" action="ppaction://hlinkfile"/>
              </a:rPr>
              <a:t>、教學</a:t>
            </a:r>
            <a:r>
              <a:rPr lang="zh-TW" altLang="en-US" dirty="0">
                <a:hlinkClick r:id="rId3" action="ppaction://hlinkfile"/>
              </a:rPr>
              <a:t>錄影回饋表</a:t>
            </a:r>
            <a:endParaRPr lang="en-US" altLang="zh-TW" sz="2400" dirty="0" smtClean="0"/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適合</a:t>
            </a:r>
            <a:r>
              <a:rPr lang="zh-TW" altLang="en-US" sz="2400" dirty="0"/>
              <a:t>記錄各種類型的課堂事實。</a:t>
            </a:r>
          </a:p>
          <a:p>
            <a:pPr marL="0" indent="0">
              <a:buNone/>
            </a:pPr>
            <a:r>
              <a:rPr lang="zh-TW" altLang="en-US" sz="2400" dirty="0" smtClean="0"/>
              <a:t>可</a:t>
            </a:r>
            <a:r>
              <a:rPr lang="zh-TW" altLang="en-US" sz="2400" dirty="0"/>
              <a:t>重複播放，故能更為大量且細緻的記錄教與學現象。</a:t>
            </a:r>
          </a:p>
          <a:p>
            <a:pPr marL="0" indent="0">
              <a:buNone/>
            </a:pPr>
            <a:r>
              <a:rPr lang="zh-TW" altLang="en-US" sz="2400" dirty="0" smtClean="0"/>
              <a:t>可</a:t>
            </a:r>
            <a:r>
              <a:rPr lang="zh-TW" altLang="en-US" sz="2400" dirty="0"/>
              <a:t>於回饋會談中，共同觀賞每一教學片段並作深入分析。</a:t>
            </a:r>
          </a:p>
          <a:p>
            <a:pPr marL="0" indent="0">
              <a:buNone/>
            </a:pPr>
            <a:r>
              <a:rPr lang="zh-TW" altLang="en-US" sz="2400" dirty="0" smtClean="0"/>
              <a:t>錄影</a:t>
            </a:r>
            <a:r>
              <a:rPr lang="zh-TW" altLang="en-US" sz="2400" dirty="0"/>
              <a:t>前需先經過授課教師，學生及其家長同意</a:t>
            </a:r>
            <a:r>
              <a:rPr lang="zh-TW" altLang="en-US" sz="2400" dirty="0" smtClean="0"/>
              <a:t>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35</a:t>
            </a:fld>
            <a:endParaRPr lang="zh-TW" altLang="en-US"/>
          </a:p>
        </p:txBody>
      </p:sp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2527552"/>
              </p:ext>
            </p:extLst>
          </p:nvPr>
        </p:nvGraphicFramePr>
        <p:xfrm>
          <a:off x="5281613" y="1039813"/>
          <a:ext cx="3705225" cy="523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文件" r:id="rId4" imgW="6802707" imgH="9604065" progId="Word.Document.12">
                  <p:embed/>
                </p:oleObj>
              </mc:Choice>
              <mc:Fallback>
                <p:oleObj name="文件" r:id="rId4" imgW="6802707" imgH="960406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1613" y="1039813"/>
                        <a:ext cx="3705225" cy="5235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688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5158" y="800100"/>
            <a:ext cx="4116867" cy="5229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10</a:t>
            </a:r>
            <a:r>
              <a:rPr lang="zh-TW" altLang="en-US" dirty="0" smtClean="0">
                <a:hlinkClick r:id="rId3" action="ppaction://hlinkfile"/>
              </a:rPr>
              <a:t>、省</a:t>
            </a:r>
            <a:r>
              <a:rPr lang="zh-TW" altLang="en-US" dirty="0">
                <a:hlinkClick r:id="rId3" action="ppaction://hlinkfile"/>
              </a:rPr>
              <a:t>思札記回饋</a:t>
            </a:r>
            <a:r>
              <a:rPr lang="zh-TW" altLang="en-US" dirty="0" smtClean="0">
                <a:hlinkClick r:id="rId3" action="ppaction://hlinkfile"/>
              </a:rPr>
              <a:t>表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由</a:t>
            </a:r>
            <a:r>
              <a:rPr lang="zh-TW" altLang="en-US" sz="2400" dirty="0"/>
              <a:t>授課教師定期對教學經驗與教學問題做日記式的記錄，有決定記錄內容的自由。</a:t>
            </a:r>
          </a:p>
          <a:p>
            <a:pPr marL="0" indent="0">
              <a:buNone/>
            </a:pPr>
            <a:r>
              <a:rPr lang="zh-TW" altLang="en-US" sz="2400" dirty="0" smtClean="0"/>
              <a:t>可</a:t>
            </a:r>
            <a:r>
              <a:rPr lang="zh-TW" altLang="en-US" sz="2400" dirty="0"/>
              <a:t>揭露授課教師關注的焦點，引導觀課人員做教學觀察與</a:t>
            </a:r>
            <a:r>
              <a:rPr lang="zh-TW" altLang="en-US" sz="2400" dirty="0" smtClean="0"/>
              <a:t>回饋。</a:t>
            </a:r>
            <a:endParaRPr lang="zh-TW" altLang="en-US" sz="24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36</a:t>
            </a:fld>
            <a:endParaRPr lang="zh-TW" altLang="en-US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1729800"/>
              </p:ext>
            </p:extLst>
          </p:nvPr>
        </p:nvGraphicFramePr>
        <p:xfrm>
          <a:off x="4918075" y="1071563"/>
          <a:ext cx="3816350" cy="537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6" name="文件" r:id="rId4" imgW="6802707" imgH="9564824" progId="Word.Document.12">
                  <p:embed/>
                </p:oleObj>
              </mc:Choice>
              <mc:Fallback>
                <p:oleObj name="文件" r:id="rId4" imgW="6802707" imgH="956482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18075" y="1071563"/>
                        <a:ext cx="3816350" cy="5376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911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3696" y="1085851"/>
            <a:ext cx="4674079" cy="46005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11</a:t>
            </a:r>
            <a:r>
              <a:rPr lang="zh-TW" altLang="en-US" dirty="0" smtClean="0">
                <a:hlinkClick r:id="rId3" action="ppaction://hlinkfile"/>
              </a:rPr>
              <a:t>、分組</a:t>
            </a:r>
            <a:r>
              <a:rPr lang="zh-TW" altLang="en-US" dirty="0">
                <a:hlinkClick r:id="rId3" action="ppaction://hlinkfile"/>
              </a:rPr>
              <a:t>合作學習教學觀察</a:t>
            </a:r>
            <a:r>
              <a:rPr lang="zh-TW" altLang="en-US" dirty="0" smtClean="0">
                <a:hlinkClick r:id="rId3" action="ppaction://hlinkfile"/>
              </a:rPr>
              <a:t>表</a:t>
            </a:r>
            <a:endParaRPr lang="en-US" altLang="zh-TW" sz="2400" dirty="0" smtClean="0"/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實施</a:t>
            </a:r>
            <a:r>
              <a:rPr lang="zh-TW" altLang="en-US" sz="2400" dirty="0"/>
              <a:t>分組合作學習</a:t>
            </a:r>
            <a:r>
              <a:rPr lang="zh-TW" altLang="en-US" sz="2400" dirty="0" smtClean="0"/>
              <a:t>使用。</a:t>
            </a:r>
            <a:endParaRPr lang="zh-TW" altLang="en-US" sz="24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37</a:t>
            </a:fld>
            <a:endParaRPr lang="zh-TW" altLang="en-US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8516163"/>
              </p:ext>
            </p:extLst>
          </p:nvPr>
        </p:nvGraphicFramePr>
        <p:xfrm>
          <a:off x="5060950" y="1214438"/>
          <a:ext cx="3689350" cy="490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9" name="文件" r:id="rId4" imgW="6984161" imgH="9261693" progId="Word.Document.12">
                  <p:embed/>
                </p:oleObj>
              </mc:Choice>
              <mc:Fallback>
                <p:oleObj name="文件" r:id="rId4" imgW="6984161" imgH="92616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60950" y="1214438"/>
                        <a:ext cx="3689350" cy="490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180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3695" y="957263"/>
            <a:ext cx="4602643" cy="48720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12</a:t>
            </a:r>
            <a:r>
              <a:rPr lang="zh-TW" altLang="en-US" dirty="0" smtClean="0">
                <a:hlinkClick r:id="rId3" action="ppaction://hlinkfile"/>
              </a:rPr>
              <a:t>、學習</a:t>
            </a:r>
            <a:r>
              <a:rPr lang="zh-TW" altLang="en-US" dirty="0">
                <a:hlinkClick r:id="rId3" action="ppaction://hlinkfile"/>
              </a:rPr>
              <a:t>共同體公開觀課紀錄表（丙）</a:t>
            </a:r>
            <a:endParaRPr lang="en-US" altLang="zh-TW" sz="2400" dirty="0" smtClean="0"/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實施</a:t>
            </a:r>
            <a:r>
              <a:rPr lang="zh-TW" altLang="en-US" sz="2400" dirty="0"/>
              <a:t>學習共同體使用。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38</a:t>
            </a:fld>
            <a:endParaRPr lang="zh-TW" altLang="en-US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8624108"/>
              </p:ext>
            </p:extLst>
          </p:nvPr>
        </p:nvGraphicFramePr>
        <p:xfrm>
          <a:off x="5013325" y="1025525"/>
          <a:ext cx="3814763" cy="5202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1" name="文件" r:id="rId4" imgW="6790107" imgH="9261693" progId="Word.Document.12">
                  <p:embed/>
                </p:oleObj>
              </mc:Choice>
              <mc:Fallback>
                <p:oleObj name="文件" r:id="rId4" imgW="6790107" imgH="92616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13325" y="1025525"/>
                        <a:ext cx="3814763" cy="5202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014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BC1E37D0-D29A-4FF6-9C58-56FA3E6C3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3</a:t>
            </a:fld>
            <a:endParaRPr lang="zh-TW" altLang="en-US"/>
          </a:p>
        </p:txBody>
      </p:sp>
      <p:graphicFrame>
        <p:nvGraphicFramePr>
          <p:cNvPr id="6" name="資料庫圖表 5">
            <a:extLst>
              <a:ext uri="{FF2B5EF4-FFF2-40B4-BE49-F238E27FC236}">
                <a16:creationId xmlns="" xmlns:a16="http://schemas.microsoft.com/office/drawing/2014/main" id="{41405E04-F9A7-4975-804F-36171CCE16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8954340"/>
              </p:ext>
            </p:extLst>
          </p:nvPr>
        </p:nvGraphicFramePr>
        <p:xfrm>
          <a:off x="-190500" y="73766"/>
          <a:ext cx="9334500" cy="5831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9A72E41F-32D6-4F70-89A0-1CAF9BE3693A}"/>
              </a:ext>
            </a:extLst>
          </p:cNvPr>
          <p:cNvSpPr txBox="1"/>
          <p:nvPr/>
        </p:nvSpPr>
        <p:spPr>
          <a:xfrm>
            <a:off x="1193800" y="5774723"/>
            <a:ext cx="7023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建議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採取：</a:t>
            </a:r>
            <a:r>
              <a:rPr lang="zh-TW" altLang="en-US" sz="4000" b="1" dirty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同儕觀課</a:t>
            </a:r>
            <a:r>
              <a:rPr lang="zh-TW" altLang="en-US" sz="4000" b="1" dirty="0" smtClean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模式</a:t>
            </a:r>
            <a:endParaRPr lang="zh-TW" altLang="en-US" sz="4000" b="1" dirty="0">
              <a:solidFill>
                <a:srgbClr val="0033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796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3696" y="728663"/>
            <a:ext cx="4216880" cy="4943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13</a:t>
            </a:r>
            <a:r>
              <a:rPr lang="zh-TW" altLang="en-US" dirty="0" smtClean="0">
                <a:hlinkClick r:id="rId3" action="ppaction://hlinkfile"/>
              </a:rPr>
              <a:t>、中華民國</a:t>
            </a:r>
            <a:r>
              <a:rPr lang="zh-TW" altLang="en-US" dirty="0">
                <a:hlinkClick r:id="rId3" action="ppaction://hlinkfile"/>
              </a:rPr>
              <a:t>全國教師</a:t>
            </a:r>
            <a:r>
              <a:rPr lang="zh-TW" altLang="en-US" dirty="0" smtClean="0">
                <a:hlinkClick r:id="rId3" action="ppaction://hlinkfile"/>
              </a:rPr>
              <a:t>會</a:t>
            </a:r>
            <a:r>
              <a:rPr lang="en-US" altLang="zh-TW" dirty="0" smtClean="0">
                <a:hlinkClick r:id="rId3" action="ppaction://hlinkfile"/>
              </a:rPr>
              <a:t>《</a:t>
            </a:r>
            <a:r>
              <a:rPr lang="zh-TW" altLang="en-US" dirty="0">
                <a:hlinkClick r:id="rId3" action="ppaction://hlinkfile"/>
              </a:rPr>
              <a:t>觀議課實務手冊</a:t>
            </a:r>
            <a:r>
              <a:rPr lang="en-US" altLang="zh-TW" dirty="0">
                <a:hlinkClick r:id="rId3" action="ppaction://hlinkfile"/>
              </a:rPr>
              <a:t>》</a:t>
            </a:r>
            <a:r>
              <a:rPr lang="zh-TW" altLang="en-US" dirty="0">
                <a:hlinkClick r:id="rId3" action="ppaction://hlinkfile"/>
              </a:rPr>
              <a:t>紀錄表</a:t>
            </a:r>
            <a:endParaRPr lang="zh-TW" altLang="en-US" dirty="0"/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/>
              <a:t>中華民國全國教師會提供，以「學生學習為中心」為觀察重點。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39</a:t>
            </a:fld>
            <a:endParaRPr lang="zh-TW" altLang="en-US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2852927"/>
              </p:ext>
            </p:extLst>
          </p:nvPr>
        </p:nvGraphicFramePr>
        <p:xfrm>
          <a:off x="4918075" y="993775"/>
          <a:ext cx="3816350" cy="5202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5" name="文件" r:id="rId4" imgW="6790107" imgH="9261693" progId="Word.Document.12">
                  <p:embed/>
                </p:oleObj>
              </mc:Choice>
              <mc:Fallback>
                <p:oleObj name="文件" r:id="rId4" imgW="6790107" imgH="92616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18075" y="993775"/>
                        <a:ext cx="3816350" cy="5202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145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3696" y="1343025"/>
            <a:ext cx="4131154" cy="47005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14</a:t>
            </a:r>
            <a:r>
              <a:rPr lang="zh-TW" altLang="en-US" dirty="0" smtClean="0">
                <a:hlinkClick r:id="rId3" action="ppaction://hlinkfile"/>
              </a:rPr>
              <a:t>、高效能</a:t>
            </a:r>
            <a:r>
              <a:rPr lang="zh-TW" altLang="en-US" dirty="0">
                <a:hlinkClick r:id="rId3" action="ppaction://hlinkfile"/>
              </a:rPr>
              <a:t>教師的觀察紀錄</a:t>
            </a:r>
            <a:r>
              <a:rPr lang="zh-TW" altLang="en-US" dirty="0" smtClean="0">
                <a:hlinkClick r:id="rId3" action="ppaction://hlinkfile"/>
              </a:rPr>
              <a:t>表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/>
              <a:t>以「高效能教師的七個成功訣竅」為觀課規準。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40</a:t>
            </a:fld>
            <a:endParaRPr lang="zh-TW" altLang="en-US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2016411"/>
              </p:ext>
            </p:extLst>
          </p:nvPr>
        </p:nvGraphicFramePr>
        <p:xfrm>
          <a:off x="4824413" y="1214438"/>
          <a:ext cx="3751262" cy="518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9" name="文件" r:id="rId4" imgW="6893434" imgH="9503621" progId="Word.Document.12">
                  <p:embed/>
                </p:oleObj>
              </mc:Choice>
              <mc:Fallback>
                <p:oleObj name="文件" r:id="rId4" imgW="6893434" imgH="950362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24413" y="1214438"/>
                        <a:ext cx="3751262" cy="5186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499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3696" y="871539"/>
            <a:ext cx="4674079" cy="52720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15</a:t>
            </a:r>
            <a:r>
              <a:rPr lang="zh-TW" altLang="en-US" dirty="0" smtClean="0">
                <a:hlinkClick r:id="rId3" action="ppaction://hlinkfile"/>
              </a:rPr>
              <a:t>、小組</a:t>
            </a:r>
            <a:r>
              <a:rPr lang="zh-TW" altLang="en-US" dirty="0">
                <a:hlinkClick r:id="rId3" action="ppaction://hlinkfile"/>
              </a:rPr>
              <a:t>學習觀察表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課堂</a:t>
            </a:r>
            <a:r>
              <a:rPr lang="zh-TW" altLang="en-US" sz="2400" dirty="0"/>
              <a:t>中進行分組討論時，針對小組討論內容進行觀察。</a:t>
            </a:r>
          </a:p>
          <a:p>
            <a:pPr marL="0" indent="0">
              <a:buNone/>
            </a:pPr>
            <a:r>
              <a:rPr lang="zh-TW" altLang="en-US" sz="2400" dirty="0" smtClean="0"/>
              <a:t>小組</a:t>
            </a:r>
            <a:r>
              <a:rPr lang="zh-TW" altLang="en-US" sz="2400" dirty="0"/>
              <a:t>設定可分為無人領導小組、事先給予職務分工表並由學生自由決定角色、或直接指定角色之不同設定。</a:t>
            </a:r>
          </a:p>
          <a:p>
            <a:pPr marL="0" indent="0">
              <a:buNone/>
            </a:pPr>
            <a:r>
              <a:rPr lang="zh-TW" altLang="en-US" sz="2400" dirty="0" smtClean="0"/>
              <a:t>可</a:t>
            </a:r>
            <a:r>
              <a:rPr lang="zh-TW" altLang="en-US" sz="2400" dirty="0"/>
              <a:t>用於觀察學生發言情形、專心程度等，或其他焦點問題。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41</a:t>
            </a:fld>
            <a:endParaRPr lang="zh-TW" altLang="en-US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779478"/>
              </p:ext>
            </p:extLst>
          </p:nvPr>
        </p:nvGraphicFramePr>
        <p:xfrm>
          <a:off x="5170488" y="1103313"/>
          <a:ext cx="3705225" cy="5202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2" name="文件" r:id="rId4" imgW="6802707" imgH="9543583" progId="Word.Document.12">
                  <p:embed/>
                </p:oleObj>
              </mc:Choice>
              <mc:Fallback>
                <p:oleObj name="文件" r:id="rId4" imgW="6802707" imgH="954358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70488" y="1103313"/>
                        <a:ext cx="3705225" cy="5202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435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3696" y="812533"/>
            <a:ext cx="4745517" cy="51882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16</a:t>
            </a:r>
            <a:r>
              <a:rPr lang="zh-TW" altLang="en-US" dirty="0" smtClean="0">
                <a:hlinkClick r:id="rId3" action="ppaction://hlinkfile"/>
              </a:rPr>
              <a:t>、小組</a:t>
            </a:r>
            <a:r>
              <a:rPr lang="zh-TW" altLang="en-US" dirty="0">
                <a:hlinkClick r:id="rId3" action="ppaction://hlinkfile"/>
              </a:rPr>
              <a:t>討論參與質量觀察表</a:t>
            </a:r>
            <a:endParaRPr lang="en-US" altLang="zh-TW" sz="2400" dirty="0" smtClean="0"/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課堂</a:t>
            </a:r>
            <a:r>
              <a:rPr lang="zh-TW" altLang="en-US" sz="2400" dirty="0"/>
              <a:t>中進行分組討論時，針對學生表現進行觀察。</a:t>
            </a:r>
          </a:p>
          <a:p>
            <a:pPr marL="0" indent="0">
              <a:buNone/>
            </a:pPr>
            <a:r>
              <a:rPr lang="zh-TW" altLang="en-US" sz="2400" dirty="0" smtClean="0"/>
              <a:t>可</a:t>
            </a:r>
            <a:r>
              <a:rPr lang="zh-TW" altLang="en-US" sz="2400" dirty="0"/>
              <a:t>用於觀察學生是否出現授課教師期待的互動行為，以達到分組討論的目的。</a:t>
            </a:r>
          </a:p>
          <a:p>
            <a:pPr marL="0" indent="0">
              <a:buNone/>
            </a:pPr>
            <a:r>
              <a:rPr lang="zh-TW" altLang="en-US" sz="2400" dirty="0" smtClean="0"/>
              <a:t>例如</a:t>
            </a:r>
            <a:r>
              <a:rPr lang="zh-TW" altLang="en-US" sz="2400" dirty="0"/>
              <a:t>：觀察學生的參與度、優勢學生是否會主動幫助弱勢學生、弱勢學生是否會主動求助等。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42</a:t>
            </a:fld>
            <a:endParaRPr lang="zh-TW" altLang="en-US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1081186"/>
              </p:ext>
            </p:extLst>
          </p:nvPr>
        </p:nvGraphicFramePr>
        <p:xfrm>
          <a:off x="4981575" y="1087438"/>
          <a:ext cx="3705225" cy="523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6" name="文件" r:id="rId4" imgW="6802707" imgH="9599745" progId="Word.Document.12">
                  <p:embed/>
                </p:oleObj>
              </mc:Choice>
              <mc:Fallback>
                <p:oleObj name="文件" r:id="rId4" imgW="6802707" imgH="959974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81575" y="1087438"/>
                        <a:ext cx="3705225" cy="5233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966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3696" y="1042988"/>
            <a:ext cx="4759804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17</a:t>
            </a:r>
            <a:r>
              <a:rPr lang="zh-TW" altLang="en-US" dirty="0" smtClean="0">
                <a:hlinkClick r:id="rId3" action="ppaction://hlinkfile"/>
              </a:rPr>
              <a:t>、個別</a:t>
            </a:r>
            <a:r>
              <a:rPr lang="zh-TW" altLang="en-US" dirty="0">
                <a:hlinkClick r:id="rId3" action="ppaction://hlinkfile"/>
              </a:rPr>
              <a:t>學生課堂行為時間軸紀錄表</a:t>
            </a:r>
            <a:endParaRPr lang="en-US" altLang="zh-TW" sz="2400" dirty="0" smtClean="0"/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於</a:t>
            </a:r>
            <a:r>
              <a:rPr lang="zh-TW" altLang="en-US" sz="2400" dirty="0"/>
              <a:t>課堂中觀察特定學生之課堂行為。</a:t>
            </a:r>
          </a:p>
          <a:p>
            <a:pPr marL="0" indent="0">
              <a:buNone/>
            </a:pPr>
            <a:r>
              <a:rPr lang="zh-TW" altLang="en-US" sz="2400" dirty="0" smtClean="0"/>
              <a:t>由</a:t>
            </a:r>
            <a:r>
              <a:rPr lang="zh-TW" altLang="en-US" sz="2400" dirty="0"/>
              <a:t>授課教師選定想觀察之標的學生以及對照學生（立意抽樣）。</a:t>
            </a:r>
          </a:p>
          <a:p>
            <a:pPr marL="0" indent="0">
              <a:buNone/>
            </a:pPr>
            <a:r>
              <a:rPr lang="zh-TW" altLang="en-US" sz="2400" dirty="0" smtClean="0"/>
              <a:t>可</a:t>
            </a:r>
            <a:r>
              <a:rPr lang="zh-TW" altLang="en-US" sz="2400" dirty="0"/>
              <a:t>用於觀察參與的學員投入課堂學習的情形如何、有無干擾課堂的行為等，或其他焦點問題。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43</a:t>
            </a:fld>
            <a:endParaRPr lang="zh-TW" altLang="en-US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0532516"/>
              </p:ext>
            </p:extLst>
          </p:nvPr>
        </p:nvGraphicFramePr>
        <p:xfrm>
          <a:off x="5297488" y="1198563"/>
          <a:ext cx="3484562" cy="485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0" name="文件" r:id="rId4" imgW="6802707" imgH="9485261" progId="Word.Document.12">
                  <p:embed/>
                </p:oleObj>
              </mc:Choice>
              <mc:Fallback>
                <p:oleObj name="文件" r:id="rId4" imgW="6802707" imgH="948526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97488" y="1198563"/>
                        <a:ext cx="3484562" cy="4856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150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3695" y="871537"/>
            <a:ext cx="3959705" cy="5272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hlinkClick r:id="rId3" action="ppaction://hlinkfile"/>
              </a:rPr>
              <a:t>工具</a:t>
            </a:r>
            <a:r>
              <a:rPr lang="en-US" altLang="zh-TW" dirty="0" smtClean="0">
                <a:hlinkClick r:id="rId3" action="ppaction://hlinkfile"/>
              </a:rPr>
              <a:t>18</a:t>
            </a:r>
            <a:r>
              <a:rPr lang="zh-TW" altLang="en-US" dirty="0" smtClean="0">
                <a:hlinkClick r:id="rId3" action="ppaction://hlinkfile"/>
              </a:rPr>
              <a:t>、個別</a:t>
            </a:r>
            <a:r>
              <a:rPr lang="zh-TW" altLang="en-US" dirty="0">
                <a:hlinkClick r:id="rId3" action="ppaction://hlinkfile"/>
              </a:rPr>
              <a:t>學生課堂行為發生頻率紀錄</a:t>
            </a:r>
            <a:r>
              <a:rPr lang="zh-TW" altLang="en-US" dirty="0" smtClean="0">
                <a:hlinkClick r:id="rId3" action="ppaction://hlinkfile"/>
              </a:rPr>
              <a:t>表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sz="2400" dirty="0"/>
          </a:p>
          <a:p>
            <a:pPr marL="0" indent="0">
              <a:buNone/>
            </a:pPr>
            <a:r>
              <a:rPr lang="zh-TW" altLang="en-US" sz="2400" dirty="0" smtClean="0"/>
              <a:t>於</a:t>
            </a:r>
            <a:r>
              <a:rPr lang="zh-TW" altLang="en-US" sz="2400" dirty="0"/>
              <a:t>課堂中觀察個別學生出現的課堂行為。</a:t>
            </a:r>
          </a:p>
          <a:p>
            <a:pPr marL="0" indent="0">
              <a:buNone/>
            </a:pPr>
            <a:r>
              <a:rPr lang="zh-TW" altLang="en-US" sz="2400" dirty="0" smtClean="0"/>
              <a:t>由</a:t>
            </a:r>
            <a:r>
              <a:rPr lang="zh-TW" altLang="en-US" sz="2400" dirty="0"/>
              <a:t>授課教師選定想觀察的學生（立意抽樣）。</a:t>
            </a:r>
          </a:p>
          <a:p>
            <a:pPr marL="0" indent="0">
              <a:buNone/>
            </a:pPr>
            <a:r>
              <a:rPr lang="zh-TW" altLang="en-US" sz="2400" dirty="0" smtClean="0"/>
              <a:t>可</a:t>
            </a:r>
            <a:r>
              <a:rPr lang="zh-TW" altLang="en-US" sz="2400" dirty="0"/>
              <a:t>用於觀察參與的學員投入課堂學習的情形如何、有無干擾課堂的行為。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44</a:t>
            </a:fld>
            <a:endParaRPr lang="zh-TW" altLang="en-US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6851724"/>
              </p:ext>
            </p:extLst>
          </p:nvPr>
        </p:nvGraphicFramePr>
        <p:xfrm>
          <a:off x="4572000" y="898525"/>
          <a:ext cx="3484563" cy="487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4" name="文件" r:id="rId4" imgW="6802707" imgH="9512622" progId="Word.Document.12">
                  <p:embed/>
                </p:oleObj>
              </mc:Choice>
              <mc:Fallback>
                <p:oleObj name="文件" r:id="rId4" imgW="6802707" imgH="951262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0" y="898525"/>
                        <a:ext cx="3484563" cy="4872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492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4690" y="1700213"/>
            <a:ext cx="7473448" cy="2100262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依觀察焦點</a:t>
            </a:r>
            <a:r>
              <a:rPr lang="zh-TW" altLang="en-US" dirty="0" smtClean="0"/>
              <a:t>使用上述所列觀察工具部分</a:t>
            </a:r>
            <a:r>
              <a:rPr lang="zh-TW" altLang="en-US" dirty="0"/>
              <a:t>欄位或某規準</a:t>
            </a:r>
            <a:r>
              <a:rPr lang="zh-TW" altLang="en-US" dirty="0" smtClean="0"/>
              <a:t>，不必</a:t>
            </a:r>
            <a:r>
              <a:rPr lang="zh-TW" altLang="en-US" dirty="0"/>
              <a:t>完整使用該附表，亦可兩種以上工具兼用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711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46</a:t>
            </a:fld>
            <a:endParaRPr lang="zh-TW" altLang="en-US"/>
          </a:p>
        </p:txBody>
      </p:sp>
      <p:pic>
        <p:nvPicPr>
          <p:cNvPr id="3074" name="Picture 2" descr="P:\transparentteacher\TDO漫畫JPG檔\續作漫畫-TDO的課堂風景_頁面_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74" y="425513"/>
            <a:ext cx="8247706" cy="592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75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47</a:t>
            </a:fld>
            <a:endParaRPr lang="zh-TW" alt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1" y="-557213"/>
            <a:ext cx="11820525" cy="833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73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9EF6F389-A9CA-4470-BF7E-E3BF453B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90" y="141159"/>
            <a:ext cx="7696386" cy="900241"/>
          </a:xfrm>
        </p:spPr>
        <p:txBody>
          <a:bodyPr/>
          <a:lstStyle/>
          <a:p>
            <a:pPr marL="895350" indent="-895350"/>
            <a:r>
              <a:rPr lang="zh-TW" altLang="en-US" dirty="0" smtClean="0"/>
              <a:t>議課參考方法</a:t>
            </a:r>
            <a:endParaRPr lang="en-US" alt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E10A9BBB-969E-49BB-B4B6-EA11E4740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48</a:t>
            </a:fld>
            <a:endParaRPr lang="zh-TW" alt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="" xmlns:a16="http://schemas.microsoft.com/office/drawing/2014/main" id="{637285AF-59B8-47E6-8D4F-EBE777863E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707852"/>
              </p:ext>
            </p:extLst>
          </p:nvPr>
        </p:nvGraphicFramePr>
        <p:xfrm>
          <a:off x="172770" y="1254808"/>
          <a:ext cx="8820759" cy="5095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114">
                  <a:extLst>
                    <a:ext uri="{9D8B030D-6E8A-4147-A177-3AD203B41FA5}">
                      <a16:colId xmlns="" xmlns:a16="http://schemas.microsoft.com/office/drawing/2014/main" val="1725855958"/>
                    </a:ext>
                  </a:extLst>
                </a:gridCol>
                <a:gridCol w="4639967">
                  <a:extLst>
                    <a:ext uri="{9D8B030D-6E8A-4147-A177-3AD203B41FA5}">
                      <a16:colId xmlns="" xmlns:a16="http://schemas.microsoft.com/office/drawing/2014/main" val="3242352621"/>
                    </a:ext>
                  </a:extLst>
                </a:gridCol>
                <a:gridCol w="3751678">
                  <a:extLst>
                    <a:ext uri="{9D8B030D-6E8A-4147-A177-3AD203B41FA5}">
                      <a16:colId xmlns="" xmlns:a16="http://schemas.microsoft.com/office/drawing/2014/main" val="501093305"/>
                    </a:ext>
                  </a:extLst>
                </a:gridCol>
              </a:tblGrid>
              <a:tr h="577576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回饋會談題綱焦點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87054590"/>
                  </a:ext>
                </a:extLst>
              </a:tr>
              <a:tr h="95029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200" dirty="0">
                          <a:solidFill>
                            <a:srgbClr val="0033CC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觀課人員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說明觀察到的</a:t>
                      </a:r>
                      <a:r>
                        <a:rPr lang="zh-TW" altLang="en-US" sz="2400" kern="1200" dirty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教與學具體事實</a:t>
                      </a:r>
                      <a:endParaRPr lang="zh-TW" altLang="en-US" sz="2400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b="1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Objective</a:t>
                      </a:r>
                      <a:r>
                        <a:rPr lang="zh-TW" altLang="en-US" sz="2400" b="1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客觀、事實</a:t>
                      </a:r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/>
                      </a:r>
                      <a:br>
                        <a:rPr lang="en-US" altLang="zh-TW" sz="24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zh-TW" altLang="en-US"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呈現事實和外在現況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52736892"/>
                  </a:ext>
                </a:extLst>
              </a:tr>
              <a:tr h="87422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前述</a:t>
                      </a:r>
                      <a:r>
                        <a:rPr lang="zh-TW" altLang="en-US" sz="2400" kern="1200" dirty="0">
                          <a:solidFill>
                            <a:srgbClr val="0033CC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觀察資料與觀察焦點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的</a:t>
                      </a:r>
                      <a:r>
                        <a:rPr lang="zh-TW" altLang="en-US" sz="2400" kern="1200" dirty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關聯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（即觀察資料能否</a:t>
                      </a:r>
                      <a:r>
                        <a:rPr lang="zh-TW" altLang="en-US" sz="2400" kern="1200" dirty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回應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觀察焦點的問題）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b="1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Reflective</a:t>
                      </a:r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感受、反應</a:t>
                      </a:r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/>
                      </a:r>
                      <a:br>
                        <a:rPr lang="en-US" altLang="zh-TW" sz="24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zh-TW" altLang="en-US" sz="2400" spc="-3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對所接收到事物的內在反應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74235746"/>
                  </a:ext>
                </a:extLst>
              </a:tr>
              <a:tr h="95029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授課教師與觀課人員分享</a:t>
                      </a:r>
                      <a:r>
                        <a:rPr lang="zh-TW" altLang="en-US" sz="2400" kern="1200" dirty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公開授課∕教學觀察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彼此的</a:t>
                      </a:r>
                      <a:r>
                        <a:rPr lang="zh-TW" altLang="en-US" sz="2400" kern="1200" dirty="0">
                          <a:solidFill>
                            <a:srgbClr val="0033CC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收穫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或對未來教與學的</a:t>
                      </a:r>
                      <a:r>
                        <a:rPr lang="zh-TW" altLang="en-US" sz="2400" kern="1200" dirty="0">
                          <a:solidFill>
                            <a:srgbClr val="0033CC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啟發</a:t>
                      </a:r>
                      <a:endParaRPr lang="zh-TW" altLang="en-US" sz="2400" dirty="0">
                        <a:solidFill>
                          <a:srgbClr val="0033CC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b="1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Interpretive</a:t>
                      </a:r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意義、價值</a:t>
                      </a:r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/>
                      </a:r>
                      <a:br>
                        <a:rPr lang="en-US" altLang="zh-TW" sz="24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尋找感官和反應的意義、價值與重要性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84532981"/>
                  </a:ext>
                </a:extLst>
              </a:tr>
              <a:tr h="95029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授課教師∕觀課人員下次擬採取之</a:t>
                      </a:r>
                      <a:r>
                        <a:rPr lang="zh-TW" altLang="en-US" sz="2400" kern="1200" dirty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教與學行動或策略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（含下次的</a:t>
                      </a:r>
                      <a:r>
                        <a:rPr lang="zh-TW" altLang="en-US" sz="2400" kern="1200" dirty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觀察焦點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）</a:t>
                      </a:r>
                      <a:endParaRPr lang="zh-TW" altLang="en-US" sz="26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b="1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Decisional</a:t>
                      </a:r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決定、行動</a:t>
                      </a:r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/>
                      </a:r>
                      <a:br>
                        <a:rPr lang="en-US" altLang="zh-TW" sz="24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得到結論、找出決議並採取行動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07045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486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4</a:t>
            </a:fld>
            <a:endParaRPr lang="zh-TW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5839" y="-300038"/>
            <a:ext cx="11820525" cy="839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61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1E57D2C1-2BEE-445F-B427-A8B943C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49</a:t>
            </a:fld>
            <a:endParaRPr lang="zh-TW" altLang="en-US"/>
          </a:p>
        </p:txBody>
      </p:sp>
      <p:graphicFrame>
        <p:nvGraphicFramePr>
          <p:cNvPr id="3" name="表格 2">
            <a:extLst>
              <a:ext uri="{FF2B5EF4-FFF2-40B4-BE49-F238E27FC236}">
                <a16:creationId xmlns="" xmlns:a16="http://schemas.microsoft.com/office/drawing/2014/main" id="{8B28D4F5-FCFE-4BEE-B47A-57E6DB006D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814149"/>
              </p:ext>
            </p:extLst>
          </p:nvPr>
        </p:nvGraphicFramePr>
        <p:xfrm>
          <a:off x="0" y="86360"/>
          <a:ext cx="9143999" cy="668528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309729">
                  <a:extLst>
                    <a:ext uri="{9D8B030D-6E8A-4147-A177-3AD203B41FA5}">
                      <a16:colId xmlns="" xmlns:a16="http://schemas.microsoft.com/office/drawing/2014/main" val="2409108293"/>
                    </a:ext>
                  </a:extLst>
                </a:gridCol>
                <a:gridCol w="4745240">
                  <a:extLst>
                    <a:ext uri="{9D8B030D-6E8A-4147-A177-3AD203B41FA5}">
                      <a16:colId xmlns="" xmlns:a16="http://schemas.microsoft.com/office/drawing/2014/main" val="1585835202"/>
                    </a:ext>
                  </a:extLst>
                </a:gridCol>
                <a:gridCol w="1089030">
                  <a:extLst>
                    <a:ext uri="{9D8B030D-6E8A-4147-A177-3AD203B41FA5}">
                      <a16:colId xmlns="" xmlns:a16="http://schemas.microsoft.com/office/drawing/2014/main" val="169059155"/>
                    </a:ext>
                  </a:extLst>
                </a:gridCol>
              </a:tblGrid>
              <a:tr h="409262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回饋會談題綱</a:t>
                      </a:r>
                      <a:r>
                        <a:rPr lang="zh-TW" altLang="en-US" sz="28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範例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BFB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577315706"/>
                  </a:ext>
                </a:extLst>
              </a:tr>
              <a:tr h="3507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步驟</a:t>
                      </a:r>
                      <a:endParaRPr lang="zh-TW" altLang="zh-TW" sz="24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DBFBE"/>
                    </a:solidFill>
                  </a:tcPr>
                </a:tc>
                <a:tc>
                  <a:txBody>
                    <a:bodyPr/>
                    <a:lstStyle/>
                    <a:p>
                      <a:pPr marL="19710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zh-TW" altLang="en-US" sz="24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內容</a:t>
                      </a:r>
                      <a:endParaRPr lang="zh-TW" altLang="zh-TW" sz="24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DBFB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zh-TW" altLang="en-US" sz="24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時間</a:t>
                      </a:r>
                      <a:endParaRPr lang="zh-TW" altLang="zh-TW" sz="24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DBFB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68090428"/>
                  </a:ext>
                </a:extLst>
              </a:tr>
              <a:tr h="535939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2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1.</a:t>
                      </a:r>
                      <a:r>
                        <a:rPr lang="zh-TW" altLang="en-US" sz="2000" kern="1200" dirty="0">
                          <a:solidFill>
                            <a:srgbClr val="0033CC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觀課人員</a:t>
                      </a: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說明觀察到的</a:t>
                      </a:r>
                      <a:r>
                        <a:rPr lang="zh-TW" altLang="en-US" sz="2000" kern="1200" dirty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教與學具體事實</a:t>
                      </a:r>
                      <a:endParaRPr lang="zh-TW" altLang="en-US" sz="2000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ts val="22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用描述語詞：</a:t>
                      </a:r>
                      <a:r>
                        <a:rPr lang="en-US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/>
                      </a:r>
                      <a:br>
                        <a:rPr lang="en-US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zh-TW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所看到與聽到的內容為何</a:t>
                      </a:r>
                      <a:r>
                        <a:rPr lang="zh-TW" altLang="en-US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？</a:t>
                      </a:r>
                      <a:endParaRPr lang="zh-TW" altLang="zh-TW" sz="20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altLang="zh-TW" sz="22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lang="zh-TW" altLang="zh-TW" sz="22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分鐘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50768488"/>
                  </a:ext>
                </a:extLst>
              </a:tr>
              <a:tr h="3215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對於訊息的看法為何</a:t>
                      </a:r>
                      <a:r>
                        <a:rPr lang="zh-TW" altLang="en-US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？</a:t>
                      </a:r>
                      <a:endParaRPr lang="zh-TW" altLang="zh-TW" sz="20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altLang="zh-TW" sz="22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lang="zh-TW" altLang="zh-TW" sz="22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分鐘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8198894"/>
                  </a:ext>
                </a:extLst>
              </a:tr>
              <a:tr h="11120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前述</a:t>
                      </a:r>
                      <a:r>
                        <a:rPr lang="zh-TW" altLang="en-US" sz="2000" kern="1200" dirty="0">
                          <a:solidFill>
                            <a:srgbClr val="0033CC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觀察資料與觀察焦點</a:t>
                      </a: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的</a:t>
                      </a:r>
                      <a:r>
                        <a:rPr lang="zh-TW" altLang="en-US" sz="2000" kern="1200" dirty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關聯</a:t>
                      </a: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（即觀察資料能否</a:t>
                      </a:r>
                      <a:r>
                        <a:rPr lang="zh-TW" altLang="en-US" sz="2000" kern="1200" dirty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回應</a:t>
                      </a: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觀察焦點的問題）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zh-TW" altLang="zh-TW" sz="2200" b="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資料對於焦點問題的解釋為何</a:t>
                      </a:r>
                      <a:r>
                        <a:rPr lang="zh-TW" altLang="en-US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？</a:t>
                      </a:r>
                      <a:endParaRPr lang="zh-TW" altLang="zh-TW" sz="20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34290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資料是否闡明教學的其他範圍，如果有，所指的是什麼</a:t>
                      </a:r>
                      <a:r>
                        <a:rPr lang="zh-TW" altLang="en-US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？</a:t>
                      </a:r>
                      <a:endParaRPr lang="zh-TW" sz="20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altLang="zh-TW" sz="22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altLang="zh-TW" sz="22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分鐘</a:t>
                      </a:r>
                      <a:endParaRPr lang="zh-TW" sz="22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59253175"/>
                  </a:ext>
                </a:extLst>
              </a:tr>
              <a:tr h="2436118"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授課教師與觀課人員分享</a:t>
                      </a:r>
                      <a:r>
                        <a:rPr lang="zh-TW" altLang="en-US" sz="2000" kern="1200" dirty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公開授課∕教學觀察</a:t>
                      </a: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彼此的</a:t>
                      </a:r>
                      <a:r>
                        <a:rPr lang="zh-TW" altLang="en-US" sz="2000" kern="1200" dirty="0">
                          <a:solidFill>
                            <a:srgbClr val="0033CC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收穫</a:t>
                      </a: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或對未來教與學的</a:t>
                      </a:r>
                      <a:r>
                        <a:rPr lang="zh-TW" altLang="en-US" sz="2000" kern="1200" dirty="0">
                          <a:solidFill>
                            <a:srgbClr val="0033CC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啟發</a:t>
                      </a:r>
                      <a:endParaRPr lang="zh-TW" altLang="zh-TW" sz="2200" b="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zh-TW" altLang="en-US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（</a:t>
                      </a:r>
                      <a:r>
                        <a:rPr lang="en-US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）授課</a:t>
                      </a:r>
                      <a:r>
                        <a:rPr lang="zh-TW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教師的問題</a:t>
                      </a:r>
                    </a:p>
                    <a:p>
                      <a:pPr marL="625475" indent="-265113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所</a:t>
                      </a:r>
                      <a:r>
                        <a:rPr lang="zh-TW" altLang="en-US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蒐</a:t>
                      </a:r>
                      <a:r>
                        <a:rPr lang="zh-TW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集的資料能否對未來的教學做出指引</a:t>
                      </a:r>
                      <a:r>
                        <a:rPr lang="zh-TW" altLang="en-US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？</a:t>
                      </a:r>
                      <a:endParaRPr lang="en-US" altLang="zh-TW" sz="20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625475" indent="-265113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我是否應嘗試其他教學策略</a:t>
                      </a:r>
                      <a:r>
                        <a:rPr lang="zh-TW" altLang="en-US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？</a:t>
                      </a:r>
                      <a:endParaRPr lang="en-US" altLang="zh-TW" sz="20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625475" indent="-265113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我有哪些需要再學習的領域</a:t>
                      </a:r>
                      <a:r>
                        <a:rPr lang="zh-TW" altLang="en-US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？</a:t>
                      </a:r>
                      <a:endParaRPr lang="zh-TW" altLang="zh-TW" sz="20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zh-TW" altLang="en-US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（</a:t>
                      </a:r>
                      <a:r>
                        <a:rPr lang="en-US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altLang="en-US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）</a:t>
                      </a:r>
                      <a:r>
                        <a:rPr lang="zh-TW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</a:t>
                      </a:r>
                      <a:r>
                        <a:rPr lang="zh-TW" altLang="en-US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課人員</a:t>
                      </a:r>
                      <a:r>
                        <a:rPr lang="zh-TW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的問題</a:t>
                      </a:r>
                    </a:p>
                    <a:p>
                      <a:pPr marL="625475" indent="-265113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zh-TW" sz="20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從觀察的經驗中，我學到了</a:t>
                      </a:r>
                      <a:r>
                        <a:rPr lang="zh-TW" altLang="zh-TW" sz="2000" b="0" kern="100" spc="-15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可用在我自己教學上的是什麼</a:t>
                      </a:r>
                      <a:r>
                        <a:rPr lang="zh-TW" altLang="en-US" sz="2000" b="0" kern="100" spc="-15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？</a:t>
                      </a:r>
                      <a:endParaRPr lang="zh-TW" sz="2000" b="0" kern="100" spc="-15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altLang="zh-TW" sz="22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lang="zh-TW" altLang="zh-TW" sz="22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分鐘</a:t>
                      </a:r>
                      <a:endParaRPr lang="zh-TW" sz="22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94976633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4.</a:t>
                      </a: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授課教師∕觀課人員下次擬採取之</a:t>
                      </a:r>
                      <a:r>
                        <a:rPr lang="zh-TW" altLang="en-US" sz="2000" kern="1200" dirty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教與學行動或策略</a:t>
                      </a: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（含下次的</a:t>
                      </a:r>
                      <a:r>
                        <a:rPr lang="zh-TW" altLang="en-US" sz="2000" kern="1200" dirty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觀察焦點</a:t>
                      </a:r>
                      <a:r>
                        <a:rPr lang="zh-TW" altLang="en-US" sz="2000" kern="1200" dirty="0">
                          <a:solidFill>
                            <a:schemeClr val="dk1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）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266700" marR="0" lvl="0" indent="-2667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2200" b="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FE8E8"/>
                    </a:solidFill>
                  </a:tcPr>
                </a:tc>
                <a:tc>
                  <a:txBody>
                    <a:bodyPr/>
                    <a:lstStyle/>
                    <a:p>
                      <a:pPr marL="628650" marR="0" indent="-6286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000" b="0" kern="100" spc="-15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未來可以透過哪些方式進行專業成長？</a:t>
                      </a:r>
                      <a:endParaRPr lang="zh-TW" sz="2000" b="0" kern="100" spc="-15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FE8E8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zh-TW" sz="22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777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9E294D0C-4253-4062-841B-BEB1343AA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50</a:t>
            </a:fld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8055410-73C9-4D77-B436-2FF19C4A1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431800"/>
            <a:ext cx="59944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7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7E14-F284-4125-9F1B-60564082CD3B}" type="slidenum">
              <a:rPr lang="zh-TW" altLang="en-US" smtClean="0"/>
              <a:pPr/>
              <a:t>5</a:t>
            </a:fld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1185861" y="1943100"/>
            <a:ext cx="71008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 smtClean="0">
                <a:latin typeface="標楷體" pitchFamily="65" charset="-120"/>
                <a:ea typeface="標楷體" pitchFamily="65" charset="-120"/>
              </a:rPr>
              <a:t>認識「授課教師主導」的公開授課</a:t>
            </a:r>
            <a:r>
              <a:rPr lang="en-US" altLang="zh-TW" sz="5400" b="1" dirty="0" smtClean="0">
                <a:latin typeface="標楷體" pitchFamily="65" charset="-120"/>
                <a:ea typeface="標楷體" pitchFamily="65" charset="-120"/>
              </a:rPr>
              <a:t>(TDO)</a:t>
            </a:r>
            <a:endParaRPr lang="zh-TW" altLang="en-US" sz="5400" b="1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792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51520" y="1412776"/>
            <a:ext cx="56886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TDO</a:t>
            </a:r>
            <a:r>
              <a:rPr lang="zh-TW" altLang="en-US" sz="36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就是由授課教師擔任主導教師，來主導觀察前會談</a:t>
            </a:r>
            <a:r>
              <a:rPr lang="en-US" altLang="zh-TW" sz="36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備課</a:t>
            </a:r>
            <a:r>
              <a:rPr lang="en-US" altLang="zh-TW" sz="36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36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、課堂觀察</a:t>
            </a:r>
            <a:r>
              <a:rPr lang="en-US" altLang="zh-TW" sz="36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觀課</a:t>
            </a:r>
            <a:r>
              <a:rPr lang="en-US" altLang="zh-TW" sz="36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36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、觀察後回饋會談</a:t>
            </a:r>
            <a:r>
              <a:rPr lang="en-US" altLang="zh-TW" sz="36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600" b="1" dirty="0">
                <a:solidFill>
                  <a:srgbClr val="F79646">
                    <a:lumMod val="75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議課</a:t>
            </a:r>
            <a:r>
              <a:rPr lang="en-US" altLang="zh-TW" sz="36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36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整個公開授課歷程。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128000" y="6470704"/>
            <a:ext cx="730250" cy="274320"/>
          </a:xfrm>
        </p:spPr>
        <p:txBody>
          <a:bodyPr/>
          <a:lstStyle/>
          <a:p>
            <a:r>
              <a:rPr lang="en-US" altLang="zh-TW" dirty="0">
                <a:solidFill>
                  <a:prstClr val="black">
                    <a:tint val="75000"/>
                  </a:prstClr>
                </a:solidFill>
              </a:rPr>
              <a:t>4</a:t>
            </a:r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7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594302" y="2132856"/>
            <a:ext cx="44340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TDO</a:t>
            </a:r>
            <a:r>
              <a:rPr lang="zh-TW" altLang="en-US" sz="36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跟現行的觀課有什麼地方不一樣？</a:t>
            </a:r>
          </a:p>
        </p:txBody>
      </p:sp>
      <p:sp>
        <p:nvSpPr>
          <p:cNvPr id="3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128000" y="6470704"/>
            <a:ext cx="730250" cy="274320"/>
          </a:xfrm>
        </p:spPr>
        <p:txBody>
          <a:bodyPr/>
          <a:lstStyle/>
          <a:p>
            <a:r>
              <a:rPr lang="en-US" altLang="zh-TW" dirty="0">
                <a:solidFill>
                  <a:prstClr val="black">
                    <a:tint val="75000"/>
                  </a:prstClr>
                </a:solidFill>
              </a:rPr>
              <a:t>5</a:t>
            </a:r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36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547688"/>
            <a:ext cx="2509837" cy="250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461963" y="436275"/>
            <a:ext cx="10572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dirty="0">
                <a:latin typeface="Microsoft YaHei" pitchFamily="34" charset="-122"/>
                <a:ea typeface="Microsoft YaHei" pitchFamily="34" charset="-122"/>
              </a:rPr>
              <a:t>主客翻轉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56" y="547689"/>
            <a:ext cx="2509836" cy="250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8058150" y="554891"/>
            <a:ext cx="8858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dirty="0">
                <a:latin typeface="Microsoft YaHei" pitchFamily="34" charset="-122"/>
                <a:ea typeface="Microsoft YaHei" pitchFamily="34" charset="-122"/>
              </a:rPr>
              <a:t>自主決定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6" y="3211800"/>
            <a:ext cx="2466975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3348036" y="5807362"/>
            <a:ext cx="26955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dirty="0" smtClean="0">
                <a:latin typeface="Microsoft YaHei" pitchFamily="34" charset="-122"/>
                <a:ea typeface="Microsoft YaHei" pitchFamily="34" charset="-122"/>
              </a:rPr>
              <a:t>聚焦簡易</a:t>
            </a:r>
            <a:endParaRPr lang="zh-TW" altLang="en-US" sz="4800" dirty="0"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849848"/>
      </p:ext>
    </p:extLst>
  </p:cSld>
  <p:clrMapOvr>
    <a:masterClrMapping/>
  </p:clrMapOvr>
</p:sld>
</file>

<file path=ppt/theme/theme1.xml><?xml version="1.0" encoding="utf-8"?>
<a:theme xmlns:a="http://schemas.openxmlformats.org/drawingml/2006/main" name="PPT母版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1986</Words>
  <Application>Microsoft Office PowerPoint</Application>
  <PresentationFormat>如螢幕大小 (4:3)</PresentationFormat>
  <Paragraphs>274</Paragraphs>
  <Slides>51</Slides>
  <Notes>6</Notes>
  <HiddenSlides>0</HiddenSlides>
  <MMClips>0</MMClips>
  <ScaleCrop>false</ScaleCrop>
  <HeadingPairs>
    <vt:vector size="6" baseType="variant">
      <vt:variant>
        <vt:lpstr>佈景主題</vt:lpstr>
      </vt:variant>
      <vt:variant>
        <vt:i4>5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51</vt:i4>
      </vt:variant>
    </vt:vector>
  </HeadingPairs>
  <TitlesOfParts>
    <vt:vector size="57" baseType="lpstr">
      <vt:lpstr>PPT母版</vt:lpstr>
      <vt:lpstr>Office 佈景主題</vt:lpstr>
      <vt:lpstr>1_Office 佈景主題</vt:lpstr>
      <vt:lpstr>2_Office 佈景主題</vt:lpstr>
      <vt:lpstr>3_Office 佈景主題</vt:lpstr>
      <vt:lpstr>文件</vt:lpstr>
      <vt:lpstr>PowerPoint 簡報</vt:lpstr>
      <vt:lpstr>大綱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《透明的教師》有感(譯者)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12年國教課程綱要核心素養的檢核</vt:lpstr>
      <vt:lpstr>PowerPoint 簡報</vt:lpstr>
      <vt:lpstr>PowerPoint 簡報</vt:lpstr>
      <vt:lpstr>PowerPoint 簡報</vt:lpstr>
      <vt:lpstr>PowerPoint 簡報</vt:lpstr>
      <vt:lpstr>PowerPoint 簡報</vt:lpstr>
      <vt:lpstr>如何設計或修正觀察工具並觀課</vt:lpstr>
      <vt:lpstr>觀課工具</vt:lpstr>
      <vt:lpstr>PowerPoint 簡報</vt:lpstr>
      <vt:lpstr>觀察工具的介紹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依觀察焦點使用上述所列觀察工具部分欄位或某規準，不必完整使用該附表，亦可兩種以上工具兼用</vt:lpstr>
      <vt:lpstr>PowerPoint 簡報</vt:lpstr>
      <vt:lpstr>PowerPoint 簡報</vt:lpstr>
      <vt:lpstr>議課參考方法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公開授課理論與實務 （講師新訓版）</dc:title>
  <dc:creator>User</dc:creator>
  <cp:lastModifiedBy>User</cp:lastModifiedBy>
  <cp:revision>61</cp:revision>
  <dcterms:modified xsi:type="dcterms:W3CDTF">2021-05-10T09:56:55Z</dcterms:modified>
</cp:coreProperties>
</file>