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347" r:id="rId2"/>
    <p:sldId id="346" r:id="rId3"/>
    <p:sldId id="352" r:id="rId4"/>
    <p:sldId id="353" r:id="rId5"/>
    <p:sldId id="348" r:id="rId6"/>
    <p:sldId id="349" r:id="rId7"/>
    <p:sldId id="350" r:id="rId8"/>
    <p:sldId id="35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354" r:id="rId19"/>
    <p:sldId id="267" r:id="rId20"/>
    <p:sldId id="356" r:id="rId21"/>
    <p:sldId id="355" r:id="rId22"/>
    <p:sldId id="357" r:id="rId23"/>
    <p:sldId id="358" r:id="rId24"/>
    <p:sldId id="381" r:id="rId25"/>
    <p:sldId id="382" r:id="rId26"/>
    <p:sldId id="383" r:id="rId27"/>
    <p:sldId id="384" r:id="rId28"/>
    <p:sldId id="385" r:id="rId29"/>
    <p:sldId id="268" r:id="rId30"/>
    <p:sldId id="359" r:id="rId31"/>
    <p:sldId id="269" r:id="rId32"/>
    <p:sldId id="362" r:id="rId33"/>
    <p:sldId id="386" r:id="rId34"/>
    <p:sldId id="270" r:id="rId35"/>
    <p:sldId id="364" r:id="rId36"/>
    <p:sldId id="363" r:id="rId37"/>
    <p:sldId id="361" r:id="rId38"/>
    <p:sldId id="342" r:id="rId39"/>
    <p:sldId id="343" r:id="rId40"/>
    <p:sldId id="344" r:id="rId41"/>
    <p:sldId id="345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373" r:id="rId58"/>
    <p:sldId id="367" r:id="rId59"/>
    <p:sldId id="368" r:id="rId60"/>
    <p:sldId id="378" r:id="rId61"/>
    <p:sldId id="379" r:id="rId62"/>
    <p:sldId id="380" r:id="rId63"/>
    <p:sldId id="371" r:id="rId64"/>
    <p:sldId id="372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3300"/>
    <a:srgbClr val="F9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04" autoAdjust="0"/>
  </p:normalViewPr>
  <p:slideViewPr>
    <p:cSldViewPr>
      <p:cViewPr varScale="1">
        <p:scale>
          <a:sx n="42" d="100"/>
          <a:sy n="42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74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0DB56-3B5B-419D-A5BC-478F582A4C63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AEF1A-4297-47B2-8086-BEDCAAC0E0F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8BE8C3-1EE5-465D-A59F-915BA874C9F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CEAC2-8C9E-4BEB-9213-B001E099759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08723-98DC-42C1-AEC0-614F16EB8116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98CA4E-1ED8-4BD8-9C46-0F40D20C11A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AEF1A-4297-47B2-8086-BEDCAAC0E0F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266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7" name="Oval 19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8" name="Oval 19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9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0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1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2" name="Oval 200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3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4" name="Oval 202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5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245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6" name="Oval 174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7" name="Oval 175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8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9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1" name="Oval 17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3" name="Oval 18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5" name="Oval 18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6" name="Oval 18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7" name="Oval 18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8" name="Oval 18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9" name="Oval 18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3" name="Oval 19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40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1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2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3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4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5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6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7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8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9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2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3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4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5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6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7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8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9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0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1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2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3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4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5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6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7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8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9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0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4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5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6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7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8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304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5" name="Oval 233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6" name="Oval 234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7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8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9" name="Oval 237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0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1" name="Oval 239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2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3" name="Oval 241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4" name="Oval 242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5" name="Oval 243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6" name="Oval 244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7" name="Oval 245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8" name="Oval 246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08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11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06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0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15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2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19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0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45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48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49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23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4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53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4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58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59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60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61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27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8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71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2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3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4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1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72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79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0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73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84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5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6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87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88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79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080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81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208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84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13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4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5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16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17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85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226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7" name="Oval 15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8" name="Oval 15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9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2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3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4" name="Oval 162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8" name="Oval 166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9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88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277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8" name="Oval 206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9" name="Oval 207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3" name="Oval 211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4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5" name="Oval 213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6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2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336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8" name="Oval 26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9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0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2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Oval 27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Oval 27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Oval 27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5" name="AutoShape 313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94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095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97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26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27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98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29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30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31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2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3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34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35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F2FDB1">
                <a:gamma/>
                <a:shade val="7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AC27F0-E2F2-4F4B-B0F2-85ACE88609D6}" type="datetimeFigureOut">
              <a:rPr lang="zh-TW" altLang="en-US" smtClean="0"/>
              <a:pPr/>
              <a:t>2013/4/1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5FBF56-81F2-44D3-A794-3C4EAF6F0B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34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5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7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0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51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52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55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1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3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4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5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8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5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6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78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1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9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0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9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91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4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23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4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9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0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2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3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04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6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07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8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27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8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12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3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5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6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17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20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FF00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FF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grape%20juice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grpefruit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kimchi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zoo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snake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soccer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shark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bee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camdy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park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wasabi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sushi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watermelon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nattoh.wa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dolphin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spider.wav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117_Level_&#21015;&#34920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01102&#36628;&#23566;&#22296;&#23560;&#26989;&#25104;&#38263;&#20998;&#20139;\1002&#33521;&#35486;&#36628;&#23566;&#22296;&#23560;&#26989;&#25104;&#38263;&#20998;&#20139;-1\Do%20you%20like%20it.wmv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rV7X2T7nJ8o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5-&#22283;&#20013;&#33521;&#35486;&#26680;&#23450;&#29256;(&#21360;7-13&#38913;)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rst%20class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dress&amp;clothes.wm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dress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t%20shirt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shirt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jacket.wa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pants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coat.wav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shoes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skirt.wav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hat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socks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file:///E:\101102&#36628;&#23566;&#22296;&#23560;&#26989;&#25104;&#38263;&#20998;&#20139;\1002&#33521;&#35486;&#36628;&#23566;&#22296;&#23560;&#26989;&#25104;&#38263;&#20998;&#20139;-1\brown.wav" TargetMode="External"/><Relationship Id="rId13" Type="http://schemas.openxmlformats.org/officeDocument/2006/relationships/image" Target="../media/image5.png"/><Relationship Id="rId3" Type="http://schemas.openxmlformats.org/officeDocument/2006/relationships/audio" Target="file:///E:\101102&#36628;&#23566;&#22296;&#23560;&#26989;&#25104;&#38263;&#20998;&#20139;\1002&#33521;&#35486;&#36628;&#23566;&#22296;&#23560;&#26989;&#25104;&#38263;&#20998;&#20139;-1\yellow.wav" TargetMode="External"/><Relationship Id="rId7" Type="http://schemas.openxmlformats.org/officeDocument/2006/relationships/audio" Target="file:///E:\101102&#36628;&#23566;&#22296;&#23560;&#26989;&#25104;&#38263;&#20998;&#20139;\1002&#33521;&#35486;&#36628;&#23566;&#22296;&#23560;&#26989;&#25104;&#38263;&#20998;&#20139;-1\white.wav" TargetMode="External"/><Relationship Id="rId12" Type="http://schemas.openxmlformats.org/officeDocument/2006/relationships/notesSlide" Target="../notesSlides/notesSlide21.xml"/><Relationship Id="rId2" Type="http://schemas.openxmlformats.org/officeDocument/2006/relationships/audio" Target="file:///E:\101102&#36628;&#23566;&#22296;&#23560;&#26989;&#25104;&#38263;&#20998;&#20139;\1002&#33521;&#35486;&#36628;&#23566;&#22296;&#23560;&#26989;&#25104;&#38263;&#20998;&#20139;-1\green.wav" TargetMode="External"/><Relationship Id="rId1" Type="http://schemas.openxmlformats.org/officeDocument/2006/relationships/audio" Target="file:///E:\101102&#36628;&#23566;&#22296;&#23560;&#26989;&#25104;&#38263;&#20998;&#20139;\1002&#33521;&#35486;&#36628;&#23566;&#22296;&#23560;&#26989;&#25104;&#38263;&#20998;&#20139;-1\red.wav" TargetMode="External"/><Relationship Id="rId6" Type="http://schemas.openxmlformats.org/officeDocument/2006/relationships/audio" Target="file:///E:\101102&#36628;&#23566;&#22296;&#23560;&#26989;&#25104;&#38263;&#20998;&#20139;\1002&#33521;&#35486;&#36628;&#23566;&#22296;&#23560;&#26989;&#25104;&#38263;&#20998;&#20139;-1\black.wav" TargetMode="External"/><Relationship Id="rId11" Type="http://schemas.openxmlformats.org/officeDocument/2006/relationships/slideLayout" Target="../slideLayouts/slideLayout2.xml"/><Relationship Id="rId5" Type="http://schemas.openxmlformats.org/officeDocument/2006/relationships/audio" Target="file:///E:\101102&#36628;&#23566;&#22296;&#23560;&#26989;&#25104;&#38263;&#20998;&#20139;\1002&#33521;&#35486;&#36628;&#23566;&#22296;&#23560;&#26989;&#25104;&#38263;&#20998;&#20139;-1\blue.wav" TargetMode="External"/><Relationship Id="rId10" Type="http://schemas.openxmlformats.org/officeDocument/2006/relationships/audio" Target="file:///E:\101102&#36628;&#23566;&#22296;&#23560;&#26989;&#25104;&#38263;&#20998;&#20139;\1002&#33521;&#35486;&#36628;&#23566;&#22296;&#23560;&#26989;&#25104;&#38263;&#20998;&#20139;-1\purple.wav" TargetMode="External"/><Relationship Id="rId4" Type="http://schemas.openxmlformats.org/officeDocument/2006/relationships/audio" Target="file:///E:\101102&#36628;&#23566;&#22296;&#23560;&#26989;&#25104;&#38263;&#20998;&#20139;\1002&#33521;&#35486;&#36628;&#23566;&#22296;&#23560;&#26989;&#25104;&#38263;&#20998;&#20139;-1\orange.wav" TargetMode="External"/><Relationship Id="rId9" Type="http://schemas.openxmlformats.org/officeDocument/2006/relationships/audio" Target="file:///E:\101102&#36628;&#23566;&#22296;&#23560;&#26989;&#25104;&#38263;&#20998;&#20139;\1002&#33521;&#35486;&#36628;&#23566;&#22296;&#23560;&#26989;&#25104;&#38263;&#20998;&#20139;-1\pink.wav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01102&#36628;&#23566;&#22296;&#23560;&#26989;&#25104;&#38263;&#20998;&#20139;\1002&#33521;&#35486;&#36628;&#23566;&#22296;&#23560;&#26989;&#25104;&#38263;&#20998;&#20139;-1\dress&amp;clothes.wmv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www.youtube.com/watch?v=j62HR5lNpzw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jh.tn.edu.tw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../Loxa2.JPG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ww.loxa.edu.tw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&#32178;&#36335;&#38651;&#35441;&#20351;&#29992;&#35498;&#26126;&#38651;&#23376;&#27284;.doc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62HR5lNpzw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V7X2T7nJ8o&amp;feature=related" TargetMode="External"/><Relationship Id="rId4" Type="http://schemas.openxmlformats.org/officeDocument/2006/relationships/hyperlink" Target="http://www.youtube.com/watch?v=gVWiDFW-nMY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Reading%20Test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writing,speaking%20test" TargetMode="External"/><Relationship Id="rId5" Type="http://schemas.openxmlformats.org/officeDocument/2006/relationships/hyperlink" Target="Answer.docx" TargetMode="External"/><Relationship Id="rId4" Type="http://schemas.openxmlformats.org/officeDocument/2006/relationships/hyperlink" Target="Reading2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hyperlink" Target="&#23452;&#34349;&#22283;&#33775;&#22283;&#20013;&#22810;&#20803;&#35413;&#37327;&#30740;&#32722;&#29986;&#20986;&#20316;&#21697;" TargetMode="External"/><Relationship Id="rId2" Type="http://schemas.openxmlformats.org/officeDocument/2006/relationships/hyperlink" Target="&#28558;&#28246;&#32291;&#35036;&#25937;&#25945;&#23416;&#30740;&#32722;&#29986;&#20986;&#36039;&#2600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0121111&#21488;&#21335;&#24066;&#35036;&#25937;&#25945;&#23416;&#20316;&#21697;" TargetMode="External"/><Relationship Id="rId5" Type="http://schemas.openxmlformats.org/officeDocument/2006/relationships/image" Target="../media/image55.jpeg"/><Relationship Id="rId4" Type="http://schemas.openxmlformats.org/officeDocument/2006/relationships/hyperlink" Target="1010821&#35036;&#25937;&#25945;&#23416;&#30740;&#32722;&#29986;&#20986;&#20316;&#21697;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&#25945;&#22810;&#19981;&#22914;&#25945;&#26371;%20&#23416;&#22810;&#19981;&#22914;&#23416;&#22909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38568;&#39080;&#32780;&#36893;.pps" TargetMode="External"/><Relationship Id="rId5" Type="http://schemas.openxmlformats.org/officeDocument/2006/relationships/image" Target="../media/image57.jpeg"/><Relationship Id="rId4" Type="http://schemas.openxmlformats.org/officeDocument/2006/relationships/hyperlink" Target="&#40657;&#33145;&#29141;&#40407;2%20(1)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101102&#36628;&#23566;&#22296;&#23560;&#26989;&#25104;&#38263;&#20998;&#20139;\1002&#33521;&#35486;&#36628;&#23566;&#22296;&#23560;&#26989;&#25104;&#38263;&#20998;&#20139;-1\Do%20you%20like%20it.wmv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rV7X2T7nJ8o&amp;feature=relat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295400"/>
          </a:xfrm>
        </p:spPr>
        <p:txBody>
          <a:bodyPr/>
          <a:lstStyle/>
          <a:p>
            <a:r>
              <a:rPr lang="zh-TW" altLang="zh-TW" sz="5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補救教學基本學習內容轉化設計研習（一）</a:t>
            </a:r>
            <a:endParaRPr lang="zh-TW" altLang="en-US" sz="5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7467600" cy="762000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3600" dirty="0" smtClean="0">
              <a:solidFill>
                <a:srgbClr val="800000"/>
              </a:solidFill>
              <a:ea typeface="標楷體" pitchFamily="65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rgbClr val="800000"/>
                </a:solidFill>
                <a:ea typeface="標楷體" pitchFamily="65" charset="-120"/>
              </a:rPr>
              <a:t>                  </a:t>
            </a:r>
          </a:p>
        </p:txBody>
      </p:sp>
      <p:sp>
        <p:nvSpPr>
          <p:cNvPr id="3076" name="矩形 3"/>
          <p:cNvSpPr>
            <a:spLocks noChangeArrowheads="1"/>
          </p:cNvSpPr>
          <p:nvPr/>
        </p:nvSpPr>
        <p:spPr bwMode="auto">
          <a:xfrm>
            <a:off x="0" y="4292600"/>
            <a:ext cx="91440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kumimoji="0"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主講人</a:t>
            </a:r>
            <a:r>
              <a:rPr kumimoji="0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：台南市</a:t>
            </a:r>
            <a:r>
              <a:rPr kumimoji="0"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國中英語輔導團</a:t>
            </a:r>
            <a:r>
              <a:rPr kumimoji="0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專任輔導員</a:t>
            </a:r>
            <a:endParaRPr kumimoji="0" lang="en-US" altLang="zh-TW" sz="3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Gill Sans MT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kumimoji="0" lang="zh-TW" altLang="en-US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        台南市崇明國中梁玲瑜老師</a:t>
            </a:r>
            <a:endParaRPr kumimoji="0" lang="en-US" altLang="zh-TW" sz="3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Gill Sans MT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kumimoji="0" lang="en-US" altLang="zh-TW" sz="4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Gill Sans MT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kumimoji="0"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Gill Sans MT" pitchFamily="34" charset="0"/>
              </a:rPr>
              <a:t>  </a:t>
            </a:r>
          </a:p>
        </p:txBody>
      </p:sp>
      <p:sp>
        <p:nvSpPr>
          <p:cNvPr id="3077" name="矩形 4"/>
          <p:cNvSpPr>
            <a:spLocks noChangeArrowheads="1"/>
          </p:cNvSpPr>
          <p:nvPr/>
        </p:nvSpPr>
        <p:spPr bwMode="auto">
          <a:xfrm>
            <a:off x="71438" y="2852738"/>
            <a:ext cx="9072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kumimoji="0" lang="en-US" altLang="zh-TW" sz="3600" dirty="0">
                <a:latin typeface="標楷體" pitchFamily="65" charset="-120"/>
                <a:ea typeface="標楷體" pitchFamily="65" charset="-120"/>
              </a:rPr>
              <a:t>102</a:t>
            </a: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3600" dirty="0" smtClean="0">
                <a:latin typeface="標楷體" pitchFamily="65" charset="-120"/>
                <a:ea typeface="標楷體" pitchFamily="65" charset="-120"/>
              </a:rPr>
              <a:t>04</a:t>
            </a: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kumimoji="0" lang="en-US" altLang="zh-TW" sz="36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kumimoji="0"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地點</a:t>
            </a:r>
            <a:r>
              <a:rPr kumimoji="0" lang="zh-TW" altLang="en-US" sz="3600" dirty="0" smtClean="0">
                <a:latin typeface="標楷體" pitchFamily="65" charset="-120"/>
                <a:ea typeface="標楷體" pitchFamily="65" charset="-120"/>
              </a:rPr>
              <a:t>：台南市玉井國中</a:t>
            </a:r>
            <a:endParaRPr kumimoji="0"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72460"/>
            <a:ext cx="3816424" cy="280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611560" y="3356992"/>
            <a:ext cx="3528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grapefruit  (n.) </a:t>
            </a:r>
            <a:r>
              <a:rPr lang="zh-TW" altLang="en-US" sz="2500" dirty="0" smtClean="0"/>
              <a:t>葡萄柚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2132856"/>
            <a:ext cx="41219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644008" y="5373216"/>
            <a:ext cx="38164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grape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juice  (n.) </a:t>
            </a:r>
            <a:r>
              <a:rPr lang="zh-TW" altLang="en-US" sz="2500" dirty="0" smtClean="0"/>
              <a:t>葡萄</a:t>
            </a:r>
            <a:r>
              <a:rPr lang="zh-TW" altLang="en-US" sz="2500" dirty="0"/>
              <a:t>汁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grpefrui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995936" y="3501008"/>
            <a:ext cx="304800" cy="304800"/>
          </a:xfrm>
          <a:prstGeom prst="rect">
            <a:avLst/>
          </a:prstGeom>
        </p:spPr>
      </p:pic>
      <p:pic>
        <p:nvPicPr>
          <p:cNvPr id="12" name="grape juic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824440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33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132856"/>
            <a:ext cx="453902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76672"/>
            <a:ext cx="4032448" cy="293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27584" y="350100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zoo  (n.) </a:t>
            </a:r>
            <a:r>
              <a:rPr lang="zh-TW" altLang="en-US" sz="2500" dirty="0" smtClean="0"/>
              <a:t>動物園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589240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err="1" smtClean="0"/>
              <a:t>kimchi</a:t>
            </a:r>
            <a:r>
              <a:rPr lang="en-US" altLang="zh-TW" sz="2500" dirty="0" smtClean="0"/>
              <a:t>  (n.) </a:t>
            </a:r>
            <a:r>
              <a:rPr lang="zh-TW" altLang="en-US" sz="2500" dirty="0"/>
              <a:t>泡菜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zoo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275856" y="3645024"/>
            <a:ext cx="304800" cy="304800"/>
          </a:xfrm>
          <a:prstGeom prst="rect">
            <a:avLst/>
          </a:prstGeom>
        </p:spPr>
      </p:pic>
      <p:pic>
        <p:nvPicPr>
          <p:cNvPr id="12" name="kimch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66834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5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5436096" y="2924944"/>
            <a:ext cx="3429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764704"/>
            <a:ext cx="412409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99592" y="4005064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soccer  (n.) </a:t>
            </a:r>
            <a:r>
              <a:rPr lang="zh-TW" altLang="en-US" sz="2500" dirty="0"/>
              <a:t>足球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08104" y="5589240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snake  (n.) </a:t>
            </a:r>
            <a:r>
              <a:rPr lang="zh-TW" altLang="en-US" sz="2500" dirty="0"/>
              <a:t>蛇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socc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63888" y="4149080"/>
            <a:ext cx="304800" cy="304800"/>
          </a:xfrm>
          <a:prstGeom prst="rect">
            <a:avLst/>
          </a:prstGeom>
        </p:spPr>
      </p:pic>
      <p:pic>
        <p:nvPicPr>
          <p:cNvPr id="12" name="snak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2432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35488" y="1988840"/>
            <a:ext cx="4608512" cy="33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692696"/>
            <a:ext cx="401465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899592" y="371703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bee  (n.) </a:t>
            </a:r>
            <a:r>
              <a:rPr lang="zh-TW" altLang="en-US" sz="2500" dirty="0"/>
              <a:t>蜜蜂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36096" y="5589240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shark (n.) </a:t>
            </a:r>
            <a:r>
              <a:rPr lang="zh-TW" altLang="en-US" sz="2500" dirty="0"/>
              <a:t>鯊魚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be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203848" y="3861048"/>
            <a:ext cx="304800" cy="304800"/>
          </a:xfrm>
          <a:prstGeom prst="rect">
            <a:avLst/>
          </a:prstGeom>
        </p:spPr>
      </p:pic>
      <p:pic>
        <p:nvPicPr>
          <p:cNvPr id="12" name="shark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66834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5076056" y="2924944"/>
            <a:ext cx="34099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528" y="620688"/>
            <a:ext cx="44582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187624" y="4077072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park  (n.) </a:t>
            </a:r>
            <a:r>
              <a:rPr lang="zh-TW" altLang="en-US" sz="2500" dirty="0"/>
              <a:t>公園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64088" y="5805264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candy  (n.) </a:t>
            </a:r>
            <a:r>
              <a:rPr lang="zh-TW" altLang="en-US" sz="2500" dirty="0"/>
              <a:t>糖果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par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491880" y="4221088"/>
            <a:ext cx="304800" cy="304800"/>
          </a:xfrm>
          <a:prstGeom prst="rect">
            <a:avLst/>
          </a:prstGeom>
        </p:spPr>
      </p:pic>
      <p:pic>
        <p:nvPicPr>
          <p:cNvPr id="12" name="camdy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74035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2204864"/>
            <a:ext cx="459797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76672"/>
            <a:ext cx="444311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43608" y="386104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sushi  (n.) </a:t>
            </a:r>
            <a:r>
              <a:rPr lang="zh-TW" altLang="en-US" sz="2500" dirty="0"/>
              <a:t>壽司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66124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wasabi  (n.) </a:t>
            </a:r>
            <a:r>
              <a:rPr lang="zh-TW" altLang="en-US" sz="2500" dirty="0"/>
              <a:t>哇沙米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sush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419872" y="3933056"/>
            <a:ext cx="304800" cy="304800"/>
          </a:xfrm>
          <a:prstGeom prst="rect">
            <a:avLst/>
          </a:prstGeom>
        </p:spPr>
      </p:pic>
      <p:pic>
        <p:nvPicPr>
          <p:cNvPr id="10" name="wasabi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95637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988840"/>
            <a:ext cx="43489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548680"/>
            <a:ext cx="454409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43608" y="386104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err="1" smtClean="0"/>
              <a:t>nattoh</a:t>
            </a:r>
            <a:r>
              <a:rPr lang="en-US" altLang="zh-TW" sz="2500" dirty="0" smtClean="0"/>
              <a:t>  (n.) </a:t>
            </a:r>
            <a:r>
              <a:rPr lang="zh-TW" altLang="en-US" sz="2500" dirty="0" smtClean="0"/>
              <a:t>納豆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499992" y="5373216"/>
            <a:ext cx="3744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watermelon (n.) </a:t>
            </a:r>
            <a:r>
              <a:rPr lang="zh-TW" altLang="en-US" sz="2500" dirty="0"/>
              <a:t>西瓜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natto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707904" y="4005064"/>
            <a:ext cx="304800" cy="304800"/>
          </a:xfrm>
          <a:prstGeom prst="rect">
            <a:avLst/>
          </a:prstGeom>
        </p:spPr>
      </p:pic>
      <p:pic>
        <p:nvPicPr>
          <p:cNvPr id="12" name="watermelo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9633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1988840"/>
            <a:ext cx="454049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692696"/>
            <a:ext cx="447528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043608" y="386104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spider (n.) </a:t>
            </a:r>
            <a:r>
              <a:rPr lang="zh-TW" altLang="en-US" sz="2500" dirty="0"/>
              <a:t>蜘蛛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76056" y="5733256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dolphin (n.) </a:t>
            </a:r>
            <a:r>
              <a:rPr lang="zh-TW" altLang="en-US" sz="2500" dirty="0" smtClean="0"/>
              <a:t>海豚</a:t>
            </a:r>
            <a:r>
              <a:rPr lang="en-US" altLang="zh-TW" sz="2500" dirty="0" smtClean="0"/>
              <a:t> </a:t>
            </a:r>
            <a:endParaRPr lang="zh-TW" altLang="en-US" sz="2500" dirty="0"/>
          </a:p>
        </p:txBody>
      </p:sp>
      <p:pic>
        <p:nvPicPr>
          <p:cNvPr id="9" name="spide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491880" y="4005064"/>
            <a:ext cx="304800" cy="304800"/>
          </a:xfrm>
          <a:prstGeom prst="rect">
            <a:avLst/>
          </a:prstGeom>
        </p:spPr>
      </p:pic>
      <p:pic>
        <p:nvPicPr>
          <p:cNvPr id="12" name="dolphi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59633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000" dirty="0" smtClean="0"/>
              <a:t>Practice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4000" dirty="0" smtClean="0"/>
              <a:t>Ask Ss follow the video and read the sentences aloud.</a:t>
            </a:r>
            <a:endParaRPr lang="zh-TW" altLang="zh-TW" sz="4000" dirty="0" smtClean="0"/>
          </a:p>
          <a:p>
            <a:pPr lvl="1"/>
            <a:r>
              <a:rPr lang="en-US" altLang="zh-TW" sz="4000" dirty="0" smtClean="0"/>
              <a:t>Divide Ss into </a:t>
            </a:r>
            <a:r>
              <a:rPr lang="en-US" altLang="zh-TW" sz="4000" dirty="0" smtClean="0">
                <a:hlinkClick r:id="rId2" action="ppaction://hlinkfile"/>
              </a:rPr>
              <a:t>9 group</a:t>
            </a:r>
            <a:endParaRPr lang="zh-TW" altLang="zh-TW" sz="4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Practice!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hlinkClick r:id="rId4"/>
              </a:rPr>
              <a:t>http://www.youtube.com/watch?v=rV7X2T7nJ8o&amp;feature=related</a:t>
            </a:r>
            <a:endParaRPr lang="zh-TW" altLang="en-US" dirty="0"/>
          </a:p>
        </p:txBody>
      </p:sp>
      <p:pic>
        <p:nvPicPr>
          <p:cNvPr id="6" name="Do you like 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619672" y="2348880"/>
            <a:ext cx="568863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dirty="0" smtClean="0">
                <a:hlinkClick r:id="rId3" action="ppaction://hlinkfile"/>
              </a:rPr>
              <a:t>Remedial Teaching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編製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崇明國中 梁玲瑜 老師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 </a:t>
            </a:r>
          </a:p>
          <a:p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崇明國中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實習教師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葉紫緹</a:t>
            </a:r>
            <a:endParaRPr lang="en-US" altLang="zh-TW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實習教師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黃于昕</a:t>
            </a: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584" y="2924944"/>
            <a:ext cx="771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zh-TW" sz="3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標楷體" pitchFamily="65" charset="-120"/>
                <a:ea typeface="標楷體" pitchFamily="65" charset="-120"/>
              </a:rPr>
              <a:t>1002</a:t>
            </a:r>
            <a:r>
              <a:rPr kumimoji="1" lang="zh-TW" altLang="zh-TW" sz="36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標楷體" pitchFamily="65" charset="-120"/>
                <a:ea typeface="標楷體" pitchFamily="65" charset="-120"/>
              </a:rPr>
              <a:t>補救教學 教材內容及參考資料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Practice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sz="4800" dirty="0" smtClean="0">
                <a:hlinkClick r:id="rId2" action="ppaction://hlinkfile"/>
              </a:rPr>
              <a:t>Ask Ss to ask their classmates. </a:t>
            </a:r>
            <a:r>
              <a:rPr lang="en-US" altLang="zh-TW" sz="4800" dirty="0" smtClean="0"/>
              <a:t>They need to answer the questions according to the reality.</a:t>
            </a:r>
            <a:endParaRPr lang="zh-TW" altLang="zh-TW" sz="4800" dirty="0" smtClean="0"/>
          </a:p>
          <a:p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 dirty="0" smtClean="0"/>
              <a:t>Second Class</a:t>
            </a:r>
            <a:r>
              <a:rPr lang="zh-TW" altLang="zh-TW" sz="6600" dirty="0" smtClean="0"/>
              <a:t/>
            </a:r>
            <a:br>
              <a:rPr lang="zh-TW" altLang="zh-TW" sz="6600" dirty="0" smtClean="0"/>
            </a:br>
            <a:r>
              <a:rPr lang="en-US" altLang="zh-TW" dirty="0" smtClean="0"/>
              <a:t>Teaching 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smtClean="0"/>
              <a:t> </a:t>
            </a:r>
            <a:r>
              <a:rPr lang="en-US" altLang="zh-TW" sz="4800" dirty="0" smtClean="0"/>
              <a:t>1. Learn to recognize colors and clothes</a:t>
            </a:r>
            <a:endParaRPr lang="zh-TW" altLang="zh-TW" sz="4800" dirty="0" smtClean="0"/>
          </a:p>
          <a:p>
            <a:r>
              <a:rPr lang="en-US" altLang="zh-TW" sz="4800" dirty="0" smtClean="0"/>
              <a:t> 2. Learn to apply the vocabulary into the sentence patterns in the first cla</a:t>
            </a:r>
            <a:r>
              <a:rPr lang="en-US" altLang="zh-TW" sz="4800" u="sng" dirty="0" smtClean="0"/>
              <a:t>ss</a:t>
            </a:r>
            <a:endParaRPr lang="zh-TW" altLang="zh-TW" sz="4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000" dirty="0" smtClean="0"/>
              <a:t>Warm-up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5400" dirty="0" smtClean="0"/>
              <a:t>Show </a:t>
            </a:r>
            <a:r>
              <a:rPr lang="en-US" altLang="zh-TW" sz="5400" dirty="0" smtClean="0"/>
              <a:t>Ss </a:t>
            </a:r>
            <a:r>
              <a:rPr lang="en-US" altLang="zh-TW" sz="5400" dirty="0" smtClean="0">
                <a:hlinkClick r:id="rId2" action="ppaction://hlinkfile"/>
              </a:rPr>
              <a:t>the video of </a:t>
            </a:r>
            <a:r>
              <a:rPr lang="en-US" altLang="zh-TW" sz="5400" dirty="0" smtClean="0"/>
              <a:t>introduction of different clothes</a:t>
            </a:r>
            <a:endParaRPr lang="zh-TW" altLang="zh-TW" sz="5400" dirty="0" smtClean="0"/>
          </a:p>
          <a:p>
            <a:endParaRPr lang="zh-TW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000" dirty="0" smtClean="0"/>
              <a:t>Presentation 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1"/>
            <a:r>
              <a:rPr lang="en-US" altLang="zh-TW" sz="4000" dirty="0" smtClean="0"/>
              <a:t>Introduce the difference of clothes</a:t>
            </a:r>
            <a:endParaRPr lang="zh-TW" altLang="zh-TW" sz="4000" dirty="0" smtClean="0"/>
          </a:p>
          <a:p>
            <a:pPr lvl="1"/>
            <a:r>
              <a:rPr lang="en-US" altLang="zh-TW" sz="4000" dirty="0" smtClean="0"/>
              <a:t>Show the pictures and pronunciation of different clothes </a:t>
            </a:r>
            <a:endParaRPr lang="zh-TW" altLang="zh-TW" sz="4000" dirty="0" smtClean="0"/>
          </a:p>
          <a:p>
            <a:pPr lvl="1"/>
            <a:r>
              <a:rPr lang="en-US" altLang="zh-TW" sz="4000" dirty="0" smtClean="0"/>
              <a:t>Ask Ss to repeat after T</a:t>
            </a:r>
            <a:endParaRPr lang="zh-TW" altLang="zh-TW" sz="4000" dirty="0" smtClean="0"/>
          </a:p>
          <a:p>
            <a:pPr lvl="1"/>
            <a:r>
              <a:rPr lang="en-US" altLang="zh-TW" sz="4000" dirty="0" smtClean="0"/>
              <a:t>Introduce different colors </a:t>
            </a:r>
            <a:endParaRPr lang="zh-TW" altLang="zh-TW" sz="4000" dirty="0" smtClean="0"/>
          </a:p>
          <a:p>
            <a:pPr lvl="1"/>
            <a:r>
              <a:rPr lang="en-US" altLang="zh-TW" sz="4000" dirty="0" smtClean="0"/>
              <a:t>Show the pictures of different colors and teach Ss the pronunciation</a:t>
            </a:r>
            <a:endParaRPr lang="zh-TW" altLang="zh-TW" sz="4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tshirt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39552" y="692696"/>
            <a:ext cx="3635896" cy="3662358"/>
          </a:xfrm>
        </p:spPr>
      </p:pic>
      <p:sp>
        <p:nvSpPr>
          <p:cNvPr id="5" name="文字方塊 4"/>
          <p:cNvSpPr txBox="1"/>
          <p:nvPr/>
        </p:nvSpPr>
        <p:spPr>
          <a:xfrm>
            <a:off x="1763688" y="4581128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T-shirt</a:t>
            </a:r>
            <a:endParaRPr lang="zh-TW" altLang="en-US" sz="3000" dirty="0"/>
          </a:p>
        </p:txBody>
      </p:sp>
      <p:pic>
        <p:nvPicPr>
          <p:cNvPr id="6" name="圖片 5" descr="dres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436096" y="188641"/>
            <a:ext cx="2592288" cy="446449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16216" y="465313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dress</a:t>
            </a:r>
            <a:endParaRPr lang="zh-TW" altLang="en-US" sz="3000" dirty="0"/>
          </a:p>
        </p:txBody>
      </p:sp>
      <p:pic>
        <p:nvPicPr>
          <p:cNvPr id="9" name="t shir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491880" y="4725144"/>
            <a:ext cx="304800" cy="304800"/>
          </a:xfrm>
          <a:prstGeom prst="rect">
            <a:avLst/>
          </a:prstGeom>
        </p:spPr>
      </p:pic>
      <p:pic>
        <p:nvPicPr>
          <p:cNvPr id="12" name="dress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884368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jacket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395536" y="404664"/>
            <a:ext cx="3810000" cy="3629025"/>
          </a:xfrm>
        </p:spPr>
      </p:pic>
      <p:sp>
        <p:nvSpPr>
          <p:cNvPr id="5" name="文字方塊 4"/>
          <p:cNvSpPr txBox="1"/>
          <p:nvPr/>
        </p:nvSpPr>
        <p:spPr>
          <a:xfrm>
            <a:off x="1475656" y="429309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jacket</a:t>
            </a:r>
            <a:endParaRPr lang="zh-TW" altLang="en-US" sz="3000" dirty="0"/>
          </a:p>
        </p:txBody>
      </p:sp>
      <p:pic>
        <p:nvPicPr>
          <p:cNvPr id="6" name="圖片 5" descr="shirt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1960" y="620688"/>
            <a:ext cx="4755191" cy="313283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84168" y="4149080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shirt</a:t>
            </a:r>
            <a:endParaRPr lang="zh-TW" altLang="en-US" sz="3000" dirty="0"/>
          </a:p>
        </p:txBody>
      </p:sp>
      <p:pic>
        <p:nvPicPr>
          <p:cNvPr id="9" name="jacke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987824" y="4509120"/>
            <a:ext cx="304800" cy="304800"/>
          </a:xfrm>
          <a:prstGeom prst="rect">
            <a:avLst/>
          </a:prstGeom>
        </p:spPr>
      </p:pic>
      <p:pic>
        <p:nvPicPr>
          <p:cNvPr id="12" name="shir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308304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coat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1559" y="620688"/>
            <a:ext cx="2648489" cy="3744416"/>
          </a:xfrm>
        </p:spPr>
      </p:pic>
      <p:sp>
        <p:nvSpPr>
          <p:cNvPr id="5" name="文字方塊 4"/>
          <p:cNvSpPr txBox="1"/>
          <p:nvPr/>
        </p:nvSpPr>
        <p:spPr>
          <a:xfrm>
            <a:off x="1475656" y="429309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coat</a:t>
            </a:r>
            <a:endParaRPr lang="zh-TW" altLang="en-US" sz="3000" dirty="0"/>
          </a:p>
        </p:txBody>
      </p:sp>
      <p:pic>
        <p:nvPicPr>
          <p:cNvPr id="6" name="圖片 5" descr="pants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0032" y="908720"/>
            <a:ext cx="3710186" cy="371018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156176" y="4869160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pants</a:t>
            </a:r>
            <a:endParaRPr lang="zh-TW" altLang="en-US" sz="3000" dirty="0"/>
          </a:p>
        </p:txBody>
      </p:sp>
      <p:pic>
        <p:nvPicPr>
          <p:cNvPr id="9" name="coa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699792" y="4509120"/>
            <a:ext cx="304800" cy="304800"/>
          </a:xfrm>
          <a:prstGeom prst="rect">
            <a:avLst/>
          </a:prstGeom>
        </p:spPr>
      </p:pic>
      <p:pic>
        <p:nvPicPr>
          <p:cNvPr id="12" name="pants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380312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kirt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755576" y="764704"/>
            <a:ext cx="3800475" cy="3333750"/>
          </a:xfrm>
        </p:spPr>
      </p:pic>
      <p:sp>
        <p:nvSpPr>
          <p:cNvPr id="5" name="文字方塊 4"/>
          <p:cNvSpPr txBox="1"/>
          <p:nvPr/>
        </p:nvSpPr>
        <p:spPr>
          <a:xfrm>
            <a:off x="1475656" y="429309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skirt</a:t>
            </a:r>
            <a:endParaRPr lang="zh-TW" altLang="en-US" sz="3000" dirty="0"/>
          </a:p>
        </p:txBody>
      </p:sp>
      <p:pic>
        <p:nvPicPr>
          <p:cNvPr id="6" name="圖片 5" descr="shoes.gif"/>
          <p:cNvPicPr>
            <a:picLocks noChangeAspect="1"/>
          </p:cNvPicPr>
          <p:nvPr/>
        </p:nvPicPr>
        <p:blipFill>
          <a:blip r:embed="rId6" cstate="email"/>
          <a:srcRect b="11171"/>
          <a:stretch>
            <a:fillRect/>
          </a:stretch>
        </p:blipFill>
        <p:spPr>
          <a:xfrm>
            <a:off x="5004048" y="836712"/>
            <a:ext cx="3810000" cy="33843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588224" y="4437112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shoes</a:t>
            </a:r>
            <a:endParaRPr lang="zh-TW" altLang="en-US" sz="3000" dirty="0"/>
          </a:p>
        </p:txBody>
      </p:sp>
      <p:pic>
        <p:nvPicPr>
          <p:cNvPr id="9" name="skir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627784" y="4437112"/>
            <a:ext cx="304800" cy="304800"/>
          </a:xfrm>
          <a:prstGeom prst="rect">
            <a:avLst/>
          </a:prstGeom>
        </p:spPr>
      </p:pic>
      <p:pic>
        <p:nvPicPr>
          <p:cNvPr id="12" name="shoes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8028384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ocks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187624" y="908720"/>
            <a:ext cx="3616879" cy="2821165"/>
          </a:xfrm>
        </p:spPr>
      </p:pic>
      <p:sp>
        <p:nvSpPr>
          <p:cNvPr id="5" name="文字方塊 4"/>
          <p:cNvSpPr txBox="1"/>
          <p:nvPr/>
        </p:nvSpPr>
        <p:spPr>
          <a:xfrm>
            <a:off x="1475656" y="4293096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socks</a:t>
            </a:r>
            <a:endParaRPr lang="zh-TW" altLang="en-US" sz="3000" dirty="0"/>
          </a:p>
        </p:txBody>
      </p:sp>
      <p:pic>
        <p:nvPicPr>
          <p:cNvPr id="6" name="圖片 5" descr="hat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0" y="2492896"/>
            <a:ext cx="4286250" cy="33337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372200" y="5805264"/>
            <a:ext cx="12241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hat</a:t>
            </a:r>
            <a:endParaRPr lang="zh-TW" altLang="en-US" sz="3000" dirty="0"/>
          </a:p>
        </p:txBody>
      </p:sp>
      <p:pic>
        <p:nvPicPr>
          <p:cNvPr id="9" name="sock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2843808" y="4365104"/>
            <a:ext cx="304800" cy="304800"/>
          </a:xfrm>
          <a:prstGeom prst="rect">
            <a:avLst/>
          </a:prstGeom>
        </p:spPr>
      </p:pic>
      <p:pic>
        <p:nvPicPr>
          <p:cNvPr id="12" name="ha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723629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Step: Recognizing colors!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red p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7025" y="4000500"/>
            <a:ext cx="24669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Do you have a red pen ?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6400800" cy="1357322"/>
          </a:xfrm>
        </p:spPr>
        <p:txBody>
          <a:bodyPr/>
          <a:lstStyle/>
          <a:p>
            <a:r>
              <a:rPr lang="en-US" altLang="zh-TW" dirty="0" smtClean="0"/>
              <a:t>1002Grade 8, Unit 3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red p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2928934"/>
            <a:ext cx="24669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Presentation 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TW" sz="4800" dirty="0" smtClean="0"/>
              <a:t>Make the vocabulary of colors gone with the vocabulary of clothes in order to make Ss describe</a:t>
            </a:r>
            <a:endParaRPr lang="zh-TW" altLang="zh-TW" sz="4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899592" y="548680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899592" y="1628800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red</a:t>
            </a:r>
            <a:endParaRPr lang="zh-TW" altLang="en-US" sz="3000" dirty="0"/>
          </a:p>
        </p:txBody>
      </p:sp>
      <p:sp>
        <p:nvSpPr>
          <p:cNvPr id="6" name="橢圓 5"/>
          <p:cNvSpPr/>
          <p:nvPr/>
        </p:nvSpPr>
        <p:spPr>
          <a:xfrm>
            <a:off x="2699792" y="548680"/>
            <a:ext cx="720080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267744" y="155679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green</a:t>
            </a:r>
            <a:endParaRPr lang="zh-TW" altLang="en-US" sz="3000" dirty="0"/>
          </a:p>
        </p:txBody>
      </p:sp>
      <p:sp>
        <p:nvSpPr>
          <p:cNvPr id="8" name="橢圓 7"/>
          <p:cNvSpPr/>
          <p:nvPr/>
        </p:nvSpPr>
        <p:spPr>
          <a:xfrm>
            <a:off x="4499992" y="54868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355976" y="15567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yellow</a:t>
            </a:r>
            <a:endParaRPr lang="zh-TW" altLang="en-US" sz="3000" dirty="0"/>
          </a:p>
        </p:txBody>
      </p:sp>
      <p:sp>
        <p:nvSpPr>
          <p:cNvPr id="10" name="橢圓 9"/>
          <p:cNvSpPr/>
          <p:nvPr/>
        </p:nvSpPr>
        <p:spPr>
          <a:xfrm>
            <a:off x="6444208" y="548680"/>
            <a:ext cx="720080" cy="72008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300192" y="1556792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orange</a:t>
            </a:r>
            <a:endParaRPr lang="zh-TW" altLang="en-US" sz="3000" dirty="0"/>
          </a:p>
        </p:txBody>
      </p:sp>
      <p:sp>
        <p:nvSpPr>
          <p:cNvPr id="12" name="橢圓 11"/>
          <p:cNvSpPr/>
          <p:nvPr/>
        </p:nvSpPr>
        <p:spPr>
          <a:xfrm>
            <a:off x="827584" y="2924944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789040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blue</a:t>
            </a:r>
            <a:endParaRPr lang="zh-TW" altLang="en-US" sz="3000" dirty="0"/>
          </a:p>
        </p:txBody>
      </p:sp>
      <p:sp>
        <p:nvSpPr>
          <p:cNvPr id="14" name="橢圓 13"/>
          <p:cNvSpPr/>
          <p:nvPr/>
        </p:nvSpPr>
        <p:spPr>
          <a:xfrm>
            <a:off x="2627784" y="29249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4499992" y="2852936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411760" y="378904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black</a:t>
            </a:r>
            <a:endParaRPr lang="zh-TW" altLang="en-US" sz="3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355976" y="3717032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white</a:t>
            </a:r>
            <a:endParaRPr lang="zh-TW" altLang="en-US" sz="3000" dirty="0"/>
          </a:p>
        </p:txBody>
      </p:sp>
      <p:sp>
        <p:nvSpPr>
          <p:cNvPr id="18" name="橢圓 17"/>
          <p:cNvSpPr/>
          <p:nvPr/>
        </p:nvSpPr>
        <p:spPr>
          <a:xfrm>
            <a:off x="6516216" y="2852936"/>
            <a:ext cx="720080" cy="720080"/>
          </a:xfrm>
          <a:prstGeom prst="ellipse">
            <a:avLst/>
          </a:prstGeom>
          <a:solidFill>
            <a:srgbClr val="9933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372200" y="364502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brown</a:t>
            </a:r>
            <a:endParaRPr lang="zh-TW" altLang="en-US" sz="3000" dirty="0"/>
          </a:p>
        </p:txBody>
      </p:sp>
      <p:sp>
        <p:nvSpPr>
          <p:cNvPr id="20" name="橢圓 19"/>
          <p:cNvSpPr/>
          <p:nvPr/>
        </p:nvSpPr>
        <p:spPr>
          <a:xfrm>
            <a:off x="899592" y="4653136"/>
            <a:ext cx="720080" cy="72008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827584" y="5733256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pink</a:t>
            </a:r>
            <a:endParaRPr lang="zh-TW" altLang="en-US" sz="3000" dirty="0"/>
          </a:p>
        </p:txBody>
      </p:sp>
      <p:sp>
        <p:nvSpPr>
          <p:cNvPr id="22" name="橢圓 21"/>
          <p:cNvSpPr/>
          <p:nvPr/>
        </p:nvSpPr>
        <p:spPr>
          <a:xfrm>
            <a:off x="2699792" y="4653136"/>
            <a:ext cx="720080" cy="7200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2483768" y="5733256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purple</a:t>
            </a:r>
            <a:endParaRPr lang="zh-TW" altLang="en-US" sz="3000" dirty="0"/>
          </a:p>
        </p:txBody>
      </p:sp>
      <p:pic>
        <p:nvPicPr>
          <p:cNvPr id="32" name="re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1115616" y="2132856"/>
            <a:ext cx="304800" cy="304800"/>
          </a:xfrm>
          <a:prstGeom prst="rect">
            <a:avLst/>
          </a:prstGeom>
        </p:spPr>
      </p:pic>
      <p:pic>
        <p:nvPicPr>
          <p:cNvPr id="33" name="gree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email"/>
          <a:stretch>
            <a:fillRect/>
          </a:stretch>
        </p:blipFill>
        <p:spPr>
          <a:xfrm>
            <a:off x="2771800" y="2132856"/>
            <a:ext cx="304800" cy="304800"/>
          </a:xfrm>
          <a:prstGeom prst="rect">
            <a:avLst/>
          </a:prstGeom>
        </p:spPr>
      </p:pic>
      <p:pic>
        <p:nvPicPr>
          <p:cNvPr id="38" name="yellow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email"/>
          <a:stretch>
            <a:fillRect/>
          </a:stretch>
        </p:blipFill>
        <p:spPr>
          <a:xfrm>
            <a:off x="4860032" y="2204864"/>
            <a:ext cx="304800" cy="304800"/>
          </a:xfrm>
          <a:prstGeom prst="rect">
            <a:avLst/>
          </a:prstGeom>
        </p:spPr>
      </p:pic>
      <p:pic>
        <p:nvPicPr>
          <p:cNvPr id="45" name="orange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email"/>
          <a:stretch>
            <a:fillRect/>
          </a:stretch>
        </p:blipFill>
        <p:spPr>
          <a:xfrm>
            <a:off x="6948264" y="2132856"/>
            <a:ext cx="304800" cy="304800"/>
          </a:xfrm>
          <a:prstGeom prst="rect">
            <a:avLst/>
          </a:prstGeom>
        </p:spPr>
      </p:pic>
      <p:pic>
        <p:nvPicPr>
          <p:cNvPr id="46" name="blue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email"/>
          <a:stretch>
            <a:fillRect/>
          </a:stretch>
        </p:blipFill>
        <p:spPr>
          <a:xfrm>
            <a:off x="1043608" y="4221088"/>
            <a:ext cx="304800" cy="304800"/>
          </a:xfrm>
          <a:prstGeom prst="rect">
            <a:avLst/>
          </a:prstGeom>
        </p:spPr>
      </p:pic>
      <p:pic>
        <p:nvPicPr>
          <p:cNvPr id="47" name="black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 cstate="email"/>
          <a:stretch>
            <a:fillRect/>
          </a:stretch>
        </p:blipFill>
        <p:spPr>
          <a:xfrm>
            <a:off x="2843808" y="4221088"/>
            <a:ext cx="304800" cy="304800"/>
          </a:xfrm>
          <a:prstGeom prst="rect">
            <a:avLst/>
          </a:prstGeom>
        </p:spPr>
      </p:pic>
      <p:pic>
        <p:nvPicPr>
          <p:cNvPr id="48" name="white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3" cstate="email"/>
          <a:stretch>
            <a:fillRect/>
          </a:stretch>
        </p:blipFill>
        <p:spPr>
          <a:xfrm>
            <a:off x="4788024" y="4221088"/>
            <a:ext cx="304800" cy="304800"/>
          </a:xfrm>
          <a:prstGeom prst="rect">
            <a:avLst/>
          </a:prstGeom>
        </p:spPr>
      </p:pic>
      <p:pic>
        <p:nvPicPr>
          <p:cNvPr id="49" name="brown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3" cstate="email"/>
          <a:stretch>
            <a:fillRect/>
          </a:stretch>
        </p:blipFill>
        <p:spPr>
          <a:xfrm>
            <a:off x="6804248" y="4149080"/>
            <a:ext cx="304800" cy="304800"/>
          </a:xfrm>
          <a:prstGeom prst="rect">
            <a:avLst/>
          </a:prstGeom>
        </p:spPr>
      </p:pic>
      <p:pic>
        <p:nvPicPr>
          <p:cNvPr id="50" name="pink.wav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3" cstate="email"/>
          <a:stretch>
            <a:fillRect/>
          </a:stretch>
        </p:blipFill>
        <p:spPr>
          <a:xfrm>
            <a:off x="1187624" y="6237312"/>
            <a:ext cx="304800" cy="304800"/>
          </a:xfrm>
          <a:prstGeom prst="rect">
            <a:avLst/>
          </a:prstGeom>
        </p:spPr>
      </p:pic>
      <p:pic>
        <p:nvPicPr>
          <p:cNvPr id="51" name="purple.wav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3" cstate="email"/>
          <a:stretch>
            <a:fillRect/>
          </a:stretch>
        </p:blipFill>
        <p:spPr>
          <a:xfrm>
            <a:off x="30598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4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200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7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230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56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70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9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369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156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03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000" dirty="0" smtClean="0"/>
              <a:t>Practice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1"/>
            <a:r>
              <a:rPr lang="en-US" altLang="zh-TW" sz="6000" dirty="0" smtClean="0"/>
              <a:t>Use </a:t>
            </a:r>
            <a:r>
              <a:rPr lang="en-US" altLang="zh-TW" sz="6000" dirty="0" err="1" smtClean="0"/>
              <a:t>ppt</a:t>
            </a:r>
            <a:r>
              <a:rPr lang="en-US" altLang="zh-TW" sz="6000" dirty="0" smtClean="0"/>
              <a:t> to make students describe colorful clothes</a:t>
            </a:r>
            <a:endParaRPr lang="zh-TW" altLang="zh-TW" sz="6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tshir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38302" y="1219265"/>
            <a:ext cx="5597994" cy="56387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Step: Recognizing clothes!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Practice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4800" dirty="0" smtClean="0"/>
              <a:t>Let Ss answer the questions from the video</a:t>
            </a:r>
            <a:endParaRPr lang="zh-TW" altLang="zh-TW" sz="4800" dirty="0" smtClean="0"/>
          </a:p>
          <a:p>
            <a:pPr lvl="1"/>
            <a:r>
              <a:rPr lang="en-US" altLang="zh-TW" sz="4800" dirty="0" smtClean="0"/>
              <a:t>Ask if there </a:t>
            </a:r>
            <a:r>
              <a:rPr lang="en-US" altLang="zh-TW" sz="4800" dirty="0" smtClean="0"/>
              <a:t>is a </a:t>
            </a:r>
            <a:r>
              <a:rPr lang="en-US" altLang="zh-TW" sz="4800" dirty="0" smtClean="0"/>
              <a:t>volunteer to answer the questions from T</a:t>
            </a:r>
            <a:endParaRPr lang="zh-TW" altLang="zh-TW" sz="4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Practice!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http://www.youtube.com/watch?v=j62HR5lNpzw</a:t>
            </a:r>
            <a:endParaRPr lang="en-US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dress&amp;cloth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23728" y="2276872"/>
            <a:ext cx="5760640" cy="4378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000" dirty="0" smtClean="0"/>
              <a:t>Activity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lvl="1"/>
            <a:r>
              <a:rPr lang="en-US" altLang="zh-TW" sz="3600" dirty="0" smtClean="0"/>
              <a:t>Divide Ss into 9 groups </a:t>
            </a:r>
            <a:endParaRPr lang="zh-TW" altLang="zh-TW" sz="3600" dirty="0" smtClean="0"/>
          </a:p>
          <a:p>
            <a:pPr lvl="1"/>
            <a:r>
              <a:rPr lang="en-US" altLang="zh-TW" sz="3600" dirty="0" smtClean="0"/>
              <a:t>Give Ss different hint papers with clothes and colors at random</a:t>
            </a:r>
            <a:endParaRPr lang="zh-TW" altLang="zh-TW" sz="3600" dirty="0" smtClean="0"/>
          </a:p>
          <a:p>
            <a:pPr lvl="1"/>
            <a:r>
              <a:rPr lang="en-US" altLang="zh-TW" sz="3600" dirty="0" smtClean="0"/>
              <a:t>Ask them to have a dialogue of the sentence pattern in the first class with other groups according to their hint papers</a:t>
            </a:r>
            <a:endParaRPr lang="zh-TW" altLang="zh-TW" sz="3600" dirty="0" smtClean="0"/>
          </a:p>
          <a:p>
            <a:pPr lvl="1"/>
            <a:r>
              <a:rPr lang="en-US" altLang="zh-TW" sz="3600" dirty="0" smtClean="0"/>
              <a:t>Ask Ss to do the listening online test </a:t>
            </a:r>
            <a:endParaRPr lang="zh-TW" altLang="zh-TW" sz="36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0301\Local Settings\Temporary Internet Files\Content.IE5\7LIMS4N9\MC90005702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146774" y="1857364"/>
            <a:ext cx="4198975" cy="369610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	Jimmy</a:t>
            </a:r>
            <a:endParaRPr lang="zh-TW" altLang="en-US" dirty="0"/>
          </a:p>
        </p:txBody>
      </p:sp>
      <p:sp>
        <p:nvSpPr>
          <p:cNvPr id="1028" name="AutoShape 4" descr="data:image/jpeg;base64,/9j/4AAQSkZJRgABAQAAAQABAAD/2wCEAAkGBg0NDAwNDAwMDAwMDAwHDAwMDA4MDAwMFBAVFBQQEhIXGzIeFxkvGRISHy8gIycpLCw4FR4xNTA2NSYrOCkBCQoKDQwMDQwNDSkYFBgpKSkpKSkpKSkpKSkpKSkpKSkpKSkpKSkpKSkpKSkpKSkpKSkpKSkpKSkpKSkpKSkpKf/AABEIAOEA4QMBIgACEQEDEQH/xAAYAAEBAQEBAAAAAAAAAAAAAAAAAQIDB//EABcQAQEBAQAAAAAAAAAAAAAAAAABEQL/xAAYAQEBAQEBAAAAAAAAAAAAAAAAAQIGBf/EABQRAQAAAAAAAAAAAAAAAAAAAAD/2gAMAwEAAhEDEQA/APNVRY6h7QogpWa1WUQBNFVFQCKkUF0QASqghAEEUFERRBAoIlILAAqAoig6KyrSqCCgIgJFBCoqQBYUAAABNAAQBNFEVFQEVKCACKigIKA2sSKqqgClRUABBAFAAAABKigIuoAgCBCooAJAUoCItCggoDaoK0KigJVSiIACxU0AABAUEBnQUQAMMEEFSiGgiDUoiqAIC6JoDouIqtIooIi1BBFAMBANWsrACiAIqACmAAAhgqDKLQQAAABFAHRUVVUEoogAACCKgCstQERamgVFQFCCCBQQVFBKhQCKiggAJqpioOhKUjSrogKqFQFQNEVAAVFAZaQEAABECotJBAXFkFZwxqs0QTRAWVaiAAIOlAaUVFABAAKCAALogLqU1LUFRY1gMjWM1RKRURF1dYAatTRJAVAARUxADBUdAFaBFAggCoAAAAqAJVAOWmYuoNJiSroIigM4laqCIsMASotRBVZ1dUVWQGwRVUEAFQAABUUBFQFQEFiKlAAlEFhU0UqRSCCKgJUarIgAgAA6ANNCKQBAAqLUBVRQGVogAAIoDKwBFQNAVAGkNBWajVZEAIiGCgroijSoACLEagJUaSoJFQVABFFRQEqoCIqCBigBqsgqsxQLWWqyIihIAKIroahGlUAEooCAIIqKCBQQFQURUoioaAy1qUA0AENBBrUwigziqYogKg0CNK0qQABASmgILDFFZotRENQAUqFAhQARUABQTBSgiKiCytMRZVFUAWoCjUEBSgCBAFUAEqAiIgAKABFARAAaABmgAgIgQFGwB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https://encrypted-tbn2.gstatic.com/images?q=tbn:ANd9GcRmkaitNqXg6wtzJKGhQRlutoJP3YrQwmaxIqk3eIlH0ft-p-5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2857496"/>
            <a:ext cx="1928811" cy="1928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2.Melissa</a:t>
            </a:r>
            <a:endParaRPr lang="zh-TW" altLang="en-US" dirty="0"/>
          </a:p>
        </p:txBody>
      </p:sp>
      <p:pic>
        <p:nvPicPr>
          <p:cNvPr id="9" name="圖片 8" descr="https://encrypted-tbn0.gstatic.com/images?q=tbn:ANd9GcS2o5Jj0VWsJw_al8vcFO3Lxln2oZEFPElUqElPi_hNUm3UULuivQ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500306"/>
            <a:ext cx="3067065" cy="36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s://encrypted-tbn3.gstatic.com/images?q=tbn:ANd9GcQI-zbKtmQR3xn5RfiAdW1kXIsKi6qbWW6Dk9Xh8MNX6hv30hV8N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500438"/>
            <a:ext cx="2000264" cy="222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Sentence Pattern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55576" y="1628800"/>
            <a:ext cx="75608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</a:rPr>
              <a:t>Do you have a red pen?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 flipH="1">
            <a:off x="2339752" y="2420888"/>
            <a:ext cx="2196244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圓角矩形 7"/>
          <p:cNvSpPr/>
          <p:nvPr/>
        </p:nvSpPr>
        <p:spPr>
          <a:xfrm>
            <a:off x="611560" y="3717032"/>
            <a:ext cx="33123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FF0000"/>
                </a:solidFill>
                <a:sym typeface="Wingdings"/>
              </a:rPr>
              <a:t>   </a:t>
            </a:r>
            <a:r>
              <a:rPr lang="en-US" altLang="zh-TW" sz="3200" dirty="0" smtClean="0">
                <a:solidFill>
                  <a:srgbClr val="FF0000"/>
                </a:solidFill>
              </a:rPr>
              <a:t>Yes, I do.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4716016" y="2420888"/>
            <a:ext cx="2115852" cy="11437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5220072" y="3717032"/>
            <a:ext cx="331236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solidFill>
                  <a:srgbClr val="002060"/>
                </a:solidFill>
                <a:sym typeface="Wingdings"/>
              </a:rPr>
              <a:t>   </a:t>
            </a:r>
            <a:r>
              <a:rPr lang="en-US" altLang="zh-TW" sz="3200" dirty="0" smtClean="0">
                <a:solidFill>
                  <a:srgbClr val="002060"/>
                </a:solidFill>
              </a:rPr>
              <a:t>No, I don’t.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3.Mark</a:t>
            </a:r>
            <a:endParaRPr lang="zh-TW" altLang="en-US" dirty="0"/>
          </a:p>
        </p:txBody>
      </p:sp>
      <p:pic>
        <p:nvPicPr>
          <p:cNvPr id="14341" name="Picture 5" descr="https://encrypted-tbn0.gstatic.com/images?q=tbn:ANd9GcSLYJOj5wiv3HwohdgqcBvETix2WHoJyhQ6SPrPJAjTlvSVZu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428868"/>
            <a:ext cx="3357571" cy="3357571"/>
          </a:xfrm>
          <a:prstGeom prst="rect">
            <a:avLst/>
          </a:prstGeom>
          <a:noFill/>
        </p:spPr>
      </p:pic>
      <p:pic>
        <p:nvPicPr>
          <p:cNvPr id="14343" name="Picture 7" descr="https://encrypted-tbn1.gstatic.com/images?q=tbn:ANd9GcRbMp8VJE9FjRDCMCckeO2Ba72ad6MG8iCVObyPgxvZRkU5i0Qz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307181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4.Bill</a:t>
            </a:r>
            <a:endParaRPr lang="zh-TW" altLang="en-US" dirty="0"/>
          </a:p>
        </p:txBody>
      </p:sp>
      <p:pic>
        <p:nvPicPr>
          <p:cNvPr id="29698" name="Picture 2" descr="http://www.chinatraderonline.com/Files/Household/Garment-Apparel-Fashion/Shirts-Blouses/Mens--Shirt-183035707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285992"/>
            <a:ext cx="4232658" cy="3859566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S0aG_eFjr-d3FQ6MHVgzVHjEBVW0isXy-QSiG9bY0JBzCWi2UD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357562"/>
            <a:ext cx="2714644" cy="227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5.Jessica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4" name="Picture 4" descr="http://www.harpersbazaar.com/cm/harpersbazaar/images/Mk/liz-claiborne-coat-0809-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6084" y="1571612"/>
            <a:ext cx="3932172" cy="5024443"/>
          </a:xfrm>
          <a:prstGeom prst="rect">
            <a:avLst/>
          </a:prstGeom>
          <a:noFill/>
        </p:spPr>
      </p:pic>
      <p:pic>
        <p:nvPicPr>
          <p:cNvPr id="25606" name="Picture 6" descr="https://encrypted-tbn0.gstatic.com/images?q=tbn:ANd9GcTid8qtkXbnns_GRsxd8M1WEj9KWqt6cxCLWmfNsO6srYW78L7I8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1" y="3143248"/>
            <a:ext cx="285752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6.Amber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http://www.how-to-draw-funny-cartoons.com/image-files/cartoon-pants-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928802"/>
            <a:ext cx="4286250" cy="4286250"/>
          </a:xfrm>
          <a:prstGeom prst="rect">
            <a:avLst/>
          </a:prstGeom>
          <a:noFill/>
        </p:spPr>
      </p:pic>
      <p:pic>
        <p:nvPicPr>
          <p:cNvPr id="27652" name="Picture 4" descr="https://encrypted-tbn3.gstatic.com/images?q=tbn:ANd9GcTSWs6iuP3RbIvp_hd5lOTqYOGMHUXIqyUQc-8w1LcLLuVLzVuf2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562336"/>
            <a:ext cx="2214578" cy="22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7.Cindy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1748" name="Picture 4" descr="http://i3.squidoocdn.com/resize/squidoo_images/-1/lens7310872_1255245691Red_Plaid_Skirt_for_Toddler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285992"/>
            <a:ext cx="3738572" cy="3738572"/>
          </a:xfrm>
          <a:prstGeom prst="rect">
            <a:avLst/>
          </a:prstGeom>
          <a:noFill/>
        </p:spPr>
      </p:pic>
      <p:pic>
        <p:nvPicPr>
          <p:cNvPr id="31750" name="Picture 6" descr="https://encrypted-tbn3.gstatic.com/images?q=tbn:ANd9GcRcmClhhNVslSh_nLb108xqOJ94wL1NmC9glZuY9C0QgLkz_dG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786058"/>
            <a:ext cx="22288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8.John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3794" name="Picture 2" descr="http://welovestyles.com/wp-content/uploads/2012/01/Polo-Shoes-For-Me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786058"/>
            <a:ext cx="3809984" cy="2530068"/>
          </a:xfrm>
          <a:prstGeom prst="rect">
            <a:avLst/>
          </a:prstGeom>
          <a:noFill/>
        </p:spPr>
      </p:pic>
      <p:pic>
        <p:nvPicPr>
          <p:cNvPr id="33796" name="Picture 4" descr="https://encrypted-tbn2.gstatic.com/images?q=tbn:ANd9GcQ95c3GRBKBnO6o43JZJngUDCQ9czz4JFyX9W1X8YnoYqnbJ_u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928934"/>
            <a:ext cx="2857520" cy="2214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9.Doris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5842" name="AutoShape 2" descr="data:image/jpeg;base64,/9j/4AAQSkZJRgABAQAAAQABAAD/2wCEAAkGBhMSERMUExQWExQVFxcUGBgYFxcXGBQYHBUVFBgUGBgXGyYeFxklGRcYHy8gJCcpLCwsFR4xNTAqNSYrLCkBCQoKDgwOGg8PGiwlHyQsLCwtLywpKSwvLywqLCwsLSwsLCwpLCwsLCwsLCwpLCkpKSwpLC0sLCwsLCwsLCwsLP/AABEIAOEA4QMBIgACEQEDEQH/xAAcAAEAAgMBAQEAAAAAAAAAAAAABQYDBAcCCAH/xABAEAABAwEEBggEBAYCAQUAAAABAAIDEQQFITEGEkFRYXEHEyIygZGh0UJSscEjcuHwFBVDYoKSovHSFjOTssL/xAAaAQEAAwEBAQAAAAAAAAAAAAAAAQIDBAUG/8QANREAAgIBAwEFBwIEBwAAAAAAAAECAxEEITESBRMyQfAiUWFxocHRQoGRseHxFBUkM0NSVP/aAAwDAQACEQMRAD8A7iiIgCIiAIiIAiIgCIiAIiIAiIgCIiAIiIAiIgCIiAIiIAiIgCIiAIiIAiIgCIiAIiIAiIgCIiAIoS99K4oatb+I/cMh+Z2zlmo+5dMi92rOGt1j2XDAD+01+qFepcFrRAUQsEREAREQBERAEREAREQBERAEREAREQBERAEREBitNobGxz3GjWgucdwAqT5Kt2TpMu+T+tqHc9j2+tKeqjulq+uqsrYW96c0P5G0c7wJ1R4lcbcVdRyelpdErYdUj6Hi0usbsrTD/wDI0fUrWtOntgZnaYz+Wr//AKArggKB6dJ0rsyHnJndJekCzFmtFrS57CwCmdS72VevLSieeorqM+VmFeZzK51cF66k5jcaNfSnB1B9VbnDdgFQ8bV1SpscPLy+R6aUkcBUnADbXJR9uvlkYIqC6mQx89yg3zyzupidwGQ5/qrKJzxrb3L9ox0jsZIIJT+EaNbIfgO539nHZyy6UCuG2G5mRdp5BcMce63zz5q16KdI0bZG2eU/h91kpOR2NP8AbuOzkjWeDRNcI6Qi/AV+qpYIiIAiIgCIiAIiIAiIgCIiAIiIAiIgCItO+bwEEEsp/psc6m8gYDxNB4oSll4OV9Idjfaba8teNVgEYBrhTF3/ACJ8lUrRcMrfh1uRBWQ39aKkudUk1JLRmcT6rYZpMfiYDyNPdabnvVx1FcUo4aRG/wAplH9N3kv3+VS7I3eSlhpQ3bGfMLK3Shm1rqeCjLL97qF+j1/Eq01zyOcT3dmNQQQpN15TmkZONKdkd7jvKi5b5me46pzJOA3lZLKLSHteA6rfmyptB4LCM0nlIw1VFtizbKCxws7k7YdHiaGTs490Zn2UnPbYrOKAf4jM8z7qHtekEjqtA1NmdXc6+y92K4XvOtJ2Rx7zv3xXRzvI8NpveTMNpt0locG0w2NGXM71L3ddDYRrvoXDHHJv73rO58NmZsbwzc7j+8FAW28XzGgFBXBo2896bvjgjeWy2R0LRPpHZ1ggmPY7rJDsOWq7c3cdm3BdHXDbquUR0c8Av3ZhvueKuuienbOsbZpDh3WSHIHZGSfQ+Cq1ngJrOEX1ERVLBERAEREAREQBERAEREAREQBERAFU+kS/GQQNY4kGV1MBXBtHH11fNWxcx6R7ILRaWgvIETNUCmGs46xPlq+SlG1Ki5rr4K9HfUB+IeIPsvTrJZ5Dkw8iB9Co86KnGkg8QVrS6OzDIB3I+6thHqRrp/RZj1+xL/8Ap6GvdPmVrXpc0McRdi3EDE4cc+AKizYbQ34ZByr9ite3ieRojcXUrrUdXkM+arLKWTR1SSy7dvPc9uvWFmAx/KPvktd9/wDytJO8n2XmDR/HtO8AKepW8y5omnKvM/uix9tnK/8AL63v1Tfr5GhZ79cJWv1GnV2UxI579xVin0mBb+EKkjFzq4HdTetP+Ihj+RuHAegWzcFlhttrji1iHODqYHVcWtc8NO7JXg8P2mYXKN3tV1NJefr8mpZ7BLO6p25udl+vgp6y2KOBpJpWmLjt/e5Z70tbbMTG8Ue3DUGz2G2u1Vua0SWh9KV3NGQ/e9b7y+Rwby+CMt43w55LW1DPV3PhwWW7LkLyHPqG50yLvYLeu64GsoX9p27YPdZL1vtsYLWEOf6N57zwTPlEZ/TAu1w6bxsLILQ8AnBrichkA87OBPiroHVXzzd9ldPIXOxANXE7TuVoh0wksb2tj7TRi5h7tNgHynlwVenfCJ4fSdfRQN2aYwSxtc49SSKkPwp/ll9FKWW84pf/AG5WP/K9rvoVQk2kREAREQBERAEREAREQBERAeJpQ1pccmgk8gKlfPltv6d8skpc4a73OoRgKmoGO4UC7JpzfrLNZTrE1kPVtAzxxcf9a+YXOI7zhf8AE3k7D0Kstjv0rcE5OGUyFi0llGYafAj6FbUWlI+KM+B+xCkv5dC4dxp5D2WvJo5CctZvI+9U2OtWaeXijg9R6RwnMubzb7LJpY5jLDZrS0axkkkZXEDVANBjxY7zWmdFWnJ58QCrvplo41t0RREV6gxHDacWOPm8lVlxsY3PTRw92s7r4fT+ZxmS+pTWhDeQGHmvAimfse4ca0U6GRR7GN/1qPPFeJL5jFMSdlAD+gWDj/2ZvDWf+aj98fhfcjobhec6Nr4n0Vi0Wu5tntUEpcSWSNOwYV1ThuoSoR2kNO63zPssD75lOTg3kPfNMwRq6+0dQsSaivXzZ3bTLQtltYHNoyZuTvmHyO+x2clQ3MZZWlruwRUEfESN+1dS0cvH+IssEu18bXH81O1/yqoLTrQptrb1rOzMwY0/qMHwkbxsPguhPPJ8/OO/S/I5deF9Pkwb2W5YZnxXiw3G+TE9gcczyHurDYrtjjFQMd5xcfZZi4k0H73lW68bIp3iW0TSe1lnjJAoAKAfM4qBsUZmmAJrrGp5Zn2UtpIPw28HeeBWDRiPF7qDCjR44n6Ky2jkmO0XI3b+n1YiB8VG+GZUfo3ENdzqZCnif+l+6SS9pjdwqfE/otvRtn4RO930H/ajiI4rP2+b9tET2iOaVlGnJ7gDjuy2KcuHTK19U0ul1ySe81pwGGwBUu/J6zP4UHorBYyI4RXYyvprJJeyhLaKJOXpZnZI4GKJ7QSMNdp8cSPRWaz6fsIBfE5uArqkOpvzouPWUl8jQcauqfqVYb2tepEd7uyPHb5JJLKSJns0kdOu7TuxTYNma07n1Yf+WB81PNcCKjEFfO92WPrX0PdGLj6UV1sV7SwU6t5aNjc27u6VWSSIlJReDqiKB0c0mFoqx4DZAK0GThvFfop5VJTzwEREJCIoPTDSJtjsz5KjXPZjB+J5GHgMzwCFoxcmoopnSLGLVOGh5AhBaNo1jQuPPAD/ABVHn0blHdo8eR9VqwXzKw1Dya4nWxqcycdqmLNpO099pB3jEeWavuj24130LEd0RJu+ZmTHjlX6hehNaBtlH+ysP8+gp3vQodJIfmP+pTL9xbv7H4q/oa2jNotElrgjJdR0ja6zfhB1nZj5QV1LpCgc+7bUG11tTWFM8HNd9lXuj+3xzWl2qSSxhdiDtIbt5qyae2oR3daXHYynm5rfuqSPPvslK6PTDDWNvez58bc0pzbTmQtiK4HbXDfhj9aL0/SE1wYPEkrH/P37GtHmuf2D1W+0prZJfw+7ZvQ3AyuJJ54fRZgyKIVOq3j6bcVCy31K7AUFdwW7YLlLu1NU8K/U7+Csmn4UcV9V0Y51Vu3uXL/bg630VaQtmhfDjWI1bUUqx2Jpvo6v+wV7XBLNfv8ABSMkj7zcm7HDa00yBC6/orpbBb4teI0cANeM96M8d43OGB9FrnyPOdUujvFFqJUdJrKIp5G5A9ocjjQeNR4LQYyg5+ivuk2j/wDENBbTrGZVycPl9lUpLmnadXqnk/lJHHEYKTjlHcqOlDuzGOJPkKfdZ9GI/wANx3u+wU3eHR/ap9QtaGEVB1nAYHHIVOa3rk6OLREyjnxVqTgXH/8AIV8rpNH4MIod+vrM7kPop254tWFnKvOpJXvSHQO29Y54i6xpOBYQ40pTu4OrhuW0bI6FgDmubQfECMAMc1MnskJ+FIpdt7Urq7XH6qzXj2YX8GU+yrFjj1pGU2uH1qrNfJPUP4/+QUz5RM+UiAuEVm30afb7rLpG/tMbsAJ8a0X5o638U7OyfqF+6SRnXaeFPI/qp/WP+Qk7ljDYhhi7tH7DyW45+ZotS5Jg6Ju8At8ltTNrgspcmEuWZbutbmPEjTi01HHhyOS6zZLQJGNeMnNDh4iq5NZrOTqtaKuNABvPguq3ZZeqhjZmWtDTzAx9VBas2kRENjDbJS2N7mjWc1riB8xAJA8Tgvn2+9IJ7W8PndrHIACjWDc0bB6r6HK5Z0j6DdWXWqAdgmsrB8JP9Ru5pOY2VrllaJ36GcIzxLz4Oc0G5blguh8tdXADMnL9Vv3Zo/rUdJUD5dp57gpyW0shZiQ0AUA+wG1Wb9x6dupUfZr3ZBt0VdtkHkVuQ6MRjvFzvQei0LXpK8mkYDRvOJ9gsLb3tD8A5x5AfYKMMjo1MlmUsHQtCHQWe0U7LDI3UGNCTUEDHfReumy89SxRxA4zSio3tYC4/wDLUXPLNddoc4OALSCDrONKHYRXFT/Sx1k8NhnOLQ18clO62XsE8tahpyWdnBjCiMdTB9WX91wc1zX6GL3Rbd23eZXUxoMXHguRbvCPorJRrg5zeyN64LCO+cN33K27zvARDDvHEDdxPss1otLYmZUoKAb+CrnbmkO1zj4D9Atm+ldKPmqKv8bdLUXbQX28vyZrJA+Z/qSditNhk/htV0RdGW46wOJ4nYeWS1bHAI26opvJOFTtKhr1vIv7Le6PX9ESUFl8ic7O0be7r2gvWfwjqmjHS/FI7q7UBEa0bKO47Z2hmwnflyXRY3hwBBBBxBBqDyK+brmuvJ7v8R9z9lPWXTaaw06o1rjqOxYRtNAeyTjiCrRk8Zkc+porleqdOsvz+frk7qip+inSVZ7YA11YJdrXd0n+1+R5GhVwV08nFZXKuTjNYaC8yRBwIcAQcwRUHwK9IpKEFaNCbG92v1LWOzqyrOGTcD5KJvro8EkZbFLq1+cV40q2iuaKckY8zk9k6OLXBIXUZIKUBa7PHaHUOSj9KNH7RqtPUyYE1ownMcKrtCKep5yMb5OF6PWeRpe0tc2lDiCCDTKhHBWWyXBNKRqxOHEjVHm5dPRG8vJWUMvJB3Dow2DtOOvJv2NrnT3U4iKpZLAREQkLy9gIIIqDgQdvBekQHKOkKzGxuHVjsS1LTTBhFKs9aj9FRobPLO7a47zs8di71pNcDLZZ3ROzwc0/K4ZHxxB4ErmT+rs7dU0ZQkU2128SVZM9TTalQhiMfaIyxaMNGMh1juGXnmphjGRt+FjR4BQls0m2RtpxPsop80krsS553Z08Apw3ydPcW272PCLBa9I421DAXnyHmc1JaG6VCSY2a0NYbPP2NUioD/hrXOtKcyFX7Jo293fOp6n2CnbFdUcVC1tXD4jieY3KHgrYtPCLit37yUv3oXieS6yyGE/I8F7OQPeaOdVW36GWmxNPWMJGZeztsO7ECrRzAXXbivhtojBBBc3B4BBof1zUiQs1FJ5POu1V1kO6nLKPmC9rZ1jzTFrcBx3n97lLXHY9RtXDF2PIbF1bSDouss7usjaIJBj2RSN5/uZsNdopxqud6Q2Z9jJbK3VfTs7Q7cWnaOPmqKOG5M6rtSraoaahP4+vq2Q9926lWNOJ73Ld4rUum7esdU90Z8TsC02RukfvJKs1maI24YBoxJ27yVVLreWdmomuz9OqK/HLz+/2R+3jbBGzEcAN59lW42Olk3ucceHHkslutplfXGmTRw/VTl1XeI2ivfcMeA3VTxv4FYKPZun65f7kvX08/iZYLK2NmrszJ38Vv3F0pzWV4YR11nGGqT2wN7HHL8pw5KtX1eeseraeyMDxxy5L1dd0fHJ4Np6n2UttvETGrT11VvUavdy4Xn/f+R9AXFpDDa4xJC6o2tODm8HN2c8jsUmuEx3y6yuEjH6jhlxHy0yI5+y6poZplHb4i5o1JWUEkde7ucN7TsPgtcrg8tVzlF2KL6cliREUmYREQBERAEREAREQBERAFx3pG0feLcXMBLZWiTg0914qcsRX/JdiVc07iAsplIP4RDsMeySGn7HwUpnRprZVTzH5HLbHo0M5DXgMvEqXa2OFvwsb5f8AagbVpK89wBo44n2WhHDLMfied5y8zkrYzyeq6bLN7ZYRPWnSZje6C478h7qHtd7ySZuoNwwH6rfsujGXWOpwGPqVL2S6omZNFRtOJ9UykFZp6fCssx9HtomgtLXapEUnYfXAUOThXMg/UrsQXJ7ReEcfecBwrj5DFXjQ7SVlqiIBOvHRrq5kfC7xp5hVe+5warqtfe9OEWFRt+6Pw2yIxzMDm7Dk5h+ZrthUkig4oycXlcnF7z0CfYCSfxIycJAMhXBrh8J9CfJVO+rXiYxl8XPcvpCaBr2lrgHNIoQRUEbiFx7THosfC8y2ar4CauaTV0O0n+9vHMba5rOSeMRPS0VlctQ7dRLflZ9/9PIptx2DWJecm5cTv8Putu+rfqNDW5nbuG/6qTDGRs3NaP3T97VVZnOml4uNPsB5Kr9lYRvT/rtQ77PBH0vyzcuO79Y67hgMue0+ClbxvNsYGALtgrlxKzMpFHso1tfLL6qqWq0ue8k5lG+hYQorfaN7ts8C4X2+7PU9oLzrONT+8ApDRq/32O0MnZjq4Ob87D3mnwy3EBRLWLINyxy85Po3XFw6MbcYPqOzzh7Wubk4Bw5EVCyKH0PmLrBZHHMwR1/0AUwuw+EnHpk17giIhUIiIAiIgCIiAIiIAsNtsjZY3xuFWvaWnkRQrMiDg4q3RVsL3Nk7bmkt3DDDLb+q2Z7dFEKEgcBn5DJbXSh1sVpBadVkrARTA6zey4V/1PiqfZLqkkNaUHzHDx3lX55PZhX3sVZbLY37ZpKThGKcTifLIKOdPLIcS53n6AKfsmj8be92zxy8ltvtUUeGsxvCo+gTK8i6vrhtVHJW2XNMcmHxw+quHR9YpILUC4gNe0sLc67W+o9VpC+ofn9Csll0mijkY4Emjge6d/HgjbZW22+2Lj0/Q64i/AV+qh4oQoiAoGnPR4ZmF1kox1auiODX/lOTHcMjwXMbuul8UrutYWOZhquFHA76buPFfRq0b1uWG0N1ZWB245OHIjEKrim8nVDVThRKmOMP0zgt9T6sertcanln7KvuZiuqaUdFEznB1me17QD2XnVcMa94DVd6KoT9Hd4NNDZnn8pY4eYcsbE2z3ezLaa9OouSzy9ysOWVkRJwFTkBmSdg4lW67+iu3yEa0bYhve9uHg2pXRtE+jaCxlsjz10wycRRrD/Y3fxNTyURg2dGo7RprWzy/cixXDYeps0ERzjiYw8w0A+q30RdJ8i3l5YREQgIiIAiIgCIiAIiIAiIgITS24m2mHFus6M67OdMR4j1AXN7deDYm44nYBn+gXY1xvpC0YfZ53SgEwymoOeo44lh3bacOSsjs0qU59MnsVu3XzI/bqt3D7nMrWZHgvwsWYDBaYPfilFYigxiysZiBxWJlVZdCtHzarQK16uOj3nxwbzJ9AUYsmoRcmdlYMAvSIsT5QIiIAiIgCIiAIiIAiIgCIiAIiIAiIgCIiAIiIAiIgCw2uxslY5kjQ9jhQg4grMiA5rfnRUal1leCM9R5oRwD9vj5qsT6GWxhobPIfygPHm2q7iit1M7q9dbFYe5xm6tArXM8a0ZibtdJhQcG5krqej9xR2SERsx2ucc3u3n7BSaKG8md+qnds+AiIoOUIiIAiIgCIiAIiIAiIgCIiAIiIAiIgCIiAIiIAiIgCIiAIiIAiIgCIiAIiIAiIgCIiAIiIAiIgCIiAIiIAiIgCIiAIiIAiIgCIiAIiIAiIgCIiAIiIAiIgCIiAIiIAiIgCIiAIiIAiIgC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5844" name="Picture 4" descr="http://3.bp.blogspot.com/-2IpiZmK77QY/T4ce4Pdl9CI/AAAAAAAACc8/orAeVSI0MIc/s1600/sock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357430"/>
            <a:ext cx="3571880" cy="3571880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CEAAkGBg0NDQ0NDQwNDQ0NDAwNDQwMDA4NDA0MFBAVFBQQEhIXGyYeFxkjGRISHy8gIycpOCwsFR4xNUIqNSYrLCkBCQoKDAwMDwwMDSkYFBgpKSkpKSkpKSkpKSkpKSkpKSkpKSkpKSkpKSkpKSkpKSkpKSkpKSkpKSkpKSkpKSkpKf/AABEIAOEA4QMBIgACEQEDEQH/xAAYAAEBAQEBAAAAAAAAAAAAAAAAAQIDBP/EABYQAQEBAAAAAAAAAAAAAAAAAAABEf/EABkBAQEBAQEBAAAAAAAAAAAAAAABAgMHBv/EABYRAQEBAAAAAAAAAAAAAAAAAAABEf/aAAwDAQACEQMRAD8AgD4B6IAgFRcRVAAEVAAAEUUTQFEAAABNNKioaioAzWrEsVWazW6zjQgAPYqVXAAAQUBkXEUAAEUBBUAxFRqBiKAgAJTFFEsJFERLGa2ijGM2N2Iqs4Ki6PUqDkKAgAAJigIimAgCgigIUAQUxoZwxQUAEMMUEZRUUSoqCpgCj0AOYoioAAAAGIqYCCooAAgoAigMii6JgpgCKYIjNaRVZFqKIKA7BqxzEUAAAAAAAEsUBMFAZwXUVQAQAAEAAKsEAUSpVSqILoK6gOaKAAAACggAAACLiAGAogoCAAAAgqAJVFgiKiiKAOiorCAAq4gAAAAAAAAAgoCAoMi2GKIAAACCgMipWhMUAdATWBQAAAAAAABAFAAAAAoIKmgIqqMgAIoCJWkWCBiqNERWUURUUAAAAABMUoCKAAACKAIpoIAoIoCIpQQVAAwUaARFARQAAAAAAAAAAABKqAqAoUEBUAAABFQEU0UaARFAQIAKAABoAi1AUEBRFoCABAFBABagAAAIAGAKNECIigIGgCoYoCAAAKAigBgAaigIAAAAAAIAAoBoDQaIguoIKhoCoIKsAURdQAABUVAAAANAJAACUtBAAEVFgaGqoqoMooAAaAgLBRAADQAAAAAAAAAABFQAoKIAoAA0AyhQAVAAAFAAVAAAAKABQBFQAAAAAQFABQ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5848" name="Picture 8" descr="https://encrypted-tbn2.gstatic.com/images?q=tbn:ANd9GcSzGUCVxkTcGKNgaTKq3rJLlmuueIQPGThHEOdZq_n5JUpfULR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14324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10.Eason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http://electronplumber.com/wp-content/uploads/2011/01/black-ha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8318" y="2928934"/>
            <a:ext cx="4363742" cy="3081337"/>
          </a:xfrm>
          <a:prstGeom prst="rect">
            <a:avLst/>
          </a:prstGeom>
          <a:noFill/>
        </p:spPr>
      </p:pic>
      <p:pic>
        <p:nvPicPr>
          <p:cNvPr id="37892" name="Picture 4" descr="http://1.bp.blogspot.com/-pxNpfR6mEgU/T4wq5BjeG7I/AAAAAAAAAl8/IqmtKJfqsco/s1600/Green_bkgd_72r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071810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Question1: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Jimmy have a 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red</a:t>
            </a:r>
          </a:p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T-shirt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zh-TW" altLang="en-US" sz="5000" dirty="0"/>
          </a:p>
        </p:txBody>
      </p:sp>
      <p:pic>
        <p:nvPicPr>
          <p:cNvPr id="9218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Question2: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Mark have a brown jacket?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/>
              <a:t>First Class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r>
              <a:rPr lang="en-US" altLang="zh-TW" sz="6000" dirty="0" smtClean="0"/>
              <a:t>Teaching goal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5400" dirty="0" smtClean="0"/>
              <a:t> Learn to use the sentence pattern:</a:t>
            </a:r>
          </a:p>
          <a:p>
            <a:r>
              <a:rPr lang="en-US" altLang="zh-TW" sz="5400" dirty="0" smtClean="0"/>
              <a:t>”Do you have…?”/</a:t>
            </a:r>
          </a:p>
          <a:p>
            <a:r>
              <a:rPr lang="en-US" altLang="zh-TW" sz="5400" dirty="0" smtClean="0"/>
              <a:t>”Yes, I do. or No, I don’t.”</a:t>
            </a:r>
            <a:endParaRPr lang="zh-TW" altLang="zh-TW" sz="5400" dirty="0" smtClean="0"/>
          </a:p>
          <a:p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Question3: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Melissa have a blue dress?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Question4: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Does Bill have a yellow shirt?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Question5: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Jessica have a red coat?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Question6: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Amber have a pair of 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white 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pants?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Question7: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Does Cindy have a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 purple skirt?</a:t>
            </a:r>
            <a:endParaRPr lang="zh-TW" altLang="en-US" sz="5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Question8: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John have a pair of </a:t>
            </a:r>
            <a:endParaRPr lang="en-US" sz="5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blue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shoes?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Question9: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Doris have a pair of orange socks?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500" dirty="0" smtClean="0"/>
              <a:t>Question10:</a:t>
            </a:r>
            <a:endParaRPr lang="zh-TW" altLang="en-US" sz="55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2">
                    <a:lumMod val="75000"/>
                  </a:schemeClr>
                </a:solidFill>
              </a:rPr>
              <a:t>Does Eason have a green hat?</a:t>
            </a:r>
            <a:endParaRPr lang="zh-TW" altLang="en-US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thegroupiesunite.com/wp-content/uploads/QUEST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2786058"/>
            <a:ext cx="3286116" cy="383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內容版面配置區 6" descr="Loxa1.bmp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341438"/>
            <a:ext cx="8113713" cy="4895850"/>
          </a:xfrm>
        </p:spPr>
      </p:pic>
      <p:sp>
        <p:nvSpPr>
          <p:cNvPr id="471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學生作業網站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—LOXA</a:t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u="sng" smtClean="0">
                <a:hlinkClick r:id="rId4"/>
              </a:rPr>
              <a:t>http://www.cmjh.tn.edu.tw/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3" action="ppaction://hlinkfile"/>
              </a:rPr>
              <a:t>1002Listening</a:t>
            </a:r>
            <a:r>
              <a:rPr lang="zh-TW" altLang="en-US" smtClean="0">
                <a:hlinkClick r:id="rId3" action="ppaction://hlinkfile"/>
              </a:rPr>
              <a:t>試題介面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u="sng" smtClean="0">
                <a:hlinkClick r:id="rId4"/>
              </a:rPr>
              <a:t>http://www.loxa.edu.tw/</a:t>
            </a: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/>
          </a:p>
        </p:txBody>
      </p:sp>
      <p:pic>
        <p:nvPicPr>
          <p:cNvPr id="48132" name="圖片 3" descr="Loxa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1143000"/>
            <a:ext cx="87995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Warm-up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5400" dirty="0" smtClean="0"/>
              <a:t>Ask Ss “Do you have a red pen?”</a:t>
            </a:r>
            <a:endParaRPr lang="zh-TW" altLang="zh-TW" sz="5400" dirty="0" smtClean="0"/>
          </a:p>
          <a:p>
            <a:pPr lvl="1"/>
            <a:r>
              <a:rPr lang="en-US" altLang="zh-TW" sz="5400" dirty="0" smtClean="0"/>
              <a:t>Play a song to ask Ss try to follow the sentences in the video</a:t>
            </a:r>
            <a:endParaRPr lang="zh-TW" altLang="zh-TW" sz="54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6600" dirty="0" smtClean="0"/>
              <a:t>Assignment</a:t>
            </a:r>
            <a:r>
              <a:rPr lang="zh-TW" altLang="zh-TW" sz="6600" dirty="0" smtClean="0"/>
              <a:t/>
            </a:r>
            <a:br>
              <a:rPr lang="zh-TW" altLang="zh-TW" sz="6600" dirty="0" smtClean="0"/>
            </a:b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TW" sz="4000" dirty="0" smtClean="0">
                <a:hlinkClick r:id="rId2" action="ppaction://hlinkfile"/>
              </a:rPr>
              <a:t>Record</a:t>
            </a:r>
            <a:r>
              <a:rPr lang="en-US" altLang="zh-TW" sz="4000" dirty="0" smtClean="0"/>
              <a:t> speaking audio files and upload to the Homework Website</a:t>
            </a:r>
            <a:endParaRPr lang="zh-TW" altLang="zh-TW" sz="40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www.youtube.com/watch?v=j62HR5lNpzw</a:t>
            </a:r>
            <a:endParaRPr lang="en-US" dirty="0" smtClean="0"/>
          </a:p>
          <a:p>
            <a:r>
              <a:rPr lang="en-US" dirty="0"/>
              <a:t>.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www.youtube.com/watch?v=gVWiDFW-nMY</a:t>
            </a:r>
            <a:endParaRPr lang="en-US" dirty="0" smtClean="0"/>
          </a:p>
          <a:p>
            <a:r>
              <a:rPr lang="en-US" altLang="zh-TW" dirty="0" smtClean="0">
                <a:hlinkClick r:id="rId5"/>
              </a:rPr>
              <a:t>http://www.youtube.com/watch?v=rV7X2T7nJ8o&amp;feature=related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r>
              <a:rPr lang="zh-TW" altLang="en-US" sz="6600" smtClean="0">
                <a:latin typeface="標楷體" pitchFamily="65" charset="-120"/>
                <a:ea typeface="標楷體" pitchFamily="65" charset="-120"/>
              </a:rPr>
              <a:t>多元評量</a:t>
            </a: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5400" dirty="0" smtClean="0"/>
              <a:t>Listening</a:t>
            </a:r>
          </a:p>
          <a:p>
            <a:r>
              <a:rPr lang="en-US" altLang="zh-TW" sz="5400" dirty="0" smtClean="0">
                <a:solidFill>
                  <a:srgbClr val="FF0000"/>
                </a:solidFill>
              </a:rPr>
              <a:t>Speaking</a:t>
            </a:r>
          </a:p>
          <a:p>
            <a:r>
              <a:rPr lang="en-US" altLang="zh-TW" sz="5400" dirty="0" smtClean="0">
                <a:hlinkClick r:id="rId3" action="ppaction://hlinkfile"/>
              </a:rPr>
              <a:t>Reading</a:t>
            </a:r>
            <a:r>
              <a:rPr lang="zh-TW" altLang="en-US" sz="5400" dirty="0" smtClean="0"/>
              <a:t> </a:t>
            </a:r>
            <a:r>
              <a:rPr lang="en-US" altLang="zh-TW" sz="5400" dirty="0" smtClean="0">
                <a:hlinkClick r:id="rId4" action="ppaction://hlinkfile"/>
              </a:rPr>
              <a:t>Reading2</a:t>
            </a:r>
            <a:endParaRPr lang="en-US" altLang="zh-TW" sz="5400" dirty="0" smtClean="0"/>
          </a:p>
          <a:p>
            <a:r>
              <a:rPr lang="en-US" altLang="zh-TW" sz="5400" dirty="0" smtClean="0">
                <a:hlinkClick r:id="rId5" action="ppaction://hlinkfile"/>
              </a:rPr>
              <a:t>Writing</a:t>
            </a:r>
            <a:r>
              <a:rPr lang="en-US" altLang="zh-TW" sz="5400" dirty="0" smtClean="0"/>
              <a:t>, </a:t>
            </a:r>
            <a:r>
              <a:rPr lang="en-US" altLang="zh-TW" sz="5400" dirty="0" smtClean="0">
                <a:hlinkClick r:id="rId6" action="ppaction://hlinkfile"/>
              </a:rPr>
              <a:t>Writing2</a:t>
            </a:r>
            <a:endParaRPr lang="zh-TW" alt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策略聯盟</a:t>
            </a:r>
            <a:endParaRPr lang="zh-TW" altLang="en-US" sz="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差異化教學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合作學習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有效教學</a:t>
            </a:r>
            <a:endParaRPr lang="en-US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7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8" name="圖片 3" descr="32293_512879012080103_1207604037_n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684213"/>
            <a:ext cx="220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圖片 4" descr="32293_512879012080103_1207604037_n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1488" y="2743200"/>
            <a:ext cx="23225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圖片 5" descr="32293_512879012080103_1207604037_n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4875213"/>
            <a:ext cx="220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圖片 6" descr="32293_512879012080103_1207604037_n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394325"/>
            <a:ext cx="2209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772400" cy="11430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8" name="Picture 5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28800" y="473075"/>
            <a:ext cx="4249738" cy="6384925"/>
          </a:xfrm>
        </p:spPr>
      </p:pic>
      <p:sp>
        <p:nvSpPr>
          <p:cNvPr id="53252" name="文字方塊 5"/>
          <p:cNvSpPr txBox="1">
            <a:spLocks noChangeArrowheads="1"/>
          </p:cNvSpPr>
          <p:nvPr/>
        </p:nvSpPr>
        <p:spPr bwMode="auto">
          <a:xfrm>
            <a:off x="0" y="42672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4800">
              <a:latin typeface="Calibri" pitchFamily="34" charset="0"/>
            </a:endParaRPr>
          </a:p>
        </p:txBody>
      </p:sp>
      <p:pic>
        <p:nvPicPr>
          <p:cNvPr id="58373" name="圖片 4" descr="644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00200" y="257175"/>
            <a:ext cx="657225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90600" y="55626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400">
                <a:solidFill>
                  <a:srgbClr val="FF0000"/>
                </a:solidFill>
                <a:latin typeface="Calibri" pitchFamily="34" charset="0"/>
                <a:hlinkClick r:id="rId6" action="ppaction://hlinkpres?slideindex=1&amp;slidetitle="/>
              </a:rPr>
              <a:t>Thank you for  listening</a:t>
            </a:r>
            <a:endParaRPr kumimoji="0" lang="zh-TW" altLang="en-US" sz="5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Let’s Practice!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hlinkClick r:id="rId4"/>
              </a:rPr>
              <a:t>http://www.youtube.com/watch?v=rV7X2T7nJ8o&amp;feature=related</a:t>
            </a:r>
            <a:endParaRPr lang="zh-TW" altLang="en-US" dirty="0"/>
          </a:p>
        </p:txBody>
      </p:sp>
      <p:pic>
        <p:nvPicPr>
          <p:cNvPr id="6" name="Do you like 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1619672" y="2348880"/>
            <a:ext cx="568863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lvl="0"/>
            <a:r>
              <a:rPr lang="en-US" altLang="zh-TW" sz="6000" dirty="0" smtClean="0"/>
              <a:t>Presentation </a:t>
            </a:r>
            <a:r>
              <a:rPr lang="zh-TW" altLang="zh-TW" sz="6000" dirty="0" smtClean="0"/>
              <a:t/>
            </a:r>
            <a:br>
              <a:rPr lang="zh-TW" altLang="zh-TW" sz="6000" dirty="0" smtClean="0"/>
            </a:b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lvl="1"/>
            <a:r>
              <a:rPr lang="en-US" altLang="zh-TW" sz="4800" dirty="0" smtClean="0"/>
              <a:t>Show the pictures and pronunciation of the vocabulary in the video. </a:t>
            </a:r>
            <a:endParaRPr lang="zh-TW" altLang="zh-TW" sz="4800" dirty="0" smtClean="0"/>
          </a:p>
          <a:p>
            <a:pPr lvl="1"/>
            <a:r>
              <a:rPr lang="en-US" altLang="zh-TW" sz="4800" dirty="0" smtClean="0"/>
              <a:t>Ask Ss to repeat after T</a:t>
            </a:r>
            <a:endParaRPr lang="zh-TW" altLang="zh-TW" sz="48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Step: Answering Machine!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red p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77025" y="4000500"/>
            <a:ext cx="24669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簡報18</Template>
  <TotalTime>1027</TotalTime>
  <Words>726</Words>
  <Application>Microsoft Office PowerPoint</Application>
  <PresentationFormat>如螢幕大小 (4:3)</PresentationFormat>
  <Paragraphs>200</Paragraphs>
  <Slides>64</Slides>
  <Notes>47</Notes>
  <HiddenSlides>0</HiddenSlides>
  <MMClips>39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65" baseType="lpstr">
      <vt:lpstr>蜻蜓設計簡報範本</vt:lpstr>
      <vt:lpstr>補救教學基本學習內容轉化設計研習（一）</vt:lpstr>
      <vt:lpstr>Remedial Teaching</vt:lpstr>
      <vt:lpstr>Do you have a red pen ? </vt:lpstr>
      <vt:lpstr>Sentence Pattern</vt:lpstr>
      <vt:lpstr>First Class Teaching goal</vt:lpstr>
      <vt:lpstr>Warm-up </vt:lpstr>
      <vt:lpstr>Let’s Practice!</vt:lpstr>
      <vt:lpstr>Presentation  </vt:lpstr>
      <vt:lpstr>1st Step: Answering Machine!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Practice </vt:lpstr>
      <vt:lpstr>Let’s Practice!</vt:lpstr>
      <vt:lpstr>Practice</vt:lpstr>
      <vt:lpstr>Second Class Teaching goal</vt:lpstr>
      <vt:lpstr>Warm-up </vt:lpstr>
      <vt:lpstr>Presentation  </vt:lpstr>
      <vt:lpstr>投影片 24</vt:lpstr>
      <vt:lpstr>投影片 25</vt:lpstr>
      <vt:lpstr>投影片 26</vt:lpstr>
      <vt:lpstr>投影片 27</vt:lpstr>
      <vt:lpstr>投影片 28</vt:lpstr>
      <vt:lpstr>2nd Step: Recognizing colors!</vt:lpstr>
      <vt:lpstr>Presentation  </vt:lpstr>
      <vt:lpstr>投影片 31</vt:lpstr>
      <vt:lpstr>Practice </vt:lpstr>
      <vt:lpstr>投影片 33</vt:lpstr>
      <vt:lpstr>3rd Step: Recognizing clothes!</vt:lpstr>
      <vt:lpstr>Practice</vt:lpstr>
      <vt:lpstr>Let’s Practice!</vt:lpstr>
      <vt:lpstr>Activity </vt:lpstr>
      <vt:lpstr>1. Jimmy</vt:lpstr>
      <vt:lpstr>2.Melissa</vt:lpstr>
      <vt:lpstr>3.Mark</vt:lpstr>
      <vt:lpstr>4.Bill</vt:lpstr>
      <vt:lpstr>5.Jessica</vt:lpstr>
      <vt:lpstr>6.Amber</vt:lpstr>
      <vt:lpstr>7.Cindy</vt:lpstr>
      <vt:lpstr>8.John</vt:lpstr>
      <vt:lpstr>9.Doris</vt:lpstr>
      <vt:lpstr>10.Eason</vt:lpstr>
      <vt:lpstr>Question1:</vt:lpstr>
      <vt:lpstr>Question2:</vt:lpstr>
      <vt:lpstr>Question3:</vt:lpstr>
      <vt:lpstr>Question4:</vt:lpstr>
      <vt:lpstr>Question5:</vt:lpstr>
      <vt:lpstr>Question6:</vt:lpstr>
      <vt:lpstr>Question7:</vt:lpstr>
      <vt:lpstr>Question8:</vt:lpstr>
      <vt:lpstr>Question9:</vt:lpstr>
      <vt:lpstr>Question10:</vt:lpstr>
      <vt:lpstr> 學生作業網站—LOXA http://www.cmjh.tn.edu.tw/  </vt:lpstr>
      <vt:lpstr>1002Listening試題介面 http://www.loxa.edu.tw/ </vt:lpstr>
      <vt:lpstr>Assignment </vt:lpstr>
      <vt:lpstr>Reference</vt:lpstr>
      <vt:lpstr>多元評量</vt:lpstr>
      <vt:lpstr>策略聯盟</vt:lpstr>
      <vt:lpstr>投影片 64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</dc:title>
  <dc:creator>hp</dc:creator>
  <cp:lastModifiedBy>user</cp:lastModifiedBy>
  <cp:revision>111</cp:revision>
  <dcterms:created xsi:type="dcterms:W3CDTF">2012-10-01T14:52:32Z</dcterms:created>
  <dcterms:modified xsi:type="dcterms:W3CDTF">2013-04-01T15:27:35Z</dcterms:modified>
</cp:coreProperties>
</file>