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8" r:id="rId3"/>
    <p:sldId id="263" r:id="rId4"/>
    <p:sldId id="282" r:id="rId5"/>
    <p:sldId id="270" r:id="rId6"/>
    <p:sldId id="269" r:id="rId7"/>
    <p:sldId id="261" r:id="rId8"/>
    <p:sldId id="262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微軟正黑體"/>
        <a:cs typeface="微軟正黑體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微軟正黑體"/>
        <a:cs typeface="微軟正黑體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微軟正黑體"/>
        <a:cs typeface="微軟正黑體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微軟正黑體"/>
        <a:cs typeface="微軟正黑體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微軟正黑體"/>
        <a:cs typeface="微軟正黑體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微軟正黑體"/>
        <a:cs typeface="微軟正黑體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微軟正黑體"/>
        <a:cs typeface="微軟正黑體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微軟正黑體"/>
        <a:cs typeface="微軟正黑體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微軟正黑體"/>
        <a:cs typeface="微軟正黑體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36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C8132-38F8-4FEB-8DEB-7E4766FC2ABC}" type="datetimeFigureOut">
              <a:rPr lang="zh-TW" altLang="en-US"/>
              <a:pPr>
                <a:defRPr/>
              </a:pPr>
              <a:t>2011/10/12</a:t>
            </a:fld>
            <a:endParaRPr lang="zh-TW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3F7C0-6908-403F-8F78-7D8203E78CA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6D772-CF54-49A5-949A-C29DE3990F2C}" type="datetimeFigureOut">
              <a:rPr lang="zh-TW" altLang="en-US"/>
              <a:pPr>
                <a:defRPr/>
              </a:pPr>
              <a:t>2011/10/12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BFCDB-86CD-4C95-8450-F804A855E0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4F194-A62E-4D49-9DFF-A302A55DD465}" type="datetimeFigureOut">
              <a:rPr lang="zh-TW" altLang="en-US"/>
              <a:pPr>
                <a:defRPr/>
              </a:pPr>
              <a:t>2011/10/12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B3747-C9F9-4FD9-9EDE-F2B92A36658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EE7AA-A450-4803-ADA3-71ED3D36A54D}" type="datetimeFigureOut">
              <a:rPr lang="zh-TW" altLang="en-US"/>
              <a:pPr>
                <a:defRPr/>
              </a:pPr>
              <a:t>2011/10/12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945F1-503E-48C8-AECD-57B8A1AABF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EE2B1-8184-460D-B16F-3B3D6FEF5573}" type="datetimeFigureOut">
              <a:rPr lang="zh-TW" altLang="en-US"/>
              <a:pPr>
                <a:defRPr/>
              </a:pPr>
              <a:t>2011/10/12</a:t>
            </a:fld>
            <a:endParaRPr lang="zh-TW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1F1FD-6491-473E-ACBC-2E1BE8228D6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480DA-7956-43F9-A1AC-01FF8DEF6419}" type="datetimeFigureOut">
              <a:rPr lang="zh-TW" altLang="en-US"/>
              <a:pPr>
                <a:defRPr/>
              </a:pPr>
              <a:t>2011/10/12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48BF1-CA93-4988-B725-F7A4FAC2C7C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B07BB-6C28-4791-8D58-593C3943DD89}" type="datetimeFigureOut">
              <a:rPr lang="zh-TW" altLang="en-US"/>
              <a:pPr>
                <a:defRPr/>
              </a:pPr>
              <a:t>2011/10/12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C826C-CC1A-4BEF-A8C6-F95FAAD8ADE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4AC3B-F779-425C-AFAD-367B0EF88291}" type="datetimeFigureOut">
              <a:rPr lang="zh-TW" altLang="en-US"/>
              <a:pPr>
                <a:defRPr/>
              </a:pPr>
              <a:t>2011/10/12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64E41-D215-47BD-802E-EA9EDBAE00E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2846-C62D-48D6-B589-1B725B32E7D9}" type="datetimeFigureOut">
              <a:rPr lang="zh-TW" altLang="en-US"/>
              <a:pPr>
                <a:defRPr/>
              </a:pPr>
              <a:t>2011/10/12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013FB-7F91-4870-B47B-D66CD0E56C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EAF96-3FB1-4C35-A942-1C9C63611E3F}" type="datetimeFigureOut">
              <a:rPr lang="zh-TW" altLang="en-US"/>
              <a:pPr>
                <a:defRPr/>
              </a:pPr>
              <a:t>2011/10/12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34CDE-DE08-4A6A-A653-199E5961F2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91494-DF60-49C8-8691-8ED524CEB18D}" type="datetimeFigureOut">
              <a:rPr lang="zh-TW" altLang="en-US"/>
              <a:pPr>
                <a:defRPr/>
              </a:pPr>
              <a:t>2011/10/12</a:t>
            </a:fld>
            <a:endParaRPr lang="zh-TW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338A6-1C1D-49AA-B412-EC0DA7B3E12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045B9B-9D5D-47B2-8BBD-FF56AA317A18}" type="datetimeFigureOut">
              <a:rPr lang="zh-TW" altLang="en-US"/>
              <a:pPr>
                <a:defRPr/>
              </a:pPr>
              <a:t>2011/10/12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93E142-0077-43A0-B55C-EBFECEEF09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6" r:id="rId2"/>
    <p:sldLayoutId id="2147483745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6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微軟正黑體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  <a:ea typeface="微軟正黑體"/>
          <a:cs typeface="微軟正黑體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  <a:ea typeface="微軟正黑體"/>
          <a:cs typeface="微軟正黑體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  <a:ea typeface="微軟正黑體"/>
          <a:cs typeface="微軟正黑體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  <a:ea typeface="微軟正黑體"/>
          <a:cs typeface="微軟正黑體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微軟正黑體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微軟正黑體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微軟正黑體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微軟正黑體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微軟正黑體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hyperlink" Target="file:///F:\&#26410;&#23436;&#25104;&#30340;&#37325;&#35201;&#27284;&#26696;\&#21488;&#21335;&#24066;&#31435;&#21644;&#38918;&#22283;&#20013;&#20581;&#24247;&#25945;&#32946;&#35506;&#31243;&#31777;&#22577;\&#23416;&#32722;&#21934;" TargetMode="External"/><Relationship Id="rId7" Type="http://schemas.openxmlformats.org/officeDocument/2006/relationships/slide" Target="slide19.xml"/><Relationship Id="rId12" Type="http://schemas.openxmlformats.org/officeDocument/2006/relationships/slide" Target="slide18.xml"/><Relationship Id="rId2" Type="http://schemas.openxmlformats.org/officeDocument/2006/relationships/hyperlink" Target="file:///F:\&#26410;&#23436;&#25104;&#30340;&#37325;&#35201;&#27284;&#26696;\&#21488;&#21335;&#24066;&#31435;&#21644;&#38918;&#22283;&#20013;&#20581;&#24247;&#25945;&#32946;&#35506;&#31243;&#31777;&#22577;\&#35506;&#31243;&#35336;&#30059;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6.xml"/><Relationship Id="rId5" Type="http://schemas.openxmlformats.org/officeDocument/2006/relationships/slide" Target="slide14.xml"/><Relationship Id="rId10" Type="http://schemas.openxmlformats.org/officeDocument/2006/relationships/slide" Target="slide13.xml"/><Relationship Id="rId4" Type="http://schemas.openxmlformats.org/officeDocument/2006/relationships/slide" Target="slide17.xml"/><Relationship Id="rId9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副標題 2"/>
          <p:cNvSpPr>
            <a:spLocks noGrp="1"/>
          </p:cNvSpPr>
          <p:nvPr>
            <p:ph type="subTitle" idx="1"/>
          </p:nvPr>
        </p:nvSpPr>
        <p:spPr>
          <a:xfrm>
            <a:off x="5292725" y="4797425"/>
            <a:ext cx="2665413" cy="608013"/>
          </a:xfrm>
        </p:spPr>
        <p:txBody>
          <a:bodyPr/>
          <a:lstStyle/>
          <a:p>
            <a:pPr eaLnBrk="1" hangingPunct="1"/>
            <a:r>
              <a:rPr lang="zh-TW" altLang="en-US" smtClean="0"/>
              <a:t>健康教育簡報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zh-TW" altLang="en-US" dirty="0" smtClean="0">
                <a:cs typeface="+mj-cs"/>
              </a:rPr>
              <a:t>台南市立和順國中</a:t>
            </a:r>
            <a:endParaRPr lang="zh-TW" altLang="en-US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2411760" y="5810944"/>
            <a:ext cx="6512511" cy="114300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kumimoji="0" lang="zh-TW" altLang="en-US" dirty="0">
                <a:solidFill>
                  <a:srgbClr val="FF0000"/>
                </a:solidFill>
              </a:rPr>
              <a:t>九</a:t>
            </a:r>
            <a:r>
              <a:rPr kumimoji="0" lang="zh-TW" altLang="en-US" dirty="0" smtClean="0">
                <a:solidFill>
                  <a:srgbClr val="FF0000"/>
                </a:solidFill>
              </a:rPr>
              <a:t>年級上課程投影片</a:t>
            </a:r>
            <a:endParaRPr kumimoji="0" lang="zh-TW" altLang="en-US" dirty="0">
              <a:solidFill>
                <a:srgbClr val="FF0000"/>
              </a:solidFill>
            </a:endParaRPr>
          </a:p>
        </p:txBody>
      </p:sp>
      <p:pic>
        <p:nvPicPr>
          <p:cNvPr id="28674" name="圖片 4"/>
          <p:cNvPicPr>
            <a:picLocks noChangeAspect="1"/>
          </p:cNvPicPr>
          <p:nvPr/>
        </p:nvPicPr>
        <p:blipFill>
          <a:blip r:embed="rId2"/>
          <a:srcRect l="22858" t="15575" r="16277" b="32259"/>
          <a:stretch>
            <a:fillRect/>
          </a:stretch>
        </p:blipFill>
        <p:spPr bwMode="auto">
          <a:xfrm>
            <a:off x="0" y="0"/>
            <a:ext cx="914400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2411760" y="5810944"/>
            <a:ext cx="6512511" cy="114300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kumimoji="0" lang="zh-TW" altLang="en-US" dirty="0">
                <a:solidFill>
                  <a:srgbClr val="FF0000"/>
                </a:solidFill>
              </a:rPr>
              <a:t>九</a:t>
            </a:r>
            <a:r>
              <a:rPr kumimoji="0" lang="zh-TW" altLang="en-US" dirty="0" smtClean="0">
                <a:solidFill>
                  <a:srgbClr val="FF0000"/>
                </a:solidFill>
              </a:rPr>
              <a:t>年級</a:t>
            </a:r>
            <a:r>
              <a:rPr kumimoji="0" lang="zh-TW" altLang="en-US" dirty="0">
                <a:solidFill>
                  <a:srgbClr val="FF0000"/>
                </a:solidFill>
              </a:rPr>
              <a:t>下</a:t>
            </a:r>
            <a:r>
              <a:rPr kumimoji="0" lang="zh-TW" altLang="en-US" dirty="0" smtClean="0">
                <a:solidFill>
                  <a:srgbClr val="FF0000"/>
                </a:solidFill>
              </a:rPr>
              <a:t>課程投影片</a:t>
            </a:r>
            <a:endParaRPr kumimoji="0" lang="zh-TW" altLang="en-US" dirty="0">
              <a:solidFill>
                <a:srgbClr val="FF0000"/>
              </a:solidFill>
            </a:endParaRPr>
          </a:p>
        </p:txBody>
      </p:sp>
      <p:pic>
        <p:nvPicPr>
          <p:cNvPr id="29698" name="圖片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 l="22858" t="14391" r="27309" b="50476"/>
          <a:stretch>
            <a:fillRect/>
          </a:stretch>
        </p:blipFill>
        <p:spPr bwMode="auto">
          <a:xfrm>
            <a:off x="0" y="0"/>
            <a:ext cx="91440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zh-TW" altLang="en-US" dirty="0" smtClean="0">
                <a:cs typeface="+mj-cs"/>
              </a:rPr>
              <a:t>教學影片介紹</a:t>
            </a:r>
            <a:endParaRPr lang="zh-TW" altLang="en-US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內容版面配置區 3">
            <a:hlinkClick r:id="rId2" action="ppaction://hlinksldjump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l="22356" t="14371" r="27898" b="49637"/>
          <a:stretch>
            <a:fillRect/>
          </a:stretch>
        </p:blipFill>
        <p:spPr>
          <a:xfrm>
            <a:off x="-277813" y="0"/>
            <a:ext cx="9421813" cy="5113338"/>
          </a:xfrm>
        </p:spPr>
      </p:pic>
      <p:pic>
        <p:nvPicPr>
          <p:cNvPr id="31746" name="內容版面配置區 3"/>
          <p:cNvPicPr>
            <a:picLocks noChangeAspect="1"/>
          </p:cNvPicPr>
          <p:nvPr/>
        </p:nvPicPr>
        <p:blipFill>
          <a:blip r:embed="rId3"/>
          <a:srcRect l="71712" t="14577" r="3700" b="67529"/>
          <a:stretch>
            <a:fillRect/>
          </a:stretch>
        </p:blipFill>
        <p:spPr bwMode="auto">
          <a:xfrm>
            <a:off x="4457700" y="2622550"/>
            <a:ext cx="468630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619672" y="5251753"/>
            <a:ext cx="6984776" cy="114300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kumimoji="0" lang="zh-TW" altLang="en-US" dirty="0" smtClean="0"/>
              <a:t>七年級相關教學影片介紹</a:t>
            </a:r>
            <a:endParaRPr kumimoji="0"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403648" y="5301208"/>
            <a:ext cx="7160583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zh-TW" altLang="en-US" dirty="0" smtClean="0">
                <a:cs typeface="+mj-cs"/>
              </a:rPr>
              <a:t>八年級相關教學影片介紹</a:t>
            </a:r>
            <a:endParaRPr lang="zh-TW" altLang="en-US" dirty="0">
              <a:cs typeface="+mj-cs"/>
            </a:endParaRPr>
          </a:p>
        </p:txBody>
      </p:sp>
      <p:pic>
        <p:nvPicPr>
          <p:cNvPr id="32770" name="圖片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 l="22813" t="13333" r="28436" b="50417"/>
          <a:stretch>
            <a:fillRect/>
          </a:stretch>
        </p:blipFill>
        <p:spPr bwMode="auto">
          <a:xfrm>
            <a:off x="0" y="0"/>
            <a:ext cx="9118600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圖片 5"/>
          <p:cNvPicPr>
            <a:picLocks noChangeAspect="1"/>
          </p:cNvPicPr>
          <p:nvPr/>
        </p:nvPicPr>
        <p:blipFill>
          <a:blip r:embed="rId3"/>
          <a:srcRect l="72371" t="13333" r="3438" b="68542"/>
          <a:stretch>
            <a:fillRect/>
          </a:stretch>
        </p:blipFill>
        <p:spPr bwMode="auto">
          <a:xfrm>
            <a:off x="4686300" y="2595563"/>
            <a:ext cx="44323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259633" y="5750225"/>
            <a:ext cx="7198568" cy="114300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kumimoji="0" lang="zh-TW" altLang="en-US" dirty="0" smtClean="0"/>
              <a:t>九年級相關教學影片介紹</a:t>
            </a:r>
            <a:endParaRPr kumimoji="0" lang="zh-TW" altLang="en-US" dirty="0"/>
          </a:p>
        </p:txBody>
      </p:sp>
      <p:pic>
        <p:nvPicPr>
          <p:cNvPr id="33794" name="圖片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 l="23466" t="14584" r="-2" b="21564"/>
          <a:stretch>
            <a:fillRect/>
          </a:stretch>
        </p:blipFill>
        <p:spPr bwMode="auto">
          <a:xfrm>
            <a:off x="0" y="0"/>
            <a:ext cx="9144000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1115616" y="1844824"/>
            <a:ext cx="7175351" cy="1793167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zh-TW" altLang="en-US" dirty="0" smtClean="0">
                <a:cs typeface="+mj-cs"/>
              </a:rPr>
              <a:t>補充資料</a:t>
            </a:r>
            <a:endParaRPr lang="zh-TW" altLang="en-US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zh-TW" altLang="en-US">
              <a:cs typeface="+mj-cs"/>
            </a:endParaRPr>
          </a:p>
        </p:txBody>
      </p:sp>
      <p:pic>
        <p:nvPicPr>
          <p:cNvPr id="35842" name="內容版面配置區 5">
            <a:hlinkClick r:id="rId2" action="ppaction://hlinksldjump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l="22752" t="14619" r="3006" b="5605"/>
          <a:stretch>
            <a:fillRect/>
          </a:stretch>
        </p:blipFill>
        <p:spPr>
          <a:xfrm>
            <a:off x="323850" y="44450"/>
            <a:ext cx="8455025" cy="6813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副標題 1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817563" y="3132138"/>
            <a:ext cx="7175500" cy="1793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zh-TW" altLang="en-US">
              <a:cs typeface="+mj-cs"/>
            </a:endParaRPr>
          </a:p>
        </p:txBody>
      </p:sp>
      <p:pic>
        <p:nvPicPr>
          <p:cNvPr id="36867" name="圖片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 l="23492" t="13968" r="4604" b="12169"/>
          <a:stretch>
            <a:fillRect/>
          </a:stretch>
        </p:blipFill>
        <p:spPr bwMode="auto">
          <a:xfrm>
            <a:off x="179388" y="28575"/>
            <a:ext cx="88773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zh-TW" altLang="en-US">
              <a:cs typeface="+mj-cs"/>
            </a:endParaRPr>
          </a:p>
        </p:txBody>
      </p:sp>
      <p:pic>
        <p:nvPicPr>
          <p:cNvPr id="37890" name="內容版面配置區 3">
            <a:hlinkClick r:id="rId2" action="ppaction://hlinksldjump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l="22356" t="16113" r="3799" b="12328"/>
          <a:stretch>
            <a:fillRect/>
          </a:stretch>
        </p:blipFill>
        <p:spPr>
          <a:xfrm>
            <a:off x="0" y="6350"/>
            <a:ext cx="9144000" cy="6645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79388" y="115888"/>
          <a:ext cx="8640762" cy="6048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1203914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6000" b="1" dirty="0" smtClean="0"/>
                        <a:t>和順健康課程</a:t>
                      </a:r>
                      <a:r>
                        <a:rPr lang="en-US" altLang="zh-TW" sz="6000" b="1" dirty="0" smtClean="0"/>
                        <a:t>SWOT</a:t>
                      </a:r>
                      <a:r>
                        <a:rPr lang="zh-TW" altLang="en-US" sz="6000" b="1" dirty="0" smtClean="0"/>
                        <a:t>分析</a:t>
                      </a:r>
                      <a:endParaRPr lang="zh-TW" altLang="en-US" sz="6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860288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</a:rPr>
                        <a:t>Strength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</a:rPr>
                        <a:t>：課程內部優勢</a:t>
                      </a:r>
                      <a:endParaRPr lang="zh-TW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</a:rPr>
                        <a:t>Weakness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</a:rPr>
                        <a:t>：課程內部劣勢</a:t>
                      </a:r>
                      <a:r>
                        <a:rPr lang="zh-TW" altLang="en-US" sz="2400" b="1" dirty="0" smtClean="0"/>
                        <a:t/>
                      </a:r>
                      <a:br>
                        <a:rPr lang="zh-TW" altLang="en-US" sz="2400" b="1" dirty="0" smtClean="0"/>
                      </a:br>
                      <a:endParaRPr lang="zh-TW" altLang="en-US" sz="2400" b="1" dirty="0"/>
                    </a:p>
                  </a:txBody>
                  <a:tcPr/>
                </a:tc>
              </a:tr>
              <a:tr h="1550343"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1.</a:t>
                      </a:r>
                      <a:r>
                        <a:rPr lang="zh-TW" altLang="en-US" b="1" dirty="0" smtClean="0"/>
                        <a:t>健康教育課程三個年級課程落實</a:t>
                      </a:r>
                      <a:endParaRPr lang="en-US" altLang="zh-TW" b="1" dirty="0" smtClean="0"/>
                    </a:p>
                    <a:p>
                      <a:r>
                        <a:rPr lang="en-US" altLang="zh-TW" b="1" dirty="0" smtClean="0"/>
                        <a:t>2.</a:t>
                      </a:r>
                      <a:r>
                        <a:rPr lang="zh-TW" altLang="en-US" b="1" dirty="0" smtClean="0"/>
                        <a:t>多媒體設備及校內教師的支持</a:t>
                      </a:r>
                      <a:endParaRPr lang="en-US" altLang="zh-TW" b="1" dirty="0" smtClean="0"/>
                    </a:p>
                    <a:p>
                      <a:r>
                        <a:rPr lang="en-US" altLang="zh-TW" b="1" dirty="0" smtClean="0"/>
                        <a:t>3.</a:t>
                      </a:r>
                      <a:r>
                        <a:rPr lang="zh-TW" altLang="en-US" b="1" dirty="0" smtClean="0"/>
                        <a:t>與生活連結的健康課陪養帶得走的能力</a:t>
                      </a:r>
                      <a:endParaRPr lang="en-US" altLang="zh-TW" b="1" dirty="0" smtClean="0"/>
                    </a:p>
                    <a:p>
                      <a:r>
                        <a:rPr lang="en-US" altLang="zh-TW" b="1" dirty="0" smtClean="0"/>
                        <a:t>4.</a:t>
                      </a:r>
                      <a:r>
                        <a:rPr lang="zh-TW" altLang="en-US" b="1" dirty="0" smtClean="0"/>
                        <a:t>各項實作練習與操作、培養做中學能力</a:t>
                      </a:r>
                      <a:endParaRPr lang="en-US" altLang="zh-TW" b="1" dirty="0" smtClean="0"/>
                    </a:p>
                    <a:p>
                      <a:r>
                        <a:rPr lang="en-US" altLang="zh-TW" b="1" dirty="0" smtClean="0"/>
                        <a:t>5.</a:t>
                      </a:r>
                      <a:r>
                        <a:rPr lang="zh-TW" altLang="en-US" b="1" dirty="0" smtClean="0"/>
                        <a:t>課程計畫、評分、投影片等標準化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1.12</a:t>
                      </a:r>
                      <a:r>
                        <a:rPr lang="zh-TW" altLang="en-US" b="1" dirty="0" smtClean="0"/>
                        <a:t>年國教下的課程實施影響</a:t>
                      </a:r>
                      <a:r>
                        <a:rPr lang="en-US" altLang="zh-TW" b="1" dirty="0" smtClean="0"/>
                        <a:t>?</a:t>
                      </a:r>
                    </a:p>
                    <a:p>
                      <a:r>
                        <a:rPr lang="en-US" altLang="zh-TW" b="1" dirty="0" smtClean="0"/>
                        <a:t>2.</a:t>
                      </a:r>
                      <a:r>
                        <a:rPr lang="zh-TW" altLang="en-US" b="1" dirty="0" smtClean="0"/>
                        <a:t>文化刺激是否足夠了解課程內容</a:t>
                      </a:r>
                      <a:r>
                        <a:rPr lang="en-US" altLang="zh-TW" b="1" dirty="0" smtClean="0"/>
                        <a:t>?</a:t>
                      </a:r>
                    </a:p>
                    <a:p>
                      <a:r>
                        <a:rPr lang="en-US" altLang="zh-TW" b="1" dirty="0" smtClean="0"/>
                        <a:t>3.</a:t>
                      </a:r>
                      <a:r>
                        <a:rPr lang="zh-TW" altLang="en-US" b="1" dirty="0" smtClean="0"/>
                        <a:t>達到課程內化的程度狀況</a:t>
                      </a:r>
                      <a:r>
                        <a:rPr lang="en-US" altLang="zh-TW" b="1" dirty="0" smtClean="0"/>
                        <a:t>?</a:t>
                      </a:r>
                    </a:p>
                    <a:p>
                      <a:r>
                        <a:rPr lang="en-US" altLang="zh-TW" b="1" dirty="0" smtClean="0"/>
                        <a:t>4.</a:t>
                      </a:r>
                      <a:r>
                        <a:rPr lang="zh-TW" altLang="en-US" b="1" dirty="0" smtClean="0"/>
                        <a:t>如何兼顧知識情意技能三層面的供需</a:t>
                      </a:r>
                      <a:r>
                        <a:rPr lang="en-US" altLang="zh-TW" b="1" dirty="0" smtClean="0"/>
                        <a:t>?</a:t>
                      </a:r>
                    </a:p>
                  </a:txBody>
                  <a:tcPr/>
                </a:tc>
              </a:tr>
              <a:tr h="764701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</a:rPr>
                        <a:t>Opportunity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</a:rPr>
                        <a:t>：課程外部機會</a:t>
                      </a:r>
                      <a:r>
                        <a:rPr lang="zh-TW" altLang="en-US" b="1" dirty="0" smtClean="0"/>
                        <a:t/>
                      </a:r>
                      <a:br>
                        <a:rPr lang="zh-TW" altLang="en-US" b="1" dirty="0" smtClean="0"/>
                      </a:b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</a:rPr>
                        <a:t>Threat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</a:rPr>
                        <a:t>：課程外部威脅</a:t>
                      </a:r>
                      <a:r>
                        <a:rPr lang="zh-TW" altLang="en-US" b="1" dirty="0" smtClean="0"/>
                        <a:t/>
                      </a:r>
                      <a:br>
                        <a:rPr lang="zh-TW" altLang="en-US" b="1" dirty="0" smtClean="0"/>
                      </a:br>
                      <a:endParaRPr lang="zh-TW" altLang="en-US" b="1" dirty="0"/>
                    </a:p>
                  </a:txBody>
                  <a:tcPr/>
                </a:tc>
              </a:tr>
              <a:tr h="1669426"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1.</a:t>
                      </a:r>
                      <a:r>
                        <a:rPr lang="zh-TW" altLang="en-US" b="1" dirty="0" smtClean="0"/>
                        <a:t>培養親師生之間的共同橋梁</a:t>
                      </a:r>
                      <a:endParaRPr lang="en-US" altLang="zh-TW" b="1" dirty="0" smtClean="0"/>
                    </a:p>
                    <a:p>
                      <a:r>
                        <a:rPr lang="en-US" altLang="zh-TW" b="1" dirty="0" smtClean="0"/>
                        <a:t>2.</a:t>
                      </a:r>
                      <a:r>
                        <a:rPr lang="zh-TW" altLang="en-US" b="1" dirty="0" smtClean="0"/>
                        <a:t>成為一門一輩子都要學習的課程態度</a:t>
                      </a:r>
                      <a:endParaRPr lang="en-US" altLang="zh-TW" b="1" dirty="0" smtClean="0"/>
                    </a:p>
                    <a:p>
                      <a:r>
                        <a:rPr lang="en-US" altLang="zh-TW" b="1" dirty="0" smtClean="0"/>
                        <a:t>3.</a:t>
                      </a:r>
                      <a:r>
                        <a:rPr lang="zh-TW" altLang="en-US" b="1" dirty="0" smtClean="0"/>
                        <a:t>所有教材及實施方式網路資訊化</a:t>
                      </a:r>
                      <a:endParaRPr lang="en-US" altLang="zh-TW" b="1" dirty="0" smtClean="0"/>
                    </a:p>
                    <a:p>
                      <a:r>
                        <a:rPr lang="en-US" altLang="zh-TW" b="1" dirty="0" smtClean="0"/>
                        <a:t>4.</a:t>
                      </a:r>
                      <a:r>
                        <a:rPr lang="zh-TW" altLang="en-US" b="1" dirty="0" smtClean="0"/>
                        <a:t>建構一個完整的校本課程內容</a:t>
                      </a:r>
                      <a:endParaRPr lang="en-US" altLang="zh-TW" b="1" dirty="0" smtClean="0"/>
                    </a:p>
                    <a:p>
                      <a:r>
                        <a:rPr lang="en-US" altLang="zh-TW" b="1" dirty="0" smtClean="0"/>
                        <a:t>5.</a:t>
                      </a:r>
                      <a:r>
                        <a:rPr lang="zh-TW" altLang="en-US" b="1" dirty="0" smtClean="0"/>
                        <a:t>從健康促進學校六大範疇實施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1.</a:t>
                      </a:r>
                      <a:r>
                        <a:rPr lang="zh-TW" altLang="en-US" b="1" dirty="0" smtClean="0"/>
                        <a:t>親師生之間的配合程度與重視</a:t>
                      </a:r>
                      <a:endParaRPr lang="en-US" altLang="zh-TW" b="1" dirty="0" smtClean="0"/>
                    </a:p>
                    <a:p>
                      <a:r>
                        <a:rPr lang="en-US" altLang="zh-TW" b="1" dirty="0" smtClean="0"/>
                        <a:t>2.</a:t>
                      </a:r>
                      <a:r>
                        <a:rPr lang="zh-TW" altLang="en-US" b="1" dirty="0" smtClean="0"/>
                        <a:t>教師課程授課負擔與備課能否平衡</a:t>
                      </a:r>
                      <a:endParaRPr lang="en-US" altLang="zh-TW" b="1" dirty="0" smtClean="0"/>
                    </a:p>
                    <a:p>
                      <a:r>
                        <a:rPr lang="en-US" altLang="zh-TW" b="1" dirty="0" smtClean="0"/>
                        <a:t>3.</a:t>
                      </a:r>
                      <a:r>
                        <a:rPr lang="zh-TW" altLang="en-US" b="1" dirty="0" smtClean="0"/>
                        <a:t>是否有一個專業且設施具備的學校環境</a:t>
                      </a:r>
                      <a:endParaRPr lang="en-US" altLang="zh-TW" b="1" dirty="0" smtClean="0"/>
                    </a:p>
                    <a:p>
                      <a:r>
                        <a:rPr lang="en-US" altLang="zh-TW" b="1" dirty="0" smtClean="0"/>
                        <a:t>4.12</a:t>
                      </a:r>
                      <a:r>
                        <a:rPr lang="zh-TW" altLang="en-US" b="1" dirty="0" smtClean="0"/>
                        <a:t>年國教下的課程未來方向不確定性</a:t>
                      </a:r>
                      <a:endParaRPr lang="en-US" altLang="zh-TW" b="1" dirty="0" smtClean="0"/>
                    </a:p>
                    <a:p>
                      <a:endParaRPr lang="zh-TW" alt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0825" y="703263"/>
          <a:ext cx="8424863" cy="5213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/>
                <a:gridCol w="1404156"/>
                <a:gridCol w="1404156"/>
                <a:gridCol w="1404156"/>
                <a:gridCol w="1404156"/>
                <a:gridCol w="1404156"/>
              </a:tblGrid>
              <a:tr h="1260140">
                <a:tc>
                  <a:txBody>
                    <a:bodyPr/>
                    <a:lstStyle/>
                    <a:p>
                      <a:r>
                        <a:rPr lang="zh-TW" altLang="en-US" sz="4400" b="1" dirty="0" smtClean="0"/>
                        <a:t>課程</a:t>
                      </a:r>
                      <a:endParaRPr lang="en-US" altLang="zh-TW" sz="4400" b="1" dirty="0" smtClean="0"/>
                    </a:p>
                    <a:p>
                      <a:r>
                        <a:rPr lang="zh-TW" altLang="en-US" sz="4400" b="1" dirty="0" smtClean="0"/>
                        <a:t>特色</a:t>
                      </a:r>
                      <a:endParaRPr lang="zh-TW" alt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4400" b="1" dirty="0" smtClean="0"/>
                        <a:t>課程計畫</a:t>
                      </a:r>
                      <a:endParaRPr lang="zh-TW" alt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4400" b="1" dirty="0" smtClean="0"/>
                        <a:t>學習單</a:t>
                      </a:r>
                      <a:endParaRPr lang="zh-TW" alt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4400" b="1" dirty="0" smtClean="0"/>
                        <a:t>簡報</a:t>
                      </a:r>
                      <a:endParaRPr lang="zh-TW" alt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4400" b="1" dirty="0" smtClean="0"/>
                        <a:t>教學影片</a:t>
                      </a:r>
                      <a:endParaRPr lang="zh-TW" alt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4400" b="1" dirty="0" smtClean="0"/>
                        <a:t>補充資料</a:t>
                      </a:r>
                      <a:endParaRPr lang="zh-TW" altLang="en-US" sz="4400" b="1" dirty="0"/>
                    </a:p>
                  </a:txBody>
                  <a:tcPr/>
                </a:tc>
              </a:tr>
              <a:tr h="1260140">
                <a:tc>
                  <a:txBody>
                    <a:bodyPr/>
                    <a:lstStyle/>
                    <a:p>
                      <a:pPr algn="r"/>
                      <a:r>
                        <a:rPr lang="zh-TW" altLang="en-US" sz="3200" b="1" dirty="0" smtClean="0"/>
                        <a:t>七年級</a:t>
                      </a:r>
                      <a:endParaRPr lang="zh-TW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60140">
                <a:tc>
                  <a:txBody>
                    <a:bodyPr/>
                    <a:lstStyle/>
                    <a:p>
                      <a:pPr algn="r"/>
                      <a:r>
                        <a:rPr lang="zh-TW" altLang="en-US" sz="3200" b="1" dirty="0" smtClean="0"/>
                        <a:t>八年級</a:t>
                      </a:r>
                      <a:endParaRPr lang="zh-TW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60140">
                <a:tc>
                  <a:txBody>
                    <a:bodyPr/>
                    <a:lstStyle/>
                    <a:p>
                      <a:pPr algn="r"/>
                      <a:r>
                        <a:rPr lang="zh-TW" altLang="en-US" sz="3200" b="1" dirty="0" smtClean="0"/>
                        <a:t>九年級</a:t>
                      </a:r>
                      <a:endParaRPr lang="zh-TW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六角星形 1">
            <a:hlinkClick r:id="rId2" action="ppaction://hlinkfile"/>
          </p:cNvPr>
          <p:cNvSpPr/>
          <p:nvPr/>
        </p:nvSpPr>
        <p:spPr>
          <a:xfrm>
            <a:off x="2051050" y="3573463"/>
            <a:ext cx="720725" cy="719137"/>
          </a:xfrm>
          <a:prstGeom prst="star6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" name="六角星形 4">
            <a:hlinkClick r:id="rId2" action="ppaction://hlinkfile"/>
          </p:cNvPr>
          <p:cNvSpPr/>
          <p:nvPr/>
        </p:nvSpPr>
        <p:spPr>
          <a:xfrm>
            <a:off x="2051050" y="2349500"/>
            <a:ext cx="720725" cy="719138"/>
          </a:xfrm>
          <a:prstGeom prst="star6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sp>
        <p:nvSpPr>
          <p:cNvPr id="6" name="六角星形 5">
            <a:hlinkClick r:id="rId3" action="ppaction://hlinkfile"/>
          </p:cNvPr>
          <p:cNvSpPr/>
          <p:nvPr/>
        </p:nvSpPr>
        <p:spPr>
          <a:xfrm>
            <a:off x="3433763" y="2349500"/>
            <a:ext cx="720725" cy="719138"/>
          </a:xfrm>
          <a:prstGeom prst="star6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六角星形 6">
            <a:hlinkClick r:id="rId3" action="ppaction://hlinkfile"/>
          </p:cNvPr>
          <p:cNvSpPr/>
          <p:nvPr/>
        </p:nvSpPr>
        <p:spPr>
          <a:xfrm>
            <a:off x="3433763" y="3573463"/>
            <a:ext cx="720725" cy="719137"/>
          </a:xfrm>
          <a:prstGeom prst="star6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六角星形 7">
            <a:hlinkClick r:id="rId4" action="ppaction://hlinksldjump"/>
          </p:cNvPr>
          <p:cNvSpPr/>
          <p:nvPr/>
        </p:nvSpPr>
        <p:spPr>
          <a:xfrm>
            <a:off x="7596188" y="2349500"/>
            <a:ext cx="719137" cy="719138"/>
          </a:xfrm>
          <a:prstGeom prst="star6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" name="六角星形 8">
            <a:hlinkClick r:id="rId5" action="ppaction://hlinksldjump"/>
          </p:cNvPr>
          <p:cNvSpPr/>
          <p:nvPr/>
        </p:nvSpPr>
        <p:spPr>
          <a:xfrm>
            <a:off x="6156325" y="3573463"/>
            <a:ext cx="719138" cy="719137"/>
          </a:xfrm>
          <a:prstGeom prst="star6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六角星形 9">
            <a:hlinkClick r:id="rId6" action="ppaction://hlinksldjump"/>
          </p:cNvPr>
          <p:cNvSpPr/>
          <p:nvPr/>
        </p:nvSpPr>
        <p:spPr>
          <a:xfrm>
            <a:off x="4764088" y="3573463"/>
            <a:ext cx="719137" cy="719137"/>
          </a:xfrm>
          <a:prstGeom prst="star6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六角星形 10">
            <a:hlinkClick r:id="rId7" action="ppaction://hlinksldjump"/>
          </p:cNvPr>
          <p:cNvSpPr/>
          <p:nvPr/>
        </p:nvSpPr>
        <p:spPr>
          <a:xfrm>
            <a:off x="7667625" y="4797425"/>
            <a:ext cx="720725" cy="719138"/>
          </a:xfrm>
          <a:prstGeom prst="star6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2" name="六角星形 11">
            <a:hlinkClick r:id="rId8" action="ppaction://hlinksldjump"/>
          </p:cNvPr>
          <p:cNvSpPr/>
          <p:nvPr/>
        </p:nvSpPr>
        <p:spPr>
          <a:xfrm>
            <a:off x="6156325" y="4797425"/>
            <a:ext cx="719138" cy="719138"/>
          </a:xfrm>
          <a:prstGeom prst="star6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3" name="六角星形 12">
            <a:hlinkClick r:id="rId9" action="ppaction://hlinksldjump"/>
          </p:cNvPr>
          <p:cNvSpPr/>
          <p:nvPr/>
        </p:nvSpPr>
        <p:spPr>
          <a:xfrm>
            <a:off x="4764088" y="4797425"/>
            <a:ext cx="719137" cy="719138"/>
          </a:xfrm>
          <a:prstGeom prst="star6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4" name="六角星形 13">
            <a:hlinkClick r:id="rId3" action="ppaction://hlinkfile"/>
          </p:cNvPr>
          <p:cNvSpPr/>
          <p:nvPr/>
        </p:nvSpPr>
        <p:spPr>
          <a:xfrm>
            <a:off x="3433763" y="4797425"/>
            <a:ext cx="720725" cy="719138"/>
          </a:xfrm>
          <a:prstGeom prst="star6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5" name="六角星形 14">
            <a:hlinkClick r:id="rId2" action="ppaction://hlinkfile"/>
          </p:cNvPr>
          <p:cNvSpPr/>
          <p:nvPr/>
        </p:nvSpPr>
        <p:spPr>
          <a:xfrm>
            <a:off x="2051050" y="4797425"/>
            <a:ext cx="720725" cy="719138"/>
          </a:xfrm>
          <a:prstGeom prst="star6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6" name="六角星形 15">
            <a:hlinkClick r:id="rId10" action="ppaction://hlinksldjump"/>
          </p:cNvPr>
          <p:cNvSpPr/>
          <p:nvPr/>
        </p:nvSpPr>
        <p:spPr>
          <a:xfrm>
            <a:off x="6156325" y="2349500"/>
            <a:ext cx="719138" cy="719138"/>
          </a:xfrm>
          <a:prstGeom prst="star6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7" name="六角星形 16">
            <a:hlinkClick r:id="rId11" action="ppaction://hlinksldjump"/>
          </p:cNvPr>
          <p:cNvSpPr/>
          <p:nvPr/>
        </p:nvSpPr>
        <p:spPr>
          <a:xfrm>
            <a:off x="4716463" y="2349500"/>
            <a:ext cx="720725" cy="719138"/>
          </a:xfrm>
          <a:prstGeom prst="star6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8" name="六角星形 17">
            <a:hlinkClick r:id="rId12" action="ppaction://hlinksldjump"/>
          </p:cNvPr>
          <p:cNvSpPr/>
          <p:nvPr/>
        </p:nvSpPr>
        <p:spPr>
          <a:xfrm>
            <a:off x="7646988" y="3573463"/>
            <a:ext cx="720725" cy="719137"/>
          </a:xfrm>
          <a:prstGeom prst="star6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5413" name="文字方塊 2"/>
          <p:cNvSpPr txBox="1">
            <a:spLocks noChangeArrowheads="1"/>
          </p:cNvSpPr>
          <p:nvPr/>
        </p:nvSpPr>
        <p:spPr bwMode="auto">
          <a:xfrm>
            <a:off x="2066925" y="2447925"/>
            <a:ext cx="7921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>
                <a:solidFill>
                  <a:srgbClr val="FF0000"/>
                </a:solidFill>
                <a:latin typeface="Trebuchet MS" pitchFamily="34" charset="0"/>
              </a:rPr>
              <a:t>GO</a:t>
            </a:r>
            <a:endParaRPr kumimoji="0" lang="zh-TW" altLang="en-US" sz="2800" b="1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5414" name="文字方塊 18"/>
          <p:cNvSpPr txBox="1">
            <a:spLocks noChangeArrowheads="1"/>
          </p:cNvSpPr>
          <p:nvPr/>
        </p:nvSpPr>
        <p:spPr bwMode="auto">
          <a:xfrm>
            <a:off x="2039938" y="3671888"/>
            <a:ext cx="7921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>
                <a:solidFill>
                  <a:srgbClr val="FF0000"/>
                </a:solidFill>
                <a:latin typeface="Trebuchet MS" pitchFamily="34" charset="0"/>
              </a:rPr>
              <a:t>GO</a:t>
            </a:r>
            <a:endParaRPr kumimoji="0" lang="zh-TW" altLang="en-US" sz="2800" b="1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5415" name="文字方塊 19"/>
          <p:cNvSpPr txBox="1">
            <a:spLocks noChangeArrowheads="1"/>
          </p:cNvSpPr>
          <p:nvPr/>
        </p:nvSpPr>
        <p:spPr bwMode="auto">
          <a:xfrm>
            <a:off x="3433763" y="2447925"/>
            <a:ext cx="7921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>
                <a:solidFill>
                  <a:srgbClr val="FF0000"/>
                </a:solidFill>
                <a:latin typeface="Trebuchet MS" pitchFamily="34" charset="0"/>
              </a:rPr>
              <a:t>GO</a:t>
            </a:r>
            <a:endParaRPr kumimoji="0" lang="zh-TW" altLang="en-US" sz="2800" b="1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5416" name="文字方塊 20"/>
          <p:cNvSpPr txBox="1">
            <a:spLocks noChangeArrowheads="1"/>
          </p:cNvSpPr>
          <p:nvPr/>
        </p:nvSpPr>
        <p:spPr bwMode="auto">
          <a:xfrm>
            <a:off x="2066925" y="4895850"/>
            <a:ext cx="7921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>
                <a:solidFill>
                  <a:srgbClr val="FF0000"/>
                </a:solidFill>
                <a:latin typeface="Trebuchet MS" pitchFamily="34" charset="0"/>
              </a:rPr>
              <a:t>GO</a:t>
            </a:r>
            <a:endParaRPr kumimoji="0" lang="zh-TW" altLang="en-US" sz="2800" b="1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5417" name="文字方塊 21"/>
          <p:cNvSpPr txBox="1">
            <a:spLocks noChangeArrowheads="1"/>
          </p:cNvSpPr>
          <p:nvPr/>
        </p:nvSpPr>
        <p:spPr bwMode="auto">
          <a:xfrm>
            <a:off x="3433763" y="3671888"/>
            <a:ext cx="7921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>
                <a:solidFill>
                  <a:srgbClr val="FF0000"/>
                </a:solidFill>
                <a:latin typeface="Trebuchet MS" pitchFamily="34" charset="0"/>
              </a:rPr>
              <a:t>GO</a:t>
            </a:r>
            <a:endParaRPr kumimoji="0" lang="zh-TW" altLang="en-US" sz="2800" b="1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5418" name="文字方塊 22"/>
          <p:cNvSpPr txBox="1">
            <a:spLocks noChangeArrowheads="1"/>
          </p:cNvSpPr>
          <p:nvPr/>
        </p:nvSpPr>
        <p:spPr bwMode="auto">
          <a:xfrm>
            <a:off x="3397250" y="4895850"/>
            <a:ext cx="7921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>
                <a:solidFill>
                  <a:srgbClr val="FF0000"/>
                </a:solidFill>
                <a:latin typeface="Trebuchet MS" pitchFamily="34" charset="0"/>
              </a:rPr>
              <a:t>GO</a:t>
            </a:r>
            <a:endParaRPr kumimoji="0" lang="zh-TW" altLang="en-US" sz="2800" b="1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5419" name="文字方塊 23"/>
          <p:cNvSpPr txBox="1">
            <a:spLocks noChangeArrowheads="1"/>
          </p:cNvSpPr>
          <p:nvPr/>
        </p:nvSpPr>
        <p:spPr bwMode="auto">
          <a:xfrm>
            <a:off x="4775200" y="2482850"/>
            <a:ext cx="7921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>
                <a:solidFill>
                  <a:srgbClr val="FF0000"/>
                </a:solidFill>
                <a:latin typeface="Trebuchet MS" pitchFamily="34" charset="0"/>
              </a:rPr>
              <a:t>GO</a:t>
            </a:r>
            <a:endParaRPr kumimoji="0" lang="zh-TW" altLang="en-US" sz="2800" b="1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5420" name="文字方塊 24"/>
          <p:cNvSpPr txBox="1">
            <a:spLocks noChangeArrowheads="1"/>
          </p:cNvSpPr>
          <p:nvPr/>
        </p:nvSpPr>
        <p:spPr bwMode="auto">
          <a:xfrm>
            <a:off x="4748213" y="3706813"/>
            <a:ext cx="7921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>
                <a:solidFill>
                  <a:srgbClr val="FF0000"/>
                </a:solidFill>
                <a:latin typeface="Trebuchet MS" pitchFamily="34" charset="0"/>
              </a:rPr>
              <a:t>GO</a:t>
            </a:r>
            <a:endParaRPr kumimoji="0" lang="zh-TW" altLang="en-US" sz="2800" b="1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5421" name="文字方塊 25"/>
          <p:cNvSpPr txBox="1">
            <a:spLocks noChangeArrowheads="1"/>
          </p:cNvSpPr>
          <p:nvPr/>
        </p:nvSpPr>
        <p:spPr bwMode="auto">
          <a:xfrm>
            <a:off x="6186488" y="2482850"/>
            <a:ext cx="7921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>
                <a:solidFill>
                  <a:srgbClr val="FF0000"/>
                </a:solidFill>
                <a:latin typeface="Trebuchet MS" pitchFamily="34" charset="0"/>
              </a:rPr>
              <a:t>GO</a:t>
            </a:r>
            <a:endParaRPr kumimoji="0" lang="zh-TW" altLang="en-US" sz="2800" b="1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5422" name="文字方塊 26"/>
          <p:cNvSpPr txBox="1">
            <a:spLocks noChangeArrowheads="1"/>
          </p:cNvSpPr>
          <p:nvPr/>
        </p:nvSpPr>
        <p:spPr bwMode="auto">
          <a:xfrm>
            <a:off x="4775200" y="4930775"/>
            <a:ext cx="7921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>
                <a:solidFill>
                  <a:srgbClr val="FF0000"/>
                </a:solidFill>
                <a:latin typeface="Trebuchet MS" pitchFamily="34" charset="0"/>
              </a:rPr>
              <a:t>GO</a:t>
            </a:r>
            <a:endParaRPr kumimoji="0" lang="zh-TW" altLang="en-US" sz="2800" b="1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5423" name="文字方塊 27"/>
          <p:cNvSpPr txBox="1">
            <a:spLocks noChangeArrowheads="1"/>
          </p:cNvSpPr>
          <p:nvPr/>
        </p:nvSpPr>
        <p:spPr bwMode="auto">
          <a:xfrm>
            <a:off x="6156325" y="3706813"/>
            <a:ext cx="7921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>
                <a:solidFill>
                  <a:srgbClr val="FF0000"/>
                </a:solidFill>
                <a:latin typeface="Trebuchet MS" pitchFamily="34" charset="0"/>
              </a:rPr>
              <a:t>GO</a:t>
            </a:r>
            <a:endParaRPr kumimoji="0" lang="zh-TW" altLang="en-US" sz="2800" b="1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5424" name="文字方塊 28"/>
          <p:cNvSpPr txBox="1">
            <a:spLocks noChangeArrowheads="1"/>
          </p:cNvSpPr>
          <p:nvPr/>
        </p:nvSpPr>
        <p:spPr bwMode="auto">
          <a:xfrm>
            <a:off x="6156325" y="4930775"/>
            <a:ext cx="7921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>
                <a:solidFill>
                  <a:srgbClr val="FF0000"/>
                </a:solidFill>
                <a:latin typeface="Trebuchet MS" pitchFamily="34" charset="0"/>
              </a:rPr>
              <a:t>GO</a:t>
            </a:r>
            <a:endParaRPr kumimoji="0" lang="zh-TW" altLang="en-US" sz="2800" b="1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5425" name="文字方塊 29"/>
          <p:cNvSpPr txBox="1">
            <a:spLocks noChangeArrowheads="1"/>
          </p:cNvSpPr>
          <p:nvPr/>
        </p:nvSpPr>
        <p:spPr bwMode="auto">
          <a:xfrm>
            <a:off x="7612063" y="2484438"/>
            <a:ext cx="7921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>
                <a:solidFill>
                  <a:srgbClr val="FF0000"/>
                </a:solidFill>
                <a:latin typeface="Trebuchet MS" pitchFamily="34" charset="0"/>
              </a:rPr>
              <a:t>GO</a:t>
            </a:r>
            <a:endParaRPr kumimoji="0" lang="zh-TW" altLang="en-US" sz="2800" b="1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5426" name="文字方塊 30"/>
          <p:cNvSpPr txBox="1">
            <a:spLocks noChangeArrowheads="1"/>
          </p:cNvSpPr>
          <p:nvPr/>
        </p:nvSpPr>
        <p:spPr bwMode="auto">
          <a:xfrm>
            <a:off x="7685088" y="3708400"/>
            <a:ext cx="7921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>
                <a:solidFill>
                  <a:srgbClr val="FF0000"/>
                </a:solidFill>
                <a:latin typeface="Trebuchet MS" pitchFamily="34" charset="0"/>
              </a:rPr>
              <a:t>GO</a:t>
            </a:r>
            <a:endParaRPr kumimoji="0" lang="zh-TW" altLang="en-US" sz="2800" b="1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5427" name="文字方塊 32"/>
          <p:cNvSpPr txBox="1">
            <a:spLocks noChangeArrowheads="1"/>
          </p:cNvSpPr>
          <p:nvPr/>
        </p:nvSpPr>
        <p:spPr bwMode="auto">
          <a:xfrm>
            <a:off x="7685088" y="4932363"/>
            <a:ext cx="7921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>
                <a:solidFill>
                  <a:srgbClr val="FF0000"/>
                </a:solidFill>
                <a:latin typeface="Trebuchet MS" pitchFamily="34" charset="0"/>
              </a:rPr>
              <a:t>GO</a:t>
            </a:r>
            <a:endParaRPr kumimoji="0" lang="zh-TW" altLang="en-US" sz="2800" b="1">
              <a:solidFill>
                <a:srgbClr val="FF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1691680" y="2636912"/>
            <a:ext cx="5626627" cy="1232814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zh-TW" altLang="en-US" sz="9600" dirty="0" smtClean="0">
                <a:solidFill>
                  <a:srgbClr val="FF0000"/>
                </a:solidFill>
                <a:cs typeface="+mj-cs"/>
              </a:rPr>
              <a:t>謝謝聆聽</a:t>
            </a:r>
            <a:endParaRPr lang="zh-TW" altLang="en-US" sz="9600" dirty="0">
              <a:solidFill>
                <a:srgbClr val="FF000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1763689" y="2924945"/>
            <a:ext cx="4896544" cy="1512168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zh-TW" altLang="en-US" dirty="0" smtClean="0">
                <a:cs typeface="+mj-cs"/>
              </a:rPr>
              <a:t>各年級投影片</a:t>
            </a:r>
            <a:endParaRPr lang="zh-TW" altLang="en-US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圖片 3"/>
          <p:cNvPicPr>
            <a:picLocks noChangeAspect="1"/>
          </p:cNvPicPr>
          <p:nvPr/>
        </p:nvPicPr>
        <p:blipFill>
          <a:blip r:embed="rId2"/>
          <a:srcRect l="23466" t="14478" r="41200" b="68472"/>
          <a:stretch>
            <a:fillRect/>
          </a:stretch>
        </p:blipFill>
        <p:spPr bwMode="auto">
          <a:xfrm>
            <a:off x="-19050" y="0"/>
            <a:ext cx="9158288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圖片 4"/>
          <p:cNvPicPr>
            <a:picLocks noChangeAspect="1"/>
          </p:cNvPicPr>
          <p:nvPr/>
        </p:nvPicPr>
        <p:blipFill>
          <a:blip r:embed="rId2"/>
          <a:srcRect l="58888" t="14478" r="1694" b="67856"/>
          <a:stretch>
            <a:fillRect/>
          </a:stretch>
        </p:blipFill>
        <p:spPr bwMode="auto">
          <a:xfrm>
            <a:off x="-19050" y="2924175"/>
            <a:ext cx="9158288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11760" y="5810944"/>
            <a:ext cx="6512511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zh-TW" altLang="en-US" dirty="0" smtClean="0">
                <a:solidFill>
                  <a:srgbClr val="FF0000"/>
                </a:solidFill>
                <a:cs typeface="+mj-cs"/>
              </a:rPr>
              <a:t>七年級上課程投影片</a:t>
            </a:r>
            <a:endParaRPr lang="zh-TW" altLang="en-US" dirty="0">
              <a:solidFill>
                <a:srgbClr val="FF000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2411760" y="5810944"/>
            <a:ext cx="6512511" cy="114300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kumimoji="0" lang="zh-TW" altLang="en-US" dirty="0" smtClean="0">
                <a:solidFill>
                  <a:srgbClr val="FF0000"/>
                </a:solidFill>
              </a:rPr>
              <a:t>七年級下課程投影片</a:t>
            </a:r>
            <a:endParaRPr kumimoji="0" lang="zh-TW" altLang="en-US" dirty="0">
              <a:solidFill>
                <a:srgbClr val="FF0000"/>
              </a:solidFill>
            </a:endParaRPr>
          </a:p>
        </p:txBody>
      </p:sp>
      <p:pic>
        <p:nvPicPr>
          <p:cNvPr id="25602" name="圖片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 l="22917" t="14166" r="28062" b="52065"/>
          <a:stretch>
            <a:fillRect/>
          </a:stretch>
        </p:blipFill>
        <p:spPr bwMode="auto">
          <a:xfrm>
            <a:off x="0" y="0"/>
            <a:ext cx="9144000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圖片 5"/>
          <p:cNvPicPr>
            <a:picLocks noChangeAspect="1"/>
          </p:cNvPicPr>
          <p:nvPr/>
        </p:nvPicPr>
        <p:blipFill>
          <a:blip r:embed="rId3"/>
          <a:srcRect l="71964" t="14166" r="4790" b="67917"/>
          <a:stretch>
            <a:fillRect/>
          </a:stretch>
        </p:blipFill>
        <p:spPr bwMode="auto">
          <a:xfrm>
            <a:off x="4511675" y="2708275"/>
            <a:ext cx="46323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2411760" y="5810944"/>
            <a:ext cx="6512511" cy="114300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kumimoji="0" lang="zh-TW" altLang="en-US" dirty="0">
                <a:solidFill>
                  <a:srgbClr val="FF0000"/>
                </a:solidFill>
              </a:rPr>
              <a:t>八</a:t>
            </a:r>
            <a:r>
              <a:rPr kumimoji="0" lang="zh-TW" altLang="en-US" dirty="0" smtClean="0">
                <a:solidFill>
                  <a:srgbClr val="FF0000"/>
                </a:solidFill>
              </a:rPr>
              <a:t>年級上課程投影片</a:t>
            </a:r>
            <a:endParaRPr kumimoji="0" lang="zh-TW" altLang="en-US" dirty="0">
              <a:solidFill>
                <a:srgbClr val="FF0000"/>
              </a:solidFill>
            </a:endParaRPr>
          </a:p>
        </p:txBody>
      </p:sp>
      <p:pic>
        <p:nvPicPr>
          <p:cNvPr id="26626" name="圖片 5"/>
          <p:cNvPicPr>
            <a:picLocks noChangeAspect="1"/>
          </p:cNvPicPr>
          <p:nvPr/>
        </p:nvPicPr>
        <p:blipFill>
          <a:blip r:embed="rId2"/>
          <a:srcRect l="23334" t="14180" r="28258" b="49631"/>
          <a:stretch>
            <a:fillRect/>
          </a:stretch>
        </p:blipFill>
        <p:spPr bwMode="auto">
          <a:xfrm>
            <a:off x="-20638" y="0"/>
            <a:ext cx="9197976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圖片 6"/>
          <p:cNvPicPr>
            <a:picLocks noChangeAspect="1"/>
          </p:cNvPicPr>
          <p:nvPr/>
        </p:nvPicPr>
        <p:blipFill>
          <a:blip r:embed="rId2"/>
          <a:srcRect l="71655" t="14180" r="2403" b="67725"/>
          <a:stretch>
            <a:fillRect/>
          </a:stretch>
        </p:blipFill>
        <p:spPr bwMode="auto">
          <a:xfrm>
            <a:off x="2206625" y="2627313"/>
            <a:ext cx="483393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2411760" y="5810944"/>
            <a:ext cx="6512511" cy="114300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kumimoji="0" lang="zh-TW" altLang="en-US" dirty="0">
                <a:solidFill>
                  <a:srgbClr val="FF0000"/>
                </a:solidFill>
              </a:rPr>
              <a:t>八</a:t>
            </a:r>
            <a:r>
              <a:rPr kumimoji="0" lang="zh-TW" altLang="en-US" dirty="0" smtClean="0">
                <a:solidFill>
                  <a:srgbClr val="FF0000"/>
                </a:solidFill>
              </a:rPr>
              <a:t>年級</a:t>
            </a:r>
            <a:r>
              <a:rPr kumimoji="0" lang="zh-TW" altLang="en-US" dirty="0">
                <a:solidFill>
                  <a:srgbClr val="FF0000"/>
                </a:solidFill>
              </a:rPr>
              <a:t>下</a:t>
            </a:r>
            <a:r>
              <a:rPr kumimoji="0" lang="zh-TW" altLang="en-US" dirty="0" smtClean="0">
                <a:solidFill>
                  <a:srgbClr val="FF0000"/>
                </a:solidFill>
              </a:rPr>
              <a:t>課程投影片</a:t>
            </a:r>
            <a:endParaRPr kumimoji="0" lang="zh-TW" altLang="en-US" dirty="0">
              <a:solidFill>
                <a:srgbClr val="FF0000"/>
              </a:solidFill>
            </a:endParaRPr>
          </a:p>
        </p:txBody>
      </p:sp>
      <p:pic>
        <p:nvPicPr>
          <p:cNvPr id="27650" name="圖片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 l="23334" t="14180" r="29501" b="52722"/>
          <a:stretch>
            <a:fillRect/>
          </a:stretch>
        </p:blipFill>
        <p:spPr bwMode="auto">
          <a:xfrm>
            <a:off x="0" y="-30163"/>
            <a:ext cx="9170988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圖片 5"/>
          <p:cNvPicPr>
            <a:picLocks noChangeAspect="1"/>
          </p:cNvPicPr>
          <p:nvPr/>
        </p:nvPicPr>
        <p:blipFill>
          <a:blip r:embed="rId3"/>
          <a:srcRect l="71848" t="14180" r="4501" b="69423"/>
          <a:stretch>
            <a:fillRect/>
          </a:stretch>
        </p:blipFill>
        <p:spPr bwMode="auto">
          <a:xfrm>
            <a:off x="4787900" y="2657475"/>
            <a:ext cx="4391025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334</TotalTime>
  <Words>359</Words>
  <Application>Microsoft Office PowerPoint</Application>
  <PresentationFormat>如螢幕大小 (4:3)</PresentationFormat>
  <Paragraphs>49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簡報設計範本</vt:lpstr>
      </vt:variant>
      <vt:variant>
        <vt:i4>4</vt:i4>
      </vt:variant>
      <vt:variant>
        <vt:lpstr>投影片標題</vt:lpstr>
      </vt:variant>
      <vt:variant>
        <vt:i4>19</vt:i4>
      </vt:variant>
    </vt:vector>
  </HeadingPairs>
  <TitlesOfParts>
    <vt:vector size="29" baseType="lpstr">
      <vt:lpstr>Arial</vt:lpstr>
      <vt:lpstr>新細明體</vt:lpstr>
      <vt:lpstr>微軟正黑體</vt:lpstr>
      <vt:lpstr>Trebuchet MS</vt:lpstr>
      <vt:lpstr>Georgia</vt:lpstr>
      <vt:lpstr>Calibri</vt:lpstr>
      <vt:lpstr>氣流</vt:lpstr>
      <vt:lpstr>氣流</vt:lpstr>
      <vt:lpstr>氣流</vt:lpstr>
      <vt:lpstr>氣流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</vt:vector>
  </TitlesOfParts>
  <Company>Professional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台南市立和順國中</dc:title>
  <dc:creator>Microsoft</dc:creator>
  <cp:lastModifiedBy>Microsoft</cp:lastModifiedBy>
  <cp:revision>18</cp:revision>
  <dcterms:created xsi:type="dcterms:W3CDTF">2011-10-07T01:49:54Z</dcterms:created>
  <dcterms:modified xsi:type="dcterms:W3CDTF">2011-10-12T05:28:22Z</dcterms:modified>
</cp:coreProperties>
</file>