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74" r:id="rId3"/>
    <p:sldId id="257" r:id="rId4"/>
    <p:sldId id="258" r:id="rId5"/>
    <p:sldId id="269" r:id="rId6"/>
    <p:sldId id="261" r:id="rId7"/>
    <p:sldId id="270" r:id="rId8"/>
    <p:sldId id="271" r:id="rId9"/>
    <p:sldId id="273" r:id="rId10"/>
    <p:sldId id="265" r:id="rId11"/>
    <p:sldId id="272" r:id="rId12"/>
    <p:sldId id="267" r:id="rId13"/>
    <p:sldId id="268" r:id="rId1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4F496"/>
    <a:srgbClr val="FF9933"/>
    <a:srgbClr val="CCFF99"/>
    <a:srgbClr val="FFCC66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443" autoAdjust="0"/>
  </p:normalViewPr>
  <p:slideViewPr>
    <p:cSldViewPr>
      <p:cViewPr>
        <p:scale>
          <a:sx n="120" d="100"/>
          <a:sy n="120" d="100"/>
        </p:scale>
        <p:origin x="-137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DBF03F-77E7-4DC2-B093-AC0C11572877}" type="datetimeFigureOut">
              <a:rPr lang="zh-TW" altLang="en-US" smtClean="0"/>
              <a:t>2014/10/19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1F0968-AEC1-473E-B223-893A03F45E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2207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F0968-AEC1-473E-B223-893A03F45E0A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7342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866AE-A6F8-4060-95DD-16535B791BF0}" type="datetimeFigureOut">
              <a:rPr lang="zh-TW" altLang="en-US" smtClean="0"/>
              <a:t>2014/10/19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01965-C406-4D50-809F-5B38DA099EC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866AE-A6F8-4060-95DD-16535B791BF0}" type="datetimeFigureOut">
              <a:rPr lang="zh-TW" altLang="en-US" smtClean="0"/>
              <a:t>2014/10/19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01965-C406-4D50-809F-5B38DA099EC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866AE-A6F8-4060-95DD-16535B791BF0}" type="datetimeFigureOut">
              <a:rPr lang="zh-TW" altLang="en-US" smtClean="0"/>
              <a:t>2014/10/19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01965-C406-4D50-809F-5B38DA099EC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866AE-A6F8-4060-95DD-16535B791BF0}" type="datetimeFigureOut">
              <a:rPr lang="zh-TW" altLang="en-US" smtClean="0"/>
              <a:t>2014/10/19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01965-C406-4D50-809F-5B38DA099EC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866AE-A6F8-4060-95DD-16535B791BF0}" type="datetimeFigureOut">
              <a:rPr lang="zh-TW" altLang="en-US" smtClean="0"/>
              <a:t>2014/10/19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01965-C406-4D50-809F-5B38DA099EC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866AE-A6F8-4060-95DD-16535B791BF0}" type="datetimeFigureOut">
              <a:rPr lang="zh-TW" altLang="en-US" smtClean="0"/>
              <a:t>2014/10/19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01965-C406-4D50-809F-5B38DA099EC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866AE-A6F8-4060-95DD-16535B791BF0}" type="datetimeFigureOut">
              <a:rPr lang="zh-TW" altLang="en-US" smtClean="0"/>
              <a:t>2014/10/19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01965-C406-4D50-809F-5B38DA099EC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866AE-A6F8-4060-95DD-16535B791BF0}" type="datetimeFigureOut">
              <a:rPr lang="zh-TW" altLang="en-US" smtClean="0"/>
              <a:t>2014/10/19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01965-C406-4D50-809F-5B38DA099EC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866AE-A6F8-4060-95DD-16535B791BF0}" type="datetimeFigureOut">
              <a:rPr lang="zh-TW" altLang="en-US" smtClean="0"/>
              <a:t>2014/10/19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01965-C406-4D50-809F-5B38DA099EC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866AE-A6F8-4060-95DD-16535B791BF0}" type="datetimeFigureOut">
              <a:rPr lang="zh-TW" altLang="en-US" smtClean="0"/>
              <a:t>2014/10/19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01965-C406-4D50-809F-5B38DA099EC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866AE-A6F8-4060-95DD-16535B791BF0}" type="datetimeFigureOut">
              <a:rPr lang="zh-TW" altLang="en-US" smtClean="0"/>
              <a:t>2014/10/19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01965-C406-4D50-809F-5B38DA099EC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81000"/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866AE-A6F8-4060-95DD-16535B791BF0}" type="datetimeFigureOut">
              <a:rPr lang="zh-TW" altLang="en-US" smtClean="0"/>
              <a:t>2014/10/19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E01965-C406-4D50-809F-5B38DA099EC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hyperlink" Target="&#24433;&#29255;/&#25105;&#24819;&#30070;&#31532;&#20116;&#21517;-&#37291;&#24107;.mp4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&#24433;&#29255;/&#25105;&#24819;&#30070;&#31532;&#20116;&#21517;-&#37291;&#24107;2.mp4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&#24433;&#29255;/&#25105;&#24819;&#30070;&#31532;&#20116;&#21517;-&#25563;&#24231;&#20301;.mp4" TargetMode="External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5" Type="http://schemas.openxmlformats.org/officeDocument/2006/relationships/hyperlink" Target="&#24433;&#29255;/&#25105;&#24819;&#30070;&#31532;&#20116;&#21517;-&#36339;&#31665;.mp4" TargetMode="External"/><Relationship Id="rId4" Type="http://schemas.openxmlformats.org/officeDocument/2006/relationships/image" Target="../media/image17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7" Type="http://schemas.openxmlformats.org/officeDocument/2006/relationships/hyperlink" Target="&#24433;&#29255;/&#25105;&#24819;&#30070;&#31532;&#20116;&#21517;-&#21253;&#23481;&#24046;&#30064;.mp4" TargetMode="External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Relationship Id="rId6" Type="http://schemas.openxmlformats.org/officeDocument/2006/relationships/hyperlink" Target="&#24433;&#29255;/&#25105;&#24819;&#30070;&#31532;&#20116;&#21517;-&#39640;&#33288;&#30340;&#30524;&#28122;.mp4" TargetMode="External"/><Relationship Id="rId5" Type="http://schemas.openxmlformats.org/officeDocument/2006/relationships/image" Target="../media/image17.wmf"/><Relationship Id="rId4" Type="http://schemas.openxmlformats.org/officeDocument/2006/relationships/hyperlink" Target="&#24433;&#29255;/&#25105;&#24819;&#30070;&#31532;&#20116;&#21517;-&#21451;&#35516;.mp4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&#24433;&#29255;/&#25105;&#24819;&#30070;&#31532;&#20116;&#21517;-&#36939;&#21205;&#26371;.mp4" TargetMode="External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11" Type="http://schemas.openxmlformats.org/officeDocument/2006/relationships/image" Target="../media/image14.jpeg"/><Relationship Id="rId5" Type="http://schemas.openxmlformats.org/officeDocument/2006/relationships/image" Target="../media/image8.jpeg"/><Relationship Id="rId10" Type="http://schemas.openxmlformats.org/officeDocument/2006/relationships/image" Target="../media/image13.jpeg"/><Relationship Id="rId4" Type="http://schemas.openxmlformats.org/officeDocument/2006/relationships/image" Target="../media/image7.jpeg"/><Relationship Id="rId9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wmf"/><Relationship Id="rId5" Type="http://schemas.openxmlformats.org/officeDocument/2006/relationships/hyperlink" Target="&#24433;&#29255;/&#25105;&#24819;&#30070;&#31532;&#20116;&#21517;-&#19978;&#23416;&#31687;.mp4" TargetMode="External"/><Relationship Id="rId4" Type="http://schemas.openxmlformats.org/officeDocument/2006/relationships/image" Target="../media/image1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wmf"/><Relationship Id="rId4" Type="http://schemas.openxmlformats.org/officeDocument/2006/relationships/hyperlink" Target="&#24433;&#29255;/&#25105;&#24819;&#30070;&#31532;&#20116;&#21517;-&#20302;&#24180;&#32026;&#23566;&#24107;.mp4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wmf"/><Relationship Id="rId4" Type="http://schemas.openxmlformats.org/officeDocument/2006/relationships/hyperlink" Target="&#24433;&#29255;/&#25105;&#24819;&#30070;&#31532;&#20116;&#21517;-&#38712;&#20940;.mp4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hyperlink" Target="&#24433;&#29255;/&#25105;&#24819;&#30070;&#31532;&#20116;&#21517;-&#38712;&#20940;2.mp4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5" name="圖片 4" descr="標題-從電影學人權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4149080"/>
            <a:ext cx="8429652" cy="240847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3" cstate="screen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1738" y="404664"/>
            <a:ext cx="2748134" cy="32992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47664" y="1268760"/>
            <a:ext cx="4536504" cy="864096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石橋醫生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3717032"/>
            <a:ext cx="8229600" cy="1296144"/>
          </a:xfrm>
        </p:spPr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醫生做了哪些事讓你印象深刻？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醫生做到了什麼事，讓律子重拾信心？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標題 1"/>
          <p:cNvSpPr txBox="1">
            <a:spLocks/>
          </p:cNvSpPr>
          <p:nvPr/>
        </p:nvSpPr>
        <p:spPr>
          <a:xfrm>
            <a:off x="251520" y="188640"/>
            <a:ext cx="2808312" cy="86834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400" b="1" i="0" u="none" strike="noStrike" kern="1200" normalizeH="0" baseline="0" noProof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</a:rPr>
              <a:t>關鍵角色</a:t>
            </a:r>
          </a:p>
        </p:txBody>
      </p:sp>
      <p:pic>
        <p:nvPicPr>
          <p:cNvPr id="6" name="Picture 2" descr="C:\Users\sumin\AppData\Local\Microsoft\Windows\Temporary Internet Files\Content.IE5\VANLI0ID\MC900150711[1].wmf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429014"/>
            <a:ext cx="1403269" cy="1073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sumin\AppData\Local\Microsoft\Windows\Temporary Internet Files\Content.IE5\VANLI0ID\MC900150711[1].wmf">
            <a:hlinkClick r:id="rId4" action="ppaction://hlinkfile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2429014"/>
            <a:ext cx="1403269" cy="1073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標題 1"/>
          <p:cNvSpPr txBox="1">
            <a:spLocks/>
          </p:cNvSpPr>
          <p:nvPr/>
        </p:nvSpPr>
        <p:spPr>
          <a:xfrm>
            <a:off x="2627784" y="5301208"/>
            <a:ext cx="3564396" cy="86834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70000" lnSpcReduction="2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400" b="1" i="0" u="none" strike="noStrike" kern="1200" normalizeH="0" baseline="0" noProof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</a:rPr>
              <a:t>關鍵元素</a:t>
            </a:r>
            <a:r>
              <a:rPr kumimoji="0" lang="en-US" altLang="zh-TW" sz="4400" b="1" i="0" u="none" strike="noStrike" kern="1200" normalizeH="0" baseline="0" noProof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kumimoji="0" lang="zh-TW" altLang="en-US" sz="4400" b="1" i="0" u="none" strike="noStrike" kern="1200" normalizeH="0" baseline="0" noProof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</a:rPr>
              <a:t>消除偏見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47664" y="1268760"/>
            <a:ext cx="4536504" cy="864096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田中美智子老師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71600" y="4384039"/>
            <a:ext cx="3377260" cy="22811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560" y="2564904"/>
            <a:ext cx="8229600" cy="1932682"/>
          </a:xfrm>
        </p:spPr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美智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子老師做了哪些事讓你印象深刻？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美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智子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老師做到了什麼事，導致同學不再排斥律子？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標題 1"/>
          <p:cNvSpPr txBox="1">
            <a:spLocks/>
          </p:cNvSpPr>
          <p:nvPr/>
        </p:nvSpPr>
        <p:spPr>
          <a:xfrm>
            <a:off x="251520" y="188640"/>
            <a:ext cx="2808312" cy="86834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400" b="1" i="0" u="none" strike="noStrike" kern="1200" normalizeH="0" baseline="0" noProof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</a:rPr>
              <a:t>關鍵角色</a:t>
            </a:r>
          </a:p>
        </p:txBody>
      </p:sp>
      <p:pic>
        <p:nvPicPr>
          <p:cNvPr id="6" name="Picture 2" descr="C:\Users\sumin\AppData\Local\Microsoft\Windows\Temporary Internet Files\Content.IE5\VANLI0ID\MC900150711[1].wmf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86094"/>
            <a:ext cx="1403269" cy="1073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標題 1"/>
          <p:cNvSpPr txBox="1">
            <a:spLocks/>
          </p:cNvSpPr>
          <p:nvPr/>
        </p:nvSpPr>
        <p:spPr>
          <a:xfrm>
            <a:off x="4674161" y="4413782"/>
            <a:ext cx="3564396" cy="86834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85000" lnSpcReduction="1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400" b="1" i="0" u="none" strike="noStrike" kern="1200" normalizeH="0" baseline="0" noProof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</a:rPr>
              <a:t>關鍵元素</a:t>
            </a:r>
            <a:r>
              <a:rPr kumimoji="0" lang="en-US" altLang="zh-TW" sz="4400" b="1" i="0" u="none" strike="noStrike" kern="1200" normalizeH="0" baseline="0" noProof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kumimoji="0" lang="zh-TW" altLang="en-US" sz="4400" b="1" i="0" u="none" strike="noStrike" kern="1200" normalizeH="0" baseline="0" noProof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</a:rPr>
              <a:t>平等</a:t>
            </a:r>
          </a:p>
        </p:txBody>
      </p:sp>
      <p:pic>
        <p:nvPicPr>
          <p:cNvPr id="10" name="Picture 2" descr="C:\Users\sumin\AppData\Local\Microsoft\Windows\Temporary Internet Files\Content.IE5\VANLI0ID\MC900150711[1].wmf">
            <a:hlinkClick r:id="rId5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6359" y="260648"/>
            <a:ext cx="1403269" cy="1073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5443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89909" y="1268760"/>
            <a:ext cx="3096344" cy="940371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律子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1196" y="2482635"/>
            <a:ext cx="8229600" cy="3384376"/>
          </a:xfrm>
        </p:spPr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律子最希望什麼事？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交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到朋友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律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子做了怎樣的努力？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努力學會走路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被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欺負也不會供出對方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鼓起勇氣主動請求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我也想一起玩，可以嗎？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60365" y="1340768"/>
            <a:ext cx="2376264" cy="173672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10668" y="3212976"/>
            <a:ext cx="2212874" cy="1872668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標題 1"/>
          <p:cNvSpPr txBox="1">
            <a:spLocks/>
          </p:cNvSpPr>
          <p:nvPr/>
        </p:nvSpPr>
        <p:spPr>
          <a:xfrm>
            <a:off x="251520" y="188640"/>
            <a:ext cx="2808312" cy="86834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400" b="1" i="0" u="none" strike="noStrike" kern="1200" normalizeH="0" baseline="0" noProof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</a:rPr>
              <a:t>關鍵角色</a:t>
            </a:r>
          </a:p>
        </p:txBody>
      </p:sp>
      <p:pic>
        <p:nvPicPr>
          <p:cNvPr id="9" name="Picture 2" descr="C:\Users\sumin\AppData\Local\Microsoft\Windows\Temporary Internet Files\Content.IE5\VANLI0ID\MC900150711[1].wmf">
            <a:hlinkClick r:id="rId4" action="ppaction://hlinkfile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86094"/>
            <a:ext cx="1403269" cy="1073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sumin\AppData\Local\Microsoft\Windows\Temporary Internet Files\Content.IE5\VANLI0ID\MC900150711[1].wmf">
            <a:hlinkClick r:id="rId6" action="ppaction://hlinkfile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88640"/>
            <a:ext cx="1403269" cy="1073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sumin\AppData\Local\Microsoft\Windows\Temporary Internet Files\Content.IE5\VANLI0ID\MC900150711[1].wmf">
            <a:hlinkClick r:id="rId7" action="ppaction://hlinkfile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2004009"/>
            <a:ext cx="1403269" cy="1073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標題 1"/>
          <p:cNvSpPr txBox="1">
            <a:spLocks/>
          </p:cNvSpPr>
          <p:nvPr/>
        </p:nvSpPr>
        <p:spPr>
          <a:xfrm>
            <a:off x="251520" y="6002542"/>
            <a:ext cx="8568952" cy="65232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77500" lnSpcReduction="2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400" b="1" i="0" u="none" strike="noStrike" kern="1200" normalizeH="0" baseline="0" noProof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</a:rPr>
              <a:t>關鍵元素</a:t>
            </a:r>
            <a:r>
              <a:rPr kumimoji="0" lang="en-US" altLang="zh-TW" sz="4400" b="1" i="0" u="none" strike="noStrike" kern="1200" normalizeH="0" baseline="0" noProof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kumimoji="0" lang="zh-TW" altLang="en-US" sz="4400" b="1" i="0" u="none" strike="noStrike" kern="1200" normalizeH="0" baseline="0" noProof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</a:rPr>
              <a:t>勇氣、尊重、對美好未來的期望</a:t>
            </a:r>
            <a:endParaRPr kumimoji="0" lang="zh-TW" altLang="en-US" sz="4400" b="1" i="0" u="none" strike="noStrike" kern="1200" normalizeH="0" baseline="0" noProof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9632" y="279078"/>
            <a:ext cx="7128792" cy="1143000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當接力棒傳到你的手上時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內容版面配置區 3" descr="04-結束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47665" y="1556792"/>
            <a:ext cx="5976664" cy="4150129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2" descr="C:\Users\sumin\AppData\Local\Microsoft\Windows\Temporary Internet Files\Content.IE5\VANLI0ID\MC900150711[1].wmf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06" y="3409615"/>
            <a:ext cx="1403269" cy="1073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標題 1"/>
          <p:cNvSpPr txBox="1">
            <a:spLocks/>
          </p:cNvSpPr>
          <p:nvPr/>
        </p:nvSpPr>
        <p:spPr>
          <a:xfrm>
            <a:off x="1259632" y="5877272"/>
            <a:ext cx="7200800" cy="86834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400" b="1" i="0" u="none" strike="noStrike" kern="1200" normalizeH="0" baseline="0" noProof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</a:rPr>
              <a:t>關鍵元素</a:t>
            </a:r>
            <a:r>
              <a:rPr kumimoji="0" lang="en-US" altLang="zh-TW" sz="4400" b="1" i="0" u="none" strike="noStrike" kern="1200" normalizeH="0" baseline="0" noProof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kumimoji="0" lang="zh-TW" altLang="en-US" sz="4400" b="1" i="0" u="none" strike="noStrike" kern="1200" normalizeH="0" baseline="0" noProof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</a:rPr>
              <a:t>責任、歸屬</a:t>
            </a:r>
            <a:endParaRPr kumimoji="0" lang="zh-TW" altLang="en-US" sz="4400" b="1" i="0" u="none" strike="noStrike" kern="1200" normalizeH="0" baseline="0" noProof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單元名稱：我想當第五名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4925144"/>
          </a:xfrm>
          <a:solidFill>
            <a:schemeClr val="bg1">
              <a:alpha val="46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教學目標</a:t>
            </a:r>
            <a:endParaRPr lang="en-US" altLang="zh-TW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>
              <a:buFont typeface="Wingdings" panose="05000000000000000000" pitchFamily="2" charset="2"/>
              <a:buChar char="u"/>
            </a:pP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課業學習目標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TW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lvl="1" indent="0">
              <a:buNone/>
            </a:pPr>
            <a:r>
              <a:rPr lang="en-US" altLang="zh-TW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能了解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差異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性對待和公平的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意義。</a:t>
            </a:r>
            <a:endParaRPr lang="en-US" altLang="zh-TW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lvl="1" indent="0">
              <a:buNone/>
            </a:pPr>
            <a:r>
              <a:rPr lang="en-US" altLang="zh-TW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能體會不同個體會有差異性的需求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lvl="1" indent="0">
              <a:buNone/>
            </a:pP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能歸納出解決問題的適切行為</a:t>
            </a:r>
            <a:endParaRPr lang="en-US" altLang="zh-TW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>
              <a:buFont typeface="Wingdings" panose="05000000000000000000" pitchFamily="2" charset="2"/>
              <a:buChar char="u"/>
            </a:pP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社會技巧目標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TW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lvl="1" indent="0">
              <a:buNone/>
            </a:pPr>
            <a:r>
              <a:rPr lang="en-US" altLang="zh-TW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專注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、傾聽、對事不對人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、達成共識</a:t>
            </a:r>
            <a:endParaRPr lang="en-US" altLang="zh-TW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學習策略</a:t>
            </a:r>
            <a:endParaRPr lang="en-US" altLang="zh-TW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>
              <a:buFont typeface="Wingdings" panose="05000000000000000000" pitchFamily="2" charset="2"/>
              <a:buChar char="u"/>
            </a:pP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兩兩配對討論（請把你的想法跟隔壁老師分享）</a:t>
            </a:r>
            <a:endParaRPr lang="zh-TW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83124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 descr="01-影片封面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5656" y="836712"/>
            <a:ext cx="7427574" cy="590465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7704856" cy="1080120"/>
          </a:xfrm>
          <a:solidFill>
            <a:schemeClr val="lt1">
              <a:alpha val="42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zh-TW" altLang="en-US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預測</a:t>
            </a:r>
            <a:r>
              <a:rPr lang="en-US" altLang="zh-TW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經驗與發現</a:t>
            </a:r>
            <a:endParaRPr lang="zh-TW" altLang="en-US" sz="8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26774" y="5877272"/>
            <a:ext cx="8676456" cy="683891"/>
          </a:xfrm>
          <a:solidFill>
            <a:schemeClr val="bg1">
              <a:alpha val="61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預言一下：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這部影片可能在說什麼故事？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/>
          <p:cNvSpPr txBox="1">
            <a:spLocks/>
          </p:cNvSpPr>
          <p:nvPr/>
        </p:nvSpPr>
        <p:spPr>
          <a:xfrm>
            <a:off x="224596" y="1697944"/>
            <a:ext cx="8811899" cy="86834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85000" lnSpcReduction="1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zh-TW" altLang="en-US" sz="4400" dirty="0" smtClean="0"/>
              <a:t>故事的主要角色有</a:t>
            </a:r>
            <a:r>
              <a:rPr lang="zh-TW" altLang="en-US" sz="4400" dirty="0"/>
              <a:t>誰？他們是怎樣的人</a:t>
            </a:r>
            <a:r>
              <a:rPr lang="zh-TW" altLang="en-US" sz="4400" dirty="0" smtClean="0"/>
              <a:t>？</a:t>
            </a:r>
            <a:endParaRPr lang="zh-TW" altLang="en-US" sz="4400" dirty="0"/>
          </a:p>
        </p:txBody>
      </p:sp>
      <p:pic>
        <p:nvPicPr>
          <p:cNvPr id="9" name="圖片 8" descr="03-同學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47973" y="5006435"/>
            <a:ext cx="1371774" cy="137177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" name="圖片 9" descr="03-同學2.jp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7183" y="5006435"/>
            <a:ext cx="1331272" cy="133127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" name="圖片 10" descr="03-同學3.jpg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16407" y="3087611"/>
            <a:ext cx="1276486" cy="127648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3" name="圖片 12" descr="03-同學-小忍.jpg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7183" y="3062412"/>
            <a:ext cx="1357322" cy="135732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5" name="圖片 14" descr="03-低年級老師.jpg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32690" y="5022035"/>
            <a:ext cx="1260203" cy="126020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6" name="圖片 15" descr="03-爸爸.jpg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30519" y="4924793"/>
            <a:ext cx="1285884" cy="128588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7" name="圖片 16" descr="03-律子.jpg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71823" y="3062412"/>
            <a:ext cx="1347924" cy="134792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8" name="圖片 17" descr="03-媽媽.jpg"/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30377" y="4916035"/>
            <a:ext cx="1378744" cy="137874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9" name="圖片 18" descr="03-醫生.jpg"/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7414363" y="3006775"/>
            <a:ext cx="1357322" cy="135732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" name="圖片 19" descr="03-中年級老師.jpg"/>
          <p:cNvPicPr>
            <a:picLocks noChangeAspect="1"/>
          </p:cNvPicPr>
          <p:nvPr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30545" y="2993832"/>
            <a:ext cx="1357322" cy="135732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文字方塊 2"/>
          <p:cNvSpPr txBox="1"/>
          <p:nvPr/>
        </p:nvSpPr>
        <p:spPr>
          <a:xfrm>
            <a:off x="611560" y="4342703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小忍</a:t>
            </a:r>
            <a:endParaRPr lang="zh-TW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9" name="文字方塊 28"/>
          <p:cNvSpPr txBox="1"/>
          <p:nvPr/>
        </p:nvSpPr>
        <p:spPr>
          <a:xfrm>
            <a:off x="2516936" y="4355144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律子</a:t>
            </a:r>
            <a:endParaRPr lang="zh-TW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0" name="文字方塊 29"/>
          <p:cNvSpPr txBox="1"/>
          <p:nvPr/>
        </p:nvSpPr>
        <p:spPr>
          <a:xfrm>
            <a:off x="4245523" y="4355144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笑子</a:t>
            </a:r>
            <a:endParaRPr lang="zh-TW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1" name="文字方塊 30"/>
          <p:cNvSpPr txBox="1"/>
          <p:nvPr/>
        </p:nvSpPr>
        <p:spPr>
          <a:xfrm>
            <a:off x="655849" y="6191139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省吾</a:t>
            </a:r>
            <a:endParaRPr lang="zh-TW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2" name="文字方塊 31"/>
          <p:cNvSpPr txBox="1"/>
          <p:nvPr/>
        </p:nvSpPr>
        <p:spPr>
          <a:xfrm>
            <a:off x="2404916" y="6191139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阿卓</a:t>
            </a:r>
            <a:endParaRPr lang="zh-TW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3" name="文字方塊 32"/>
          <p:cNvSpPr txBox="1"/>
          <p:nvPr/>
        </p:nvSpPr>
        <p:spPr>
          <a:xfrm>
            <a:off x="3752312" y="6172364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小一老師</a:t>
            </a:r>
            <a:endParaRPr lang="zh-TW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4" name="文字方塊 33"/>
          <p:cNvSpPr txBox="1"/>
          <p:nvPr/>
        </p:nvSpPr>
        <p:spPr>
          <a:xfrm>
            <a:off x="5562982" y="4351689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田中老師</a:t>
            </a:r>
            <a:endParaRPr lang="zh-TW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5" name="文字方塊 34"/>
          <p:cNvSpPr txBox="1"/>
          <p:nvPr/>
        </p:nvSpPr>
        <p:spPr>
          <a:xfrm>
            <a:off x="7309271" y="4342980"/>
            <a:ext cx="16209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石橋醫生</a:t>
            </a:r>
            <a:endParaRPr lang="zh-TW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6" name="文字方塊 35"/>
          <p:cNvSpPr txBox="1"/>
          <p:nvPr/>
        </p:nvSpPr>
        <p:spPr>
          <a:xfrm>
            <a:off x="5615767" y="6191139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律子爸爸</a:t>
            </a:r>
            <a:endParaRPr lang="zh-TW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7" name="文字方塊 36"/>
          <p:cNvSpPr txBox="1"/>
          <p:nvPr/>
        </p:nvSpPr>
        <p:spPr>
          <a:xfrm>
            <a:off x="7309270" y="6191139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律子媽媽</a:t>
            </a:r>
            <a:endParaRPr lang="zh-TW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8" name="標題 1"/>
          <p:cNvSpPr>
            <a:spLocks noGrp="1"/>
          </p:cNvSpPr>
          <p:nvPr>
            <p:ph type="title"/>
          </p:nvPr>
        </p:nvSpPr>
        <p:spPr>
          <a:xfrm>
            <a:off x="281076" y="332656"/>
            <a:ext cx="8139345" cy="1080120"/>
          </a:xfrm>
          <a:solidFill>
            <a:schemeClr val="lt1">
              <a:alpha val="42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zh-TW" altLang="en-US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心智圖</a:t>
            </a:r>
            <a:r>
              <a:rPr lang="en-US" altLang="zh-TW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認識與分析</a:t>
            </a:r>
            <a:endParaRPr lang="zh-TW" altLang="en-US" sz="8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2492896"/>
            <a:ext cx="8229600" cy="1224136"/>
          </a:xfrm>
        </p:spPr>
        <p:txBody>
          <a:bodyPr>
            <a:normAutofit/>
          </a:bodyPr>
          <a:lstStyle/>
          <a:p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06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14 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律子上學遲到了，同學們覺得律子的行為不對，而責備律子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標題 1"/>
          <p:cNvSpPr txBox="1">
            <a:spLocks/>
          </p:cNvSpPr>
          <p:nvPr/>
        </p:nvSpPr>
        <p:spPr>
          <a:xfrm>
            <a:off x="467544" y="251788"/>
            <a:ext cx="3929090" cy="86834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25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400" b="1" i="0" u="none" strike="noStrike" kern="1200" cap="all" spc="0" normalizeH="0" baseline="0" noProof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假設 </a:t>
            </a:r>
            <a:r>
              <a:rPr kumimoji="0" lang="en-US" altLang="zh-TW" sz="4400" b="1" i="0" u="none" strike="noStrike" kern="1200" cap="all" spc="0" normalizeH="0" baseline="0" noProof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– </a:t>
            </a:r>
            <a:r>
              <a:rPr kumimoji="0" lang="zh-TW" altLang="en-US" sz="4400" b="1" i="0" u="none" strike="noStrike" kern="1200" cap="all" spc="0" normalizeH="0" baseline="0" noProof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模擬角色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5576" y="3861048"/>
            <a:ext cx="3174678" cy="269659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43450" y="3861048"/>
            <a:ext cx="3678656" cy="269659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26" name="Picture 2" descr="C:\Users\sumin\AppData\Local\Microsoft\Windows\Temporary Internet Files\Content.IE5\VANLI0ID\MC900150711[1].wmf">
            <a:hlinkClick r:id="rId5" action="ppaction://hlinkfile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4994" y="81978"/>
            <a:ext cx="1403269" cy="1073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標題 1"/>
          <p:cNvSpPr>
            <a:spLocks noGrp="1"/>
          </p:cNvSpPr>
          <p:nvPr>
            <p:ph type="title"/>
          </p:nvPr>
        </p:nvSpPr>
        <p:spPr>
          <a:xfrm>
            <a:off x="436578" y="1412776"/>
            <a:ext cx="6984776" cy="864096"/>
          </a:xfrm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zh-TW" alt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如果我是</a:t>
            </a:r>
            <a:r>
              <a:rPr lang="en-US" altLang="zh-TW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  <a:r>
              <a:rPr lang="zh-TW" alt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，我會</a:t>
            </a:r>
            <a:r>
              <a:rPr lang="en-US" altLang="zh-TW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  <a:r>
              <a:rPr lang="zh-TW" alt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，因為</a:t>
            </a:r>
            <a:r>
              <a:rPr lang="en-US" altLang="zh-TW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  <a:endParaRPr lang="zh-TW" altLang="en-US" sz="4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32800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2636912"/>
            <a:ext cx="8352928" cy="1296144"/>
          </a:xfrm>
        </p:spPr>
        <p:txBody>
          <a:bodyPr>
            <a:normAutofit/>
          </a:bodyPr>
          <a:lstStyle/>
          <a:p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10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16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律子打翻了餐盤後，同學責怪老師只照顧律子，所以決定不再理律子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標題 1"/>
          <p:cNvSpPr txBox="1">
            <a:spLocks/>
          </p:cNvSpPr>
          <p:nvPr/>
        </p:nvSpPr>
        <p:spPr>
          <a:xfrm>
            <a:off x="323528" y="188640"/>
            <a:ext cx="3929090" cy="86834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25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spcBef>
                <a:spcPct val="0"/>
              </a:spcBef>
              <a:defRPr/>
            </a:pPr>
            <a:r>
              <a:rPr kumimoji="0" lang="zh-TW" altLang="en-US" sz="4400" b="1" i="0" u="none" strike="noStrike" kern="1200" cap="all" spc="0" normalizeH="0" baseline="0" noProof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假設 </a:t>
            </a:r>
            <a:r>
              <a:rPr kumimoji="0" lang="en-US" altLang="zh-TW" sz="4400" b="1" i="0" u="none" strike="noStrike" kern="1200" cap="all" spc="0" normalizeH="0" baseline="0" noProof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–</a:t>
            </a:r>
            <a:r>
              <a:rPr kumimoji="0" lang="zh-TW" altLang="en-US" sz="4400" b="1" i="0" u="none" strike="noStrike" kern="1200" cap="all" spc="0" normalizeH="0" baseline="0" noProof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模擬劇情</a:t>
            </a:r>
            <a:endParaRPr lang="zh-TW" altLang="en-US" sz="4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3568" y="4149080"/>
            <a:ext cx="3368396" cy="241478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37407" y="4118248"/>
            <a:ext cx="3388699" cy="244561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7" name="Picture 2" descr="C:\Users\sumin\AppData\Local\Microsoft\Windows\Temporary Internet Files\Content.IE5\VANLI0ID\MC900150711[1].wmf">
            <a:hlinkClick r:id="rId4" action="ppaction://hlinkfile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4994" y="81978"/>
            <a:ext cx="1403269" cy="1073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標題 1"/>
          <p:cNvSpPr>
            <a:spLocks noGrp="1"/>
          </p:cNvSpPr>
          <p:nvPr>
            <p:ph type="title"/>
          </p:nvPr>
        </p:nvSpPr>
        <p:spPr>
          <a:xfrm>
            <a:off x="323528" y="1412776"/>
            <a:ext cx="6984776" cy="864096"/>
          </a:xfrm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zh-TW" alt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如果我是</a:t>
            </a:r>
            <a:r>
              <a:rPr lang="en-US" altLang="zh-TW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  <a:r>
              <a:rPr lang="zh-TW" alt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，我會</a:t>
            </a:r>
            <a:r>
              <a:rPr lang="en-US" altLang="zh-TW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  <a:r>
              <a:rPr lang="zh-TW" alt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，因為</a:t>
            </a:r>
            <a:r>
              <a:rPr lang="en-US" altLang="zh-TW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  <a:endParaRPr lang="zh-TW" altLang="en-US" sz="4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3528" y="1412776"/>
            <a:ext cx="6984776" cy="864096"/>
          </a:xfrm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zh-TW" alt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如果我是</a:t>
            </a:r>
            <a:r>
              <a:rPr lang="en-US" altLang="zh-TW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  <a:r>
              <a:rPr lang="zh-TW" alt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，我會</a:t>
            </a:r>
            <a:r>
              <a:rPr lang="en-US" altLang="zh-TW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  <a:r>
              <a:rPr lang="zh-TW" alt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，因為</a:t>
            </a:r>
            <a:r>
              <a:rPr lang="en-US" altLang="zh-TW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  <a:endParaRPr lang="zh-TW" altLang="en-US" sz="4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1520" y="2564904"/>
            <a:ext cx="8229600" cy="1224136"/>
          </a:xfrm>
        </p:spPr>
        <p:txBody>
          <a:bodyPr>
            <a:normAutofit/>
          </a:bodyPr>
          <a:lstStyle/>
          <a:p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18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00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同學故意打壞律子的娃娃公主，但律子卻不肯告訴媽媽是誰做的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標題 1"/>
          <p:cNvSpPr txBox="1">
            <a:spLocks/>
          </p:cNvSpPr>
          <p:nvPr/>
        </p:nvSpPr>
        <p:spPr>
          <a:xfrm>
            <a:off x="323528" y="193674"/>
            <a:ext cx="3929090" cy="86834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25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spcBef>
                <a:spcPct val="0"/>
              </a:spcBef>
              <a:defRPr/>
            </a:pPr>
            <a:r>
              <a:rPr kumimoji="0" lang="zh-TW" altLang="en-US" sz="4400" b="1" i="0" u="none" strike="noStrike" kern="1200" cap="all" spc="0" normalizeH="0" baseline="0" noProof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假設 </a:t>
            </a:r>
            <a:r>
              <a:rPr kumimoji="0" lang="en-US" altLang="zh-TW" sz="4400" b="1" i="0" u="none" strike="noStrike" kern="1200" cap="all" spc="0" normalizeH="0" baseline="0" noProof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–</a:t>
            </a:r>
            <a:r>
              <a:rPr lang="zh-TW" altLang="en-US" sz="4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角色扮演</a:t>
            </a:r>
            <a:endParaRPr kumimoji="0" lang="zh-TW" altLang="en-US" sz="4400" b="1" i="0" u="none" strike="noStrike" kern="1200" cap="all" spc="0" normalizeH="0" baseline="0" noProof="0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4646" y="3933056"/>
            <a:ext cx="3374951" cy="273253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16016" y="3933056"/>
            <a:ext cx="3697474" cy="273253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7" name="Picture 2" descr="C:\Users\sumin\AppData\Local\Microsoft\Windows\Temporary Internet Files\Content.IE5\VANLI0ID\MC900150711[1].wmf">
            <a:hlinkClick r:id="rId4" action="ppaction://hlinkfile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4994" y="81978"/>
            <a:ext cx="1403269" cy="1073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2800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085245" cy="1138138"/>
          </a:xfrm>
        </p:spPr>
        <p:txBody>
          <a:bodyPr>
            <a:normAutofit fontScale="90000"/>
          </a:bodyPr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影片看到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這裡～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552" y="1268760"/>
            <a:ext cx="8229600" cy="748679"/>
          </a:xfrm>
        </p:spPr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說說影片中大家的心情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高興？ 憤怒？  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755576" y="3356992"/>
            <a:ext cx="309721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zh-TW" altLang="en-US" sz="3600" dirty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itchFamily="65" charset="-120"/>
              </a:rPr>
              <a:t>尊重    包容</a:t>
            </a:r>
            <a:endParaRPr lang="zh-TW" altLang="en-US" sz="3600" dirty="0">
              <a:solidFill>
                <a:srgbClr val="6600FF"/>
              </a:solidFill>
              <a:effectLst>
                <a:outerShdw blurRad="38100" dist="38100" dir="2700000" algn="tl">
                  <a:srgbClr val="C0C0C0"/>
                </a:outerShdw>
              </a:effectLst>
              <a:ea typeface="華康儷粗圓" pitchFamily="1" charset="-12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4067944" y="3429000"/>
            <a:ext cx="37449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zh-TW" altLang="en-US" sz="3600" dirty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itchFamily="65" charset="-120"/>
              </a:rPr>
              <a:t>博愛     正義</a:t>
            </a:r>
            <a:endParaRPr lang="zh-TW" altLang="en-US" dirty="0">
              <a:solidFill>
                <a:srgbClr val="6600FF"/>
              </a:solidFill>
              <a:effectLst>
                <a:outerShdw blurRad="38100" dist="38100" dir="2700000" algn="tl">
                  <a:srgbClr val="C0C0C0"/>
                </a:outerShdw>
              </a:effectLst>
              <a:ea typeface="新細明體" pitchFamily="18" charset="-120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1559441" y="4225040"/>
            <a:ext cx="30241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zh-TW" altLang="en-US" sz="3600" dirty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itchFamily="65" charset="-120"/>
              </a:rPr>
              <a:t>自由      平等</a:t>
            </a:r>
            <a:endParaRPr lang="zh-TW" altLang="en-US" sz="3600" dirty="0">
              <a:solidFill>
                <a:srgbClr val="6600FF"/>
              </a:solidFill>
              <a:effectLst>
                <a:outerShdw blurRad="38100" dist="38100" dir="2700000" algn="tl">
                  <a:srgbClr val="C0C0C0"/>
                </a:outerShdw>
              </a:effectLst>
              <a:ea typeface="新細明體" pitchFamily="18" charset="-12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5076056" y="4236855"/>
            <a:ext cx="32400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zh-TW" altLang="en-US" sz="3600" dirty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itchFamily="65" charset="-120"/>
              </a:rPr>
              <a:t>民主      和平</a:t>
            </a:r>
            <a:endParaRPr lang="zh-TW" altLang="en-US" sz="3600" dirty="0">
              <a:solidFill>
                <a:srgbClr val="6600FF"/>
              </a:solidFill>
              <a:effectLst>
                <a:outerShdw blurRad="38100" dist="38100" dir="2700000" algn="tl">
                  <a:srgbClr val="C0C0C0"/>
                </a:outerShdw>
              </a:effectLst>
              <a:ea typeface="華康儷粗圓" pitchFamily="1" charset="-120"/>
            </a:endParaRP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2213813" y="5085184"/>
            <a:ext cx="47529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zh-TW" altLang="en-US" sz="3600" dirty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itchFamily="65" charset="-120"/>
              </a:rPr>
              <a:t>避免偏見      消除歧視</a:t>
            </a:r>
            <a:endParaRPr lang="zh-TW" altLang="en-US" sz="3600" dirty="0">
              <a:solidFill>
                <a:srgbClr val="6600FF"/>
              </a:solidFill>
              <a:effectLst>
                <a:outerShdw blurRad="38100" dist="38100" dir="2700000" algn="tl">
                  <a:srgbClr val="C0C0C0"/>
                </a:outerShdw>
              </a:effectLst>
              <a:ea typeface="新細明體" pitchFamily="18" charset="-120"/>
            </a:endParaRPr>
          </a:p>
        </p:txBody>
      </p:sp>
      <p:sp>
        <p:nvSpPr>
          <p:cNvPr id="9" name="標題 1"/>
          <p:cNvSpPr txBox="1">
            <a:spLocks/>
          </p:cNvSpPr>
          <p:nvPr/>
        </p:nvSpPr>
        <p:spPr>
          <a:xfrm>
            <a:off x="2879812" y="2204864"/>
            <a:ext cx="2808312" cy="86834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400" b="1" i="0" u="none" strike="noStrike" kern="1200" normalizeH="0" baseline="0" noProof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</a:rPr>
              <a:t>關鍵元素</a:t>
            </a:r>
          </a:p>
        </p:txBody>
      </p:sp>
      <p:pic>
        <p:nvPicPr>
          <p:cNvPr id="10" name="Picture 2" descr="C:\Users\sumin\AppData\Local\Microsoft\Windows\Temporary Internet Files\Content.IE5\VANLI0ID\MC900150711[1].wmf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4994" y="81978"/>
            <a:ext cx="1403269" cy="1073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標題 1"/>
          <p:cNvSpPr txBox="1">
            <a:spLocks/>
          </p:cNvSpPr>
          <p:nvPr/>
        </p:nvSpPr>
        <p:spPr>
          <a:xfrm>
            <a:off x="2879812" y="5949280"/>
            <a:ext cx="5832648" cy="796338"/>
          </a:xfrm>
          <a:prstGeom prst="rect">
            <a:avLst/>
          </a:prstGeom>
        </p:spPr>
        <p:style>
          <a:lnRef idx="0">
            <a:schemeClr val="accent1"/>
          </a:lnRef>
          <a:fillRef idx="1002">
            <a:schemeClr val="lt2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400" b="1" i="0" u="none" strike="noStrike" kern="1200" normalizeH="0" baseline="0" noProof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</a:rPr>
              <a:t>還有其他關鍵元素嗎？</a:t>
            </a:r>
          </a:p>
        </p:txBody>
      </p:sp>
    </p:spTree>
    <p:extLst>
      <p:ext uri="{BB962C8B-B14F-4D97-AF65-F5344CB8AC3E}">
        <p14:creationId xmlns:p14="http://schemas.microsoft.com/office/powerpoint/2010/main" val="1729147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  <p:bldP spid="6" grpId="0"/>
      <p:bldP spid="7" grpId="0"/>
      <p:bldP spid="8" grpId="0"/>
      <p:bldP spid="9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差異性對待</a:t>
            </a:r>
            <a:r>
              <a:rPr lang="en-US" altLang="zh-TW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≠</a:t>
            </a:r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不公平對待</a:t>
            </a:r>
            <a:endParaRPr lang="en-US" altLang="zh-TW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   但</a:t>
            </a:r>
            <a:r>
              <a:rPr lang="zh-TW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我們還是覺得不</a:t>
            </a:r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公平</a:t>
            </a:r>
            <a:endParaRPr lang="en-US" altLang="zh-TW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TW" alt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沒有</a:t>
            </a:r>
            <a:r>
              <a:rPr lang="zh-TW" alt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辦法</a:t>
            </a:r>
            <a:r>
              <a:rPr lang="zh-TW" alt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讓大家都覺得公平？</a:t>
            </a:r>
            <a:endParaRPr lang="en-US" altLang="zh-TW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TW" alt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標題 1"/>
          <p:cNvSpPr txBox="1">
            <a:spLocks/>
          </p:cNvSpPr>
          <p:nvPr/>
        </p:nvSpPr>
        <p:spPr>
          <a:xfrm>
            <a:off x="1691680" y="404664"/>
            <a:ext cx="5832648" cy="79633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400" b="1" i="0" u="none" strike="noStrike" kern="1200" normalizeH="0" baseline="0" noProof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</a:rPr>
              <a:t>差異性對待</a:t>
            </a:r>
            <a:r>
              <a:rPr kumimoji="0" lang="en-US" altLang="zh-TW" sz="4400" b="1" i="0" u="none" strike="noStrike" kern="1200" normalizeH="0" baseline="0" noProof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kumimoji="0" lang="zh-TW" altLang="en-US" sz="4400" b="1" i="0" u="none" strike="noStrike" kern="1200" normalizeH="0" baseline="0" noProof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</a:rPr>
              <a:t>何謂公平</a:t>
            </a:r>
          </a:p>
        </p:txBody>
      </p:sp>
      <p:pic>
        <p:nvPicPr>
          <p:cNvPr id="5" name="Picture 2" descr="http://paper.dzwww.com/qlwb/data/20090816/786735333439/images/1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921434"/>
            <a:ext cx="2592288" cy="2639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文字方塊 6"/>
          <p:cNvSpPr txBox="1"/>
          <p:nvPr/>
        </p:nvSpPr>
        <p:spPr>
          <a:xfrm>
            <a:off x="2987824" y="3952898"/>
            <a:ext cx="60486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如果</a:t>
            </a:r>
            <a:r>
              <a:rPr lang="zh-TW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沒有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辦法</a:t>
            </a:r>
            <a:endParaRPr lang="en-US" altLang="zh-TW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那我們是不是</a:t>
            </a:r>
            <a:r>
              <a:rPr lang="zh-TW" alt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轉換問題核心</a:t>
            </a:r>
            <a:endParaRPr lang="en-US" altLang="zh-TW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例如：讓</a:t>
            </a:r>
            <a:r>
              <a:rPr lang="zh-TW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大家心情變得不那麼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憤怒甚至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變高興變快樂？</a:t>
            </a:r>
            <a:endParaRPr lang="zh-TW" alt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01978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7" grpId="0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816</TotalTime>
  <Words>491</Words>
  <Application>Microsoft Office PowerPoint</Application>
  <PresentationFormat>如螢幕大小 (4:3)</PresentationFormat>
  <Paragraphs>71</Paragraphs>
  <Slides>13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4" baseType="lpstr">
      <vt:lpstr>Office 佈景主題</vt:lpstr>
      <vt:lpstr>PowerPoint 簡報</vt:lpstr>
      <vt:lpstr>單元名稱：我想當第五名</vt:lpstr>
      <vt:lpstr>預測-經驗與發現</vt:lpstr>
      <vt:lpstr>心智圖-認識與分析</vt:lpstr>
      <vt:lpstr>如果我是…，我會…，因為…</vt:lpstr>
      <vt:lpstr>如果我是…，我會…，因為…</vt:lpstr>
      <vt:lpstr>如果我是…，我會…，因為…</vt:lpstr>
      <vt:lpstr>影片看到這裡～</vt:lpstr>
      <vt:lpstr>PowerPoint 簡報</vt:lpstr>
      <vt:lpstr>石橋醫生</vt:lpstr>
      <vt:lpstr>田中美智子老師</vt:lpstr>
      <vt:lpstr>律子</vt:lpstr>
      <vt:lpstr>當接力棒傳到你的手上時…</vt:lpstr>
    </vt:vector>
  </TitlesOfParts>
  <Company>C.M.T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從電影學人權</dc:title>
  <dc:creator>Admin</dc:creator>
  <cp:lastModifiedBy>sumin</cp:lastModifiedBy>
  <cp:revision>74</cp:revision>
  <dcterms:created xsi:type="dcterms:W3CDTF">2014-09-04T02:23:08Z</dcterms:created>
  <dcterms:modified xsi:type="dcterms:W3CDTF">2014-10-19T13:53:42Z</dcterms:modified>
</cp:coreProperties>
</file>