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7" r:id="rId6"/>
    <p:sldId id="263" r:id="rId7"/>
    <p:sldId id="269" r:id="rId8"/>
    <p:sldId id="264" r:id="rId9"/>
    <p:sldId id="266" r:id="rId10"/>
    <p:sldId id="270" r:id="rId11"/>
    <p:sldId id="265" r:id="rId12"/>
    <p:sldId id="260" r:id="rId13"/>
    <p:sldId id="262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092BB-5516-441D-9AF5-F9A1F2B06C2F}" type="datetimeFigureOut">
              <a:rPr lang="zh-TW" altLang="en-US" smtClean="0"/>
              <a:t>2019/5/24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E88DE4-7516-46B5-81D0-9BB90AFAEBA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3631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B83E863-26EF-46B0-AE77-43EA047974BD}" type="datetimeFigureOut">
              <a:rPr lang="zh-TW" altLang="en-US" smtClean="0"/>
              <a:t>2019/5/24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D3D4C8A-2951-4D42-820E-8C74A2B9699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55920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3E863-26EF-46B0-AE77-43EA047974BD}" type="datetimeFigureOut">
              <a:rPr lang="zh-TW" altLang="en-US" smtClean="0"/>
              <a:t>2019/5/24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4C8A-2951-4D42-820E-8C74A2B969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4493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3E863-26EF-46B0-AE77-43EA047974BD}" type="datetimeFigureOut">
              <a:rPr lang="zh-TW" altLang="en-US" smtClean="0"/>
              <a:t>2019/5/24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4C8A-2951-4D42-820E-8C74A2B969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3461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3E863-26EF-46B0-AE77-43EA047974BD}" type="datetimeFigureOut">
              <a:rPr lang="zh-TW" altLang="en-US" smtClean="0"/>
              <a:t>2019/5/24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4C8A-2951-4D42-820E-8C74A2B969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8740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3E863-26EF-46B0-AE77-43EA047974BD}" type="datetimeFigureOut">
              <a:rPr lang="zh-TW" altLang="en-US" smtClean="0"/>
              <a:t>2019/5/24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4C8A-2951-4D42-820E-8C74A2B969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1650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B83E863-26EF-46B0-AE77-43EA047974BD}" type="datetimeFigureOut">
              <a:rPr lang="zh-TW" altLang="en-US" smtClean="0"/>
              <a:t>2019/5/24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D3D4C8A-2951-4D42-820E-8C74A2B9699D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4811234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3E863-26EF-46B0-AE77-43EA047974BD}" type="datetimeFigureOut">
              <a:rPr lang="zh-TW" altLang="en-US" smtClean="0"/>
              <a:t>2019/5/24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4C8A-2951-4D42-820E-8C74A2B969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292051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3E863-26EF-46B0-AE77-43EA047974BD}" type="datetimeFigureOut">
              <a:rPr lang="zh-TW" altLang="en-US" smtClean="0"/>
              <a:t>2019/5/24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4C8A-2951-4D42-820E-8C74A2B969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891049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3E863-26EF-46B0-AE77-43EA047974BD}" type="datetimeFigureOut">
              <a:rPr lang="zh-TW" altLang="en-US" smtClean="0"/>
              <a:t>2019/5/24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4C8A-2951-4D42-820E-8C74A2B969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6550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3E863-26EF-46B0-AE77-43EA047974BD}" type="datetimeFigureOut">
              <a:rPr lang="zh-TW" altLang="en-US" smtClean="0"/>
              <a:t>2019/5/24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4C8A-2951-4D42-820E-8C74A2B969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93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EB83E863-26EF-46B0-AE77-43EA047974BD}" type="datetimeFigureOut">
              <a:rPr lang="zh-TW" altLang="en-US" smtClean="0"/>
              <a:t>2019/5/24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9D3D4C8A-2951-4D42-820E-8C74A2B9699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4224934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EB83E863-26EF-46B0-AE77-43EA047974BD}" type="datetimeFigureOut">
              <a:rPr lang="zh-TW" altLang="en-US" smtClean="0"/>
              <a:t>2019/5/24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9D3D4C8A-2951-4D42-820E-8C74A2B969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9065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B83E863-26EF-46B0-AE77-43EA047974BD}" type="datetimeFigureOut">
              <a:rPr lang="zh-TW" altLang="en-US" smtClean="0"/>
              <a:t>2019/5/24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D3D4C8A-2951-4D42-820E-8C74A2B9699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55747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792">
          <p15:clr>
            <a:srgbClr val="F26B43"/>
          </p15:clr>
        </p15:guide>
        <p15:guide id="4294967295" pos="7200">
          <p15:clr>
            <a:srgbClr val="F26B43"/>
          </p15:clr>
        </p15:guide>
        <p15:guide id="4294967295" orient="horz" pos="400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720">
          <p15:clr>
            <a:srgbClr val="F26B43"/>
          </p15:clr>
        </p15:guide>
        <p15:guide id="4294967295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idsbook.com.tw/search/show_book.asp?StrName=%E5%AE%89%E6%9D%B1%E5%B0%BC%EF%BC%8E%E5%B8%83%E6%9C%97%20Anthony%20Browne&amp;Search_Case=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6600" dirty="0" smtClean="0"/>
              <a:t>性別平等教育教學</a:t>
            </a:r>
            <a:r>
              <a:rPr lang="zh-TW" altLang="en-US" sz="6600" dirty="0"/>
              <a:t>分享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保西國小吳韋甄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8617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800" dirty="0" smtClean="0">
                <a:solidFill>
                  <a:srgbClr val="00206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總結：</a:t>
            </a:r>
            <a:endParaRPr lang="en-US" altLang="zh-TW" sz="4800" dirty="0" smtClean="0">
              <a:solidFill>
                <a:srgbClr val="002060"/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zh-TW" altLang="en-US" sz="6600" dirty="0">
                <a:solidFill>
                  <a:srgbClr val="C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「家事，是大家的事」</a:t>
            </a:r>
            <a:endParaRPr lang="zh-TW" altLang="en-US" sz="6600" dirty="0">
              <a:solidFill>
                <a:srgbClr val="C00000"/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7730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b="1" dirty="0" smtClean="0">
                <a:solidFill>
                  <a:schemeClr val="accent4">
                    <a:lumMod val="75000"/>
                  </a:schemeClr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綜合活動</a:t>
            </a:r>
            <a:endParaRPr lang="en-US" altLang="zh-TW" sz="3200" b="1" dirty="0" smtClean="0">
              <a:solidFill>
                <a:schemeClr val="accent4">
                  <a:lumMod val="75000"/>
                </a:schemeClr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lvl="1"/>
            <a:r>
              <a:rPr lang="zh-TW" altLang="en-US" sz="28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完成學習單</a:t>
            </a:r>
            <a:endParaRPr lang="en-US" altLang="zh-TW" sz="2800" dirty="0" smtClean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lvl="1"/>
            <a:r>
              <a:rPr lang="zh-TW" altLang="en-US" sz="28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各組發表</a:t>
            </a:r>
            <a:r>
              <a:rPr lang="zh-TW" altLang="zh-TW" sz="28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所接續的故事發展。 </a:t>
            </a:r>
          </a:p>
          <a:p>
            <a:pPr lvl="1"/>
            <a:r>
              <a:rPr lang="zh-TW" altLang="zh-TW" sz="28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教師</a:t>
            </a:r>
            <a:r>
              <a:rPr lang="zh-TW" altLang="zh-TW" sz="28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回饋</a:t>
            </a:r>
            <a:endParaRPr lang="zh-TW" altLang="en-US" sz="2800" dirty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363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教學</a:t>
            </a:r>
            <a:r>
              <a:rPr lang="zh-TW" altLang="en-US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評量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口頭評量</a:t>
            </a:r>
            <a:endParaRPr lang="en-US" altLang="zh-TW" sz="3200" dirty="0" smtClean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zh-TW" altLang="en-US" sz="32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學習單</a:t>
            </a:r>
            <a:endParaRPr lang="en-US" altLang="zh-TW" sz="3200" dirty="0" smtClean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zh-TW" altLang="en-US" sz="32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行為表</a:t>
            </a:r>
            <a:r>
              <a:rPr lang="zh-TW" altLang="en-US" sz="32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現</a:t>
            </a:r>
          </a:p>
        </p:txBody>
      </p:sp>
    </p:spTree>
    <p:extLst>
      <p:ext uri="{BB962C8B-B14F-4D97-AF65-F5344CB8AC3E}">
        <p14:creationId xmlns:p14="http://schemas.microsoft.com/office/powerpoint/2010/main" val="191444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報告結束</a:t>
            </a:r>
            <a:r>
              <a:rPr lang="en-US" altLang="zh-TW" sz="40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/>
            </a:r>
            <a:br>
              <a:rPr lang="en-US" altLang="zh-TW" sz="40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</a:br>
            <a:r>
              <a:rPr lang="zh-TW" altLang="en-US" sz="40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謝謝</a:t>
            </a:r>
            <a:r>
              <a:rPr lang="zh-TW" altLang="en-US" sz="40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聆聽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5526" y="1188491"/>
            <a:ext cx="3030844" cy="4272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35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32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設計者：臺南市和順國小</a:t>
            </a:r>
            <a:r>
              <a:rPr lang="zh-TW" altLang="zh-TW" sz="32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王郁菁</a:t>
            </a:r>
            <a:r>
              <a:rPr lang="zh-TW" altLang="en-US" sz="32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老師</a:t>
            </a:r>
            <a:endParaRPr lang="en-US" altLang="zh-TW" sz="3200" dirty="0" smtClean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zh-TW" altLang="en-US" sz="32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教案來源：教育部性別平等教育資源網</a:t>
            </a:r>
            <a:endParaRPr lang="en-US" altLang="zh-TW" sz="3200" dirty="0" smtClean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zh-TW" altLang="en-US" sz="32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教學媒材：</a:t>
            </a:r>
            <a:r>
              <a:rPr lang="zh-TW" altLang="zh-TW" sz="32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朱家</a:t>
            </a:r>
            <a:r>
              <a:rPr lang="zh-TW" altLang="zh-TW" sz="32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故事</a:t>
            </a:r>
            <a:r>
              <a:rPr lang="en-US" altLang="zh-TW" sz="32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(</a:t>
            </a:r>
            <a:r>
              <a:rPr lang="zh-TW" altLang="en-US" sz="32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作者：</a:t>
            </a:r>
            <a:r>
              <a:rPr lang="zh-TW" altLang="en-US" sz="3200" dirty="0">
                <a:latin typeface="書法家中楷體" panose="02010609010101010101" pitchFamily="49" charset="-120"/>
                <a:ea typeface="書法家中楷體" panose="02010609010101010101" pitchFamily="49" charset="-120"/>
                <a:hlinkClick r:id="rId2"/>
              </a:rPr>
              <a:t> </a:t>
            </a:r>
            <a:r>
              <a:rPr lang="zh-TW" altLang="en-US" sz="3200" dirty="0">
                <a:solidFill>
                  <a:schemeClr val="tx1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安東尼．布朗 </a:t>
            </a:r>
            <a:r>
              <a:rPr lang="en-US" altLang="zh-TW" sz="3200" dirty="0">
                <a:solidFill>
                  <a:schemeClr val="tx1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Anthony Browne</a:t>
            </a:r>
            <a:r>
              <a:rPr lang="en-US" altLang="zh-TW" sz="32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)</a:t>
            </a:r>
            <a:endParaRPr lang="en-US" altLang="zh-TW" sz="3200" dirty="0" smtClean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zh-TW" altLang="en-US" sz="32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對象：五年級</a:t>
            </a:r>
            <a:endParaRPr lang="en-US" altLang="zh-TW" sz="3200" dirty="0" smtClean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zh-TW" altLang="en-US" sz="32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節數：</a:t>
            </a:r>
            <a:r>
              <a:rPr lang="en-US" altLang="zh-TW" sz="32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40</a:t>
            </a:r>
            <a:r>
              <a:rPr lang="zh-TW" altLang="en-US" sz="32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分鐘</a:t>
            </a:r>
            <a:endParaRPr lang="en-US" altLang="zh-TW" sz="3200" dirty="0" smtClean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549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預期達成之教學目標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TW" sz="36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引導學生察覺性別刻板印象。</a:t>
            </a:r>
          </a:p>
          <a:p>
            <a:pPr lvl="0"/>
            <a:r>
              <a:rPr lang="zh-TW" altLang="zh-TW" sz="36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引導學生了解家庭的分工不應受性別的限制。</a:t>
            </a:r>
          </a:p>
          <a:p>
            <a:r>
              <a:rPr lang="zh-TW" altLang="zh-TW" sz="36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培養學生性別平等意識。</a:t>
            </a:r>
            <a:endParaRPr lang="zh-TW" altLang="en-US" sz="3600" dirty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3510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教學重點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教師透過朱家故事繪本共讀、小組討論</a:t>
            </a:r>
            <a:r>
              <a:rPr lang="zh-TW" altLang="en-US" sz="36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、問題引導教學、角色</a:t>
            </a:r>
            <a:r>
              <a:rPr lang="zh-TW" altLang="en-US" sz="36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扮演的方式，使</a:t>
            </a:r>
            <a:r>
              <a:rPr lang="zh-TW" altLang="zh-TW" sz="36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學生能</a:t>
            </a:r>
            <a:r>
              <a:rPr lang="zh-TW" altLang="en-US" sz="36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察覺</a:t>
            </a:r>
            <a:r>
              <a:rPr lang="zh-TW" altLang="zh-TW" sz="36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之</a:t>
            </a:r>
            <a:r>
              <a:rPr lang="zh-TW" altLang="zh-TW" sz="36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生活中的性別刻板</a:t>
            </a:r>
            <a:r>
              <a:rPr lang="zh-TW" altLang="zh-TW" sz="36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，</a:t>
            </a:r>
            <a:r>
              <a:rPr lang="zh-TW" altLang="en-US" sz="36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了解到家庭</a:t>
            </a:r>
            <a:r>
              <a:rPr lang="zh-TW" altLang="en-US" sz="36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分工</a:t>
            </a:r>
            <a:r>
              <a:rPr lang="zh-TW" altLang="en-US" sz="36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不應受</a:t>
            </a:r>
            <a:r>
              <a:rPr lang="zh-TW" altLang="en-US" sz="36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性別之</a:t>
            </a:r>
            <a:r>
              <a:rPr lang="zh-TW" altLang="en-US" sz="36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限制，並</a:t>
            </a:r>
            <a:r>
              <a:rPr lang="zh-TW" altLang="zh-TW" sz="36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培養</a:t>
            </a:r>
            <a:r>
              <a:rPr lang="zh-TW" altLang="zh-TW" sz="36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性平等意識，提出促進性別</a:t>
            </a:r>
            <a:r>
              <a:rPr lang="zh-TW" altLang="zh-TW" sz="36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平等。</a:t>
            </a:r>
            <a:endParaRPr lang="zh-TW" altLang="en-US" sz="3600" dirty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7009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故事大綱</a:t>
            </a:r>
            <a:endParaRPr lang="zh-TW" altLang="en-US" dirty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708031"/>
            <a:ext cx="10178322" cy="3593591"/>
          </a:xfrm>
        </p:spPr>
        <p:txBody>
          <a:bodyPr>
            <a:noAutofit/>
          </a:bodyPr>
          <a:lstStyle/>
          <a:p>
            <a:r>
              <a:rPr lang="zh-TW" altLang="en-US" sz="28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事中朱家的爸爸、哥哥、弟弟懶惰成性，每天下班及放學回到家後，便將所有的家事通通丟給了媽媽，不但沒有幫忙，還不時對媽媽做出許多要求。媽媽每天在上班前，還要洗碗、整理每個人的房間、打掃客廳，十分辛苦，但是卻沒有人懂得分擔媽媽的辛勞。有一天媽媽氣得離家出走，爸爸跟哥哥弟弟只能靠自己照顧自己，但是他們卻連一件事情都做不好，甚至都變成了豬。直到有一天，爸爸和哥哥弟弟知道錯了，開始學會分擔家事，媽媽也非常高興，因為大家懂得大家一起做家事是件開心的事情。</a:t>
            </a:r>
          </a:p>
        </p:txBody>
      </p:sp>
    </p:spTree>
    <p:extLst>
      <p:ext uri="{BB962C8B-B14F-4D97-AF65-F5344CB8AC3E}">
        <p14:creationId xmlns:p14="http://schemas.microsoft.com/office/powerpoint/2010/main" val="21458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教學活動</a:t>
            </a:r>
            <a:endParaRPr lang="zh-TW" altLang="en-US" dirty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b="1" dirty="0" smtClean="0">
                <a:solidFill>
                  <a:schemeClr val="accent4">
                    <a:lumMod val="75000"/>
                  </a:schemeClr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引起動機</a:t>
            </a:r>
            <a:endParaRPr lang="en-US" altLang="zh-TW" sz="3600" b="1" dirty="0" smtClean="0">
              <a:solidFill>
                <a:schemeClr val="accent4">
                  <a:lumMod val="75000"/>
                </a:schemeClr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lvl="1"/>
            <a:r>
              <a:rPr lang="zh-TW" altLang="zh-TW" sz="32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導讀『朱家故事』繪本</a:t>
            </a:r>
            <a:r>
              <a:rPr lang="en-US" altLang="zh-TW" sz="32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</a:t>
            </a:r>
            <a:r>
              <a:rPr lang="en-US" altLang="zh-TW" sz="3200" dirty="0" err="1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PPT</a:t>
            </a:r>
            <a:r>
              <a:rPr lang="en-US" altLang="zh-TW" sz="32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</a:t>
            </a:r>
            <a:endParaRPr lang="en-US" altLang="zh-TW" sz="3200" dirty="0" smtClean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57" t="14988" r="21806" b="13183"/>
          <a:stretch/>
        </p:blipFill>
        <p:spPr>
          <a:xfrm>
            <a:off x="7911857" y="2556932"/>
            <a:ext cx="2984740" cy="3613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44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思考一下</a:t>
            </a:r>
            <a:r>
              <a:rPr lang="en-US" altLang="zh-TW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……</a:t>
            </a:r>
          </a:p>
          <a:p>
            <a:pPr lvl="2"/>
            <a:r>
              <a:rPr lang="zh-TW" altLang="en-US" sz="3200" dirty="0">
                <a:solidFill>
                  <a:srgbClr val="00206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有哪些家事？</a:t>
            </a:r>
            <a:endParaRPr lang="en-US" altLang="zh-TW" sz="3200" dirty="0">
              <a:solidFill>
                <a:srgbClr val="002060"/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lvl="2"/>
            <a:r>
              <a:rPr lang="zh-TW" altLang="en-US" sz="3200" dirty="0">
                <a:solidFill>
                  <a:srgbClr val="00206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是誰的家事？</a:t>
            </a:r>
            <a:endParaRPr lang="en-US" altLang="zh-TW" sz="3200" dirty="0">
              <a:solidFill>
                <a:srgbClr val="002060"/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lvl="2"/>
            <a:r>
              <a:rPr lang="zh-TW" altLang="en-US" sz="3200" dirty="0">
                <a:solidFill>
                  <a:srgbClr val="00206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男主外，女主內？</a:t>
            </a:r>
            <a:endParaRPr lang="en-US" altLang="zh-TW" sz="3200" dirty="0">
              <a:solidFill>
                <a:srgbClr val="002060"/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marL="0" indent="0"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155" y="2645936"/>
            <a:ext cx="4977442" cy="2613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50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accent4">
                    <a:lumMod val="75000"/>
                  </a:schemeClr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發展活動</a:t>
            </a:r>
            <a:endParaRPr lang="en-US" altLang="zh-TW" sz="3200" b="1" dirty="0" smtClean="0">
              <a:solidFill>
                <a:schemeClr val="accent4">
                  <a:lumMod val="75000"/>
                </a:schemeClr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lvl="1"/>
            <a:r>
              <a:rPr lang="zh-TW" altLang="en-US" sz="2800" dirty="0" smtClean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活動一</a:t>
            </a:r>
            <a:r>
              <a:rPr lang="zh-TW" altLang="en-US" sz="28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：預測動向</a:t>
            </a:r>
            <a:r>
              <a:rPr lang="en-US" altLang="zh-TW" sz="28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—</a:t>
            </a:r>
            <a:r>
              <a:rPr lang="zh-TW" altLang="en-US" sz="28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預測故事發展</a:t>
            </a:r>
            <a:endParaRPr lang="en-US" altLang="zh-TW" sz="2800" dirty="0" smtClean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lvl="1"/>
            <a:r>
              <a:rPr lang="zh-TW" altLang="en-US" sz="2800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活動二</a:t>
            </a:r>
            <a:r>
              <a:rPr lang="zh-TW" altLang="en-US" sz="28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：</a:t>
            </a:r>
            <a:r>
              <a:rPr lang="zh-TW" altLang="zh-TW" sz="28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教師</a:t>
            </a:r>
            <a:r>
              <a:rPr lang="zh-TW" altLang="zh-TW" sz="28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將故事最後讀完，</a:t>
            </a:r>
            <a:r>
              <a:rPr lang="zh-TW" altLang="en-US" sz="28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以問題引導學習的方式促使</a:t>
            </a:r>
            <a:r>
              <a:rPr lang="zh-TW" altLang="zh-TW" sz="28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學生</a:t>
            </a:r>
            <a:r>
              <a:rPr lang="zh-TW" altLang="zh-TW" sz="28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思考</a:t>
            </a:r>
            <a:endParaRPr lang="en-US" altLang="zh-TW" sz="2800" dirty="0" smtClean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lvl="1"/>
            <a:r>
              <a:rPr lang="zh-TW" altLang="en-US" sz="2800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活動三</a:t>
            </a:r>
            <a:r>
              <a:rPr lang="zh-TW" altLang="en-US" sz="28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：</a:t>
            </a:r>
            <a:r>
              <a:rPr lang="zh-TW" altLang="zh-TW" sz="28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為故事</a:t>
            </a:r>
            <a:r>
              <a:rPr lang="zh-TW" altLang="en-US" sz="28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完成</a:t>
            </a:r>
            <a:r>
              <a:rPr lang="zh-TW" altLang="zh-TW" sz="28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後續，並於第二堂課進行角色扮演，呈現故事未完的發展</a:t>
            </a:r>
            <a:endParaRPr lang="en-US" altLang="zh-TW" sz="2800" dirty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lvl="1"/>
            <a:endParaRPr lang="en-US" altLang="zh-TW" sz="2800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398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28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故事</a:t>
            </a:r>
            <a:r>
              <a:rPr lang="zh-TW" altLang="zh-TW" sz="28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當中，誰扮演著主要照顧家人生活的角色</a:t>
            </a:r>
            <a:r>
              <a:rPr lang="en-US" altLang="zh-TW" sz="28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?</a:t>
            </a:r>
            <a:endParaRPr lang="zh-TW" altLang="zh-TW" sz="2800" dirty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zh-TW" altLang="zh-TW" sz="28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為什麼爸爸、兒子都不做家事的原因為何</a:t>
            </a:r>
            <a:r>
              <a:rPr lang="en-US" altLang="zh-TW" sz="28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? </a:t>
            </a:r>
            <a:endParaRPr lang="zh-TW" altLang="zh-TW" sz="2800" dirty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zh-TW" altLang="zh-TW" sz="28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媽媽</a:t>
            </a:r>
            <a:r>
              <a:rPr lang="zh-TW" altLang="zh-TW" sz="28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為什麼會選擇離家出走呢</a:t>
            </a:r>
            <a:r>
              <a:rPr lang="en-US" altLang="zh-TW" sz="28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? </a:t>
            </a:r>
            <a:endParaRPr lang="zh-TW" altLang="zh-TW" sz="2800" dirty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zh-TW" altLang="zh-TW" sz="28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在</a:t>
            </a:r>
            <a:r>
              <a:rPr lang="zh-TW" altLang="zh-TW" sz="28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整個故事中，媽媽的情緒是因為什麼事情而有什麼變化的呢</a:t>
            </a:r>
            <a:r>
              <a:rPr lang="en-US" altLang="zh-TW" sz="28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? </a:t>
            </a:r>
            <a:endParaRPr lang="zh-TW" altLang="zh-TW" sz="2800" dirty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zh-TW" altLang="zh-TW" sz="28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有沒有發現，故事到最後一頁才看到媽媽的微笑，為什麼</a:t>
            </a:r>
            <a:r>
              <a:rPr lang="en-US" altLang="zh-TW" sz="28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? </a:t>
            </a:r>
            <a:endParaRPr lang="zh-TW" altLang="zh-TW" sz="2800" dirty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zh-TW" altLang="zh-TW" sz="2800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請問</a:t>
            </a:r>
            <a:r>
              <a:rPr lang="zh-TW" altLang="zh-TW" sz="28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生活中的你，是屬於故事中的哪一位人物呢</a:t>
            </a:r>
            <a:r>
              <a:rPr lang="en-US" altLang="zh-TW" sz="28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? </a:t>
            </a:r>
            <a:endParaRPr lang="zh-TW" altLang="zh-TW" sz="2800" dirty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6613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TM10001106[[fn=徽章]]</Template>
  <TotalTime>382</TotalTime>
  <Words>474</Words>
  <Application>Microsoft Office PowerPoint</Application>
  <PresentationFormat>寬螢幕</PresentationFormat>
  <Paragraphs>43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1" baseType="lpstr">
      <vt:lpstr>書法家中楷體</vt:lpstr>
      <vt:lpstr>微軟正黑體</vt:lpstr>
      <vt:lpstr>新細明體</vt:lpstr>
      <vt:lpstr>Arial</vt:lpstr>
      <vt:lpstr>Calibri</vt:lpstr>
      <vt:lpstr>Gill Sans MT</vt:lpstr>
      <vt:lpstr>Impact</vt:lpstr>
      <vt:lpstr>Badge</vt:lpstr>
      <vt:lpstr>性別平等教育教學分享</vt:lpstr>
      <vt:lpstr>PowerPoint 簡報</vt:lpstr>
      <vt:lpstr>預期達成之教學目標</vt:lpstr>
      <vt:lpstr>教學重點</vt:lpstr>
      <vt:lpstr>故事大綱</vt:lpstr>
      <vt:lpstr>教學活動</vt:lpstr>
      <vt:lpstr>PowerPoint 簡報</vt:lpstr>
      <vt:lpstr>PowerPoint 簡報</vt:lpstr>
      <vt:lpstr>PowerPoint 簡報</vt:lpstr>
      <vt:lpstr>PowerPoint 簡報</vt:lpstr>
      <vt:lpstr>PowerPoint 簡報</vt:lpstr>
      <vt:lpstr>教學評量</vt:lpstr>
      <vt:lpstr>報告結束 謝謝聆聽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性別平等教育教學分享</dc:title>
  <dc:creator>user</dc:creator>
  <cp:lastModifiedBy>user</cp:lastModifiedBy>
  <cp:revision>15</cp:revision>
  <dcterms:created xsi:type="dcterms:W3CDTF">2019-05-23T09:03:40Z</dcterms:created>
  <dcterms:modified xsi:type="dcterms:W3CDTF">2019-05-24T08:57:59Z</dcterms:modified>
</cp:coreProperties>
</file>