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97" r:id="rId3"/>
    <p:sldId id="421" r:id="rId4"/>
    <p:sldId id="429" r:id="rId5"/>
    <p:sldId id="422" r:id="rId6"/>
    <p:sldId id="430" r:id="rId7"/>
    <p:sldId id="261" r:id="rId8"/>
    <p:sldId id="389" r:id="rId9"/>
    <p:sldId id="423" r:id="rId10"/>
    <p:sldId id="425" r:id="rId11"/>
    <p:sldId id="431" r:id="rId12"/>
    <p:sldId id="427" r:id="rId13"/>
    <p:sldId id="432" r:id="rId14"/>
    <p:sldId id="424" r:id="rId15"/>
    <p:sldId id="284" r:id="rId16"/>
    <p:sldId id="42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64" y="-11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1B7E9-62B0-42BA-9622-93AE8EBF8E49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5B199-3DFD-43AA-B91B-B415F64B3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98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4755" y="2484122"/>
            <a:ext cx="5229225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537" y="4588511"/>
            <a:ext cx="4214813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861"/>
            <a:ext cx="2057400" cy="365125"/>
          </a:xfrm>
        </p:spPr>
        <p:txBody>
          <a:bodyPr/>
          <a:lstStyle/>
          <a:p>
            <a:fld id="{BCE7710A-450F-4CC8-9B1B-8D654704B0D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69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93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00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6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445386"/>
            <a:ext cx="517207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9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65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81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89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81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5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1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710A-450F-4CC8-9B1B-8D654704B0D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1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14390" y="1599539"/>
            <a:ext cx="5229225" cy="1744979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學年度綜合活動團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國中小團員交流暨增能研習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469502" y="4200884"/>
            <a:ext cx="4214813" cy="704214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臺南市國民教育輔導團</a:t>
            </a: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綜合活動學習領域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小組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14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教育局端交辦業務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28650" y="1825625"/>
            <a:ext cx="3314700" cy="4351338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總團讀書會</a:t>
            </a:r>
            <a:endParaRPr lang="en-US" altLang="zh-TW" sz="3600" dirty="0" smtClean="0"/>
          </a:p>
          <a:p>
            <a:r>
              <a:rPr lang="zh-TW" altLang="en-US" sz="3600" dirty="0" smtClean="0"/>
              <a:t>各團讀書會</a:t>
            </a:r>
            <a:endParaRPr lang="en-US" altLang="zh-TW" sz="3600" dirty="0" smtClean="0"/>
          </a:p>
          <a:p>
            <a:endParaRPr lang="zh-TW" alt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34" t="28646" r="1318" b="46354"/>
          <a:stretch/>
        </p:blipFill>
        <p:spPr bwMode="auto">
          <a:xfrm>
            <a:off x="3829051" y="1809750"/>
            <a:ext cx="492363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81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教育局端交辦業務</a:t>
            </a:r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28650" y="1825625"/>
            <a:ext cx="6572250" cy="4351338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飛番雲上傳教案</a:t>
            </a:r>
            <a:endParaRPr lang="en-US" altLang="zh-TW" sz="3600" dirty="0" smtClean="0"/>
          </a:p>
          <a:p>
            <a:pPr lvl="1"/>
            <a:r>
              <a:rPr lang="zh-TW" altLang="en-US" sz="3200" dirty="0" smtClean="0"/>
              <a:t>國中</a:t>
            </a:r>
            <a:r>
              <a:rPr lang="en-US" altLang="zh-TW" sz="3200" dirty="0" smtClean="0"/>
              <a:t>2</a:t>
            </a:r>
            <a:r>
              <a:rPr lang="zh-TW" altLang="en-US" sz="3200" dirty="0" smtClean="0"/>
              <a:t>件</a:t>
            </a:r>
            <a:endParaRPr lang="en-US" altLang="zh-TW" sz="3200" dirty="0" smtClean="0"/>
          </a:p>
          <a:p>
            <a:pPr lvl="1"/>
            <a:r>
              <a:rPr lang="zh-TW" altLang="en-US" sz="3200" dirty="0" smtClean="0"/>
              <a:t>國小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件</a:t>
            </a:r>
            <a:endParaRPr lang="en-US" altLang="zh-TW" sz="3200" dirty="0" smtClean="0"/>
          </a:p>
          <a:p>
            <a:endParaRPr lang="zh-TW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r="4978" b="6250"/>
          <a:stretch/>
        </p:blipFill>
        <p:spPr bwMode="auto">
          <a:xfrm>
            <a:off x="971549" y="3746155"/>
            <a:ext cx="4813435" cy="271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9114" r="5783" b="8594"/>
          <a:stretch/>
        </p:blipFill>
        <p:spPr bwMode="auto">
          <a:xfrm>
            <a:off x="3409950" y="2390258"/>
            <a:ext cx="5372100" cy="271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12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教育局端交辦業務</a:t>
            </a:r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28650" y="1825625"/>
            <a:ext cx="6572250" cy="4351338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國教輔導團員精進教學教育參訪</a:t>
            </a:r>
            <a:r>
              <a:rPr lang="zh-TW" altLang="en-US" sz="3600" dirty="0" smtClean="0"/>
              <a:t>活動</a:t>
            </a:r>
            <a:endParaRPr lang="en-US" altLang="zh-TW" sz="3600" dirty="0" smtClean="0"/>
          </a:p>
          <a:p>
            <a:r>
              <a:rPr lang="zh-TW" altLang="en-US" sz="3200" dirty="0"/>
              <a:t> </a:t>
            </a:r>
            <a:r>
              <a:rPr lang="en-US" altLang="zh-TW" sz="3200" dirty="0"/>
              <a:t>03/26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591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教育局端交辦業務</a:t>
            </a:r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28649" y="1825625"/>
            <a:ext cx="8294633" cy="4351338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1081104-</a:t>
            </a:r>
            <a:r>
              <a:rPr lang="en-US" altLang="zh-TW" sz="2400" dirty="0"/>
              <a:t>【</a:t>
            </a:r>
            <a:r>
              <a:rPr lang="zh-TW" altLang="en-US" sz="2400" dirty="0"/>
              <a:t>教專</a:t>
            </a:r>
            <a:r>
              <a:rPr lang="en-US" altLang="zh-TW" sz="2400" dirty="0"/>
              <a:t>-3</a:t>
            </a:r>
            <a:r>
              <a:rPr lang="zh-TW" altLang="en-US" sz="2400" dirty="0"/>
              <a:t>類人才培訓實體研習</a:t>
            </a:r>
            <a:r>
              <a:rPr lang="en-US" altLang="zh-TW" sz="2400" dirty="0"/>
              <a:t>】</a:t>
            </a:r>
          </a:p>
          <a:p>
            <a:r>
              <a:rPr lang="zh-TW" altLang="en-US" sz="2400" dirty="0" smtClean="0"/>
              <a:t>有關</a:t>
            </a:r>
            <a:r>
              <a:rPr lang="zh-TW" altLang="en-US" sz="2400" dirty="0"/>
              <a:t>本市教專中心開設之實體研習，</a:t>
            </a:r>
          </a:p>
          <a:p>
            <a:r>
              <a:rPr lang="zh-TW" altLang="en-US" sz="2400" dirty="0"/>
              <a:t>已於</a:t>
            </a:r>
            <a:r>
              <a:rPr lang="en-US" altLang="zh-TW" sz="2400" dirty="0"/>
              <a:t>10/18</a:t>
            </a:r>
            <a:r>
              <a:rPr lang="zh-TW" altLang="en-US" sz="2400" dirty="0"/>
              <a:t>發函至本市所有學校，</a:t>
            </a:r>
          </a:p>
          <a:p>
            <a:r>
              <a:rPr lang="zh-TW" altLang="en-US" sz="2400" dirty="0"/>
              <a:t>請各團依據團員目前狀況，</a:t>
            </a:r>
          </a:p>
          <a:p>
            <a:r>
              <a:rPr lang="zh-TW" altLang="en-US" sz="2400" dirty="0"/>
              <a:t>規劃於</a:t>
            </a:r>
            <a:r>
              <a:rPr lang="en-US" altLang="zh-TW" sz="2400" dirty="0"/>
              <a:t>2</a:t>
            </a:r>
            <a:r>
              <a:rPr lang="zh-TW" altLang="en-US" sz="2400" dirty="0"/>
              <a:t>年內至少完成進階實體研習課程。</a:t>
            </a:r>
          </a:p>
          <a:p>
            <a:r>
              <a:rPr lang="zh-TW" altLang="en-US" sz="2400" dirty="0"/>
              <a:t>並鼓勵可結合公開授課制度完成認證。</a:t>
            </a:r>
          </a:p>
          <a:p>
            <a:r>
              <a:rPr lang="en-US" altLang="zh-TW" sz="2400" dirty="0" smtClean="0"/>
              <a:t>1</a:t>
            </a:r>
            <a:r>
              <a:rPr lang="en-US" altLang="zh-TW" sz="2400" dirty="0"/>
              <a:t>. </a:t>
            </a:r>
            <a:r>
              <a:rPr lang="zh-TW" altLang="en-US" sz="2400" dirty="0"/>
              <a:t>如未完成「初階」者，建議可從初階實體研習開始。</a:t>
            </a:r>
          </a:p>
          <a:p>
            <a:r>
              <a:rPr lang="en-US" altLang="zh-TW" sz="2400" dirty="0"/>
              <a:t>2. </a:t>
            </a:r>
            <a:r>
              <a:rPr lang="zh-TW" altLang="en-US" sz="2400" dirty="0"/>
              <a:t>如己完成「進階認證」者，鼓勵參與教輔教師研習認證。</a:t>
            </a:r>
          </a:p>
          <a:p>
            <a:r>
              <a:rPr lang="zh-TW" altLang="en-US" sz="2400" dirty="0" smtClean="0"/>
              <a:t>請</a:t>
            </a:r>
            <a:r>
              <a:rPr lang="zh-TW" altLang="en-US" sz="2400" dirty="0"/>
              <a:t>各團於</a:t>
            </a:r>
            <a:r>
              <a:rPr lang="en-US" altLang="zh-TW" sz="2400" dirty="0"/>
              <a:t>11/15(</a:t>
            </a:r>
            <a:r>
              <a:rPr lang="zh-TW" altLang="en-US" sz="2400" dirty="0"/>
              <a:t>五</a:t>
            </a:r>
            <a:r>
              <a:rPr lang="en-US" altLang="zh-TW" sz="2400" dirty="0"/>
              <a:t>)</a:t>
            </a:r>
            <a:r>
              <a:rPr lang="zh-TW" altLang="en-US" sz="2400" dirty="0"/>
              <a:t>前</a:t>
            </a:r>
            <a:r>
              <a:rPr lang="zh-TW" altLang="en-US" sz="2400" dirty="0" smtClean="0"/>
              <a:t>回報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10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團服討論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6" y="1999864"/>
            <a:ext cx="1725166" cy="315102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44" y="1999864"/>
            <a:ext cx="1526917" cy="31972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46" y="2209612"/>
            <a:ext cx="1657181" cy="294127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48"/>
          <a:stretch/>
        </p:blipFill>
        <p:spPr>
          <a:xfrm>
            <a:off x="6277273" y="2727435"/>
            <a:ext cx="2783578" cy="206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1925" y="1901738"/>
            <a:ext cx="58832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體驗</a:t>
            </a:r>
            <a:r>
              <a:rPr lang="en-US" altLang="zh-TW" sz="3600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省思</a:t>
            </a:r>
            <a:r>
              <a:rPr lang="en-US" altLang="zh-TW" sz="3600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實踐</a:t>
            </a:r>
            <a:r>
              <a:rPr lang="en-US" altLang="zh-TW" sz="3600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從容</a:t>
            </a:r>
            <a:r>
              <a:rPr lang="en-US" altLang="zh-TW" sz="3600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多元</a:t>
            </a:r>
            <a:br>
              <a:rPr lang="zh-TW" altLang="en-US" sz="3600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讓孩子均衡學習</a:t>
            </a:r>
            <a:br>
              <a:rPr lang="zh-TW" altLang="en-US" sz="3600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讓綜合活動課程發揮效能</a:t>
            </a:r>
            <a:br>
              <a:rPr lang="zh-TW" altLang="en-US" sz="3600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我們大家</a:t>
            </a:r>
            <a:r>
              <a:rPr lang="zh-TW" altLang="en-US" sz="3600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一起加油！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2286000" y="46066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臺南市國教輔導團</a:t>
            </a:r>
            <a:r>
              <a:rPr lang="en-US" altLang="zh-TW" dirty="0"/>
              <a:t>-</a:t>
            </a:r>
            <a:r>
              <a:rPr lang="zh-TW" altLang="en-US" dirty="0"/>
              <a:t>國中綜合活動學習領域</a:t>
            </a:r>
          </a:p>
          <a:p>
            <a:r>
              <a:rPr lang="en-US" altLang="zh-TW" dirty="0"/>
              <a:t>http://ceag.tn.edu.tw/</a:t>
            </a:r>
          </a:p>
        </p:txBody>
      </p:sp>
    </p:spTree>
    <p:extLst>
      <p:ext uri="{BB962C8B-B14F-4D97-AF65-F5344CB8AC3E}">
        <p14:creationId xmlns:p14="http://schemas.microsoft.com/office/powerpoint/2010/main" val="1532099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「</a:t>
            </a:r>
            <a:r>
              <a:rPr lang="zh-TW" altLang="en-US" dirty="0"/>
              <a:t>遊戲導向學習</a:t>
            </a:r>
            <a:r>
              <a:rPr lang="en-US" altLang="zh-TW" dirty="0"/>
              <a:t>-</a:t>
            </a:r>
            <a:r>
              <a:rPr lang="zh-TW" altLang="en-US" dirty="0"/>
              <a:t>情境式推理遊戲」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林家宇老師</a:t>
            </a:r>
          </a:p>
        </p:txBody>
      </p:sp>
    </p:spTree>
    <p:extLst>
      <p:ext uri="{BB962C8B-B14F-4D97-AF65-F5344CB8AC3E}">
        <p14:creationId xmlns:p14="http://schemas.microsoft.com/office/powerpoint/2010/main" val="280242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108</a:t>
            </a:r>
            <a:r>
              <a:rPr lang="zh-TW" altLang="en-US" dirty="0" smtClean="0"/>
              <a:t>國中輔導團成員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419434"/>
              </p:ext>
            </p:extLst>
          </p:nvPr>
        </p:nvGraphicFramePr>
        <p:xfrm>
          <a:off x="266700" y="1619253"/>
          <a:ext cx="8648700" cy="5238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204"/>
                <a:gridCol w="1666096"/>
                <a:gridCol w="2476500"/>
                <a:gridCol w="1276350"/>
                <a:gridCol w="1733550"/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學校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姓名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職稱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專業回饋人才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課綱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培訓情形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南新國中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蔡宗憲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國中組 召集人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初階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總綱</a:t>
                      </a:r>
                    </a:p>
                  </a:txBody>
                  <a:tcPr marL="9525" marR="9525" marT="9525" marB="0"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下營國中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楊永華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國中組副召集人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初階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總鋼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金城國中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李光正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央團輔導員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初階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總綱，領綱</a:t>
                      </a:r>
                      <a:endParaRPr lang="en-US" altLang="zh-TW" sz="2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安平國中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黃麗凰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執行秘書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輔導教師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領綱</a:t>
                      </a:r>
                    </a:p>
                  </a:txBody>
                  <a:tcPr marL="9525" marR="9525" marT="9525" marB="0"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佳里國中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陳聖惠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兼任輔導員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領綱</a:t>
                      </a:r>
                    </a:p>
                  </a:txBody>
                  <a:tcPr marL="9525" marR="9525" marT="9525" marB="0"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崇明國中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林清月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兼任輔導員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總綱，領綱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南科實中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魏鈺珊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兼任輔導員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初階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領綱</a:t>
                      </a:r>
                    </a:p>
                  </a:txBody>
                  <a:tcPr marL="9525" marR="9525" marT="9525" marB="0"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建興國中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杜宜璇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兼任輔導員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初階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總綱，領綱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49064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南新國中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林昀鄉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兼任輔導員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108</a:t>
            </a:r>
            <a:r>
              <a:rPr lang="zh-TW" altLang="en-US" dirty="0" smtClean="0"/>
              <a:t>國小輔導團成員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82780"/>
              </p:ext>
            </p:extLst>
          </p:nvPr>
        </p:nvGraphicFramePr>
        <p:xfrm>
          <a:off x="266700" y="1619253"/>
          <a:ext cx="8648700" cy="5238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204"/>
                <a:gridCol w="1666096"/>
                <a:gridCol w="2476500"/>
                <a:gridCol w="1276350"/>
                <a:gridCol w="1733550"/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學校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姓名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職稱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專業回饋人才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課綱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培訓情形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進學國小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周生民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國小組 召集人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進階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大光國小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張瓊文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國小組副召集人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進階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新市國小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李智賢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國小組副召集人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初階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竹橋國小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謝宇笙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國小組副召集人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教輔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進學國小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蔡佩君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執行秘書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初階</a:t>
                      </a:r>
                      <a:endParaRPr lang="zh-TW" alt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億載國小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劉協成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兼任輔導員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初階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深坑國小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張雅玲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兼任輔導員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進階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建功國小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吳儒興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兼任輔導員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初階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五王國小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甘宜靜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兼任輔導員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初階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5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108</a:t>
            </a:r>
            <a:r>
              <a:rPr lang="zh-TW" altLang="en-US" dirty="0" smtClean="0"/>
              <a:t>國小輔導團成員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61624"/>
              </p:ext>
            </p:extLst>
          </p:nvPr>
        </p:nvGraphicFramePr>
        <p:xfrm>
          <a:off x="266700" y="1619253"/>
          <a:ext cx="8648700" cy="3276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204"/>
                <a:gridCol w="1666096"/>
                <a:gridCol w="2476500"/>
                <a:gridCol w="1276350"/>
                <a:gridCol w="1733550"/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學校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姓名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職稱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專業回饋人才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課綱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培訓情形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進學國小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周志斌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兼任輔導員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初階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新市國小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林奕攸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兼任輔導員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初階</a:t>
                      </a:r>
                      <a:endParaRPr lang="zh-TW" alt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進學國小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賴怡如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兼任輔導員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教輔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進學國小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林季瑩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兼任輔導員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教輔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4906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進學國小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劉家佩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兼任輔導員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初階</a:t>
                      </a:r>
                      <a:endParaRPr lang="zh-TW" alt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領綱</a:t>
                      </a:r>
                      <a:endParaRPr lang="zh-TW" alt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7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31105"/>
              </p:ext>
            </p:extLst>
          </p:nvPr>
        </p:nvGraphicFramePr>
        <p:xfrm>
          <a:off x="483406" y="1685631"/>
          <a:ext cx="8260544" cy="465892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173944"/>
                <a:gridCol w="4506967"/>
                <a:gridCol w="2579633"/>
              </a:tblGrid>
              <a:tr h="5047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時間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研習內容</a:t>
                      </a:r>
                      <a:endParaRPr kumimoji="0" lang="en-US" altLang="zh-TW" sz="2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地點</a:t>
                      </a:r>
                      <a:r>
                        <a:rPr kumimoji="0" lang="en-US" altLang="zh-TW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講師</a:t>
                      </a:r>
                      <a:endParaRPr kumimoji="0" lang="en-US" altLang="zh-TW" sz="2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18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kumimoji="0" lang="en-US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9/27</a:t>
                      </a:r>
                      <a:endParaRPr kumimoji="0" lang="zh-TW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分區諮詢</a:t>
                      </a:r>
                      <a:endParaRPr kumimoji="0" lang="en-US" altLang="zh-TW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將軍國中</a:t>
                      </a:r>
                      <a:r>
                        <a:rPr kumimoji="0" lang="en-US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輔導員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57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kumimoji="0" lang="en-US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10/25</a:t>
                      </a:r>
                      <a:endParaRPr kumimoji="0" lang="zh-TW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分區諮詢</a:t>
                      </a:r>
                      <a:endParaRPr kumimoji="0" lang="en-US" altLang="zh-TW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山上國中</a:t>
                      </a:r>
                      <a:r>
                        <a:rPr kumimoji="0" lang="en-US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輔導員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72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kumimoji="0" lang="en-US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11/22</a:t>
                      </a:r>
                      <a:endParaRPr kumimoji="0" lang="zh-TW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分區諮詢</a:t>
                      </a:r>
                      <a:endParaRPr kumimoji="0" lang="en-US" altLang="zh-TW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後甲國中</a:t>
                      </a:r>
                      <a:r>
                        <a:rPr kumimoji="0" lang="en-US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輔導員</a:t>
                      </a:r>
                      <a:endParaRPr kumimoji="0" lang="zh-TW" alt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72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kumimoji="0" lang="en-US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11/29</a:t>
                      </a:r>
                      <a:endParaRPr kumimoji="0" lang="zh-TW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全市研習</a:t>
                      </a:r>
                      <a:r>
                        <a:rPr kumimoji="0" lang="en-US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領綱轉化為教學探究</a:t>
                      </a:r>
                      <a:endParaRPr kumimoji="0" lang="zh-TW" altLang="zh-TW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佳里國中</a:t>
                      </a:r>
                      <a:endParaRPr kumimoji="0" lang="en-US" altLang="zh-TW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0" lang="en-US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吳美枝老師</a:t>
                      </a:r>
                      <a:endParaRPr kumimoji="0" lang="zh-TW" alt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57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kumimoji="0" lang="en-US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12/13</a:t>
                      </a:r>
                      <a:endParaRPr kumimoji="0" lang="zh-TW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全市研習</a:t>
                      </a:r>
                      <a:r>
                        <a:rPr kumimoji="0" lang="en-US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即刻引導 </a:t>
                      </a:r>
                      <a:r>
                        <a:rPr kumimoji="0" lang="en-US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秒抓住學生注意力</a:t>
                      </a:r>
                      <a:endParaRPr kumimoji="0" lang="zh-TW" altLang="zh-TW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南科實中</a:t>
                      </a:r>
                      <a:endParaRPr kumimoji="0" lang="en-US" altLang="zh-TW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0" lang="en-US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莊越翔老師</a:t>
                      </a:r>
                      <a:endParaRPr kumimoji="0" lang="zh-TW" alt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57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kumimoji="0" lang="en-US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12/20</a:t>
                      </a:r>
                      <a:endParaRPr kumimoji="0" lang="zh-TW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分區諮詢</a:t>
                      </a:r>
                      <a:endParaRPr kumimoji="0" lang="en-US" altLang="zh-TW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和順國中</a:t>
                      </a:r>
                      <a:r>
                        <a:rPr kumimoji="0" lang="en-US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輔導員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57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下學期</a:t>
                      </a:r>
                      <a:endParaRPr kumimoji="0" lang="zh-TW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優良教案分享</a:t>
                      </a:r>
                      <a:endParaRPr kumimoji="0" lang="en-US" altLang="zh-TW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3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69156"/>
              </p:ext>
            </p:extLst>
          </p:nvPr>
        </p:nvGraphicFramePr>
        <p:xfrm>
          <a:off x="483406" y="1685631"/>
          <a:ext cx="8260544" cy="383596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173944"/>
                <a:gridCol w="4514850"/>
                <a:gridCol w="2571750"/>
              </a:tblGrid>
              <a:tr h="5047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時間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研習內容</a:t>
                      </a:r>
                      <a:endParaRPr kumimoji="0" lang="en-US" altLang="zh-TW" sz="2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地點</a:t>
                      </a:r>
                      <a:r>
                        <a:rPr kumimoji="0" lang="en-US" altLang="zh-TW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講師</a:t>
                      </a:r>
                      <a:endParaRPr kumimoji="0" lang="en-US" altLang="zh-TW" sz="2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18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9/25</a:t>
                      </a:r>
                      <a:endParaRPr kumimoji="0" lang="zh-TW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分區諮詢</a:t>
                      </a:r>
                      <a:endParaRPr kumimoji="0" lang="en-US" altLang="zh-TW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永康勝利</a:t>
                      </a:r>
                      <a:r>
                        <a:rPr kumimoji="0" lang="en-US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輔導員</a:t>
                      </a:r>
                      <a:endParaRPr kumimoji="0" lang="zh-TW" alt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57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10/23</a:t>
                      </a:r>
                      <a:endParaRPr kumimoji="0" lang="zh-TW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分區諮詢</a:t>
                      </a:r>
                      <a:endParaRPr kumimoji="0" lang="en-US" altLang="zh-TW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永康勝利</a:t>
                      </a:r>
                      <a:r>
                        <a:rPr kumimoji="0" lang="en-US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輔導員</a:t>
                      </a:r>
                      <a:endParaRPr kumimoji="0" lang="zh-TW" alt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72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11/20</a:t>
                      </a:r>
                      <a:endParaRPr kumimoji="0" lang="zh-TW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分區諮詢</a:t>
                      </a:r>
                      <a:endParaRPr kumimoji="0" lang="en-US" altLang="zh-TW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東光國小</a:t>
                      </a:r>
                      <a:r>
                        <a:rPr kumimoji="0" lang="en-US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輔導員</a:t>
                      </a:r>
                      <a:endParaRPr kumimoji="0" lang="zh-TW" alt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72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11/28</a:t>
                      </a:r>
                      <a:endParaRPr kumimoji="0" lang="zh-TW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全市研習</a:t>
                      </a:r>
                      <a:r>
                        <a:rPr kumimoji="0" lang="en-US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探索教育在綜合活動領域的課程設計與實施</a:t>
                      </a:r>
                      <a:endParaRPr kumimoji="0" lang="zh-TW" altLang="zh-TW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烏山頭童軍營地 李光正老師</a:t>
                      </a:r>
                      <a:endParaRPr kumimoji="0" lang="zh-TW" alt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57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12/18</a:t>
                      </a:r>
                      <a:endParaRPr kumimoji="0" lang="zh-TW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分區諮詢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東光國小</a:t>
                      </a:r>
                      <a:r>
                        <a:rPr kumimoji="0" lang="en-US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輔導員</a:t>
                      </a:r>
                      <a:endParaRPr kumimoji="0" lang="zh-TW" alt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57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kumimoji="0" lang="en-US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12/20</a:t>
                      </a:r>
                      <a:endParaRPr kumimoji="0" lang="zh-TW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全市研習</a:t>
                      </a:r>
                      <a:r>
                        <a:rPr kumimoji="0" lang="en-US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領域召集人專業成長</a:t>
                      </a:r>
                      <a:endParaRPr kumimoji="0" lang="en-US" altLang="zh-TW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進學國小</a:t>
                      </a:r>
                      <a:r>
                        <a:rPr kumimoji="0" lang="en-US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輔導員</a:t>
                      </a:r>
                      <a:endParaRPr kumimoji="0" lang="zh-TW" alt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0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533788"/>
              </p:ext>
            </p:extLst>
          </p:nvPr>
        </p:nvGraphicFramePr>
        <p:xfrm>
          <a:off x="483406" y="1685631"/>
          <a:ext cx="8260544" cy="405442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88294"/>
                <a:gridCol w="4000500"/>
                <a:gridCol w="2571750"/>
              </a:tblGrid>
              <a:tr h="5047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時間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研習內容</a:t>
                      </a:r>
                      <a:endParaRPr kumimoji="0" lang="en-US" altLang="zh-TW" sz="2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地點</a:t>
                      </a:r>
                      <a:endParaRPr kumimoji="0" lang="en-US" altLang="zh-TW" sz="2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454418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kumimoji="0" lang="en-US" altLang="zh-TW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11/8</a:t>
                      </a:r>
                      <a:r>
                        <a:rPr kumimoji="0" lang="zh-TW" altLang="en-US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下午</a:t>
                      </a:r>
                      <a:endParaRPr kumimoji="0" lang="zh-TW" sz="24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餐桌上的巴克禮</a:t>
                      </a:r>
                      <a:r>
                        <a:rPr kumimoji="0" lang="en-US" altLang="zh-TW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---</a:t>
                      </a:r>
                      <a:r>
                        <a:rPr kumimoji="0" lang="zh-TW" altLang="en-US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植物敲染餐桌佈置</a:t>
                      </a:r>
                      <a:endParaRPr kumimoji="0" lang="en-US" altLang="zh-TW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崇明國中</a:t>
                      </a:r>
                      <a:endParaRPr kumimoji="0" lang="zh-TW" alt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3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11/15</a:t>
                      </a:r>
                      <a:r>
                        <a:rPr kumimoji="0" lang="zh-TW" altLang="zh-TW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（五）</a:t>
                      </a:r>
                      <a:endParaRPr kumimoji="0" lang="zh-TW" altLang="en-US" sz="24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endParaRPr kumimoji="0" lang="zh-TW" alt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綜合活動領域輔導群」辦理跨縣市工作坊</a:t>
                      </a:r>
                      <a:r>
                        <a:rPr kumimoji="0" lang="en-US" altLang="zh-TW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--</a:t>
                      </a:r>
                      <a:r>
                        <a:rPr kumimoji="0" lang="zh-TW" altLang="zh-TW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情感教育素養導向設計分享及回饋</a:t>
                      </a:r>
                      <a:r>
                        <a:rPr kumimoji="0" lang="en-US" altLang="zh-TW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kumimoji="0" lang="zh-TW" altLang="zh-TW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下</a:t>
                      </a:r>
                      <a:r>
                        <a:rPr kumimoji="0" lang="en-US" altLang="zh-TW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kumimoji="0" lang="zh-TW" alt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kumimoji="0" lang="zh-TW" altLang="en-US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高雄勞工育樂中心</a:t>
                      </a:r>
                      <a:endParaRPr kumimoji="0" lang="zh-TW" alt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1872">
                <a:tc>
                  <a:txBody>
                    <a:bodyPr/>
                    <a:lstStyle/>
                    <a:p>
                      <a:pPr marL="0" marR="0" indent="-127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11/21</a:t>
                      </a: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下午</a:t>
                      </a:r>
                      <a:endParaRPr kumimoji="0" lang="zh-TW" altLang="zh-TW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騎騎台南人</a:t>
                      </a:r>
                      <a:r>
                        <a:rPr kumimoji="0" lang="en-US" altLang="zh-TW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—</a:t>
                      </a:r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芒果遊戲體驗</a:t>
                      </a:r>
                      <a:endParaRPr kumimoji="0" lang="en-US" altLang="zh-TW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安平國中</a:t>
                      </a:r>
                      <a:endParaRPr kumimoji="0" lang="zh-TW" alt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3057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endParaRPr kumimoji="0" lang="zh-TW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altLang="zh-TW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3057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endParaRPr kumimoji="0" lang="zh-TW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altLang="zh-TW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5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教育局端交辦業務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社會關係圖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 t="22656" r="10103" b="9115"/>
          <a:stretch/>
        </p:blipFill>
        <p:spPr bwMode="auto">
          <a:xfrm>
            <a:off x="742950" y="2419350"/>
            <a:ext cx="8249232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5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教育局端交辦業務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28650" y="1825625"/>
            <a:ext cx="3314700" cy="4351338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霸凌防治教案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設計一節即可</a:t>
            </a:r>
            <a:r>
              <a:rPr lang="en-US" altLang="zh-TW" sz="3600" dirty="0" smtClean="0"/>
              <a:t>)</a:t>
            </a:r>
          </a:p>
          <a:p>
            <a:r>
              <a:rPr lang="zh-TW" altLang="en-US" sz="3600" dirty="0" smtClean="0"/>
              <a:t>國小團請於下週三</a:t>
            </a:r>
            <a:r>
              <a:rPr lang="en-US" altLang="zh-TW" sz="3600" dirty="0" smtClean="0"/>
              <a:t>11/13</a:t>
            </a:r>
            <a:r>
              <a:rPr lang="zh-TW" altLang="en-US" sz="3600" dirty="0" smtClean="0"/>
              <a:t>交回執祕以利國中團彙整</a:t>
            </a:r>
            <a:endParaRPr lang="en-US" altLang="zh-TW" sz="3600" dirty="0" smtClean="0"/>
          </a:p>
          <a:p>
            <a:endParaRPr lang="zh-TW" altLang="en-US" sz="36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>
          <a:xfrm>
            <a:off x="4353241" y="1856488"/>
            <a:ext cx="4124010" cy="40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709</Words>
  <Application>Microsoft Office PowerPoint</Application>
  <PresentationFormat>如螢幕大小 (4:3)</PresentationFormat>
  <Paragraphs>213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108學年度綜合活動團 國中小團員交流暨增能研習</vt:lpstr>
      <vt:lpstr>108國中輔導團成員</vt:lpstr>
      <vt:lpstr>108國小輔導團成員</vt:lpstr>
      <vt:lpstr>108國小輔導團成員</vt:lpstr>
      <vt:lpstr>PowerPoint 簡報</vt:lpstr>
      <vt:lpstr>PowerPoint 簡報</vt:lpstr>
      <vt:lpstr>PowerPoint 簡報</vt:lpstr>
      <vt:lpstr>教育局端交辦業務1</vt:lpstr>
      <vt:lpstr>教育局端交辦業務2</vt:lpstr>
      <vt:lpstr>教育局端交辦業務3</vt:lpstr>
      <vt:lpstr>教育局端交辦業務4</vt:lpstr>
      <vt:lpstr>教育局端交辦業務5</vt:lpstr>
      <vt:lpstr>教育局端交辦業務6</vt:lpstr>
      <vt:lpstr>團服討論</vt:lpstr>
      <vt:lpstr>PowerPoint 簡報</vt:lpstr>
      <vt:lpstr>「遊戲導向學習-情境式推理遊戲」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</dc:creator>
  <cp:lastModifiedBy>user</cp:lastModifiedBy>
  <cp:revision>113</cp:revision>
  <dcterms:created xsi:type="dcterms:W3CDTF">2015-12-16T01:31:11Z</dcterms:created>
  <dcterms:modified xsi:type="dcterms:W3CDTF">2019-11-06T05:09:56Z</dcterms:modified>
</cp:coreProperties>
</file>