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10" r:id="rId5"/>
  </p:sldMasterIdLst>
  <p:notesMasterIdLst>
    <p:notesMasterId r:id="rId60"/>
  </p:notesMasterIdLst>
  <p:sldIdLst>
    <p:sldId id="271" r:id="rId6"/>
    <p:sldId id="257" r:id="rId7"/>
    <p:sldId id="260" r:id="rId8"/>
    <p:sldId id="311" r:id="rId9"/>
    <p:sldId id="307" r:id="rId10"/>
    <p:sldId id="308" r:id="rId11"/>
    <p:sldId id="309" r:id="rId12"/>
    <p:sldId id="322" r:id="rId13"/>
    <p:sldId id="321" r:id="rId14"/>
    <p:sldId id="312" r:id="rId15"/>
    <p:sldId id="313" r:id="rId16"/>
    <p:sldId id="314" r:id="rId17"/>
    <p:sldId id="315" r:id="rId18"/>
    <p:sldId id="323" r:id="rId19"/>
    <p:sldId id="318" r:id="rId20"/>
    <p:sldId id="324" r:id="rId21"/>
    <p:sldId id="325" r:id="rId22"/>
    <p:sldId id="316" r:id="rId23"/>
    <p:sldId id="278" r:id="rId24"/>
    <p:sldId id="305" r:id="rId25"/>
    <p:sldId id="326" r:id="rId26"/>
    <p:sldId id="342" r:id="rId27"/>
    <p:sldId id="343" r:id="rId28"/>
    <p:sldId id="344" r:id="rId29"/>
    <p:sldId id="345" r:id="rId30"/>
    <p:sldId id="327" r:id="rId31"/>
    <p:sldId id="285" r:id="rId32"/>
    <p:sldId id="286" r:id="rId33"/>
    <p:sldId id="287" r:id="rId34"/>
    <p:sldId id="328" r:id="rId35"/>
    <p:sldId id="32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31" r:id="rId51"/>
    <p:sldId id="304" r:id="rId52"/>
    <p:sldId id="334" r:id="rId53"/>
    <p:sldId id="336" r:id="rId54"/>
    <p:sldId id="338" r:id="rId55"/>
    <p:sldId id="341" r:id="rId56"/>
    <p:sldId id="339" r:id="rId57"/>
    <p:sldId id="340" r:id="rId58"/>
    <p:sldId id="33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44529"/>
    <a:srgbClr val="2B3922"/>
    <a:srgbClr val="28F44A"/>
    <a:srgbClr val="663300"/>
    <a:srgbClr val="57903F"/>
    <a:srgbClr val="2E3722"/>
    <a:srgbClr val="FCF7F1"/>
    <a:srgbClr val="B8D233"/>
    <a:srgbClr val="5CC6D6"/>
    <a:srgbClr val="F8D22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647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-55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B0D84-92C5-4253-9203-D9AF80F89D67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67878-7953-4441-9016-509982985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191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DABA4-830B-7845-8216-7E137A29C578}" type="slidenum">
              <a:rPr kumimoji="1" lang="zh-TW" altLang="en-US" smtClean="0"/>
              <a:pPr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72520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735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73372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02892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601790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937849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36310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97722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477118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0575731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796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0575495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</p:nvPr>
        </p:nvSpPr>
        <p:spPr>
          <a:xfrm>
            <a:off x="15332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>
            <a:off x="7894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584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</p:nvPr>
        </p:nvSpPr>
        <p:spPr>
          <a:xfrm>
            <a:off x="15332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</p:nvPr>
        </p:nvSpPr>
        <p:spPr>
          <a:xfrm>
            <a:off x="7894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</p:nvPr>
        </p:nvSpPr>
        <p:spPr>
          <a:xfrm>
            <a:off x="7584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</p:nvPr>
        </p:nvSpPr>
        <p:spPr>
          <a:xfrm>
            <a:off x="44076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</p:nvPr>
        </p:nvSpPr>
        <p:spPr>
          <a:xfrm>
            <a:off x="36638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</p:nvPr>
        </p:nvSpPr>
        <p:spPr>
          <a:xfrm>
            <a:off x="36328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</p:nvPr>
        </p:nvSpPr>
        <p:spPr>
          <a:xfrm>
            <a:off x="44076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</p:nvPr>
        </p:nvSpPr>
        <p:spPr>
          <a:xfrm>
            <a:off x="36638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</p:nvPr>
        </p:nvSpPr>
        <p:spPr>
          <a:xfrm>
            <a:off x="36328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</p:nvPr>
        </p:nvSpPr>
        <p:spPr>
          <a:xfrm>
            <a:off x="7293461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</p:nvPr>
        </p:nvSpPr>
        <p:spPr>
          <a:xfrm>
            <a:off x="6549661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</p:nvPr>
        </p:nvSpPr>
        <p:spPr>
          <a:xfrm>
            <a:off x="6518661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</p:nvPr>
        </p:nvSpPr>
        <p:spPr>
          <a:xfrm>
            <a:off x="7293461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</p:nvPr>
        </p:nvSpPr>
        <p:spPr>
          <a:xfrm>
            <a:off x="6549661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</p:nvPr>
        </p:nvSpPr>
        <p:spPr>
          <a:xfrm>
            <a:off x="6518661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4861683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0774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="" xmlns:p14="http://schemas.microsoft.com/office/powerpoint/2010/main" val="414348309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9197938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328900" y="30852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860665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6122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7390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46898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48166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77674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78942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9514336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1054052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028100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3630528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3604576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6206989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6181037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8783456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8757504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2555504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9912039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8527625" y="1265243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 idx="3"/>
          </p:nvPr>
        </p:nvSpPr>
        <p:spPr>
          <a:xfrm>
            <a:off x="7674875" y="188557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7639333" y="2206123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idx="4" hasCustomPrompt="1"/>
          </p:nvPr>
        </p:nvSpPr>
        <p:spPr>
          <a:xfrm>
            <a:off x="8527625" y="4614137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 idx="5"/>
          </p:nvPr>
        </p:nvSpPr>
        <p:spPr>
          <a:xfrm>
            <a:off x="7674875" y="5234472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6"/>
          </p:nvPr>
        </p:nvSpPr>
        <p:spPr>
          <a:xfrm>
            <a:off x="7639333" y="5555017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7" hasCustomPrompt="1"/>
          </p:nvPr>
        </p:nvSpPr>
        <p:spPr>
          <a:xfrm>
            <a:off x="8527625" y="2944432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ctrTitle" idx="8"/>
          </p:nvPr>
        </p:nvSpPr>
        <p:spPr>
          <a:xfrm>
            <a:off x="7674875" y="356476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9"/>
          </p:nvPr>
        </p:nvSpPr>
        <p:spPr>
          <a:xfrm>
            <a:off x="7639333" y="3885312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4456857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345126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737432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3"/>
          </p:nvPr>
        </p:nvSpPr>
        <p:spPr>
          <a:xfrm>
            <a:off x="3690675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4"/>
          </p:nvPr>
        </p:nvSpPr>
        <p:spPr>
          <a:xfrm>
            <a:off x="7613741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9825810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2"/>
          </p:nvPr>
        </p:nvSpPr>
        <p:spPr>
          <a:xfrm>
            <a:off x="5536176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5484176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3"/>
          </p:nvPr>
        </p:nvSpPr>
        <p:spPr>
          <a:xfrm>
            <a:off x="5536176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"/>
          </p:nvPr>
        </p:nvSpPr>
        <p:spPr>
          <a:xfrm>
            <a:off x="5484176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ctrTitle" idx="5"/>
          </p:nvPr>
        </p:nvSpPr>
        <p:spPr>
          <a:xfrm>
            <a:off x="8365437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6"/>
          </p:nvPr>
        </p:nvSpPr>
        <p:spPr>
          <a:xfrm>
            <a:off x="8365437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 idx="7"/>
          </p:nvPr>
        </p:nvSpPr>
        <p:spPr>
          <a:xfrm>
            <a:off x="8365437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8"/>
          </p:nvPr>
        </p:nvSpPr>
        <p:spPr>
          <a:xfrm>
            <a:off x="8365437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 idx="9"/>
          </p:nvPr>
        </p:nvSpPr>
        <p:spPr>
          <a:xfrm>
            <a:off x="5536176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3"/>
          </p:nvPr>
        </p:nvSpPr>
        <p:spPr>
          <a:xfrm>
            <a:off x="5484176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ctrTitle" idx="14"/>
          </p:nvPr>
        </p:nvSpPr>
        <p:spPr>
          <a:xfrm>
            <a:off x="8365437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5"/>
          </p:nvPr>
        </p:nvSpPr>
        <p:spPr>
          <a:xfrm>
            <a:off x="8365437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538213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3">
  <p:cSld name="TITLE + FOUR COLUMNS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2"/>
          </p:nvPr>
        </p:nvSpPr>
        <p:spPr>
          <a:xfrm>
            <a:off x="1054052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1028100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3"/>
          </p:nvPr>
        </p:nvSpPr>
        <p:spPr>
          <a:xfrm>
            <a:off x="3630528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4"/>
          </p:nvPr>
        </p:nvSpPr>
        <p:spPr>
          <a:xfrm>
            <a:off x="3604576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5"/>
          </p:nvPr>
        </p:nvSpPr>
        <p:spPr>
          <a:xfrm>
            <a:off x="6206989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6"/>
          </p:nvPr>
        </p:nvSpPr>
        <p:spPr>
          <a:xfrm>
            <a:off x="6181037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7"/>
          </p:nvPr>
        </p:nvSpPr>
        <p:spPr>
          <a:xfrm>
            <a:off x="8783456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8"/>
          </p:nvPr>
        </p:nvSpPr>
        <p:spPr>
          <a:xfrm>
            <a:off x="8757504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5276949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1896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ctrTitle" idx="2"/>
          </p:nvPr>
        </p:nvSpPr>
        <p:spPr>
          <a:xfrm>
            <a:off x="991005" y="2214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960000" y="25929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3"/>
          </p:nvPr>
        </p:nvSpPr>
        <p:spPr>
          <a:xfrm>
            <a:off x="991012" y="39238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4"/>
          </p:nvPr>
        </p:nvSpPr>
        <p:spPr>
          <a:xfrm>
            <a:off x="960007" y="4302367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153245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ctrTitle" idx="2"/>
          </p:nvPr>
        </p:nvSpPr>
        <p:spPr>
          <a:xfrm>
            <a:off x="6575555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6544551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3"/>
          </p:nvPr>
        </p:nvSpPr>
        <p:spPr>
          <a:xfrm>
            <a:off x="2803661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4"/>
          </p:nvPr>
        </p:nvSpPr>
        <p:spPr>
          <a:xfrm>
            <a:off x="2772657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5207113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5965933" y="2482367"/>
            <a:ext cx="4155600" cy="2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6797633" y="4488000"/>
            <a:ext cx="33240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/>
              </a:rPr>
              <a:t>Slidesgo</a:t>
            </a: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,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 including icons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/>
              </a:rPr>
              <a:t>Flaticon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/>
              </a:rPr>
              <a:t>Freepik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. </a:t>
            </a: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Please keep this slide for attribution.</a:t>
            </a:r>
            <a:endParaRPr sz="1067" b="1"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78894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58797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5115283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229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68996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1DEFB32-C312-8E48-8CA4-2D3AD7E4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526DC59-705D-8341-9518-1F0CB41DC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7791D7CC-2000-4D4A-AD65-07122005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3FEE-0BEC-DF4F-BFDE-60B7436EC9AA}" type="datetimeFigureOut">
              <a:rPr kumimoji="1" lang="zh-TW" altLang="en-US" smtClean="0"/>
              <a:pPr/>
              <a:t>2021/2/23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438FC71F-78E7-8141-8917-E69E7848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F42E5064-1CE8-134C-B964-4CD4DC2A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9EE9-A52D-0149-A24A-343468B66FE7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020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2C4-D669-4F99-8101-2430DA91F402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87EF-6EF7-4A8E-A82C-B137B57F367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3015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383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585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228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6597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605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089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FA2B21-3FCD-4721-B95C-427943F61125}" type="datetime1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260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2658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5yTxDO4bb30" TargetMode="Externa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yTxDO4bb3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youtube.com/watch?v=Vef7EwZUGrs&amp;feature=youtu.be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159B8C-8B87-4F38-83DB-0BA00E6FA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896" y="371062"/>
            <a:ext cx="9091127" cy="4094921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2B3922"/>
                </a:solidFill>
                <a:latin typeface="Georgia" panose="02040502050405020303" pitchFamily="18" charset="0"/>
              </a:rPr>
              <a:t>Sustainable Development Goals (SDGs)</a:t>
            </a:r>
            <a:br>
              <a:rPr lang="en-US" sz="6600" b="1" dirty="0">
                <a:solidFill>
                  <a:srgbClr val="2B3922"/>
                </a:solidFill>
                <a:latin typeface="Georgia" panose="02040502050405020303" pitchFamily="18" charset="0"/>
              </a:rPr>
            </a:br>
            <a:endParaRPr lang="en-US" sz="66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3BAE3AF-562D-4316-BCC0-8631DB5DF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0177" y="5952962"/>
            <a:ext cx="6987645" cy="5339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Chongming Junior High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55AD80-2516-4C13-AFF8-D5C22833B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08472"/>
            <a:ext cx="5277783" cy="31192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91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862E1AD-DEF2-924C-B76A-076ADDC8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522602" cy="763600"/>
          </a:xfrm>
        </p:spPr>
        <p:txBody>
          <a:bodyPr/>
          <a:lstStyle/>
          <a:p>
            <a:pPr algn="ctr"/>
            <a:r>
              <a:rPr kumimoji="1" lang="en-US" altLang="zh-TW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Facts</a:t>
            </a:r>
            <a:endParaRPr kumimoji="1" lang="zh-TW" altLang="en-US" sz="4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D511857-6505-2C48-B2D7-3710A1CB2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636516"/>
            <a:ext cx="11597760" cy="1858113"/>
          </a:xfrm>
        </p:spPr>
        <p:txBody>
          <a:bodyPr/>
          <a:lstStyle/>
          <a:p>
            <a:pPr>
              <a:lnSpc>
                <a:spcPct val="165000"/>
              </a:lnSpc>
            </a:pPr>
            <a:r>
              <a:rPr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One-third of the world has degraded soils; 240 billion tons of soil are lost each year.</a:t>
            </a:r>
          </a:p>
          <a:p>
            <a:pPr>
              <a:lnSpc>
                <a:spcPct val="165000"/>
              </a:lnSpc>
            </a:pPr>
            <a:r>
              <a:rPr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Only 57 million hectares are used for agriculture in Taiwan. </a:t>
            </a:r>
            <a:endParaRPr lang="zh-TW" altLang="en-US" sz="2400" dirty="0">
              <a:latin typeface="Georgia" panose="02040502050405020303" pitchFamily="18" charset="0"/>
              <a:cs typeface="Microsoft Tai Le" panose="020B0502040204020203" pitchFamily="34" charset="0"/>
            </a:endParaRPr>
          </a:p>
          <a:p>
            <a:pPr marL="114300" indent="0">
              <a:buNone/>
            </a:pPr>
            <a:endParaRPr kumimoji="1" lang="zh-TW" altLang="en-US" dirty="0"/>
          </a:p>
        </p:txBody>
      </p:sp>
      <p:grpSp>
        <p:nvGrpSpPr>
          <p:cNvPr id="8" name="群組 38">
            <a:extLst>
              <a:ext uri="{FF2B5EF4-FFF2-40B4-BE49-F238E27FC236}">
                <a16:creationId xmlns="" xmlns:a16="http://schemas.microsoft.com/office/drawing/2014/main" id="{9ED9BB9D-058E-2044-8A7E-29C4380AB28C}"/>
              </a:ext>
            </a:extLst>
          </p:cNvPr>
          <p:cNvGrpSpPr/>
          <p:nvPr/>
        </p:nvGrpSpPr>
        <p:grpSpPr>
          <a:xfrm>
            <a:off x="7676923" y="2873287"/>
            <a:ext cx="2096255" cy="2194297"/>
            <a:chOff x="7729932" y="2462470"/>
            <a:chExt cx="2096255" cy="2194297"/>
          </a:xfrm>
        </p:grpSpPr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D9091448-9F8E-064E-A545-AF444C02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9932" y="2462470"/>
              <a:ext cx="1270000" cy="1270000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="" xmlns:a16="http://schemas.microsoft.com/office/drawing/2014/main" id="{436BA5C1-FA67-0347-9C9A-FB129F5F3EEA}"/>
                </a:ext>
              </a:extLst>
            </p:cNvPr>
            <p:cNvSpPr txBox="1"/>
            <p:nvPr/>
          </p:nvSpPr>
          <p:spPr>
            <a:xfrm>
              <a:off x="7785244" y="4010436"/>
              <a:ext cx="2040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工業活動</a:t>
              </a:r>
              <a:endParaRPr lang="en-US" altLang="zh-TW" dirty="0"/>
            </a:p>
            <a:p>
              <a:r>
                <a:rPr kumimoji="1" lang="en-US" altLang="zh-TW" dirty="0">
                  <a:latin typeface="Georgia" panose="02040502050405020303" pitchFamily="18" charset="0"/>
                </a:rPr>
                <a:t>Industrial Activity</a:t>
              </a:r>
              <a:endParaRPr kumimoji="1" lang="zh-TW" altLang="en-US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8" name="群組 35">
            <a:extLst>
              <a:ext uri="{FF2B5EF4-FFF2-40B4-BE49-F238E27FC236}">
                <a16:creationId xmlns="" xmlns:a16="http://schemas.microsoft.com/office/drawing/2014/main" id="{778E6975-4D13-EF46-9D13-6723636A67B3}"/>
              </a:ext>
            </a:extLst>
          </p:cNvPr>
          <p:cNvGrpSpPr/>
          <p:nvPr/>
        </p:nvGrpSpPr>
        <p:grpSpPr>
          <a:xfrm>
            <a:off x="387252" y="2923368"/>
            <a:ext cx="2215671" cy="2368133"/>
            <a:chOff x="373999" y="2512550"/>
            <a:chExt cx="2215671" cy="2368133"/>
          </a:xfrm>
        </p:grpSpPr>
        <p:pic>
          <p:nvPicPr>
            <p:cNvPr id="6" name="圖片 5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D01605FF-956A-2949-8F98-1B946721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446" y="2512550"/>
              <a:ext cx="1270000" cy="127000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="" xmlns:a16="http://schemas.microsoft.com/office/drawing/2014/main" id="{44FDECA8-0B6F-D949-A532-E5C85DE22929}"/>
                </a:ext>
              </a:extLst>
            </p:cNvPr>
            <p:cNvSpPr txBox="1"/>
            <p:nvPr/>
          </p:nvSpPr>
          <p:spPr>
            <a:xfrm>
              <a:off x="373999" y="4049686"/>
              <a:ext cx="2215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/>
                <a:t>過度使用農藥和肥料</a:t>
              </a:r>
              <a:endParaRPr lang="en-US" altLang="zh-TW" sz="1600" dirty="0"/>
            </a:p>
            <a:p>
              <a:r>
                <a:rPr kumimoji="1" lang="en-US" altLang="zh-TW" sz="1600" dirty="0">
                  <a:latin typeface="Georgia" panose="02040502050405020303" pitchFamily="18" charset="0"/>
                </a:rPr>
                <a:t>Overuse of pesticides </a:t>
              </a:r>
            </a:p>
            <a:p>
              <a:r>
                <a:rPr kumimoji="1" lang="en-US" altLang="zh-TW" sz="1600" dirty="0">
                  <a:latin typeface="Georgia" panose="02040502050405020303" pitchFamily="18" charset="0"/>
                </a:rPr>
                <a:t>and fertilizers</a:t>
              </a:r>
              <a:endParaRPr kumimoji="1" lang="zh-TW" altLang="en-US" sz="16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20" name="群組 36">
            <a:extLst>
              <a:ext uri="{FF2B5EF4-FFF2-40B4-BE49-F238E27FC236}">
                <a16:creationId xmlns="" xmlns:a16="http://schemas.microsoft.com/office/drawing/2014/main" id="{9C7C18F7-33CC-6645-9008-9701F6556F3E}"/>
              </a:ext>
            </a:extLst>
          </p:cNvPr>
          <p:cNvGrpSpPr/>
          <p:nvPr/>
        </p:nvGrpSpPr>
        <p:grpSpPr>
          <a:xfrm>
            <a:off x="2888090" y="2888081"/>
            <a:ext cx="2116285" cy="2444091"/>
            <a:chOff x="2874838" y="2464011"/>
            <a:chExt cx="2116285" cy="2444091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4F3B600F-FE44-E54D-AC2C-62BA2F0E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5501" y="2464011"/>
              <a:ext cx="1270000" cy="1270000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420445A6-8573-6B46-954A-213F5368287B}"/>
                </a:ext>
              </a:extLst>
            </p:cNvPr>
            <p:cNvSpPr txBox="1"/>
            <p:nvPr/>
          </p:nvSpPr>
          <p:spPr>
            <a:xfrm>
              <a:off x="2874838" y="4077105"/>
              <a:ext cx="21162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/>
                <a:t>畜養牲畜的廢棄物</a:t>
              </a:r>
              <a:endParaRPr lang="en-US" altLang="zh-TW" sz="1600" dirty="0"/>
            </a:p>
            <a:p>
              <a:r>
                <a:rPr kumimoji="1" lang="en-US" altLang="zh-TW" sz="1600" dirty="0">
                  <a:latin typeface="Georgia" panose="02040502050405020303" pitchFamily="18" charset="0"/>
                </a:rPr>
                <a:t>Domesticated animal</a:t>
              </a:r>
            </a:p>
            <a:p>
              <a:r>
                <a:rPr kumimoji="1" lang="en-US" altLang="zh-TW" sz="1600" dirty="0">
                  <a:latin typeface="Georgia" panose="02040502050405020303" pitchFamily="18" charset="0"/>
                </a:rPr>
                <a:t>waste</a:t>
              </a:r>
              <a:endParaRPr kumimoji="1" lang="zh-TW" altLang="en-US" sz="16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22" name="群組 37">
            <a:extLst>
              <a:ext uri="{FF2B5EF4-FFF2-40B4-BE49-F238E27FC236}">
                <a16:creationId xmlns="" xmlns:a16="http://schemas.microsoft.com/office/drawing/2014/main" id="{32B1D745-F20E-6240-86F0-47EF07772CBC}"/>
              </a:ext>
            </a:extLst>
          </p:cNvPr>
          <p:cNvGrpSpPr/>
          <p:nvPr/>
        </p:nvGrpSpPr>
        <p:grpSpPr>
          <a:xfrm>
            <a:off x="5052079" y="2908360"/>
            <a:ext cx="2557110" cy="2285723"/>
            <a:chOff x="5144844" y="2391525"/>
            <a:chExt cx="2557110" cy="2285723"/>
          </a:xfrm>
        </p:grpSpPr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99189330-B84C-8346-A708-D30BECAB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8077" y="2391525"/>
              <a:ext cx="1270000" cy="127000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89BCA282-336D-A34E-8225-F656913A9B89}"/>
                </a:ext>
              </a:extLst>
            </p:cNvPr>
            <p:cNvSpPr/>
            <p:nvPr/>
          </p:nvSpPr>
          <p:spPr>
            <a:xfrm>
              <a:off x="5144844" y="4030917"/>
              <a:ext cx="25571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/>
                <a:t>家庭使用的塑膠</a:t>
              </a:r>
              <a:endParaRPr lang="en-US" altLang="zh-TW" dirty="0"/>
            </a:p>
            <a:p>
              <a:r>
                <a:rPr lang="en-US" altLang="zh-TW" dirty="0">
                  <a:latin typeface="Georgia" panose="02040502050405020303" pitchFamily="18" charset="0"/>
                </a:rPr>
                <a:t>Household use plastics</a:t>
              </a:r>
              <a:endParaRPr lang="zh-TW" altLang="en-US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24" name="群組 39">
            <a:extLst>
              <a:ext uri="{FF2B5EF4-FFF2-40B4-BE49-F238E27FC236}">
                <a16:creationId xmlns="" xmlns:a16="http://schemas.microsoft.com/office/drawing/2014/main" id="{6D9D78A4-F1EC-4B47-B8BD-3759402163C5}"/>
              </a:ext>
            </a:extLst>
          </p:cNvPr>
          <p:cNvGrpSpPr/>
          <p:nvPr/>
        </p:nvGrpSpPr>
        <p:grpSpPr>
          <a:xfrm>
            <a:off x="9875517" y="2762586"/>
            <a:ext cx="2416046" cy="2228892"/>
            <a:chOff x="9822508" y="2391525"/>
            <a:chExt cx="2416046" cy="2228892"/>
          </a:xfrm>
        </p:grpSpPr>
        <p:pic>
          <p:nvPicPr>
            <p:cNvPr id="13" name="圖片 12">
              <a:extLst>
                <a:ext uri="{FF2B5EF4-FFF2-40B4-BE49-F238E27FC236}">
                  <a16:creationId xmlns="" xmlns:a16="http://schemas.microsoft.com/office/drawing/2014/main" id="{F1313BD2-D78F-854B-A17F-40986F0A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22508" y="2391525"/>
              <a:ext cx="1270000" cy="1270000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B5E0277E-D2E6-EB4E-BF21-9E507BD627A9}"/>
                </a:ext>
              </a:extLst>
            </p:cNvPr>
            <p:cNvSpPr txBox="1"/>
            <p:nvPr/>
          </p:nvSpPr>
          <p:spPr>
            <a:xfrm>
              <a:off x="9822508" y="3974086"/>
              <a:ext cx="2416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豪宅林立</a:t>
              </a:r>
              <a:r>
                <a:rPr lang="en-US" altLang="zh-TW" dirty="0"/>
                <a:t/>
              </a:r>
              <a:br>
                <a:rPr lang="en-US" altLang="zh-TW" dirty="0"/>
              </a:br>
              <a:r>
                <a:rPr lang="en-US" altLang="zh-TW" dirty="0">
                  <a:latin typeface="Georgia" panose="02040502050405020303" pitchFamily="18" charset="0"/>
                </a:rPr>
                <a:t>Housing development</a:t>
              </a:r>
              <a:endParaRPr kumimoji="1" lang="zh-TW" altLang="en-US" dirty="0">
                <a:latin typeface="Georgia" panose="02040502050405020303" pitchFamily="18" charset="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588A7DA9-4B41-CD45-8346-D017744A2CBA}"/>
              </a:ext>
            </a:extLst>
          </p:cNvPr>
          <p:cNvSpPr/>
          <p:nvPr/>
        </p:nvSpPr>
        <p:spPr>
          <a:xfrm>
            <a:off x="4906163" y="6178265"/>
            <a:ext cx="4873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444444"/>
                </a:solidFill>
                <a:latin typeface="Helvetica" pitchFamily="2" charset="0"/>
              </a:rPr>
              <a:t>土壤失去原來的樣貌及生產力</a:t>
            </a:r>
            <a:endParaRPr lang="en-US" altLang="zh-TW" sz="1600" b="1" dirty="0">
              <a:solidFill>
                <a:srgbClr val="444444"/>
              </a:solidFill>
              <a:latin typeface="Helvetica" pitchFamily="2" charset="0"/>
            </a:endParaRPr>
          </a:p>
          <a:p>
            <a:r>
              <a:rPr lang="en-US" altLang="zh-TW" sz="1600" b="1" dirty="0">
                <a:solidFill>
                  <a:srgbClr val="C00000"/>
                </a:solidFill>
                <a:latin typeface="Georgia" panose="02040502050405020303" pitchFamily="18" charset="0"/>
              </a:rPr>
              <a:t>Soil lost its original quality and productivity</a:t>
            </a:r>
            <a:endParaRPr lang="zh-TW" altLang="en-US"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B2445CA5-DE66-FC41-B5C5-482E9552BCAF}"/>
              </a:ext>
            </a:extLst>
          </p:cNvPr>
          <p:cNvSpPr/>
          <p:nvPr/>
        </p:nvSpPr>
        <p:spPr>
          <a:xfrm>
            <a:off x="8625089" y="5103196"/>
            <a:ext cx="1853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444444"/>
                </a:solidFill>
                <a:latin typeface="Helvetica" pitchFamily="2" charset="0"/>
              </a:rPr>
              <a:t>土地利用失序</a:t>
            </a:r>
            <a:endParaRPr lang="en-US" altLang="zh-TW" dirty="0">
              <a:solidFill>
                <a:srgbClr val="444444"/>
              </a:solidFill>
              <a:latin typeface="Helvetica" pitchFamily="2" charset="0"/>
            </a:endParaRPr>
          </a:p>
          <a:p>
            <a:r>
              <a:rPr lang="en-US" altLang="zh-TW" dirty="0">
                <a:latin typeface="Georgia" panose="02040502050405020303" pitchFamily="18" charset="0"/>
              </a:rPr>
              <a:t>Unwise land use</a:t>
            </a:r>
            <a:endParaRPr lang="zh-TW" altLang="en-US" dirty="0">
              <a:latin typeface="Georgia" panose="02040502050405020303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CDA2CCC-5C46-6243-80D9-8E32E9EAFD5A}"/>
              </a:ext>
            </a:extLst>
          </p:cNvPr>
          <p:cNvSpPr txBox="1"/>
          <p:nvPr/>
        </p:nvSpPr>
        <p:spPr>
          <a:xfrm>
            <a:off x="3391001" y="5328483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污染土壤</a:t>
            </a:r>
            <a:endParaRPr lang="en-US" altLang="zh-TW" dirty="0"/>
          </a:p>
          <a:p>
            <a:r>
              <a:rPr kumimoji="1" lang="en-US" altLang="zh-TW" dirty="0">
                <a:latin typeface="Georgia" panose="02040502050405020303" pitchFamily="18" charset="0"/>
              </a:rPr>
              <a:t>Soil pollution</a:t>
            </a:r>
            <a:endParaRPr kumimoji="1" lang="zh-TW" altLang="en-US" dirty="0">
              <a:latin typeface="Georgia" panose="02040502050405020303" pitchFamily="18" charset="0"/>
            </a:endParaRPr>
          </a:p>
        </p:txBody>
      </p:sp>
      <p:cxnSp>
        <p:nvCxnSpPr>
          <p:cNvPr id="19" name="直線箭頭接點 18">
            <a:extLst>
              <a:ext uri="{FF2B5EF4-FFF2-40B4-BE49-F238E27FC236}">
                <a16:creationId xmlns="" xmlns:a16="http://schemas.microsoft.com/office/drawing/2014/main" id="{91DF995F-B4C1-A440-A8BA-181158C1F980}"/>
              </a:ext>
            </a:extLst>
          </p:cNvPr>
          <p:cNvCxnSpPr>
            <a:cxnSpLocks/>
          </p:cNvCxnSpPr>
          <p:nvPr/>
        </p:nvCxnSpPr>
        <p:spPr>
          <a:xfrm>
            <a:off x="1809832" y="5072963"/>
            <a:ext cx="1569239" cy="622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箭頭接點 20">
            <a:extLst>
              <a:ext uri="{FF2B5EF4-FFF2-40B4-BE49-F238E27FC236}">
                <a16:creationId xmlns="" xmlns:a16="http://schemas.microsoft.com/office/drawing/2014/main" id="{5A78B1F0-82F1-244F-A014-BC650E997588}"/>
              </a:ext>
            </a:extLst>
          </p:cNvPr>
          <p:cNvCxnSpPr/>
          <p:nvPr/>
        </p:nvCxnSpPr>
        <p:spPr>
          <a:xfrm>
            <a:off x="3927150" y="5020592"/>
            <a:ext cx="0" cy="405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箭頭接點 22">
            <a:extLst>
              <a:ext uri="{FF2B5EF4-FFF2-40B4-BE49-F238E27FC236}">
                <a16:creationId xmlns="" xmlns:a16="http://schemas.microsoft.com/office/drawing/2014/main" id="{C4924624-998C-E14E-9127-A45600DAAC4C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638262" y="5194083"/>
            <a:ext cx="1692372" cy="2923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箭頭接點 28">
            <a:extLst>
              <a:ext uri="{FF2B5EF4-FFF2-40B4-BE49-F238E27FC236}">
                <a16:creationId xmlns="" xmlns:a16="http://schemas.microsoft.com/office/drawing/2014/main" id="{07C6149E-D765-1842-944E-CB13E113B1D5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8282609" y="5067584"/>
            <a:ext cx="342480" cy="358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直線箭頭接點 30">
            <a:extLst>
              <a:ext uri="{FF2B5EF4-FFF2-40B4-BE49-F238E27FC236}">
                <a16:creationId xmlns="" xmlns:a16="http://schemas.microsoft.com/office/drawing/2014/main" id="{FDAE6C81-055D-0647-A32B-7E2C92938FE6}"/>
              </a:ext>
            </a:extLst>
          </p:cNvPr>
          <p:cNvCxnSpPr>
            <a:cxnSpLocks/>
          </p:cNvCxnSpPr>
          <p:nvPr/>
        </p:nvCxnSpPr>
        <p:spPr>
          <a:xfrm flipH="1">
            <a:off x="10446598" y="4988405"/>
            <a:ext cx="472947" cy="39572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直線箭頭接點 32">
            <a:extLst>
              <a:ext uri="{FF2B5EF4-FFF2-40B4-BE49-F238E27FC236}">
                <a16:creationId xmlns="" xmlns:a16="http://schemas.microsoft.com/office/drawing/2014/main" id="{6413A4ED-84A1-DC40-9D7B-1912E5D602BF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170221" y="5974814"/>
            <a:ext cx="786597" cy="37710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直線箭頭接點 34">
            <a:extLst>
              <a:ext uri="{FF2B5EF4-FFF2-40B4-BE49-F238E27FC236}">
                <a16:creationId xmlns="" xmlns:a16="http://schemas.microsoft.com/office/drawing/2014/main" id="{4D241111-B974-A247-825E-102E2BF1AACC}"/>
              </a:ext>
            </a:extLst>
          </p:cNvPr>
          <p:cNvCxnSpPr/>
          <p:nvPr/>
        </p:nvCxnSpPr>
        <p:spPr>
          <a:xfrm flipH="1">
            <a:off x="7840548" y="5758164"/>
            <a:ext cx="1405788" cy="59881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120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F646F0B-D18C-5C4F-BBF2-41D10859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44" y="264183"/>
            <a:ext cx="11360800" cy="763600"/>
          </a:xfrm>
        </p:spPr>
        <p:txBody>
          <a:bodyPr/>
          <a:lstStyle/>
          <a:p>
            <a:r>
              <a:rPr lang="zh-TW" altLang="en-US" b="1" dirty="0"/>
              <a:t>土壤鹽化及酸化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EBE14C4-B480-1147-8DB0-6D06A456D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91" y="206149"/>
            <a:ext cx="11360800" cy="821634"/>
          </a:xfrm>
        </p:spPr>
        <p:txBody>
          <a:bodyPr/>
          <a:lstStyle/>
          <a:p>
            <a:pPr marL="114300" indent="0">
              <a:buNone/>
            </a:pPr>
            <a:endParaRPr lang="en-US" altLang="zh-TW" dirty="0"/>
          </a:p>
          <a:p>
            <a:pPr>
              <a:buNone/>
            </a:pPr>
            <a:endParaRPr kumimoji="1"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4372364"/>
              </p:ext>
            </p:extLst>
          </p:nvPr>
        </p:nvGraphicFramePr>
        <p:xfrm>
          <a:off x="516835" y="962400"/>
          <a:ext cx="11344909" cy="6706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92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27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63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過度施肥</a:t>
                      </a:r>
                    </a:p>
                    <a:p>
                      <a:r>
                        <a:rPr lang="en-US" altLang="zh-TW" dirty="0">
                          <a:latin typeface="Georgia" panose="02040502050405020303" pitchFamily="18" charset="0"/>
                        </a:rPr>
                        <a:t>Overfertilization</a:t>
                      </a:r>
                      <a:endParaRPr lang="zh-TW" alt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土壤酸化</a:t>
                      </a:r>
                      <a:endParaRPr lang="en-US" altLang="zh-TW" sz="1800" dirty="0">
                        <a:latin typeface="Microsoft Tai Le" panose="020B0502040204020203" pitchFamily="34" charset="0"/>
                        <a:cs typeface="Microsoft Tai Le" panose="020B0502040204020203" pitchFamily="34" charset="0"/>
                      </a:endParaRPr>
                    </a:p>
                    <a:p>
                      <a:r>
                        <a:rPr lang="en-US" altLang="zh-TW" sz="1800" dirty="0">
                          <a:latin typeface="Georgia" panose="02040502050405020303" pitchFamily="18" charset="0"/>
                          <a:cs typeface="Microsoft Tai Le" panose="020B0502040204020203" pitchFamily="34" charset="0"/>
                        </a:rPr>
                        <a:t>Soil Acidification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鹽化</a:t>
                      </a:r>
                      <a:endParaRPr lang="en-US" altLang="zh-TW" sz="2000" dirty="0">
                        <a:latin typeface="Microsoft Tai Le" panose="020B0502040204020203" pitchFamily="34" charset="0"/>
                        <a:cs typeface="Microsoft Tai Le" panose="020B05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Georgia" panose="02040502050405020303" pitchFamily="18" charset="0"/>
                          <a:cs typeface="Microsoft Tai Le" panose="020B0502040204020203" pitchFamily="34" charset="0"/>
                        </a:rPr>
                        <a:t>Soil Salinization </a:t>
                      </a:r>
                      <a:endParaRPr lang="zh-TW" alt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42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土壤退化包含污染、遭到沖蝕、酸化及鹽化，土壤所含養分通常都在表土，一旦遭到大水沖刷，沒有表土就沒有養分；而施肥過量最常發生的就是及鹽化。</a:t>
                      </a:r>
                    </a:p>
                    <a:p>
                      <a:endParaRPr lang="zh-TW" altLang="en-US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常見的肥料莫過於氮肥，但許多氮肥成分都是銨態氮（</a:t>
                      </a:r>
                      <a:r>
                        <a:rPr lang="en-US" altLang="zh-TW" sz="2200" dirty="0" err="1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NH4</a:t>
                      </a:r>
                      <a:r>
                        <a:rPr lang="en-US" altLang="zh-TW" sz="2200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+-N</a:t>
                      </a:r>
                      <a:r>
                        <a:rPr lang="zh-TW" altLang="en-US" sz="2200" dirty="0">
                          <a:latin typeface="Microsoft Tai Le" panose="020B0502040204020203" pitchFamily="34" charset="0"/>
                          <a:cs typeface="Microsoft Tai Le" panose="020B0502040204020203" pitchFamily="34" charset="0"/>
                        </a:rPr>
                        <a:t>），容易被分解成出硝酸根及氫離子，造成土壤酸化；而過磷酸鈣過量施用時則會分解出磷酸根及氫離子，亦會使土壤酸化。</a:t>
                      </a:r>
                      <a:endParaRPr lang="zh-TW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200" dirty="0">
                          <a:latin typeface="+mn-ea"/>
                          <a:ea typeface="+mn-ea"/>
                          <a:cs typeface="Microsoft Tai Le" panose="020B0502040204020203" pitchFamily="34" charset="0"/>
                        </a:rPr>
                        <a:t>常發生在</a:t>
                      </a:r>
                      <a:r>
                        <a:rPr lang="zh-TW" altLang="en-US" sz="2200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Microsoft Tai Le" panose="020B0502040204020203" pitchFamily="34" charset="0"/>
                        </a:rPr>
                        <a:t>溫室蔬菜園</a:t>
                      </a:r>
                      <a:r>
                        <a:rPr lang="zh-TW" altLang="en-US" sz="2200" dirty="0">
                          <a:latin typeface="+mn-ea"/>
                          <a:ea typeface="+mn-ea"/>
                          <a:cs typeface="Microsoft Tai Le" panose="020B0502040204020203" pitchFamily="34" charset="0"/>
                        </a:rPr>
                        <a:t>中，像是蔬菜常用的肥料硫酸銨，碰水即溶，溶出來的銨最後被作物吸收，但硫酸根留在土表，加上溫室不會有降雨淋洗，久而久之就會出現鹽化，</a:t>
                      </a:r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Microsoft Tai Le" panose="020B0502040204020203" pitchFamily="34" charset="0"/>
                        </a:rPr>
                        <a:t>「去種滿蔬菜的溫室，彎下腰仔細看土壤，可以發現表層有一層白白的，這就是鹽化。」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0868">
                <a:tc vMerge="1">
                  <a:txBody>
                    <a:bodyPr/>
                    <a:lstStyle/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DD1B5E-C668-D64D-84F5-E3E3D09ABD0A}"/>
              </a:ext>
            </a:extLst>
          </p:cNvPr>
          <p:cNvSpPr txBox="1"/>
          <p:nvPr/>
        </p:nvSpPr>
        <p:spPr>
          <a:xfrm>
            <a:off x="3929063" y="428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4FBE2C-E0ED-E547-BA94-076F896621A5}"/>
              </a:ext>
            </a:extLst>
          </p:cNvPr>
          <p:cNvSpPr txBox="1"/>
          <p:nvPr/>
        </p:nvSpPr>
        <p:spPr>
          <a:xfrm>
            <a:off x="3143250" y="514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Rows of plants in a greenhouse&#10;&#10;Description automatically generated with low confidence">
            <a:extLst>
              <a:ext uri="{FF2B5EF4-FFF2-40B4-BE49-F238E27FC236}">
                <a16:creationId xmlns="" xmlns:a16="http://schemas.microsoft.com/office/drawing/2014/main" id="{514A5FCB-3405-7B4C-8199-4DCAADDDA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551" y="4515425"/>
            <a:ext cx="3503162" cy="2323764"/>
          </a:xfrm>
          <a:prstGeom prst="rect">
            <a:avLst/>
          </a:prstGeom>
        </p:spPr>
      </p:pic>
      <p:pic>
        <p:nvPicPr>
          <p:cNvPr id="12" name="Picture 11" descr="A picture containing outdoor, rock, stone&#10;&#10;Description automatically generated">
            <a:extLst>
              <a:ext uri="{FF2B5EF4-FFF2-40B4-BE49-F238E27FC236}">
                <a16:creationId xmlns="" xmlns:a16="http://schemas.microsoft.com/office/drawing/2014/main" id="{A4A6B691-E83B-6242-B1D8-A4BC3E9B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953" y="4515425"/>
            <a:ext cx="2753391" cy="2065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45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7844093-4D7D-A247-BB2B-2287B4BA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土壤能適性發揮、永續發展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D4B6FA7-D5CE-C546-8250-33D60BB06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166191"/>
            <a:ext cx="11617374" cy="5522708"/>
          </a:xfrm>
        </p:spPr>
        <p:txBody>
          <a:bodyPr/>
          <a:lstStyle/>
          <a:p>
            <a:endParaRPr lang="zh-TW" altLang="en-US" sz="1600" b="1" dirty="0"/>
          </a:p>
          <a:p>
            <a:pPr>
              <a:lnSpc>
                <a:spcPct val="165000"/>
              </a:lnSpc>
            </a:pP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「土壤的功能性如何適當發揮，可以讓地球永續，這是土壤調查者最大的願望。」</a:t>
            </a:r>
            <a:r>
              <a:rPr lang="en-US" altLang="zh-TW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by </a:t>
            </a: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郭鴻裕</a:t>
            </a:r>
            <a:endParaRPr lang="en-US" altLang="zh-TW" sz="16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114300" indent="0">
              <a:lnSpc>
                <a:spcPct val="165000"/>
              </a:lnSpc>
              <a:buNone/>
            </a:pP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      土壤擁有的生態、生產價值並未受到重視。</a:t>
            </a:r>
            <a:endParaRPr lang="en-US" altLang="zh-TW" sz="16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114300" indent="0">
              <a:lnSpc>
                <a:spcPct val="165000"/>
              </a:lnSpc>
              <a:buNone/>
            </a:pPr>
            <a:r>
              <a:rPr lang="en-US" altLang="zh-TW" sz="2000" dirty="0">
                <a:latin typeface="Georgia" panose="02040502050405020303" pitchFamily="18" charset="0"/>
                <a:cs typeface="Microsoft Tai Le" panose="020B0502040204020203" pitchFamily="34" charset="0"/>
              </a:rPr>
              <a:t>Soil ecology and production value have not been taken seriously.</a:t>
            </a:r>
          </a:p>
          <a:p>
            <a:pPr marL="114300" indent="0">
              <a:lnSpc>
                <a:spcPct val="165000"/>
              </a:lnSpc>
              <a:buNone/>
            </a:pP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     農業是最能兼顧土壤生產與生態的方式。</a:t>
            </a:r>
            <a:endParaRPr lang="en-US" altLang="zh-TW" sz="16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114300" indent="0">
              <a:lnSpc>
                <a:spcPct val="165000"/>
              </a:lnSpc>
              <a:buNone/>
            </a:pPr>
            <a:r>
              <a:rPr lang="en-US" altLang="zh-TW" sz="2000" b="1" dirty="0">
                <a:solidFill>
                  <a:srgbClr val="C00000"/>
                </a:solidFill>
                <a:latin typeface="Georgia" panose="02040502050405020303" pitchFamily="18" charset="0"/>
                <a:cs typeface="Microsoft Tai Le" panose="020B0502040204020203" pitchFamily="34" charset="0"/>
              </a:rPr>
              <a:t>Sustainable agriculture is the best way to balance the soil’s productivity and ecology. </a:t>
            </a:r>
            <a:endParaRPr lang="zh-TW" altLang="en-US" sz="2000" b="1" dirty="0">
              <a:solidFill>
                <a:srgbClr val="C00000"/>
              </a:solidFill>
              <a:latin typeface="Georgia" panose="02040502050405020303" pitchFamily="18" charset="0"/>
              <a:cs typeface="Microsoft Tai Le" panose="020B0502040204020203" pitchFamily="34" charset="0"/>
            </a:endParaRPr>
          </a:p>
          <a:p>
            <a:pPr>
              <a:lnSpc>
                <a:spcPct val="165000"/>
              </a:lnSpc>
            </a:pP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聯合國糧農組織繪製全球土壤地圖。</a:t>
            </a:r>
            <a:endParaRPr lang="en-US" altLang="zh-TW" sz="16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lnSpc>
                <a:spcPct val="165000"/>
              </a:lnSpc>
            </a:pPr>
            <a:r>
              <a:rPr lang="en-US" altLang="zh-TW" sz="2000" dirty="0">
                <a:latin typeface="Georgia" panose="02040502050405020303" pitchFamily="18" charset="0"/>
                <a:cs typeface="Microsoft Tai Le" panose="020B0502040204020203" pitchFamily="34" charset="0"/>
              </a:rPr>
              <a:t>The United Nations Food and Agriculture Organization is monitoring soil quality worldwide</a:t>
            </a:r>
          </a:p>
          <a:p>
            <a:pPr>
              <a:lnSpc>
                <a:spcPct val="165000"/>
              </a:lnSpc>
            </a:pP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泰國推農民養土冠軍。</a:t>
            </a:r>
            <a:endParaRPr lang="en-US" altLang="zh-TW" sz="16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lnSpc>
                <a:spcPct val="165000"/>
              </a:lnSpc>
            </a:pPr>
            <a:r>
              <a:rPr lang="en-US" altLang="zh-TW" sz="2000" dirty="0">
                <a:latin typeface="Georgia" panose="02040502050405020303" pitchFamily="18" charset="0"/>
                <a:cs typeface="Microsoft Tai Le" panose="020B0502040204020203" pitchFamily="34" charset="0"/>
              </a:rPr>
              <a:t>Thailand promotes soil renewal through a competition</a:t>
            </a:r>
          </a:p>
          <a:p>
            <a:pPr>
              <a:lnSpc>
                <a:spcPct val="165000"/>
              </a:lnSpc>
            </a:pPr>
            <a:r>
              <a:rPr lang="zh-TW" alt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世界很多國家流動實驗室到田間測土壤。</a:t>
            </a:r>
          </a:p>
          <a:p>
            <a:r>
              <a:rPr kumimoji="1" lang="en-US" altLang="zh-TW" sz="2000" dirty="0">
                <a:latin typeface="Georgia" panose="02040502050405020303" pitchFamily="18" charset="0"/>
              </a:rPr>
              <a:t>Most countries around the world do research to improve their soil </a:t>
            </a:r>
            <a:endParaRPr kumimoji="1" lang="zh-TW" alt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6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="" xmlns:a16="http://schemas.microsoft.com/office/drawing/2014/main" id="{7F5D3E0C-27BC-464D-8FC2-A2F968FCE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9635" y="383183"/>
            <a:ext cx="8322365" cy="60533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E0C71AB9-22B4-384C-B458-41092FB8261A}"/>
              </a:ext>
            </a:extLst>
          </p:cNvPr>
          <p:cNvSpPr txBox="1"/>
          <p:nvPr/>
        </p:nvSpPr>
        <p:spPr>
          <a:xfrm>
            <a:off x="331307" y="2269233"/>
            <a:ext cx="3684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Georgia" panose="02040502050405020303" pitchFamily="18" charset="0"/>
                <a:ea typeface="Heiti SC Medium" pitchFamily="2" charset="-128"/>
              </a:rPr>
              <a:t>Have you seen this picture before?</a:t>
            </a:r>
            <a:endParaRPr kumimoji="1" lang="zh-TW" altLang="en-US" sz="3200" b="1" dirty="0">
              <a:latin typeface="Georgia" panose="02040502050405020303" pitchFamily="18" charset="0"/>
              <a:ea typeface="Heiti SC Medium" pitchFamily="2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3CE241B9-07C6-FB47-B884-76CF4EB2C1E4}"/>
              </a:ext>
            </a:extLst>
          </p:cNvPr>
          <p:cNvSpPr txBox="1"/>
          <p:nvPr/>
        </p:nvSpPr>
        <p:spPr>
          <a:xfrm>
            <a:off x="357528" y="4472239"/>
            <a:ext cx="3392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latin typeface="Georgia" panose="02040502050405020303" pitchFamily="18" charset="0"/>
                <a:ea typeface="Heiti SC Medium" pitchFamily="2" charset="-128"/>
              </a:rPr>
              <a:t>Do you know this picture?</a:t>
            </a:r>
            <a:endParaRPr kumimoji="1" lang="zh-TW" altLang="en-US" sz="3200" b="1" dirty="0">
              <a:latin typeface="Georgia" panose="02040502050405020303" pitchFamily="18" charset="0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5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5600" y="341576"/>
            <a:ext cx="11360800" cy="763600"/>
          </a:xfrm>
        </p:spPr>
        <p:txBody>
          <a:bodyPr/>
          <a:lstStyle/>
          <a:p>
            <a:r>
              <a:rPr lang="en-US" altLang="zh-TW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What is sustainable development?</a:t>
            </a:r>
            <a:endParaRPr lang="zh-TW" altLang="en-US" sz="36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5600" y="1536632"/>
            <a:ext cx="11360800" cy="4979791"/>
          </a:xfrm>
        </p:spPr>
        <p:txBody>
          <a:bodyPr/>
          <a:lstStyle/>
          <a:p>
            <a:pPr>
              <a:lnSpc>
                <a:spcPct val="114000"/>
              </a:lnSpc>
              <a:buNone/>
            </a:pPr>
            <a:r>
              <a:rPr lang="en-US" altLang="zh-TW" sz="2200" dirty="0">
                <a:latin typeface="Georgia" panose="02040502050405020303" pitchFamily="18" charset="0"/>
              </a:rPr>
              <a:t>Watch video 1 </a:t>
            </a:r>
            <a:r>
              <a:rPr lang="en-US" altLang="zh-TW" sz="2200" dirty="0"/>
              <a:t>(</a:t>
            </a:r>
            <a:r>
              <a:rPr lang="zh-TW" altLang="en-US" sz="2200" dirty="0"/>
              <a:t>中文字幕</a:t>
            </a:r>
            <a:r>
              <a:rPr lang="en-US" altLang="zh-TW" sz="2200" dirty="0" smtClean="0"/>
              <a:t>)</a:t>
            </a:r>
            <a:endParaRPr lang="en-US" altLang="zh-TW" sz="2200" dirty="0"/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2200" dirty="0" err="1">
                <a:hlinkClick r:id="rId2"/>
              </a:rPr>
              <a:t>https://www.youtube.com/watch?v=5yTxDO4bb30</a:t>
            </a:r>
            <a:endParaRPr lang="en-US" altLang="zh-TW" sz="2200" dirty="0"/>
          </a:p>
          <a:p>
            <a:pPr marL="114300" indent="0">
              <a:lnSpc>
                <a:spcPct val="114000"/>
              </a:lnSpc>
              <a:buNone/>
            </a:pPr>
            <a:endParaRPr lang="en-US" altLang="zh-TW" sz="2200" dirty="0"/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2200" dirty="0" smtClean="0">
                <a:latin typeface="Georgia" panose="02040502050405020303" pitchFamily="18" charset="0"/>
              </a:rPr>
              <a:t>Video </a:t>
            </a:r>
            <a:r>
              <a:rPr lang="en-US" altLang="zh-TW" sz="2200" dirty="0">
                <a:latin typeface="Georgia" panose="02040502050405020303" pitchFamily="18" charset="0"/>
              </a:rPr>
              <a:t>speed may be switched to x 0.75 </a:t>
            </a:r>
          </a:p>
          <a:p>
            <a:pPr marL="114300" indent="0">
              <a:lnSpc>
                <a:spcPct val="114000"/>
              </a:lnSpc>
              <a:buNone/>
            </a:pPr>
            <a:endParaRPr lang="en-US" altLang="zh-TW" sz="2200" dirty="0" smtClean="0"/>
          </a:p>
          <a:p>
            <a:pPr marL="114300" indent="0">
              <a:lnSpc>
                <a:spcPct val="114000"/>
              </a:lnSpc>
              <a:buNone/>
            </a:pPr>
            <a:endParaRPr lang="en-US" altLang="zh-TW" sz="2200" dirty="0"/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2800" dirty="0" smtClean="0">
                <a:latin typeface="Georgia" panose="02040502050405020303" pitchFamily="18" charset="0"/>
              </a:rPr>
              <a:t>◎Please </a:t>
            </a:r>
            <a:r>
              <a:rPr lang="en-US" altLang="zh-TW" sz="2800" dirty="0">
                <a:latin typeface="Georgia" panose="02040502050405020303" pitchFamily="18" charset="0"/>
              </a:rPr>
              <a:t>watch the video and record the key words </a:t>
            </a:r>
          </a:p>
          <a:p>
            <a:pPr marL="114300" indent="0">
              <a:lnSpc>
                <a:spcPct val="114000"/>
              </a:lnSpc>
              <a:buNone/>
            </a:pPr>
            <a:endParaRPr lang="en-US" altLang="zh-TW" sz="2800" dirty="0" smtClean="0">
              <a:latin typeface="Georgia" panose="02040502050405020303" pitchFamily="18" charset="0"/>
            </a:endParaRPr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2800" dirty="0" smtClean="0">
                <a:latin typeface="Georgia" panose="02040502050405020303" pitchFamily="18" charset="0"/>
              </a:rPr>
              <a:t>◎Each </a:t>
            </a:r>
            <a:r>
              <a:rPr lang="en-US" altLang="zh-TW" sz="2800" dirty="0">
                <a:latin typeface="Georgia" panose="02040502050405020303" pitchFamily="18" charset="0"/>
              </a:rPr>
              <a:t>group will share the key content they saw in the video. </a:t>
            </a:r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2800" dirty="0">
                <a:latin typeface="Georgia" panose="02040502050405020303" pitchFamily="18" charset="0"/>
              </a:rPr>
              <a:t>What’s the most impressive point?</a:t>
            </a:r>
          </a:p>
          <a:p>
            <a:pPr marL="114300" indent="0">
              <a:lnSpc>
                <a:spcPct val="114000"/>
              </a:lnSpc>
              <a:buNone/>
            </a:pPr>
            <a:endParaRPr lang="en-US" altLang="zh-TW" sz="2200" dirty="0"/>
          </a:p>
          <a:p>
            <a:pPr marL="114300" indent="0">
              <a:lnSpc>
                <a:spcPct val="114000"/>
              </a:lnSpc>
              <a:buNone/>
            </a:pPr>
            <a:endParaRPr lang="en-US" altLang="zh-TW" sz="2200" dirty="0"/>
          </a:p>
          <a:p>
            <a:endParaRPr lang="zh-TW" altLang="en-US" sz="2200" dirty="0"/>
          </a:p>
        </p:txBody>
      </p:sp>
      <p:pic>
        <p:nvPicPr>
          <p:cNvPr id="4" name="圖片 3" descr="thE2ZS8Q3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808" y="542511"/>
            <a:ext cx="2324101" cy="415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514D65F-A6D8-074B-A64E-A1AC69104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93031172-40D9-6E4D-A2E3-891CF5B03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827" y="0"/>
            <a:ext cx="9028706" cy="6858000"/>
          </a:xfrm>
        </p:spPr>
      </p:pic>
    </p:spTree>
    <p:extLst>
      <p:ext uri="{BB962C8B-B14F-4D97-AF65-F5344CB8AC3E}">
        <p14:creationId xmlns="" xmlns:p14="http://schemas.microsoft.com/office/powerpoint/2010/main" val="13225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7E5A72-ADB0-4B15-A27A-DD0FDF1E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490" y="120928"/>
            <a:ext cx="9064419" cy="1752599"/>
          </a:xfrm>
        </p:spPr>
        <p:txBody>
          <a:bodyPr/>
          <a:lstStyle/>
          <a:p>
            <a:r>
              <a:rPr lang="en-US" sz="4800" dirty="0">
                <a:solidFill>
                  <a:srgbClr val="34452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“sustainable” mean?</a:t>
            </a:r>
            <a:r>
              <a:rPr lang="en-US" sz="4800" dirty="0">
                <a:solidFill>
                  <a:srgbClr val="34452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rgbClr val="34452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34452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CB00F4-2D8D-4B51-A3C9-B7C7CE0E8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426" y="4704522"/>
            <a:ext cx="9594574" cy="2153478"/>
          </a:xfrm>
        </p:spPr>
        <p:txBody>
          <a:bodyPr/>
          <a:lstStyle/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can keep going on and on and on (continue forever)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892471-1454-4CA7-8FDB-07A0EFE23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549" y="1351722"/>
            <a:ext cx="7026303" cy="3193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96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D87DE8-8290-4343-A802-0E42A854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98783"/>
            <a:ext cx="10018713" cy="128877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4452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something is not sustainable, it will eventually crash or decline </a:t>
            </a:r>
            <a:endParaRPr lang="en-US" sz="8000" b="1" dirty="0">
              <a:solidFill>
                <a:srgbClr val="34452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26C8C7-690F-41B2-9418-3569C5553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231" y="1487559"/>
            <a:ext cx="4823791" cy="2075619"/>
          </a:xfrm>
        </p:spPr>
        <p:txBody>
          <a:bodyPr>
            <a:normAutofit fontScale="92500"/>
          </a:bodyPr>
          <a:lstStyle/>
          <a:p>
            <a:r>
              <a:rPr lang="en-US" sz="3600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unless it is supported by something else, like the government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70A7E9-B94E-441C-AE29-22372C54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5" y="1646585"/>
            <a:ext cx="5407022" cy="4055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2FDC72-B82F-4772-83FC-5FADCD23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699" y="3563178"/>
            <a:ext cx="4134678" cy="32948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75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43E2E2-A8D5-484A-9077-B306CDFA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7"/>
            <a:ext cx="11360800" cy="1104805"/>
          </a:xfrm>
        </p:spPr>
        <p:txBody>
          <a:bodyPr/>
          <a:lstStyle/>
          <a:p>
            <a:r>
              <a:rPr kumimoji="1" lang="zh-TW" altLang="en-US" dirty="0"/>
              <a:t>任務來囉！</a:t>
            </a:r>
            <a:r>
              <a:rPr kumimoji="1" lang="en-US" altLang="zh-TW" sz="6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Microsoft Tai Le" panose="020B0502040204020203" pitchFamily="34" charset="0"/>
              </a:rPr>
              <a:t>Unlock the SDGs</a:t>
            </a:r>
            <a:r>
              <a:rPr kumimoji="1" lang="en-US" altLang="zh-TW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kumimoji="1" lang="en-US" altLang="zh-TW" dirty="0">
                <a:solidFill>
                  <a:schemeClr val="accent4">
                    <a:lumMod val="50000"/>
                  </a:schemeClr>
                </a:solidFill>
              </a:rPr>
            </a:b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FC54110-6863-DB43-8D34-DD407E1DE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124807"/>
            <a:ext cx="11092070" cy="573319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kumimoji="1" lang="en-US" altLang="zh-TW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kumimoji="1" lang="en-US" altLang="zh-TW" sz="2400" b="1" dirty="0">
                <a:latin typeface="Georgia" panose="02040502050405020303" pitchFamily="18" charset="0"/>
                <a:cs typeface="Microsoft Tai Le" panose="020B0502040204020203" pitchFamily="34" charset="0"/>
              </a:rPr>
              <a:t>First round</a:t>
            </a: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Time: 5 mins</a:t>
            </a: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Tools: </a:t>
            </a:r>
            <a:r>
              <a:rPr kumimoji="1" lang="en-US" altLang="zh-TW" sz="2400" dirty="0" err="1">
                <a:latin typeface="Georgia" panose="02040502050405020303" pitchFamily="18" charset="0"/>
                <a:cs typeface="Microsoft Tai Le" panose="020B0502040204020203" pitchFamily="34" charset="0"/>
              </a:rPr>
              <a:t>ipad</a:t>
            </a: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, mission sheet</a:t>
            </a: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Mission criteria</a:t>
            </a:r>
            <a:r>
              <a:rPr kumimoji="1" lang="en-US" altLang="zh-TW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: </a:t>
            </a:r>
            <a:r>
              <a:rPr kumimoji="1" lang="zh-TW" alt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完成學習單的第</a:t>
            </a:r>
            <a:r>
              <a:rPr kumimoji="1" lang="en-US" altLang="zh-TW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2-3</a:t>
            </a:r>
            <a:r>
              <a:rPr kumimoji="1" lang="zh-TW" alt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題</a:t>
            </a:r>
            <a:endParaRPr kumimoji="1" lang="en-US" altLang="zh-TW" sz="24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Pause when time’s up, turn off the </a:t>
            </a:r>
            <a:r>
              <a:rPr kumimoji="1" lang="en-US" altLang="zh-TW" sz="2400" dirty="0" err="1">
                <a:latin typeface="Georgia" panose="02040502050405020303" pitchFamily="18" charset="0"/>
                <a:cs typeface="Microsoft Tai Le" panose="020B0502040204020203" pitchFamily="34" charset="0"/>
              </a:rPr>
              <a:t>ipad</a:t>
            </a:r>
            <a:endParaRPr kumimoji="1" lang="en-US" altLang="zh-TW" sz="2400" dirty="0">
              <a:latin typeface="Georgia" panose="02040502050405020303" pitchFamily="18" charset="0"/>
              <a:cs typeface="Microsoft Tai Le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Organize your own mission sheet</a:t>
            </a: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Leader from another table checks each group’s completion</a:t>
            </a:r>
          </a:p>
          <a:p>
            <a:pPr>
              <a:lnSpc>
                <a:spcPct val="150000"/>
              </a:lnSpc>
            </a:pPr>
            <a:r>
              <a:rPr kumimoji="1" lang="en-US" altLang="zh-TW" sz="2400" dirty="0">
                <a:latin typeface="Georgia" panose="02040502050405020303" pitchFamily="18" charset="0"/>
                <a:cs typeface="Microsoft Tai Le" panose="020B0502040204020203" pitchFamily="34" charset="0"/>
              </a:rPr>
              <a:t>Bonus Points Time!</a:t>
            </a:r>
          </a:p>
          <a:p>
            <a:pPr>
              <a:lnSpc>
                <a:spcPct val="114000"/>
              </a:lnSpc>
            </a:pPr>
            <a:endParaRPr kumimoji="1" lang="en-US" altLang="zh-TW" sz="20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06002EC9-C743-F44D-8AAD-B75B52CA8158}"/>
              </a:ext>
            </a:extLst>
          </p:cNvPr>
          <p:cNvSpPr txBox="1"/>
          <p:nvPr/>
        </p:nvSpPr>
        <p:spPr>
          <a:xfrm>
            <a:off x="4612817" y="5800742"/>
            <a:ext cx="675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FF000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小秘訣：分工合作才能創造高完成率喔！</a:t>
            </a:r>
          </a:p>
        </p:txBody>
      </p:sp>
    </p:spTree>
    <p:extLst>
      <p:ext uri="{BB962C8B-B14F-4D97-AF65-F5344CB8AC3E}">
        <p14:creationId xmlns="" xmlns:p14="http://schemas.microsoft.com/office/powerpoint/2010/main" val="15533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7D4D12-942D-4877-93A2-DC354640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video introducing the </a:t>
            </a:r>
            <a:b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SDGs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="" xmlns:a16="http://schemas.microsoft.com/office/drawing/2014/main" id="{D8C66DD9-A4BE-5D40-9CBD-3316F3D5F8D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9997" y="2067339"/>
            <a:ext cx="10601673" cy="37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 sz="1867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marL="114300" indent="0">
              <a:lnSpc>
                <a:spcPct val="114000"/>
              </a:lnSpc>
              <a:buFont typeface="Oxygen Light"/>
              <a:buNone/>
            </a:pPr>
            <a:endParaRPr lang="en-US" altLang="zh-TW" sz="3200" kern="0" dirty="0">
              <a:latin typeface="標楷體" pitchFamily="65" charset="-120"/>
              <a:ea typeface="標楷體" pitchFamily="65" charset="-120"/>
            </a:endParaRPr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3200" kern="0" dirty="0" smtClean="0">
                <a:latin typeface="Georgia" panose="02040502050405020303" pitchFamily="18" charset="0"/>
                <a:ea typeface="標楷體" pitchFamily="65" charset="-120"/>
              </a:rPr>
              <a:t>Watch </a:t>
            </a:r>
            <a:r>
              <a:rPr lang="en-US" altLang="zh-TW" sz="3200" kern="0" dirty="0">
                <a:latin typeface="Georgia" panose="02040502050405020303" pitchFamily="18" charset="0"/>
                <a:ea typeface="標楷體" pitchFamily="65" charset="-120"/>
              </a:rPr>
              <a:t>video 2</a:t>
            </a:r>
            <a:r>
              <a:rPr lang="en-US" altLang="zh-TW" sz="3200" kern="0" dirty="0" smtClean="0">
                <a:latin typeface="Georgia" panose="02040502050405020303" pitchFamily="18" charset="0"/>
                <a:ea typeface="標楷體" pitchFamily="65" charset="-120"/>
              </a:rPr>
              <a:t>:</a:t>
            </a:r>
          </a:p>
          <a:p>
            <a:pPr marL="114300" indent="0">
              <a:lnSpc>
                <a:spcPct val="114000"/>
              </a:lnSpc>
              <a:buNone/>
            </a:pPr>
            <a:r>
              <a:rPr lang="en-US" altLang="zh-TW" sz="3200" kern="0" dirty="0" smtClean="0">
                <a:latin typeface="Georgia" panose="02040502050405020303" pitchFamily="18" charset="0"/>
                <a:ea typeface="標楷體" pitchFamily="65" charset="-120"/>
              </a:rPr>
              <a:t> </a:t>
            </a:r>
            <a:r>
              <a:rPr lang="en-US" altLang="zh-TW" sz="3200" kern="0" dirty="0">
                <a:latin typeface="Georgia" panose="02040502050405020303" pitchFamily="18" charset="0"/>
                <a:ea typeface="標楷體" pitchFamily="65" charset="-120"/>
              </a:rPr>
              <a:t>From the Millennium Development Goals (MDGs) to the SDGs</a:t>
            </a:r>
          </a:p>
          <a:p>
            <a:pPr marL="114300" indent="0">
              <a:lnSpc>
                <a:spcPct val="114000"/>
              </a:lnSpc>
              <a:buFont typeface="Oxygen Light"/>
              <a:buNone/>
            </a:pPr>
            <a:r>
              <a:rPr lang="en-US" altLang="zh-TW" sz="3200" kern="0" dirty="0">
                <a:latin typeface="標楷體" pitchFamily="65" charset="-120"/>
                <a:ea typeface="標楷體" pitchFamily="65" charset="-120"/>
                <a:hlinkClick r:id="rId2"/>
              </a:rPr>
              <a:t>https://www.youtube.com/watch?v=5yTxDO4bb30</a:t>
            </a:r>
            <a:endParaRPr lang="en-US" altLang="zh-TW" sz="3200" kern="0" dirty="0">
              <a:latin typeface="標楷體" pitchFamily="65" charset="-120"/>
              <a:ea typeface="標楷體" pitchFamily="65" charset="-120"/>
            </a:endParaRPr>
          </a:p>
          <a:p>
            <a:pPr marL="114300" indent="0">
              <a:lnSpc>
                <a:spcPct val="114000"/>
              </a:lnSpc>
              <a:buFont typeface="Oxygen Light"/>
              <a:buNone/>
            </a:pPr>
            <a:endParaRPr lang="en-US" altLang="zh-TW" kern="0" dirty="0"/>
          </a:p>
          <a:p>
            <a:pPr marL="114300" indent="0">
              <a:lnSpc>
                <a:spcPct val="114000"/>
              </a:lnSpc>
              <a:buFont typeface="Oxygen Light"/>
              <a:buNone/>
            </a:pPr>
            <a:endParaRPr lang="en-US" altLang="zh-TW" kern="0" dirty="0"/>
          </a:p>
          <a:p>
            <a:pPr marL="114300" indent="0">
              <a:lnSpc>
                <a:spcPct val="114000"/>
              </a:lnSpc>
              <a:buFont typeface="Oxygen Light"/>
              <a:buNone/>
            </a:pPr>
            <a:endParaRPr lang="en-US" altLang="zh-TW" kern="0" dirty="0"/>
          </a:p>
          <a:p>
            <a:pPr marL="114300" indent="0">
              <a:lnSpc>
                <a:spcPct val="114000"/>
              </a:lnSpc>
              <a:buFont typeface="Oxygen Light"/>
              <a:buNone/>
            </a:pPr>
            <a:endParaRPr kumimoji="1" lang="en-US" altLang="zh-TW" kern="0" dirty="0"/>
          </a:p>
          <a:p>
            <a:pPr marL="114300" indent="0">
              <a:lnSpc>
                <a:spcPct val="114000"/>
              </a:lnSpc>
              <a:buFont typeface="Oxygen Light"/>
              <a:buNone/>
            </a:pPr>
            <a:endParaRPr kumimoji="1" lang="zh-TW" altLang="en-US" kern="0" dirty="0"/>
          </a:p>
          <a:p>
            <a:endParaRPr kumimoji="1" lang="zh-TW" altLang="en-US" kern="0" dirty="0"/>
          </a:p>
        </p:txBody>
      </p:sp>
    </p:spTree>
    <p:extLst>
      <p:ext uri="{BB962C8B-B14F-4D97-AF65-F5344CB8AC3E}">
        <p14:creationId xmlns="" xmlns:p14="http://schemas.microsoft.com/office/powerpoint/2010/main" val="13079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E60A03D-CB1C-C745-9C37-B30AC9C0C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b="1" dirty="0">
                <a:solidFill>
                  <a:srgbClr val="7030A0"/>
                </a:solidFill>
                <a:latin typeface="Georgia" panose="02040502050405020303" pitchFamily="18" charset="0"/>
                <a:ea typeface="Heiti SC Medium" pitchFamily="2" charset="-128"/>
              </a:rPr>
              <a:t>Time to Dig into Your Memory </a:t>
            </a:r>
            <a:r>
              <a:rPr kumimoji="1" lang="zh-TW" altLang="en-US" sz="3200" b="1" dirty="0">
                <a:latin typeface="Georgia" panose="02040502050405020303" pitchFamily="18" charset="0"/>
                <a:ea typeface="Heiti SC Medium" pitchFamily="2" charset="-128"/>
              </a:rPr>
              <a:t>～～～</a:t>
            </a:r>
            <a:r>
              <a:rPr kumimoji="1" lang="en-US" altLang="zh-TW" sz="3200" b="1" dirty="0">
                <a:solidFill>
                  <a:srgbClr val="344529"/>
                </a:solidFill>
                <a:latin typeface="Georgia" panose="02040502050405020303" pitchFamily="18" charset="0"/>
                <a:ea typeface="Heiti SC Medium" pitchFamily="2" charset="-128"/>
              </a:rPr>
              <a:t>Course Review </a:t>
            </a:r>
            <a:endParaRPr kumimoji="1" lang="zh-TW" altLang="en-US" sz="3200" b="1" dirty="0">
              <a:solidFill>
                <a:srgbClr val="344529"/>
              </a:solidFill>
              <a:latin typeface="Georgia" panose="02040502050405020303" pitchFamily="18" charset="0"/>
              <a:ea typeface="Heiti SC Medium" pitchFamily="2" charset="-128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BF38984-864C-9C4B-B054-653296F15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81" y="1772923"/>
            <a:ext cx="6086744" cy="4219374"/>
          </a:xfrm>
        </p:spPr>
        <p:txBody>
          <a:bodyPr/>
          <a:lstStyle/>
          <a:p>
            <a:r>
              <a:rPr kumimoji="1" lang="en-US" altLang="zh-TW" sz="3200" b="1" dirty="0">
                <a:latin typeface="Georgia" panose="02040502050405020303" pitchFamily="18" charset="0"/>
                <a:ea typeface="Heiti SC Medium" pitchFamily="2" charset="-128"/>
              </a:rPr>
              <a:t>Last semester, what homegrown vegetable did we use in our sandwiches?</a:t>
            </a:r>
          </a:p>
          <a:p>
            <a:r>
              <a:rPr kumimoji="1" lang="en-US" altLang="zh-TW" sz="3200" b="1" dirty="0">
                <a:latin typeface="Georgia" panose="02040502050405020303" pitchFamily="18" charset="0"/>
                <a:ea typeface="Heiti SC Medium" pitchFamily="2" charset="-128"/>
              </a:rPr>
              <a:t>What did we use to plant it? </a:t>
            </a:r>
          </a:p>
          <a:p>
            <a:r>
              <a:rPr kumimoji="1" lang="en-US" altLang="zh-TW" sz="3200" b="1" dirty="0">
                <a:latin typeface="Georgia" panose="02040502050405020303" pitchFamily="18" charset="0"/>
                <a:ea typeface="Heiti SC Medium" pitchFamily="2" charset="-128"/>
              </a:rPr>
              <a:t>Why did we choose this planting method?</a:t>
            </a:r>
          </a:p>
          <a:p>
            <a:endParaRPr kumimoji="1" lang="en-US" altLang="zh-TW" sz="2000" b="1" dirty="0"/>
          </a:p>
          <a:p>
            <a:endParaRPr kumimoji="1" lang="zh-TW" altLang="en-US" dirty="0"/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F6D6C3B9-2162-CA46-A06F-D52A9A14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43" t="13801" r="8697" b="5594"/>
          <a:stretch/>
        </p:blipFill>
        <p:spPr>
          <a:xfrm rot="458275">
            <a:off x="6924600" y="1668864"/>
            <a:ext cx="4913885" cy="33048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35481EB6-37E9-9E40-AA56-42BD6049E1B0}"/>
              </a:ext>
            </a:extLst>
          </p:cNvPr>
          <p:cNvSpPr txBox="1"/>
          <p:nvPr/>
        </p:nvSpPr>
        <p:spPr>
          <a:xfrm rot="20554274">
            <a:off x="8076457" y="5433391"/>
            <a:ext cx="2915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新細明體" panose="02020500000000000000" pitchFamily="18" charset="-120"/>
              </a:rPr>
              <a:t>Do you still remember </a:t>
            </a:r>
            <a:r>
              <a:rPr kumimoji="1" lang="en-US" altLang="zh-TW" sz="2400" b="1" dirty="0">
                <a:solidFill>
                  <a:srgbClr val="000000"/>
                </a:solidFill>
                <a:latin typeface="Georgia" panose="02040502050405020303" pitchFamily="18" charset="0"/>
                <a:ea typeface="新細明體" panose="02020500000000000000" pitchFamily="18" charset="-120"/>
              </a:rPr>
              <a:t>me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新細明體" panose="02020500000000000000" pitchFamily="18" charset="-120"/>
              </a:rPr>
              <a:t>? 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8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C7DA66-5ACA-4417-A57A-5CF9E3E7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0" y="0"/>
            <a:ext cx="10018713" cy="156375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3922"/>
                </a:solidFill>
                <a:latin typeface="Georgia" panose="02040502050405020303" pitchFamily="18" charset="0"/>
              </a:rPr>
              <a:t>What did you see in these videos?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655DC-98BC-4F6D-B222-376129F5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503" y="1673086"/>
            <a:ext cx="10018713" cy="3866322"/>
          </a:xfrm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Georgia" panose="02040502050405020303" pitchFamily="18" charset="0"/>
              </a:rPr>
              <a:t>Out </a:t>
            </a:r>
            <a:r>
              <a:rPr lang="en-US" altLang="zh-TW" sz="4400" dirty="0">
                <a:latin typeface="Georgia" panose="02040502050405020303" pitchFamily="18" charset="0"/>
              </a:rPr>
              <a:t>of the 17 goals, which do you think is the most important one? </a:t>
            </a:r>
            <a:endParaRPr lang="en-US" altLang="zh-TW" sz="4400" dirty="0"/>
          </a:p>
          <a:p>
            <a:r>
              <a:rPr lang="en-US" altLang="zh-TW" sz="4400" dirty="0">
                <a:latin typeface="Georgia" panose="02040502050405020303" pitchFamily="18" charset="0"/>
              </a:rPr>
              <a:t>What ideas or thoughts do you have?</a:t>
            </a:r>
          </a:p>
          <a:p>
            <a:endParaRPr lang="en-US" sz="4400" dirty="0"/>
          </a:p>
        </p:txBody>
      </p:sp>
      <p:pic>
        <p:nvPicPr>
          <p:cNvPr id="4" name="圖片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77" y="4479373"/>
            <a:ext cx="4094923" cy="21330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41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3287" y="2103783"/>
            <a:ext cx="10018713" cy="1752599"/>
          </a:xfrm>
        </p:spPr>
        <p:txBody>
          <a:bodyPr>
            <a:noAutofit/>
          </a:bodyPr>
          <a:lstStyle/>
          <a:p>
            <a:r>
              <a:rPr lang="en-US" altLang="zh-TW" sz="11500" dirty="0">
                <a:solidFill>
                  <a:srgbClr val="FF0000"/>
                </a:solidFill>
                <a:latin typeface="Georgia" panose="02040502050405020303" pitchFamily="18" charset="0"/>
                <a:ea typeface="Cambria" pitchFamily="18" charset="0"/>
              </a:rPr>
              <a:t>Class 3</a:t>
            </a:r>
            <a:endParaRPr lang="zh-TW" altLang="en-US" sz="115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圖片 2" descr="SDGs-for-ki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355" y="0"/>
            <a:ext cx="43093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53CB4-E227-476E-9E33-4AA5EF40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Focus on SDGs 3, 12 and 15 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2920A7-0017-4FF3-9CC4-F9CCD97F2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666999"/>
            <a:ext cx="11277600" cy="3124201"/>
          </a:xfr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36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Wingdings" panose="05000000000000000000" pitchFamily="2" charset="2"/>
              </a:rPr>
              <a:t>SDG 3: Good Health and Well-Being</a:t>
            </a:r>
            <a:endParaRPr lang="en-US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Wingdings" panose="05000000000000000000" pitchFamily="2" charset="2"/>
              </a:rPr>
              <a:t>SDG 12: Responsible Consumption and Production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Wingdings" panose="05000000000000000000" pitchFamily="2" charset="2"/>
              </a:rPr>
              <a:t>SDG 15: Life on Land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758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C11694-EAFC-443A-B8F3-39FB6388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Wingdings" panose="05000000000000000000" pitchFamily="2" charset="2"/>
              </a:rPr>
              <a:t>SDG 3: Good Health and Well-Being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90C7CD-B8AA-4C3C-8AAE-EEA931D6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934817"/>
            <a:ext cx="10018713" cy="175259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Georgia" panose="02040502050405020303" pitchFamily="18" charset="0"/>
              </a:rPr>
              <a:t>Ensure healthy lives </a:t>
            </a:r>
          </a:p>
          <a:p>
            <a:r>
              <a:rPr lang="en-US" sz="4000" dirty="0">
                <a:solidFill>
                  <a:srgbClr val="C00000"/>
                </a:solidFill>
                <a:latin typeface="Georgia" panose="02040502050405020303" pitchFamily="18" charset="0"/>
              </a:rPr>
              <a:t>Promote well-being for all, young and 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317BA2-D092-4F18-A315-FBF9D1F7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81" y="3975652"/>
            <a:ext cx="4677940" cy="2915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459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02934-322E-4E8D-99EB-BB3959A7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707689" cy="175259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Wingdings" panose="05000000000000000000" pitchFamily="2" charset="2"/>
              </a:rPr>
              <a:t>SDG 12: Responsible Consumption and Production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8052D7-CB6C-41D3-AA4E-2E368AA6D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802298"/>
            <a:ext cx="10018713" cy="226281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latin typeface="Georgia" panose="02040502050405020303" pitchFamily="18" charset="0"/>
              </a:rPr>
              <a:t>Don’t use things more than you need to</a:t>
            </a:r>
          </a:p>
          <a:p>
            <a:r>
              <a:rPr lang="en-US" sz="4000" dirty="0">
                <a:solidFill>
                  <a:srgbClr val="C00000"/>
                </a:solidFill>
                <a:latin typeface="Georgia" panose="02040502050405020303" pitchFamily="18" charset="0"/>
              </a:rPr>
              <a:t>Reuse or recycle everything that you can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438F7B-319A-4920-9B18-06D80008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343" y="3855761"/>
            <a:ext cx="5337313" cy="30022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84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4AAAD6-3756-4306-8F7C-9A364D63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224" y="265043"/>
            <a:ext cx="8428315" cy="1524000"/>
          </a:xfrm>
        </p:spPr>
        <p:txBody>
          <a:bodyPr/>
          <a:lstStyle/>
          <a:p>
            <a:r>
              <a:rPr lang="en-US" sz="4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Wingdings" panose="05000000000000000000" pitchFamily="2" charset="2"/>
              </a:rPr>
              <a:t>SDG 15: Life on Land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Wingdings" panose="05000000000000000000" pitchFamily="2" charset="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B7AD6B-D281-4A2B-925B-53B9D540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099931"/>
            <a:ext cx="9528247" cy="396902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Protect and restore the environment</a:t>
            </a:r>
          </a:p>
          <a:p>
            <a:r>
              <a:rPr lang="en-US" sz="3600" dirty="0">
                <a:latin typeface="Georgia" panose="02040502050405020303" pitchFamily="18" charset="0"/>
              </a:rPr>
              <a:t>Manage forests wisely</a:t>
            </a:r>
          </a:p>
          <a:p>
            <a:r>
              <a:rPr lang="en-US" sz="3600" dirty="0">
                <a:solidFill>
                  <a:srgbClr val="663300"/>
                </a:solidFill>
                <a:latin typeface="Georgia" panose="02040502050405020303" pitchFamily="18" charset="0"/>
              </a:rPr>
              <a:t>Stop and reverse damage to the land </a:t>
            </a:r>
          </a:p>
          <a:p>
            <a:r>
              <a:rPr lang="en-US" sz="3600" dirty="0">
                <a:solidFill>
                  <a:srgbClr val="C00000"/>
                </a:solidFill>
                <a:latin typeface="Georgia" panose="02040502050405020303" pitchFamily="18" charset="0"/>
              </a:rPr>
              <a:t>Stop extinctions of rare animals and plants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3D9BAAE-0D00-412D-882D-F6D6C2B4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330" y="4876800"/>
            <a:ext cx="4762500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4A9B91-E2EA-4631-8DBA-C4099D47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799" y="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47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8537" y="288235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Georgia" panose="02040502050405020303" pitchFamily="18" charset="0"/>
              </a:rPr>
              <a:t>SDG Concepts Game</a:t>
            </a:r>
            <a:r>
              <a:rPr lang="en-US" sz="5400" b="1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5400" b="1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 to review key words and concepts</a:t>
            </a:r>
            <a:endParaRPr lang="zh-TW" altLang="en-US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內容版面配置區 3" descr="下載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9303" y="2333972"/>
            <a:ext cx="6188765" cy="39784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C96914-F3FC-4906-A38A-06492AC7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98" y="190499"/>
            <a:ext cx="10018713" cy="175259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What does “sustainable” mean?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6D3715-084D-4858-8D7F-9B51E5D5D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504" y="1656523"/>
            <a:ext cx="10641496" cy="4134678"/>
          </a:xfrm>
        </p:spPr>
        <p:txBody>
          <a:bodyPr>
            <a:normAutofit/>
          </a:bodyPr>
          <a:lstStyle/>
          <a:p>
            <a:pPr marL="971550" marR="0" lvl="1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has a lot of sugar</a:t>
            </a: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costs a lot</a:t>
            </a: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will never happen</a:t>
            </a: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can keep going on and on and on (continue forever)  </a:t>
            </a:r>
            <a:endParaRPr lang="en-US" sz="4400" b="1" dirty="0">
              <a:solidFill>
                <a:srgbClr val="FF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="" xmlns:a16="http://schemas.microsoft.com/office/drawing/2014/main" id="{1AB2FA37-E20B-48D0-ABF7-A073187DA9BA}"/>
              </a:ext>
            </a:extLst>
          </p:cNvPr>
          <p:cNvSpPr/>
          <p:nvPr/>
        </p:nvSpPr>
        <p:spPr>
          <a:xfrm>
            <a:off x="1550572" y="3869636"/>
            <a:ext cx="569844" cy="530087"/>
          </a:xfrm>
          <a:prstGeom prst="star5">
            <a:avLst/>
          </a:prstGeom>
          <a:solidFill>
            <a:srgbClr val="28F4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51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FD06B-4272-40A4-BD26-FFC078C7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26" y="354496"/>
            <a:ext cx="10257182" cy="2110408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2.What’s wrong with something being </a:t>
            </a:r>
            <a:b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non-sustainable?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995E16-1BE1-4AFA-A27D-CE4E87E78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doesn’t taste good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doesn’t look good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will eventually crash or decline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4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not much fun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F7BB27-22AC-4120-ADAE-333DB168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58" y="3936465"/>
            <a:ext cx="640135" cy="585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9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0B54DB-D07C-497C-B36C-21D38EE9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337" y="0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Which SDG is about everyone worldwide being healthy?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AE487C-791C-48E7-A45A-92E8042B8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40835"/>
            <a:ext cx="10018713" cy="3750365"/>
          </a:xfrm>
        </p:spPr>
        <p:txBody>
          <a:bodyPr>
            <a:normAutofit fontScale="92500"/>
          </a:bodyPr>
          <a:lstStyle/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SDG 9: Industry, Innovation and Infrastructure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SDG 3: Good Health and Well-Being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4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SDG 14: Life Below Water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marR="0" lvl="1" indent="-7429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UcPeriod"/>
            </a:pPr>
            <a:r>
              <a:rPr lang="en-US" sz="4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SDG 7: Affordable and Clean Energy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32432A-A2D1-4031-A1C9-9DCE28B1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69" y="3237985"/>
            <a:ext cx="640135" cy="585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99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7E8F82F-EB54-B742-9167-694BC238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04" y="1841678"/>
            <a:ext cx="5176561" cy="2915852"/>
          </a:xfrm>
        </p:spPr>
        <p:txBody>
          <a:bodyPr/>
          <a:lstStyle/>
          <a:p>
            <a:r>
              <a:rPr kumimoji="1" lang="en-US" altLang="zh-TW" sz="4000" b="1" dirty="0">
                <a:solidFill>
                  <a:srgbClr val="2B3922"/>
                </a:solidFill>
                <a:latin typeface="Georgia" panose="02040502050405020303" pitchFamily="18" charset="0"/>
              </a:rPr>
              <a:t>Same potting method – do you notice any differences between these three rows? </a:t>
            </a:r>
            <a:endParaRPr kumimoji="1" lang="zh-TW" altLang="en-US" sz="4000" b="1" dirty="0">
              <a:solidFill>
                <a:srgbClr val="2B3922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8C3A740D-1991-0B4E-9BDE-03DFC5641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47" t="6792" r="19625" b="14295"/>
          <a:stretch/>
        </p:blipFill>
        <p:spPr>
          <a:xfrm rot="5400000">
            <a:off x="268971" y="597385"/>
            <a:ext cx="5293128" cy="5476585"/>
          </a:xfrm>
        </p:spPr>
      </p:pic>
    </p:spTree>
    <p:extLst>
      <p:ext uri="{BB962C8B-B14F-4D97-AF65-F5344CB8AC3E}">
        <p14:creationId xmlns="" xmlns:p14="http://schemas.microsoft.com/office/powerpoint/2010/main" val="4716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0085" y="0"/>
            <a:ext cx="10018713" cy="1484243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>
                <a:solidFill>
                  <a:srgbClr val="FF0000"/>
                </a:solidFill>
                <a:latin typeface="Georgia" panose="02040502050405020303" pitchFamily="18" charset="0"/>
              </a:rPr>
              <a:t>4. Sustainable development means we need to keep 3 things in mind:</a:t>
            </a:r>
            <a:endParaRPr lang="zh-TW" altLang="en-US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58887" y="1643270"/>
            <a:ext cx="9144136" cy="5214729"/>
          </a:xfrm>
        </p:spPr>
        <p:txBody>
          <a:bodyPr>
            <a:normAutofit fontScale="55000" lnSpcReduction="20000"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altLang="zh-TW" sz="4000" dirty="0">
                <a:latin typeface="Georgia" panose="02040502050405020303" pitchFamily="18" charset="0"/>
              </a:rPr>
              <a:t>Social progress;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economic development;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climate and environment</a:t>
            </a:r>
          </a:p>
          <a:p>
            <a:pPr marL="742950" indent="-742950">
              <a:buFont typeface="+mj-lt"/>
              <a:buAutoNum type="alphaUcPeriod" startAt="2"/>
            </a:pPr>
            <a:r>
              <a:rPr lang="en-US" altLang="zh-TW" sz="4000" dirty="0">
                <a:latin typeface="Georgia" panose="02040502050405020303" pitchFamily="18" charset="0"/>
              </a:rPr>
              <a:t> Social progress; 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 politics; 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 climate and environment</a:t>
            </a:r>
          </a:p>
          <a:p>
            <a:pPr marL="742950" indent="-742950">
              <a:buFont typeface="+mj-lt"/>
              <a:buAutoNum type="alphaUcPeriod" startAt="3"/>
            </a:pPr>
            <a:r>
              <a:rPr lang="en-US" altLang="zh-TW" sz="4000" dirty="0">
                <a:latin typeface="Georgia" panose="02040502050405020303" pitchFamily="18" charset="0"/>
              </a:rPr>
              <a:t> Space exploration; 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 economic development; 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 social progress</a:t>
            </a:r>
          </a:p>
          <a:p>
            <a:pPr marL="742950" indent="-742950">
              <a:buFont typeface="+mj-lt"/>
              <a:buAutoNum type="alphaUcPeriod" startAt="4"/>
            </a:pPr>
            <a:r>
              <a:rPr lang="en-US" altLang="zh-TW" sz="4000" dirty="0">
                <a:latin typeface="Georgia" panose="02040502050405020303" pitchFamily="18" charset="0"/>
              </a:rPr>
              <a:t> Laws; 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 economic profit; </a:t>
            </a:r>
          </a:p>
          <a:p>
            <a:pPr marL="0" indent="0">
              <a:buNone/>
            </a:pPr>
            <a:r>
              <a:rPr lang="en-US" altLang="zh-TW" sz="4000" dirty="0">
                <a:latin typeface="Georgia" panose="02040502050405020303" pitchFamily="18" charset="0"/>
              </a:rPr>
              <a:t>	     climate and environment</a:t>
            </a:r>
          </a:p>
          <a:p>
            <a:pPr marL="457200" indent="-457200">
              <a:buAutoNum type="alphaUcPeriod"/>
            </a:pPr>
            <a:endParaRPr lang="zh-TW" altLang="en-US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BDBB27-5E42-4D54-9F86-90FC05718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52" y="1643270"/>
            <a:ext cx="640135" cy="585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9598" y="407505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en-US" altLang="zh-TW" sz="4400" dirty="0">
                <a:solidFill>
                  <a:srgbClr val="FF0000"/>
                </a:solidFill>
                <a:latin typeface="Georgia" panose="02040502050405020303" pitchFamily="18" charset="0"/>
              </a:rPr>
              <a:t>5. What problem affects one-third of our land worldwide?</a:t>
            </a:r>
            <a:endParaRPr lang="zh-TW" altLang="en-US" sz="4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64904" y="2666999"/>
            <a:ext cx="9038119" cy="3124201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altLang="zh-TW" sz="4000" dirty="0">
                <a:latin typeface="Georgia" panose="02040502050405020303" pitchFamily="18" charset="0"/>
              </a:rPr>
              <a:t> No water</a:t>
            </a:r>
          </a:p>
          <a:p>
            <a:pPr marL="742950" indent="-742950">
              <a:buFont typeface="+mj-lt"/>
              <a:buAutoNum type="alphaUcPeriod"/>
            </a:pPr>
            <a:r>
              <a:rPr lang="en-US" altLang="zh-TW" sz="4000" dirty="0">
                <a:latin typeface="Georgia" panose="02040502050405020303" pitchFamily="18" charset="0"/>
              </a:rPr>
              <a:t> Not enough sunlight</a:t>
            </a:r>
          </a:p>
          <a:p>
            <a:pPr marL="742950" indent="-742950">
              <a:buFont typeface="+mj-lt"/>
              <a:buAutoNum type="alphaUcPeriod"/>
            </a:pPr>
            <a:r>
              <a:rPr lang="en-US" altLang="zh-TW" sz="4000" dirty="0">
                <a:latin typeface="Georgia" panose="02040502050405020303" pitchFamily="18" charset="0"/>
              </a:rPr>
              <a:t> Degraded soils</a:t>
            </a:r>
          </a:p>
          <a:p>
            <a:pPr marL="742950" indent="-742950">
              <a:buFont typeface="+mj-lt"/>
              <a:buAutoNum type="alphaUcPeriod"/>
            </a:pPr>
            <a:r>
              <a:rPr lang="en-US" altLang="zh-TW" sz="4000" dirty="0">
                <a:latin typeface="Georgia" panose="02040502050405020303" pitchFamily="18" charset="0"/>
              </a:rPr>
              <a:t> Too much rain</a:t>
            </a:r>
          </a:p>
          <a:p>
            <a:pPr marL="457200" indent="-457200">
              <a:buAutoNum type="alphaUcPeriod"/>
            </a:pPr>
            <a:endParaRPr lang="zh-TW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4D6298-5401-4B43-8EF9-C9C08BF6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69" y="3936465"/>
            <a:ext cx="640135" cy="585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D96840-0327-4EA5-913A-8241158E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42" y="258418"/>
            <a:ext cx="9488557" cy="2179982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Georgia" panose="02040502050405020303" pitchFamily="18" charset="0"/>
              </a:rPr>
              <a:t>How can we help the world meet the SDGs?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EE6E1E-D332-437E-85CB-5766BC24B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53" y="2666999"/>
            <a:ext cx="10959546" cy="393258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Georgia" panose="02040502050405020303" pitchFamily="18" charset="0"/>
              </a:rPr>
              <a:t>What can you do to make a difference?</a:t>
            </a:r>
          </a:p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Here are some ideas!!</a:t>
            </a:r>
          </a:p>
          <a:p>
            <a:pPr lvl="1"/>
            <a:r>
              <a:rPr lang="en-US" sz="4400" dirty="0">
                <a:latin typeface="Georgia" panose="02040502050405020303" pitchFamily="18" charset="0"/>
              </a:rPr>
              <a:t>Action items</a:t>
            </a:r>
          </a:p>
          <a:p>
            <a:pPr lvl="1"/>
            <a:r>
              <a:rPr lang="en-US" sz="4400" dirty="0">
                <a:solidFill>
                  <a:srgbClr val="C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Self-evaluation: 0 (never) to 5 (always)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1EA6D7-7516-4A1D-B662-B66A7B93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98555" cy="2666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20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5EDA39-8B85-4778-882C-E7D02D4E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18052"/>
            <a:ext cx="10018713" cy="2120347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Eat a healthy diet and drink a lot of water </a:t>
            </a:r>
            <a:b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3)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A33E75-A198-4068-B0D8-E7F805D8E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5DF656-3046-4318-993D-284DC2FA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7" y="2920448"/>
            <a:ext cx="6294883" cy="3522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47A469-DA4B-40BC-9399-02B77816D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973" y="2920448"/>
            <a:ext cx="4649027" cy="3099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45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8AE37-7268-49C9-AF4E-99894CAE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1487"/>
            <a:ext cx="10018713" cy="1752599"/>
          </a:xfrm>
        </p:spPr>
        <p:txBody>
          <a:bodyPr>
            <a:normAutofit/>
          </a:bodyPr>
          <a:lstStyle/>
          <a:p>
            <a:r>
              <a:rPr lang="en-US" sz="4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 enough sleep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3)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89BB1E-2B5B-41F4-B3AA-80E61CC6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E32D5E-DD1B-4555-BF75-63C0C827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6" y="2491407"/>
            <a:ext cx="5222570" cy="347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0BB230-1983-4222-9F73-0DE6625BA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398" y="2438398"/>
            <a:ext cx="4419601" cy="4419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04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16CF4B-C4C2-4AEE-8206-8E5E6B7B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57810"/>
            <a:ext cx="10018713" cy="2080590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more active – walk, run, swim, ride your bicycle, or do other sports. </a:t>
            </a:r>
            <a:b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3)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03D59D-CABB-4EB9-AF4A-35F775860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50D98-5912-4975-A467-16F89F5FF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307" y="2759763"/>
            <a:ext cx="4046676" cy="4046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57C82F-024A-4983-9C80-58ECD481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" y="2862470"/>
            <a:ext cx="7704498" cy="39439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67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E13B3B-D527-4F0F-B96C-9A56C7C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19270"/>
            <a:ext cx="10018713" cy="1987827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time for yourself and your family and friends;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your phone less!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3)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120621-466D-46C5-BAD4-91640F40F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B374C4-0198-4AD3-B22D-D7BF191D9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870" y="2037743"/>
            <a:ext cx="6162260" cy="4820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47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7C30AE-E7CB-4E95-A578-AFC4522D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72278"/>
            <a:ext cx="10018713" cy="2266121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Eat less meat.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eat production 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distribution greatly increases greenhouse gases.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15)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984646-A4DB-4D39-A5D9-C8C0373B9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F65FBE-6AD2-4BF8-AE5B-B7F48F73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51" y="2877379"/>
            <a:ext cx="5456949" cy="306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EF9D73-D2CA-4E44-B906-CFE97724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1286"/>
            <a:ext cx="6520070" cy="4346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85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56CA8D-8DC5-4CB5-A190-B226943B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7" y="0"/>
            <a:ext cx="10681252" cy="243839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Recycle used paper and go paperless where possible. </a:t>
            </a:r>
            <a:b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Recycle plastic and other products. </a:t>
            </a:r>
            <a:b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(SDGs 15 &amp; 12)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5F166A-C354-47C7-95C9-43CA5B25F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D55E4C-A1DB-4BF8-99BC-C8E3BDF0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6999"/>
            <a:ext cx="7030066" cy="4191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2FADA7-4449-4FB8-BFFD-213D84197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66" y="3421011"/>
            <a:ext cx="5161934" cy="2903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60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A68FA8-985C-43BA-806D-E9840BEF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Avoid using pesticides that end up in rivers and lakes, as they are harmful to people and animals.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15)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B1E832-94E7-4A0E-AE5A-DADE51C9F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F49879-A358-4EB5-B37B-CF09D8857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645" y="2782956"/>
            <a:ext cx="3892967" cy="4075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BC54E6-4C51-470A-BBF8-4283832D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056" y="2782956"/>
            <a:ext cx="3892967" cy="4069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83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CDB4E3-70F2-9149-B66F-AA4E87E36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4" y="235867"/>
            <a:ext cx="7195814" cy="1953541"/>
          </a:xfrm>
        </p:spPr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C760806-F23F-244B-991A-6A5AFB3B6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1" t="16769" r="4740" b="7928"/>
          <a:stretch/>
        </p:blipFill>
        <p:spPr>
          <a:xfrm>
            <a:off x="392463" y="235867"/>
            <a:ext cx="5618693" cy="40018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DCE01A7-C340-5D44-968C-E0442570B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4" t="18449" r="8217" b="26688"/>
          <a:stretch/>
        </p:blipFill>
        <p:spPr>
          <a:xfrm>
            <a:off x="6098687" y="235867"/>
            <a:ext cx="5964534" cy="400189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005B3795-C5B3-F441-93AB-17EA4FD1646F}"/>
              </a:ext>
            </a:extLst>
          </p:cNvPr>
          <p:cNvSpPr txBox="1"/>
          <p:nvPr/>
        </p:nvSpPr>
        <p:spPr>
          <a:xfrm>
            <a:off x="4211392" y="1545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7056A73-865F-684B-8D60-200ED35AD1F1}"/>
              </a:ext>
            </a:extLst>
          </p:cNvPr>
          <p:cNvSpPr/>
          <p:nvPr/>
        </p:nvSpPr>
        <p:spPr>
          <a:xfrm>
            <a:off x="233962" y="4319079"/>
            <a:ext cx="60016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800" dirty="0">
                <a:latin typeface="Georgia" panose="02040502050405020303" pitchFamily="18" charset="0"/>
                <a:ea typeface="Heiti SC Medium" pitchFamily="2" charset="-128"/>
                <a:cs typeface="Microsoft Tai Le" panose="020B0502040204020203" pitchFamily="34" charset="0"/>
              </a:rPr>
              <a:t>Among these vegetables that we planted at the same time, do you notice any differences between them? </a:t>
            </a:r>
          </a:p>
          <a:p>
            <a:endParaRPr kumimoji="1" lang="en-US" altLang="zh-TW" sz="2800" dirty="0">
              <a:latin typeface="Georgia" panose="02040502050405020303" pitchFamily="18" charset="0"/>
              <a:ea typeface="Heiti SC Medium" pitchFamily="2" charset="-128"/>
              <a:cs typeface="Microsoft Tai Le" panose="020B0502040204020203" pitchFamily="34" charset="0"/>
            </a:endParaRPr>
          </a:p>
          <a:p>
            <a:r>
              <a:rPr kumimoji="1" lang="en-US" altLang="zh-TW" sz="2800" dirty="0">
                <a:latin typeface="Georgia" panose="02040502050405020303" pitchFamily="18" charset="0"/>
                <a:ea typeface="Heiti SC Medium" pitchFamily="2" charset="-128"/>
                <a:cs typeface="Microsoft Tai Le" panose="020B0502040204020203" pitchFamily="34" charset="0"/>
              </a:rPr>
              <a:t>What do you think are the reasons?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ECC3BA48-223A-014B-8361-D4B081B3BCEE}"/>
              </a:ext>
            </a:extLst>
          </p:cNvPr>
          <p:cNvSpPr txBox="1"/>
          <p:nvPr/>
        </p:nvSpPr>
        <p:spPr>
          <a:xfrm>
            <a:off x="8864308" y="575754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空氣？</a:t>
            </a:r>
            <a:r>
              <a:rPr kumimoji="1" lang="en-US" altLang="zh-TW" dirty="0"/>
              <a:t>!</a:t>
            </a:r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966144F9-F00E-9F41-8F50-9CF1B1CCDD6C}"/>
              </a:ext>
            </a:extLst>
          </p:cNvPr>
          <p:cNvSpPr txBox="1"/>
          <p:nvPr/>
        </p:nvSpPr>
        <p:spPr>
          <a:xfrm>
            <a:off x="10323871" y="55748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土壤？！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25FBC868-4240-CA40-B2C4-05BDF671865F}"/>
              </a:ext>
            </a:extLst>
          </p:cNvPr>
          <p:cNvSpPr txBox="1"/>
          <p:nvPr/>
        </p:nvSpPr>
        <p:spPr>
          <a:xfrm>
            <a:off x="7102331" y="555975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水源</a:t>
            </a:r>
            <a:r>
              <a:rPr kumimoji="1" lang="en-US" altLang="zh-TW" dirty="0"/>
              <a:t>?!</a:t>
            </a:r>
            <a:endParaRPr kumimoji="1"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23EFB8F4-B967-8647-8FB4-773B61857BAD}"/>
              </a:ext>
            </a:extLst>
          </p:cNvPr>
          <p:cNvSpPr txBox="1"/>
          <p:nvPr/>
        </p:nvSpPr>
        <p:spPr>
          <a:xfrm>
            <a:off x="7521677" y="62238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肥料？！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CD68733B-50F4-974C-8972-5F9EDBB2873E}"/>
              </a:ext>
            </a:extLst>
          </p:cNvPr>
          <p:cNvSpPr txBox="1"/>
          <p:nvPr/>
        </p:nvSpPr>
        <p:spPr>
          <a:xfrm>
            <a:off x="8416997" y="446269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環境</a:t>
            </a:r>
            <a:r>
              <a:rPr kumimoji="1" lang="zh-TW" alt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污染</a:t>
            </a:r>
            <a:r>
              <a:rPr kumimoji="1" lang="zh-TW" altLang="en-US" dirty="0"/>
              <a:t>？！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9D034883-7A44-B94A-B1BB-52C01F4F9FF2}"/>
              </a:ext>
            </a:extLst>
          </p:cNvPr>
          <p:cNvSpPr txBox="1"/>
          <p:nvPr/>
        </p:nvSpPr>
        <p:spPr>
          <a:xfrm>
            <a:off x="6494771" y="481799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缺乏照顧？！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457B5198-D74A-B94F-87AE-165CAEA966E3}"/>
              </a:ext>
            </a:extLst>
          </p:cNvPr>
          <p:cNvSpPr txBox="1"/>
          <p:nvPr/>
        </p:nvSpPr>
        <p:spPr>
          <a:xfrm>
            <a:off x="10367099" y="469984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陽光？！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90909902-9222-E847-889D-153340A17BF8}"/>
              </a:ext>
            </a:extLst>
          </p:cNvPr>
          <p:cNvSpPr txBox="1"/>
          <p:nvPr/>
        </p:nvSpPr>
        <p:spPr>
          <a:xfrm>
            <a:off x="8797439" y="526893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資源不平？！</a:t>
            </a:r>
          </a:p>
        </p:txBody>
      </p:sp>
    </p:spTree>
    <p:extLst>
      <p:ext uri="{BB962C8B-B14F-4D97-AF65-F5344CB8AC3E}">
        <p14:creationId xmlns="" xmlns:p14="http://schemas.microsoft.com/office/powerpoint/2010/main" val="13425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E6C788-015A-4EA3-8816-7FBA7D80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04800"/>
            <a:ext cx="10681251" cy="213359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Never buy products made from </a:t>
            </a:r>
            <a:b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threatened or endangered species (animals and plants). </a:t>
            </a:r>
            <a:b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15)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86E97C-5364-4183-A5B3-53CC81C2A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8B532C-515F-4153-8EF9-EBDC6D0A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017520"/>
            <a:ext cx="6400800" cy="3840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F3F092-F17D-47A0-A819-4EA8A5A0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7520"/>
            <a:ext cx="571500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5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4AE816-9016-40E9-BF52-8C9B66E8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 recycled products. </a:t>
            </a:r>
            <a:br>
              <a:rPr lang="en-US" sz="4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15)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7E9CA-9572-4B69-BBC0-85F182F0B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B6061B-1287-47E8-944D-9E0D9BB3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75"/>
            <a:ext cx="6667500" cy="4238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F5DE97-6A26-4FBC-85DD-661881A48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27" y="3316357"/>
            <a:ext cx="5423573" cy="3332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03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7F3853-224C-4F7F-9913-B6E37B3E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6018"/>
            <a:ext cx="10018713" cy="2332382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 sustainable products including electronics, toys, shampoo or seafood and organic groceries. </a:t>
            </a:r>
            <a:b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12)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DAAA3C-BEAE-4413-B8C0-15164A20A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06C4C3-2753-4461-94E7-DAD77630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7" y="2941982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09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2BC075-AEF9-4408-9DBF-7D7C6C38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59026"/>
            <a:ext cx="10018713" cy="227937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Wash your clothes in cold water. </a:t>
            </a:r>
            <a:b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Warm water uses more energy. </a:t>
            </a:r>
            <a:b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12)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2A77E8-E186-482E-B569-0147D2060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4EB39D-9923-47DD-A686-3818CDA2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68" y="2666999"/>
            <a:ext cx="4207832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6EAB76-92DE-43BE-8577-BF4A17FE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351" y="3007911"/>
            <a:ext cx="5003163" cy="38500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11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CC20FE-7B01-4F12-8BF9-8024FBBE1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7" y="410817"/>
            <a:ext cx="10522226" cy="190376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Keep showers short. Don’t fill your bathtub to the top.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 too much water contributes to global water shortages.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12)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4A52-9E68-4B68-BBB1-53F003CBA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D0E3CD-9BB5-4789-AC75-765C2483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04" y="2666999"/>
            <a:ext cx="2800350" cy="162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B3EE45-5057-4413-BD24-13F76D85B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429000"/>
            <a:ext cx="48006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DE691A-22CD-4D42-9182-0DF89255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14" y="2666999"/>
            <a:ext cx="3929270" cy="39292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4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B61657-D888-4ED7-A05B-53B35E9D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Don’t buy bottled water </a:t>
            </a:r>
            <a:b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(SDG 12)</a:t>
            </a:r>
            <a:endParaRPr lang="en-US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0B832F-E787-4D1F-A669-E9D4B4C30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9FC4E4-8E01-4205-AC96-8F12F4EA5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231" y="2819608"/>
            <a:ext cx="4322437" cy="4038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74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1546" y="0"/>
            <a:ext cx="10018713" cy="1752599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en-US" altLang="zh-TW" sz="4400" dirty="0">
                <a:latin typeface="Georgia" panose="02040502050405020303" pitchFamily="18" charset="0"/>
              </a:rPr>
              <a:t>My SDGs Assessment Score</a:t>
            </a:r>
            <a:endParaRPr lang="zh-TW" altLang="en-US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thVRKDCW9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36" y="2054086"/>
            <a:ext cx="3194378" cy="422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18F91-F84B-46CA-B01A-5158223F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059" y="0"/>
            <a:ext cx="10018713" cy="17525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n-US" b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your own action items </a:t>
            </a:r>
            <a:br>
              <a:rPr lang="en-US" b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help meet the SDGs!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C4775C-E654-47C7-8ABA-502B7F56C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301" y="1699591"/>
            <a:ext cx="10018713" cy="3124201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</a:t>
            </a:r>
            <a:r>
              <a:rPr lang="en-US" altLang="zh-TW" sz="2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video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8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https://www.youtube.com/watch?v=Vef7EwZUGrs&amp;feature=youtu.be</a:t>
            </a:r>
            <a:endParaRPr lang="en-US" sz="18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70C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圖片 4" descr="images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049" y="3843130"/>
            <a:ext cx="4113551" cy="2737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41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0748" y="0"/>
            <a:ext cx="9873006" cy="1752599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2200" dirty="0">
                <a:solidFill>
                  <a:srgbClr val="FF0000"/>
                </a:solidFill>
              </a:rPr>
              <a:t/>
            </a:r>
            <a:br>
              <a:rPr lang="en-US" altLang="zh-TW" sz="2200" dirty="0">
                <a:solidFill>
                  <a:srgbClr val="FF0000"/>
                </a:solidFill>
              </a:rPr>
            </a:br>
            <a:r>
              <a:rPr lang="en-US" altLang="zh-TW" sz="3600" dirty="0">
                <a:solidFill>
                  <a:srgbClr val="FF0000"/>
                </a:solidFill>
                <a:latin typeface="Georgia" panose="02040502050405020303" pitchFamily="18" charset="0"/>
              </a:rPr>
              <a:t>Please think of any actions that will help meet the SDGs in your daily lives. 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2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26435" y="1064171"/>
            <a:ext cx="10654747" cy="44354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 smtClean="0">
                <a:latin typeface="Georgia" panose="02040502050405020303" pitchFamily="18" charset="0"/>
                <a:ea typeface="標楷體" pitchFamily="65" charset="-120"/>
                <a:sym typeface="Wingdings" pitchFamily="2" charset="2"/>
              </a:rPr>
              <a:t>Each </a:t>
            </a:r>
            <a:r>
              <a:rPr lang="en-US" altLang="zh-TW" sz="3200" dirty="0">
                <a:latin typeface="Georgia" panose="02040502050405020303" pitchFamily="18" charset="0"/>
                <a:ea typeface="標楷體" pitchFamily="65" charset="-120"/>
                <a:sym typeface="Wingdings" pitchFamily="2" charset="2"/>
              </a:rPr>
              <a:t>group pick one </a:t>
            </a:r>
            <a:r>
              <a:rPr lang="en-US" altLang="zh-TW" sz="3200" dirty="0" err="1" smtClean="0">
                <a:latin typeface="Georgia" panose="02040502050405020303" pitchFamily="18" charset="0"/>
                <a:ea typeface="標楷體" pitchFamily="65" charset="-120"/>
                <a:sym typeface="Wingdings" pitchFamily="2" charset="2"/>
              </a:rPr>
              <a:t>SDG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endParaRPr lang="en-US" altLang="zh-TW" sz="3200" dirty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sz="3200" dirty="0">
                <a:latin typeface="Georgia" panose="02040502050405020303" pitchFamily="18" charset="0"/>
                <a:ea typeface="標楷體" pitchFamily="65" charset="-120"/>
                <a:sym typeface="Wingdings" pitchFamily="2" charset="2"/>
              </a:rPr>
              <a:t>Discuss what actions you can do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endParaRPr lang="en-US" altLang="zh-TW" sz="3200" dirty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sz="3200" dirty="0">
                <a:latin typeface="Georgia" panose="02040502050405020303" pitchFamily="18" charset="0"/>
                <a:ea typeface="標楷體" pitchFamily="65" charset="-120"/>
              </a:rPr>
              <a:t>Record the actual actions and collect the </a:t>
            </a:r>
            <a:r>
              <a:rPr lang="en-US" altLang="zh-TW" sz="3200" dirty="0" smtClean="0">
                <a:latin typeface="Georgia" panose="02040502050405020303" pitchFamily="18" charset="0"/>
                <a:ea typeface="標楷體" pitchFamily="65" charset="-120"/>
              </a:rPr>
              <a:t>pictures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endParaRPr lang="en-US" altLang="zh-TW" sz="3200" dirty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sz="3200" dirty="0">
                <a:latin typeface="Georgia" panose="02040502050405020303" pitchFamily="18" charset="0"/>
                <a:ea typeface="標楷體" pitchFamily="65" charset="-120"/>
              </a:rPr>
              <a:t>Create posters in class next </a:t>
            </a:r>
            <a:r>
              <a:rPr lang="en-US" altLang="zh-TW" sz="3200" dirty="0" smtClean="0">
                <a:latin typeface="Georgia" panose="02040502050405020303" pitchFamily="18" charset="0"/>
                <a:ea typeface="標楷體" pitchFamily="65" charset="-120"/>
              </a:rPr>
              <a:t>week</a:t>
            </a:r>
            <a:r>
              <a:rPr lang="en-US" altLang="zh-TW" sz="3200" dirty="0" smtClean="0">
                <a:latin typeface="Georgia" panose="02040502050405020303" pitchFamily="18" charset="0"/>
                <a:ea typeface="標楷體" pitchFamily="65" charset="-120"/>
                <a:sym typeface="Wingdings" pitchFamily="2" charset="2"/>
              </a:rPr>
              <a:t></a:t>
            </a:r>
            <a:endParaRPr lang="en-US" altLang="zh-TW" sz="3200" dirty="0">
              <a:latin typeface="Georgia" panose="02040502050405020303" pitchFamily="18" charset="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3200" dirty="0" smtClean="0">
                <a:latin typeface="Georgia" panose="02040502050405020303" pitchFamily="18" charset="0"/>
                <a:ea typeface="標楷體" pitchFamily="65" charset="-120"/>
              </a:rPr>
              <a:t>Present </a:t>
            </a:r>
            <a:r>
              <a:rPr lang="en-US" altLang="zh-TW" sz="3200" dirty="0">
                <a:latin typeface="Georgia" panose="02040502050405020303" pitchFamily="18" charset="0"/>
                <a:ea typeface="標楷體" pitchFamily="65" charset="-120"/>
              </a:rPr>
              <a:t>and share on stage</a:t>
            </a:r>
          </a:p>
        </p:txBody>
      </p:sp>
      <p:pic>
        <p:nvPicPr>
          <p:cNvPr id="5" name="圖片 4" descr="YouthInActi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579" y="3891792"/>
            <a:ext cx="4279421" cy="2966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9042" y="2170043"/>
            <a:ext cx="10018713" cy="1752599"/>
          </a:xfrm>
        </p:spPr>
        <p:txBody>
          <a:bodyPr>
            <a:noAutofit/>
          </a:bodyPr>
          <a:lstStyle/>
          <a:p>
            <a:r>
              <a:rPr lang="en-US" altLang="zh-TW" sz="11500" dirty="0">
                <a:solidFill>
                  <a:srgbClr val="FF0000"/>
                </a:solidFill>
                <a:latin typeface="Georgia" panose="02040502050405020303" pitchFamily="18" charset="0"/>
                <a:ea typeface="Cambria" pitchFamily="18" charset="0"/>
              </a:rPr>
              <a:t>Class 4</a:t>
            </a:r>
            <a:endParaRPr lang="zh-TW" altLang="en-US" sz="115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圖片 5" descr="SDGs-for-ki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9336" cy="6858000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872F8B5-9830-7944-B0A2-DCD30387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70" y="142512"/>
            <a:ext cx="836890" cy="4295376"/>
          </a:xfrm>
        </p:spPr>
        <p:txBody>
          <a:bodyPr/>
          <a:lstStyle/>
          <a:p>
            <a:r>
              <a:rPr kumimoji="1" lang="zh-TW" altLang="en-US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種</a:t>
            </a:r>
            <a: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/>
            </a:r>
            <a:b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</a:br>
            <a:r>
              <a:rPr kumimoji="1" lang="zh-TW" altLang="en-US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植</a:t>
            </a:r>
            <a: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/>
            </a:r>
            <a:b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</a:br>
            <a:r>
              <a:rPr kumimoji="1" lang="zh-TW" altLang="en-US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所</a:t>
            </a:r>
            <a: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/>
            </a:r>
            <a:b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</a:br>
            <a:r>
              <a:rPr kumimoji="1" lang="zh-TW" altLang="en-US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需</a:t>
            </a:r>
            <a: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/>
            </a:r>
            <a:br>
              <a:rPr kumimoji="1" lang="en-US" altLang="zh-TW" sz="4800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</a:br>
            <a:endParaRPr kumimoji="1" lang="zh-TW" altLang="en-US" sz="4800" dirty="0">
              <a:solidFill>
                <a:srgbClr val="7030A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8E06A37-4F39-D74F-BBA0-14FB12103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01" b="6038"/>
          <a:stretch/>
        </p:blipFill>
        <p:spPr>
          <a:xfrm>
            <a:off x="3471399" y="490904"/>
            <a:ext cx="2618962" cy="30201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A7592FCA-042C-5E4B-A455-B963208D1F36}"/>
              </a:ext>
            </a:extLst>
          </p:cNvPr>
          <p:cNvSpPr txBox="1"/>
          <p:nvPr/>
        </p:nvSpPr>
        <p:spPr>
          <a:xfrm>
            <a:off x="2854254" y="490904"/>
            <a:ext cx="604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美</a:t>
            </a:r>
            <a:endParaRPr kumimoji="1" lang="en-US" altLang="zh-TW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r>
              <a:rPr kumimoji="1" lang="zh-TW" alt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植</a:t>
            </a:r>
            <a:endParaRPr kumimoji="1" lang="en-US" altLang="zh-TW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r>
              <a:rPr kumimoji="1" lang="zh-TW" alt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袋</a:t>
            </a:r>
            <a:endParaRPr kumimoji="1" lang="en-US" altLang="zh-TW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7" name="圖片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E106E14-9EB1-B445-AD2C-245DC8DC6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9" t="11318" r="-8575" b="24059"/>
          <a:stretch/>
        </p:blipFill>
        <p:spPr>
          <a:xfrm>
            <a:off x="7508148" y="490904"/>
            <a:ext cx="3952332" cy="26947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191130D1-55F1-F34E-957D-42936B5F613A}"/>
              </a:ext>
            </a:extLst>
          </p:cNvPr>
          <p:cNvSpPr txBox="1"/>
          <p:nvPr/>
        </p:nvSpPr>
        <p:spPr>
          <a:xfrm>
            <a:off x="6840927" y="490904"/>
            <a:ext cx="571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/>
              <a:t>萵</a:t>
            </a:r>
            <a:endParaRPr kumimoji="1" lang="en-US" altLang="zh-TW" sz="2800" dirty="0"/>
          </a:p>
          <a:p>
            <a:r>
              <a:rPr kumimoji="1" lang="zh-TW" altLang="en-US" sz="2800" dirty="0"/>
              <a:t>苣</a:t>
            </a:r>
            <a:endParaRPr kumimoji="1" lang="en-US" altLang="zh-TW" sz="2800" dirty="0"/>
          </a:p>
          <a:p>
            <a:r>
              <a:rPr kumimoji="1" lang="zh-TW" altLang="en-US" sz="2800" dirty="0"/>
              <a:t>苖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540F12B2-E1B4-5C4A-8FD5-B04023757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766" y="3866585"/>
            <a:ext cx="3725042" cy="24742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A024BDE1-9500-014F-BE31-2760FC9DDC4A}"/>
              </a:ext>
            </a:extLst>
          </p:cNvPr>
          <p:cNvSpPr txBox="1"/>
          <p:nvPr/>
        </p:nvSpPr>
        <p:spPr>
          <a:xfrm>
            <a:off x="1839755" y="3220361"/>
            <a:ext cx="176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dirty="0"/>
              <a:t>混合土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FB7764E7-D8DE-0640-8CA5-95A948BE4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48" y="3761494"/>
            <a:ext cx="3692214" cy="25769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448DC67E-67D8-C34C-BFD7-E3434F6398FB}"/>
              </a:ext>
            </a:extLst>
          </p:cNvPr>
          <p:cNvSpPr txBox="1"/>
          <p:nvPr/>
        </p:nvSpPr>
        <p:spPr>
          <a:xfrm>
            <a:off x="6840927" y="3761494"/>
            <a:ext cx="564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/>
              <a:t>蚯</a:t>
            </a:r>
            <a:endParaRPr kumimoji="1" lang="en-US" altLang="zh-TW" sz="2800" dirty="0"/>
          </a:p>
          <a:p>
            <a:r>
              <a:rPr kumimoji="1" lang="zh-TW" altLang="en-US" sz="2800" dirty="0"/>
              <a:t>蚓</a:t>
            </a:r>
          </a:p>
        </p:txBody>
      </p:sp>
    </p:spTree>
    <p:extLst>
      <p:ext uri="{BB962C8B-B14F-4D97-AF65-F5344CB8AC3E}">
        <p14:creationId xmlns="" xmlns:p14="http://schemas.microsoft.com/office/powerpoint/2010/main" val="27364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2660" y="119270"/>
            <a:ext cx="9336158" cy="10601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Oral Presentation Grading Criteria</a:t>
            </a:r>
            <a: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2209" y="1311965"/>
            <a:ext cx="10508973" cy="4611756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1. EVERY </a:t>
            </a:r>
            <a:r>
              <a:rPr lang="en-US" sz="40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group member needs to </a:t>
            </a:r>
            <a:r>
              <a:rPr lang="en-US" sz="4000" dirty="0">
                <a:solidFill>
                  <a:srgbClr val="FF0000"/>
                </a:solidFill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come up </a:t>
            </a:r>
            <a:endParaRPr lang="en-US" sz="4000" dirty="0" smtClean="0">
              <a:solidFill>
                <a:srgbClr val="FF0000"/>
              </a:solidFill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front </a:t>
            </a:r>
            <a:r>
              <a:rPr lang="en-US" sz="4000" dirty="0">
                <a:solidFill>
                  <a:srgbClr val="FF0000"/>
                </a:solidFill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and share. </a:t>
            </a:r>
            <a:r>
              <a:rPr lang="en-US" sz="40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0070C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en-US" sz="40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If everything is presented in English, your group will receive an extra 10 points)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 smtClean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Visual aid: </a:t>
            </a:r>
            <a:endParaRPr lang="en-US" sz="4000" dirty="0" smtClean="0">
              <a:solidFill>
                <a:srgbClr val="FF0000"/>
              </a:solidFill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Use </a:t>
            </a:r>
            <a:r>
              <a:rPr lang="en-US" sz="40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 poster to present  </a:t>
            </a:r>
          </a:p>
          <a:p>
            <a:endParaRPr lang="zh-TW" altLang="en-US" sz="1000" dirty="0"/>
          </a:p>
        </p:txBody>
      </p:sp>
      <p:pic>
        <p:nvPicPr>
          <p:cNvPr id="4" name="圖片 3" descr="thTT4NH38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942" y="4200939"/>
            <a:ext cx="3579744" cy="238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2660" y="119270"/>
            <a:ext cx="9336158" cy="10601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Oral Presentation Grading Criteria</a:t>
            </a:r>
            <a: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44488" y="614477"/>
            <a:ext cx="10482470" cy="6243523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Stage Presence: </a:t>
            </a:r>
            <a:endParaRPr lang="en-US" sz="4000" dirty="0" smtClean="0">
              <a:solidFill>
                <a:srgbClr val="FF0000"/>
              </a:solidFill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  </a:t>
            </a: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physical </a:t>
            </a:r>
            <a:r>
              <a:rPr lang="en-US" sz="40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stance, posture, and gestures </a:t>
            </a:r>
            <a:endParaRPr lang="en-US" sz="4000" dirty="0" smtClean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 smtClean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 smtClean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4. Stage etiquette: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4000" dirty="0" smtClean="0"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Don’t laugh out loud, bow before and after,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4000" dirty="0" smtClean="0"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and thank everyone for their attention</a:t>
            </a:r>
          </a:p>
          <a:p>
            <a:endParaRPr lang="zh-TW" altLang="en-US" sz="1000" dirty="0"/>
          </a:p>
        </p:txBody>
      </p:sp>
      <p:pic>
        <p:nvPicPr>
          <p:cNvPr id="4" name="圖片 3" descr="thELSR6L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224" y="2790001"/>
            <a:ext cx="3949976" cy="18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2660" y="119270"/>
            <a:ext cx="9336158" cy="10601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Oral Presentation Grading Criteria</a:t>
            </a:r>
            <a: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5771" y="795131"/>
            <a:ext cx="9939064" cy="5022574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5</a:t>
            </a:r>
            <a:r>
              <a:rPr lang="en-US" sz="40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Delivery: </a:t>
            </a:r>
            <a:endParaRPr lang="en-US" sz="4000" dirty="0" smtClean="0">
              <a:solidFill>
                <a:srgbClr val="FF0000"/>
              </a:solidFill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voice</a:t>
            </a:r>
            <a:r>
              <a:rPr lang="en-US" sz="40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content, preparation, fluency, </a:t>
            </a:r>
            <a:endParaRPr lang="en-US" sz="4000" dirty="0" smtClean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team </a:t>
            </a:r>
            <a:r>
              <a:rPr lang="en-US" sz="40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spirit, time management </a:t>
            </a:r>
            <a:endParaRPr lang="en-US" sz="4000" dirty="0" smtClean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6</a:t>
            </a:r>
            <a:r>
              <a:rPr lang="en-US" sz="40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Audience etiquette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4000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Attention to other groups’ presentations (part of your grade)   </a:t>
            </a:r>
          </a:p>
          <a:p>
            <a:endParaRPr lang="zh-TW" altLang="en-US" sz="1000" dirty="0"/>
          </a:p>
        </p:txBody>
      </p:sp>
      <p:pic>
        <p:nvPicPr>
          <p:cNvPr id="5" name="圖片 4" descr="thIRZIS5N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017" y="4730316"/>
            <a:ext cx="2941983" cy="2127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2660" y="119270"/>
            <a:ext cx="9336158" cy="10601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Oral Presentation Grading Criteria</a:t>
            </a:r>
            <a: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4157" y="1563757"/>
            <a:ext cx="10986052" cy="4731027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Presentation timing: </a:t>
            </a:r>
            <a:endParaRPr lang="en-US" sz="3200" dirty="0" smtClean="0">
              <a:solidFill>
                <a:srgbClr val="FF0000"/>
              </a:solidFill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3 </a:t>
            </a:r>
            <a:r>
              <a:rPr lang="en-US" sz="32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minutes per group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2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 </a:t>
            </a:r>
            <a:r>
              <a:rPr lang="en-US" sz="3200" kern="1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a) No points deducted if over or under 30 seconds or less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200" kern="1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   b) 4 points deducted for every 30 seconds over or under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*Please note: Presentations will be recorded on video</a:t>
            </a:r>
          </a:p>
          <a:p>
            <a:endParaRPr lang="zh-TW" altLang="en-US" sz="1000" dirty="0"/>
          </a:p>
        </p:txBody>
      </p:sp>
      <p:pic>
        <p:nvPicPr>
          <p:cNvPr id="4" name="圖片 3" descr="th7CEOE7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139" y="884585"/>
            <a:ext cx="2409410" cy="2409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1391" y="291548"/>
            <a:ext cx="11171583" cy="2146851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rgbClr val="FF0000"/>
                </a:solidFill>
              </a:rPr>
              <a:t>Presentations ~ </a:t>
            </a:r>
            <a:r>
              <a:rPr lang="en-US" altLang="zh-TW" sz="4800" b="1" dirty="0">
                <a:solidFill>
                  <a:srgbClr val="FF0000"/>
                </a:solidFill>
              </a:rPr>
              <a:t>our SDG actions 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6" name="內容版面配置區 5" descr="images (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847" y="2149752"/>
            <a:ext cx="4736927" cy="4313628"/>
          </a:xfrm>
        </p:spPr>
      </p:pic>
      <p:pic>
        <p:nvPicPr>
          <p:cNvPr id="5" name="內容版面配置區 3" descr="下載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09" y="2186610"/>
            <a:ext cx="4397552" cy="4113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95213" y="212035"/>
            <a:ext cx="10827388" cy="848567"/>
          </a:xfrm>
        </p:spPr>
        <p:txBody>
          <a:bodyPr/>
          <a:lstStyle/>
          <a:p>
            <a:r>
              <a:rPr lang="zh-TW" altLang="en-US" sz="4800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認識萵苣</a:t>
            </a:r>
            <a:r>
              <a:rPr lang="en-US" altLang="zh-TW" sz="4800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altLang="zh-TW" sz="4800" b="1" dirty="0">
                <a:solidFill>
                  <a:srgbClr val="344529"/>
                </a:solidFill>
                <a:latin typeface="Georgia" panose="02040502050405020303" pitchFamily="18" charset="0"/>
                <a:cs typeface="Microsoft Tai Le" panose="020B0502040204020203" pitchFamily="34" charset="0"/>
              </a:rPr>
              <a:t>Getting to know Lettuce</a:t>
            </a:r>
            <a:endParaRPr lang="zh-TW" altLang="en-US" sz="4800" b="1" dirty="0">
              <a:solidFill>
                <a:srgbClr val="344529"/>
              </a:solidFill>
              <a:latin typeface="Georgia" panose="02040502050405020303" pitchFamily="18" charset="0"/>
              <a:cs typeface="Microsoft Tai Le" panose="020B0502040204020203" pitchFamily="34" charset="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5845628" y="1060602"/>
            <a:ext cx="5589814" cy="4525963"/>
          </a:xfrm>
        </p:spPr>
        <p:txBody>
          <a:bodyPr/>
          <a:lstStyle/>
          <a:p>
            <a:r>
              <a:rPr lang="zh-TW" altLang="en-US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分類：結球、半結球、不結球</a:t>
            </a:r>
            <a:endParaRPr lang="en-US" altLang="zh-TW" b="1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r>
              <a:rPr lang="en-US" altLang="zh-TW" b="1" dirty="0">
                <a:latin typeface="Georgia" panose="02040502050405020303" pitchFamily="18" charset="0"/>
                <a:cs typeface="Microsoft Tai Le" panose="020B0502040204020203" pitchFamily="34" charset="0"/>
              </a:rPr>
              <a:t>Types: Butterhead, Batavia, Leaf</a:t>
            </a:r>
          </a:p>
          <a:p>
            <a:r>
              <a:rPr lang="zh-TW" altLang="en-US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紅色萵苣、綠色萵苣</a:t>
            </a:r>
            <a:endParaRPr lang="en-US" altLang="zh-TW" b="1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r>
              <a:rPr lang="en-US" altLang="zh-TW" b="1" dirty="0">
                <a:latin typeface="Georgia" panose="02040502050405020303" pitchFamily="18" charset="0"/>
                <a:cs typeface="Microsoft Tai Le" panose="020B0502040204020203" pitchFamily="34" charset="0"/>
              </a:rPr>
              <a:t>Red Lettuce, Green Lettuce</a:t>
            </a:r>
          </a:p>
          <a:p>
            <a:r>
              <a:rPr lang="zh-TW" altLang="en-US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栽培適期 </a:t>
            </a:r>
            <a:r>
              <a:rPr lang="en-US" altLang="zh-TW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10 </a:t>
            </a:r>
            <a:r>
              <a:rPr lang="zh-TW" altLang="en-US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月至翌 年 </a:t>
            </a:r>
            <a:r>
              <a:rPr lang="en-US" altLang="zh-TW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3 </a:t>
            </a:r>
            <a:r>
              <a:rPr lang="zh-TW" altLang="en-US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月</a:t>
            </a:r>
            <a:endParaRPr lang="en-US" altLang="zh-TW" b="1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r>
              <a:rPr lang="en-US" altLang="zh-TW" b="1" dirty="0">
                <a:latin typeface="Georgia" panose="02040502050405020303" pitchFamily="18" charset="0"/>
                <a:cs typeface="Microsoft Tai Le" panose="020B0502040204020203" pitchFamily="34" charset="0"/>
              </a:rPr>
              <a:t>Planting season: October to March</a:t>
            </a:r>
          </a:p>
          <a:p>
            <a:r>
              <a:rPr lang="zh-TW" altLang="en-US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生長期：一個月</a:t>
            </a:r>
            <a:endParaRPr lang="en-US" altLang="zh-TW" b="1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r>
              <a:rPr lang="en-US" altLang="zh-TW" b="1" dirty="0">
                <a:latin typeface="Georgia" panose="02040502050405020303" pitchFamily="18" charset="0"/>
                <a:cs typeface="Microsoft Tai Le" panose="020B0502040204020203" pitchFamily="34" charset="0"/>
              </a:rPr>
              <a:t>Growing time: 1 month</a:t>
            </a:r>
            <a:endParaRPr lang="zh-TW" altLang="en-US" b="1" dirty="0">
              <a:latin typeface="Georgia" panose="02040502050405020303" pitchFamily="18" charset="0"/>
              <a:cs typeface="Microsoft Tai Le" panose="020B0502040204020203" pitchFamily="34" charset="0"/>
            </a:endParaRPr>
          </a:p>
        </p:txBody>
      </p:sp>
      <p:pic>
        <p:nvPicPr>
          <p:cNvPr id="2050" name="Picture 2" descr="C:\Users\teacher\Desktop\710994262_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3151" y="1741757"/>
            <a:ext cx="5126411" cy="384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teacher\Desktop\422456968_m.jp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8407" y="4955084"/>
            <a:ext cx="2537221" cy="19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76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9" y="267331"/>
            <a:ext cx="4598021" cy="763600"/>
          </a:xfrm>
        </p:spPr>
        <p:txBody>
          <a:bodyPr/>
          <a:lstStyle/>
          <a:p>
            <a:r>
              <a:rPr lang="zh-TW" altLang="en-US" sz="3000" b="1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種菜步驟</a:t>
            </a:r>
            <a:r>
              <a:rPr lang="en-US" altLang="zh-TW" sz="3000" b="1" dirty="0">
                <a:solidFill>
                  <a:srgbClr val="7030A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altLang="zh-TW" sz="3000" b="1" dirty="0">
                <a:solidFill>
                  <a:srgbClr val="7030A0"/>
                </a:solidFill>
                <a:latin typeface="Georgia" panose="02040502050405020303" pitchFamily="18" charset="0"/>
                <a:cs typeface="Microsoft Tai Le" panose="020B0502040204020203" pitchFamily="34" charset="0"/>
              </a:rPr>
              <a:t>Planting steps </a:t>
            </a:r>
            <a:endParaRPr lang="zh-TW" altLang="en-US" sz="3000" b="1" dirty="0">
              <a:solidFill>
                <a:srgbClr val="7030A0"/>
              </a:solidFill>
              <a:latin typeface="Georgia" panose="02040502050405020303" pitchFamily="18" charset="0"/>
              <a:cs typeface="Microsoft Tai Le" panose="020B0502040204020203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599" y="903249"/>
            <a:ext cx="4003601" cy="577248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1.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取泥炭土</a:t>
            </a: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(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培養土</a:t>
            </a: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)1/2</a:t>
            </a: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Take 1/2 potting soil 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取一般土壤</a:t>
            </a: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1/2</a:t>
            </a: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Take ½ regular soil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加</a:t>
            </a: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15-</a:t>
            </a:r>
            <a:r>
              <a:rPr lang="en-US" altLang="zh-TW" sz="250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20g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的有機肥料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Add 15-20g of organic fertilizers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充分混合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Mix well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取苗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Take the seedlings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6.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挖洞定位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Dig a hole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7.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固定壓實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Level the soil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8.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澆水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Water it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9.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調整位置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Position the seedling in the hole</a:t>
            </a:r>
          </a:p>
          <a:p>
            <a:pPr>
              <a:buNone/>
            </a:pPr>
            <a:r>
              <a:rPr lang="en-US" altLang="zh-TW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10.</a:t>
            </a:r>
            <a:r>
              <a:rPr lang="zh-TW" altLang="en-US" sz="25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放入蚯蚓</a:t>
            </a:r>
            <a:endParaRPr lang="en-US" altLang="zh-TW" sz="25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None/>
            </a:pPr>
            <a:r>
              <a:rPr lang="en-US" altLang="zh-TW" sz="2500" dirty="0">
                <a:latin typeface="Georgia" panose="02040502050405020303" pitchFamily="18" charset="0"/>
                <a:cs typeface="Microsoft Tai Le" panose="020B0502040204020203" pitchFamily="34" charset="0"/>
              </a:rPr>
              <a:t>Put in earthworms</a:t>
            </a:r>
          </a:p>
          <a:p>
            <a:pPr>
              <a:buNone/>
            </a:pPr>
            <a:endParaRPr lang="zh-TW" altLang="en-US" sz="2500" dirty="0"/>
          </a:p>
        </p:txBody>
      </p:sp>
      <p:pic>
        <p:nvPicPr>
          <p:cNvPr id="1026" name="Picture 2" descr="C:\Users\teacher\Desktop\000001_1478292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68384" y="546111"/>
            <a:ext cx="2571768" cy="2571768"/>
          </a:xfrm>
          <a:prstGeom prst="rect">
            <a:avLst/>
          </a:prstGeom>
          <a:noFill/>
        </p:spPr>
      </p:pic>
      <p:pic>
        <p:nvPicPr>
          <p:cNvPr id="1027" name="Picture 3" descr="C:\Users\teacher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8276" y="546111"/>
            <a:ext cx="3085033" cy="2071701"/>
          </a:xfrm>
          <a:prstGeom prst="rect">
            <a:avLst/>
          </a:prstGeom>
          <a:noFill/>
        </p:spPr>
      </p:pic>
      <p:pic>
        <p:nvPicPr>
          <p:cNvPr id="1028" name="Picture 4" descr="C:\Users\teacher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8276" y="3369200"/>
            <a:ext cx="2756964" cy="2756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118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3826" y="275315"/>
            <a:ext cx="11360800" cy="763600"/>
          </a:xfrm>
        </p:spPr>
        <p:txBody>
          <a:bodyPr/>
          <a:lstStyle/>
          <a:p>
            <a:endParaRPr lang="zh-TW" altLang="en-US" sz="4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40334" y="2302564"/>
            <a:ext cx="7259443" cy="4270513"/>
          </a:xfrm>
        </p:spPr>
        <p:txBody>
          <a:bodyPr/>
          <a:lstStyle/>
          <a:p>
            <a:pPr>
              <a:buNone/>
            </a:pPr>
            <a:r>
              <a:rPr lang="zh-TW" altLang="en-US" sz="3000" dirty="0" smtClean="0"/>
              <a:t>◎</a:t>
            </a:r>
            <a:r>
              <a:rPr lang="en-US" altLang="zh-TW" sz="3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Agricultural method</a:t>
            </a:r>
          </a:p>
          <a:p>
            <a:pPr>
              <a:buNone/>
            </a:pPr>
            <a:endParaRPr lang="en-US" altLang="zh-TW" sz="3000" dirty="0" smtClean="0"/>
          </a:p>
          <a:p>
            <a:pPr>
              <a:buNone/>
            </a:pPr>
            <a:r>
              <a:rPr lang="zh-TW" altLang="en-US" sz="3000" dirty="0" smtClean="0"/>
              <a:t>◎</a:t>
            </a:r>
            <a:r>
              <a:rPr lang="en-US" altLang="zh-TW" sz="3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Consumer</a:t>
            </a:r>
            <a:endParaRPr lang="en-US" altLang="zh-TW" sz="3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None/>
            </a:pPr>
            <a:endParaRPr lang="en-US" altLang="zh-TW" sz="3000" dirty="0" smtClean="0"/>
          </a:p>
          <a:p>
            <a:pPr>
              <a:buNone/>
            </a:pPr>
            <a:r>
              <a:rPr lang="zh-TW" altLang="en-US" sz="3000" dirty="0" smtClean="0"/>
              <a:t>◎</a:t>
            </a:r>
            <a:r>
              <a:rPr lang="en-US" altLang="zh-TW" sz="3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Environment </a:t>
            </a:r>
            <a:endParaRPr lang="en-US" altLang="zh-TW" sz="3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None/>
            </a:pPr>
            <a:endParaRPr lang="en-US" altLang="zh-TW" sz="3000" dirty="0" smtClean="0"/>
          </a:p>
          <a:p>
            <a:pPr>
              <a:buNone/>
            </a:pPr>
            <a:r>
              <a:rPr lang="en-US" altLang="zh-TW" sz="3000" dirty="0" smtClean="0">
                <a:latin typeface="Georgia" panose="02040502050405020303" pitchFamily="18" charset="0"/>
              </a:rPr>
              <a:t>What </a:t>
            </a:r>
            <a:r>
              <a:rPr lang="en-US" altLang="zh-TW" sz="3000" dirty="0">
                <a:latin typeface="Georgia" panose="02040502050405020303" pitchFamily="18" charset="0"/>
              </a:rPr>
              <a:t>is the connection between these 3?</a:t>
            </a:r>
            <a:endParaRPr lang="zh-TW" altLang="en-US" sz="3000" dirty="0">
              <a:latin typeface="Georgia" panose="02040502050405020303" pitchFamily="18" charset="0"/>
            </a:endParaRPr>
          </a:p>
        </p:txBody>
      </p:sp>
      <p:pic>
        <p:nvPicPr>
          <p:cNvPr id="4" name="圖片 3" descr="thX6NM3GB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77" y="2703442"/>
            <a:ext cx="3869635" cy="3869635"/>
          </a:xfrm>
          <a:prstGeom prst="rect">
            <a:avLst/>
          </a:prstGeom>
        </p:spPr>
      </p:pic>
      <p:pic>
        <p:nvPicPr>
          <p:cNvPr id="5" name="圖片 4" descr="th3I7GC3W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4" y="199075"/>
            <a:ext cx="8189845" cy="1648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7895" y="2448671"/>
            <a:ext cx="11360800" cy="763600"/>
          </a:xfrm>
        </p:spPr>
        <p:txBody>
          <a:bodyPr/>
          <a:lstStyle/>
          <a:p>
            <a:pPr algn="ctr"/>
            <a:r>
              <a:rPr lang="en-US" altLang="zh-TW" sz="138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Class 2</a:t>
            </a:r>
            <a:endParaRPr lang="zh-TW" altLang="en-US" sz="138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" name="圖片 3" descr="SDGs-for-ki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93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2_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7193</TotalTime>
  <Words>1591</Words>
  <Application>Microsoft Office PowerPoint</Application>
  <PresentationFormat>自訂</PresentationFormat>
  <Paragraphs>271</Paragraphs>
  <Slides>54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54</vt:i4>
      </vt:variant>
    </vt:vector>
  </HeadingPairs>
  <TitlesOfParts>
    <vt:vector size="56" baseType="lpstr">
      <vt:lpstr>Parallax</vt:lpstr>
      <vt:lpstr>2_FOOD DAY</vt:lpstr>
      <vt:lpstr>Sustainable Development Goals (SDGs) </vt:lpstr>
      <vt:lpstr>Time to Dig into Your Memory ～～～Course Review </vt:lpstr>
      <vt:lpstr>Same potting method – do you notice any differences between these three rows? </vt:lpstr>
      <vt:lpstr>投影片 4</vt:lpstr>
      <vt:lpstr>種 植 所 需 </vt:lpstr>
      <vt:lpstr>認識萵苣 Getting to know Lettuce</vt:lpstr>
      <vt:lpstr>種菜步驟 Planting steps </vt:lpstr>
      <vt:lpstr>投影片 8</vt:lpstr>
      <vt:lpstr>Class 2</vt:lpstr>
      <vt:lpstr>Facts</vt:lpstr>
      <vt:lpstr>土壤鹽化及酸化</vt:lpstr>
      <vt:lpstr>土壤能適性發揮、永續發展</vt:lpstr>
      <vt:lpstr>投影片 13</vt:lpstr>
      <vt:lpstr>What is sustainable development?</vt:lpstr>
      <vt:lpstr>投影片 15</vt:lpstr>
      <vt:lpstr>What does “sustainable” mean? </vt:lpstr>
      <vt:lpstr>When something is not sustainable, it will eventually crash or decline </vt:lpstr>
      <vt:lpstr>任務來囉！Unlock the SDGs </vt:lpstr>
      <vt:lpstr>Watch the video introducing the  17 SDGs </vt:lpstr>
      <vt:lpstr>What did you see in these videos?</vt:lpstr>
      <vt:lpstr>Class 3</vt:lpstr>
      <vt:lpstr>Focus on SDGs 3, 12 and 15  </vt:lpstr>
      <vt:lpstr>SDG 3: Good Health and Well-Being </vt:lpstr>
      <vt:lpstr>SDG 12: Responsible Consumption and Production </vt:lpstr>
      <vt:lpstr>SDG 15: Life on Land </vt:lpstr>
      <vt:lpstr>SDG Concepts Game  Game to review key words and concepts</vt:lpstr>
      <vt:lpstr>1. What does “sustainable” mean? </vt:lpstr>
      <vt:lpstr>2.What’s wrong with something being  non-sustainable?</vt:lpstr>
      <vt:lpstr>3. Which SDG is about everyone worldwide being healthy?</vt:lpstr>
      <vt:lpstr>4. Sustainable development means we need to keep 3 things in mind:</vt:lpstr>
      <vt:lpstr>5. What problem affects one-third of our land worldwide?</vt:lpstr>
      <vt:lpstr>How can we help the world meet the SDGs?</vt:lpstr>
      <vt:lpstr>Eat a healthy diet and drink a lot of water  (SDG 3)</vt:lpstr>
      <vt:lpstr>Get enough sleep  (SDG 3)</vt:lpstr>
      <vt:lpstr>Be more active – walk, run, swim, ride your bicycle, or do other sports.  (SDG 3)</vt:lpstr>
      <vt:lpstr>Make time for yourself and your family and friends;  use your phone less!  (SDG 3)</vt:lpstr>
      <vt:lpstr>Eat less meat.  Meat production and distribution greatly increases greenhouse gases.  (SDG 15)</vt:lpstr>
      <vt:lpstr>Recycle used paper and go paperless where possible.  Recycle plastic and other products.  (SDGs 15 &amp; 12)</vt:lpstr>
      <vt:lpstr>Avoid using pesticides that end up in rivers and lakes, as they are harmful to people and animals.  (SDG 15)</vt:lpstr>
      <vt:lpstr>Never buy products made from  threatened or endangered species (animals and plants).  (SDG 15)</vt:lpstr>
      <vt:lpstr>Buy recycled products.  (SDG 15)</vt:lpstr>
      <vt:lpstr>Buy sustainable products including electronics, toys, shampoo or seafood and organic groceries.  (SDG 12)</vt:lpstr>
      <vt:lpstr>Wash your clothes in cold water.  Warm water uses more energy.  (SDG 12)</vt:lpstr>
      <vt:lpstr>Keep showers short. Don’t fill your bathtub to the top.  Using too much water contributes to global water shortages.  (SDG 12)</vt:lpstr>
      <vt:lpstr>Don’t buy bottled water  (SDG 12)</vt:lpstr>
      <vt:lpstr> My SDGs Assessment Score</vt:lpstr>
      <vt:lpstr>Make your own action items  that help meet the SDGs!</vt:lpstr>
      <vt:lpstr> Please think of any actions that will help meet the SDGs in your daily lives.  </vt:lpstr>
      <vt:lpstr>Class 4</vt:lpstr>
      <vt:lpstr>Oral Presentation Grading Criteria  </vt:lpstr>
      <vt:lpstr>Oral Presentation Grading Criteria  </vt:lpstr>
      <vt:lpstr>Oral Presentation Grading Criteria  </vt:lpstr>
      <vt:lpstr>Oral Presentation Grading Criteria  </vt:lpstr>
      <vt:lpstr>Presentations ~ our SDG actions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Gregory Luther</dc:creator>
  <cp:lastModifiedBy>whisk</cp:lastModifiedBy>
  <cp:revision>387</cp:revision>
  <dcterms:created xsi:type="dcterms:W3CDTF">2020-09-06T10:58:14Z</dcterms:created>
  <dcterms:modified xsi:type="dcterms:W3CDTF">2021-02-23T02:04:47Z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