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72" r:id="rId2"/>
    <p:sldId id="275" r:id="rId3"/>
    <p:sldId id="276" r:id="rId4"/>
    <p:sldId id="295" r:id="rId5"/>
    <p:sldId id="296" r:id="rId6"/>
    <p:sldId id="300" r:id="rId7"/>
    <p:sldId id="301" r:id="rId8"/>
    <p:sldId id="302" r:id="rId9"/>
    <p:sldId id="273" r:id="rId10"/>
    <p:sldId id="274" r:id="rId11"/>
    <p:sldId id="266" r:id="rId12"/>
    <p:sldId id="270" r:id="rId13"/>
    <p:sldId id="299" r:id="rId14"/>
    <p:sldId id="258" r:id="rId15"/>
    <p:sldId id="261" r:id="rId16"/>
    <p:sldId id="262" r:id="rId17"/>
    <p:sldId id="263" r:id="rId18"/>
    <p:sldId id="264" r:id="rId19"/>
    <p:sldId id="284" r:id="rId20"/>
    <p:sldId id="285" r:id="rId21"/>
    <p:sldId id="303" r:id="rId22"/>
    <p:sldId id="271" r:id="rId23"/>
    <p:sldId id="286" r:id="rId24"/>
    <p:sldId id="287" r:id="rId25"/>
    <p:sldId id="288" r:id="rId26"/>
    <p:sldId id="279" r:id="rId27"/>
    <p:sldId id="289" r:id="rId28"/>
    <p:sldId id="283" r:id="rId29"/>
    <p:sldId id="290" r:id="rId30"/>
    <p:sldId id="291" r:id="rId31"/>
    <p:sldId id="292" r:id="rId32"/>
    <p:sldId id="298" r:id="rId33"/>
    <p:sldId id="282" r:id="rId34"/>
    <p:sldId id="280" r:id="rId35"/>
    <p:sldId id="278" r:id="rId36"/>
    <p:sldId id="304" r:id="rId37"/>
    <p:sldId id="305" r:id="rId38"/>
    <p:sldId id="306" r:id="rId39"/>
    <p:sldId id="297" r:id="rId40"/>
  </p:sldIdLst>
  <p:sldSz cx="12192000" cy="6858000"/>
  <p:notesSz cx="6797675" cy="9926638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7640" autoAdjust="0"/>
  </p:normalViewPr>
  <p:slideViewPr>
    <p:cSldViewPr snapToGrid="0">
      <p:cViewPr varScale="1">
        <p:scale>
          <a:sx n="69" d="100"/>
          <a:sy n="69" d="100"/>
        </p:scale>
        <p:origin x="-524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2020/10/15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2020/10/15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11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4266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  <a:endParaRPr lang="zh-TW" altLang="en-US" noProof="0" dirty="0"/>
          </a:p>
        </p:txBody>
      </p:sp>
      <p:sp>
        <p:nvSpPr>
          <p:cNvPr id="8" name="日期預留位置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6C8858E-052F-46F7-8A67-01067E1B6633}" type="datetime1">
              <a:rPr lang="zh-TW" altLang="en-US" smtClean="0"/>
              <a:pPr/>
              <a:t>2020/10/15</a:t>
            </a:fld>
            <a:endParaRPr lang="zh-TW" altLang="en-US" dirty="0"/>
          </a:p>
        </p:txBody>
      </p:sp>
      <p:sp>
        <p:nvSpPr>
          <p:cNvPr id="9" name="頁尾預留位置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10" name="投影片編號預留位置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2020/10/15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CB3B4DE-620A-4586-AEA6-16BE28D6AA01}" type="datetime1">
              <a:rPr lang="zh-TW" altLang="en-US" smtClean="0"/>
              <a:pPr/>
              <a:t>2020/10/15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66B22E-3CC6-4BEC-81AE-67F1D78B7B77}" type="datetime1">
              <a:rPr lang="zh-TW" altLang="en-US" smtClean="0"/>
              <a:pPr/>
              <a:t>2020/10/15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4D69F2-8A86-4A80-84A1-8F66630EEFA9}" type="datetime1">
              <a:rPr lang="zh-TW" altLang="en-US" smtClean="0"/>
              <a:pPr/>
              <a:t>2020/10/15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2020/10/15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2020/10/15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2020/10/15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2020/10/15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2020/10/15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2020/10/15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B8288638-A9D7-4AA9-B33E-D9A764F8FD84}" type="datetime1">
              <a:rPr lang="zh-TW" altLang="en-US" smtClean="0"/>
              <a:pPr/>
              <a:t>2020/10/15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E7A2706-ED45-4D5A-885F-14ABB1575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775" y="673100"/>
            <a:ext cx="10010775" cy="1485900"/>
          </a:xfrm>
        </p:spPr>
        <p:txBody>
          <a:bodyPr>
            <a:normAutofit/>
          </a:bodyPr>
          <a:lstStyle/>
          <a:p>
            <a:r>
              <a:rPr lang="zh-TW" altLang="en-US" sz="4000" b="1" dirty="0"/>
              <a:t>台南市性別平等教育輔導團分區到校輔導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9E2CF9F3-C016-4DE2-A61A-F9EF901B89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9350" y="2641600"/>
            <a:ext cx="7600950" cy="25527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b="1" dirty="0"/>
              <a:t>性別平等教育議題融入課程設計</a:t>
            </a:r>
            <a:endParaRPr lang="en-US" altLang="zh-TW" sz="4000" b="1" dirty="0"/>
          </a:p>
          <a:p>
            <a:pPr>
              <a:lnSpc>
                <a:spcPct val="150000"/>
              </a:lnSpc>
            </a:pPr>
            <a:r>
              <a:rPr lang="zh-TW" altLang="en-US" sz="4000" b="1" dirty="0"/>
              <a:t>                                      </a:t>
            </a:r>
            <a:r>
              <a:rPr lang="en-US" altLang="zh-TW" sz="4000" b="1" dirty="0"/>
              <a:t>-</a:t>
            </a:r>
            <a:r>
              <a:rPr lang="zh-TW" altLang="en-US" sz="4000" b="1" dirty="0"/>
              <a:t>官田國小</a:t>
            </a:r>
            <a:endParaRPr lang="en-US" altLang="zh-TW" sz="4000" b="1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3548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8A05893-2D9A-480C-BE55-575BE9A0C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962025"/>
          </a:xfrm>
        </p:spPr>
        <p:txBody>
          <a:bodyPr>
            <a:normAutofit/>
          </a:bodyPr>
          <a:lstStyle/>
          <a:p>
            <a:r>
              <a:rPr lang="zh-TW" altLang="zh-TW" sz="5400" b="1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「身體界線」</a:t>
            </a:r>
            <a:r>
              <a:rPr lang="zh-TW" altLang="en-US" sz="5400" b="1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互動</a:t>
            </a:r>
            <a:r>
              <a:rPr lang="zh-TW" altLang="zh-TW" sz="5400" b="1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遊戲</a:t>
            </a:r>
            <a:endParaRPr lang="zh-TW" alt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2FA3678C-1C3D-480F-AF75-9C13F41FF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2038" y="1647824"/>
            <a:ext cx="8174037" cy="4048125"/>
          </a:xfrm>
        </p:spPr>
        <p:txBody>
          <a:bodyPr>
            <a:normAutofit/>
          </a:bodyPr>
          <a:lstStyle/>
          <a:p>
            <a:pPr marL="45720" indent="0" algn="just">
              <a:lnSpc>
                <a:spcPts val="2000"/>
              </a:lnSpc>
              <a:buNone/>
            </a:pPr>
            <a:r>
              <a:rPr lang="zh-TW" altLang="zh-TW" sz="2400" kern="1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zh-TW" altLang="en-US" sz="2400" b="1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＊</a:t>
            </a:r>
            <a:r>
              <a:rPr lang="zh-TW" altLang="zh-TW" sz="2400" kern="1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兩個小朋友面對面為一組，聽老師的指令來做動作，</a:t>
            </a:r>
            <a:endParaRPr lang="en-US" altLang="zh-TW" sz="2400" kern="10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marL="45720" indent="0" algn="just">
              <a:lnSpc>
                <a:spcPts val="2000"/>
              </a:lnSpc>
              <a:buNone/>
            </a:pPr>
            <a:r>
              <a:rPr lang="zh-TW" altLang="en-US" sz="2400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     </a:t>
            </a:r>
            <a:r>
              <a:rPr lang="zh-TW" altLang="zh-TW" sz="2400" kern="1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若這項指令是令你覺得不舒服，請立刻手比Ｘ並</a:t>
            </a:r>
            <a:r>
              <a:rPr lang="zh-TW" altLang="en-US" sz="2400" kern="1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且</a:t>
            </a:r>
            <a:r>
              <a:rPr lang="zh-TW" altLang="zh-TW" sz="2400" kern="1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蹲下。</a:t>
            </a:r>
            <a:endParaRPr lang="en-US" altLang="zh-TW" sz="2400" kern="10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marL="45720" indent="0" algn="just">
              <a:lnSpc>
                <a:spcPts val="2200"/>
              </a:lnSpc>
              <a:spcBef>
                <a:spcPts val="1200"/>
              </a:spcBef>
              <a:buNone/>
            </a:pPr>
            <a:endParaRPr lang="en-US" altLang="zh-TW" sz="2800" b="1" kern="100" dirty="0">
              <a:effectLst/>
              <a:cs typeface="Times New Roman" panose="02020603050405020304" pitchFamily="18" charset="0"/>
            </a:endParaRPr>
          </a:p>
          <a:p>
            <a:pPr marL="45720" indent="0" algn="just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TW" sz="2800" b="1" kern="100" dirty="0">
                <a:effectLst/>
                <a:cs typeface="Times New Roman" panose="02020603050405020304" pitchFamily="18" charset="0"/>
              </a:rPr>
              <a:t>    </a:t>
            </a:r>
            <a:r>
              <a:rPr lang="zh-TW" altLang="zh-TW" sz="2800" b="1" kern="100" dirty="0">
                <a:effectLst/>
                <a:cs typeface="Times New Roman" panose="02020603050405020304" pitchFamily="18" charset="0"/>
              </a:rPr>
              <a:t>指令</a:t>
            </a:r>
            <a:r>
              <a:rPr lang="en-US" altLang="zh-TW" sz="2800" b="1" kern="100" dirty="0">
                <a:effectLst/>
                <a:cs typeface="Times New Roman" panose="02020603050405020304" pitchFamily="18" charset="0"/>
              </a:rPr>
              <a:t>1</a:t>
            </a:r>
            <a:r>
              <a:rPr lang="zh-TW" altLang="zh-TW" sz="2800" b="1" kern="100" dirty="0">
                <a:effectLst/>
                <a:cs typeface="Times New Roman" panose="02020603050405020304" pitchFamily="18" charset="0"/>
              </a:rPr>
              <a:t>：輕碰對方手臂一下</a:t>
            </a:r>
          </a:p>
          <a:p>
            <a:pPr marL="45720" indent="0" algn="just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TW" sz="2800" b="1" kern="100" dirty="0">
                <a:effectLst/>
                <a:cs typeface="Times New Roman" panose="02020603050405020304" pitchFamily="18" charset="0"/>
              </a:rPr>
              <a:t>    </a:t>
            </a:r>
            <a:r>
              <a:rPr lang="zh-TW" altLang="zh-TW" sz="2800" b="1" kern="100" dirty="0">
                <a:effectLst/>
                <a:cs typeface="Times New Roman" panose="02020603050405020304" pitchFamily="18" charset="0"/>
              </a:rPr>
              <a:t>指令</a:t>
            </a:r>
            <a:r>
              <a:rPr lang="en-US" altLang="zh-TW" sz="2800" b="1" kern="100" dirty="0">
                <a:effectLst/>
                <a:cs typeface="Times New Roman" panose="02020603050405020304" pitchFamily="18" charset="0"/>
              </a:rPr>
              <a:t>2</a:t>
            </a:r>
            <a:r>
              <a:rPr lang="zh-TW" altLang="zh-TW" sz="2800" b="1" kern="100" dirty="0">
                <a:effectLst/>
                <a:cs typeface="Times New Roman" panose="02020603050405020304" pitchFamily="18" charset="0"/>
              </a:rPr>
              <a:t>：輕碰對方肩膀一下</a:t>
            </a:r>
          </a:p>
          <a:p>
            <a:pPr marL="45720" indent="0" algn="just">
              <a:lnSpc>
                <a:spcPts val="22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TW" sz="2800" b="1" kern="100" dirty="0">
                <a:effectLst/>
                <a:cs typeface="Times New Roman" panose="02020603050405020304" pitchFamily="18" charset="0"/>
              </a:rPr>
              <a:t>    </a:t>
            </a:r>
            <a:r>
              <a:rPr lang="zh-TW" altLang="zh-TW" sz="2800" b="1" kern="100" dirty="0">
                <a:effectLst/>
                <a:cs typeface="Times New Roman" panose="02020603050405020304" pitchFamily="18" charset="0"/>
              </a:rPr>
              <a:t>指令</a:t>
            </a:r>
            <a:r>
              <a:rPr lang="en-US" altLang="zh-TW" sz="2800" b="1" kern="100" dirty="0">
                <a:effectLst/>
                <a:cs typeface="Times New Roman" panose="02020603050405020304" pitchFamily="18" charset="0"/>
              </a:rPr>
              <a:t>3</a:t>
            </a:r>
            <a:r>
              <a:rPr lang="zh-TW" altLang="zh-TW" sz="2800" b="1" kern="100" dirty="0">
                <a:effectLst/>
                <a:cs typeface="Times New Roman" panose="02020603050405020304" pitchFamily="18" charset="0"/>
              </a:rPr>
              <a:t>：輕碰對方屁股一下</a:t>
            </a:r>
          </a:p>
          <a:p>
            <a:pPr marL="45720" indent="0" algn="just">
              <a:lnSpc>
                <a:spcPts val="2000"/>
              </a:lnSpc>
              <a:spcBef>
                <a:spcPts val="1200"/>
              </a:spcBef>
              <a:buNone/>
            </a:pPr>
            <a:endParaRPr lang="en-US" altLang="zh-TW" kern="100" dirty="0">
              <a:solidFill>
                <a:srgbClr val="000000"/>
              </a:solidFill>
              <a:latin typeface="細明體" panose="02020509000000000000" pitchFamily="49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" indent="0" algn="just">
              <a:lnSpc>
                <a:spcPts val="2000"/>
              </a:lnSpc>
              <a:spcBef>
                <a:spcPts val="1200"/>
              </a:spcBef>
              <a:buNone/>
            </a:pPr>
            <a:r>
              <a:rPr lang="zh-TW" altLang="en-US" sz="3600" b="1" kern="1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zh-TW" altLang="zh-TW" sz="3600" b="1" kern="100" dirty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『身體自主權』及『尊重』的重要性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9747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752" y="659502"/>
            <a:ext cx="6368431" cy="636843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962755" y="189435"/>
            <a:ext cx="3714394" cy="594248"/>
          </a:xfrm>
          <a:prstGeom prst="rect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哪裡不能摸！！ </a:t>
            </a:r>
          </a:p>
        </p:txBody>
      </p:sp>
      <p:sp>
        <p:nvSpPr>
          <p:cNvPr id="7" name="直線圖說文字 1 6"/>
          <p:cNvSpPr/>
          <p:nvPr/>
        </p:nvSpPr>
        <p:spPr>
          <a:xfrm>
            <a:off x="8342889" y="1950182"/>
            <a:ext cx="1173345" cy="566442"/>
          </a:xfrm>
          <a:prstGeom prst="borderCallout1">
            <a:avLst>
              <a:gd name="adj1" fmla="val 49238"/>
              <a:gd name="adj2" fmla="val -91"/>
              <a:gd name="adj3" fmla="val 223929"/>
              <a:gd name="adj4" fmla="val -187298"/>
            </a:avLst>
          </a:prstGeom>
          <a:ln w="38100" cap="rnd">
            <a:headEnd type="none"/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胸部</a:t>
            </a:r>
          </a:p>
        </p:txBody>
      </p:sp>
      <p:sp>
        <p:nvSpPr>
          <p:cNvPr id="8" name="直線圖說文字 1 7"/>
          <p:cNvSpPr/>
          <p:nvPr/>
        </p:nvSpPr>
        <p:spPr>
          <a:xfrm>
            <a:off x="2791752" y="2599070"/>
            <a:ext cx="1173345" cy="566442"/>
          </a:xfrm>
          <a:prstGeom prst="borderCallout1">
            <a:avLst>
              <a:gd name="adj1" fmla="val 45839"/>
              <a:gd name="adj2" fmla="val 100809"/>
              <a:gd name="adj3" fmla="val -51348"/>
              <a:gd name="adj4" fmla="val 272085"/>
            </a:avLst>
          </a:prstGeom>
          <a:ln w="38100" cap="rnd">
            <a:headEnd type="none"/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嘴巴</a:t>
            </a:r>
          </a:p>
        </p:txBody>
      </p:sp>
      <p:sp>
        <p:nvSpPr>
          <p:cNvPr id="9" name="直線圖說文字 1 8"/>
          <p:cNvSpPr/>
          <p:nvPr/>
        </p:nvSpPr>
        <p:spPr>
          <a:xfrm>
            <a:off x="2148735" y="3687190"/>
            <a:ext cx="1814020" cy="566442"/>
          </a:xfrm>
          <a:prstGeom prst="borderCallout1">
            <a:avLst>
              <a:gd name="adj1" fmla="val 45839"/>
              <a:gd name="adj2" fmla="val 100809"/>
              <a:gd name="adj3" fmla="val 147464"/>
              <a:gd name="adj4" fmla="val 212368"/>
            </a:avLst>
          </a:prstGeom>
          <a:ln w="38100" cap="rnd">
            <a:headEnd type="none"/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生殖器官</a:t>
            </a:r>
          </a:p>
        </p:txBody>
      </p:sp>
      <p:sp>
        <p:nvSpPr>
          <p:cNvPr id="10" name="直線圖說文字 1 9"/>
          <p:cNvSpPr/>
          <p:nvPr/>
        </p:nvSpPr>
        <p:spPr>
          <a:xfrm>
            <a:off x="2148735" y="5251625"/>
            <a:ext cx="1814020" cy="566442"/>
          </a:xfrm>
          <a:prstGeom prst="borderCallout1">
            <a:avLst>
              <a:gd name="adj1" fmla="val 45839"/>
              <a:gd name="adj2" fmla="val 100809"/>
              <a:gd name="adj3" fmla="val 30215"/>
              <a:gd name="adj4" fmla="val 207593"/>
            </a:avLst>
          </a:prstGeom>
          <a:ln w="38100" cap="rnd">
            <a:headEnd type="none"/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大腿內側</a:t>
            </a:r>
          </a:p>
        </p:txBody>
      </p:sp>
      <p:sp>
        <p:nvSpPr>
          <p:cNvPr id="11" name="直線圖說文字 1 10"/>
          <p:cNvSpPr/>
          <p:nvPr/>
        </p:nvSpPr>
        <p:spPr>
          <a:xfrm>
            <a:off x="8342889" y="4253632"/>
            <a:ext cx="1173345" cy="566442"/>
          </a:xfrm>
          <a:prstGeom prst="borderCallout1">
            <a:avLst>
              <a:gd name="adj1" fmla="val 49238"/>
              <a:gd name="adj2" fmla="val -91"/>
              <a:gd name="adj3" fmla="val -20763"/>
              <a:gd name="adj4" fmla="val -155305"/>
            </a:avLst>
          </a:prstGeom>
          <a:ln w="38100" cap="rnd">
            <a:headEnd type="none"/>
            <a:tailEnd type="oval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屁股</a:t>
            </a:r>
          </a:p>
        </p:txBody>
      </p:sp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74768" y="508960"/>
            <a:ext cx="5032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何 謂 性 騷 擾？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179341" y="1451340"/>
            <a:ext cx="5794449" cy="3014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凡是有關</a:t>
            </a: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性或性別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的言語或行為，令對方感到不悅即為性騷擾。</a:t>
            </a:r>
          </a:p>
        </p:txBody>
      </p:sp>
    </p:spTree>
    <p:extLst>
      <p:ext uri="{BB962C8B-B14F-4D97-AF65-F5344CB8AC3E}">
        <p14:creationId xmlns:p14="http://schemas.microsoft.com/office/powerpoint/2010/main" val="3455665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7F89845B-C2E6-4871-A2D5-919C6E348AE4}"/>
              </a:ext>
            </a:extLst>
          </p:cNvPr>
          <p:cNvSpPr txBox="1"/>
          <p:nvPr/>
        </p:nvSpPr>
        <p:spPr>
          <a:xfrm>
            <a:off x="1794553" y="195477"/>
            <a:ext cx="103974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繪本導讀</a:t>
            </a:r>
            <a:r>
              <a:rPr lang="zh-TW" altLang="zh-TW" sz="54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「糖果屋裡的秘密」</a:t>
            </a:r>
            <a:endParaRPr lang="zh-TW" altLang="en-US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BF409FED-863A-4584-AAFA-B6592BE786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5" t="4128" r="-6215" b="-4128"/>
          <a:stretch/>
        </p:blipFill>
        <p:spPr bwMode="auto">
          <a:xfrm>
            <a:off x="2039938" y="1304489"/>
            <a:ext cx="8789987" cy="564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768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xmlns="" id="{A2C056DB-35C1-4B8D-9D0A-ABEEA57C6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15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xmlns="" id="{81F83432-E6DE-4558-8110-7ECDC1276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xmlns="" id="{6D5E11D7-E60C-4C04-B54A-85856DA0E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xmlns="" id="{E00F5C10-641C-4A63-AEF9-B0742C2A0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xmlns="" id="{A8394912-C72E-4C37-A2B6-22B273625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xmlns="" id="{3F9A6762-74A7-4A5E-B2BE-8EC1E7801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991600" cy="691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2A4B000-A86F-4A4A-86DB-365D3F1F9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555" y="794328"/>
            <a:ext cx="5975350" cy="914666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rgbClr val="FF0000"/>
                </a:solidFill>
              </a:rPr>
              <a:t>教學主題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B4B9B911-B28F-4F13-95F4-2940E7ECF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0" y="2514600"/>
            <a:ext cx="8818563" cy="319087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zh-TW" altLang="en-US" sz="7200" b="1" dirty="0"/>
              <a:t>我會保護自己</a:t>
            </a:r>
          </a:p>
        </p:txBody>
      </p:sp>
    </p:spTree>
    <p:extLst>
      <p:ext uri="{BB962C8B-B14F-4D97-AF65-F5344CB8AC3E}">
        <p14:creationId xmlns:p14="http://schemas.microsoft.com/office/powerpoint/2010/main" val="3712377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xmlns="" id="{8452C316-EC72-4166-88D0-B70BF0460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xmlns="" id="{C45C2911-7EEC-49CE-8795-2693F4881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888251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/>
              <a:t>週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7538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xmlns="" id="{917D17CC-4B73-4942-A73D-53C55F00A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>
            <a:extLst>
              <a:ext uri="{FF2B5EF4-FFF2-40B4-BE49-F238E27FC236}">
                <a16:creationId xmlns:a16="http://schemas.microsoft.com/office/drawing/2014/main" xmlns="" id="{C7A99BAF-222B-4E1E-9766-30973D769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>
            <a:extLst>
              <a:ext uri="{FF2B5EF4-FFF2-40B4-BE49-F238E27FC236}">
                <a16:creationId xmlns:a16="http://schemas.microsoft.com/office/drawing/2014/main" xmlns="" id="{F5F5ACEE-53D6-4DF9-8E16-A7F5C6DD7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>
            <a:extLst>
              <a:ext uri="{FF2B5EF4-FFF2-40B4-BE49-F238E27FC236}">
                <a16:creationId xmlns:a16="http://schemas.microsoft.com/office/drawing/2014/main" xmlns="" id="{18100628-4253-4624-AC7F-208831E1C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xmlns="" id="{AFC81CDF-B3CB-46BB-98F8-0D1F57DA0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xmlns="" id="{03523CFF-411D-4FAA-9DEA-4E77A5DBA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>
            <a:extLst>
              <a:ext uri="{FF2B5EF4-FFF2-40B4-BE49-F238E27FC236}">
                <a16:creationId xmlns:a16="http://schemas.microsoft.com/office/drawing/2014/main" xmlns="" id="{876E6168-BA71-4C01-A65D-6D329D615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>
            <a:extLst>
              <a:ext uri="{FF2B5EF4-FFF2-40B4-BE49-F238E27FC236}">
                <a16:creationId xmlns:a16="http://schemas.microsoft.com/office/drawing/2014/main" xmlns="" id="{97E12C0A-7C45-43BA-97C2-785371CAD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DF6889C-C1F3-4A40-B3AA-C4007D24F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8475" y="542792"/>
            <a:ext cx="7599362" cy="1200416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rgbClr val="FF0000"/>
                </a:solidFill>
              </a:rPr>
              <a:t>教學對象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50E4F76-E236-4B2D-BE01-2D8D3F95F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8475" y="1743208"/>
            <a:ext cx="8075613" cy="4114800"/>
          </a:xfrm>
        </p:spPr>
        <p:txBody>
          <a:bodyPr/>
          <a:lstStyle/>
          <a:p>
            <a:endParaRPr lang="en-US" altLang="zh-TW" dirty="0"/>
          </a:p>
          <a:p>
            <a:r>
              <a:rPr lang="zh-TW" altLang="en-US" sz="4000" b="1" dirty="0"/>
              <a:t> 一年級 健康與體育領域</a:t>
            </a:r>
            <a:endParaRPr lang="en-US" altLang="zh-TW" sz="4000" b="1" dirty="0"/>
          </a:p>
          <a:p>
            <a:r>
              <a:rPr lang="zh-TW" altLang="en-US" sz="4000" b="1" dirty="0"/>
              <a:t> </a:t>
            </a:r>
            <a:r>
              <a:rPr lang="en-US" altLang="zh-TW" sz="4000" b="1" dirty="0"/>
              <a:t>40</a:t>
            </a:r>
            <a:r>
              <a:rPr lang="zh-TW" altLang="en-US" sz="4000" b="1" dirty="0"/>
              <a:t>鐘 共一節</a:t>
            </a:r>
          </a:p>
        </p:txBody>
      </p:sp>
    </p:spTree>
    <p:extLst>
      <p:ext uri="{BB962C8B-B14F-4D97-AF65-F5344CB8AC3E}">
        <p14:creationId xmlns:p14="http://schemas.microsoft.com/office/powerpoint/2010/main" val="42417146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>
            <a:extLst>
              <a:ext uri="{FF2B5EF4-FFF2-40B4-BE49-F238E27FC236}">
                <a16:creationId xmlns:a16="http://schemas.microsoft.com/office/drawing/2014/main" xmlns="" id="{1EA5EC8E-D91C-4139-A06E-8883BFF66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extLst>
              <a:ext uri="{FF2B5EF4-FFF2-40B4-BE49-F238E27FC236}">
                <a16:creationId xmlns:a16="http://schemas.microsoft.com/office/drawing/2014/main" xmlns="" id="{B7B6FD8D-DCDB-4015-974C-2DE9AE5A0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57F9A267-3070-4C16-A378-4CBD4989FD7C}"/>
              </a:ext>
            </a:extLst>
          </p:cNvPr>
          <p:cNvSpPr txBox="1"/>
          <p:nvPr/>
        </p:nvSpPr>
        <p:spPr>
          <a:xfrm>
            <a:off x="4325420" y="195477"/>
            <a:ext cx="48005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故事結束</a:t>
            </a:r>
            <a:endParaRPr lang="zh-TW" altLang="en-US" sz="5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A0FA3CB-3B11-47E9-BE41-B6D8C3D15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16" y="1118807"/>
            <a:ext cx="8820368" cy="562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00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9C81234-A54B-48DA-8384-388AC5E4C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449" y="304800"/>
            <a:ext cx="8742363" cy="1200416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rgbClr val="FF0000"/>
                </a:solidFill>
              </a:rPr>
              <a:t>拒絕被收買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364072AA-DAB8-48AF-AFF5-B6F4ED1B8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7687" y="1428749"/>
            <a:ext cx="8742364" cy="3352801"/>
          </a:xfrm>
        </p:spPr>
        <p:txBody>
          <a:bodyPr>
            <a:noAutofit/>
          </a:bodyPr>
          <a:lstStyle/>
          <a:p>
            <a:pPr marL="45720" indent="0">
              <a:lnSpc>
                <a:spcPct val="100000"/>
              </a:lnSpc>
              <a:buNone/>
            </a:pPr>
            <a:endParaRPr lang="en-US" altLang="zh-TW" sz="3400" b="1" dirty="0"/>
          </a:p>
          <a:p>
            <a:pPr marL="45720" indent="0">
              <a:lnSpc>
                <a:spcPct val="100000"/>
              </a:lnSpc>
              <a:buNone/>
            </a:pPr>
            <a:r>
              <a:rPr lang="zh-TW" altLang="en-US" sz="3400" b="1" dirty="0"/>
              <a:t>■  如果有人要隨意摸你的身體，或是要你去   </a:t>
            </a:r>
            <a:endParaRPr lang="en-US" altLang="zh-TW" sz="3400" b="1" dirty="0"/>
          </a:p>
          <a:p>
            <a:pPr marL="45720" indent="0">
              <a:lnSpc>
                <a:spcPct val="100000"/>
              </a:lnSpc>
              <a:buNone/>
            </a:pPr>
            <a:r>
              <a:rPr lang="zh-TW" altLang="en-US" sz="3400" b="1" dirty="0"/>
              <a:t>    摸他的身體，不管他用任何禮物做為交換</a:t>
            </a:r>
            <a:endParaRPr lang="en-US" altLang="zh-TW" sz="3400" b="1" dirty="0"/>
          </a:p>
          <a:p>
            <a:pPr marL="45720" indent="0">
              <a:lnSpc>
                <a:spcPct val="100000"/>
              </a:lnSpc>
              <a:buNone/>
            </a:pPr>
            <a:r>
              <a:rPr lang="zh-TW" altLang="en-US" sz="3400" b="1" dirty="0"/>
              <a:t>    條件，都要大聲說「不」</a:t>
            </a:r>
            <a:r>
              <a:rPr lang="zh-TW" altLang="en-US" sz="3400" dirty="0"/>
              <a:t>。</a:t>
            </a:r>
            <a:endParaRPr lang="en-US" altLang="zh-TW" sz="3400" dirty="0"/>
          </a:p>
        </p:txBody>
      </p:sp>
    </p:spTree>
    <p:extLst>
      <p:ext uri="{BB962C8B-B14F-4D97-AF65-F5344CB8AC3E}">
        <p14:creationId xmlns:p14="http://schemas.microsoft.com/office/powerpoint/2010/main" val="7626188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408014" y="242761"/>
            <a:ext cx="1060059" cy="65556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TW" altLang="en-US" sz="5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保護自己</a:t>
            </a:r>
            <a:endParaRPr lang="en-US" altLang="zh-TW" sz="54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9600" b="1" dirty="0">
                <a:ln w="19050"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reflection stA="45000" endPos="0" dist="508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6000" b="1" dirty="0">
                <a:ln>
                  <a:solidFill>
                    <a:schemeClr val="tx1"/>
                  </a:solidFill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54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</a:p>
        </p:txBody>
      </p:sp>
      <p:sp>
        <p:nvSpPr>
          <p:cNvPr id="6" name="剪去對角線角落矩形 5"/>
          <p:cNvSpPr/>
          <p:nvPr/>
        </p:nvSpPr>
        <p:spPr>
          <a:xfrm>
            <a:off x="3552403" y="663546"/>
            <a:ext cx="6141855" cy="1513211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</a:t>
            </a:r>
            <a:r>
              <a:rPr lang="en-US" altLang="zh-TW" sz="7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6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馬上說不</a:t>
            </a:r>
          </a:p>
        </p:txBody>
      </p:sp>
      <p:sp>
        <p:nvSpPr>
          <p:cNvPr id="8" name="剪去對角線角落矩形 7"/>
          <p:cNvSpPr/>
          <p:nvPr/>
        </p:nvSpPr>
        <p:spPr>
          <a:xfrm>
            <a:off x="3552403" y="2442445"/>
            <a:ext cx="6497904" cy="1513211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RUN</a:t>
            </a:r>
            <a:r>
              <a:rPr lang="en-US" altLang="zh-TW" sz="7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6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馬上離開</a:t>
            </a:r>
          </a:p>
        </p:txBody>
      </p:sp>
      <p:sp>
        <p:nvSpPr>
          <p:cNvPr id="9" name="剪去對角線角落矩形 8"/>
          <p:cNvSpPr/>
          <p:nvPr/>
        </p:nvSpPr>
        <p:spPr>
          <a:xfrm>
            <a:off x="3552402" y="4221344"/>
            <a:ext cx="8197233" cy="1513211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TELL</a:t>
            </a:r>
            <a:r>
              <a:rPr lang="zh-TW" altLang="en-US" sz="7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6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告訴其他大人</a:t>
            </a:r>
          </a:p>
        </p:txBody>
      </p:sp>
    </p:spTree>
    <p:extLst>
      <p:ext uri="{BB962C8B-B14F-4D97-AF65-F5344CB8AC3E}">
        <p14:creationId xmlns:p14="http://schemas.microsoft.com/office/powerpoint/2010/main" val="17865973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B1CAA6F-DDC5-403F-8B00-91482B0B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E20C0AF6-AAE3-41CD-9078-08A00E438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9225" y="2438400"/>
            <a:ext cx="10161588" cy="3276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zh-TW" altLang="en-US" sz="5400" b="1" dirty="0">
                <a:solidFill>
                  <a:srgbClr val="FF0000"/>
                </a:solidFill>
              </a:rPr>
              <a:t>保護自己身體，避免受到性侵害。</a:t>
            </a:r>
          </a:p>
        </p:txBody>
      </p:sp>
    </p:spTree>
    <p:extLst>
      <p:ext uri="{BB962C8B-B14F-4D97-AF65-F5344CB8AC3E}">
        <p14:creationId xmlns:p14="http://schemas.microsoft.com/office/powerpoint/2010/main" val="27705744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 smtClean="0"/>
              <a:t>教學歷程</a:t>
            </a:r>
            <a:endParaRPr lang="zh-TW" altLang="en-US" sz="5400" b="1" dirty="0"/>
          </a:p>
        </p:txBody>
      </p:sp>
      <p:pic>
        <p:nvPicPr>
          <p:cNvPr id="1028" name="Picture 4" descr="E:\Administrator\Desktop\1091015公開觀課\P10807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19431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Administrator\Desktop\1091015公開觀課\P10807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9431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0318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/>
              <a:t>教學歷程</a:t>
            </a:r>
            <a:endParaRPr lang="zh-TW" altLang="en-US" sz="5400" dirty="0"/>
          </a:p>
        </p:txBody>
      </p:sp>
      <p:pic>
        <p:nvPicPr>
          <p:cNvPr id="2050" name="Picture 2" descr="E:\Administrator\Desktop\1091015公開觀課\P10807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9431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Administrator\Desktop\1091015公開觀課\P10807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19431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6227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/>
              <a:t>教學歷程</a:t>
            </a:r>
            <a:endParaRPr lang="zh-TW" altLang="en-US" sz="5400" dirty="0"/>
          </a:p>
        </p:txBody>
      </p:sp>
      <p:pic>
        <p:nvPicPr>
          <p:cNvPr id="3074" name="Picture 2" descr="E:\Administrator\Desktop\1091015公開觀課\P10807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9431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Administrator\Desktop\1091015公開觀課\P10807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19431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5753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98BB8CA-F855-4ABA-8E34-4C5BF5B4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C588587-B644-44F0-B300-7BF004698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altLang="zh-TW" dirty="0"/>
          </a:p>
          <a:p>
            <a:pPr marL="45720" indent="0">
              <a:buNone/>
            </a:pPr>
            <a:endParaRPr lang="en-US" altLang="zh-TW" dirty="0"/>
          </a:p>
          <a:p>
            <a:pPr marL="45720" indent="0">
              <a:buNone/>
            </a:pPr>
            <a:r>
              <a:rPr lang="zh-TW" altLang="en-US" sz="5400" b="1" dirty="0">
                <a:solidFill>
                  <a:srgbClr val="FF0000"/>
                </a:solidFill>
              </a:rPr>
              <a:t>       </a:t>
            </a:r>
            <a:r>
              <a:rPr lang="en-US" altLang="zh-TW" sz="5400" b="1" dirty="0">
                <a:solidFill>
                  <a:srgbClr val="FF0000"/>
                </a:solidFill>
              </a:rPr>
              <a:t>~~</a:t>
            </a:r>
            <a:r>
              <a:rPr lang="zh-TW" altLang="en-US" sz="5400" b="1" dirty="0">
                <a:solidFill>
                  <a:srgbClr val="FF0000"/>
                </a:solidFill>
              </a:rPr>
              <a:t>感謝聆聽</a:t>
            </a:r>
            <a:r>
              <a:rPr lang="en-US" altLang="zh-TW" sz="5400" b="1" dirty="0">
                <a:solidFill>
                  <a:srgbClr val="FF0000"/>
                </a:solidFill>
              </a:rPr>
              <a:t>~~</a:t>
            </a:r>
            <a:endParaRPr lang="zh-TW" alt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875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8D60BE1-D5D3-46A0-9805-ECA6A1905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275" y="257175"/>
            <a:ext cx="6961187" cy="1200416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rgbClr val="FF0000"/>
                </a:solidFill>
              </a:rPr>
              <a:t>設計理念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2839E52B-48B1-4F7B-91E2-7322577E0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0275" y="1638301"/>
            <a:ext cx="8420100" cy="3905250"/>
          </a:xfrm>
        </p:spPr>
        <p:txBody>
          <a:bodyPr>
            <a:normAutofit lnSpcReduction="10000"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zh-TW" altLang="zh-TW" sz="3400" dirty="0">
                <a:cs typeface="新細明體" panose="02020500000000000000" pitchFamily="18" charset="-120"/>
              </a:rPr>
              <a:t>藉由</a:t>
            </a:r>
            <a:r>
              <a:rPr lang="zh-TW" altLang="en-US" sz="3400" dirty="0">
                <a:cs typeface="新細明體" panose="02020500000000000000" pitchFamily="18" charset="-120"/>
              </a:rPr>
              <a:t>互動</a:t>
            </a:r>
            <a:r>
              <a:rPr lang="zh-TW" altLang="zh-TW" sz="3400" dirty="0">
                <a:cs typeface="新細明體" panose="02020500000000000000" pitchFamily="18" charset="-120"/>
              </a:rPr>
              <a:t>遊戲，讓兒童更清楚身體的界線</a:t>
            </a:r>
            <a:r>
              <a:rPr lang="zh-TW" altLang="en-US" sz="3400" dirty="0">
                <a:cs typeface="新細明體" panose="02020500000000000000" pitchFamily="18" charset="-120"/>
              </a:rPr>
              <a:t>。也</a:t>
            </a:r>
            <a:r>
              <a:rPr lang="zh-TW" altLang="zh-TW" sz="3400" dirty="0">
                <a:effectLst/>
                <a:cs typeface="新細明體" panose="02020500000000000000" pitchFamily="18" charset="-120"/>
              </a:rPr>
              <a:t>透過繪本教學，讓兒童了解有些人會給我們一些禮物、錢或食物，來收買我們，要求我們做不好的事，我們要</a:t>
            </a:r>
            <a:r>
              <a:rPr lang="zh-TW" altLang="en-US" sz="3400" dirty="0">
                <a:effectLst/>
                <a:cs typeface="新細明體" panose="02020500000000000000" pitchFamily="18" charset="-120"/>
              </a:rPr>
              <a:t>懂得</a:t>
            </a:r>
            <a:r>
              <a:rPr lang="zh-TW" altLang="zh-TW" sz="3400" dirty="0">
                <a:effectLst/>
                <a:cs typeface="新細明體" panose="02020500000000000000" pitchFamily="18" charset="-120"/>
              </a:rPr>
              <a:t>拒絕被收買，避免受到傷害</a:t>
            </a:r>
            <a:r>
              <a:rPr lang="zh-TW" altLang="en-US" sz="3400" dirty="0">
                <a:effectLst/>
                <a:cs typeface="新細明體" panose="02020500000000000000" pitchFamily="18" charset="-120"/>
              </a:rPr>
              <a:t>。</a:t>
            </a:r>
            <a:endParaRPr lang="zh-TW" altLang="en-US" sz="3400" dirty="0"/>
          </a:p>
        </p:txBody>
      </p:sp>
    </p:spTree>
    <p:extLst>
      <p:ext uri="{BB962C8B-B14F-4D97-AF65-F5344CB8AC3E}">
        <p14:creationId xmlns:p14="http://schemas.microsoft.com/office/powerpoint/2010/main" val="1196319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366E882-E1EC-4171-8F3A-8A3B792EE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5" y="85725"/>
            <a:ext cx="7218363" cy="1200416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rgbClr val="FF0000"/>
                </a:solidFill>
              </a:rPr>
              <a:t>學習目標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24440B62-4B9F-4C2F-BA9A-ED17A9C44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225" y="1476508"/>
            <a:ext cx="10391775" cy="348615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altLang="zh-TW" sz="13600" kern="100" dirty="0">
                <a:effectLst/>
                <a:latin typeface="Microsoft JhengHei Light" panose="020B0604030504040204" pitchFamily="34" charset="-120"/>
                <a:ea typeface="Microsoft JhengHei Light" panose="020B0604030504040204" pitchFamily="34" charset="-120"/>
                <a:cs typeface="Times New Roman" panose="02020603050405020304" pitchFamily="18" charset="0"/>
              </a:rPr>
              <a:t>1.  </a:t>
            </a:r>
            <a:r>
              <a:rPr lang="zh-TW" altLang="zh-TW" sz="13600" kern="100" dirty="0">
                <a:effectLst/>
                <a:cs typeface="Times New Roman" panose="02020603050405020304" pitchFamily="18" charset="0"/>
              </a:rPr>
              <a:t>認識怎樣的情境具有潛在危險。</a:t>
            </a:r>
          </a:p>
          <a:p>
            <a:pPr algn="just">
              <a:lnSpc>
                <a:spcPct val="120000"/>
              </a:lnSpc>
            </a:pPr>
            <a:r>
              <a:rPr lang="en-US" altLang="zh-TW" sz="13600" kern="100" dirty="0">
                <a:effectLst/>
                <a:cs typeface="Times New Roman" panose="02020603050405020304" pitchFamily="18" charset="0"/>
              </a:rPr>
              <a:t>2.  </a:t>
            </a:r>
            <a:r>
              <a:rPr lang="zh-TW" altLang="zh-TW" sz="13600" kern="100" dirty="0">
                <a:effectLst/>
                <a:cs typeface="Times New Roman" panose="02020603050405020304" pitchFamily="18" charset="0"/>
              </a:rPr>
              <a:t>知道如何保護自己的身體，避免受到性侵害。</a:t>
            </a:r>
          </a:p>
          <a:p>
            <a:pPr algn="just">
              <a:lnSpc>
                <a:spcPct val="120000"/>
              </a:lnSpc>
            </a:pPr>
            <a:r>
              <a:rPr lang="en-US" altLang="zh-TW" sz="13600" kern="100" dirty="0">
                <a:effectLst/>
                <a:cs typeface="Times New Roman" panose="02020603050405020304" pitchFamily="18" charset="0"/>
              </a:rPr>
              <a:t>3.  </a:t>
            </a:r>
            <a:r>
              <a:rPr lang="zh-TW" altLang="zh-TW" sz="13600" kern="100" dirty="0">
                <a:effectLst/>
                <a:cs typeface="Times New Roman" panose="02020603050405020304" pitchFamily="18" charset="0"/>
              </a:rPr>
              <a:t>能尊重自己與別人的身體自主權。</a:t>
            </a:r>
          </a:p>
          <a:p>
            <a:pPr algn="just">
              <a:lnSpc>
                <a:spcPct val="120000"/>
              </a:lnSpc>
            </a:pPr>
            <a:r>
              <a:rPr lang="en-US" altLang="zh-TW" sz="13600" kern="100" dirty="0">
                <a:effectLst/>
                <a:cs typeface="Times New Roman" panose="02020603050405020304" pitchFamily="18" charset="0"/>
              </a:rPr>
              <a:t>4.  </a:t>
            </a:r>
            <a:r>
              <a:rPr lang="zh-TW" altLang="zh-TW" sz="13600" kern="100" dirty="0">
                <a:effectLst/>
                <a:cs typeface="Times New Roman" panose="02020603050405020304" pitchFamily="18" charset="0"/>
              </a:rPr>
              <a:t>能討論、分享生活中不合理</a:t>
            </a:r>
            <a:r>
              <a:rPr lang="zh-TW" altLang="en-US" sz="13600" kern="100" dirty="0">
                <a:effectLst/>
                <a:cs typeface="Times New Roman" panose="02020603050405020304" pitchFamily="18" charset="0"/>
              </a:rPr>
              <a:t>，</a:t>
            </a:r>
            <a:r>
              <a:rPr lang="zh-TW" altLang="zh-TW" sz="13600" kern="100" dirty="0">
                <a:effectLst/>
                <a:cs typeface="Times New Roman" panose="02020603050405020304" pitchFamily="18" charset="0"/>
              </a:rPr>
              <a:t>受到傷害等經驗。</a:t>
            </a:r>
          </a:p>
          <a:p>
            <a:pPr>
              <a:lnSpc>
                <a:spcPct val="120000"/>
              </a:lnSpc>
            </a:pPr>
            <a:r>
              <a:rPr lang="en-US" altLang="zh-TW" sz="13600" kern="100" dirty="0">
                <a:effectLst/>
                <a:cs typeface="Times New Roman" panose="02020603050405020304" pitchFamily="18" charset="0"/>
              </a:rPr>
              <a:t>5.  </a:t>
            </a:r>
            <a:r>
              <a:rPr lang="zh-TW" altLang="zh-TW" sz="13600" kern="100" dirty="0">
                <a:effectLst/>
                <a:cs typeface="Times New Roman" panose="02020603050405020304" pitchFamily="18" charset="0"/>
              </a:rPr>
              <a:t>能知道如何尋求救助的資訊與管道。</a:t>
            </a:r>
            <a:endParaRPr lang="en-US" altLang="zh-TW" sz="13600" b="1" kern="100" dirty="0">
              <a:effectLst/>
              <a:cs typeface="新細明體" panose="02020500000000000000" pitchFamily="18" charset="-120"/>
            </a:endParaRPr>
          </a:p>
          <a:p>
            <a:pPr marL="45720" indent="0">
              <a:lnSpc>
                <a:spcPct val="150000"/>
              </a:lnSpc>
              <a:buNone/>
            </a:pPr>
            <a:endParaRPr lang="zh-TW" altLang="zh-TW" sz="3400" b="1" kern="100" dirty="0">
              <a:effectLst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6504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4AB092B-5614-4D21-9CEF-312C4F9B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75" y="238125"/>
            <a:ext cx="8694738" cy="1200416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rgbClr val="FF0000"/>
                </a:solidFill>
              </a:rPr>
              <a:t>融合核心素養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30106647-3473-4A69-88BD-161BB7D33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375" y="1857375"/>
            <a:ext cx="9486900" cy="337185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zh-TW" altLang="en-US" sz="3600" dirty="0"/>
              <a:t>■ </a:t>
            </a:r>
            <a:r>
              <a:rPr lang="zh-TW" altLang="en-US" sz="3600" kern="100" dirty="0">
                <a:effectLst/>
                <a:cs typeface="Times New Roman" panose="02020603050405020304" pitchFamily="18" charset="0"/>
              </a:rPr>
              <a:t>總綱：</a:t>
            </a:r>
            <a:r>
              <a:rPr lang="en-US" altLang="zh-TW" sz="3600" kern="100" dirty="0">
                <a:effectLst/>
                <a:cs typeface="Times New Roman" panose="02020603050405020304" pitchFamily="18" charset="0"/>
              </a:rPr>
              <a:t>A3</a:t>
            </a:r>
            <a:r>
              <a:rPr lang="zh-TW" altLang="zh-TW" sz="3600" kern="100" dirty="0">
                <a:effectLst/>
                <a:cs typeface="Times New Roman" panose="02020603050405020304" pitchFamily="18" charset="0"/>
              </a:rPr>
              <a:t>規劃執行及創新應變</a:t>
            </a:r>
            <a:endParaRPr lang="en-US" altLang="zh-TW" sz="3600" kern="100" dirty="0">
              <a:effectLst/>
              <a:cs typeface="Times New Roman" panose="02020603050405020304" pitchFamily="18" charset="0"/>
            </a:endParaRPr>
          </a:p>
          <a:p>
            <a:pPr marL="45720" indent="0">
              <a:lnSpc>
                <a:spcPct val="100000"/>
              </a:lnSpc>
              <a:buNone/>
            </a:pPr>
            <a:r>
              <a:rPr lang="zh-TW" altLang="en-US" sz="3400" dirty="0"/>
              <a:t>■ </a:t>
            </a:r>
            <a:r>
              <a:rPr lang="zh-TW" altLang="en-US" sz="3400" dirty="0">
                <a:effectLst/>
                <a:cs typeface="Times New Roman" panose="02020603050405020304" pitchFamily="18" charset="0"/>
              </a:rPr>
              <a:t>性別平等教育核心素養</a:t>
            </a:r>
            <a:endParaRPr lang="en-US" altLang="zh-TW" sz="3400" dirty="0">
              <a:effectLst/>
              <a:cs typeface="Times New Roman" panose="02020603050405020304" pitchFamily="18" charset="0"/>
            </a:endParaRPr>
          </a:p>
          <a:p>
            <a:pPr marL="4572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zh-TW" sz="3400" dirty="0">
                <a:effectLst/>
                <a:cs typeface="Times New Roman" panose="02020603050405020304" pitchFamily="18" charset="0"/>
              </a:rPr>
              <a:t>性</a:t>
            </a:r>
            <a:r>
              <a:rPr lang="en-US" altLang="zh-TW" sz="3400" dirty="0">
                <a:effectLst/>
                <a:cs typeface="Times New Roman" panose="02020603050405020304" pitchFamily="18" charset="0"/>
              </a:rPr>
              <a:t>(A3)</a:t>
            </a:r>
            <a:r>
              <a:rPr lang="zh-TW" altLang="zh-TW" sz="3400" dirty="0">
                <a:effectLst/>
                <a:cs typeface="Times New Roman" panose="02020603050405020304" pitchFamily="18" charset="0"/>
              </a:rPr>
              <a:t>維護自我與尊重他人身體自主權，善用各項資源，保障性別權益，增進性騷擾、性侵害域性霸凌的防治</a:t>
            </a:r>
            <a:r>
              <a:rPr lang="en-US" altLang="zh-TW" sz="3400" dirty="0">
                <a:effectLst/>
                <a:cs typeface="Times New Roman" panose="02020603050405020304" pitchFamily="18" charset="0"/>
              </a:rPr>
              <a:t>(</a:t>
            </a:r>
            <a:r>
              <a:rPr lang="zh-TW" altLang="zh-TW" sz="3400" dirty="0">
                <a:effectLst/>
                <a:cs typeface="Times New Roman" panose="02020603050405020304" pitchFamily="18" charset="0"/>
              </a:rPr>
              <a:t>制</a:t>
            </a:r>
            <a:r>
              <a:rPr lang="en-US" altLang="zh-TW" sz="3400" dirty="0">
                <a:effectLst/>
                <a:cs typeface="Times New Roman" panose="02020603050405020304" pitchFamily="18" charset="0"/>
              </a:rPr>
              <a:t>)</a:t>
            </a:r>
            <a:r>
              <a:rPr lang="zh-TW" altLang="zh-TW" sz="3400" dirty="0">
                <a:effectLst/>
                <a:cs typeface="Times New Roman" panose="02020603050405020304" pitchFamily="18" charset="0"/>
              </a:rPr>
              <a:t>能</a:t>
            </a:r>
            <a:r>
              <a:rPr lang="zh-TW" altLang="en-US" sz="3400" dirty="0">
                <a:effectLst/>
                <a:cs typeface="Times New Roman" panose="02020603050405020304" pitchFamily="18" charset="0"/>
              </a:rPr>
              <a:t>力。</a:t>
            </a:r>
            <a:endParaRPr lang="en-US" altLang="zh-TW" sz="3400" b="1" kern="100" dirty="0">
              <a:effectLst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altLang="zh-TW" sz="3400" b="1" kern="10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85304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B198CA0-ED49-4C07-915E-4F1AC508B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rgbClr val="FF0000"/>
                </a:solidFill>
              </a:rPr>
              <a:t>議題融入說明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1E3F7FF-6019-41E8-835B-0BF84864C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zh-TW" altLang="en-US" sz="3400" dirty="0"/>
              <a:t>■ 學習主題</a:t>
            </a:r>
            <a:endParaRPr lang="en-US" altLang="zh-TW" sz="3400" dirty="0"/>
          </a:p>
          <a:p>
            <a:pPr marL="45720" indent="0">
              <a:buNone/>
            </a:pPr>
            <a:r>
              <a:rPr lang="zh-TW" altLang="zh-TW" sz="3400" dirty="0">
                <a:effectLst/>
                <a:cs typeface="Times New Roman" panose="02020603050405020304" pitchFamily="18" charset="0"/>
              </a:rPr>
              <a:t>身體自主權的尊重與維護</a:t>
            </a:r>
            <a:endParaRPr lang="en-US" altLang="zh-TW" sz="3400" dirty="0"/>
          </a:p>
          <a:p>
            <a:pPr marL="45720" indent="0">
              <a:buNone/>
            </a:pPr>
            <a:r>
              <a:rPr lang="zh-TW" altLang="en-US" sz="3400" dirty="0"/>
              <a:t>■ 實質內涵</a:t>
            </a:r>
            <a:endParaRPr lang="en-US" altLang="zh-TW" sz="3400" dirty="0"/>
          </a:p>
          <a:p>
            <a:pPr marL="45720" indent="0">
              <a:buNone/>
            </a:pPr>
            <a:r>
              <a:rPr lang="en-US" altLang="zh-TW" sz="3400" dirty="0">
                <a:effectLst/>
                <a:cs typeface="Times New Roman" panose="02020603050405020304" pitchFamily="18" charset="0"/>
              </a:rPr>
              <a:t>E4</a:t>
            </a:r>
            <a:r>
              <a:rPr lang="zh-TW" altLang="zh-TW" sz="3400" dirty="0">
                <a:effectLst/>
                <a:cs typeface="Times New Roman" panose="02020603050405020304" pitchFamily="18" charset="0"/>
              </a:rPr>
              <a:t>探索日常生活中身體自主權相關問題</a:t>
            </a:r>
            <a:r>
              <a:rPr lang="en-US" altLang="zh-TW" sz="3400" dirty="0">
                <a:effectLst/>
                <a:cs typeface="Times New Roman" panose="02020603050405020304" pitchFamily="18" charset="0"/>
              </a:rPr>
              <a:t>(</a:t>
            </a:r>
            <a:r>
              <a:rPr lang="zh-TW" altLang="zh-TW" sz="3400" dirty="0">
                <a:effectLst/>
                <a:cs typeface="Times New Roman" panose="02020603050405020304" pitchFamily="18" charset="0"/>
              </a:rPr>
              <a:t>如身體界線、不容侵擾的隱私部位）與尊重他人身體自主權</a:t>
            </a:r>
            <a:endParaRPr lang="zh-TW" altLang="en-US" sz="3400" dirty="0"/>
          </a:p>
        </p:txBody>
      </p:sp>
    </p:spTree>
    <p:extLst>
      <p:ext uri="{BB962C8B-B14F-4D97-AF65-F5344CB8AC3E}">
        <p14:creationId xmlns:p14="http://schemas.microsoft.com/office/powerpoint/2010/main" val="584246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8F8C61F-0EFF-480D-BCC3-126FBE786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0"/>
            <a:ext cx="7381875" cy="1200416"/>
          </a:xfrm>
        </p:spPr>
        <p:txBody>
          <a:bodyPr>
            <a:normAutofit/>
          </a:bodyPr>
          <a:lstStyle/>
          <a:p>
            <a:pPr marL="381000">
              <a:lnSpc>
                <a:spcPts val="1700"/>
              </a:lnSpc>
            </a:pPr>
            <a:r>
              <a:rPr lang="zh-TW" altLang="zh-TW" sz="5400" b="1" kern="10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學習重點</a:t>
            </a:r>
            <a:endParaRPr lang="zh-TW" alt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439ADB36-3E61-45F4-B198-EBA16B37D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49" y="1600200"/>
            <a:ext cx="9961563" cy="4114800"/>
          </a:xfrm>
        </p:spPr>
        <p:txBody>
          <a:bodyPr>
            <a:normAutofit/>
          </a:bodyPr>
          <a:lstStyle/>
          <a:p>
            <a:r>
              <a:rPr lang="zh-TW" altLang="zh-TW" sz="3400" kern="100" dirty="0">
                <a:effectLst/>
                <a:cs typeface="Times New Roman" panose="02020603050405020304" pitchFamily="18" charset="0"/>
              </a:rPr>
              <a:t>學習表現</a:t>
            </a:r>
            <a:endParaRPr lang="en-US" altLang="zh-TW" sz="3400" kern="100" dirty="0">
              <a:effectLst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altLang="zh-TW" sz="3400" kern="100" dirty="0">
                <a:effectLst/>
                <a:cs typeface="Times New Roman" panose="02020603050405020304" pitchFamily="18" charset="0"/>
              </a:rPr>
              <a:t>3b-I-3 </a:t>
            </a:r>
            <a:r>
              <a:rPr lang="zh-TW" altLang="zh-TW" sz="3400" kern="100" dirty="0">
                <a:effectLst/>
                <a:cs typeface="Times New Roman" panose="02020603050405020304" pitchFamily="18" charset="0"/>
              </a:rPr>
              <a:t>運用基本的生活技能，因應不同的生活情境</a:t>
            </a:r>
            <a:endParaRPr lang="en-US" altLang="zh-TW" sz="3400" kern="100" dirty="0">
              <a:cs typeface="Times New Roman" panose="02020603050405020304" pitchFamily="18" charset="0"/>
            </a:endParaRPr>
          </a:p>
          <a:p>
            <a:r>
              <a:rPr lang="zh-TW" altLang="zh-TW" sz="3400" kern="100" dirty="0">
                <a:effectLst/>
                <a:cs typeface="Times New Roman" panose="02020603050405020304" pitchFamily="18" charset="0"/>
              </a:rPr>
              <a:t>學習內容</a:t>
            </a:r>
            <a:endParaRPr lang="en-US" altLang="zh-TW" sz="3400" kern="100" dirty="0">
              <a:effectLst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altLang="zh-TW" sz="3400" kern="100" dirty="0">
                <a:effectLst/>
                <a:cs typeface="Times New Roman" panose="02020603050405020304" pitchFamily="18" charset="0"/>
              </a:rPr>
              <a:t>Db-I-3 </a:t>
            </a:r>
            <a:r>
              <a:rPr lang="zh-TW" altLang="zh-TW" sz="3400" kern="100" dirty="0">
                <a:effectLst/>
                <a:cs typeface="Times New Roman" panose="02020603050405020304" pitchFamily="18" charset="0"/>
              </a:rPr>
              <a:t>身體自主權及其危害之防範與求助策略</a:t>
            </a:r>
            <a:endParaRPr lang="zh-TW" altLang="en-US" sz="3400" dirty="0"/>
          </a:p>
        </p:txBody>
      </p:sp>
    </p:spTree>
    <p:extLst>
      <p:ext uri="{BB962C8B-B14F-4D97-AF65-F5344CB8AC3E}">
        <p14:creationId xmlns:p14="http://schemas.microsoft.com/office/powerpoint/2010/main" val="4286701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5DD31E5-5F91-40F0-96AA-E4A33DADD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1" y="304800"/>
            <a:ext cx="7086600" cy="838200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rgbClr val="FF0000"/>
                </a:solidFill>
              </a:rPr>
              <a:t>「認識身體自主權」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9F058D8-F0B2-47D6-8A76-FE2A2F989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1275" y="1362075"/>
            <a:ext cx="6962775" cy="4352925"/>
          </a:xfrm>
        </p:spPr>
        <p:txBody>
          <a:bodyPr/>
          <a:lstStyle/>
          <a:p>
            <a:pPr marL="45720" indent="0">
              <a:buNone/>
            </a:pPr>
            <a:r>
              <a:rPr lang="zh-TW" altLang="en-US" sz="2800" b="1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＊</a:t>
            </a:r>
            <a:r>
              <a:rPr lang="zh-TW" altLang="zh-TW" sz="2800" b="1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唱遊「拍手歌」</a:t>
            </a:r>
            <a:endParaRPr lang="en-US" altLang="zh-TW" sz="2800" b="1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zh-TW" altLang="en-US" sz="2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</a:t>
            </a:r>
            <a:r>
              <a:rPr lang="zh-TW" altLang="en-US" sz="2400" kern="1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歌詞： </a:t>
            </a:r>
            <a:endParaRPr lang="en-US" altLang="zh-TW" sz="2400" kern="100" dirty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zh-TW" altLang="en-US" sz="2400" kern="1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    </a:t>
            </a:r>
            <a:r>
              <a:rPr lang="zh-TW" altLang="zh-TW" sz="2400" kern="1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第一次：你很高興你就拍拍手，你很高興</a:t>
            </a:r>
            <a:endParaRPr lang="zh-TW" altLang="zh-TW" sz="2400" kern="100" dirty="0">
              <a:effectLst/>
              <a:cs typeface="Times New Roman" panose="02020603050405020304" pitchFamily="18" charset="0"/>
            </a:endParaRPr>
          </a:p>
          <a:p>
            <a:pPr marL="45720" indent="0" algn="just">
              <a:lnSpc>
                <a:spcPts val="2000"/>
              </a:lnSpc>
              <a:buNone/>
            </a:pPr>
            <a:r>
              <a:rPr lang="en-US" altLang="zh-TW" sz="2400" kern="1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   </a:t>
            </a:r>
            <a:r>
              <a:rPr lang="zh-TW" altLang="en-US" sz="2400" kern="1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zh-TW" altLang="zh-TW" sz="2400" kern="1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你就拍拍手，我們一起唱呀我們一起跳</a:t>
            </a:r>
            <a:endParaRPr lang="zh-TW" altLang="zh-TW" sz="2400" kern="100" dirty="0">
              <a:effectLst/>
              <a:cs typeface="Times New Roman" panose="02020603050405020304" pitchFamily="18" charset="0"/>
            </a:endParaRPr>
          </a:p>
          <a:p>
            <a:pPr marL="45720" indent="0" algn="just">
              <a:lnSpc>
                <a:spcPts val="2000"/>
              </a:lnSpc>
              <a:buNone/>
            </a:pPr>
            <a:r>
              <a:rPr lang="en-US" altLang="zh-TW" sz="2400" kern="1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   </a:t>
            </a:r>
            <a:r>
              <a:rPr lang="zh-TW" altLang="en-US" sz="2400" kern="1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zh-TW" altLang="zh-TW" sz="2400" kern="1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啊，圍著圓圈盡情歡笑拍拍手。</a:t>
            </a:r>
            <a:endParaRPr lang="zh-TW" altLang="zh-TW" sz="2400" kern="100" dirty="0">
              <a:effectLst/>
              <a:cs typeface="Times New Roman" panose="02020603050405020304" pitchFamily="18" charset="0"/>
            </a:endParaRPr>
          </a:p>
          <a:p>
            <a:pPr marL="45720" indent="0" algn="just">
              <a:lnSpc>
                <a:spcPts val="2000"/>
              </a:lnSpc>
              <a:buNone/>
            </a:pPr>
            <a:r>
              <a:rPr lang="en-US" altLang="zh-TW" sz="2400" kern="1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   </a:t>
            </a:r>
            <a:r>
              <a:rPr lang="zh-TW" altLang="en-US" sz="2400" kern="1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zh-TW" altLang="zh-TW" sz="2400" kern="1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第二次：你很高興你就拍大腿，你很高興</a:t>
            </a:r>
            <a:endParaRPr lang="zh-TW" altLang="zh-TW" sz="2400" kern="100" dirty="0">
              <a:effectLst/>
              <a:cs typeface="Times New Roman" panose="02020603050405020304" pitchFamily="18" charset="0"/>
            </a:endParaRPr>
          </a:p>
          <a:p>
            <a:pPr marL="45720" indent="0" algn="just">
              <a:lnSpc>
                <a:spcPts val="2000"/>
              </a:lnSpc>
              <a:buNone/>
            </a:pPr>
            <a:r>
              <a:rPr lang="en-US" altLang="zh-TW" sz="2400" kern="1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   </a:t>
            </a:r>
            <a:r>
              <a:rPr lang="zh-TW" altLang="en-US" sz="2400" kern="1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zh-TW" altLang="zh-TW" sz="2400" kern="1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你就拍大腿，我們一起唱呀我們一起跳</a:t>
            </a:r>
            <a:endParaRPr lang="zh-TW" altLang="zh-TW" sz="2400" kern="100" dirty="0">
              <a:effectLst/>
              <a:cs typeface="Times New Roman" panose="02020603050405020304" pitchFamily="18" charset="0"/>
            </a:endParaRPr>
          </a:p>
          <a:p>
            <a:pPr marL="45720" indent="0" algn="just">
              <a:lnSpc>
                <a:spcPts val="2000"/>
              </a:lnSpc>
              <a:buNone/>
            </a:pPr>
            <a:r>
              <a:rPr lang="en-US" altLang="zh-TW" sz="2400" kern="1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   </a:t>
            </a:r>
            <a:r>
              <a:rPr lang="zh-TW" altLang="en-US" sz="2400" kern="1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zh-TW" altLang="zh-TW" sz="2400" kern="1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啊，圍著圓圈盡情歡笑拍大腿</a:t>
            </a:r>
            <a:r>
              <a:rPr lang="zh-TW" altLang="zh-TW" sz="2000" kern="10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。</a:t>
            </a:r>
            <a:endParaRPr lang="zh-TW" altLang="zh-TW" sz="2000" kern="100" dirty="0">
              <a:effectLst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8169663"/>
      </p:ext>
    </p:extLst>
  </p:cSld>
  <p:clrMapOvr>
    <a:masterClrMapping/>
  </p:clrMapOvr>
</p:sld>
</file>

<file path=ppt/theme/theme1.xml><?xml version="1.0" encoding="utf-8"?>
<a:theme xmlns:a="http://schemas.openxmlformats.org/drawingml/2006/main" name="兒童遊樂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2239_TF03461883.potx" id="{3695179C-43BF-4D9E-8864-ABA95A1F4787}" vid="{287F8A78-20E1-4B79-BD19-FA60BDB2072A}"/>
    </a:ext>
  </a:extLst>
</a:theme>
</file>

<file path=ppt/theme/theme2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兒童遊樂教育簡報設計 (卡通插畫，寬螢幕)</Template>
  <TotalTime>362</TotalTime>
  <Words>598</Words>
  <Application>Microsoft Office PowerPoint</Application>
  <PresentationFormat>自訂</PresentationFormat>
  <Paragraphs>78</Paragraphs>
  <Slides>39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0" baseType="lpstr">
      <vt:lpstr>兒童遊樂 16X9</vt:lpstr>
      <vt:lpstr>台南市性別平等教育輔導團分區到校輔導</vt:lpstr>
      <vt:lpstr>教學主題</vt:lpstr>
      <vt:lpstr>教學對象</vt:lpstr>
      <vt:lpstr>設計理念</vt:lpstr>
      <vt:lpstr>學習目標</vt:lpstr>
      <vt:lpstr>融合核心素養</vt:lpstr>
      <vt:lpstr>議題融入說明</vt:lpstr>
      <vt:lpstr>學習重點</vt:lpstr>
      <vt:lpstr>「認識身體自主權」</vt:lpstr>
      <vt:lpstr>「身體界線」互動遊戲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拒絕被收買</vt:lpstr>
      <vt:lpstr>PowerPoint 簡報</vt:lpstr>
      <vt:lpstr>PowerPoint 簡報</vt:lpstr>
      <vt:lpstr>教學歷程</vt:lpstr>
      <vt:lpstr>教學歷程</vt:lpstr>
      <vt:lpstr>教學歷程</vt:lpstr>
      <vt:lpstr>PowerPoint 簡報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旭寬 黃</dc:creator>
  <cp:lastModifiedBy>ADMIN</cp:lastModifiedBy>
  <cp:revision>34</cp:revision>
  <cp:lastPrinted>2020-10-12T05:13:29Z</cp:lastPrinted>
  <dcterms:created xsi:type="dcterms:W3CDTF">2020-10-05T02:12:13Z</dcterms:created>
  <dcterms:modified xsi:type="dcterms:W3CDTF">2020-10-15T07:00:12Z</dcterms:modified>
</cp:coreProperties>
</file>