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2" r:id="rId22"/>
  </p:sldIdLst>
  <p:sldSz cx="12192000" cy="6858000"/>
  <p:notesSz cx="6797675" cy="9926638"/>
  <p:embeddedFontLst>
    <p:embeddedFont>
      <p:font typeface="DFKai-SB" panose="03000509000000000000" pitchFamily="65" charset="-120"/>
      <p:regular r:id="rId24"/>
    </p:embeddedFont>
    <p:embeddedFont>
      <p:font typeface="微軟正黑體" panose="020B0604030504040204" pitchFamily="34" charset="-120"/>
      <p:regular r:id="rId25"/>
      <p:bold r:id="rId26"/>
    </p:embeddedFont>
    <p:embeddedFont>
      <p:font typeface="Lato" panose="02020500000000000000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微軟正黑體" panose="020B0604030504040204" pitchFamily="34" charset="-12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r66MAD482SjfDMB6tEfTDVCwm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9F0"/>
    <a:srgbClr val="DA78C7"/>
    <a:srgbClr val="EFC3E7"/>
    <a:srgbClr val="F0C8E8"/>
    <a:srgbClr val="F1CBEA"/>
    <a:srgbClr val="EDB9E3"/>
    <a:srgbClr val="EBB3E0"/>
    <a:srgbClr val="E8A6DB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EAA855-A7F5-415C-AA64-022C384E439E}">
  <a:tblStyle styleId="{F9EAA855-A7F5-415C-AA64-022C384E43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320" autoAdjust="0"/>
  </p:normalViewPr>
  <p:slideViewPr>
    <p:cSldViewPr snapToGrid="0">
      <p:cViewPr varScale="1">
        <p:scale>
          <a:sx n="84" d="100"/>
          <a:sy n="84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0" name="Google Shape;400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1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1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42" name="Google Shape;442;p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2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80" name="Google Shape;480;p2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63C6B-9A82-4778-80C6-499E775FFE1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341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5" name="Google Shape;465;p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63C6B-9A82-4778-80C6-499E775FFE1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50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40036" t="31235" r="13199" b="2261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 r="6610"/>
          <a:stretch/>
        </p:blipFill>
        <p:spPr>
          <a:xfrm>
            <a:off x="331695" y="339260"/>
            <a:ext cx="11465858" cy="636494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9" name="Google Shape;329;p14"/>
          <p:cNvSpPr txBox="1"/>
          <p:nvPr/>
        </p:nvSpPr>
        <p:spPr>
          <a:xfrm>
            <a:off x="4796754" y="2225607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14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0" name="Google Shape;330;p14"/>
          <p:cNvSpPr txBox="1"/>
          <p:nvPr/>
        </p:nvSpPr>
        <p:spPr>
          <a:xfrm>
            <a:off x="5997731" y="2261853"/>
            <a:ext cx="8927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33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4823145" y="3202140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40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" name="Google Shape;332;p14"/>
          <p:cNvSpPr txBox="1"/>
          <p:nvPr/>
        </p:nvSpPr>
        <p:spPr>
          <a:xfrm>
            <a:off x="4828847" y="4209023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22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" name="Google Shape;333;p14"/>
          <p:cNvSpPr txBox="1"/>
          <p:nvPr/>
        </p:nvSpPr>
        <p:spPr>
          <a:xfrm>
            <a:off x="5986487" y="3276270"/>
            <a:ext cx="7300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38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" name="Google Shape;334;p14"/>
          <p:cNvSpPr txBox="1"/>
          <p:nvPr/>
        </p:nvSpPr>
        <p:spPr>
          <a:xfrm>
            <a:off x="4828847" y="5296457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31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4888713" y="1247436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" name="Google Shape;336;p14"/>
          <p:cNvSpPr txBox="1"/>
          <p:nvPr/>
        </p:nvSpPr>
        <p:spPr>
          <a:xfrm>
            <a:off x="6033590" y="1247436"/>
            <a:ext cx="8581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" name="Google Shape;337;p14"/>
          <p:cNvSpPr txBox="1"/>
          <p:nvPr/>
        </p:nvSpPr>
        <p:spPr>
          <a:xfrm>
            <a:off x="7192774" y="1247436"/>
            <a:ext cx="8581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23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8414714" y="1247436"/>
            <a:ext cx="7487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26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9" name="Google Shape;339;p14"/>
          <p:cNvSpPr txBox="1"/>
          <p:nvPr/>
        </p:nvSpPr>
        <p:spPr>
          <a:xfrm>
            <a:off x="8157399" y="339260"/>
            <a:ext cx="33353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Love Values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14"/>
          <p:cNvSpPr/>
          <p:nvPr/>
        </p:nvSpPr>
        <p:spPr>
          <a:xfrm>
            <a:off x="2780238" y="1539823"/>
            <a:ext cx="16969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personality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2991898" y="2564795"/>
            <a:ext cx="1412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1931027" y="3473966"/>
            <a:ext cx="2646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Attitude/viewpoint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4"/>
          <p:cNvSpPr/>
          <p:nvPr/>
        </p:nvSpPr>
        <p:spPr>
          <a:xfrm>
            <a:off x="2115172" y="4623707"/>
            <a:ext cx="25795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Conditions/money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1578165" y="5699989"/>
            <a:ext cx="31165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Appearance/face/body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14"/>
          <p:cNvSpPr/>
          <p:nvPr/>
        </p:nvSpPr>
        <p:spPr>
          <a:xfrm>
            <a:off x="751840" y="924455"/>
            <a:ext cx="8869680" cy="113768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4"/>
          <p:cNvSpPr txBox="1"/>
          <p:nvPr/>
        </p:nvSpPr>
        <p:spPr>
          <a:xfrm>
            <a:off x="6921816" y="4700757"/>
            <a:ext cx="4702736" cy="1172588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愛情價值觀沒有好壞之分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重要的是要了解自己想要什麼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4"/>
          <p:cNvSpPr/>
          <p:nvPr/>
        </p:nvSpPr>
        <p:spPr>
          <a:xfrm rot="-851526">
            <a:off x="158252" y="1524525"/>
            <a:ext cx="878453" cy="23249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4"/>
          <p:cNvSpPr/>
          <p:nvPr/>
        </p:nvSpPr>
        <p:spPr>
          <a:xfrm rot="-851526">
            <a:off x="88074" y="2559818"/>
            <a:ext cx="878453" cy="23249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4"/>
          <p:cNvSpPr/>
          <p:nvPr/>
        </p:nvSpPr>
        <p:spPr>
          <a:xfrm rot="-851526">
            <a:off x="126075" y="3405486"/>
            <a:ext cx="878453" cy="23249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4"/>
          <p:cNvSpPr/>
          <p:nvPr/>
        </p:nvSpPr>
        <p:spPr>
          <a:xfrm>
            <a:off x="103169" y="4117073"/>
            <a:ext cx="878453" cy="23249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4"/>
          <p:cNvSpPr/>
          <p:nvPr/>
        </p:nvSpPr>
        <p:spPr>
          <a:xfrm rot="-851526">
            <a:off x="38179" y="5968481"/>
            <a:ext cx="878453" cy="23249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848066" y="1214116"/>
            <a:ext cx="1568631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個性特質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102408" y="2163900"/>
            <a:ext cx="86647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2991898" y="3130318"/>
            <a:ext cx="119133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2803247" y="4200960"/>
            <a:ext cx="156863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現實條件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102408" y="5341486"/>
            <a:ext cx="866478" cy="461665"/>
          </a:xfrm>
          <a:prstGeom prst="rect">
            <a:avLst/>
          </a:prstGeom>
          <a:solidFill>
            <a:srgbClr val="EFC3E7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外表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906949" y="385425"/>
            <a:ext cx="202973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愛情價值觀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5"/>
          <p:cNvPicPr preferRelativeResize="0"/>
          <p:nvPr/>
        </p:nvPicPr>
        <p:blipFill rotWithShape="1">
          <a:blip r:embed="rId3">
            <a:alphaModFix/>
          </a:blip>
          <a:srcRect r="6610" b="3355"/>
          <a:stretch/>
        </p:blipFill>
        <p:spPr>
          <a:xfrm>
            <a:off x="331695" y="339260"/>
            <a:ext cx="11465858" cy="640150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15"/>
          <p:cNvSpPr txBox="1"/>
          <p:nvPr/>
        </p:nvSpPr>
        <p:spPr>
          <a:xfrm>
            <a:off x="4796754" y="2225607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14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" name="Google Shape;359;p15"/>
          <p:cNvSpPr txBox="1"/>
          <p:nvPr/>
        </p:nvSpPr>
        <p:spPr>
          <a:xfrm>
            <a:off x="5997731" y="2261853"/>
            <a:ext cx="8927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33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4823145" y="3202140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40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" name="Google Shape;361;p15"/>
          <p:cNvSpPr txBox="1"/>
          <p:nvPr/>
        </p:nvSpPr>
        <p:spPr>
          <a:xfrm>
            <a:off x="4828847" y="4209023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22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" name="Google Shape;362;p15"/>
          <p:cNvSpPr txBox="1"/>
          <p:nvPr/>
        </p:nvSpPr>
        <p:spPr>
          <a:xfrm>
            <a:off x="5986487" y="3276270"/>
            <a:ext cx="7300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38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" name="Google Shape;363;p15"/>
          <p:cNvSpPr txBox="1"/>
          <p:nvPr/>
        </p:nvSpPr>
        <p:spPr>
          <a:xfrm>
            <a:off x="4828847" y="5296457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31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" name="Google Shape;364;p15"/>
          <p:cNvSpPr txBox="1"/>
          <p:nvPr/>
        </p:nvSpPr>
        <p:spPr>
          <a:xfrm>
            <a:off x="4888713" y="1247436"/>
            <a:ext cx="6728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>
            <a:off x="6033590" y="1247436"/>
            <a:ext cx="8581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" name="Google Shape;366;p15"/>
          <p:cNvSpPr txBox="1"/>
          <p:nvPr/>
        </p:nvSpPr>
        <p:spPr>
          <a:xfrm>
            <a:off x="7192773" y="1247436"/>
            <a:ext cx="9369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23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" name="Google Shape;367;p15"/>
          <p:cNvSpPr txBox="1"/>
          <p:nvPr/>
        </p:nvSpPr>
        <p:spPr>
          <a:xfrm>
            <a:off x="8414714" y="1247436"/>
            <a:ext cx="7487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26</a:t>
            </a:r>
            <a:endParaRPr sz="32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" name="Google Shape;368;p15"/>
          <p:cNvSpPr txBox="1"/>
          <p:nvPr/>
        </p:nvSpPr>
        <p:spPr>
          <a:xfrm>
            <a:off x="5375831" y="367392"/>
            <a:ext cx="2926340" cy="569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Love Values</a:t>
            </a:r>
            <a:endParaRPr sz="3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2609586" y="1247436"/>
            <a:ext cx="194619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Personality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2876505" y="2361124"/>
            <a:ext cx="1412351" cy="52322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2776191" y="3152040"/>
            <a:ext cx="1635832" cy="892552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Attitude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Viewpoint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15"/>
          <p:cNvSpPr/>
          <p:nvPr/>
        </p:nvSpPr>
        <p:spPr>
          <a:xfrm>
            <a:off x="2757096" y="4258820"/>
            <a:ext cx="1742785" cy="89255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15"/>
          <p:cNvSpPr/>
          <p:nvPr/>
        </p:nvSpPr>
        <p:spPr>
          <a:xfrm>
            <a:off x="2644366" y="5372508"/>
            <a:ext cx="1906291" cy="892552"/>
          </a:xfrm>
          <a:prstGeom prst="rect">
            <a:avLst/>
          </a:prstGeom>
          <a:solidFill>
            <a:srgbClr val="FFD5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Appearance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 / Body</a:t>
            </a:r>
            <a:endParaRPr sz="2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5997731" y="1148862"/>
            <a:ext cx="782878" cy="844061"/>
          </a:xfrm>
          <a:prstGeom prst="ellipse">
            <a:avLst/>
          </a:prstGeom>
          <a:noFill/>
          <a:ln w="762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5"/>
          <p:cNvSpPr/>
          <p:nvPr/>
        </p:nvSpPr>
        <p:spPr>
          <a:xfrm>
            <a:off x="7165582" y="1117792"/>
            <a:ext cx="782878" cy="844061"/>
          </a:xfrm>
          <a:prstGeom prst="ellipse">
            <a:avLst/>
          </a:prstGeom>
          <a:noFill/>
          <a:ln w="762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4750189" y="4079379"/>
            <a:ext cx="782878" cy="844061"/>
          </a:xfrm>
          <a:prstGeom prst="ellipse">
            <a:avLst/>
          </a:prstGeom>
          <a:noFill/>
          <a:ln w="762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6"/>
          <p:cNvPicPr preferRelativeResize="0"/>
          <p:nvPr/>
        </p:nvPicPr>
        <p:blipFill rotWithShape="1">
          <a:blip r:embed="rId3">
            <a:alphaModFix/>
          </a:blip>
          <a:srcRect b="19990"/>
          <a:stretch/>
        </p:blipFill>
        <p:spPr>
          <a:xfrm>
            <a:off x="405764" y="717732"/>
            <a:ext cx="11215105" cy="27991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8" name="Google Shape;388;p16"/>
          <p:cNvSpPr txBox="1"/>
          <p:nvPr/>
        </p:nvSpPr>
        <p:spPr>
          <a:xfrm>
            <a:off x="553636" y="2521997"/>
            <a:ext cx="1106723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16有責任心                    23溫柔脾氣好                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有穩定的工作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6"/>
          <p:cNvSpPr txBox="1"/>
          <p:nvPr/>
        </p:nvSpPr>
        <p:spPr>
          <a:xfrm>
            <a:off x="530190" y="4030305"/>
            <a:ext cx="4030539" cy="954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Q1: </a:t>
            </a:r>
            <a:r>
              <a:rPr lang="en-US" sz="2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</a:t>
            </a:r>
            <a:r>
              <a:rPr lang="en-US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重視的、想要的是什麼？</a:t>
            </a:r>
            <a:endParaRPr sz="2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What do I want?</a:t>
            </a:r>
            <a:endParaRPr/>
          </a:p>
        </p:txBody>
      </p:sp>
      <p:sp>
        <p:nvSpPr>
          <p:cNvPr id="390" name="Google Shape;390;p16"/>
          <p:cNvSpPr txBox="1"/>
          <p:nvPr/>
        </p:nvSpPr>
        <p:spPr>
          <a:xfrm>
            <a:off x="5488651" y="4002668"/>
            <a:ext cx="6280090" cy="954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Q2</a:t>
            </a:r>
            <a:r>
              <a:rPr lang="en-US" sz="28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r>
              <a:rPr lang="en-US" sz="2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伴侶</a:t>
            </a:r>
            <a:r>
              <a:rPr lang="en-US" sz="2000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重視的、想要的是什麼</a:t>
            </a:r>
            <a:r>
              <a:rPr lang="en-US" sz="2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sz="20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What does my partner want?</a:t>
            </a:r>
            <a:endParaRPr dirty="0"/>
          </a:p>
        </p:txBody>
      </p:sp>
      <p:sp>
        <p:nvSpPr>
          <p:cNvPr id="391" name="Google Shape;391;p16"/>
          <p:cNvSpPr txBox="1"/>
          <p:nvPr/>
        </p:nvSpPr>
        <p:spPr>
          <a:xfrm>
            <a:off x="1261582" y="5466257"/>
            <a:ext cx="8007160" cy="954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Q3: </a:t>
            </a:r>
            <a:r>
              <a:rPr lang="en-US" sz="2400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我和伴侶在我們的愛情關係中</a:t>
            </a:r>
            <a:r>
              <a:rPr lang="en-US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溝通、協調、改變</a:t>
            </a:r>
            <a:r>
              <a:rPr lang="en-US" sz="2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！</a:t>
            </a:r>
            <a:endParaRPr sz="2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Try to communicate, coordinate, or change!</a:t>
            </a:r>
            <a:endParaRPr sz="28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7705816" y="865118"/>
            <a:ext cx="39150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My Favorite Love Values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1660124" y="1708167"/>
            <a:ext cx="2530136" cy="477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My Favorite 1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5265162" y="1708167"/>
            <a:ext cx="2540018" cy="477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My Favorite 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8992474" y="1718434"/>
            <a:ext cx="2503502" cy="477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My Favorite 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336513">
            <a:off x="10483690" y="5107721"/>
            <a:ext cx="1465547" cy="1572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接點 2"/>
          <p:cNvCxnSpPr/>
          <p:nvPr/>
        </p:nvCxnSpPr>
        <p:spPr>
          <a:xfrm>
            <a:off x="1660124" y="2185221"/>
            <a:ext cx="21418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265162" y="2195488"/>
            <a:ext cx="21418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8992474" y="2195488"/>
            <a:ext cx="21418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389"/>
            <a:ext cx="8229600" cy="548661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7"/>
          <p:cNvSpPr/>
          <p:nvPr/>
        </p:nvSpPr>
        <p:spPr>
          <a:xfrm rot="1604083">
            <a:off x="30814" y="2608704"/>
            <a:ext cx="1033044" cy="38247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7"/>
          <p:cNvSpPr/>
          <p:nvPr/>
        </p:nvSpPr>
        <p:spPr>
          <a:xfrm>
            <a:off x="84853" y="4491789"/>
            <a:ext cx="924965" cy="33747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7"/>
          <p:cNvSpPr/>
          <p:nvPr/>
        </p:nvSpPr>
        <p:spPr>
          <a:xfrm rot="-1102041">
            <a:off x="196216" y="5401300"/>
            <a:ext cx="938333" cy="369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7"/>
          <p:cNvSpPr/>
          <p:nvPr/>
        </p:nvSpPr>
        <p:spPr>
          <a:xfrm rot="1548073">
            <a:off x="181794" y="3490916"/>
            <a:ext cx="1026435" cy="34611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814304" y="224589"/>
            <a:ext cx="891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>
                <a:latin typeface="+mj-lt"/>
              </a:rPr>
              <a:t>Before Group Discussion</a:t>
            </a:r>
            <a:endParaRPr lang="zh-TW" altLang="en-US" sz="5400" b="1" dirty="0">
              <a:latin typeface="+mj-lt"/>
            </a:endParaRPr>
          </a:p>
        </p:txBody>
      </p:sp>
      <p:pic>
        <p:nvPicPr>
          <p:cNvPr id="8" name="Google Shape;414;p18" descr="實地考察、簡報發表、小籠包！ 大家共同參與的loftwork台灣合宿報告！ ｜2014 ｜Lof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1371389"/>
            <a:ext cx="3962400" cy="540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3CD">
            <a:alpha val="9803"/>
          </a:srgbClr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 txBox="1">
            <a:spLocks noGrp="1"/>
          </p:cNvSpPr>
          <p:nvPr>
            <p:ph type="title"/>
          </p:nvPr>
        </p:nvSpPr>
        <p:spPr>
          <a:xfrm>
            <a:off x="1356926" y="386249"/>
            <a:ext cx="9511499" cy="148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en-US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Group Discussion</a:t>
            </a:r>
            <a:br>
              <a:rPr lang="en-US" sz="6000" b="1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600"/>
              <a:t>Share your feeling, and Express  group disscusion results</a:t>
            </a:r>
            <a:r>
              <a:rPr lang="en-US"/>
              <a:t/>
            </a:r>
            <a:br>
              <a:rPr lang="en-US"/>
            </a:b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3" name="Google Shape;413;p18"/>
          <p:cNvSpPr txBox="1">
            <a:spLocks noGrp="1"/>
          </p:cNvSpPr>
          <p:nvPr>
            <p:ph type="body" idx="1"/>
          </p:nvPr>
        </p:nvSpPr>
        <p:spPr>
          <a:xfrm>
            <a:off x="1356926" y="1868820"/>
            <a:ext cx="9925050" cy="252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-US" sz="3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每個成員</a:t>
            </a:r>
            <a:r>
              <a:rPr lang="en-US" sz="3600" b="1" u="sng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分享</a:t>
            </a:r>
            <a:r>
              <a:rPr lang="en-US" sz="3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自己最珍視的三個愛情需求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-US" sz="36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歸納、</a:t>
            </a:r>
            <a:r>
              <a:rPr lang="en-US" sz="3600" b="1" u="sng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討論</a:t>
            </a:r>
            <a:r>
              <a:rPr lang="en-US" sz="36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3600" b="1" u="sng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紀錄</a:t>
            </a:r>
            <a:r>
              <a:rPr lang="en-US" sz="3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小組最珍視的三個愛情需求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3. </a:t>
            </a:r>
            <a:r>
              <a:rPr lang="en-US" sz="3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選一位成員</a:t>
            </a:r>
            <a:r>
              <a:rPr lang="en-US" sz="3600" b="1" u="sng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發表</a:t>
            </a:r>
            <a:r>
              <a:rPr lang="en-US" sz="3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小組討論出來的三個愛情需求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3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另一位成員協助拿小白板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777"/>
              <a:buNone/>
            </a:pPr>
            <a:r>
              <a:rPr lang="en-US" dirty="0"/>
              <a:t>   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4" name="Google Shape;414;p18" descr="實地考察、簡報發表、小籠包！ 大家共同參與的loftwork台灣合宿報告！ ｜2014 ｜Lof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65" y="4281348"/>
            <a:ext cx="2200992" cy="2487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18"/>
          <p:cNvCxnSpPr/>
          <p:nvPr/>
        </p:nvCxnSpPr>
        <p:spPr>
          <a:xfrm>
            <a:off x="2268352" y="5816820"/>
            <a:ext cx="935347" cy="424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16" name="Google Shape;416;p18" descr="Archos Elements 97 Carbon Android Tablet Announced | Gadgets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141" y="4240975"/>
            <a:ext cx="1983742" cy="256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18"/>
          <p:cNvCxnSpPr/>
          <p:nvPr/>
        </p:nvCxnSpPr>
        <p:spPr>
          <a:xfrm>
            <a:off x="5235883" y="5747958"/>
            <a:ext cx="935347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8" name="Google Shape;418;p18"/>
          <p:cNvSpPr/>
          <p:nvPr/>
        </p:nvSpPr>
        <p:spPr>
          <a:xfrm>
            <a:off x="6195942" y="4467331"/>
            <a:ext cx="2640110" cy="22722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18" descr="Permanent marker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2583" y="5881239"/>
            <a:ext cx="997029" cy="694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18"/>
          <p:cNvCxnSpPr/>
          <p:nvPr/>
        </p:nvCxnSpPr>
        <p:spPr>
          <a:xfrm>
            <a:off x="8836052" y="5621676"/>
            <a:ext cx="76673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1" name="Google Shape;421;p18" descr="高雄GTD時間管理研習會 | 我們第八小組的報告，我是報告人 | bangdoll | Flick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2468" y="4327052"/>
            <a:ext cx="2431914" cy="25000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7541B8E-78D4-9570-9A50-608EE6E9E8C3}"/>
              </a:ext>
            </a:extLst>
          </p:cNvPr>
          <p:cNvSpPr/>
          <p:nvPr/>
        </p:nvSpPr>
        <p:spPr>
          <a:xfrm>
            <a:off x="3252141" y="4240975"/>
            <a:ext cx="1983742" cy="25860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19" descr="Archos Elements 97 Carbon Android Tablet Announced | Gadgets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069313"/>
            <a:ext cx="5112327" cy="55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9"/>
          <p:cNvSpPr txBox="1"/>
          <p:nvPr/>
        </p:nvSpPr>
        <p:spPr>
          <a:xfrm>
            <a:off x="4613564" y="1307994"/>
            <a:ext cx="7287491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Key words : 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triangular theory of love</a:t>
            </a:r>
            <a:endParaRPr u="sng"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love value </a:t>
            </a:r>
            <a:endParaRPr u="sng"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types of love </a:t>
            </a:r>
            <a:endParaRPr u="sng"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9" descr="Love Speaks Ilokano | Ilokano Learn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3164" y="4369150"/>
            <a:ext cx="2770909" cy="15694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751020" y="194109"/>
            <a:ext cx="3712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Tablet user 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0B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0" descr="Person in a Black Coat Holding White Rectangular Board · Free Stock Photo"/>
          <p:cNvPicPr preferRelativeResize="0"/>
          <p:nvPr/>
        </p:nvPicPr>
        <p:blipFill rotWithShape="1">
          <a:blip r:embed="rId3">
            <a:alphaModFix/>
          </a:blip>
          <a:srcRect l="3844" t="1678" r="-1913" b="-3616"/>
          <a:stretch/>
        </p:blipFill>
        <p:spPr>
          <a:xfrm>
            <a:off x="-73281" y="257493"/>
            <a:ext cx="4104953" cy="637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0" descr="Permanent marker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55" y="3236950"/>
            <a:ext cx="1225978" cy="120623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0"/>
          <p:cNvSpPr txBox="1"/>
          <p:nvPr/>
        </p:nvSpPr>
        <p:spPr>
          <a:xfrm>
            <a:off x="3934691" y="2430398"/>
            <a:ext cx="825730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Our favorite love values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are ___, ___, and ___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because we think ________.</a:t>
            </a:r>
            <a:endParaRPr sz="54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20" descr="Sheep Love Heart Valentine'S - Free photo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9417" y="257493"/>
            <a:ext cx="2854038" cy="1688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503321" y="861047"/>
            <a:ext cx="295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/>
              <a:t>Note-taker</a:t>
            </a:r>
            <a:endParaRPr lang="zh-TW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>
            <a:spLocks noGrp="1"/>
          </p:cNvSpPr>
          <p:nvPr>
            <p:ph type="title"/>
          </p:nvPr>
        </p:nvSpPr>
        <p:spPr>
          <a:xfrm>
            <a:off x="107766" y="404890"/>
            <a:ext cx="7030273" cy="13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en-US" sz="55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上台報告時</a:t>
            </a:r>
            <a:r>
              <a:rPr 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(Presenter):</a:t>
            </a:r>
            <a:r>
              <a:rPr 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3200" b="1" i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428857" y="1074821"/>
            <a:ext cx="11442052" cy="549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1.使用英語關鍵字及句型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2.中英文</a:t>
            </a:r>
            <a:r>
              <a:rPr lang="zh-TW" altLang="en-US" sz="1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160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肢體語言</a:t>
            </a:r>
            <a:r>
              <a:rPr lang="en-US" sz="1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160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表演</a:t>
            </a:r>
            <a:r>
              <a:rPr lang="en-US" sz="1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)、</a:t>
            </a:r>
            <a:r>
              <a:rPr lang="en-US" sz="160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畫圖</a:t>
            </a:r>
            <a:r>
              <a:rPr lang="zh-TW" altLang="en-US" sz="1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皆可</a:t>
            </a:r>
            <a:endParaRPr sz="1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777"/>
              <a:buNone/>
            </a:pPr>
            <a:r>
              <a:rPr lang="en-US" dirty="0"/>
              <a:t>  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6" name="Google Shape;446;p21" descr="高雄GTD時間管理研習會 | 我們第八小組的報告，我是報告人 | bangdoll | Flick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9558" y="0"/>
            <a:ext cx="5502442" cy="241468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1"/>
          <p:cNvSpPr/>
          <p:nvPr/>
        </p:nvSpPr>
        <p:spPr>
          <a:xfrm>
            <a:off x="788182" y="2414683"/>
            <a:ext cx="11082727" cy="3400925"/>
          </a:xfrm>
          <a:prstGeom prst="doubleWave">
            <a:avLst>
              <a:gd name="adj1" fmla="val 6250"/>
              <a:gd name="adj2" fmla="val 23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Hello, everyone. We are group ____.</a:t>
            </a:r>
            <a:endParaRPr sz="4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favorite love values are ___, ___, and ___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 we think </a:t>
            </a:r>
            <a:r>
              <a:rPr lang="en-US" altLang="zh-TW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_______________________</a:t>
            </a: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"/>
          <p:cNvSpPr txBox="1">
            <a:spLocks noGrp="1"/>
          </p:cNvSpPr>
          <p:nvPr>
            <p:ph type="ctrTitle"/>
          </p:nvPr>
        </p:nvSpPr>
        <p:spPr>
          <a:xfrm>
            <a:off x="293521" y="412094"/>
            <a:ext cx="8916079" cy="128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When Presenter is speaking, </a:t>
            </a:r>
            <a:br>
              <a:rPr 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I have to…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54" name="Google Shape;4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9600" y="146091"/>
            <a:ext cx="2662518" cy="17212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aphicFrame>
        <p:nvGraphicFramePr>
          <p:cNvPr id="455" name="Google Shape;455;p22"/>
          <p:cNvGraphicFramePr/>
          <p:nvPr>
            <p:extLst>
              <p:ext uri="{D42A27DB-BD31-4B8C-83A1-F6EECF244321}">
                <p14:modId xmlns:p14="http://schemas.microsoft.com/office/powerpoint/2010/main" val="1680874564"/>
              </p:ext>
            </p:extLst>
          </p:nvPr>
        </p:nvGraphicFramePr>
        <p:xfrm>
          <a:off x="699309" y="1867313"/>
          <a:ext cx="10793382" cy="4441413"/>
        </p:xfrm>
        <a:graphic>
          <a:graphicData uri="http://schemas.openxmlformats.org/drawingml/2006/table">
            <a:tbl>
              <a:tblPr firstRow="1" firstCol="1" bandRow="1">
                <a:noFill/>
                <a:tableStyleId>{F9EAA855-A7F5-415C-AA64-022C384E439E}</a:tableStyleId>
              </a:tblPr>
              <a:tblGrid>
                <a:gridCol w="121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6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6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Group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Content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Speaking 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Time 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Total Score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Feedback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7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7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93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6" name="Google Shape;456;p22"/>
          <p:cNvSpPr/>
          <p:nvPr/>
        </p:nvSpPr>
        <p:spPr>
          <a:xfrm>
            <a:off x="2191744" y="4210743"/>
            <a:ext cx="357262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*Score from 1 to 5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2"/>
          <p:cNvSpPr txBox="1"/>
          <p:nvPr/>
        </p:nvSpPr>
        <p:spPr>
          <a:xfrm>
            <a:off x="2191744" y="2777407"/>
            <a:ext cx="619433" cy="954107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</a:t>
            </a:r>
            <a:endParaRPr/>
          </a:p>
        </p:txBody>
      </p:sp>
      <p:sp>
        <p:nvSpPr>
          <p:cNvPr id="458" name="Google Shape;458;p22"/>
          <p:cNvSpPr txBox="1"/>
          <p:nvPr/>
        </p:nvSpPr>
        <p:spPr>
          <a:xfrm>
            <a:off x="3678325" y="2777406"/>
            <a:ext cx="569778" cy="954107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表達</a:t>
            </a:r>
            <a:endParaRPr/>
          </a:p>
        </p:txBody>
      </p:sp>
      <p:sp>
        <p:nvSpPr>
          <p:cNvPr id="459" name="Google Shape;459;p22"/>
          <p:cNvSpPr txBox="1"/>
          <p:nvPr/>
        </p:nvSpPr>
        <p:spPr>
          <a:xfrm>
            <a:off x="5337884" y="2777406"/>
            <a:ext cx="530941" cy="954107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</a:t>
            </a:r>
            <a:endParaRPr/>
          </a:p>
        </p:txBody>
      </p:sp>
      <p:sp>
        <p:nvSpPr>
          <p:cNvPr id="460" name="Google Shape;460;p22"/>
          <p:cNvSpPr txBox="1"/>
          <p:nvPr/>
        </p:nvSpPr>
        <p:spPr>
          <a:xfrm>
            <a:off x="7059481" y="2777406"/>
            <a:ext cx="52111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總分</a:t>
            </a:r>
            <a:endParaRPr dirty="0"/>
          </a:p>
        </p:txBody>
      </p:sp>
      <p:sp>
        <p:nvSpPr>
          <p:cNvPr id="461" name="Google Shape;461;p22"/>
          <p:cNvSpPr txBox="1"/>
          <p:nvPr/>
        </p:nvSpPr>
        <p:spPr>
          <a:xfrm>
            <a:off x="9469007" y="2783037"/>
            <a:ext cx="54077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回饋</a:t>
            </a:r>
            <a:endParaRPr/>
          </a:p>
        </p:txBody>
      </p:sp>
      <p:sp>
        <p:nvSpPr>
          <p:cNvPr id="2" name="矩形 1"/>
          <p:cNvSpPr/>
          <p:nvPr/>
        </p:nvSpPr>
        <p:spPr>
          <a:xfrm>
            <a:off x="3963214" y="5350255"/>
            <a:ext cx="74145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TW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You don’t need to score your own group</a:t>
            </a:r>
            <a:r>
              <a:rPr lang="en-US" alt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build="allAtOnce" animBg="1"/>
      <p:bldP spid="457" grpId="0" animBg="1"/>
      <p:bldP spid="458" grpId="0" animBg="1"/>
      <p:bldP spid="459" grpId="0" animBg="1"/>
      <p:bldP spid="460" grpId="0" animBg="1"/>
      <p:bldP spid="461" grpId="0" animBg="1"/>
      <p:bldP spid="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24" descr="Archos Elements 97 Carbon Android Tablet Announced | Gadgets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87" y="1703034"/>
            <a:ext cx="4435814" cy="432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 descr="Person in a Black Coat Holding White Rectangular Board · Free Stock Photo"/>
          <p:cNvPicPr preferRelativeResize="0"/>
          <p:nvPr/>
        </p:nvPicPr>
        <p:blipFill rotWithShape="1">
          <a:blip r:embed="rId4">
            <a:alphaModFix/>
          </a:blip>
          <a:srcRect l="3844" t="1678" r="-1913" b="-3616"/>
          <a:stretch/>
        </p:blipFill>
        <p:spPr>
          <a:xfrm>
            <a:off x="5276737" y="1092385"/>
            <a:ext cx="4357669" cy="602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4" descr="Permanent marker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5142" y="2229853"/>
            <a:ext cx="2009974" cy="221381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4"/>
          <p:cNvSpPr txBox="1"/>
          <p:nvPr/>
        </p:nvSpPr>
        <p:spPr>
          <a:xfrm>
            <a:off x="6065836" y="1807365"/>
            <a:ext cx="302455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white board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68841" y="63420"/>
            <a:ext cx="468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Group Leader</a:t>
            </a:r>
            <a:endParaRPr lang="zh-TW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2011" y="1279731"/>
            <a:ext cx="1001588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7200" b="1" dirty="0">
                <a:solidFill>
                  <a:srgbClr val="111111"/>
                </a:solidFill>
              </a:rPr>
              <a:t>English as a Lingua </a:t>
            </a:r>
            <a:r>
              <a:rPr lang="en-US" altLang="zh-TW" sz="7200" b="1" dirty="0" smtClean="0">
                <a:solidFill>
                  <a:srgbClr val="111111"/>
                </a:solidFill>
              </a:rPr>
              <a:t>Franca</a:t>
            </a:r>
          </a:p>
          <a:p>
            <a:pPr algn="ctr"/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作為全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用語</a:t>
            </a:r>
            <a:endParaRPr lang="en-US" altLang="zh-TW" sz="6000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6255" y="3947391"/>
            <a:ext cx="6308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6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加值</a:t>
            </a:r>
            <a:r>
              <a:rPr lang="zh-TW" altLang="en-US" sz="6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sz="6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sz="6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</a:t>
            </a:r>
            <a:r>
              <a:rPr lang="zh-TW" altLang="en-US" sz="6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合力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 descr="別讓工作成果成為下屬間的競爭目標 - uho優活健康網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0"/>
          <a:stretch/>
        </p:blipFill>
        <p:spPr>
          <a:xfrm>
            <a:off x="6853382" y="3731492"/>
            <a:ext cx="4608945" cy="27154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32245" y="-10850"/>
            <a:ext cx="8459755" cy="923330"/>
          </a:xfrm>
          <a:prstGeom prst="rect">
            <a:avLst/>
          </a:prstGeom>
          <a:solidFill>
            <a:srgbClr val="FFAB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/>
              <a:t>Before</a:t>
            </a:r>
            <a:r>
              <a:rPr lang="zh-TW" altLang="en-US" sz="5400" dirty="0" smtClean="0"/>
              <a:t> </a:t>
            </a:r>
            <a:r>
              <a:rPr lang="en-US" altLang="zh-TW" sz="5400" dirty="0" smtClean="0"/>
              <a:t>bilingual education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854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3">
            <a:alpha val="41960"/>
          </a:srgbClr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3"/>
          <p:cNvSpPr txBox="1">
            <a:spLocks noGrp="1"/>
          </p:cNvSpPr>
          <p:nvPr>
            <p:ph type="title"/>
          </p:nvPr>
        </p:nvSpPr>
        <p:spPr>
          <a:xfrm>
            <a:off x="1356926" y="386249"/>
            <a:ext cx="9511499" cy="148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en-US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Group Discussion</a:t>
            </a:r>
            <a:br>
              <a:rPr lang="en-US" sz="6000" b="1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600"/>
              <a:t>Share your feeling, and Express  group disscusion results</a:t>
            </a:r>
            <a:r>
              <a:rPr lang="en-US"/>
              <a:t/>
            </a:r>
            <a:br>
              <a:rPr lang="en-US"/>
            </a:b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8" name="Google Shape;468;p23"/>
          <p:cNvSpPr txBox="1">
            <a:spLocks noGrp="1"/>
          </p:cNvSpPr>
          <p:nvPr>
            <p:ph type="body" idx="1"/>
          </p:nvPr>
        </p:nvSpPr>
        <p:spPr>
          <a:xfrm>
            <a:off x="1356926" y="1868820"/>
            <a:ext cx="9925050" cy="252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每個成員</a:t>
            </a:r>
            <a:r>
              <a:rPr lang="en-US" sz="3600" b="1" u="sng">
                <a:latin typeface="Microsoft JhengHei"/>
                <a:ea typeface="Microsoft JhengHei"/>
                <a:cs typeface="Microsoft JhengHei"/>
                <a:sym typeface="Microsoft JhengHei"/>
              </a:rPr>
              <a:t>分享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自己最珍視的三個愛情需求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歸納、討論、紀錄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小組最珍視的三個愛情需求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選一位成員</a:t>
            </a:r>
            <a:r>
              <a:rPr lang="en-US" sz="3600" b="1" u="sng">
                <a:latin typeface="Microsoft JhengHei"/>
                <a:ea typeface="Microsoft JhengHei"/>
                <a:cs typeface="Microsoft JhengHei"/>
                <a:sym typeface="Microsoft JhengHei"/>
              </a:rPr>
              <a:t>發表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小組討論出來的三個愛情需求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   另一位成員協助拿小白板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777"/>
              <a:buNone/>
            </a:pPr>
            <a:r>
              <a:rPr lang="en-US"/>
              <a:t>   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69" name="Google Shape;469;p23" descr="實地考察、簡報發表、小籠包！ 大家共同參與的loftwork台灣合宿報告！ ｜2014 ｜Lof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65" y="4281348"/>
            <a:ext cx="2200992" cy="2487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Google Shape;470;p23"/>
          <p:cNvCxnSpPr/>
          <p:nvPr/>
        </p:nvCxnSpPr>
        <p:spPr>
          <a:xfrm>
            <a:off x="2268352" y="5816820"/>
            <a:ext cx="935347" cy="4248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1" name="Google Shape;471;p23" descr="Archos Elements 97 Carbon Android Tablet Announced | Gadgets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141" y="4240975"/>
            <a:ext cx="1983742" cy="256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23"/>
          <p:cNvCxnSpPr/>
          <p:nvPr/>
        </p:nvCxnSpPr>
        <p:spPr>
          <a:xfrm>
            <a:off x="5235883" y="5747958"/>
            <a:ext cx="93534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73" name="Google Shape;473;p23"/>
          <p:cNvSpPr/>
          <p:nvPr/>
        </p:nvSpPr>
        <p:spPr>
          <a:xfrm>
            <a:off x="6195942" y="4467331"/>
            <a:ext cx="2640110" cy="22722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23" descr="Permanent marker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2583" y="5881239"/>
            <a:ext cx="997029" cy="694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23"/>
          <p:cNvCxnSpPr/>
          <p:nvPr/>
        </p:nvCxnSpPr>
        <p:spPr>
          <a:xfrm>
            <a:off x="8836052" y="5621676"/>
            <a:ext cx="766734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6" name="Google Shape;476;p23" descr="高雄GTD時間管理研習會 | 我們第八小組的報告，我是報告人 | bangdoll | Flick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2468" y="4327052"/>
            <a:ext cx="2431914" cy="250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1964" y="6364860"/>
            <a:ext cx="783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202124"/>
                </a:solidFill>
                <a:latin typeface="Google Sans"/>
              </a:rPr>
              <a:t>By </a:t>
            </a:r>
            <a:r>
              <a:rPr lang="zh-TW" altLang="en-US" sz="2000" dirty="0" smtClean="0">
                <a:solidFill>
                  <a:srgbClr val="202124"/>
                </a:solidFill>
                <a:latin typeface="Google Sans"/>
              </a:rPr>
              <a:t>成大鄒文莉</a:t>
            </a:r>
            <a:r>
              <a:rPr lang="zh-TW" altLang="en-US" sz="2000" dirty="0">
                <a:solidFill>
                  <a:srgbClr val="202124"/>
                </a:solidFill>
                <a:latin typeface="Google Sans"/>
              </a:rPr>
              <a:t>教授</a:t>
            </a:r>
            <a:r>
              <a:rPr lang="zh-TW" altLang="en-US" sz="2000" dirty="0" smtClean="0">
                <a:solidFill>
                  <a:srgbClr val="202124"/>
                </a:solidFill>
                <a:latin typeface="Google Sans"/>
              </a:rPr>
              <a:t>「臺灣</a:t>
            </a:r>
            <a:r>
              <a:rPr lang="zh-TW" altLang="en-US" sz="2000" dirty="0">
                <a:solidFill>
                  <a:srgbClr val="202124"/>
                </a:solidFill>
                <a:latin typeface="Google Sans"/>
              </a:rPr>
              <a:t>雙語教育的趨勢與挑戰</a:t>
            </a:r>
            <a:r>
              <a:rPr lang="en-US" altLang="zh-TW" sz="2000" dirty="0">
                <a:solidFill>
                  <a:srgbClr val="202124"/>
                </a:solidFill>
                <a:latin typeface="Google Sans"/>
              </a:rPr>
              <a:t>_ 4C2</a:t>
            </a:r>
            <a:r>
              <a:rPr lang="en-US" altLang="zh-TW" sz="2000" dirty="0" smtClean="0">
                <a:solidFill>
                  <a:srgbClr val="202124"/>
                </a:solidFill>
                <a:latin typeface="Google Sans"/>
              </a:rPr>
              <a:t>++</a:t>
            </a:r>
            <a:r>
              <a:rPr lang="zh-TW" altLang="en-US" sz="2000" dirty="0" smtClean="0">
                <a:solidFill>
                  <a:srgbClr val="202124"/>
                </a:solidFill>
                <a:latin typeface="Google Sans"/>
              </a:rPr>
              <a:t>」教學</a:t>
            </a:r>
            <a:r>
              <a:rPr lang="en-US" altLang="zh-TW" sz="2000" dirty="0" smtClean="0">
                <a:solidFill>
                  <a:srgbClr val="202124"/>
                </a:solidFill>
                <a:latin typeface="Google Sans"/>
              </a:rPr>
              <a:t>PPT</a:t>
            </a:r>
            <a:endParaRPr lang="en-US" altLang="zh-TW" sz="20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"/>
          <a:stretch/>
        </p:blipFill>
        <p:spPr>
          <a:xfrm>
            <a:off x="1" y="0"/>
            <a:ext cx="12191999" cy="6253316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0991274" y="3029527"/>
            <a:ext cx="434108" cy="39716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033164" y="3362036"/>
            <a:ext cx="1265381" cy="4156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21013" y="4620638"/>
            <a:ext cx="6099242" cy="447473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21013" y="5174468"/>
            <a:ext cx="6186791" cy="530481"/>
          </a:xfrm>
          <a:prstGeom prst="roundRect">
            <a:avLst/>
          </a:prstGeom>
          <a:noFill/>
          <a:ln w="76200">
            <a:solidFill>
              <a:srgbClr val="B90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圖說文字 7"/>
          <p:cNvSpPr/>
          <p:nvPr/>
        </p:nvSpPr>
        <p:spPr>
          <a:xfrm>
            <a:off x="6361497" y="3560323"/>
            <a:ext cx="1556426" cy="694006"/>
          </a:xfrm>
          <a:prstGeom prst="cloudCallout">
            <a:avLst>
              <a:gd name="adj1" fmla="val -50833"/>
              <a:gd name="adj2" fmla="val 109439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507804" y="3676493"/>
            <a:ext cx="147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en-US" altLang="zh-TW" sz="2400" b="1" dirty="0" err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L1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形圖說文字 9"/>
          <p:cNvSpPr/>
          <p:nvPr/>
        </p:nvSpPr>
        <p:spPr>
          <a:xfrm rot="2312779">
            <a:off x="6984147" y="4384631"/>
            <a:ext cx="2153670" cy="1532603"/>
          </a:xfrm>
          <a:prstGeom prst="wedgeEllipseCallout">
            <a:avLst>
              <a:gd name="adj1" fmla="val -41142"/>
              <a:gd name="adj2" fmla="val 80398"/>
            </a:avLst>
          </a:prstGeom>
          <a:solidFill>
            <a:srgbClr val="FFD5F3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139710" y="4516378"/>
            <a:ext cx="2002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2000" b="1" dirty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 err="1" smtClean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en-US" altLang="zh-TW" sz="2000" b="1" dirty="0" smtClean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zh-TW" altLang="en-US" sz="2000" b="1" dirty="0" smtClean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 </a:t>
            </a:r>
            <a:endParaRPr lang="en-US" altLang="zh-TW" sz="2000" b="1" dirty="0" smtClean="0">
              <a:solidFill>
                <a:srgbClr val="BA04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en-US" altLang="zh-TW" sz="2400" b="1" dirty="0" smtClean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solidFill>
                  <a:srgbClr val="BA04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endParaRPr lang="zh-TW" altLang="en-US" sz="2400" b="1" dirty="0">
              <a:solidFill>
                <a:srgbClr val="BA04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04281" y="2013626"/>
            <a:ext cx="3929974" cy="57393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形圖說文字 12"/>
          <p:cNvSpPr/>
          <p:nvPr/>
        </p:nvSpPr>
        <p:spPr>
          <a:xfrm rot="2312779">
            <a:off x="4743158" y="1103607"/>
            <a:ext cx="2153670" cy="1532603"/>
          </a:xfrm>
          <a:prstGeom prst="wedgeEllipseCallout">
            <a:avLst>
              <a:gd name="adj1" fmla="val -41142"/>
              <a:gd name="adj2" fmla="val 80398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224985" y="931285"/>
            <a:ext cx="11900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b="1" dirty="0" smtClean="0">
              <a:solidFill>
                <a:srgbClr val="BA04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endParaRPr lang="en-US" altLang="zh-TW" sz="2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+</a:t>
            </a:r>
          </a:p>
          <a:p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endParaRPr lang="zh-TW" altLang="en-US" sz="24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0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35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61257" y="1710047"/>
            <a:ext cx="3615283" cy="3301340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Love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9143" y="961812"/>
            <a:ext cx="7342777" cy="493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82"/>
          </a:srgbClr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1980856" y="464651"/>
            <a:ext cx="8026835" cy="76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en-US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愛情三角論</a:t>
            </a:r>
            <a:r>
              <a:rPr 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1" dirty="0"/>
              <a:t>Triangular Theory of Love</a:t>
            </a:r>
            <a:endParaRPr sz="4000" b="1" dirty="0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577049" y="1888177"/>
            <a:ext cx="11117995" cy="44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愛情包含了</a:t>
            </a:r>
            <a:endParaRPr sz="32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44" name="Google Shape;144;p6"/>
          <p:cNvSpPr/>
          <p:nvPr/>
        </p:nvSpPr>
        <p:spPr>
          <a:xfrm>
            <a:off x="3285708" y="3207869"/>
            <a:ext cx="5310584" cy="3525658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1725495" y="5779420"/>
            <a:ext cx="1477853" cy="954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激情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Passion</a:t>
            </a:r>
            <a:endParaRPr sz="2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5227462" y="2200879"/>
            <a:ext cx="1533624" cy="954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親密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Intimacy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8745190" y="5778560"/>
            <a:ext cx="1558821" cy="954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承諾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endParaRPr sz="2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03" y="5420455"/>
            <a:ext cx="1547492" cy="131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8916" y="5675864"/>
            <a:ext cx="1558821" cy="109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3446" y="2729255"/>
            <a:ext cx="1901744" cy="113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4657023" y="4940433"/>
            <a:ext cx="2567953" cy="877123"/>
          </a:xfrm>
          <a:prstGeom prst="rect">
            <a:avLst/>
          </a:prstGeom>
          <a:solidFill>
            <a:schemeClr val="dk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完整的愛情</a:t>
            </a:r>
            <a:endParaRPr sz="2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2300" b="0" i="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onsummate love</a:t>
            </a:r>
            <a:endParaRPr sz="23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237816" y="4855775"/>
            <a:ext cx="14278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吸引力</a:t>
            </a:r>
            <a:endParaRPr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6855911" y="2191715"/>
            <a:ext cx="22820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了解、信任</a:t>
            </a:r>
            <a:endParaRPr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8700292" y="5150311"/>
            <a:ext cx="27820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關係保持的決心</a:t>
            </a:r>
            <a:endParaRPr sz="2800"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心型 7">
            <a:extLst>
              <a:ext uri="{FF2B5EF4-FFF2-40B4-BE49-F238E27FC236}">
                <a16:creationId xmlns:a16="http://schemas.microsoft.com/office/drawing/2014/main" id="{AFF8F92D-D38B-1253-1D6E-734D2D6BFE32}"/>
              </a:ext>
            </a:extLst>
          </p:cNvPr>
          <p:cNvSpPr/>
          <p:nvPr/>
        </p:nvSpPr>
        <p:spPr>
          <a:xfrm>
            <a:off x="9384810" y="1590397"/>
            <a:ext cx="2697777" cy="1967191"/>
          </a:xfrm>
          <a:prstGeom prst="heart">
            <a:avLst/>
          </a:prstGeom>
          <a:solidFill>
            <a:srgbClr val="F5D9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D49C203-F933-D6A9-5E8F-5F7C06A63496}"/>
              </a:ext>
            </a:extLst>
          </p:cNvPr>
          <p:cNvSpPr txBox="1"/>
          <p:nvPr/>
        </p:nvSpPr>
        <p:spPr>
          <a:xfrm>
            <a:off x="9597495" y="2035383"/>
            <a:ext cx="2344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>
                <a:latin typeface="HEITI TC MEDIUM" pitchFamily="2" charset="-128"/>
                <a:ea typeface="HEITI TC MEDIUM" pitchFamily="2" charset="-128"/>
              </a:rPr>
              <a:t>檢視</a:t>
            </a:r>
            <a:endParaRPr kumimoji="1" lang="en-US" altLang="zh-TW" sz="3200" b="1" dirty="0">
              <a:latin typeface="HEITI TC MEDIUM" pitchFamily="2" charset="-128"/>
              <a:ea typeface="HEITI TC MEDIUM" pitchFamily="2" charset="-128"/>
            </a:endParaRPr>
          </a:p>
          <a:p>
            <a:pPr algn="ctr"/>
            <a:r>
              <a:rPr kumimoji="1" lang="zh-TW" altLang="en-US" sz="3200" b="1" dirty="0">
                <a:latin typeface="HEITI TC MEDIUM" pitchFamily="2" charset="-128"/>
                <a:ea typeface="HEITI TC MEDIUM" pitchFamily="2" charset="-128"/>
              </a:rPr>
              <a:t>愛情關係</a:t>
            </a:r>
          </a:p>
        </p:txBody>
      </p:sp>
      <p:pic>
        <p:nvPicPr>
          <p:cNvPr id="10" name="Google Shape;177;p8">
            <a:extLst>
              <a:ext uri="{FF2B5EF4-FFF2-40B4-BE49-F238E27FC236}">
                <a16:creationId xmlns:a16="http://schemas.microsoft.com/office/drawing/2014/main" id="{043D1B1E-7374-50FA-8F6E-1F3BBDE0A84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0345106">
            <a:off x="10438546" y="31312"/>
            <a:ext cx="1661131" cy="152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51" grpId="0" animBg="1"/>
      <p:bldP spid="152" grpId="0"/>
      <p:bldP spid="153" grpId="0"/>
      <p:bldP spid="154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4142164" y="610728"/>
            <a:ext cx="759618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144437" y="343079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-3045" y="340424"/>
            <a:ext cx="4630139" cy="5265795"/>
          </a:xfrm>
          <a:custGeom>
            <a:avLst/>
            <a:gdLst/>
            <a:ahLst/>
            <a:cxnLst/>
            <a:rect l="l" t="t" r="r" b="b"/>
            <a:pathLst>
              <a:path w="4630139" h="5265795" extrusionOk="0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5" y="439616"/>
            <a:ext cx="4299439" cy="4974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4901780" y="1071563"/>
            <a:ext cx="7290218" cy="5242298"/>
          </a:xfrm>
          <a:custGeom>
            <a:avLst/>
            <a:gdLst/>
            <a:ahLst/>
            <a:cxnLst/>
            <a:rect l="l" t="t" r="r" b="b"/>
            <a:pathLst>
              <a:path w="7290218" h="5242298" extrusionOk="0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1258613" y="4303486"/>
            <a:ext cx="2013777" cy="36933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Back Page/ P.2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l="33495" t="22222" r="34456" b="4429"/>
          <a:stretch/>
        </p:blipFill>
        <p:spPr>
          <a:xfrm>
            <a:off x="5002823" y="1160585"/>
            <a:ext cx="7054706" cy="505557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5387357" y="1257346"/>
            <a:ext cx="2013777" cy="36933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Front Page/ P.1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l="28746" t="25019" r="29544" b="31999"/>
          <a:stretch/>
        </p:blipFill>
        <p:spPr>
          <a:xfrm>
            <a:off x="0" y="1"/>
            <a:ext cx="1047273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4529165" y="269973"/>
            <a:ext cx="5366438" cy="68306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10825316" y="4650738"/>
            <a:ext cx="1219200" cy="2031325"/>
          </a:xfrm>
          <a:prstGeom prst="rect">
            <a:avLst/>
          </a:prstGeom>
          <a:solidFill>
            <a:srgbClr val="FFD5F3"/>
          </a:solidFill>
          <a:ln w="57150" cap="flat" cmpd="sng">
            <a:solidFill>
              <a:srgbClr val="FF53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page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P.1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3087" y="0"/>
            <a:ext cx="1683657" cy="252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 descr="一張含有 文字 的圖片&#10;&#10;自動產生的描述"/>
          <p:cNvPicPr preferRelativeResize="0"/>
          <p:nvPr/>
        </p:nvPicPr>
        <p:blipFill rotWithShape="1">
          <a:blip r:embed="rId3">
            <a:alphaModFix/>
          </a:blip>
          <a:srcRect l="28620" t="31519" r="29725" b="6030"/>
          <a:stretch/>
        </p:blipFill>
        <p:spPr>
          <a:xfrm>
            <a:off x="167424" y="115910"/>
            <a:ext cx="10703775" cy="674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2383">
            <a:off x="11179101" y="-8523"/>
            <a:ext cx="841256" cy="293529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>
            <a:off x="167424" y="778537"/>
            <a:ext cx="2850243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2923504" y="1881800"/>
            <a:ext cx="2453890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5682590" y="5009345"/>
            <a:ext cx="2483618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8097269" y="2949165"/>
            <a:ext cx="2467854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2895313" y="6036995"/>
            <a:ext cx="2632302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8111356" y="3981573"/>
            <a:ext cx="2332867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5682590" y="6058974"/>
            <a:ext cx="2555454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5740707" y="2410933"/>
            <a:ext cx="2349599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5463792" y="802206"/>
            <a:ext cx="2850243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954346" y="2934475"/>
            <a:ext cx="2470053" cy="72185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5;p9">
            <a:extLst>
              <a:ext uri="{FF2B5EF4-FFF2-40B4-BE49-F238E27FC236}">
                <a16:creationId xmlns:a16="http://schemas.microsoft.com/office/drawing/2014/main" id="{CCFB068E-3111-CC79-2979-FAE76143B817}"/>
              </a:ext>
            </a:extLst>
          </p:cNvPr>
          <p:cNvSpPr txBox="1"/>
          <p:nvPr/>
        </p:nvSpPr>
        <p:spPr>
          <a:xfrm>
            <a:off x="11182442" y="4327302"/>
            <a:ext cx="654436" cy="2308324"/>
          </a:xfrm>
          <a:prstGeom prst="rect">
            <a:avLst/>
          </a:prstGeom>
          <a:noFill/>
          <a:ln w="762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自行補充</a:t>
            </a:r>
            <a:endParaRPr/>
          </a:p>
        </p:txBody>
      </p:sp>
      <p:cxnSp>
        <p:nvCxnSpPr>
          <p:cNvPr id="3" name="Google Shape;186;p9">
            <a:extLst>
              <a:ext uri="{FF2B5EF4-FFF2-40B4-BE49-F238E27FC236}">
                <a16:creationId xmlns:a16="http://schemas.microsoft.com/office/drawing/2014/main" id="{85916982-EBC8-C0D1-636C-1D0D9439A0FE}"/>
              </a:ext>
            </a:extLst>
          </p:cNvPr>
          <p:cNvCxnSpPr/>
          <p:nvPr/>
        </p:nvCxnSpPr>
        <p:spPr>
          <a:xfrm flipH="1">
            <a:off x="10354742" y="5481464"/>
            <a:ext cx="827700" cy="4170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" name="Google Shape;187;p9">
            <a:extLst>
              <a:ext uri="{FF2B5EF4-FFF2-40B4-BE49-F238E27FC236}">
                <a16:creationId xmlns:a16="http://schemas.microsoft.com/office/drawing/2014/main" id="{3299925A-0FA5-D11A-91A3-35A13D1054F0}"/>
              </a:ext>
            </a:extLst>
          </p:cNvPr>
          <p:cNvCxnSpPr/>
          <p:nvPr/>
        </p:nvCxnSpPr>
        <p:spPr>
          <a:xfrm flipH="1">
            <a:off x="10354614" y="5898524"/>
            <a:ext cx="827828" cy="540913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AE79A46D-C187-FC57-45DB-CBB6E5EC21C4}"/>
              </a:ext>
            </a:extLst>
          </p:cNvPr>
          <p:cNvSpPr txBox="1"/>
          <p:nvPr/>
        </p:nvSpPr>
        <p:spPr>
          <a:xfrm>
            <a:off x="8564451" y="5689994"/>
            <a:ext cx="1584101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有一技之長</a:t>
            </a:r>
            <a:endParaRPr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59B9CFE-FFD7-371F-772A-05844A423798}"/>
              </a:ext>
            </a:extLst>
          </p:cNvPr>
          <p:cNvSpPr txBox="1"/>
          <p:nvPr/>
        </p:nvSpPr>
        <p:spPr>
          <a:xfrm>
            <a:off x="10944823" y="2920008"/>
            <a:ext cx="105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latin typeface="HEITI TC MEDIUM" pitchFamily="2" charset="-128"/>
                <a:ea typeface="HEITI TC MEDIUM" pitchFamily="2" charset="-128"/>
              </a:rPr>
              <a:t>圈</a:t>
            </a:r>
            <a:r>
              <a:rPr kumimoji="1" lang="en-US" altLang="zh-TW" sz="2000" b="1" dirty="0">
                <a:latin typeface="HEITI TC MEDIUM" pitchFamily="2" charset="-128"/>
                <a:ea typeface="HEITI TC MEDIUM" pitchFamily="2" charset="-128"/>
              </a:rPr>
              <a:t>10</a:t>
            </a:r>
            <a:r>
              <a:rPr kumimoji="1" lang="zh-TW" altLang="en-US" sz="2000" b="1" dirty="0">
                <a:latin typeface="HEITI TC MEDIUM" pitchFamily="2" charset="-128"/>
                <a:ea typeface="HEITI TC MEDIUM" pitchFamily="2" charset="-128"/>
              </a:rPr>
              <a:t>張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01622BB-23B2-4621-E99A-22CB153649B4}"/>
              </a:ext>
            </a:extLst>
          </p:cNvPr>
          <p:cNvSpPr/>
          <p:nvPr/>
        </p:nvSpPr>
        <p:spPr>
          <a:xfrm>
            <a:off x="10878162" y="2804181"/>
            <a:ext cx="1191817" cy="61789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1" descr="一張含有 文字 的圖片&#10;&#10;自動產生的描述"/>
          <p:cNvPicPr preferRelativeResize="0"/>
          <p:nvPr/>
        </p:nvPicPr>
        <p:blipFill rotWithShape="1">
          <a:blip r:embed="rId3">
            <a:alphaModFix/>
          </a:blip>
          <a:srcRect l="28620" t="31519" r="29725" b="6030"/>
          <a:stretch/>
        </p:blipFill>
        <p:spPr>
          <a:xfrm>
            <a:off x="167424" y="123291"/>
            <a:ext cx="11857152" cy="67420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/>
          <p:nvPr/>
        </p:nvSpPr>
        <p:spPr>
          <a:xfrm>
            <a:off x="296213" y="791152"/>
            <a:ext cx="2932292" cy="72185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3228505" y="1899746"/>
            <a:ext cx="2695283" cy="72185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6342100" y="5037971"/>
            <a:ext cx="2627290" cy="576997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8990027" y="3060460"/>
            <a:ext cx="2615472" cy="62203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3296498" y="6034373"/>
            <a:ext cx="2799502" cy="72185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8990027" y="4062297"/>
            <a:ext cx="2703451" cy="665924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6346242" y="6055794"/>
            <a:ext cx="2555454" cy="72185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6351385" y="2565118"/>
            <a:ext cx="2470053" cy="549739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6312453" y="941306"/>
            <a:ext cx="2758307" cy="51602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3297637" y="3041659"/>
            <a:ext cx="2542979" cy="56568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2150634" y="735608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167424" y="791407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65;p11"/>
          <p:cNvSpPr/>
          <p:nvPr/>
        </p:nvSpPr>
        <p:spPr>
          <a:xfrm>
            <a:off x="4695995" y="1899459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66;p11"/>
          <p:cNvSpPr/>
          <p:nvPr/>
        </p:nvSpPr>
        <p:spPr>
          <a:xfrm>
            <a:off x="3143792" y="1970630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5;p11">
            <a:extLst>
              <a:ext uri="{FF2B5EF4-FFF2-40B4-BE49-F238E27FC236}">
                <a16:creationId xmlns:a16="http://schemas.microsoft.com/office/drawing/2014/main" id="{06765655-F413-9A8A-8413-05A2DBD1FD29}"/>
              </a:ext>
            </a:extLst>
          </p:cNvPr>
          <p:cNvSpPr/>
          <p:nvPr/>
        </p:nvSpPr>
        <p:spPr>
          <a:xfrm>
            <a:off x="4576146" y="2960645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65;p11">
            <a:extLst>
              <a:ext uri="{FF2B5EF4-FFF2-40B4-BE49-F238E27FC236}">
                <a16:creationId xmlns:a16="http://schemas.microsoft.com/office/drawing/2014/main" id="{CD4B0E19-C39C-2FFC-3E11-34286D4BEB23}"/>
              </a:ext>
            </a:extLst>
          </p:cNvPr>
          <p:cNvSpPr/>
          <p:nvPr/>
        </p:nvSpPr>
        <p:spPr>
          <a:xfrm>
            <a:off x="7756837" y="838392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65;p11">
            <a:extLst>
              <a:ext uri="{FF2B5EF4-FFF2-40B4-BE49-F238E27FC236}">
                <a16:creationId xmlns:a16="http://schemas.microsoft.com/office/drawing/2014/main" id="{D8E85DEF-F94E-E166-5EEB-7E680E1FBD74}"/>
              </a:ext>
            </a:extLst>
          </p:cNvPr>
          <p:cNvSpPr/>
          <p:nvPr/>
        </p:nvSpPr>
        <p:spPr>
          <a:xfrm>
            <a:off x="7586411" y="2439897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65;p11">
            <a:extLst>
              <a:ext uri="{FF2B5EF4-FFF2-40B4-BE49-F238E27FC236}">
                <a16:creationId xmlns:a16="http://schemas.microsoft.com/office/drawing/2014/main" id="{4AA2E47E-C2A2-1BF4-2749-90F340F703F9}"/>
              </a:ext>
            </a:extLst>
          </p:cNvPr>
          <p:cNvSpPr/>
          <p:nvPr/>
        </p:nvSpPr>
        <p:spPr>
          <a:xfrm>
            <a:off x="7695036" y="4976358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5;p11">
            <a:extLst>
              <a:ext uri="{FF2B5EF4-FFF2-40B4-BE49-F238E27FC236}">
                <a16:creationId xmlns:a16="http://schemas.microsoft.com/office/drawing/2014/main" id="{F23C4F53-0EE1-CF24-26A1-4F2C1B98554E}"/>
              </a:ext>
            </a:extLst>
          </p:cNvPr>
          <p:cNvSpPr/>
          <p:nvPr/>
        </p:nvSpPr>
        <p:spPr>
          <a:xfrm>
            <a:off x="10341752" y="2925432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5;p11">
            <a:extLst>
              <a:ext uri="{FF2B5EF4-FFF2-40B4-BE49-F238E27FC236}">
                <a16:creationId xmlns:a16="http://schemas.microsoft.com/office/drawing/2014/main" id="{E0D018D3-5747-72FE-7393-1C58EA1B2D0F}"/>
              </a:ext>
            </a:extLst>
          </p:cNvPr>
          <p:cNvSpPr/>
          <p:nvPr/>
        </p:nvSpPr>
        <p:spPr>
          <a:xfrm>
            <a:off x="7756837" y="6101950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5;p11">
            <a:extLst>
              <a:ext uri="{FF2B5EF4-FFF2-40B4-BE49-F238E27FC236}">
                <a16:creationId xmlns:a16="http://schemas.microsoft.com/office/drawing/2014/main" id="{0E03DE74-1A60-E562-B706-4A264FF86738}"/>
              </a:ext>
            </a:extLst>
          </p:cNvPr>
          <p:cNvSpPr/>
          <p:nvPr/>
        </p:nvSpPr>
        <p:spPr>
          <a:xfrm>
            <a:off x="4920241" y="6034373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6;p11">
            <a:extLst>
              <a:ext uri="{FF2B5EF4-FFF2-40B4-BE49-F238E27FC236}">
                <a16:creationId xmlns:a16="http://schemas.microsoft.com/office/drawing/2014/main" id="{10173ADB-4F88-AC92-8D4B-0C3B95ACB075}"/>
              </a:ext>
            </a:extLst>
          </p:cNvPr>
          <p:cNvSpPr/>
          <p:nvPr/>
        </p:nvSpPr>
        <p:spPr>
          <a:xfrm>
            <a:off x="3269270" y="3063884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66;p11">
            <a:extLst>
              <a:ext uri="{FF2B5EF4-FFF2-40B4-BE49-F238E27FC236}">
                <a16:creationId xmlns:a16="http://schemas.microsoft.com/office/drawing/2014/main" id="{4E5FB4A9-02C1-AD5A-DB93-C2CE130CAF42}"/>
              </a:ext>
            </a:extLst>
          </p:cNvPr>
          <p:cNvSpPr/>
          <p:nvPr/>
        </p:nvSpPr>
        <p:spPr>
          <a:xfrm>
            <a:off x="6343286" y="941306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66;p11">
            <a:extLst>
              <a:ext uri="{FF2B5EF4-FFF2-40B4-BE49-F238E27FC236}">
                <a16:creationId xmlns:a16="http://schemas.microsoft.com/office/drawing/2014/main" id="{019B3A57-C9A5-4FCD-FB7F-9ED13B4E00BB}"/>
              </a:ext>
            </a:extLst>
          </p:cNvPr>
          <p:cNvSpPr/>
          <p:nvPr/>
        </p:nvSpPr>
        <p:spPr>
          <a:xfrm>
            <a:off x="6343286" y="2565118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66;p11">
            <a:extLst>
              <a:ext uri="{FF2B5EF4-FFF2-40B4-BE49-F238E27FC236}">
                <a16:creationId xmlns:a16="http://schemas.microsoft.com/office/drawing/2014/main" id="{7E8031F2-8CC2-0DB6-2D37-88B7D9873E40}"/>
              </a:ext>
            </a:extLst>
          </p:cNvPr>
          <p:cNvSpPr/>
          <p:nvPr/>
        </p:nvSpPr>
        <p:spPr>
          <a:xfrm>
            <a:off x="3183670" y="6147645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66;p11">
            <a:extLst>
              <a:ext uri="{FF2B5EF4-FFF2-40B4-BE49-F238E27FC236}">
                <a16:creationId xmlns:a16="http://schemas.microsoft.com/office/drawing/2014/main" id="{560983EB-69D4-A775-9C61-844B0F2C77E1}"/>
              </a:ext>
            </a:extLst>
          </p:cNvPr>
          <p:cNvSpPr/>
          <p:nvPr/>
        </p:nvSpPr>
        <p:spPr>
          <a:xfrm>
            <a:off x="6312816" y="5029919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6;p11">
            <a:extLst>
              <a:ext uri="{FF2B5EF4-FFF2-40B4-BE49-F238E27FC236}">
                <a16:creationId xmlns:a16="http://schemas.microsoft.com/office/drawing/2014/main" id="{E701D61F-86B8-AE08-2638-A5AEC669374A}"/>
              </a:ext>
            </a:extLst>
          </p:cNvPr>
          <p:cNvSpPr/>
          <p:nvPr/>
        </p:nvSpPr>
        <p:spPr>
          <a:xfrm>
            <a:off x="8932580" y="3035013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6;p11">
            <a:extLst>
              <a:ext uri="{FF2B5EF4-FFF2-40B4-BE49-F238E27FC236}">
                <a16:creationId xmlns:a16="http://schemas.microsoft.com/office/drawing/2014/main" id="{B7B440F3-9BF5-81D9-CE7E-251F7B895814}"/>
              </a:ext>
            </a:extLst>
          </p:cNvPr>
          <p:cNvSpPr/>
          <p:nvPr/>
        </p:nvSpPr>
        <p:spPr>
          <a:xfrm>
            <a:off x="8992592" y="4109497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65;p11">
            <a:extLst>
              <a:ext uri="{FF2B5EF4-FFF2-40B4-BE49-F238E27FC236}">
                <a16:creationId xmlns:a16="http://schemas.microsoft.com/office/drawing/2014/main" id="{403ED094-5FED-C472-2824-A99ED28EDC87}"/>
              </a:ext>
            </a:extLst>
          </p:cNvPr>
          <p:cNvSpPr/>
          <p:nvPr/>
        </p:nvSpPr>
        <p:spPr>
          <a:xfrm>
            <a:off x="10302605" y="3994011"/>
            <a:ext cx="1206660" cy="72185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66;p11">
            <a:extLst>
              <a:ext uri="{FF2B5EF4-FFF2-40B4-BE49-F238E27FC236}">
                <a16:creationId xmlns:a16="http://schemas.microsoft.com/office/drawing/2014/main" id="{6165146F-E60F-67FA-F99F-512C97C429D6}"/>
              </a:ext>
            </a:extLst>
          </p:cNvPr>
          <p:cNvSpPr/>
          <p:nvPr/>
        </p:nvSpPr>
        <p:spPr>
          <a:xfrm>
            <a:off x="6351385" y="6083757"/>
            <a:ext cx="573051" cy="66592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442</Words>
  <Application>Microsoft Office PowerPoint</Application>
  <PresentationFormat>寬螢幕</PresentationFormat>
  <Paragraphs>198</Paragraphs>
  <Slides>21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新細明體</vt:lpstr>
      <vt:lpstr>DFKai-SB</vt:lpstr>
      <vt:lpstr>HEITI TC MEDIUM</vt:lpstr>
      <vt:lpstr>微軟正黑體</vt:lpstr>
      <vt:lpstr>Google Sans</vt:lpstr>
      <vt:lpstr>Lato</vt:lpstr>
      <vt:lpstr>Arial</vt:lpstr>
      <vt:lpstr>Calibri</vt:lpstr>
      <vt:lpstr>微軟正黑體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愛情三角論 Triangular Theory of Love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Group Discussion Share your feeling, and Express  group disscusion results </vt:lpstr>
      <vt:lpstr>PowerPoint 簡報</vt:lpstr>
      <vt:lpstr>PowerPoint 簡報</vt:lpstr>
      <vt:lpstr>上台報告時(Presenter): </vt:lpstr>
      <vt:lpstr>When Presenter is speaking,   I have to…</vt:lpstr>
      <vt:lpstr>PowerPoint 簡報</vt:lpstr>
      <vt:lpstr>Group Discussion Share your feeling, and Express  group disscusion results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user</cp:lastModifiedBy>
  <cp:revision>63</cp:revision>
  <cp:lastPrinted>2023-02-02T08:53:04Z</cp:lastPrinted>
  <dcterms:created xsi:type="dcterms:W3CDTF">2021-03-02T13:57:47Z</dcterms:created>
  <dcterms:modified xsi:type="dcterms:W3CDTF">2023-02-14T07:06:00Z</dcterms:modified>
</cp:coreProperties>
</file>