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2" r:id="rId4"/>
    <p:sldId id="283" r:id="rId5"/>
    <p:sldId id="284" r:id="rId6"/>
    <p:sldId id="282" r:id="rId7"/>
    <p:sldId id="288" r:id="rId8"/>
    <p:sldId id="268" r:id="rId9"/>
    <p:sldId id="271" r:id="rId10"/>
    <p:sldId id="273" r:id="rId11"/>
    <p:sldId id="276" r:id="rId12"/>
    <p:sldId id="275" r:id="rId13"/>
    <p:sldId id="27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558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07EE-7790-4396-A513-C298C06D437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5B22A-8651-4705-91E2-0D0EE1FA81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B22A-8651-4705-91E2-0D0EE1FA817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B22A-8651-4705-91E2-0D0EE1FA817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B22A-8651-4705-91E2-0D0EE1FA817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B22A-8651-4705-91E2-0D0EE1FA817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B22A-8651-4705-91E2-0D0EE1FA817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B22A-8651-4705-91E2-0D0EE1FA817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BB4F7-20EA-4A66-A8A6-31B6D7633E9F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這是朱先生和他的兩個兒子，小吉和小利。他們住在這幢很漂亮的花園洋房裏。他們還有一輛很漂亮的車子，放在很漂亮的車庫裏。朱太太正在房子裏忙著。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9E1F-30FB-4609-BA8F-656CAC9953BB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A7CCE-247B-4013-8ED4-71A3387A06A3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D3E5-7C60-48BB-8024-B62E1BFA307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D3E5-7C60-48BB-8024-B62E1BFA307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D3E5-7C60-48BB-8024-B62E1BFA307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D3E5-7C60-48BB-8024-B62E1BFA307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2D3E5-7C60-48BB-8024-B62E1BFA30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美工圖案版面配置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1103-9916-43C5-BBCF-ACD3F78C5A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3211-96AE-4E70-AC93-3073013E1491}" type="datetimeFigureOut">
              <a:rPr lang="zh-TW" altLang="en-US" smtClean="0"/>
              <a:pPr/>
              <a:t>2013/10/10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FC67-469E-48A6-9381-65EA652ECC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://blog.nownews.com/article.php?bid=606&amp;tid=262614" TargetMode="External"/><Relationship Id="rId5" Type="http://schemas.openxmlformats.org/officeDocument/2006/relationships/hyperlink" Target="http://woa.mlc.edu.tw/index.jsp?unitid=000564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你行，她也行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28794" y="2285992"/>
            <a:ext cx="6800840" cy="3186122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參賽組別：數位簡報類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作品名稱：你行，她也行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參賽學校：南市東區勝利國小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作者姓名：杜玥潾、謝舒惠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活動一</a:t>
            </a:r>
            <a:r>
              <a:rPr lang="zh-TW" alt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：我的家人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zh-TW" altLang="en-US" dirty="0" smtClean="0"/>
              <a:t>小朋友，先想想看你家中的成員有</a:t>
            </a:r>
            <a:r>
              <a:rPr lang="en-US" altLang="zh-TW" dirty="0" smtClean="0"/>
              <a:t>…….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</a:rPr>
              <a:t>媽媽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0070C0"/>
                </a:solidFill>
              </a:rPr>
              <a:t>哥哥 </a:t>
            </a:r>
            <a:r>
              <a:rPr lang="zh-TW" altLang="en-US" dirty="0" smtClean="0">
                <a:solidFill>
                  <a:srgbClr val="FF0000"/>
                </a:solidFill>
              </a:rPr>
              <a:t>               奶奶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     姊姊                            </a:t>
            </a:r>
            <a:r>
              <a:rPr lang="zh-TW" altLang="en-US" dirty="0" smtClean="0">
                <a:solidFill>
                  <a:srgbClr val="0070C0"/>
                </a:solidFill>
              </a:rPr>
              <a:t>爸爸 </a:t>
            </a:r>
            <a:r>
              <a:rPr lang="zh-TW" altLang="en-US" dirty="0" smtClean="0">
                <a:solidFill>
                  <a:srgbClr val="FF0000"/>
                </a:solidFill>
              </a:rPr>
              <a:t>              </a:t>
            </a:r>
            <a:r>
              <a:rPr lang="zh-TW" altLang="en-US" dirty="0" smtClean="0">
                <a:solidFill>
                  <a:srgbClr val="0070C0"/>
                </a:solidFill>
              </a:rPr>
              <a:t>弟弟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r>
              <a:rPr lang="zh-TW" altLang="en-US" dirty="0" smtClean="0">
                <a:solidFill>
                  <a:srgbClr val="0070C0"/>
                </a:solidFill>
              </a:rPr>
              <a:t>爺爺  </a:t>
            </a:r>
            <a:r>
              <a:rPr lang="zh-TW" altLang="en-US" dirty="0" smtClean="0">
                <a:solidFill>
                  <a:srgbClr val="FF0000"/>
                </a:solidFill>
              </a:rPr>
              <a:t>         妹妹                       </a:t>
            </a:r>
            <a:r>
              <a:rPr lang="zh-TW" altLang="en-US" dirty="0" smtClean="0">
                <a:solidFill>
                  <a:srgbClr val="0070C0"/>
                </a:solidFill>
              </a:rPr>
              <a:t>叔叔</a:t>
            </a:r>
            <a:r>
              <a:rPr lang="zh-TW" altLang="en-US" dirty="0" smtClean="0">
                <a:solidFill>
                  <a:srgbClr val="FF0000"/>
                </a:solidFill>
              </a:rPr>
              <a:t>    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                                伯母                               </a:t>
            </a:r>
            <a:r>
              <a:rPr lang="zh-TW" altLang="en-US" dirty="0" smtClean="0">
                <a:solidFill>
                  <a:srgbClr val="0070C0"/>
                </a:solidFill>
              </a:rPr>
              <a:t>伯伯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活動二</a:t>
            </a:r>
            <a:r>
              <a:rPr lang="zh-TW" altLang="en-US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：誰</a:t>
            </a:r>
            <a:r>
              <a:rPr lang="zh-TW" altLang="en-US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是男生</a:t>
            </a:r>
            <a:r>
              <a:rPr lang="en-US" altLang="zh-TW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誰是女生</a:t>
            </a:r>
            <a:r>
              <a:rPr lang="en-US" altLang="zh-TW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solidFill>
                <a:srgbClr val="FF33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 descr="C:\Users\dicky\AppData\Local\Microsoft\Windows\Temporary Internet Files\Content.IE5\9FB54NNN\MP9004465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1433504" cy="1285884"/>
          </a:xfrm>
          <a:prstGeom prst="rect">
            <a:avLst/>
          </a:prstGeom>
          <a:noFill/>
        </p:spPr>
      </p:pic>
      <p:pic>
        <p:nvPicPr>
          <p:cNvPr id="1030" name="Picture 6" descr="C:\Users\dicky\AppData\Local\Microsoft\Windows\Temporary Internet Files\Content.IE5\CJ48MVDP\MP90044656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643050"/>
            <a:ext cx="1647818" cy="1357322"/>
          </a:xfrm>
          <a:prstGeom prst="rect">
            <a:avLst/>
          </a:prstGeom>
          <a:noFill/>
        </p:spPr>
      </p:pic>
      <p:sp>
        <p:nvSpPr>
          <p:cNvPr id="15" name="橢圓 14"/>
          <p:cNvSpPr/>
          <p:nvPr/>
        </p:nvSpPr>
        <p:spPr>
          <a:xfrm>
            <a:off x="857224" y="3214686"/>
            <a:ext cx="342902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072066" y="3000372"/>
            <a:ext cx="3571900" cy="2286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活動三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：超級小幫手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想一想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，你家中的事是誰在做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85852" y="1500173"/>
            <a:ext cx="7400948" cy="4214843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掃地</a:t>
            </a:r>
            <a:r>
              <a:rPr lang="en-US" sz="2800" dirty="0" smtClean="0"/>
              <a:t>  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爸爸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收衣服、摺衣服</a:t>
            </a:r>
          </a:p>
          <a:p>
            <a:r>
              <a:rPr lang="zh-TW" altLang="en-US" sz="2800" dirty="0" smtClean="0"/>
              <a:t>拖地</a:t>
            </a:r>
            <a:r>
              <a:rPr lang="en-US" sz="2800" dirty="0" smtClean="0"/>
              <a:t>  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媽媽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刷浴室</a:t>
            </a:r>
            <a:r>
              <a:rPr lang="en-US" sz="2800" dirty="0" smtClean="0"/>
              <a:t> </a:t>
            </a:r>
            <a:endParaRPr lang="zh-TW" altLang="en-US" sz="2800" dirty="0" smtClean="0"/>
          </a:p>
          <a:p>
            <a:r>
              <a:rPr lang="zh-TW" altLang="en-US" sz="2800" dirty="0" smtClean="0"/>
              <a:t>洗衣服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爺爺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照顧孩子</a:t>
            </a:r>
            <a:r>
              <a:rPr lang="en-US" sz="2800" dirty="0" smtClean="0"/>
              <a:t> </a:t>
            </a:r>
            <a:endParaRPr lang="zh-TW" altLang="en-US" sz="2800" dirty="0" smtClean="0"/>
          </a:p>
          <a:p>
            <a:r>
              <a:rPr lang="zh-TW" altLang="en-US" sz="2800" dirty="0" smtClean="0"/>
              <a:t>買菜</a:t>
            </a:r>
            <a:r>
              <a:rPr lang="en-US" sz="2800" dirty="0" smtClean="0"/>
              <a:t>   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奶奶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洗碗盤</a:t>
            </a:r>
            <a:r>
              <a:rPr lang="en-US" sz="2800" dirty="0" smtClean="0"/>
              <a:t> </a:t>
            </a:r>
            <a:endParaRPr lang="zh-TW" altLang="en-US" sz="2800" dirty="0" smtClean="0"/>
          </a:p>
          <a:p>
            <a:r>
              <a:rPr lang="zh-TW" altLang="en-US" sz="2800" dirty="0" smtClean="0"/>
              <a:t>煮飯</a:t>
            </a:r>
            <a:r>
              <a:rPr lang="en-US" sz="2800" dirty="0" smtClean="0"/>
              <a:t>   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哥哥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整理房間</a:t>
            </a:r>
            <a:r>
              <a:rPr lang="en-US" sz="2800" dirty="0" smtClean="0"/>
              <a:t> </a:t>
            </a:r>
            <a:endParaRPr lang="zh-TW" altLang="en-US" sz="2800" dirty="0" smtClean="0"/>
          </a:p>
          <a:p>
            <a:r>
              <a:rPr lang="zh-TW" altLang="en-US" sz="2800" dirty="0" smtClean="0"/>
              <a:t>倒垃圾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姐姐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洗鞋子</a:t>
            </a:r>
            <a:r>
              <a:rPr lang="en-US" sz="2800" dirty="0" smtClean="0"/>
              <a:t> </a:t>
            </a:r>
            <a:endParaRPr lang="zh-TW" altLang="en-US" sz="2800" dirty="0" smtClean="0"/>
          </a:p>
          <a:p>
            <a:r>
              <a:rPr lang="zh-TW" altLang="en-US" sz="2800" dirty="0" smtClean="0"/>
              <a:t>修理東西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我    </a:t>
            </a:r>
            <a:r>
              <a:rPr lang="en-US" altLang="zh-TW" sz="2800" dirty="0" smtClean="0"/>
              <a:t>‧</a:t>
            </a:r>
            <a:r>
              <a:rPr lang="en-US" sz="2800" dirty="0" smtClean="0"/>
              <a:t>       </a:t>
            </a:r>
            <a:r>
              <a:rPr lang="en-US" altLang="zh-TW" sz="2800" dirty="0" smtClean="0"/>
              <a:t>‧</a:t>
            </a:r>
            <a:r>
              <a:rPr lang="zh-TW" altLang="en-US" sz="2800" dirty="0" smtClean="0"/>
              <a:t>清理冰箱</a:t>
            </a:r>
          </a:p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5286444" cy="35719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3300"/>
                </a:solidFill>
                <a:ea typeface="華康少女文字W7" pitchFamily="81" charset="-120"/>
              </a:rPr>
              <a:t>活動心得討論</a:t>
            </a:r>
            <a:br>
              <a:rPr lang="zh-TW" altLang="en-US" dirty="0" smtClean="0">
                <a:solidFill>
                  <a:srgbClr val="FF3300"/>
                </a:solidFill>
                <a:ea typeface="華康少女文字W7" pitchFamily="81" charset="-120"/>
              </a:rPr>
            </a:br>
            <a:endParaRPr lang="zh-TW" alt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14348" y="1071546"/>
            <a:ext cx="7786742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華康標楷W5注音" pitchFamily="66" charset="-120"/>
                <a:cs typeface="+mn-cs"/>
              </a:rPr>
              <a:t>1.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細圓體" pitchFamily="49" charset="-120"/>
                <a:ea typeface="華康細圓體" pitchFamily="49" charset="-120"/>
              </a:rPr>
              <a:t>在家裡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華康細圓體" pitchFamily="49" charset="-120"/>
              </a:rPr>
              <a:t>做最多家事的人通常是誰？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華康細圓體" pitchFamily="49" charset="-120"/>
            </a:endParaRPr>
          </a:p>
          <a:p>
            <a:pPr marL="609600" marR="0" lvl="0" indent="-609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華康細圓體" pitchFamily="49" charset="-120"/>
              </a:rPr>
              <a:t>    如果你是他，會有什麼感覺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細圓體" pitchFamily="49" charset="-120"/>
                <a:ea typeface="華康細圓體" pitchFamily="49" charset="-120"/>
              </a:rPr>
              <a:t>？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華康細圓體" pitchFamily="49" charset="-120"/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TW" sz="2800" b="1" dirty="0" smtClean="0">
                <a:ea typeface="華康標楷W5注音" pitchFamily="66" charset="-120"/>
              </a:rPr>
              <a:t>2.</a:t>
            </a:r>
            <a:r>
              <a:rPr lang="zh-TW" altLang="en-US" sz="2800" b="1" dirty="0" smtClean="0">
                <a:ea typeface="華康細圓體" pitchFamily="49" charset="-120"/>
              </a:rPr>
              <a:t>工作和性別有關係嗎</a:t>
            </a:r>
            <a:r>
              <a:rPr lang="en-US" altLang="zh-TW" sz="2800" b="1" dirty="0" smtClean="0">
                <a:ea typeface="華康細圓體" pitchFamily="49" charset="-120"/>
              </a:rPr>
              <a:t>? </a:t>
            </a:r>
            <a:r>
              <a:rPr lang="zh-TW" altLang="en-US" sz="2800" b="1" dirty="0" smtClean="0">
                <a:ea typeface="華康細圓體" pitchFamily="49" charset="-120"/>
              </a:rPr>
              <a:t>有哪些事是</a:t>
            </a:r>
            <a:endParaRPr lang="en-US" altLang="zh-TW" sz="2800" b="1" dirty="0" smtClean="0"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2800" b="1" dirty="0" smtClean="0">
                <a:ea typeface="華康細圓體" pitchFamily="49" charset="-120"/>
              </a:rPr>
              <a:t>    一定要男生</a:t>
            </a:r>
            <a:r>
              <a:rPr lang="en-US" altLang="zh-TW" sz="2800" b="1" dirty="0" smtClean="0">
                <a:ea typeface="華康細圓體" pitchFamily="49" charset="-120"/>
              </a:rPr>
              <a:t>?</a:t>
            </a:r>
            <a:r>
              <a:rPr lang="zh-TW" altLang="en-US" sz="2800" b="1" dirty="0" smtClean="0">
                <a:ea typeface="華康細圓體" pitchFamily="49" charset="-120"/>
              </a:rPr>
              <a:t>有哪些事是一定要女生</a:t>
            </a:r>
            <a:r>
              <a:rPr lang="en-US" altLang="zh-TW" sz="2800" b="1" dirty="0" smtClean="0">
                <a:ea typeface="華康細圓體" pitchFamily="49" charset="-120"/>
              </a:rPr>
              <a:t>?</a:t>
            </a: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a typeface="華康細圓體" pitchFamily="49" charset="-120"/>
              </a:rPr>
              <a:t>結語：</a:t>
            </a:r>
            <a:endParaRPr lang="en-US" altLang="zh-TW" sz="3600" b="1" dirty="0" smtClean="0">
              <a:solidFill>
                <a:srgbClr val="FF0000"/>
              </a:solidFill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600" b="1" dirty="0" smtClean="0"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600" b="1" dirty="0" smtClean="0"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600" b="1" dirty="0" smtClean="0"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600" b="1" dirty="0" smtClean="0">
              <a:ea typeface="華康細圓體" pitchFamily="49" charset="-120"/>
            </a:endParaRPr>
          </a:p>
          <a:p>
            <a:pPr marL="609600" lvl="0" indent="-609600">
              <a:lnSpc>
                <a:spcPct val="80000"/>
              </a:lnSpc>
              <a:spcBef>
                <a:spcPct val="20000"/>
              </a:spcBef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華康細圓體" pitchFamily="49" charset="-120"/>
            </a:endParaRPr>
          </a:p>
          <a:p>
            <a:pPr marL="609600" marR="0" lvl="0" indent="-609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華康標楷W5注音" pitchFamily="66" charset="-120"/>
              <a:cs typeface="+mn-cs"/>
            </a:endParaRPr>
          </a:p>
          <a:p>
            <a:pPr marL="609600" marR="0" lvl="0" indent="-609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華康標楷W5注音" pitchFamily="66" charset="-120"/>
              <a:cs typeface="+mn-cs"/>
            </a:endParaRPr>
          </a:p>
          <a:p>
            <a:pPr marL="609600" marR="0" lvl="0" indent="-609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華康標楷W5注音" pitchFamily="66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786" y="3357562"/>
            <a:ext cx="750099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30000"/>
              </a:spcBef>
            </a:pPr>
            <a:r>
              <a:rPr lang="zh-TW" altLang="en-US" sz="2800" dirty="0" smtClean="0">
                <a:solidFill>
                  <a:srgbClr val="0070C0"/>
                </a:solidFill>
                <a:latin typeface="華康超明體(P)" pitchFamily="2" charset="-120"/>
                <a:ea typeface="華康超明體(P)" pitchFamily="2" charset="-120"/>
              </a:rPr>
              <a:t>男、女都能選擇自己喜歡的工作；任何工作種類，只要不超出自己能力範圍，都要盡可能去嘗試，不因性別而有所差別</a:t>
            </a:r>
            <a:r>
              <a:rPr lang="zh-TW" altLang="en-US" sz="3200" dirty="0" smtClean="0">
                <a:solidFill>
                  <a:srgbClr val="0070C0"/>
                </a:solidFill>
                <a:latin typeface="華康超明體(P)" pitchFamily="2" charset="-120"/>
                <a:ea typeface="華康超明體(P)" pitchFamily="2" charset="-120"/>
              </a:rPr>
              <a:t>。</a:t>
            </a:r>
            <a:endParaRPr lang="zh-TW" altLang="en-US" sz="3200" dirty="0">
              <a:solidFill>
                <a:srgbClr val="0070C0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4290"/>
            <a:ext cx="9358346" cy="1785950"/>
          </a:xfrm>
        </p:spPr>
        <p:txBody>
          <a:bodyPr>
            <a:noAutofit/>
          </a:bodyPr>
          <a:lstStyle/>
          <a:p>
            <a:pPr algn="l"/>
            <a:r>
              <a:rPr lang="zh-TW" altLang="en-US" sz="7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主題二</a:t>
            </a:r>
            <a:r>
              <a:rPr lang="en-US" altLang="zh-TW" sz="7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7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性別刻板現象</a:t>
            </a:r>
            <a:endParaRPr lang="zh-TW" altLang="en-US" sz="7200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3042" y="1571612"/>
            <a:ext cx="7000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26E35"/>
                </a:solidFill>
                <a:latin typeface="標楷體" pitchFamily="65" charset="-120"/>
                <a:ea typeface="標楷體" pitchFamily="65" charset="-120"/>
              </a:rPr>
              <a:t>活動一</a:t>
            </a:r>
            <a:r>
              <a:rPr lang="en-US" altLang="zh-TW" sz="3200" dirty="0" smtClean="0">
                <a:solidFill>
                  <a:srgbClr val="026E35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026E35"/>
                </a:solidFill>
                <a:latin typeface="標楷體" pitchFamily="65" charset="-120"/>
                <a:ea typeface="標楷體" pitchFamily="65" charset="-120"/>
              </a:rPr>
              <a:t>兒歌中的性別</a:t>
            </a:r>
            <a:endParaRPr lang="en-US" altLang="zh-TW" sz="3200" dirty="0" smtClean="0">
              <a:solidFill>
                <a:srgbClr val="026E35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活動二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玩具共和國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rgbClr val="026E35"/>
                </a:solidFill>
                <a:latin typeface="標楷體" pitchFamily="65" charset="-120"/>
                <a:ea typeface="標楷體" pitchFamily="65" charset="-120"/>
              </a:rPr>
              <a:t>活動三</a:t>
            </a:r>
            <a:r>
              <a:rPr lang="en-US" altLang="zh-TW" sz="3200" dirty="0" smtClean="0">
                <a:solidFill>
                  <a:srgbClr val="026E35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026E35"/>
                </a:solidFill>
                <a:latin typeface="標楷體" pitchFamily="65" charset="-120"/>
                <a:ea typeface="標楷體" pitchFamily="65" charset="-120"/>
              </a:rPr>
              <a:t>威廉的洋娃娃</a:t>
            </a:r>
            <a:endParaRPr lang="en-US" altLang="zh-TW" sz="3200" dirty="0" smtClean="0">
              <a:solidFill>
                <a:srgbClr val="026E35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問題追追追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愛玩洋娃娃的吳季剛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活動四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灰王子</a:t>
            </a:r>
            <a:r>
              <a:rPr lang="en-US" altLang="zh-TW" sz="32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V.S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頑皮公主不出嫁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超級比一比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角色對對碰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6336704" cy="100811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活動一</a:t>
            </a:r>
            <a:r>
              <a:rPr lang="en-US" altLang="zh-TW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:</a:t>
            </a: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兒歌中的性別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華康POP1體W9" pitchFamily="49" charset="-120"/>
              <a:ea typeface="華康POP1體W9" pitchFamily="49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00034" y="4643446"/>
            <a:ext cx="8215370" cy="20716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3">
              <a:spcBef>
                <a:spcPct val="0"/>
              </a:spcBef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這兩首耳熟能詳的兒歌，歌詞當中也有性別刻板印象呢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!</a:t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誰說只有女生能玩洋娃娃</a:t>
            </a:r>
            <a:r>
              <a:rPr lang="zh-TW" altLang="en-US" sz="2400" dirty="0" smtClean="0">
                <a:solidFill>
                  <a:srgbClr val="7030A0"/>
                </a:solidFill>
                <a:latin typeface="華康POP1體W7" pitchFamily="49" charset="-120"/>
                <a:ea typeface="華康POP1體W7" pitchFamily="49" charset="-120"/>
                <a:cs typeface="+mj-cs"/>
              </a:rPr>
              <a:t>、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愛哭是女孩的專利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?</a:t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誰說只有男生可以當兵打仗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?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誰說只有男生喜歡玩具槍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?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男生不必做家事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POP1體W7" pitchFamily="49" charset="-120"/>
                <a:ea typeface="華康POP1體W7" pitchFamily="49" charset="-120"/>
                <a:cs typeface="+mj-cs"/>
              </a:rPr>
              <a:t>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POP1體W7" pitchFamily="49" charset="-120"/>
              <a:ea typeface="華康POP1體W7" pitchFamily="49" charset="-120"/>
              <a:cs typeface="+mj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512" y="1052736"/>
            <a:ext cx="3963860" cy="3383335"/>
            <a:chOff x="1041" y="4374"/>
            <a:chExt cx="10320" cy="2700"/>
          </a:xfrm>
        </p:grpSpPr>
        <p:pic>
          <p:nvPicPr>
            <p:cNvPr id="8" name="Picture 7" descr="X6R66-2-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1" y="4397"/>
              <a:ext cx="10320" cy="2677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62" y="4374"/>
              <a:ext cx="3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zh-TW" altLang="zh-TW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0022" y="5814"/>
              <a:ext cx="1134" cy="1134"/>
              <a:chOff x="9160" y="13772"/>
              <a:chExt cx="1134" cy="1134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9160" y="13772"/>
                <a:ext cx="1134" cy="113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zh-TW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9180" y="14234"/>
                <a:ext cx="109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9343" y="13861"/>
                <a:ext cx="77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6000"/>
                  </a:lnSpc>
                </a:pPr>
                <a:endParaRPr lang="zh-TW" altLang="zh-TW"/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714348" y="1428736"/>
            <a:ext cx="3429024" cy="2769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妹妹背著洋娃娃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dirty="0" smtClean="0"/>
              <a:t>作詞：周伯陽　作曲：蘇春濤</a:t>
            </a:r>
            <a:endParaRPr lang="en-US" altLang="zh-TW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妹妹背著洋娃娃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走到花園來看花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娃娃哭了叫媽媽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樹上小鳥笑哈哈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Picture 5" descr="框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124744"/>
            <a:ext cx="5000628" cy="34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857752" y="1000108"/>
            <a:ext cx="3995936" cy="3143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只要我長大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作詞：白景山　作曲：白景山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哥哥爸爸真偉大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名譽照我家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為國去打仗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當兵笑哈哈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走吧走吧   </a:t>
            </a:r>
            <a:r>
              <a:rPr kumimoji="0" lang="zh-TW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哥哥爸爸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家事不用你牽掛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只要我長大 只要我長大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7" pitchFamily="49" charset="-120"/>
                <a:ea typeface="華康POP1體W7" pitchFamily="49" charset="-120"/>
              </a:rPr>
              <a:t>活動二</a:t>
            </a: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7" pitchFamily="49" charset="-120"/>
                <a:ea typeface="華康POP1體W7" pitchFamily="49" charset="-120"/>
              </a:rPr>
              <a:t>:</a:t>
            </a:r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POP1體W7" pitchFamily="49" charset="-120"/>
                <a:ea typeface="華康POP1體W7" pitchFamily="49" charset="-120"/>
              </a:rPr>
              <a:t>玩具共和國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POP1體W7" pitchFamily="49" charset="-120"/>
              <a:ea typeface="華康POP1體W7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2976" y="1428736"/>
            <a:ext cx="72008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老師請學生帶來自己喜歡的玩具，如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洋娃娃、球、玩具汽車、玩具槍、機器人、扮家家酒等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玩具，擺在桌上。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2976" y="3786190"/>
            <a:ext cx="714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請每一個小朋友選一種自己最愛的玩具，說明自己喜愛的原因。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7158" y="1000108"/>
            <a:ext cx="8358246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老師將「玩具共和國」海報貼在黑板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上每人發下心型便利貼，請學生想想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該種玩具適合男生玩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適合女生玩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或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男女都可以，並貼在適當位置上。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引導學生思考下列問題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男生一定只能喜歡玩具汽車、玩具槍、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機器人，女生一定只能喜歡玩洋娃娃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和扮家家酒等遊戲嗎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請學生再想一想，哪些便利貼可以移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動到男女皆可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7504" y="188640"/>
          <a:ext cx="8928996" cy="649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952328"/>
                <a:gridCol w="1494167"/>
                <a:gridCol w="1494167"/>
                <a:gridCol w="1692186"/>
                <a:gridCol w="1296148"/>
              </a:tblGrid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性別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玩具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適合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男生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適合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女生</a:t>
                      </a:r>
                    </a:p>
                    <a:p>
                      <a:pPr algn="ctr"/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男女都可以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理由是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98944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玩具槍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洋娃娃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74383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玩具汽車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8296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積木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500042"/>
            <a:ext cx="8243918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活動二</a:t>
            </a:r>
            <a:r>
              <a:rPr lang="en-US" altLang="zh-TW" dirty="0" smtClean="0"/>
              <a:t>:</a:t>
            </a:r>
            <a:r>
              <a:rPr lang="zh-TW" altLang="en-US" dirty="0" smtClean="0"/>
              <a:t>繪本導讀－－威廉的洋娃娃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7504" y="188640"/>
          <a:ext cx="8928996" cy="649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328"/>
                <a:gridCol w="1494167"/>
                <a:gridCol w="1494167"/>
                <a:gridCol w="1692186"/>
                <a:gridCol w="1296148"/>
              </a:tblGrid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zh-TW" altLang="en-US" sz="3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性別</a:t>
                      </a:r>
                      <a:endParaRPr lang="en-US" altLang="zh-TW" sz="36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endParaRPr lang="en-US" altLang="zh-TW" sz="3600" b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36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玩具</a:t>
                      </a:r>
                      <a:endParaRPr lang="zh-TW" alt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適合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男生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適合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女生</a:t>
                      </a:r>
                    </a:p>
                    <a:p>
                      <a:pPr algn="ctr"/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男女都可以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理由是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74383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籃球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遙控飛機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74383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機器人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8296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辦家家酒</a:t>
                      </a:r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sz="3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00B0F0"/>
                </a:solidFill>
              </a:rPr>
              <a:t>主題一</a:t>
            </a:r>
            <a:r>
              <a:rPr lang="zh-TW" altLang="en-US" dirty="0" smtClean="0">
                <a:solidFill>
                  <a:srgbClr val="00B0F0"/>
                </a:solidFill>
              </a:rPr>
              <a:t>：性別平等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4" name="Picture 6" descr="朱家故事-封面字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5CEBB"/>
              </a:clrFrom>
              <a:clrTo>
                <a:srgbClr val="F5CE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071678"/>
            <a:ext cx="46434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85786" y="5072074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ea typeface="標楷體" pitchFamily="65" charset="-120"/>
              </a:rPr>
              <a:t>文˙圖  安東尼˙布朗    </a:t>
            </a:r>
          </a:p>
          <a:p>
            <a:r>
              <a:rPr lang="zh-TW" altLang="en-US" dirty="0" smtClean="0">
                <a:ea typeface="標楷體" pitchFamily="65" charset="-120"/>
              </a:rPr>
              <a:t>譯  漢聲雜誌</a:t>
            </a:r>
            <a:endParaRPr lang="zh-TW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6715172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活動三</a:t>
            </a:r>
            <a:r>
              <a:rPr lang="en-US" altLang="zh-TW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:</a:t>
            </a:r>
            <a:r>
              <a:rPr lang="zh-TW" altLang="en-US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華康POP1體W9" pitchFamily="49" charset="-120"/>
                <a:ea typeface="華康POP1體W9" pitchFamily="49" charset="-120"/>
              </a:rPr>
              <a:t>威廉的洋娃娃</a:t>
            </a:r>
            <a:endParaRPr lang="zh-TW" altLang="en-US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5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華康POP1體W9" pitchFamily="49" charset="-120"/>
              <a:ea typeface="華康POP1體W9" pitchFamily="49" charset="-120"/>
            </a:endParaRPr>
          </a:p>
        </p:txBody>
      </p:sp>
      <p:pic>
        <p:nvPicPr>
          <p:cNvPr id="4" name="Picture 2" descr="封面_edi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000108"/>
            <a:ext cx="3241081" cy="4416176"/>
          </a:xfrm>
          <a:prstGeom prst="rect">
            <a:avLst/>
          </a:prstGeom>
          <a:noFill/>
        </p:spPr>
      </p:pic>
      <p:pic>
        <p:nvPicPr>
          <p:cNvPr id="5" name="Picture 3" descr="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301208"/>
            <a:ext cx="1582116" cy="155679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28596" y="1142984"/>
            <a:ext cx="4857784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威廉為什麼想要洋娃娃，而不是籃球、玩具火車？</a:t>
            </a:r>
            <a:endParaRPr kumimoji="1"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為什麼威廉的哥哥及朋友會認為玩洋娃娃是件丟臉的事？</a:t>
            </a:r>
            <a:endParaRPr kumimoji="1"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如果你是威廉，受到哥哥與朋友的嘲笑，該怎麼辦？</a:t>
            </a:r>
            <a:endParaRPr kumimoji="1"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玩具該分成男生或女生玩的嗎？為什麼？</a:t>
            </a:r>
            <a:endParaRPr kumimoji="1"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請比較奶奶的和爸爸的看法 ，並說說你自己的看法。</a:t>
            </a:r>
            <a:endParaRPr kumimoji="1" lang="en-US" altLang="zh-TW" sz="240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請說出威廉的優點。</a:t>
            </a:r>
            <a:endParaRPr kumimoji="1" lang="en-US" altLang="zh-TW" sz="240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214422"/>
            <a:ext cx="8429684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在</a:t>
            </a:r>
            <a:r>
              <a:rPr kumimoji="1" lang="en-US" altLang="zh-TW" sz="32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【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玩具共和國</a:t>
            </a:r>
            <a:r>
              <a:rPr kumimoji="1" lang="en-US" altLang="zh-TW" sz="32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】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活動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一開始，對於適合男生與女生的玩具，想法是不是威廉的爸爸一樣？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為什麼奶奶和爸爸的看法不一樣？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你覺得應該如何對待和你不同興趣及嗜好的人？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孩子們經由辦家家酒遊戲中的角色扮演，學習怎樣做父母。這樣的模擬遊戲其實是種學習，讓孩子為日後的社會化做預備。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每一個人都可以有不同的喜好，自己有選擇的決定權，同時也需要尊重他人的選擇。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282" y="28572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問題追追追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28"/>
            <a:ext cx="8715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玩洋娃娃的男孩夢想成真－</a:t>
            </a:r>
            <a:endParaRPr lang="en-US" altLang="zh-TW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        揚名國際的設計師吳季剛</a:t>
            </a:r>
            <a:endParaRPr lang="en-US" altLang="zh-TW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4" descr="ex0902250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28802"/>
            <a:ext cx="3214710" cy="3493318"/>
          </a:xfrm>
          <a:prstGeom prst="rect">
            <a:avLst/>
          </a:prstGeom>
          <a:noFill/>
        </p:spPr>
      </p:pic>
      <p:pic>
        <p:nvPicPr>
          <p:cNvPr id="3074" name="Picture 2" descr="http://www.bunka.com.tw/pn/2009/WU/jason%20w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928802"/>
            <a:ext cx="4770337" cy="335758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714744" y="4714884"/>
            <a:ext cx="52149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吳季剛從小就是個特別的孩子，喜愛玩娃娃、看婚紗，也喜歡京劇。</a:t>
            </a:r>
            <a:endParaRPr lang="zh-TW" alt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3816173" cy="492919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4282" y="642918"/>
            <a:ext cx="4286248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5050"/>
                </a:solidFill>
                <a:latin typeface="新細明體" pitchFamily="18" charset="-120"/>
                <a:ea typeface="新細明體" pitchFamily="18" charset="-120"/>
              </a:rPr>
              <a:t>美國第一夫人蜜雪兒歐巴馬，在總統就職晚宴上，選擇穿上吳季剛所設計的象牙白色雪紡紗露肩晚禮服。</a:t>
            </a:r>
            <a:endParaRPr lang="zh-TW" altLang="en-US" dirty="0">
              <a:solidFill>
                <a:srgbClr val="FF505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4876" y="464344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吳季剛設計的限量典藏娃娃，成名後已成為搶手的收藏作品</a:t>
            </a:r>
            <a:r>
              <a:rPr lang="zh-TW" altLang="en-US" dirty="0" smtClean="0"/>
              <a:t>。（記者方賓照攝）</a:t>
            </a:r>
            <a:endParaRPr lang="zh-TW" altLang="en-US" dirty="0"/>
          </a:p>
        </p:txBody>
      </p:sp>
      <p:pic>
        <p:nvPicPr>
          <p:cNvPr id="4098" name="Picture 2" descr="http://www.bunka.com.tw/pn/2009/WU/bar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928670"/>
            <a:ext cx="3357586" cy="372554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286280" cy="34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頑皮公主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F7F6"/>
              </a:clrFrom>
              <a:clrTo>
                <a:srgbClr val="EDF7F6">
                  <a:alpha val="0"/>
                </a:srgbClr>
              </a:clrTo>
            </a:clrChange>
          </a:blip>
          <a:srcRect l="1067" t="18639" b="8011"/>
          <a:stretch>
            <a:fillRect/>
          </a:stretch>
        </p:blipFill>
        <p:spPr bwMode="auto">
          <a:xfrm>
            <a:off x="4500562" y="2357430"/>
            <a:ext cx="4214842" cy="311001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572000" y="1714488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4000" b="1" dirty="0" smtClean="0">
                <a:ea typeface="華康少女文字W5" pitchFamily="81" charset="-120"/>
              </a:rPr>
              <a:t>頑皮公主不出嫁</a:t>
            </a:r>
            <a:endParaRPr lang="zh-TW" altLang="en-US" sz="4000" b="1" dirty="0">
              <a:ea typeface="華康少女文字W5" pitchFamily="81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0" y="500042"/>
            <a:ext cx="892971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華康POP1體W9" pitchFamily="49" charset="-120"/>
                <a:ea typeface="華康POP1體W9" pitchFamily="49" charset="-120"/>
                <a:cs typeface="+mj-cs"/>
              </a:rPr>
              <a:t>活動四</a:t>
            </a:r>
            <a:r>
              <a:rPr kumimoji="0" lang="en-US" altLang="zh-TW" sz="4400" b="1" i="0" u="none" strike="noStrike" kern="1200" cap="none" spc="0" normalizeH="0" baseline="0" noProof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華康POP1體W9" pitchFamily="49" charset="-120"/>
                <a:ea typeface="華康POP1體W9" pitchFamily="49" charset="-120"/>
                <a:cs typeface="+mj-cs"/>
              </a:rPr>
              <a:t>:</a:t>
            </a:r>
            <a:r>
              <a:rPr kumimoji="0" lang="zh-TW" altLang="en-US" sz="4400" b="1" i="0" u="none" strike="noStrike" kern="1200" cap="none" spc="0" normalizeH="0" baseline="0" noProof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華康POP1體W9" pitchFamily="49" charset="-120"/>
                <a:ea typeface="華康POP1體W9" pitchFamily="49" charset="-120"/>
                <a:cs typeface="+mj-cs"/>
              </a:rPr>
              <a:t>灰王子</a:t>
            </a:r>
            <a:r>
              <a:rPr kumimoji="0" lang="en-US" altLang="zh-TW" sz="4400" b="1" i="0" u="none" strike="noStrike" kern="1200" cap="none" spc="0" normalizeH="0" baseline="0" noProof="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華康POP1體W9" pitchFamily="49" charset="-120"/>
                <a:ea typeface="華康POP1體W9" pitchFamily="49" charset="-120"/>
                <a:cs typeface="+mj-cs"/>
              </a:rPr>
              <a:t>V.S</a:t>
            </a:r>
            <a:r>
              <a:rPr kumimoji="0" lang="zh-TW" altLang="en-US" sz="4400" b="1" i="0" u="none" strike="noStrike" kern="1200" cap="none" spc="0" normalizeH="0" baseline="0" noProof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華康POP1體W9" pitchFamily="49" charset="-120"/>
                <a:ea typeface="華康POP1體W9" pitchFamily="49" charset="-120"/>
                <a:cs typeface="+mj-cs"/>
              </a:rPr>
              <a:t>頑皮公主不出嫁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4786314" cy="9699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POP1體W5" pitchFamily="49" charset="-120"/>
                <a:ea typeface="華康POP1體W5" pitchFamily="49" charset="-120"/>
              </a:rPr>
              <a:t>超級比一比</a:t>
            </a:r>
            <a:endParaRPr lang="zh-TW" alt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126" y="1428736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看過「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白雪公主」、「人魚公主」、「睡美人」、</a:t>
            </a:r>
            <a:endParaRPr kumimoji="1"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「灰姑娘」等故事嗎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l"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傳統童話故事裡的「公主」與「王子」具備哪些條件呢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</a:t>
            </a:r>
            <a:endParaRPr lang="zh-TW" altLang="en-US" sz="2800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428596" y="3071810"/>
            <a:ext cx="4071966" cy="3643338"/>
          </a:xfrm>
          <a:prstGeom prst="wedgeRoundRectCallout">
            <a:avLst>
              <a:gd name="adj1" fmla="val -33923"/>
              <a:gd name="adj2" fmla="val 5206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卡通人像1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61591"/>
            <a:ext cx="1143008" cy="189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圓角矩形圖說文字 12"/>
          <p:cNvSpPr/>
          <p:nvPr/>
        </p:nvSpPr>
        <p:spPr>
          <a:xfrm>
            <a:off x="4643438" y="3071810"/>
            <a:ext cx="4143404" cy="3643338"/>
          </a:xfrm>
          <a:prstGeom prst="wedgeRoundRectCallout">
            <a:avLst>
              <a:gd name="adj1" fmla="val 38385"/>
              <a:gd name="adj2" fmla="val 509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 descr="卡通人像1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5867">
            <a:off x="7879789" y="4675624"/>
            <a:ext cx="1148832" cy="21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頑皮公主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EFD"/>
              </a:clrFrom>
              <a:clrTo>
                <a:srgbClr val="F5FEFD">
                  <a:alpha val="0"/>
                </a:srgbClr>
              </a:clrTo>
            </a:clrChange>
          </a:blip>
          <a:srcRect l="67593" t="4103" r="3014"/>
          <a:stretch>
            <a:fillRect/>
          </a:stretch>
        </p:blipFill>
        <p:spPr bwMode="auto">
          <a:xfrm>
            <a:off x="1" y="2357430"/>
            <a:ext cx="1643042" cy="4500570"/>
          </a:xfrm>
          <a:prstGeom prst="rect">
            <a:avLst/>
          </a:prstGeom>
          <a:noFill/>
        </p:spPr>
      </p:pic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86710" y="2500306"/>
            <a:ext cx="1357290" cy="4357694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標題 3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6929486" cy="1071570"/>
          </a:xfrm>
        </p:spPr>
        <p:txBody>
          <a:bodyPr>
            <a:normAutofit/>
          </a:bodyPr>
          <a:lstStyle/>
          <a:p>
            <a:r>
              <a:rPr lang="zh-TW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POP1體W5" pitchFamily="49" charset="-120"/>
                <a:ea typeface="華康POP1體W5" pitchFamily="49" charset="-120"/>
              </a:rPr>
              <a:t>角色對對碰</a:t>
            </a:r>
            <a:endParaRPr lang="zh-TW" alt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POP1體W5" pitchFamily="49" charset="-120"/>
              <a:ea typeface="華康POP1體W5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00166" y="1892356"/>
          <a:ext cx="6357982" cy="44656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85884"/>
                <a:gridCol w="2536049"/>
                <a:gridCol w="2536049"/>
              </a:tblGrid>
              <a:tr h="65935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史瑪蒂公主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灰王子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659358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外表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59358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個性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59358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服裝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1688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興趣嗜好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593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85786" y="135729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請比較兩本故事中史瑪蒂公主和灰王子的特質。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428736"/>
            <a:ext cx="83582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各組選擇一本最想要改編的童話，將題目和角色、故事情節、結局加以改編。如：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白雪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公主→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黑碳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公主；賣火柴的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女孩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』→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賣火柴的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王子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；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小紅帽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』→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以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大野狼</a:t>
            </a:r>
            <a:r>
              <a:rPr kumimoji="1"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的角度來說故事。</a:t>
            </a:r>
            <a:endParaRPr kumimoji="1" lang="zh-TW" altLang="en-US" sz="2800" dirty="0" smtClean="0">
              <a:latin typeface="標楷體" pitchFamily="65" charset="-120"/>
              <a:ea typeface="標楷體" pitchFamily="65" charset="-120"/>
              <a:cs typeface="新細明體" pitchFamily="18" charset="-120"/>
              <a:sym typeface="Wingdings" pitchFamily="2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57422" y="214290"/>
            <a:ext cx="3262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華康POP1體W5" pitchFamily="49" charset="-120"/>
                <a:ea typeface="華康POP1體W5" pitchFamily="49" charset="-120"/>
                <a:cs typeface="+mj-cs"/>
              </a:rPr>
              <a:t>顛覆童話</a:t>
            </a:r>
            <a:endParaRPr lang="en-US" altLang="zh-TW" sz="6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華康POP1體W5" pitchFamily="49" charset="-120"/>
              <a:ea typeface="華康POP1體W5" pitchFamily="49" charset="-120"/>
              <a:cs typeface="+mj-cs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357158" y="3429000"/>
            <a:ext cx="8572560" cy="3214710"/>
          </a:xfrm>
          <a:prstGeom prst="wedgeRoundRectCallout">
            <a:avLst>
              <a:gd name="adj1" fmla="val -37167"/>
              <a:gd name="adj2" fmla="val 4941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0" y="4929198"/>
            <a:ext cx="16952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785794"/>
            <a:ext cx="8286808" cy="5386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教師歸納：</a:t>
            </a:r>
            <a:endParaRPr kumimoji="1" lang="zh-TW" altLang="en-US" sz="36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「灰王子」、「頑皮公主不出嫁」的內容對比性強烈、顛覆傳統且打破傳統刻板印象。書中的王子一點都不像王子，他滿臉雀斑，是個膽小又瘦弱的男生，卻還是贏得公主的青睞；公主勇敢大方，不想嫁給任何王子，自信和愜意的過著幸福快樂的生活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王子也可以是很瘦弱的，得做家事。公主也可以是很大方的，可以大聲的把自己想法表達出來。原本應該等著王子來追的班妮公主，卻倒追王子，過著幸福快樂的生活。</a:t>
            </a:r>
            <a:r>
              <a:rPr kumimoji="1"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女生不一定要柔弱，男生不一定要勇猛、英俊，家事不一定要女生做。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857232"/>
            <a:ext cx="7715304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</a:t>
            </a:r>
            <a:r>
              <a:rPr kumimoji="1"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現在是男女平等的時代，只要心存善良、樂觀、認真負責，並接受原來自己的樣子，以正確的態度勇於追求自己的事物，最後一定可以找到自己的幸福。</a:t>
            </a:r>
            <a:br>
              <a:rPr kumimoji="1"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r>
              <a:rPr kumimoji="1"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在幫助孩子建構自我性別認同的過程中，我們應該避免受限於傳統刻板的性別角色，並且學會尊重他人的興趣和喜好，教導兒童認識愛與平等的重要性。</a:t>
            </a:r>
            <a:endParaRPr kumimoji="1" lang="en-US" altLang="zh-TW" sz="3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朱家故事01-圖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 l="5296" t="2222" r="5011" b="3271"/>
          <a:stretch>
            <a:fillRect/>
          </a:stretch>
        </p:blipFill>
        <p:spPr>
          <a:xfrm>
            <a:off x="0" y="0"/>
            <a:ext cx="5334000" cy="6858000"/>
          </a:xfr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143000"/>
            <a:ext cx="3429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這是</a:t>
            </a:r>
            <a:r>
              <a:rPr lang="zh-TW" altLang="en-US" sz="2800" u="sng" smtClean="0">
                <a:ea typeface="標楷體" pitchFamily="65" charset="-120"/>
              </a:rPr>
              <a:t>朱</a:t>
            </a:r>
            <a:r>
              <a:rPr lang="zh-TW" altLang="en-US" sz="2800" smtClean="0">
                <a:ea typeface="標楷體" pitchFamily="65" charset="-120"/>
              </a:rPr>
              <a:t>先生和他的兩個兒子，</a:t>
            </a:r>
            <a:r>
              <a:rPr lang="zh-TW" altLang="en-US" sz="2800" u="sng" smtClean="0">
                <a:ea typeface="標楷體" pitchFamily="65" charset="-120"/>
              </a:rPr>
              <a:t>小吉</a:t>
            </a:r>
            <a:r>
              <a:rPr lang="zh-TW" altLang="en-US" sz="2800" smtClean="0">
                <a:ea typeface="標楷體" pitchFamily="65" charset="-120"/>
              </a:rPr>
              <a:t>和</a:t>
            </a:r>
            <a:r>
              <a:rPr lang="zh-TW" altLang="en-US" sz="2800" u="sng" smtClean="0">
                <a:ea typeface="標楷體" pitchFamily="65" charset="-120"/>
              </a:rPr>
              <a:t>小利</a:t>
            </a:r>
            <a:r>
              <a:rPr lang="zh-TW" altLang="en-US" sz="2800" smtClean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ea typeface="標楷體" pitchFamily="65" charset="-120"/>
              </a:rPr>
              <a:t>他們住在這幢很漂亮的花園洋房裏。他們還有一輛很漂亮的車子，放在很漂亮的車庫裏。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u="sng" smtClean="0">
                <a:ea typeface="標楷體" pitchFamily="65" charset="-120"/>
              </a:rPr>
              <a:t>朱</a:t>
            </a:r>
            <a:r>
              <a:rPr lang="zh-TW" altLang="en-US" sz="2800" smtClean="0">
                <a:ea typeface="標楷體" pitchFamily="65" charset="-120"/>
              </a:rPr>
              <a:t>太太正在房子裏忙著。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642910" y="785793"/>
            <a:ext cx="7772400" cy="71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j-ea"/>
                <a:cs typeface="+mj-cs"/>
              </a:rPr>
              <a:t>資料來源：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1071538" y="1428736"/>
            <a:ext cx="7429552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朱家故事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漢聲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威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廉的洋娃娃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遠流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頑皮公主不出嫁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格林文化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灰王子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格林文化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http://woa.mlc.edu.tw/index.jsp?unitid=000564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http://blog.nownews.com/article.php?bid=606&amp;tid=262614#ixzz2gXWTga9X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2209800"/>
            <a:ext cx="9144000" cy="4648200"/>
            <a:chOff x="0" y="1392"/>
            <a:chExt cx="5760" cy="2928"/>
          </a:xfrm>
        </p:grpSpPr>
        <p:pic>
          <p:nvPicPr>
            <p:cNvPr id="4101" name="Picture 38" descr="朱家故事03-圖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1501"/>
              <a:ext cx="2880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37" descr="朱家故事02-圖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392"/>
              <a:ext cx="288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57200" y="60960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「太太！快點！拿我的早飯來。」每天早上，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朱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先生在出門上班前，總會這樣叫。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186" name="Text Box 4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800600" y="609600"/>
            <a:ext cx="388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「媽！快點！早飯呢？」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小吉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和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小利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在出門上學前，總會這樣叫。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" grpId="0" autoUpdateAnimBg="0"/>
      <p:bldP spid="61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朱家故事09-1圖"/>
          <p:cNvPicPr>
            <a:picLocks noChangeAspect="1" noChangeArrowheads="1"/>
          </p:cNvPicPr>
          <p:nvPr/>
        </p:nvPicPr>
        <p:blipFill>
          <a:blip r:embed="rId3"/>
          <a:srcRect l="775" t="1703" r="981" b="3777"/>
          <a:stretch>
            <a:fillRect/>
          </a:stretch>
        </p:blipFill>
        <p:spPr bwMode="auto">
          <a:xfrm>
            <a:off x="76200" y="2286000"/>
            <a:ext cx="8991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6705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他們一吃完飯，</a:t>
            </a:r>
            <a:endParaRPr lang="zh-TW" altLang="en-US" sz="3000">
              <a:solidFill>
                <a:schemeClr val="tx1"/>
              </a:solidFill>
              <a:ea typeface="新細明體" charset="-120"/>
            </a:endParaRPr>
          </a:p>
          <a:p>
            <a:pPr fontAlgn="base"/>
            <a:r>
              <a:rPr lang="zh-TW" altLang="en-US" sz="3000" u="sng">
                <a:solidFill>
                  <a:schemeClr val="tx1"/>
                </a:solidFill>
                <a:latin typeface="標楷體" pitchFamily="65" charset="-120"/>
              </a:rPr>
              <a:t>朱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太太就洗碗</a:t>
            </a:r>
            <a:r>
              <a:rPr lang="en-US" altLang="zh-TW" sz="3000">
                <a:solidFill>
                  <a:schemeClr val="tx1"/>
                </a:solidFill>
              </a:rPr>
              <a:t>……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洗衣</a:t>
            </a:r>
            <a:r>
              <a:rPr lang="en-US" altLang="zh-TW" sz="3000">
                <a:solidFill>
                  <a:schemeClr val="tx1"/>
                </a:solidFill>
              </a:rPr>
              <a:t>……</a:t>
            </a:r>
            <a:endParaRPr lang="en-US" altLang="zh-TW" sz="300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10244" name="Picture 4" descr="朱家故事09-2圖"/>
          <p:cNvPicPr>
            <a:picLocks noChangeAspect="1" noChangeArrowheads="1"/>
          </p:cNvPicPr>
          <p:nvPr/>
        </p:nvPicPr>
        <p:blipFill>
          <a:blip r:embed="rId4"/>
          <a:srcRect l="1016" t="2589" r="1016" b="1965"/>
          <a:stretch>
            <a:fillRect/>
          </a:stretch>
        </p:blipFill>
        <p:spPr bwMode="auto">
          <a:xfrm>
            <a:off x="76200" y="1968500"/>
            <a:ext cx="8991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029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燙衣服</a:t>
            </a:r>
            <a:r>
              <a:rPr lang="en-US" altLang="zh-TW" sz="3000">
                <a:solidFill>
                  <a:schemeClr val="tx1"/>
                </a:solidFill>
              </a:rPr>
              <a:t>……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然後，再準備明天的飯菜。</a:t>
            </a:r>
            <a:endParaRPr lang="zh-TW" altLang="en-US" sz="30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朱家故事12-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76200"/>
            <a:ext cx="4133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有一天傍晚，孩子們放學回來，卻發現沒人招呼他們。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12292" name="Picture 4" descr="朱家故事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44338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48200" y="4572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「你媽呢？」</a:t>
            </a:r>
            <a:b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朱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先生一回到家就問。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朱家故事18-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52466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朱家故事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76200"/>
            <a:ext cx="42402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28600"/>
            <a:ext cx="480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第二天、第二天晚上、第三天，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朱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太太還是沒回來。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朱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先生、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小吉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和</a:t>
            </a:r>
            <a:r>
              <a:rPr lang="zh-TW" altLang="en-US" sz="2400" u="sng">
                <a:solidFill>
                  <a:schemeClr val="tx1"/>
                </a:solidFill>
                <a:latin typeface="標楷體" pitchFamily="65" charset="-120"/>
              </a:rPr>
              <a:t>小利</a:t>
            </a:r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不得不自己照顧自己。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257800" y="52578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  <a:latin typeface="標楷體" pitchFamily="65" charset="-120"/>
              </a:rPr>
              <a:t>他們從不洗碗盤，也從不洗衣服。很快的，他們家就像個豬圈一樣。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676400"/>
            <a:ext cx="9144000" cy="5257800"/>
            <a:chOff x="0" y="1200"/>
            <a:chExt cx="5760" cy="3120"/>
          </a:xfrm>
        </p:grpSpPr>
        <p:pic>
          <p:nvPicPr>
            <p:cNvPr id="13318" name="Picture 2" descr="朱家故事20-圖"/>
            <p:cNvPicPr>
              <a:picLocks noChangeAspect="1" noChangeArrowheads="1"/>
            </p:cNvPicPr>
            <p:nvPr/>
          </p:nvPicPr>
          <p:blipFill>
            <a:blip r:embed="rId3"/>
            <a:srcRect t="1492"/>
            <a:stretch>
              <a:fillRect/>
            </a:stretch>
          </p:blipFill>
          <p:spPr bwMode="auto">
            <a:xfrm>
              <a:off x="0" y="1200"/>
              <a:ext cx="2843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3" descr="朱家故事21-圖"/>
            <p:cNvPicPr>
              <a:picLocks noChangeAspect="1" noChangeArrowheads="1"/>
            </p:cNvPicPr>
            <p:nvPr/>
          </p:nvPicPr>
          <p:blipFill>
            <a:blip r:embed="rId4"/>
            <a:srcRect t="1515"/>
            <a:stretch>
              <a:fillRect/>
            </a:stretch>
          </p:blipFill>
          <p:spPr bwMode="auto">
            <a:xfrm>
              <a:off x="2832" y="1200"/>
              <a:ext cx="292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</a:rPr>
              <a:t>有一天晚上，家裏沒有東西吃了。</a:t>
            </a:r>
            <a:br>
              <a:rPr lang="zh-TW" altLang="en-US" sz="2400">
                <a:solidFill>
                  <a:schemeClr val="tx1"/>
                </a:solidFill>
              </a:rPr>
            </a:br>
            <a:r>
              <a:rPr lang="zh-TW" altLang="en-US" sz="2400" u="sng">
                <a:solidFill>
                  <a:schemeClr val="tx1"/>
                </a:solidFill>
              </a:rPr>
              <a:t>朱</a:t>
            </a:r>
            <a:r>
              <a:rPr lang="zh-TW" altLang="en-US" sz="2400">
                <a:solidFill>
                  <a:schemeClr val="tx1"/>
                </a:solidFill>
              </a:rPr>
              <a:t>先生說：「我們得搜搜看有沒有可以吃的殘渣碎屑。」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endParaRPr lang="zh-TW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>
                <a:solidFill>
                  <a:schemeClr val="tx1"/>
                </a:solidFill>
              </a:rPr>
              <a:t>就在這個時候，</a:t>
            </a:r>
            <a:r>
              <a:rPr lang="zh-TW" altLang="en-US" sz="2400" u="sng">
                <a:solidFill>
                  <a:schemeClr val="tx1"/>
                </a:solidFill>
              </a:rPr>
              <a:t>朱</a:t>
            </a:r>
            <a:r>
              <a:rPr lang="zh-TW" altLang="en-US" sz="2400">
                <a:solidFill>
                  <a:schemeClr val="tx1"/>
                </a:solidFill>
              </a:rPr>
              <a:t>太太走進門了。</a:t>
            </a:r>
            <a:endParaRPr lang="zh-TW" altLang="en-US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朱家故事26-圖"/>
          <p:cNvPicPr>
            <a:picLocks noChangeAspect="1" noChangeArrowheads="1"/>
          </p:cNvPicPr>
          <p:nvPr/>
        </p:nvPicPr>
        <p:blipFill>
          <a:blip r:embed="rId3"/>
          <a:srcRect t="1111" b="-1111"/>
          <a:stretch>
            <a:fillRect/>
          </a:stretch>
        </p:blipFill>
        <p:spPr bwMode="auto">
          <a:xfrm>
            <a:off x="3657600" y="0"/>
            <a:ext cx="524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7158" y="4071942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 dirty="0">
                <a:solidFill>
                  <a:schemeClr val="tx1"/>
                </a:solidFill>
              </a:rPr>
              <a:t>他們全都幫忙做飯。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28596" y="5000636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lang="zh-TW" altLang="en-US" sz="2400" dirty="0">
                <a:solidFill>
                  <a:schemeClr val="tx1"/>
                </a:solidFill>
              </a:rPr>
              <a:t>他們發現：大家一起動手做家事真開心。</a:t>
            </a:r>
            <a:endParaRPr lang="zh-TW" altLang="en-US" sz="2400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1928802"/>
            <a:ext cx="3007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dirty="0" smtClean="0"/>
              <a:t>於是，</a:t>
            </a:r>
            <a:r>
              <a:rPr lang="zh-TW" altLang="en-US" sz="2400" u="sng" dirty="0" smtClean="0"/>
              <a:t>朱</a:t>
            </a:r>
            <a:r>
              <a:rPr lang="zh-TW" altLang="en-US" sz="2400" dirty="0" smtClean="0"/>
              <a:t>太太就</a:t>
            </a:r>
            <a:endParaRPr lang="en-US" altLang="zh-TW" sz="2400" dirty="0" smtClean="0"/>
          </a:p>
          <a:p>
            <a:pPr fontAlgn="base"/>
            <a:r>
              <a:rPr lang="zh-TW" altLang="en-US" sz="2400" dirty="0" smtClean="0"/>
              <a:t>留了下來。</a:t>
            </a:r>
            <a:r>
              <a:rPr lang="zh-TW" altLang="en-US" sz="2400" dirty="0" smtClean="0">
                <a:ea typeface="新細明體" charset="-120"/>
              </a:rPr>
              <a:t> </a:t>
            </a:r>
            <a:endParaRPr lang="zh-TW" altLang="en-US" sz="2400" dirty="0">
              <a:ea typeface="新細明體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786058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u="sng" dirty="0" smtClean="0"/>
              <a:t>朱</a:t>
            </a:r>
            <a:r>
              <a:rPr lang="zh-TW" altLang="en-US" sz="2400" dirty="0" smtClean="0"/>
              <a:t>先生幫忙</a:t>
            </a:r>
            <a:endParaRPr lang="en-US" altLang="zh-TW" sz="2400" dirty="0" smtClean="0"/>
          </a:p>
          <a:p>
            <a:pPr fontAlgn="base"/>
            <a:r>
              <a:rPr lang="zh-TW" altLang="en-US" sz="2400" dirty="0" smtClean="0"/>
              <a:t>洗碗盤。</a:t>
            </a:r>
            <a:endParaRPr lang="zh-TW" altLang="en-US" sz="2400" dirty="0">
              <a:ea typeface="新細明體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58" y="357166"/>
            <a:ext cx="32147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800" dirty="0" smtClean="0"/>
              <a:t>「</a:t>
            </a:r>
            <a:r>
              <a:rPr lang="zh-TW" altLang="en-US" sz="2400" dirty="0" smtClean="0"/>
              <a:t>求求你留下來吧！」</a:t>
            </a:r>
            <a:endParaRPr lang="en-US" altLang="zh-TW" sz="2400" dirty="0" smtClean="0"/>
          </a:p>
          <a:p>
            <a:pPr fontAlgn="base"/>
            <a:r>
              <a:rPr lang="zh-TW" altLang="en-US" sz="2400" dirty="0" smtClean="0"/>
              <a:t>哀求著。</a:t>
            </a:r>
            <a:endParaRPr lang="zh-TW" altLang="en-US" sz="24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5" grpId="0" autoUpdateAnimBg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1489</Words>
  <Application>Microsoft Office PowerPoint</Application>
  <PresentationFormat>如螢幕大小 (4:3)</PresentationFormat>
  <Paragraphs>190</Paragraphs>
  <Slides>30</Slides>
  <Notes>30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你行，她也行</vt:lpstr>
      <vt:lpstr>主題一：性別平等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 活動一：我的家人 </vt:lpstr>
      <vt:lpstr>活動二：誰是男生?誰是女生?</vt:lpstr>
      <vt:lpstr>活動三：超級小幫手 想一想，你家中的事是誰在做?</vt:lpstr>
      <vt:lpstr>活動心得討論 </vt:lpstr>
      <vt:lpstr>主題二:性別刻板現象</vt:lpstr>
      <vt:lpstr>活動一:兒歌中的性別</vt:lpstr>
      <vt:lpstr>活動二:玩具共和國</vt:lpstr>
      <vt:lpstr>投影片 17</vt:lpstr>
      <vt:lpstr>投影片 18</vt:lpstr>
      <vt:lpstr>活動二:繪本導讀－－威廉的洋娃娃 </vt:lpstr>
      <vt:lpstr>活動三:威廉的洋娃娃</vt:lpstr>
      <vt:lpstr>投影片 21</vt:lpstr>
      <vt:lpstr>投影片 22</vt:lpstr>
      <vt:lpstr>投影片 23</vt:lpstr>
      <vt:lpstr>投影片 24</vt:lpstr>
      <vt:lpstr>超級比一比</vt:lpstr>
      <vt:lpstr>角色對對碰</vt:lpstr>
      <vt:lpstr>投影片 27</vt:lpstr>
      <vt:lpstr>投影片 28</vt:lpstr>
      <vt:lpstr>投影片 29</vt:lpstr>
      <vt:lpstr>投影片 30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dicky</cp:lastModifiedBy>
  <cp:revision>31</cp:revision>
  <dcterms:created xsi:type="dcterms:W3CDTF">2012-09-14T07:03:06Z</dcterms:created>
  <dcterms:modified xsi:type="dcterms:W3CDTF">2013-10-10T15:19:15Z</dcterms:modified>
</cp:coreProperties>
</file>