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89" r:id="rId5"/>
    <p:sldId id="329" r:id="rId6"/>
    <p:sldId id="331" r:id="rId7"/>
    <p:sldId id="324" r:id="rId8"/>
    <p:sldId id="332" r:id="rId9"/>
    <p:sldId id="323" r:id="rId10"/>
    <p:sldId id="334" r:id="rId11"/>
    <p:sldId id="290" r:id="rId12"/>
    <p:sldId id="292" r:id="rId13"/>
    <p:sldId id="293" r:id="rId14"/>
    <p:sldId id="320" r:id="rId15"/>
    <p:sldId id="321" r:id="rId16"/>
    <p:sldId id="295" r:id="rId17"/>
    <p:sldId id="256" r:id="rId18"/>
    <p:sldId id="310" r:id="rId19"/>
    <p:sldId id="322" r:id="rId20"/>
    <p:sldId id="297" r:id="rId21"/>
    <p:sldId id="298" r:id="rId22"/>
    <p:sldId id="299" r:id="rId23"/>
    <p:sldId id="300" r:id="rId24"/>
    <p:sldId id="301" r:id="rId25"/>
    <p:sldId id="311" r:id="rId26"/>
    <p:sldId id="302" r:id="rId27"/>
    <p:sldId id="312" r:id="rId28"/>
    <p:sldId id="336" r:id="rId29"/>
    <p:sldId id="335" r:id="rId30"/>
    <p:sldId id="303" r:id="rId31"/>
    <p:sldId id="304" r:id="rId32"/>
    <p:sldId id="314" r:id="rId33"/>
    <p:sldId id="305" r:id="rId34"/>
    <p:sldId id="315" r:id="rId35"/>
    <p:sldId id="308" r:id="rId36"/>
    <p:sldId id="318" r:id="rId37"/>
    <p:sldId id="309" r:id="rId38"/>
    <p:sldId id="319" r:id="rId39"/>
    <p:sldId id="31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07" autoAdjust="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pPr/>
              <a:t>5/13/2021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pPr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370634-78C4-4703-97F2-E461F3FEC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19200"/>
            <a:ext cx="11340000" cy="4612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Content and Language Integrated Learning (CLIL) program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Chongming Junior High School, Tainan</a:t>
            </a: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7D847C-3CCF-48EA-85BD-07A0B04E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All About Tea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240B0-36B2-4DFF-8104-FE62E50C7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E3C85-CC34-4F9B-B6CA-6F4BAC6E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6849"/>
            <a:ext cx="3266029" cy="214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F4C580-BC0C-40C2-8AE2-8AC494D61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278" y="3926557"/>
            <a:ext cx="4399722" cy="2931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23400-A55C-4567-8A55-620EDA1C9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736" y="2939679"/>
            <a:ext cx="4172835" cy="28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8ED6A8-400B-43EB-B3DB-7902216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760000" cy="2730887"/>
          </a:xfrm>
        </p:spPr>
        <p:txBody>
          <a:bodyPr/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Tea plants are ready for harvesting about </a:t>
            </a:r>
            <a:r>
              <a:rPr lang="en-US" sz="5400" b="1" u="sng" dirty="0">
                <a:solidFill>
                  <a:srgbClr val="0070C0"/>
                </a:solidFill>
              </a:rPr>
              <a:t>3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years after planting</a:t>
            </a:r>
          </a:p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Tea is mainly grown in tropical and </a:t>
            </a:r>
            <a:r>
              <a:rPr lang="en-US" sz="4000" b="1" u="sng" dirty="0">
                <a:solidFill>
                  <a:srgbClr val="0070C0"/>
                </a:solidFill>
              </a:rPr>
              <a:t>subtropical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climates</a:t>
            </a:r>
          </a:p>
          <a:p>
            <a:r>
              <a:rPr lang="en-US" sz="3600" b="1" u="sng" dirty="0">
                <a:solidFill>
                  <a:srgbClr val="0070C0"/>
                </a:solidFill>
              </a:rPr>
              <a:t>Young</a:t>
            </a:r>
            <a:r>
              <a:rPr lang="en-US" sz="3600" b="1" dirty="0">
                <a:solidFill>
                  <a:srgbClr val="FF0000"/>
                </a:solidFill>
              </a:rPr>
              <a:t> leaves produce the best quality tea</a:t>
            </a:r>
          </a:p>
          <a:p>
            <a:pPr lvl="1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Picked by </a:t>
            </a:r>
            <a:r>
              <a:rPr lang="en-US" sz="4000" b="1" u="sng" dirty="0">
                <a:solidFill>
                  <a:srgbClr val="0070C0"/>
                </a:solidFill>
              </a:rPr>
              <a:t>hand</a:t>
            </a:r>
            <a:endParaRPr lang="en-US" sz="3200" b="1" u="sng" dirty="0">
              <a:solidFill>
                <a:srgbClr val="0070C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776BFE-66A4-4926-9A4F-0B9297F2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How tea is grown and harvested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C3EA1-2FDF-45E4-B3A1-AD7ADE851B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D9565-558B-4E93-B5FA-E1A590A65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887" y="3367891"/>
            <a:ext cx="5168347" cy="3457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33D64-5EB0-4839-9FCB-B878F93C1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" y="3880176"/>
            <a:ext cx="4963038" cy="29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3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the-world-s-biggest-tea-drinking-nations_mapbuilder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231" y="1152524"/>
            <a:ext cx="9673353" cy="543466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A7F4790-FE60-4545-8ADF-495863D6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Countries that drink the most tea per person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the-world-s-biggest-tea-drinkers-average-annual-tea-consumption_chartbuilder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9816" y="996522"/>
            <a:ext cx="8594200" cy="984426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A7F4790-FE60-4545-8ADF-495863D6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Countries that drink the most tea per person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68E305-BC41-4F9F-B324-788B9C827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7784348" cy="5706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4800" b="1" dirty="0">
                <a:solidFill>
                  <a:schemeClr val="tx1"/>
                </a:solidFill>
              </a:rPr>
              <a:t>Turkey  </a:t>
            </a:r>
            <a:r>
              <a:rPr lang="zh-TW" altLang="en-US" sz="4800" b="1" dirty="0">
                <a:solidFill>
                  <a:schemeClr val="tx1"/>
                </a:solidFill>
              </a:rPr>
              <a:t>     </a:t>
            </a:r>
            <a:r>
              <a:rPr lang="en-US" sz="4800" b="1" dirty="0">
                <a:solidFill>
                  <a:schemeClr val="tx1"/>
                </a:solidFill>
              </a:rPr>
              <a:t> 3.16 kg per year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800" b="1" u="sng" dirty="0">
                <a:solidFill>
                  <a:srgbClr val="0070C0"/>
                </a:solidFill>
              </a:rPr>
              <a:t>Ireland</a:t>
            </a:r>
            <a:r>
              <a:rPr lang="en-US" sz="4800" b="1" dirty="0">
                <a:solidFill>
                  <a:schemeClr val="tx1"/>
                </a:solidFill>
              </a:rPr>
              <a:t>   </a:t>
            </a:r>
            <a:r>
              <a:rPr lang="zh-TW" altLang="en-US" sz="4800" b="1" dirty="0">
                <a:solidFill>
                  <a:schemeClr val="tx1"/>
                </a:solidFill>
              </a:rPr>
              <a:t>    </a:t>
            </a:r>
            <a:r>
              <a:rPr lang="en-US" sz="4800" b="1" dirty="0">
                <a:solidFill>
                  <a:schemeClr val="tx1"/>
                </a:solidFill>
              </a:rPr>
              <a:t>2.19 kg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800" b="1" dirty="0">
                <a:solidFill>
                  <a:schemeClr val="tx1"/>
                </a:solidFill>
              </a:rPr>
              <a:t>United Kingdom   1.94 kg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.</a:t>
            </a:r>
            <a:endParaRPr lang="en-US" sz="1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tx1"/>
                </a:solidFill>
              </a:rPr>
              <a:t>10. </a:t>
            </a:r>
            <a:r>
              <a:rPr lang="en-US" sz="4800" b="1" u="sng" dirty="0">
                <a:solidFill>
                  <a:srgbClr val="0070C0"/>
                </a:solidFill>
              </a:rPr>
              <a:t>Japan</a:t>
            </a:r>
            <a:r>
              <a:rPr lang="en-US" sz="4800" b="1" dirty="0">
                <a:solidFill>
                  <a:schemeClr val="tx1"/>
                </a:solidFill>
              </a:rPr>
              <a:t>  </a:t>
            </a:r>
            <a:r>
              <a:rPr lang="zh-TW" altLang="en-US" sz="4800" b="1" dirty="0">
                <a:solidFill>
                  <a:schemeClr val="tx1"/>
                </a:solidFill>
              </a:rPr>
              <a:t>     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u="sng" dirty="0">
                <a:solidFill>
                  <a:srgbClr val="0070C0"/>
                </a:solidFill>
              </a:rPr>
              <a:t>0.97 kg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tx1"/>
                </a:solidFill>
              </a:rPr>
              <a:t>19. </a:t>
            </a:r>
            <a:r>
              <a:rPr lang="en-US" sz="4800" b="1" u="sng" dirty="0">
                <a:solidFill>
                  <a:srgbClr val="0070C0"/>
                </a:solidFill>
              </a:rPr>
              <a:t>China</a:t>
            </a:r>
            <a:r>
              <a:rPr lang="en-US" sz="4800" b="1" dirty="0">
                <a:solidFill>
                  <a:schemeClr val="tx1"/>
                </a:solidFill>
              </a:rPr>
              <a:t>  </a:t>
            </a:r>
            <a:r>
              <a:rPr lang="zh-TW" altLang="en-US" sz="4800" b="1" dirty="0">
                <a:solidFill>
                  <a:schemeClr val="tx1"/>
                </a:solidFill>
              </a:rPr>
              <a:t>     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u="sng" dirty="0">
                <a:solidFill>
                  <a:srgbClr val="0070C0"/>
                </a:solidFill>
              </a:rPr>
              <a:t>0.57 kg</a:t>
            </a:r>
          </a:p>
          <a:p>
            <a:pPr marL="0" indent="0">
              <a:buNone/>
            </a:pPr>
            <a:r>
              <a:rPr lang="en-US" sz="4800" b="1" dirty="0">
                <a:solidFill>
                  <a:schemeClr val="tx1"/>
                </a:solidFill>
              </a:rPr>
              <a:t>28. </a:t>
            </a:r>
            <a:r>
              <a:rPr lang="en-US" sz="4800" b="1" u="sng" dirty="0">
                <a:solidFill>
                  <a:srgbClr val="0070C0"/>
                </a:solidFill>
              </a:rPr>
              <a:t>Taiwan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zh-TW" altLang="en-US" sz="4800" b="1" dirty="0">
                <a:solidFill>
                  <a:schemeClr val="tx1"/>
                </a:solidFill>
              </a:rPr>
              <a:t>   </a:t>
            </a:r>
            <a:r>
              <a:rPr lang="en-US" sz="4800" b="1" dirty="0">
                <a:solidFill>
                  <a:schemeClr val="tx1"/>
                </a:solidFill>
              </a:rPr>
              <a:t>  </a:t>
            </a:r>
            <a:r>
              <a:rPr lang="en-US" sz="4800" b="1" u="sng" dirty="0">
                <a:solidFill>
                  <a:srgbClr val="0070C0"/>
                </a:solidFill>
              </a:rPr>
              <a:t>0.29 kg  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7F4790-FE60-4545-8ADF-495863D6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Countries that drink the most tea per person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99A0D-DDE0-4159-B591-C1D8FF8E73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7DEE2-433E-4DC1-9F96-9A6E4673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96" y="3421232"/>
            <a:ext cx="5512904" cy="3436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F44F-1D82-4694-9E42-D925F43785C2}"/>
              </a:ext>
            </a:extLst>
          </p:cNvPr>
          <p:cNvSpPr txBox="1"/>
          <p:nvPr/>
        </p:nvSpPr>
        <p:spPr>
          <a:xfrm>
            <a:off x="7828126" y="2778418"/>
            <a:ext cx="4100243" cy="4785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latin typeface="+mn-lt"/>
              </a:rPr>
              <a:t>Drinking tea in Turkey</a:t>
            </a:r>
          </a:p>
        </p:txBody>
      </p:sp>
    </p:spTree>
    <p:extLst>
      <p:ext uri="{BB962C8B-B14F-4D97-AF65-F5344CB8AC3E}">
        <p14:creationId xmlns:p14="http://schemas.microsoft.com/office/powerpoint/2010/main" val="499732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rial view of open farm land">
            <a:extLst>
              <a:ext uri="{FF2B5EF4-FFF2-40B4-BE49-F238E27FC236}">
                <a16:creationId xmlns:a16="http://schemas.microsoft.com/office/drawing/2014/main" id="{3072B96B-8E35-4D15-80A0-1DD4745F75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71870"/>
            <a:ext cx="6840000" cy="95713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Agriculture</a:t>
            </a:r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1A6730-F2A1-4B07-A996-4D97AD414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48" y="1444487"/>
            <a:ext cx="11340000" cy="458629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Farming</a:t>
            </a:r>
          </a:p>
          <a:p>
            <a:r>
              <a:rPr lang="en-US" sz="4000" b="1" dirty="0">
                <a:solidFill>
                  <a:schemeClr val="tx1"/>
                </a:solidFill>
              </a:rPr>
              <a:t>The </a:t>
            </a:r>
            <a:r>
              <a:rPr lang="en-US" sz="4000" b="1" u="sng" dirty="0">
                <a:solidFill>
                  <a:srgbClr val="0070C0"/>
                </a:solidFill>
              </a:rPr>
              <a:t>production </a:t>
            </a:r>
            <a:r>
              <a:rPr lang="en-US" sz="4000" b="1" dirty="0">
                <a:solidFill>
                  <a:schemeClr val="tx1"/>
                </a:solidFill>
              </a:rPr>
              <a:t>of plants and animals for people to use in different ways</a:t>
            </a:r>
          </a:p>
          <a:p>
            <a:pPr lvl="1"/>
            <a:r>
              <a:rPr lang="en-US" sz="3800" b="1" u="sng" dirty="0">
                <a:solidFill>
                  <a:srgbClr val="0070C0"/>
                </a:solidFill>
              </a:rPr>
              <a:t>Eating</a:t>
            </a:r>
          </a:p>
          <a:p>
            <a:pPr lvl="1"/>
            <a:r>
              <a:rPr lang="en-US" sz="3800" b="1" u="sng" dirty="0">
                <a:solidFill>
                  <a:srgbClr val="0070C0"/>
                </a:solidFill>
              </a:rPr>
              <a:t>Clothing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3800" b="1" u="sng" dirty="0">
                <a:solidFill>
                  <a:srgbClr val="0070C0"/>
                </a:solidFill>
              </a:rPr>
              <a:t>Industry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E7159A-A7AF-4659-9558-9297BDBD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2">
                    <a:lumMod val="50000"/>
                  </a:schemeClr>
                </a:solidFill>
              </a:rPr>
              <a:t>What is agriculture?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21E9B-164B-4CAB-85A8-E2F95D987B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25AE5-46D5-4538-9D38-B8BF8BFD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089" y="3149048"/>
            <a:ext cx="4762500" cy="358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52E22B-3771-481F-8A8B-F2448F2A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39" y="3429000"/>
            <a:ext cx="4369660" cy="291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68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下載 (2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444" y="2447184"/>
            <a:ext cx="2114791" cy="2896823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6" name="圖片 5" descr="下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35" y="5270224"/>
            <a:ext cx="3190875" cy="1428750"/>
          </a:xfrm>
          <a:prstGeom prst="rect">
            <a:avLst/>
          </a:prstGeom>
        </p:spPr>
      </p:pic>
      <p:pic>
        <p:nvPicPr>
          <p:cNvPr id="7" name="圖片 6" descr="下載 (2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131" y="1796146"/>
            <a:ext cx="3568249" cy="2094672"/>
          </a:xfrm>
          <a:prstGeom prst="rect">
            <a:avLst/>
          </a:prstGeom>
        </p:spPr>
      </p:pic>
      <p:pic>
        <p:nvPicPr>
          <p:cNvPr id="8" name="圖片 7" descr="下載 (25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78" y="265043"/>
            <a:ext cx="3276243" cy="2180191"/>
          </a:xfrm>
          <a:prstGeom prst="rect">
            <a:avLst/>
          </a:prstGeom>
        </p:spPr>
      </p:pic>
      <p:pic>
        <p:nvPicPr>
          <p:cNvPr id="9" name="圖片 8" descr="20181226154621-8920040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191" y="183396"/>
            <a:ext cx="4017415" cy="2258848"/>
          </a:xfrm>
          <a:prstGeom prst="rect">
            <a:avLst/>
          </a:prstGeom>
        </p:spPr>
      </p:pic>
      <p:pic>
        <p:nvPicPr>
          <p:cNvPr id="10" name="圖片 9" descr="offset-warehouse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9191" y="3890818"/>
            <a:ext cx="4326870" cy="2596122"/>
          </a:xfrm>
          <a:prstGeom prst="rect">
            <a:avLst/>
          </a:prstGeom>
        </p:spPr>
      </p:pic>
      <p:sp>
        <p:nvSpPr>
          <p:cNvPr id="11" name="向下箭號 10"/>
          <p:cNvSpPr/>
          <p:nvPr/>
        </p:nvSpPr>
        <p:spPr>
          <a:xfrm>
            <a:off x="9568069" y="2472836"/>
            <a:ext cx="689113" cy="141798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C9F932-E725-4B8E-96EB-F45AECE30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3200" b="1" dirty="0">
                <a:solidFill>
                  <a:schemeClr val="tx1"/>
                </a:solidFill>
              </a:rPr>
              <a:t>Many chemical inputs such as </a:t>
            </a:r>
            <a:r>
              <a:rPr lang="en-US" sz="3200" b="1" u="sng" dirty="0">
                <a:solidFill>
                  <a:srgbClr val="0070C0"/>
                </a:solidFill>
              </a:rPr>
              <a:t>pesticides</a:t>
            </a:r>
            <a:r>
              <a:rPr lang="en-US" sz="3200" b="1" dirty="0">
                <a:solidFill>
                  <a:schemeClr val="tx1"/>
                </a:solidFill>
              </a:rPr>
              <a:t> and </a:t>
            </a:r>
            <a:r>
              <a:rPr lang="en-US" sz="3200" b="1" u="sng" dirty="0">
                <a:solidFill>
                  <a:srgbClr val="0070C0"/>
                </a:solidFill>
              </a:rPr>
              <a:t>fertilizers</a:t>
            </a:r>
            <a:r>
              <a:rPr lang="en-US" sz="3200" b="1" dirty="0">
                <a:solidFill>
                  <a:schemeClr val="tx1"/>
                </a:solidFill>
              </a:rPr>
              <a:t> are used</a:t>
            </a:r>
          </a:p>
          <a:p>
            <a:pPr lvl="1"/>
            <a:r>
              <a:rPr lang="en-US" sz="3200" b="1" dirty="0">
                <a:solidFill>
                  <a:schemeClr val="tx1"/>
                </a:solidFill>
              </a:rPr>
              <a:t>Many kinds of chemical pesticides are </a:t>
            </a:r>
            <a:r>
              <a:rPr lang="en-US" sz="3200" b="1" u="sng" dirty="0">
                <a:solidFill>
                  <a:srgbClr val="0070C0"/>
                </a:solidFill>
              </a:rPr>
              <a:t>harmful</a:t>
            </a:r>
            <a:r>
              <a:rPr lang="en-US" sz="3200" b="1" dirty="0">
                <a:solidFill>
                  <a:schemeClr val="tx1"/>
                </a:solidFill>
              </a:rPr>
              <a:t> to </a:t>
            </a:r>
            <a:r>
              <a:rPr lang="en-US" sz="3200" b="1" u="sng" dirty="0">
                <a:solidFill>
                  <a:srgbClr val="0070C0"/>
                </a:solidFill>
              </a:rPr>
              <a:t>human health </a:t>
            </a:r>
            <a:r>
              <a:rPr lang="en-US" sz="3200" b="1" dirty="0">
                <a:solidFill>
                  <a:schemeClr val="tx1"/>
                </a:solidFill>
              </a:rPr>
              <a:t>and the </a:t>
            </a:r>
            <a:r>
              <a:rPr lang="en-US" sz="3200" b="1" u="sng" dirty="0">
                <a:solidFill>
                  <a:srgbClr val="0070C0"/>
                </a:solidFill>
              </a:rPr>
              <a:t>environment</a:t>
            </a:r>
          </a:p>
          <a:p>
            <a:pPr lvl="1"/>
            <a:r>
              <a:rPr lang="en-US" sz="3200" b="1" dirty="0">
                <a:solidFill>
                  <a:schemeClr val="tx1"/>
                </a:solidFill>
              </a:rPr>
              <a:t>Chemical fertilizers are also harmful if used in excess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2B28B6-0D90-4A07-84C7-87F4AA26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Conventional agriculture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3A7E7-2430-47D1-AB2C-F003280BFF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49F52-28BA-41D9-8CBF-C8DBD71D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283" y="3220278"/>
            <a:ext cx="6062870" cy="3637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79E2F-5B97-45DA-B646-BE2746F5D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52" y="3220278"/>
            <a:ext cx="3905111" cy="39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81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7F0E0F-7515-480E-8ABF-BFF6C9FAD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4000" b="1" dirty="0">
                <a:solidFill>
                  <a:schemeClr val="tx1"/>
                </a:solidFill>
              </a:rPr>
              <a:t>Natural and healthy, if done right</a:t>
            </a:r>
          </a:p>
          <a:p>
            <a:pPr lvl="1"/>
            <a:r>
              <a:rPr lang="en-US" sz="4000" b="1" u="sng" dirty="0">
                <a:solidFill>
                  <a:srgbClr val="0070C0"/>
                </a:solidFill>
              </a:rPr>
              <a:t>No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u="sng" dirty="0">
                <a:solidFill>
                  <a:srgbClr val="0070C0"/>
                </a:solidFill>
              </a:rPr>
              <a:t>chemical </a:t>
            </a:r>
            <a:r>
              <a:rPr lang="en-US" sz="4000" b="1" dirty="0">
                <a:solidFill>
                  <a:schemeClr val="tx1"/>
                </a:solidFill>
              </a:rPr>
              <a:t>pesticides and fertilizers allowed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263154-0AD6-4E9A-8152-7E99D363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Organic agriculture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4ABC2-7817-477A-B6BC-931A12C5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01BBA-FB8F-4171-8990-8CC7CBED1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686" y="2540491"/>
            <a:ext cx="6480313" cy="4317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B6DC6-63F2-4086-8AD6-23891D368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" y="2984745"/>
            <a:ext cx="5549699" cy="33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16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288683-F78A-4E48-91ED-88514BA0C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4000" b="1" u="sng" dirty="0">
                <a:solidFill>
                  <a:srgbClr val="0070C0"/>
                </a:solidFill>
              </a:rPr>
              <a:t>No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u="sng" dirty="0">
                <a:solidFill>
                  <a:srgbClr val="0070C0"/>
                </a:solidFill>
              </a:rPr>
              <a:t>soil</a:t>
            </a:r>
            <a:r>
              <a:rPr lang="en-US" sz="4000" b="1" u="sng" dirty="0">
                <a:solidFill>
                  <a:schemeClr val="tx1"/>
                </a:solidFill>
              </a:rPr>
              <a:t> </a:t>
            </a:r>
            <a:r>
              <a:rPr lang="en-US" sz="4000" b="1" dirty="0">
                <a:solidFill>
                  <a:schemeClr val="tx1"/>
                </a:solidFill>
              </a:rPr>
              <a:t>used</a:t>
            </a:r>
          </a:p>
          <a:p>
            <a:pPr lvl="1"/>
            <a:r>
              <a:rPr lang="en-US" sz="4000" b="1" dirty="0">
                <a:solidFill>
                  <a:schemeClr val="tx1"/>
                </a:solidFill>
              </a:rPr>
              <a:t>Fertilizer added into the water for the plant roots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56A500-B4E7-4CD7-B872-A7490359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Hydroponics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DBEEE-0BE2-4C4C-AAA1-F3ABE9B3A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A5A72-CC37-4ECF-B917-343B217E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426" y="2672292"/>
            <a:ext cx="5022574" cy="418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05614-0F1B-4569-8698-46783C1C2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0" y="3132835"/>
            <a:ext cx="6905731" cy="32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81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請各組完成拼圖給的提示猜出需要完成的是哪一國的茶館體驗任務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解題後至前台領取體驗材料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體驗時間為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分鐘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請依照任務卡的介紹學習並完成該國的泡茶任務並以</a:t>
            </a:r>
            <a:r>
              <a:rPr lang="en-US" altLang="zh-TW" sz="2400" dirty="0" err="1">
                <a:latin typeface="標楷體" pitchFamily="65" charset="-120"/>
                <a:ea typeface="標楷體" pitchFamily="65" charset="-120"/>
              </a:rPr>
              <a:t>IPAD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拍下全組完成任務的照片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請用本次所學的句型及關鍵字分享體驗心得以</a:t>
            </a:r>
            <a:r>
              <a:rPr lang="en-US" altLang="zh-TW" sz="2400" dirty="0" err="1">
                <a:latin typeface="標楷體" pitchFamily="65" charset="-120"/>
                <a:ea typeface="標楷體" pitchFamily="65" charset="-120"/>
              </a:rPr>
              <a:t>IPAD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上傳至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 </a:t>
            </a:r>
            <a:r>
              <a:rPr lang="en-US" altLang="zh-TW" sz="2400" dirty="0" err="1">
                <a:latin typeface="標楷體" pitchFamily="65" charset="-120"/>
                <a:ea typeface="標楷體" pitchFamily="65" charset="-120"/>
              </a:rPr>
              <a:t>H.E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生活真善美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>
              <a:buNone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教師可依據課程剩餘時間，撥放同學的體驗作業一起欣賞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dirty="0"/>
          </a:p>
          <a:p>
            <a:pPr>
              <a:buNone/>
            </a:pPr>
            <a:endParaRPr lang="en-US" altLang="zh-TW" dirty="0"/>
          </a:p>
          <a:p>
            <a:pPr>
              <a:buNone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世界茶館體驗活動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5" name="圖片 4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58" y="4144304"/>
            <a:ext cx="2642259" cy="1979144"/>
          </a:xfrm>
          <a:prstGeom prst="rect">
            <a:avLst/>
          </a:prstGeom>
        </p:spPr>
      </p:pic>
      <p:pic>
        <p:nvPicPr>
          <p:cNvPr id="6" name="圖片 5" descr="2n370002qn08r95n21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28" y="4113369"/>
            <a:ext cx="3372547" cy="2196943"/>
          </a:xfrm>
          <a:prstGeom prst="rect">
            <a:avLst/>
          </a:prstGeom>
        </p:spPr>
      </p:pic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535" y="149148"/>
            <a:ext cx="2352675" cy="1943100"/>
          </a:xfrm>
          <a:prstGeom prst="rect">
            <a:avLst/>
          </a:prstGeom>
        </p:spPr>
      </p:pic>
      <p:pic>
        <p:nvPicPr>
          <p:cNvPr id="8" name="圖片 7" descr="下載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79" y="3990858"/>
            <a:ext cx="1847850" cy="2466975"/>
          </a:xfrm>
          <a:prstGeom prst="rect">
            <a:avLst/>
          </a:prstGeom>
        </p:spPr>
      </p:pic>
      <p:pic>
        <p:nvPicPr>
          <p:cNvPr id="9" name="圖片 8" descr="下載 (4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813" y="4201454"/>
            <a:ext cx="3449187" cy="226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9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5CA339-F3A7-418F-BB57-E246AFBB4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4000" b="1" dirty="0">
                <a:solidFill>
                  <a:srgbClr val="FF0000"/>
                </a:solidFill>
              </a:rPr>
              <a:t>Plants</a:t>
            </a:r>
            <a:r>
              <a:rPr lang="en-US" sz="4000" b="1" dirty="0">
                <a:solidFill>
                  <a:schemeClr val="tx1"/>
                </a:solidFill>
              </a:rPr>
              <a:t> are grown in a circulating system with </a:t>
            </a:r>
            <a:r>
              <a:rPr lang="en-US" sz="4000" b="1" dirty="0">
                <a:solidFill>
                  <a:srgbClr val="FF0000"/>
                </a:solidFill>
              </a:rPr>
              <a:t>fish</a:t>
            </a:r>
          </a:p>
          <a:p>
            <a:pPr lvl="1"/>
            <a:r>
              <a:rPr lang="en-US" sz="4800" b="1" u="sng" dirty="0">
                <a:solidFill>
                  <a:srgbClr val="0070C0"/>
                </a:solidFill>
              </a:rPr>
              <a:t>Fish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u="sng" dirty="0">
                <a:solidFill>
                  <a:srgbClr val="0070C0"/>
                </a:solidFill>
              </a:rPr>
              <a:t>poop </a:t>
            </a:r>
            <a:r>
              <a:rPr lang="en-US" sz="4000" b="1" dirty="0">
                <a:solidFill>
                  <a:schemeClr val="tx1"/>
                </a:solidFill>
              </a:rPr>
              <a:t>fertilizes the plants</a:t>
            </a:r>
          </a:p>
          <a:p>
            <a:pPr lvl="1"/>
            <a:r>
              <a:rPr lang="en-US" sz="4000" b="1" dirty="0">
                <a:solidFill>
                  <a:schemeClr val="tx1"/>
                </a:solidFill>
              </a:rPr>
              <a:t>Natural and healthy, if done right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CB5210-FCC4-444E-8D2F-ED1ED5920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Aquaponics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BB4BA-4944-4325-AA24-D22C55A77A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20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D5743-A2EA-43EA-9819-DAB9F09D8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13" y="3114756"/>
            <a:ext cx="4640534" cy="3743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EE7F5-9007-4EC7-AEE2-7ECBF8793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953" y="1828799"/>
            <a:ext cx="41899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90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AC3A5F-C063-4365-BDF4-D051F69C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152000"/>
            <a:ext cx="11402191" cy="4680000"/>
          </a:xfrm>
        </p:spPr>
        <p:txBody>
          <a:bodyPr/>
          <a:lstStyle/>
          <a:p>
            <a:pPr lvl="1"/>
            <a:r>
              <a:rPr lang="en-US" sz="3600" b="1" dirty="0">
                <a:solidFill>
                  <a:schemeClr val="tx1"/>
                </a:solidFill>
              </a:rPr>
              <a:t>This kind of agriculture can keep </a:t>
            </a:r>
            <a:r>
              <a:rPr lang="en-US" sz="3600" b="1" u="sng" dirty="0">
                <a:solidFill>
                  <a:srgbClr val="0070C0"/>
                </a:solidFill>
              </a:rPr>
              <a:t>going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u="sng" dirty="0">
                <a:solidFill>
                  <a:srgbClr val="0070C0"/>
                </a:solidFill>
              </a:rPr>
              <a:t>on</a:t>
            </a:r>
            <a:r>
              <a:rPr lang="en-US" sz="3600" b="1" dirty="0">
                <a:solidFill>
                  <a:srgbClr val="0070C0"/>
                </a:solidFill>
              </a:rPr>
              <a:t>  </a:t>
            </a:r>
            <a:r>
              <a:rPr lang="en-US" sz="3600" b="1" u="sng" dirty="0">
                <a:solidFill>
                  <a:srgbClr val="0070C0"/>
                </a:solidFill>
              </a:rPr>
              <a:t>and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u="sng" dirty="0">
                <a:solidFill>
                  <a:srgbClr val="0070C0"/>
                </a:solidFill>
              </a:rPr>
              <a:t>on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and  on (</a:t>
            </a:r>
            <a:r>
              <a:rPr lang="en-US" sz="3600" b="1" u="sng" dirty="0">
                <a:solidFill>
                  <a:srgbClr val="0070C0"/>
                </a:solidFill>
              </a:rPr>
              <a:t>continue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u="sng" dirty="0">
                <a:solidFill>
                  <a:srgbClr val="0070C0"/>
                </a:solidFill>
              </a:rPr>
              <a:t>forever</a:t>
            </a:r>
            <a:r>
              <a:rPr lang="en-US" sz="3600" b="1" dirty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BA80F-5C76-4B2F-9A0D-C257F6B3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What is sustainable agriculture?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A22D0-D9F5-45C2-B419-99B226D63E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21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6433E-F8CB-4DB8-B031-C16C13E0A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56" y="1967019"/>
            <a:ext cx="6639340" cy="48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82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AC3A5F-C063-4365-BDF4-D051F69C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152000"/>
            <a:ext cx="11520209" cy="3141704"/>
          </a:xfrm>
        </p:spPr>
        <p:txBody>
          <a:bodyPr/>
          <a:lstStyle/>
          <a:p>
            <a:pPr marL="781050" lvl="1" indent="-514350">
              <a:buFont typeface="+mj-lt"/>
              <a:buAutoNum type="arabicPeriod"/>
            </a:pPr>
            <a:r>
              <a:rPr lang="en-US" sz="4000" b="1" u="sng" dirty="0">
                <a:solidFill>
                  <a:srgbClr val="0070C0"/>
                </a:solidFill>
              </a:rPr>
              <a:t>Environmentally-friendly: </a:t>
            </a:r>
          </a:p>
          <a:p>
            <a:pPr marL="781050" lvl="1" indent="-514350">
              <a:buNone/>
            </a:pPr>
            <a:r>
              <a:rPr lang="en-US" sz="4000" b="1" dirty="0">
                <a:solidFill>
                  <a:srgbClr val="0070C0"/>
                </a:solidFill>
              </a:rPr>
              <a:t>          </a:t>
            </a:r>
            <a:r>
              <a:rPr lang="en-US" sz="2800" b="1" dirty="0">
                <a:solidFill>
                  <a:schemeClr val="tx1"/>
                </a:solidFill>
              </a:rPr>
              <a:t>does not damage the environment and may even improve it</a:t>
            </a:r>
          </a:p>
          <a:p>
            <a:pPr marL="266700" lvl="1" indent="0">
              <a:buNone/>
            </a:pPr>
            <a:r>
              <a:rPr lang="en-US" sz="4000" b="1" dirty="0">
                <a:solidFill>
                  <a:srgbClr val="0070C0"/>
                </a:solidFill>
              </a:rPr>
              <a:t>2. </a:t>
            </a:r>
            <a:r>
              <a:rPr lang="en-US" sz="4000" b="1" u="sng" dirty="0">
                <a:solidFill>
                  <a:srgbClr val="0070C0"/>
                </a:solidFill>
              </a:rPr>
              <a:t>Economically profitable</a:t>
            </a:r>
            <a:r>
              <a:rPr lang="en-US" sz="2800" b="1" dirty="0">
                <a:solidFill>
                  <a:schemeClr val="tx1"/>
                </a:solidFill>
              </a:rPr>
              <a:t>: </a:t>
            </a:r>
          </a:p>
          <a:p>
            <a:pPr marL="781050" lvl="1" indent="-514350">
              <a:buNone/>
            </a:pPr>
            <a:r>
              <a:rPr lang="en-US" sz="2800" b="1" dirty="0">
                <a:solidFill>
                  <a:schemeClr val="tx1"/>
                </a:solidFill>
              </a:rPr>
              <a:t>              farmers need to make money to keep doing it, otherwise they will quit</a:t>
            </a:r>
          </a:p>
          <a:p>
            <a:pPr marL="266700" lvl="1" indent="0">
              <a:buNone/>
            </a:pPr>
            <a:r>
              <a:rPr lang="en-US" sz="4000" b="1" dirty="0">
                <a:solidFill>
                  <a:srgbClr val="0070C0"/>
                </a:solidFill>
              </a:rPr>
              <a:t>3. </a:t>
            </a:r>
            <a:r>
              <a:rPr lang="en-US" sz="4000" b="1" u="sng" dirty="0">
                <a:solidFill>
                  <a:srgbClr val="0070C0"/>
                </a:solidFill>
              </a:rPr>
              <a:t>Healthy: </a:t>
            </a:r>
            <a:r>
              <a:rPr lang="en-US" sz="2800" b="1" dirty="0">
                <a:solidFill>
                  <a:schemeClr val="tx1"/>
                </a:solidFill>
              </a:rPr>
              <a:t>helps people and makes them healthier; does not harm them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BA80F-5C76-4B2F-9A0D-C257F6B3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How does it help us? Sustainable agriculture is: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A22D0-D9F5-45C2-B419-99B226D63E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50197-B24B-4F19-ACE9-4E54DADB7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940" y="4154822"/>
            <a:ext cx="4359964" cy="2703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0E46-CE60-435F-8758-ACD4E9410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35" y="4319439"/>
            <a:ext cx="3233529" cy="237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A56CF-1CC5-400F-A574-62D530F08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4431" y="888311"/>
            <a:ext cx="1192282" cy="119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3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791C4E-8EC6-4AAF-B5FB-5C5D3A63A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600974" cy="4680000"/>
          </a:xfrm>
        </p:spPr>
        <p:txBody>
          <a:bodyPr/>
          <a:lstStyle/>
          <a:p>
            <a:pPr lvl="1"/>
            <a:r>
              <a:rPr lang="en-US" sz="4000" dirty="0">
                <a:solidFill>
                  <a:schemeClr val="tx1"/>
                </a:solidFill>
              </a:rPr>
              <a:t>If it’s </a:t>
            </a:r>
            <a:r>
              <a:rPr lang="en-US" sz="4000" b="1" dirty="0">
                <a:solidFill>
                  <a:srgbClr val="FF0000"/>
                </a:solidFill>
              </a:rPr>
              <a:t>not sustainable</a:t>
            </a:r>
            <a:r>
              <a:rPr lang="en-US" sz="4000" dirty="0">
                <a:solidFill>
                  <a:schemeClr val="tx1"/>
                </a:solidFill>
              </a:rPr>
              <a:t>, it will eventually </a:t>
            </a:r>
            <a:r>
              <a:rPr lang="en-US" sz="4000" b="1" dirty="0">
                <a:solidFill>
                  <a:srgbClr val="FF0000"/>
                </a:solidFill>
              </a:rPr>
              <a:t>crash or decline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01F7FF-AFF0-4963-A9EF-B8ACAF38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Sustainable agriculture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41D35-B57C-4D95-9BF9-E1E15434CE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23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7E06E-20A9-4C57-BE91-A8A41F716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4" y="2021086"/>
            <a:ext cx="6449217" cy="4836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803904-8574-4B46-8572-99559BFBD6C3}"/>
              </a:ext>
            </a:extLst>
          </p:cNvPr>
          <p:cNvSpPr txBox="1"/>
          <p:nvPr/>
        </p:nvSpPr>
        <p:spPr>
          <a:xfrm>
            <a:off x="5658678" y="4956313"/>
            <a:ext cx="1749287" cy="13119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6844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791C4E-8EC6-4AAF-B5FB-5C5D3A63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3600" b="1" dirty="0">
                <a:solidFill>
                  <a:srgbClr val="00B050"/>
                </a:solidFill>
              </a:rPr>
              <a:t>What can you do to save the earth?</a:t>
            </a:r>
          </a:p>
          <a:p>
            <a:pPr lvl="2"/>
            <a:r>
              <a:rPr lang="en-US" sz="3200" b="1" dirty="0">
                <a:solidFill>
                  <a:schemeClr val="tx1"/>
                </a:solidFill>
              </a:rPr>
              <a:t>Eat one vegetarian meal a day</a:t>
            </a:r>
          </a:p>
          <a:p>
            <a:pPr lvl="2"/>
            <a:r>
              <a:rPr lang="en-US" sz="3200" b="1" dirty="0">
                <a:solidFill>
                  <a:schemeClr val="tx1"/>
                </a:solidFill>
              </a:rPr>
              <a:t>Don’t use harmful pesticides in your own garden </a:t>
            </a:r>
          </a:p>
          <a:p>
            <a:pPr lvl="2"/>
            <a:r>
              <a:rPr lang="en-US" sz="3200" b="1" dirty="0">
                <a:solidFill>
                  <a:schemeClr val="tx1"/>
                </a:solidFill>
              </a:rPr>
              <a:t>Ask your government to ban harmful pesticides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01F7FF-AFF0-4963-A9EF-B8ACAF38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Sustainable agriculture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41D35-B57C-4D95-9BF9-E1E15434CE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24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EEEFA-6AC6-4893-AE9D-02A3DAF0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456" y="3543300"/>
            <a:ext cx="3314700" cy="331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D1EF8-0120-4A7F-A287-649860C6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689" y="4015409"/>
            <a:ext cx="3794337" cy="28425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803904-8574-4B46-8572-99559BFBD6C3}"/>
              </a:ext>
            </a:extLst>
          </p:cNvPr>
          <p:cNvSpPr txBox="1"/>
          <p:nvPr/>
        </p:nvSpPr>
        <p:spPr>
          <a:xfrm>
            <a:off x="5658678" y="4956313"/>
            <a:ext cx="1749287" cy="13119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Vegetarian meals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43A3B9-19EC-4EC7-B109-3C19F67D2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774" y="0"/>
            <a:ext cx="2902226" cy="31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21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75E33E-8B4B-476E-8353-F05027772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3B259-E3FA-45C6-8E74-6B417071A9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B709E-C997-40F5-8C80-5CA19439D517}"/>
              </a:ext>
            </a:extLst>
          </p:cNvPr>
          <p:cNvSpPr txBox="1"/>
          <p:nvPr/>
        </p:nvSpPr>
        <p:spPr>
          <a:xfrm>
            <a:off x="4924425" y="2577600"/>
            <a:ext cx="3943349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Class 3</a:t>
            </a:r>
          </a:p>
        </p:txBody>
      </p:sp>
    </p:spTree>
    <p:extLst>
      <p:ext uri="{BB962C8B-B14F-4D97-AF65-F5344CB8AC3E}">
        <p14:creationId xmlns:p14="http://schemas.microsoft.com/office/powerpoint/2010/main" val="4232964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7F92E2-F25A-44CB-9252-D2B0A6D03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31" y="1746000"/>
            <a:ext cx="11340000" cy="468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</a:rPr>
              <a:t>Match cards of names of each kind with their features </a:t>
            </a:r>
          </a:p>
          <a:p>
            <a:pPr>
              <a:buNone/>
            </a:pPr>
            <a:endParaRPr lang="en-US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B25AE5-13A8-474B-8665-DEE6E4A6B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698700"/>
            <a:ext cx="11340000" cy="432000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Activity: </a:t>
            </a:r>
            <a:r>
              <a:rPr lang="en-US" sz="4400" dirty="0">
                <a:solidFill>
                  <a:srgbClr val="FF0000"/>
                </a:solidFill>
              </a:rPr>
              <a:t>Kinds of agriculture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3990-BD3F-4C19-964D-F1E9D51735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8567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B5D244-67E1-47F5-AF2A-DD5535EEC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5274000"/>
          </a:xfrm>
        </p:spPr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</a:rPr>
              <a:t>Review Game!</a:t>
            </a:r>
          </a:p>
          <a:p>
            <a:r>
              <a:rPr lang="en-US" sz="6000" b="1" dirty="0">
                <a:solidFill>
                  <a:schemeClr val="accent3">
                    <a:lumMod val="50000"/>
                  </a:schemeClr>
                </a:solidFill>
              </a:rPr>
              <a:t>Rules: explained in Chinese</a:t>
            </a:r>
          </a:p>
          <a:p>
            <a:pPr>
              <a:buNone/>
            </a:pPr>
            <a:r>
              <a:rPr lang="en-US" sz="4400" b="1" dirty="0">
                <a:solidFill>
                  <a:srgbClr val="0070C0"/>
                </a:solidFill>
              </a:rPr>
              <a:t>1.</a:t>
            </a:r>
            <a:r>
              <a:rPr lang="en-US" altLang="zh-TW" sz="4400" b="1" dirty="0">
                <a:solidFill>
                  <a:srgbClr val="0070C0"/>
                </a:solidFill>
              </a:rPr>
              <a:t>Be quiet </a:t>
            </a:r>
            <a:r>
              <a:rPr lang="zh-TW" altLang="en-US" sz="4400" b="1" dirty="0">
                <a:solidFill>
                  <a:srgbClr val="0070C0"/>
                </a:solidFill>
              </a:rPr>
              <a:t>  </a:t>
            </a:r>
            <a:endParaRPr lang="en-US" altLang="zh-TW" sz="44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altLang="zh-TW" sz="4400" b="1" dirty="0">
                <a:solidFill>
                  <a:srgbClr val="0070C0"/>
                </a:solidFill>
              </a:rPr>
              <a:t>2.Raise your answer card when </a:t>
            </a:r>
          </a:p>
          <a:p>
            <a:pPr>
              <a:buNone/>
            </a:pPr>
            <a:r>
              <a:rPr lang="en-US" altLang="zh-TW" sz="4400" b="1" dirty="0">
                <a:solidFill>
                  <a:srgbClr val="0070C0"/>
                </a:solidFill>
              </a:rPr>
              <a:t>the teacher says, “Go!” </a:t>
            </a:r>
          </a:p>
          <a:p>
            <a:pPr>
              <a:buNone/>
            </a:pPr>
            <a:r>
              <a:rPr lang="en-US" altLang="zh-TW" sz="4400" b="1" dirty="0">
                <a:solidFill>
                  <a:srgbClr val="0070C0"/>
                </a:solidFill>
              </a:rPr>
              <a:t>3.Only one answer per group</a:t>
            </a:r>
          </a:p>
          <a:p>
            <a:pPr>
              <a:buNone/>
            </a:pPr>
            <a:endParaRPr lang="en-US" sz="60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endParaRPr lang="en-US" sz="6000" b="1" dirty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7CAE14-2508-42FF-872D-564050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Game to review key words and concepts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5C1A0-724A-4CC3-847A-E4C898C419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5" name="橢圓 4"/>
          <p:cNvSpPr/>
          <p:nvPr/>
        </p:nvSpPr>
        <p:spPr>
          <a:xfrm>
            <a:off x="9342783" y="1669774"/>
            <a:ext cx="1457739" cy="1484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</a:rPr>
              <a:t>A</a:t>
            </a:r>
            <a:endParaRPr lang="zh-TW" altLang="en-US" sz="7200" b="1" dirty="0">
              <a:solidFill>
                <a:schemeClr val="tx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10237305" y="3014870"/>
            <a:ext cx="1457739" cy="1484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</a:rPr>
              <a:t>B</a:t>
            </a:r>
            <a:endParaRPr lang="zh-TW" altLang="en-US" sz="72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10303566" y="4552122"/>
            <a:ext cx="1457739" cy="1484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</a:rPr>
              <a:t>C</a:t>
            </a:r>
            <a:endParaRPr lang="zh-TW" altLang="en-US" sz="7200" b="1" dirty="0">
              <a:solidFill>
                <a:schemeClr val="tx1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8819322" y="4764157"/>
            <a:ext cx="1457739" cy="1484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</a:rPr>
              <a:t>D</a:t>
            </a:r>
            <a:endParaRPr lang="zh-TW" altLang="en-US" sz="7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99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880279-F89D-4512-8D52-B52C22D19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5400" b="1" dirty="0">
                <a:solidFill>
                  <a:srgbClr val="333333"/>
                </a:solidFill>
              </a:rPr>
              <a:t>Name 3 kinds of tea</a:t>
            </a:r>
          </a:p>
          <a:p>
            <a:pPr marL="781050" lvl="1" indent="-514350">
              <a:buFont typeface="+mj-lt"/>
              <a:buAutoNum type="alphaUcPeriod"/>
            </a:pPr>
            <a:r>
              <a:rPr lang="en-US" sz="4800" b="1" dirty="0">
                <a:solidFill>
                  <a:srgbClr val="FF0000"/>
                </a:solidFill>
              </a:rPr>
              <a:t>COVID tea, milk tea and green tea</a:t>
            </a:r>
          </a:p>
          <a:p>
            <a:pPr marL="781050" lvl="1" indent="-514350">
              <a:buFont typeface="+mj-lt"/>
              <a:buAutoNum type="alphaUcPeriod"/>
            </a:pPr>
            <a:r>
              <a:rPr lang="en-US" sz="4800" b="1" dirty="0">
                <a:solidFill>
                  <a:srgbClr val="FF0000"/>
                </a:solidFill>
              </a:rPr>
              <a:t>Green tea, black tea and mint tea</a:t>
            </a:r>
          </a:p>
          <a:p>
            <a:pPr marL="781050" lvl="1" indent="-514350">
              <a:buFont typeface="+mj-lt"/>
              <a:buAutoNum type="alphaUcPeriod"/>
            </a:pPr>
            <a:r>
              <a:rPr lang="en-US" sz="4800" b="1" dirty="0">
                <a:solidFill>
                  <a:srgbClr val="FF0000"/>
                </a:solidFill>
              </a:rPr>
              <a:t>Black tea, orange tea and lettuce tea</a:t>
            </a:r>
          </a:p>
          <a:p>
            <a:pPr marL="781050" lvl="1" indent="-514350">
              <a:buFont typeface="+mj-lt"/>
              <a:buAutoNum type="alphaUcPeriod"/>
            </a:pPr>
            <a:r>
              <a:rPr lang="en-US" sz="4800" b="1" dirty="0">
                <a:solidFill>
                  <a:srgbClr val="FF0000"/>
                </a:solidFill>
              </a:rPr>
              <a:t>Herbal tea, green tea and pork tea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9D6123-D16C-444D-8962-72BE7B87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Kahoot review Q1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B07EC-5CA5-4A20-8EE4-8B2F309D91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28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8C363-3D52-4444-A95E-24E4174C8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670" y="4598504"/>
            <a:ext cx="2157946" cy="225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880279-F89D-4512-8D52-B52C22D19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5400" b="1" dirty="0">
                <a:solidFill>
                  <a:srgbClr val="333333"/>
                </a:solidFill>
              </a:rPr>
              <a:t>Name 3 kinds of tea</a:t>
            </a:r>
          </a:p>
          <a:p>
            <a:pPr marL="781050" lvl="1" indent="-514350">
              <a:buFont typeface="+mj-lt"/>
              <a:buAutoNum type="alphaUcPeriod"/>
            </a:pPr>
            <a:r>
              <a:rPr lang="en-US" sz="4800" b="1" dirty="0">
                <a:solidFill>
                  <a:srgbClr val="FF0000"/>
                </a:solidFill>
              </a:rPr>
              <a:t>COVID tea, milk tea and green tea</a:t>
            </a:r>
          </a:p>
          <a:p>
            <a:pPr marL="781050" lvl="1" indent="-514350">
              <a:buFont typeface="+mj-lt"/>
              <a:buAutoNum type="alphaUcPeriod"/>
            </a:pPr>
            <a:r>
              <a:rPr lang="en-US" sz="6000" b="1" dirty="0">
                <a:solidFill>
                  <a:srgbClr val="00B0F0"/>
                </a:solidFill>
              </a:rPr>
              <a:t>Green tea, black tea and mint tea</a:t>
            </a:r>
          </a:p>
          <a:p>
            <a:pPr marL="781050" lvl="1" indent="-514350">
              <a:buFont typeface="+mj-lt"/>
              <a:buAutoNum type="alphaUcPeriod"/>
            </a:pPr>
            <a:r>
              <a:rPr lang="en-US" sz="4800" b="1" dirty="0">
                <a:solidFill>
                  <a:srgbClr val="FF0000"/>
                </a:solidFill>
              </a:rPr>
              <a:t>Black tea, orange tea and lettuce tea</a:t>
            </a:r>
          </a:p>
          <a:p>
            <a:pPr marL="781050" lvl="1" indent="-514350">
              <a:buFont typeface="+mj-lt"/>
              <a:buAutoNum type="alphaUcPeriod"/>
            </a:pPr>
            <a:r>
              <a:rPr lang="en-US" sz="4800" b="1" dirty="0">
                <a:solidFill>
                  <a:srgbClr val="FF0000"/>
                </a:solidFill>
              </a:rPr>
              <a:t>Herbal tea, green tea and pork tea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9D6123-D16C-444D-8962-72BE7B87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Kahoot review Q1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B07EC-5CA5-4A20-8EE4-8B2F309D91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29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8C363-3D52-4444-A95E-24E4174C8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670" y="4598504"/>
            <a:ext cx="2157946" cy="225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99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5003190"/>
          </a:xfrm>
        </p:spPr>
        <p:txBody>
          <a:bodyPr/>
          <a:lstStyle/>
          <a:p>
            <a:pPr>
              <a:buNone/>
            </a:pPr>
            <a:r>
              <a:rPr lang="en-US" altLang="zh-TW" sz="2800" b="1" dirty="0"/>
              <a:t>1. Complete the puzzle given to each group to see which country’s tea mission they have selected</a:t>
            </a:r>
          </a:p>
          <a:p>
            <a:pPr>
              <a:buNone/>
            </a:pPr>
            <a:r>
              <a:rPr lang="en-US" altLang="zh-TW" sz="2800" b="1" dirty="0"/>
              <a:t>2. Get the tea materials from the front desk after completing the puzzle</a:t>
            </a:r>
          </a:p>
          <a:p>
            <a:pPr>
              <a:buNone/>
            </a:pPr>
            <a:r>
              <a:rPr lang="en-US" altLang="zh-TW" sz="2800" b="1" dirty="0"/>
              <a:t>3. Duration: 20 minutes</a:t>
            </a:r>
          </a:p>
          <a:p>
            <a:pPr>
              <a:buNone/>
            </a:pPr>
            <a:r>
              <a:rPr lang="en-US" altLang="zh-TW" sz="2800" b="1" dirty="0"/>
              <a:t>4. Follow the mission cards, complete the tea mission of each country and record it with the </a:t>
            </a:r>
            <a:r>
              <a:rPr lang="en-US" altLang="zh-TW" sz="2800" b="1" dirty="0" err="1"/>
              <a:t>ipad</a:t>
            </a:r>
            <a:endParaRPr lang="en-US" altLang="zh-TW" sz="2800" b="1" dirty="0"/>
          </a:p>
          <a:p>
            <a:pPr>
              <a:buNone/>
            </a:pPr>
            <a:r>
              <a:rPr lang="en-US" altLang="zh-TW" sz="2800" b="1" dirty="0"/>
              <a:t>5. Share your thoughts using the target sentences and upload the activity pictures in the right place</a:t>
            </a:r>
          </a:p>
          <a:p>
            <a:pPr>
              <a:buNone/>
            </a:pPr>
            <a:r>
              <a:rPr lang="en-US" altLang="zh-TW" sz="2800" b="1" dirty="0"/>
              <a:t>6. Teachers may use the remaining time to share their tea mission activity pictures with the whole class</a:t>
            </a:r>
            <a:endParaRPr lang="zh-TW" altLang="en-US" sz="2800" b="1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7358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73644-6A90-49F4-9CF8-C58A2F93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5400" b="1" dirty="0">
                <a:solidFill>
                  <a:srgbClr val="333333"/>
                </a:solidFill>
              </a:rPr>
              <a:t>What are the two most important parts of an aquaponics system?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Soil and water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Fish and plants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Pipes and water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Fish and pipes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E4F8E6-E2B6-4EE4-A39A-8FA1EAF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 review Q2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C184F-3F50-4CF9-AA42-F03DCCF9A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21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73644-6A90-49F4-9CF8-C58A2F93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5400" b="1" dirty="0">
                <a:solidFill>
                  <a:srgbClr val="333333"/>
                </a:solidFill>
              </a:rPr>
              <a:t>What are the two most important parts of an aquaponics system?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Soil and water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7200" b="1" dirty="0">
                <a:solidFill>
                  <a:srgbClr val="00B0F0"/>
                </a:solidFill>
              </a:rPr>
              <a:t>Fish and plants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Pipes and water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Fish and pipes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E4F8E6-E2B6-4EE4-A39A-8FA1EAF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 review Q2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C184F-3F50-4CF9-AA42-F03DCCF9A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2153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341FCF-6629-4631-B551-EC0E16979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6000" b="1" dirty="0">
                <a:solidFill>
                  <a:srgbClr val="333333"/>
                </a:solidFill>
              </a:rPr>
              <a:t>Which countries drink the most tea, per person?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USA, United Kingdom and Taiwan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China, India, Kenya and Japan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Turkey, Ireland and United Kingdom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Indonesia, Taiwan and China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2EB27B-5827-4425-9C06-161B2DC61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 review Q3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A7ABB-D8AE-452C-8BFF-560CD32D43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23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341FCF-6629-4631-B551-EC0E16979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6000" b="1" dirty="0">
                <a:solidFill>
                  <a:srgbClr val="333333"/>
                </a:solidFill>
              </a:rPr>
              <a:t>Which countries drink the most tea, per person?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USA, United Kingdom and Taiwan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China, India, Kenya and Japan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00B0F0"/>
                </a:solidFill>
              </a:rPr>
              <a:t>Turkey, Ireland and United Kingdom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FF0000"/>
                </a:solidFill>
              </a:rPr>
              <a:t>Indonesia, Taiwan and China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2EB27B-5827-4425-9C06-161B2DC61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 review Q3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A7ABB-D8AE-452C-8BFF-560CD32D43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2386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4C3E0D-4B05-4ADA-8E24-B436D5DA3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33670"/>
            <a:ext cx="11340000" cy="4798330"/>
          </a:xfrm>
        </p:spPr>
        <p:txBody>
          <a:bodyPr/>
          <a:lstStyle/>
          <a:p>
            <a:pPr marL="0" lvl="0" indent="0">
              <a:buNone/>
            </a:pPr>
            <a:r>
              <a:rPr lang="en-US" sz="4400" b="1" dirty="0">
                <a:solidFill>
                  <a:srgbClr val="333333"/>
                </a:solidFill>
              </a:rPr>
              <a:t>What can you do to help save the earth?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4400" b="1" dirty="0">
                <a:solidFill>
                  <a:srgbClr val="FF0000"/>
                </a:solidFill>
              </a:rPr>
              <a:t>Don’t eat in restaurants while COVID-19 is still a threat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4400" b="1" dirty="0">
                <a:solidFill>
                  <a:srgbClr val="FF0000"/>
                </a:solidFill>
              </a:rPr>
              <a:t>Eat as much meat as you possibly can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4400" b="1" dirty="0">
                <a:solidFill>
                  <a:srgbClr val="FF0000"/>
                </a:solidFill>
              </a:rPr>
              <a:t>Eat one vegetarian meal a day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4400" b="1" dirty="0">
                <a:solidFill>
                  <a:srgbClr val="FF0000"/>
                </a:solidFill>
              </a:rPr>
              <a:t>Eat a lot of ice cream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3DDCF-7E3F-4280-97F6-E9551E59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 review Q4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D1AFB-FC8E-46B6-B0BF-103473195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34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15CE2-EE63-4087-8D55-48C62736C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060" y="3935896"/>
            <a:ext cx="1948069" cy="2922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B7FA1C-7258-4E69-AD47-4182DE6C2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059" y="5010976"/>
            <a:ext cx="2985001" cy="18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4C3E0D-4B05-4ADA-8E24-B436D5DA3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33670"/>
            <a:ext cx="11340000" cy="4798330"/>
          </a:xfrm>
        </p:spPr>
        <p:txBody>
          <a:bodyPr/>
          <a:lstStyle/>
          <a:p>
            <a:pPr marL="0" lvl="0" indent="0">
              <a:buNone/>
            </a:pPr>
            <a:r>
              <a:rPr lang="en-US" sz="4400" b="1" dirty="0">
                <a:solidFill>
                  <a:srgbClr val="333333"/>
                </a:solidFill>
              </a:rPr>
              <a:t>What can you do to help save the earth?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4400" b="1" dirty="0">
                <a:solidFill>
                  <a:srgbClr val="FF0000"/>
                </a:solidFill>
              </a:rPr>
              <a:t>Don’t eat in restaurants while COVID-19 is still a threat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4400" b="1" dirty="0">
                <a:solidFill>
                  <a:srgbClr val="FF0000"/>
                </a:solidFill>
              </a:rPr>
              <a:t>Eat as much meat as you possibly can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5400" b="1" dirty="0">
                <a:solidFill>
                  <a:srgbClr val="00B0F0"/>
                </a:solidFill>
              </a:rPr>
              <a:t>Eat one vegetarian meal a day</a:t>
            </a:r>
          </a:p>
          <a:p>
            <a:pPr marL="1009650" lvl="1" indent="-742950">
              <a:buFont typeface="+mj-lt"/>
              <a:buAutoNum type="alphaUcPeriod"/>
            </a:pPr>
            <a:r>
              <a:rPr lang="en-US" sz="4400" b="1" dirty="0">
                <a:solidFill>
                  <a:srgbClr val="FF0000"/>
                </a:solidFill>
              </a:rPr>
              <a:t>Eat a lot of ice cream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3DDCF-7E3F-4280-97F6-E9551E59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Kahoot review Q4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D1AFB-FC8E-46B6-B0BF-103473195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35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15CE2-EE63-4087-8D55-48C62736C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060" y="3935896"/>
            <a:ext cx="1948069" cy="2922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B7FA1C-7258-4E69-AD47-4182DE6C2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059" y="5010976"/>
            <a:ext cx="2985001" cy="18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58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137E-1CFD-4C75-AAA0-1C444E569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40000" cy="2997001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Next week:  </a:t>
            </a:r>
            <a:br>
              <a:rPr lang="en-US" sz="4000" dirty="0">
                <a:solidFill>
                  <a:srgbClr val="00B050"/>
                </a:solidFill>
              </a:rPr>
            </a:br>
            <a:r>
              <a:rPr lang="en-US" sz="4000" dirty="0">
                <a:solidFill>
                  <a:srgbClr val="00B050"/>
                </a:solidFill>
              </a:rPr>
              <a:t>Learn more about Tea Culture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9D373-F2D8-4A11-A9FD-2A6C79FD42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5417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EF54B1-5942-418D-9EDE-EACFD3E57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69" y="1304655"/>
            <a:ext cx="11556000" cy="3114261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1. Hello! We are Class _____ and Group ______.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2. Our tea is from _________________  (name of country).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3. We like _____________ tea because it tastes _________________. (strong, weak, bitter, sweet, spicy, flowery, fruity)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4. One interesting fact about  _____________ tea is:  ____________.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9CC898-2DBF-4824-B334-7661B742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Target sentences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2D673-CEA8-4C24-AB9B-04980BB5F7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36431-B3E4-49E0-AA04-1F8AB39C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44" y="4859572"/>
            <a:ext cx="3019425" cy="1698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1488B0-F26F-4549-9969-3A0BC1EAD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966" y="4859572"/>
            <a:ext cx="2265528" cy="1698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AA0534-829E-4485-A9CB-5724B58A0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29" y="4859572"/>
            <a:ext cx="2961456" cy="16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99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32000" y="1020417"/>
            <a:ext cx="11340000" cy="4811583"/>
          </a:xfrm>
        </p:spPr>
        <p:txBody>
          <a:bodyPr/>
          <a:lstStyle/>
          <a:p>
            <a:pPr>
              <a:buNone/>
            </a:pPr>
            <a:r>
              <a:rPr lang="en-US" altLang="zh-TW" b="1" dirty="0"/>
              <a:t>Masala Chai (India)</a:t>
            </a:r>
          </a:p>
          <a:p>
            <a:pPr>
              <a:buNone/>
            </a:pPr>
            <a:r>
              <a:rPr lang="en-US" altLang="zh-TW" b="1" dirty="0"/>
              <a:t>One interesting fact about </a:t>
            </a:r>
            <a:r>
              <a:rPr lang="en-US" altLang="zh-TW" b="1" dirty="0" err="1"/>
              <a:t>masala</a:t>
            </a:r>
            <a:r>
              <a:rPr lang="en-US" altLang="zh-TW" b="1" dirty="0"/>
              <a:t> </a:t>
            </a:r>
            <a:r>
              <a:rPr lang="en-US" altLang="zh-TW" b="1" dirty="0" err="1"/>
              <a:t>chai</a:t>
            </a:r>
            <a:r>
              <a:rPr lang="en-US" altLang="zh-TW" b="1" dirty="0"/>
              <a:t> is that it helps with sleep and stress relief. </a:t>
            </a:r>
          </a:p>
          <a:p>
            <a:pPr>
              <a:buNone/>
            </a:pPr>
            <a:endParaRPr lang="en-US" altLang="zh-TW" b="1" dirty="0"/>
          </a:p>
          <a:p>
            <a:pPr>
              <a:buNone/>
            </a:pPr>
            <a:r>
              <a:rPr lang="en-US" altLang="zh-TW" b="1" dirty="0"/>
              <a:t>Oriental Beauty Oolong Tea (Taiwan)</a:t>
            </a:r>
          </a:p>
          <a:p>
            <a:pPr>
              <a:buNone/>
            </a:pPr>
            <a:r>
              <a:rPr lang="en-US" altLang="zh-TW" b="1" dirty="0"/>
              <a:t>One interesting fact about Oriental Beauty Oolong tea is that it tastes better after the leafhopper sucks on the tea leaf. </a:t>
            </a:r>
          </a:p>
          <a:p>
            <a:pPr>
              <a:buNone/>
            </a:pPr>
            <a:endParaRPr lang="en-US" altLang="zh-TW" b="1" dirty="0"/>
          </a:p>
          <a:p>
            <a:pPr>
              <a:buNone/>
            </a:pPr>
            <a:r>
              <a:rPr lang="en-US" altLang="zh-TW" b="1" dirty="0"/>
              <a:t>Matcha Tea (Japan) </a:t>
            </a:r>
          </a:p>
          <a:p>
            <a:pPr>
              <a:buNone/>
            </a:pPr>
            <a:r>
              <a:rPr lang="en-US" altLang="zh-TW" b="1" dirty="0"/>
              <a:t>One interesting fact about </a:t>
            </a:r>
            <a:r>
              <a:rPr lang="en-US" altLang="zh-TW" b="1" dirty="0" err="1"/>
              <a:t>matcha</a:t>
            </a:r>
            <a:r>
              <a:rPr lang="en-US" altLang="zh-TW" b="1" dirty="0"/>
              <a:t> tea is that it’s disrespectful to use strong-smelling perfume at a Japanese Tea Ceremony. </a:t>
            </a:r>
          </a:p>
          <a:p>
            <a:pPr>
              <a:buNone/>
            </a:pPr>
            <a:endParaRPr lang="en-US" altLang="zh-TW" b="1" dirty="0"/>
          </a:p>
          <a:p>
            <a:pPr>
              <a:buNone/>
            </a:pPr>
            <a:r>
              <a:rPr lang="en-US" altLang="zh-TW" b="1" dirty="0"/>
              <a:t>English Tea (England)</a:t>
            </a:r>
          </a:p>
          <a:p>
            <a:pPr>
              <a:buNone/>
            </a:pPr>
            <a:r>
              <a:rPr lang="en-US" altLang="zh-TW" b="1" dirty="0"/>
              <a:t>One interesting fact about traditional English afternoon tea, also called low tea, is that it starts at </a:t>
            </a:r>
            <a:r>
              <a:rPr lang="en-US" altLang="zh-TW" b="1" dirty="0" err="1"/>
              <a:t>4:30pm</a:t>
            </a:r>
            <a:r>
              <a:rPr lang="en-US" altLang="zh-TW" b="1" dirty="0"/>
              <a:t>. </a:t>
            </a:r>
          </a:p>
          <a:p>
            <a:pPr>
              <a:buNone/>
            </a:pPr>
            <a:endParaRPr lang="en-US" altLang="zh-TW" b="1" dirty="0"/>
          </a:p>
          <a:p>
            <a:pPr>
              <a:buNone/>
            </a:pPr>
            <a:r>
              <a:rPr lang="en-US" altLang="zh-TW" b="1" dirty="0"/>
              <a:t>Corn Silk Tea (Korea)</a:t>
            </a:r>
          </a:p>
          <a:p>
            <a:pPr>
              <a:buNone/>
            </a:pPr>
            <a:r>
              <a:rPr lang="en-US" altLang="zh-TW" b="1" dirty="0"/>
              <a:t>One interesting fact about corn silk tea is that Native Americans have been using it since 5000 BC as an herbal remedy for various diseases.</a:t>
            </a:r>
            <a:endParaRPr lang="zh-TW" altLang="en-US" b="1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32000" y="270810"/>
            <a:ext cx="11340000" cy="432000"/>
          </a:xfrm>
        </p:spPr>
        <p:txBody>
          <a:bodyPr/>
          <a:lstStyle/>
          <a:p>
            <a:r>
              <a:rPr lang="en-US" altLang="zh-TW" dirty="0"/>
              <a:t>One interesting fact about ____________________ tea is: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10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75A4F-5A36-46AD-87A1-7C9DA02D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819" y="1933099"/>
            <a:ext cx="5557983" cy="432000"/>
          </a:xfrm>
        </p:spPr>
        <p:txBody>
          <a:bodyPr/>
          <a:lstStyle/>
          <a:p>
            <a:pPr algn="ctr"/>
            <a:r>
              <a:rPr lang="en-US" sz="7200" dirty="0"/>
              <a:t>CLASS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7FD45-A983-44BF-A81C-6A14819D0E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3937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48A50B-D0F6-40BC-9BA3-78B875357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800" b="1" dirty="0"/>
          </a:p>
          <a:p>
            <a:pPr marL="0" indent="0">
              <a:buNone/>
            </a:pPr>
            <a:r>
              <a:rPr lang="en-US" sz="4800" b="1" dirty="0"/>
              <a:t>10 minutes to prepare your presentation </a:t>
            </a:r>
          </a:p>
          <a:p>
            <a:endParaRPr lang="en-US" dirty="0"/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1. Hello! We are Class _____ and Group ______.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2. Our tea is from _________________  (name of country).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3. We like _____________ tea because it tastes ______________ (strong, weak, bitter, sweet, spicy, flowery, fruity)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4. One interesting fact about  _____________ tea is  ____________.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C5851-B3C1-4F5D-B2D7-D1013861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Preparation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739FC-FC94-4C75-BBFA-3C3A089DBF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36292-75A1-43C4-A40E-AD118A7E4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93"/>
          <a:stretch/>
        </p:blipFill>
        <p:spPr>
          <a:xfrm>
            <a:off x="9760044" y="270810"/>
            <a:ext cx="2168325" cy="170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0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8D0DF5-81AB-4E58-80CA-891C5A016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00" b="1" dirty="0">
                <a:solidFill>
                  <a:srgbClr val="FF0000"/>
                </a:solidFill>
              </a:rPr>
              <a:t>Tea is originally from Southwest China, near Myanmar</a:t>
            </a:r>
          </a:p>
          <a:p>
            <a:pPr lvl="1"/>
            <a:r>
              <a:rPr lang="en-US" sz="3400" b="1" dirty="0">
                <a:solidFill>
                  <a:schemeClr val="tx1"/>
                </a:solidFill>
              </a:rPr>
              <a:t>Origin = </a:t>
            </a:r>
            <a:r>
              <a:rPr lang="en-US" sz="3400" b="1" u="sng" dirty="0">
                <a:solidFill>
                  <a:srgbClr val="0070C0"/>
                </a:solidFill>
              </a:rPr>
              <a:t>where something is from </a:t>
            </a:r>
          </a:p>
          <a:p>
            <a:r>
              <a:rPr lang="en-US" sz="3800" b="1" dirty="0">
                <a:solidFill>
                  <a:schemeClr val="tx1"/>
                </a:solidFill>
              </a:rPr>
              <a:t>Originally used as </a:t>
            </a:r>
            <a:r>
              <a:rPr lang="en-US" sz="3800" b="1" u="sng" dirty="0">
                <a:solidFill>
                  <a:srgbClr val="0070C0"/>
                </a:solidFill>
              </a:rPr>
              <a:t>medicine</a:t>
            </a:r>
            <a:r>
              <a:rPr lang="en-US" sz="3800" b="1" dirty="0">
                <a:solidFill>
                  <a:schemeClr val="tx1"/>
                </a:solidFill>
              </a:rPr>
              <a:t> during the Shang </a:t>
            </a:r>
            <a:r>
              <a:rPr lang="en-US" sz="3800" b="1" u="sng" dirty="0">
                <a:solidFill>
                  <a:srgbClr val="0070C0"/>
                </a:solidFill>
              </a:rPr>
              <a:t>Dynasty</a:t>
            </a:r>
          </a:p>
          <a:p>
            <a:pPr lvl="1"/>
            <a:endParaRPr lang="en-US" sz="2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3ECDA9-3A3F-4DEE-AEA9-BC529029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All about tea – fun facts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7A814-5253-49A7-B5A9-18DB8810AA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020A8-3FB6-42C9-994F-292FCDE2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061" y="3195977"/>
            <a:ext cx="6347791" cy="3535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66B1D-24D7-45E1-B82F-CABB5F7B1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4" y="3195977"/>
            <a:ext cx="4882697" cy="36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1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C8C5E9-63CE-464D-B259-C03B65B8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09" y="1549565"/>
            <a:ext cx="11340000" cy="4680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6000" b="1" dirty="0">
                <a:solidFill>
                  <a:srgbClr val="0070C0"/>
                </a:solidFill>
              </a:rPr>
              <a:t>China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6000" b="1" dirty="0">
                <a:solidFill>
                  <a:srgbClr val="0070C0"/>
                </a:solidFill>
              </a:rPr>
              <a:t>India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6000" b="1" dirty="0">
                <a:solidFill>
                  <a:srgbClr val="0070C0"/>
                </a:solidFill>
              </a:rPr>
              <a:t>Kenya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277B94-9E0D-45C4-AAA8-930A2D451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Top 3 countries that grow the most tea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4C21E-7A79-43A8-81D9-82FFA8322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42EFF-BED8-4139-8073-84A4FB8FC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378" y="2462865"/>
            <a:ext cx="7315200" cy="4124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794E7-F106-4521-B6CF-816699130DB7}"/>
              </a:ext>
            </a:extLst>
          </p:cNvPr>
          <p:cNvSpPr txBox="1"/>
          <p:nvPr/>
        </p:nvSpPr>
        <p:spPr>
          <a:xfrm>
            <a:off x="4558749" y="1895061"/>
            <a:ext cx="6122504" cy="424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Tea plantation in China</a:t>
            </a:r>
          </a:p>
        </p:txBody>
      </p:sp>
    </p:spTree>
    <p:extLst>
      <p:ext uri="{BB962C8B-B14F-4D97-AF65-F5344CB8AC3E}">
        <p14:creationId xmlns:p14="http://schemas.microsoft.com/office/powerpoint/2010/main" val="1040424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490261-1200-4EC7-95B0-2241EE54AA3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0</TotalTime>
  <Words>1317</Words>
  <Application>Microsoft Office PowerPoint</Application>
  <PresentationFormat>Widescreen</PresentationFormat>
  <Paragraphs>213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標楷體</vt:lpstr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All About Tea</vt:lpstr>
      <vt:lpstr>世界茶館體驗活動</vt:lpstr>
      <vt:lpstr>Directions</vt:lpstr>
      <vt:lpstr>Target sentences</vt:lpstr>
      <vt:lpstr>One interesting fact about ____________________ tea is: </vt:lpstr>
      <vt:lpstr>CLASS 2</vt:lpstr>
      <vt:lpstr>Preparation </vt:lpstr>
      <vt:lpstr>All about tea – fun facts </vt:lpstr>
      <vt:lpstr>Top 3 countries that grow the most tea</vt:lpstr>
      <vt:lpstr>How tea is grown and harvested</vt:lpstr>
      <vt:lpstr>Countries that drink the most tea per person </vt:lpstr>
      <vt:lpstr>Countries that drink the most tea per person </vt:lpstr>
      <vt:lpstr>Countries that drink the most tea per person </vt:lpstr>
      <vt:lpstr>Agriculture</vt:lpstr>
      <vt:lpstr>What is agriculture?</vt:lpstr>
      <vt:lpstr>PowerPoint Presentation</vt:lpstr>
      <vt:lpstr>Conventional agriculture</vt:lpstr>
      <vt:lpstr>Organic agriculture</vt:lpstr>
      <vt:lpstr>Hydroponics</vt:lpstr>
      <vt:lpstr>Aquaponics</vt:lpstr>
      <vt:lpstr>What is sustainable agriculture?</vt:lpstr>
      <vt:lpstr>How does it help us? Sustainable agriculture is:</vt:lpstr>
      <vt:lpstr>Sustainable agriculture</vt:lpstr>
      <vt:lpstr>Sustainable agriculture</vt:lpstr>
      <vt:lpstr>PowerPoint Presentation</vt:lpstr>
      <vt:lpstr>Activity: Kinds of agriculture </vt:lpstr>
      <vt:lpstr>Game to review key words and concepts </vt:lpstr>
      <vt:lpstr>Kahoot review Q1</vt:lpstr>
      <vt:lpstr>Kahoot review Q1</vt:lpstr>
      <vt:lpstr>Kahoot review Q2</vt:lpstr>
      <vt:lpstr>Kahoot review Q2</vt:lpstr>
      <vt:lpstr>Kahoot review Q3</vt:lpstr>
      <vt:lpstr>Kahoot review Q3</vt:lpstr>
      <vt:lpstr>Kahoot review Q4</vt:lpstr>
      <vt:lpstr>Kahoot review Q4</vt:lpstr>
      <vt:lpstr>Next week:   Learn more about Tea Culture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2020-05-11T09:32:09Z</dcterms:created>
  <dcterms:modified xsi:type="dcterms:W3CDTF">2021-05-13T07:09:00Z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