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70" r:id="rId5"/>
    <p:sldId id="271" r:id="rId6"/>
    <p:sldId id="274" r:id="rId7"/>
    <p:sldId id="272" r:id="rId8"/>
    <p:sldId id="264" r:id="rId9"/>
    <p:sldId id="267" r:id="rId10"/>
    <p:sldId id="266" r:id="rId11"/>
    <p:sldId id="265" r:id="rId12"/>
    <p:sldId id="275" r:id="rId13"/>
    <p:sldId id="262" r:id="rId14"/>
    <p:sldId id="263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&#25937;&#25937;&#33756;&#33521;&#25991;&#21098;&#36655;&#29255;&#27573;/&#31532;&#20843;&#27573;(012446~012545)&#34987;&#35738;&#32654;.mp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&#25937;&#25937;&#33756;&#33521;&#25991;&#21098;&#36655;&#29255;&#27573;/&#31532;&#20116;&#27573;(010205~010335)&#23416;&#33521;&#25991;.mp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&#25937;&#25937;&#33756;&#33521;&#25991;&#21098;&#36655;&#29255;&#27573;/&#31532;&#20061;&#27573;(020130~020604)&#23130;&#31150;&#33268;&#35422;.mp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&#25937;&#25937;&#33756;&#33521;&#25991;&#21098;&#36655;&#29255;&#27573;/&#31532;&#19968;&#27573;(0225~0514)&#20808;&#29983;&#22899;&#20818;&#21462;&#31505;.m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&#25937;&#25937;&#33756;&#33521;&#25991;&#21098;&#36655;&#29255;&#27573;/&#31532;&#20108;&#27573;(1104~1650)&#22899;&#20818;&#23478;&#38263;&#26371;.m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&#25937;&#25937;&#33756;&#33521;&#25991;&#21098;&#36655;&#29255;&#27573;/&#31532;&#19977;&#27573;(3200~3240)&#28023;&#38364;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&#25937;&#25937;&#33756;&#33521;&#25991;&#21098;&#36655;&#29255;&#27573;/&#31532;&#22235;&#27573;(4050~4419)&#40670;&#39184;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&#25937;&#25937;&#33756;&#33521;&#25991;&#21098;&#36655;&#29255;&#27573;/&#31532;&#20845;&#27573;(011345~011435)&#22899;&#20818;&#20358;&#38651;&#22823;&#21564;.mp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&#25937;&#25937;&#33756;&#33521;&#25991;&#21098;&#36655;&#29255;&#27573;/&#31532;&#19971;&#27573;(011913~012000)&#21516;&#24535;&#30340;&#20663;&#24515;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zh-TW" alt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>性平影片欣賞</a:t>
            </a:r>
            <a:r>
              <a:rPr lang="en-US" altLang="zh-TW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zh-TW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zh-TW" altLang="en-US" sz="2800" dirty="0" smtClean="0">
                <a:solidFill>
                  <a:schemeClr val="accent5">
                    <a:lumMod val="75000"/>
                  </a:schemeClr>
                </a:solidFill>
              </a:rPr>
              <a:t>                 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</a:rPr>
              <a:t>救救菜英文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zh-TW" altLang="en-US" sz="2800" b="1" dirty="0" smtClean="0"/>
              <a:t>新營國小團隊</a:t>
            </a:r>
            <a:endParaRPr lang="en-US" altLang="zh-TW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98551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問題與討論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(5)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zh-TW" altLang="en-US" sz="4400" b="1" dirty="0" smtClean="0">
                <a:solidFill>
                  <a:srgbClr val="C00000"/>
                </a:solidFill>
              </a:rPr>
              <a:t>不同</a:t>
            </a:r>
            <a:r>
              <a:rPr lang="zh-TW" altLang="en-US" sz="4400" b="1" dirty="0">
                <a:solidFill>
                  <a:srgbClr val="C00000"/>
                </a:solidFill>
              </a:rPr>
              <a:t>國籍者，對「愛」的詮釋與表現，是否有何異同</a:t>
            </a:r>
            <a:r>
              <a:rPr lang="zh-TW" altLang="en-US" sz="4400" b="1" dirty="0" smtClean="0">
                <a:solidFill>
                  <a:srgbClr val="C00000"/>
                </a:solidFill>
              </a:rPr>
              <a:t>？</a:t>
            </a:r>
            <a:endParaRPr lang="en-US" altLang="zh-TW" sz="4400" b="1" dirty="0" smtClean="0">
              <a:solidFill>
                <a:srgbClr val="C00000"/>
              </a:solidFill>
            </a:endParaRPr>
          </a:p>
          <a:p>
            <a:pPr lvl="1"/>
            <a:r>
              <a:rPr lang="zh-TW" altLang="en-US" sz="4400" b="1" dirty="0" smtClean="0">
                <a:solidFill>
                  <a:srgbClr val="C00000"/>
                </a:solidFill>
                <a:hlinkClick r:id="rId2" action="ppaction://hlinkfile"/>
              </a:rPr>
              <a:t>救救菜英文剪輯片段</a:t>
            </a:r>
            <a:r>
              <a:rPr lang="en-US" altLang="zh-TW" sz="4400" b="1" dirty="0" smtClean="0">
                <a:solidFill>
                  <a:srgbClr val="C00000"/>
                </a:solidFill>
                <a:hlinkClick r:id="rId2" action="ppaction://hlinkfile"/>
              </a:rPr>
              <a:t>\</a:t>
            </a:r>
            <a:r>
              <a:rPr lang="zh-TW" altLang="en-US" sz="4400" b="1" dirty="0" smtClean="0">
                <a:solidFill>
                  <a:srgbClr val="C00000"/>
                </a:solidFill>
                <a:hlinkClick r:id="rId2" action="ppaction://hlinkfile"/>
              </a:rPr>
              <a:t>第八段</a:t>
            </a:r>
            <a:r>
              <a:rPr lang="en-US" altLang="zh-TW" sz="4400" b="1" dirty="0" smtClean="0">
                <a:solidFill>
                  <a:srgbClr val="C00000"/>
                </a:solidFill>
                <a:hlinkClick r:id="rId2" action="ppaction://hlinkfile"/>
              </a:rPr>
              <a:t>(012446~012545)</a:t>
            </a:r>
            <a:r>
              <a:rPr lang="zh-TW" altLang="en-US" sz="4400" b="1" dirty="0" smtClean="0">
                <a:solidFill>
                  <a:srgbClr val="C00000"/>
                </a:solidFill>
                <a:hlinkClick r:id="rId2" action="ppaction://hlinkfile"/>
              </a:rPr>
              <a:t>被讚美</a:t>
            </a:r>
            <a:r>
              <a:rPr lang="en-US" altLang="zh-TW" sz="4400" b="1" dirty="0" smtClean="0">
                <a:solidFill>
                  <a:srgbClr val="C00000"/>
                </a:solidFill>
                <a:hlinkClick r:id="rId2" action="ppaction://hlinkfile"/>
              </a:rPr>
              <a:t>.</a:t>
            </a:r>
            <a:r>
              <a:rPr lang="en-US" altLang="zh-TW" sz="4400" b="1" dirty="0" err="1" smtClean="0">
                <a:solidFill>
                  <a:srgbClr val="C00000"/>
                </a:solidFill>
                <a:hlinkClick r:id="rId2" action="ppaction://hlinkfile"/>
              </a:rPr>
              <a:t>mp4</a:t>
            </a:r>
            <a:endParaRPr lang="zh-TW" alt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問題與討論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(6)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TW" sz="4400" b="1" dirty="0">
                <a:solidFill>
                  <a:srgbClr val="C00000"/>
                </a:solidFill>
              </a:rPr>
              <a:t>	</a:t>
            </a:r>
            <a:r>
              <a:rPr lang="zh-TW" altLang="en-US" sz="4400" b="1" dirty="0">
                <a:solidFill>
                  <a:srgbClr val="C00000"/>
                </a:solidFill>
              </a:rPr>
              <a:t>影片中主角莎希，如何改變自己不受尊重的情形</a:t>
            </a:r>
            <a:r>
              <a:rPr lang="zh-TW" altLang="en-US" sz="4400" b="1" dirty="0" smtClean="0">
                <a:solidFill>
                  <a:srgbClr val="C00000"/>
                </a:solidFill>
              </a:rPr>
              <a:t>？</a:t>
            </a:r>
            <a:endParaRPr lang="en-US" altLang="zh-TW" sz="4400" b="1" dirty="0" smtClean="0">
              <a:solidFill>
                <a:srgbClr val="C00000"/>
              </a:solidFill>
            </a:endParaRPr>
          </a:p>
          <a:p>
            <a:pPr lvl="1"/>
            <a:r>
              <a:rPr lang="zh-TW" altLang="en-US" sz="4400" b="1" dirty="0" smtClean="0">
                <a:solidFill>
                  <a:srgbClr val="C00000"/>
                </a:solidFill>
                <a:hlinkClick r:id="rId2" action="ppaction://hlinkfile"/>
              </a:rPr>
              <a:t>救救菜英文剪輯片段</a:t>
            </a:r>
            <a:r>
              <a:rPr lang="en-US" altLang="zh-TW" sz="4400" b="1" dirty="0" smtClean="0">
                <a:solidFill>
                  <a:srgbClr val="C00000"/>
                </a:solidFill>
                <a:hlinkClick r:id="rId2" action="ppaction://hlinkfile"/>
              </a:rPr>
              <a:t>\</a:t>
            </a:r>
            <a:r>
              <a:rPr lang="zh-TW" altLang="en-US" sz="4400" b="1" dirty="0" smtClean="0">
                <a:solidFill>
                  <a:srgbClr val="C00000"/>
                </a:solidFill>
                <a:hlinkClick r:id="rId2" action="ppaction://hlinkfile"/>
              </a:rPr>
              <a:t>第五段</a:t>
            </a:r>
            <a:r>
              <a:rPr lang="en-US" altLang="zh-TW" sz="4400" b="1" dirty="0" smtClean="0">
                <a:solidFill>
                  <a:srgbClr val="C00000"/>
                </a:solidFill>
                <a:hlinkClick r:id="rId2" action="ppaction://hlinkfile"/>
              </a:rPr>
              <a:t>(010205~010335)</a:t>
            </a:r>
            <a:r>
              <a:rPr lang="zh-TW" altLang="en-US" sz="4400" b="1" dirty="0" smtClean="0">
                <a:solidFill>
                  <a:srgbClr val="C00000"/>
                </a:solidFill>
                <a:hlinkClick r:id="rId2" action="ppaction://hlinkfile"/>
              </a:rPr>
              <a:t>學英文</a:t>
            </a:r>
            <a:r>
              <a:rPr lang="en-US" altLang="zh-TW" sz="4400" b="1" dirty="0" smtClean="0">
                <a:solidFill>
                  <a:srgbClr val="C00000"/>
                </a:solidFill>
                <a:hlinkClick r:id="rId2" action="ppaction://hlinkfile"/>
              </a:rPr>
              <a:t>.</a:t>
            </a:r>
            <a:r>
              <a:rPr lang="en-US" altLang="zh-TW" sz="4400" b="1" dirty="0" err="1" smtClean="0">
                <a:solidFill>
                  <a:srgbClr val="C00000"/>
                </a:solidFill>
                <a:hlinkClick r:id="rId2" action="ppaction://hlinkfile"/>
              </a:rPr>
              <a:t>mp4</a:t>
            </a:r>
            <a:endParaRPr lang="zh-TW" alt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8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問題與討論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(6)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TW" sz="4400" b="1" dirty="0">
                <a:solidFill>
                  <a:srgbClr val="C00000"/>
                </a:solidFill>
              </a:rPr>
              <a:t>	</a:t>
            </a:r>
            <a:r>
              <a:rPr lang="zh-TW" altLang="en-US" sz="4400" b="1" dirty="0">
                <a:solidFill>
                  <a:srgbClr val="C00000"/>
                </a:solidFill>
              </a:rPr>
              <a:t>影片中主角莎希，如何改變自己不</a:t>
            </a:r>
            <a:r>
              <a:rPr lang="zh-TW" altLang="en-US" sz="4400" b="1" dirty="0" smtClean="0">
                <a:solidFill>
                  <a:srgbClr val="C00000"/>
                </a:solidFill>
              </a:rPr>
              <a:t>受尊重</a:t>
            </a:r>
            <a:r>
              <a:rPr lang="zh-TW" altLang="en-US" sz="4400" b="1" dirty="0">
                <a:solidFill>
                  <a:srgbClr val="C00000"/>
                </a:solidFill>
              </a:rPr>
              <a:t>的情形</a:t>
            </a:r>
            <a:r>
              <a:rPr lang="zh-TW" altLang="en-US" sz="4400" b="1" dirty="0" smtClean="0">
                <a:solidFill>
                  <a:srgbClr val="C00000"/>
                </a:solidFill>
              </a:rPr>
              <a:t>？</a:t>
            </a:r>
            <a:endParaRPr lang="en-US" altLang="zh-TW" sz="4400" b="1" dirty="0" smtClean="0">
              <a:solidFill>
                <a:srgbClr val="C00000"/>
              </a:solidFill>
            </a:endParaRPr>
          </a:p>
          <a:p>
            <a:pPr lvl="1"/>
            <a:r>
              <a:rPr lang="zh-TW" altLang="en-US" sz="4400" b="1" dirty="0" smtClean="0">
                <a:solidFill>
                  <a:srgbClr val="C00000"/>
                </a:solidFill>
                <a:hlinkClick r:id="rId2" action="ppaction://hlinkfile"/>
              </a:rPr>
              <a:t>救救菜英文剪輯片段</a:t>
            </a:r>
            <a:r>
              <a:rPr lang="en-US" altLang="zh-TW" sz="4400" b="1" dirty="0" smtClean="0">
                <a:solidFill>
                  <a:srgbClr val="C00000"/>
                </a:solidFill>
                <a:hlinkClick r:id="rId2" action="ppaction://hlinkfile"/>
              </a:rPr>
              <a:t>\</a:t>
            </a:r>
            <a:r>
              <a:rPr lang="zh-TW" altLang="en-US" sz="4400" b="1" dirty="0" smtClean="0">
                <a:solidFill>
                  <a:srgbClr val="C00000"/>
                </a:solidFill>
                <a:hlinkClick r:id="rId2" action="ppaction://hlinkfile"/>
              </a:rPr>
              <a:t>第九段</a:t>
            </a:r>
            <a:r>
              <a:rPr lang="en-US" altLang="zh-TW" sz="4400" b="1" dirty="0" smtClean="0">
                <a:solidFill>
                  <a:srgbClr val="C00000"/>
                </a:solidFill>
                <a:hlinkClick r:id="rId2" action="ppaction://hlinkfile"/>
              </a:rPr>
              <a:t>(020130~020604)</a:t>
            </a:r>
            <a:r>
              <a:rPr lang="zh-TW" altLang="en-US" sz="4400" b="1" dirty="0" smtClean="0">
                <a:solidFill>
                  <a:srgbClr val="C00000"/>
                </a:solidFill>
                <a:hlinkClick r:id="rId2" action="ppaction://hlinkfile"/>
              </a:rPr>
              <a:t>婚禮致詞</a:t>
            </a:r>
            <a:r>
              <a:rPr lang="en-US" altLang="zh-TW" sz="4400" b="1" dirty="0" smtClean="0">
                <a:solidFill>
                  <a:srgbClr val="C00000"/>
                </a:solidFill>
                <a:hlinkClick r:id="rId2" action="ppaction://hlinkfile"/>
              </a:rPr>
              <a:t>.</a:t>
            </a:r>
            <a:r>
              <a:rPr lang="en-US" altLang="zh-TW" sz="4400" b="1" smtClean="0">
                <a:solidFill>
                  <a:srgbClr val="C00000"/>
                </a:solidFill>
                <a:hlinkClick r:id="rId2" action="ppaction://hlinkfile"/>
              </a:rPr>
              <a:t>mp4</a:t>
            </a:r>
            <a:endParaRPr lang="en-US" altLang="zh-TW" sz="4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2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問題與討論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(7)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zh-TW" altLang="en-US" sz="4400" b="1" dirty="0" smtClean="0">
                <a:solidFill>
                  <a:srgbClr val="C00000"/>
                </a:solidFill>
              </a:rPr>
              <a:t>看</a:t>
            </a:r>
            <a:r>
              <a:rPr lang="zh-TW" altLang="en-US" sz="4400" b="1" dirty="0">
                <a:solidFill>
                  <a:srgbClr val="C00000"/>
                </a:solidFill>
              </a:rPr>
              <a:t>完影片後你有何感想？日後會如何對待自己及別人？</a:t>
            </a:r>
          </a:p>
        </p:txBody>
      </p:sp>
    </p:spTree>
    <p:extLst>
      <p:ext uri="{BB962C8B-B14F-4D97-AF65-F5344CB8AC3E}">
        <p14:creationId xmlns:p14="http://schemas.microsoft.com/office/powerpoint/2010/main" val="258265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結語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altLang="zh-TW" sz="4400" b="1" dirty="0" smtClean="0">
              <a:solidFill>
                <a:srgbClr val="C00000"/>
              </a:solidFill>
            </a:endParaRPr>
          </a:p>
          <a:p>
            <a:pPr lvl="1"/>
            <a:endParaRPr lang="zh-TW" alt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外一章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4042" y="2557463"/>
            <a:ext cx="9232555" cy="373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2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問題與討論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zh-TW" altLang="en-US" sz="4400" b="1" dirty="0" smtClean="0">
                <a:solidFill>
                  <a:srgbClr val="C00000"/>
                </a:solidFill>
              </a:rPr>
              <a:t>什麼</a:t>
            </a:r>
            <a:r>
              <a:rPr lang="zh-TW" altLang="en-US" sz="4400" b="1" dirty="0">
                <a:solidFill>
                  <a:srgbClr val="C00000"/>
                </a:solidFill>
              </a:rPr>
              <a:t>是</a:t>
            </a:r>
            <a:r>
              <a:rPr lang="zh-TW" altLang="en-US" sz="4400" b="1" dirty="0" smtClean="0">
                <a:solidFill>
                  <a:srgbClr val="C00000"/>
                </a:solidFill>
              </a:rPr>
              <a:t>尊重？</a:t>
            </a:r>
            <a:endParaRPr lang="zh-TW" alt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1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問題與討論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zh-TW" altLang="en-US" sz="4400" b="1" dirty="0" smtClean="0">
                <a:solidFill>
                  <a:srgbClr val="C00000"/>
                </a:solidFill>
              </a:rPr>
              <a:t>影片</a:t>
            </a:r>
            <a:r>
              <a:rPr lang="zh-TW" altLang="en-US" sz="4400" b="1" dirty="0">
                <a:solidFill>
                  <a:srgbClr val="C00000"/>
                </a:solidFill>
              </a:rPr>
              <a:t>中主角莎希受到那些不平等及不被尊重的情形</a:t>
            </a:r>
            <a:r>
              <a:rPr lang="zh-TW" altLang="en-US" sz="4400" b="1" dirty="0" smtClean="0">
                <a:solidFill>
                  <a:srgbClr val="C00000"/>
                </a:solidFill>
              </a:rPr>
              <a:t>？</a:t>
            </a:r>
            <a:endParaRPr lang="en-US" altLang="zh-TW" sz="4400" b="1" dirty="0" smtClean="0">
              <a:solidFill>
                <a:srgbClr val="C00000"/>
              </a:solidFill>
            </a:endParaRPr>
          </a:p>
          <a:p>
            <a:pPr lvl="1"/>
            <a:r>
              <a:rPr lang="zh-TW" altLang="en-US" sz="4400" b="1" dirty="0" smtClean="0">
                <a:solidFill>
                  <a:srgbClr val="C00000"/>
                </a:solidFill>
                <a:hlinkClick r:id="rId2" action="ppaction://hlinkfile"/>
              </a:rPr>
              <a:t>救救菜英文剪輯片段</a:t>
            </a:r>
            <a:r>
              <a:rPr lang="en-US" altLang="zh-TW" sz="4400" b="1" dirty="0" smtClean="0">
                <a:solidFill>
                  <a:srgbClr val="C00000"/>
                </a:solidFill>
                <a:hlinkClick r:id="rId2" action="ppaction://hlinkfile"/>
              </a:rPr>
              <a:t>\</a:t>
            </a:r>
            <a:r>
              <a:rPr lang="zh-TW" altLang="en-US" sz="4400" b="1" dirty="0" smtClean="0">
                <a:solidFill>
                  <a:srgbClr val="C00000"/>
                </a:solidFill>
                <a:hlinkClick r:id="rId2" action="ppaction://hlinkfile"/>
              </a:rPr>
              <a:t>第一段</a:t>
            </a:r>
            <a:r>
              <a:rPr lang="en-US" altLang="zh-TW" sz="4400" b="1" dirty="0" smtClean="0">
                <a:solidFill>
                  <a:srgbClr val="C00000"/>
                </a:solidFill>
                <a:hlinkClick r:id="rId2" action="ppaction://hlinkfile"/>
              </a:rPr>
              <a:t>(0225~0514)</a:t>
            </a:r>
            <a:r>
              <a:rPr lang="zh-TW" altLang="en-US" sz="4400" b="1" dirty="0" smtClean="0">
                <a:solidFill>
                  <a:srgbClr val="C00000"/>
                </a:solidFill>
                <a:hlinkClick r:id="rId2" action="ppaction://hlinkfile"/>
              </a:rPr>
              <a:t>先生女兒取笑</a:t>
            </a:r>
            <a:r>
              <a:rPr lang="en-US" altLang="zh-TW" sz="4400" b="1" dirty="0" smtClean="0">
                <a:solidFill>
                  <a:srgbClr val="C00000"/>
                </a:solidFill>
                <a:hlinkClick r:id="rId2" action="ppaction://hlinkfile"/>
              </a:rPr>
              <a:t>.</a:t>
            </a:r>
            <a:r>
              <a:rPr lang="en-US" altLang="zh-TW" sz="4400" b="1" dirty="0" err="1" smtClean="0">
                <a:solidFill>
                  <a:srgbClr val="C00000"/>
                </a:solidFill>
                <a:hlinkClick r:id="rId2" action="ppaction://hlinkfile"/>
              </a:rPr>
              <a:t>mp4</a:t>
            </a:r>
            <a:endParaRPr lang="en-US" altLang="zh-TW" sz="4400" b="1" dirty="0" smtClean="0">
              <a:solidFill>
                <a:srgbClr val="C00000"/>
              </a:solidFill>
            </a:endParaRPr>
          </a:p>
          <a:p>
            <a:pPr lvl="1"/>
            <a:endParaRPr lang="zh-TW" alt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問題與討論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zh-TW" altLang="en-US" sz="4400" b="1" dirty="0" smtClean="0">
                <a:solidFill>
                  <a:srgbClr val="C00000"/>
                </a:solidFill>
              </a:rPr>
              <a:t>影片</a:t>
            </a:r>
            <a:r>
              <a:rPr lang="zh-TW" altLang="en-US" sz="4400" b="1" dirty="0">
                <a:solidFill>
                  <a:srgbClr val="C00000"/>
                </a:solidFill>
              </a:rPr>
              <a:t>中主角莎希受到那些不平等及不被尊重的情形</a:t>
            </a:r>
            <a:r>
              <a:rPr lang="zh-TW" altLang="en-US" sz="4400" b="1" dirty="0" smtClean="0">
                <a:solidFill>
                  <a:srgbClr val="C00000"/>
                </a:solidFill>
              </a:rPr>
              <a:t>？</a:t>
            </a:r>
            <a:endParaRPr lang="en-US" altLang="zh-TW" sz="4400" b="1" dirty="0" smtClean="0">
              <a:solidFill>
                <a:srgbClr val="C00000"/>
              </a:solidFill>
            </a:endParaRPr>
          </a:p>
          <a:p>
            <a:pPr lvl="1"/>
            <a:r>
              <a:rPr lang="zh-TW" altLang="en-US" sz="4400" b="1" dirty="0" smtClean="0">
                <a:solidFill>
                  <a:srgbClr val="C00000"/>
                </a:solidFill>
                <a:hlinkClick r:id="rId2" action="ppaction://hlinkfile"/>
              </a:rPr>
              <a:t>救救菜英文剪輯片段</a:t>
            </a:r>
            <a:r>
              <a:rPr lang="en-US" altLang="zh-TW" sz="4400" b="1" dirty="0" smtClean="0">
                <a:solidFill>
                  <a:srgbClr val="C00000"/>
                </a:solidFill>
                <a:hlinkClick r:id="rId2" action="ppaction://hlinkfile"/>
              </a:rPr>
              <a:t>\</a:t>
            </a:r>
            <a:r>
              <a:rPr lang="zh-TW" altLang="en-US" sz="4400" b="1" dirty="0" smtClean="0">
                <a:solidFill>
                  <a:srgbClr val="C00000"/>
                </a:solidFill>
                <a:hlinkClick r:id="rId2" action="ppaction://hlinkfile"/>
              </a:rPr>
              <a:t>第二段</a:t>
            </a:r>
            <a:r>
              <a:rPr lang="en-US" altLang="zh-TW" sz="4400" b="1" dirty="0" smtClean="0">
                <a:solidFill>
                  <a:srgbClr val="C00000"/>
                </a:solidFill>
                <a:hlinkClick r:id="rId2" action="ppaction://hlinkfile"/>
              </a:rPr>
              <a:t>(1104~1650)</a:t>
            </a:r>
            <a:r>
              <a:rPr lang="zh-TW" altLang="en-US" sz="4400" b="1" dirty="0" smtClean="0">
                <a:solidFill>
                  <a:srgbClr val="C00000"/>
                </a:solidFill>
                <a:hlinkClick r:id="rId2" action="ppaction://hlinkfile"/>
              </a:rPr>
              <a:t>女兒家長會</a:t>
            </a:r>
            <a:r>
              <a:rPr lang="en-US" altLang="zh-TW" sz="4400" b="1" dirty="0" smtClean="0">
                <a:solidFill>
                  <a:srgbClr val="C00000"/>
                </a:solidFill>
                <a:hlinkClick r:id="rId2" action="ppaction://hlinkfile"/>
              </a:rPr>
              <a:t>.</a:t>
            </a:r>
            <a:r>
              <a:rPr lang="en-US" altLang="zh-TW" sz="4400" b="1" dirty="0" err="1" smtClean="0">
                <a:solidFill>
                  <a:srgbClr val="C00000"/>
                </a:solidFill>
                <a:hlinkClick r:id="rId2" action="ppaction://hlinkfile"/>
              </a:rPr>
              <a:t>mp4</a:t>
            </a:r>
            <a:endParaRPr lang="zh-TW" alt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1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問題與討論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zh-TW" altLang="en-US" sz="4400" b="1" dirty="0" smtClean="0">
                <a:solidFill>
                  <a:srgbClr val="C00000"/>
                </a:solidFill>
              </a:rPr>
              <a:t>影片</a:t>
            </a:r>
            <a:r>
              <a:rPr lang="zh-TW" altLang="en-US" sz="4400" b="1" dirty="0">
                <a:solidFill>
                  <a:srgbClr val="C00000"/>
                </a:solidFill>
              </a:rPr>
              <a:t>中主角莎希受到那些不平等及不被尊重的情形</a:t>
            </a:r>
            <a:r>
              <a:rPr lang="zh-TW" altLang="en-US" sz="4400" b="1" dirty="0" smtClean="0">
                <a:solidFill>
                  <a:srgbClr val="C00000"/>
                </a:solidFill>
              </a:rPr>
              <a:t>？</a:t>
            </a:r>
            <a:endParaRPr lang="en-US" altLang="zh-TW" sz="4400" b="1" dirty="0" smtClean="0">
              <a:solidFill>
                <a:srgbClr val="C00000"/>
              </a:solidFill>
            </a:endParaRPr>
          </a:p>
          <a:p>
            <a:pPr lvl="1"/>
            <a:r>
              <a:rPr lang="zh-TW" altLang="en-US" sz="4400" b="1" dirty="0" smtClean="0">
                <a:solidFill>
                  <a:srgbClr val="C00000"/>
                </a:solidFill>
                <a:hlinkClick r:id="rId2" action="ppaction://hlinkfile"/>
              </a:rPr>
              <a:t>救救菜英文剪輯片段</a:t>
            </a:r>
            <a:r>
              <a:rPr lang="en-US" altLang="zh-TW" sz="4400" b="1" dirty="0" smtClean="0">
                <a:solidFill>
                  <a:srgbClr val="C00000"/>
                </a:solidFill>
                <a:hlinkClick r:id="rId2" action="ppaction://hlinkfile"/>
              </a:rPr>
              <a:t>\</a:t>
            </a:r>
            <a:r>
              <a:rPr lang="zh-TW" altLang="en-US" sz="4400" b="1" dirty="0" smtClean="0">
                <a:solidFill>
                  <a:srgbClr val="C00000"/>
                </a:solidFill>
                <a:hlinkClick r:id="rId2" action="ppaction://hlinkfile"/>
              </a:rPr>
              <a:t>第三段</a:t>
            </a:r>
            <a:r>
              <a:rPr lang="en-US" altLang="zh-TW" sz="4400" b="1" dirty="0" smtClean="0">
                <a:solidFill>
                  <a:srgbClr val="C00000"/>
                </a:solidFill>
                <a:hlinkClick r:id="rId2" action="ppaction://hlinkfile"/>
              </a:rPr>
              <a:t>(3200~3240)</a:t>
            </a:r>
            <a:r>
              <a:rPr lang="zh-TW" altLang="en-US" sz="4400" b="1" dirty="0" smtClean="0">
                <a:solidFill>
                  <a:srgbClr val="C00000"/>
                </a:solidFill>
                <a:hlinkClick r:id="rId2" action="ppaction://hlinkfile"/>
              </a:rPr>
              <a:t>海關</a:t>
            </a:r>
            <a:r>
              <a:rPr lang="en-US" altLang="zh-TW" sz="4400" b="1" dirty="0" smtClean="0">
                <a:solidFill>
                  <a:srgbClr val="C00000"/>
                </a:solidFill>
                <a:hlinkClick r:id="rId2" action="ppaction://hlinkfile"/>
              </a:rPr>
              <a:t>.</a:t>
            </a:r>
            <a:r>
              <a:rPr lang="en-US" altLang="zh-TW" sz="4400" b="1" dirty="0" err="1" smtClean="0">
                <a:solidFill>
                  <a:srgbClr val="C00000"/>
                </a:solidFill>
                <a:hlinkClick r:id="rId2" action="ppaction://hlinkfile"/>
              </a:rPr>
              <a:t>mp4</a:t>
            </a:r>
            <a:endParaRPr lang="en-US" altLang="zh-TW" sz="4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0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問題與討論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zh-TW" altLang="en-US" sz="4400" b="1" dirty="0" smtClean="0">
                <a:solidFill>
                  <a:srgbClr val="C00000"/>
                </a:solidFill>
              </a:rPr>
              <a:t>影片</a:t>
            </a:r>
            <a:r>
              <a:rPr lang="zh-TW" altLang="en-US" sz="4400" b="1" dirty="0">
                <a:solidFill>
                  <a:srgbClr val="C00000"/>
                </a:solidFill>
              </a:rPr>
              <a:t>中主角莎希受到那些不平等及</a:t>
            </a:r>
            <a:r>
              <a:rPr lang="zh-TW" altLang="en-US" sz="4400" b="1" dirty="0" smtClean="0">
                <a:solidFill>
                  <a:srgbClr val="C00000"/>
                </a:solidFill>
              </a:rPr>
              <a:t>不被</a:t>
            </a:r>
            <a:r>
              <a:rPr lang="zh-TW" altLang="en-US" sz="4400" b="1" dirty="0">
                <a:solidFill>
                  <a:srgbClr val="C00000"/>
                </a:solidFill>
              </a:rPr>
              <a:t>尊重的情形</a:t>
            </a:r>
            <a:r>
              <a:rPr lang="zh-TW" altLang="en-US" sz="4400" b="1" dirty="0" smtClean="0">
                <a:solidFill>
                  <a:srgbClr val="C00000"/>
                </a:solidFill>
              </a:rPr>
              <a:t>？</a:t>
            </a:r>
            <a:endParaRPr lang="en-US" altLang="zh-TW" sz="4400" b="1" dirty="0" smtClean="0">
              <a:solidFill>
                <a:srgbClr val="C00000"/>
              </a:solidFill>
            </a:endParaRPr>
          </a:p>
          <a:p>
            <a:pPr lvl="1"/>
            <a:r>
              <a:rPr lang="zh-TW" altLang="en-US" sz="4400" b="1" dirty="0" smtClean="0">
                <a:solidFill>
                  <a:srgbClr val="C00000"/>
                </a:solidFill>
                <a:hlinkClick r:id="rId2" action="ppaction://hlinkfile"/>
              </a:rPr>
              <a:t>救救菜英文剪輯片段</a:t>
            </a:r>
            <a:r>
              <a:rPr lang="en-US" altLang="zh-TW" sz="4400" b="1" dirty="0" smtClean="0">
                <a:solidFill>
                  <a:srgbClr val="C00000"/>
                </a:solidFill>
                <a:hlinkClick r:id="rId2" action="ppaction://hlinkfile"/>
              </a:rPr>
              <a:t>\</a:t>
            </a:r>
            <a:r>
              <a:rPr lang="zh-TW" altLang="en-US" sz="4400" b="1" dirty="0" smtClean="0">
                <a:solidFill>
                  <a:srgbClr val="C00000"/>
                </a:solidFill>
                <a:hlinkClick r:id="rId2" action="ppaction://hlinkfile"/>
              </a:rPr>
              <a:t>第四段</a:t>
            </a:r>
            <a:r>
              <a:rPr lang="en-US" altLang="zh-TW" sz="4400" b="1" dirty="0" smtClean="0">
                <a:solidFill>
                  <a:srgbClr val="C00000"/>
                </a:solidFill>
                <a:hlinkClick r:id="rId2" action="ppaction://hlinkfile"/>
              </a:rPr>
              <a:t>(4050~4419)</a:t>
            </a:r>
            <a:r>
              <a:rPr lang="zh-TW" altLang="en-US" sz="4400" b="1" dirty="0" smtClean="0">
                <a:solidFill>
                  <a:srgbClr val="C00000"/>
                </a:solidFill>
                <a:hlinkClick r:id="rId2" action="ppaction://hlinkfile"/>
              </a:rPr>
              <a:t>點餐</a:t>
            </a:r>
            <a:r>
              <a:rPr lang="en-US" altLang="zh-TW" sz="4400" b="1" dirty="0" smtClean="0">
                <a:solidFill>
                  <a:srgbClr val="C00000"/>
                </a:solidFill>
                <a:hlinkClick r:id="rId2" action="ppaction://hlinkfile"/>
              </a:rPr>
              <a:t>.</a:t>
            </a:r>
            <a:r>
              <a:rPr lang="en-US" altLang="zh-TW" sz="4400" b="1" dirty="0" err="1" smtClean="0">
                <a:solidFill>
                  <a:srgbClr val="C00000"/>
                </a:solidFill>
                <a:hlinkClick r:id="rId2" action="ppaction://hlinkfile"/>
              </a:rPr>
              <a:t>mp4</a:t>
            </a:r>
            <a:endParaRPr lang="zh-TW" altLang="en-US" sz="4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7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問題與討論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zh-TW" altLang="en-US" sz="4400" b="1" dirty="0" smtClean="0">
                <a:solidFill>
                  <a:srgbClr val="C00000"/>
                </a:solidFill>
              </a:rPr>
              <a:t>影片</a:t>
            </a:r>
            <a:r>
              <a:rPr lang="zh-TW" altLang="en-US" sz="4400" b="1" dirty="0">
                <a:solidFill>
                  <a:srgbClr val="C00000"/>
                </a:solidFill>
              </a:rPr>
              <a:t>中主角莎希受到那些不平等及不被尊重的情形</a:t>
            </a:r>
            <a:r>
              <a:rPr lang="zh-TW" altLang="en-US" sz="4400" b="1" dirty="0" smtClean="0">
                <a:solidFill>
                  <a:srgbClr val="C00000"/>
                </a:solidFill>
              </a:rPr>
              <a:t>？</a:t>
            </a:r>
            <a:endParaRPr lang="en-US" altLang="zh-TW" sz="4400" b="1" dirty="0" smtClean="0">
              <a:solidFill>
                <a:srgbClr val="C00000"/>
              </a:solidFill>
            </a:endParaRPr>
          </a:p>
          <a:p>
            <a:pPr lvl="1"/>
            <a:r>
              <a:rPr lang="zh-TW" altLang="en-US" sz="4400" b="1" dirty="0" smtClean="0">
                <a:solidFill>
                  <a:srgbClr val="C00000"/>
                </a:solidFill>
                <a:hlinkClick r:id="rId2" action="ppaction://hlinkfile"/>
              </a:rPr>
              <a:t>救救菜英文剪輯片段</a:t>
            </a:r>
            <a:r>
              <a:rPr lang="en-US" altLang="zh-TW" sz="4400" b="1" dirty="0" smtClean="0">
                <a:solidFill>
                  <a:srgbClr val="C00000"/>
                </a:solidFill>
                <a:hlinkClick r:id="rId2" action="ppaction://hlinkfile"/>
              </a:rPr>
              <a:t>\</a:t>
            </a:r>
            <a:r>
              <a:rPr lang="zh-TW" altLang="en-US" sz="4400" b="1" dirty="0" smtClean="0">
                <a:solidFill>
                  <a:srgbClr val="C00000"/>
                </a:solidFill>
                <a:hlinkClick r:id="rId2" action="ppaction://hlinkfile"/>
              </a:rPr>
              <a:t>第六段</a:t>
            </a:r>
            <a:r>
              <a:rPr lang="en-US" altLang="zh-TW" sz="4400" b="1" dirty="0" smtClean="0">
                <a:solidFill>
                  <a:srgbClr val="C00000"/>
                </a:solidFill>
                <a:hlinkClick r:id="rId2" action="ppaction://hlinkfile"/>
              </a:rPr>
              <a:t>(011345~011435)</a:t>
            </a:r>
            <a:r>
              <a:rPr lang="zh-TW" altLang="en-US" sz="4400" b="1" dirty="0" smtClean="0">
                <a:solidFill>
                  <a:srgbClr val="C00000"/>
                </a:solidFill>
                <a:hlinkClick r:id="rId2" action="ppaction://hlinkfile"/>
              </a:rPr>
              <a:t>女兒來電大吼</a:t>
            </a:r>
            <a:r>
              <a:rPr lang="en-US" altLang="zh-TW" sz="4400" b="1" dirty="0" smtClean="0">
                <a:solidFill>
                  <a:srgbClr val="C00000"/>
                </a:solidFill>
                <a:hlinkClick r:id="rId2" action="ppaction://hlinkfile"/>
              </a:rPr>
              <a:t>.</a:t>
            </a:r>
            <a:r>
              <a:rPr lang="en-US" altLang="zh-TW" sz="4400" b="1" dirty="0" err="1" smtClean="0">
                <a:solidFill>
                  <a:srgbClr val="C00000"/>
                </a:solidFill>
                <a:hlinkClick r:id="rId2" action="ppaction://hlinkfile"/>
              </a:rPr>
              <a:t>mp4</a:t>
            </a:r>
            <a:endParaRPr lang="en-US" altLang="zh-TW" sz="44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19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問題與討論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zh-TW" altLang="en-US" sz="4400" b="1" dirty="0" smtClean="0">
                <a:solidFill>
                  <a:srgbClr val="C00000"/>
                </a:solidFill>
              </a:rPr>
              <a:t>請</a:t>
            </a:r>
            <a:r>
              <a:rPr lang="zh-TW" altLang="en-US" sz="4400" b="1" dirty="0">
                <a:solidFill>
                  <a:srgbClr val="C00000"/>
                </a:solidFill>
              </a:rPr>
              <a:t>分享個人在日常生活中，是否曾經被不受尊重的對待，或是否亦</a:t>
            </a:r>
            <a:r>
              <a:rPr lang="zh-TW" altLang="en-US" sz="4400" b="1" dirty="0" smtClean="0">
                <a:solidFill>
                  <a:srgbClr val="C00000"/>
                </a:solidFill>
              </a:rPr>
              <a:t>曾有不</a:t>
            </a:r>
            <a:r>
              <a:rPr lang="zh-TW" altLang="en-US" sz="4400" b="1" dirty="0">
                <a:solidFill>
                  <a:srgbClr val="C00000"/>
                </a:solidFill>
              </a:rPr>
              <a:t>尊重別人的經歷？</a:t>
            </a:r>
          </a:p>
        </p:txBody>
      </p:sp>
    </p:spTree>
    <p:extLst>
      <p:ext uri="{BB962C8B-B14F-4D97-AF65-F5344CB8AC3E}">
        <p14:creationId xmlns:p14="http://schemas.microsoft.com/office/powerpoint/2010/main" val="262103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問題與討論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zh-TW" altLang="en-US" sz="4400" b="1" dirty="0" smtClean="0">
                <a:solidFill>
                  <a:srgbClr val="C00000"/>
                </a:solidFill>
              </a:rPr>
              <a:t>你</a:t>
            </a:r>
            <a:r>
              <a:rPr lang="zh-TW" altLang="en-US" sz="4400" b="1" dirty="0">
                <a:solidFill>
                  <a:srgbClr val="C00000"/>
                </a:solidFill>
              </a:rPr>
              <a:t>覺得同性戀者，失戀時的心理反應是什麼</a:t>
            </a:r>
            <a:r>
              <a:rPr lang="zh-TW" altLang="en-US" sz="4400" b="1" dirty="0" smtClean="0">
                <a:solidFill>
                  <a:srgbClr val="C00000"/>
                </a:solidFill>
              </a:rPr>
              <a:t>？</a:t>
            </a:r>
            <a:endParaRPr lang="en-US" altLang="zh-TW" sz="4400" b="1" dirty="0" smtClean="0">
              <a:solidFill>
                <a:srgbClr val="C00000"/>
              </a:solidFill>
            </a:endParaRPr>
          </a:p>
          <a:p>
            <a:pPr lvl="1"/>
            <a:r>
              <a:rPr lang="zh-TW" altLang="en-US" sz="4400" b="1" dirty="0" smtClean="0">
                <a:solidFill>
                  <a:srgbClr val="C00000"/>
                </a:solidFill>
                <a:hlinkClick r:id="rId2" action="ppaction://hlinkfile"/>
              </a:rPr>
              <a:t>救救菜英文剪輯片段</a:t>
            </a:r>
            <a:r>
              <a:rPr lang="en-US" altLang="zh-TW" sz="4400" b="1" dirty="0" smtClean="0">
                <a:solidFill>
                  <a:srgbClr val="C00000"/>
                </a:solidFill>
                <a:hlinkClick r:id="rId2" action="ppaction://hlinkfile"/>
              </a:rPr>
              <a:t>\</a:t>
            </a:r>
            <a:r>
              <a:rPr lang="zh-TW" altLang="en-US" sz="4400" b="1" dirty="0" smtClean="0">
                <a:solidFill>
                  <a:srgbClr val="C00000"/>
                </a:solidFill>
                <a:hlinkClick r:id="rId2" action="ppaction://hlinkfile"/>
              </a:rPr>
              <a:t>第七段</a:t>
            </a:r>
            <a:r>
              <a:rPr lang="en-US" altLang="zh-TW" sz="4400" b="1" dirty="0" smtClean="0">
                <a:solidFill>
                  <a:srgbClr val="C00000"/>
                </a:solidFill>
                <a:hlinkClick r:id="rId2" action="ppaction://hlinkfile"/>
              </a:rPr>
              <a:t>(011913~012000)</a:t>
            </a:r>
            <a:r>
              <a:rPr lang="zh-TW" altLang="en-US" sz="4400" b="1" dirty="0" smtClean="0">
                <a:solidFill>
                  <a:srgbClr val="C00000"/>
                </a:solidFill>
                <a:hlinkClick r:id="rId2" action="ppaction://hlinkfile"/>
              </a:rPr>
              <a:t>同志的傷心</a:t>
            </a:r>
            <a:r>
              <a:rPr lang="en-US" altLang="zh-TW" sz="4400" b="1" dirty="0" smtClean="0">
                <a:solidFill>
                  <a:srgbClr val="C00000"/>
                </a:solidFill>
                <a:hlinkClick r:id="rId2" action="ppaction://hlinkfile"/>
              </a:rPr>
              <a:t>.</a:t>
            </a:r>
            <a:r>
              <a:rPr lang="en-US" altLang="zh-TW" sz="4400" b="1" dirty="0" err="1" smtClean="0">
                <a:solidFill>
                  <a:srgbClr val="C00000"/>
                </a:solidFill>
                <a:hlinkClick r:id="rId2" action="ppaction://hlinkfile"/>
              </a:rPr>
              <a:t>mp4</a:t>
            </a:r>
            <a:endParaRPr lang="zh-TW" alt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7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92</TotalTime>
  <Words>353</Words>
  <Application>Microsoft Office PowerPoint</Application>
  <PresentationFormat>寬螢幕</PresentationFormat>
  <Paragraphs>38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微軟正黑體</vt:lpstr>
      <vt:lpstr>新細明體</vt:lpstr>
      <vt:lpstr>標楷體</vt:lpstr>
      <vt:lpstr>Arial</vt:lpstr>
      <vt:lpstr>Garamond</vt:lpstr>
      <vt:lpstr>Segoe UI Black</vt:lpstr>
      <vt:lpstr>有機</vt:lpstr>
      <vt:lpstr>性平影片欣賞                  救救菜英文</vt:lpstr>
      <vt:lpstr>問題與討論(1)</vt:lpstr>
      <vt:lpstr>問題與討論(2)</vt:lpstr>
      <vt:lpstr>問題與討論(2)</vt:lpstr>
      <vt:lpstr>問題與討論(2)</vt:lpstr>
      <vt:lpstr>問題與討論(2)</vt:lpstr>
      <vt:lpstr>問題與討論(2)</vt:lpstr>
      <vt:lpstr>問題與討論(3)</vt:lpstr>
      <vt:lpstr>問題與討論(4)</vt:lpstr>
      <vt:lpstr>問題與討論(5)</vt:lpstr>
      <vt:lpstr>問題與討論(6)</vt:lpstr>
      <vt:lpstr>問題與討論(6)</vt:lpstr>
      <vt:lpstr>問題與討論(7)</vt:lpstr>
      <vt:lpstr>結語</vt:lpstr>
      <vt:lpstr> 外一章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性平影片欣賞                  救救菜英文</dc:title>
  <dc:creator>teacher</dc:creator>
  <cp:lastModifiedBy>teacher</cp:lastModifiedBy>
  <cp:revision>13</cp:revision>
  <dcterms:created xsi:type="dcterms:W3CDTF">2018-05-28T06:24:30Z</dcterms:created>
  <dcterms:modified xsi:type="dcterms:W3CDTF">2018-05-30T05:11:46Z</dcterms:modified>
</cp:coreProperties>
</file>