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72" r:id="rId2"/>
    <p:sldId id="487" r:id="rId3"/>
    <p:sldId id="653" r:id="rId4"/>
    <p:sldId id="659" r:id="rId5"/>
    <p:sldId id="677" r:id="rId6"/>
    <p:sldId id="661" r:id="rId7"/>
    <p:sldId id="660" r:id="rId8"/>
    <p:sldId id="655" r:id="rId9"/>
    <p:sldId id="654" r:id="rId10"/>
    <p:sldId id="656" r:id="rId11"/>
    <p:sldId id="662" r:id="rId12"/>
    <p:sldId id="664" r:id="rId13"/>
    <p:sldId id="678" r:id="rId14"/>
    <p:sldId id="686" r:id="rId15"/>
    <p:sldId id="683" r:id="rId16"/>
    <p:sldId id="684" r:id="rId17"/>
    <p:sldId id="670" r:id="rId18"/>
    <p:sldId id="685" r:id="rId19"/>
    <p:sldId id="688" r:id="rId20"/>
    <p:sldId id="681" r:id="rId21"/>
    <p:sldId id="689" r:id="rId22"/>
    <p:sldId id="682" r:id="rId23"/>
    <p:sldId id="680" r:id="rId24"/>
    <p:sldId id="691" r:id="rId25"/>
    <p:sldId id="447"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66FF99"/>
    <a:srgbClr val="10F02B"/>
    <a:srgbClr val="FF9900"/>
    <a:srgbClr val="694E11"/>
    <a:srgbClr val="3B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7E65F-B3C8-48C1-BAA4-5800E58298EE}" v="23" dt="2020-10-13T06:57:24.993"/>
    <p1510:client id="{BDECA3CC-4BDF-4600-8C10-AF53121E98FA}" v="115" dt="2020-10-13T06:47:29.962"/>
  </p1510:revLst>
</p1510:revInfo>
</file>

<file path=ppt/tableStyles.xml><?xml version="1.0" encoding="utf-8"?>
<a:tblStyleLst xmlns:a="http://schemas.openxmlformats.org/drawingml/2006/main" def="{5C22544A-7EE6-4342-B048-85BDC9FD1C3A}">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95847" autoAdjust="0"/>
  </p:normalViewPr>
  <p:slideViewPr>
    <p:cSldViewPr snapToGrid="0">
      <p:cViewPr varScale="1">
        <p:scale>
          <a:sx n="85" d="100"/>
          <a:sy n="85" d="100"/>
        </p:scale>
        <p:origin x="48" y="2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9573F-DC46-4AD1-A2EB-1CA2FF2F2793}" type="datetimeFigureOut">
              <a:rPr lang="zh-TW" altLang="en-US" smtClean="0"/>
              <a:pPr/>
              <a:t>2021/4/12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6814F-1C4D-423E-8FA1-EADFA1E6C1E2}" type="slidenum">
              <a:rPr lang="zh-TW" altLang="en-US" smtClean="0"/>
              <a:pPr/>
              <a:t>‹#›</a:t>
            </a:fld>
            <a:endParaRPr lang="zh-TW" altLang="en-US"/>
          </a:p>
        </p:txBody>
      </p:sp>
    </p:spTree>
    <p:extLst>
      <p:ext uri="{BB962C8B-B14F-4D97-AF65-F5344CB8AC3E}">
        <p14:creationId xmlns:p14="http://schemas.microsoft.com/office/powerpoint/2010/main" val="235073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050" dirty="0">
                <a:solidFill>
                  <a:srgbClr val="002060"/>
                </a:solidFill>
                <a:latin typeface="標楷體" panose="03000509000000000000" pitchFamily="65" charset="-120"/>
                <a:ea typeface="標楷體" panose="03000509000000000000" pitchFamily="65" charset="-120"/>
                <a:cs typeface="+mn-cs"/>
              </a:rPr>
              <a:t>用</a:t>
            </a:r>
            <a:r>
              <a:rPr lang="zh-TW" altLang="en-US" b="1" dirty="0">
                <a:solidFill>
                  <a:srgbClr val="00B050"/>
                </a:solidFill>
              </a:rPr>
              <a:t>探究策略</a:t>
            </a:r>
            <a:r>
              <a:rPr lang="zh-TW" altLang="en-US" sz="1050" dirty="0">
                <a:solidFill>
                  <a:srgbClr val="002060"/>
                </a:solidFill>
                <a:latin typeface="標楷體" panose="03000509000000000000" pitchFamily="65" charset="-120"/>
                <a:ea typeface="標楷體" panose="03000509000000000000" pitchFamily="65" charset="-120"/>
                <a:cs typeface="+mn-cs"/>
              </a:rPr>
              <a:t>做</a:t>
            </a:r>
            <a:r>
              <a:rPr lang="zh-TW" altLang="en-US" b="1" dirty="0">
                <a:solidFill>
                  <a:srgbClr val="FF0000"/>
                </a:solidFill>
              </a:rPr>
              <a:t>學習引導的方向，是今年想要提供老師日後在設計課程時有不同的思維。</a:t>
            </a:r>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1</a:t>
            </a:fld>
            <a:endParaRPr lang="zh-TW" altLang="en-US"/>
          </a:p>
        </p:txBody>
      </p:sp>
    </p:spTree>
    <p:extLst>
      <p:ext uri="{BB962C8B-B14F-4D97-AF65-F5344CB8AC3E}">
        <p14:creationId xmlns:p14="http://schemas.microsoft.com/office/powerpoint/2010/main" val="52177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例子指的是正確的方向，對媒體的認知</a:t>
            </a:r>
          </a:p>
          <a:p>
            <a:r>
              <a:rPr lang="zh-TW" altLang="en-US" dirty="0"/>
              <a:t>答對一個算一分，計算總分最高的小組可得到</a:t>
            </a:r>
            <a:r>
              <a:rPr lang="en-US" altLang="zh-TW" dirty="0"/>
              <a:t>3</a:t>
            </a:r>
            <a:r>
              <a:rPr lang="zh-TW" altLang="en-US" dirty="0"/>
              <a:t>個籌碼；</a:t>
            </a:r>
            <a:r>
              <a:rPr lang="en-US" altLang="zh-TW" dirty="0"/>
              <a:t>20</a:t>
            </a:r>
            <a:r>
              <a:rPr lang="zh-TW" altLang="en-US" dirty="0"/>
              <a:t>個以上可以得到</a:t>
            </a:r>
            <a:r>
              <a:rPr lang="en-US" altLang="zh-TW" dirty="0"/>
              <a:t>5</a:t>
            </a:r>
            <a:r>
              <a:rPr lang="zh-TW" altLang="en-US" dirty="0"/>
              <a:t>籌碼</a:t>
            </a:r>
            <a:endParaRPr lang="en-US" altLang="zh-TW" dirty="0"/>
          </a:p>
        </p:txBody>
      </p:sp>
      <p:sp>
        <p:nvSpPr>
          <p:cNvPr id="4" name="投影片編號版面配置區 3"/>
          <p:cNvSpPr>
            <a:spLocks noGrp="1"/>
          </p:cNvSpPr>
          <p:nvPr>
            <p:ph type="sldNum" sz="quarter" idx="5"/>
          </p:nvPr>
        </p:nvSpPr>
        <p:spPr/>
        <p:txBody>
          <a:bodyPr/>
          <a:lstStyle/>
          <a:p>
            <a:fld id="{E7F6814F-1C4D-423E-8FA1-EADFA1E6C1E2}" type="slidenum">
              <a:rPr lang="zh-TW" altLang="en-US" smtClean="0"/>
              <a:pPr/>
              <a:t>12</a:t>
            </a:fld>
            <a:endParaRPr lang="zh-TW" altLang="en-US"/>
          </a:p>
        </p:txBody>
      </p:sp>
    </p:spTree>
    <p:extLst>
      <p:ext uri="{BB962C8B-B14F-4D97-AF65-F5344CB8AC3E}">
        <p14:creationId xmlns:p14="http://schemas.microsoft.com/office/powerpoint/2010/main" val="97202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接著來看例子裡的圖案，有那些共同性可以寫在右上的特徵</a:t>
            </a:r>
          </a:p>
          <a:p>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13</a:t>
            </a:fld>
            <a:endParaRPr lang="zh-TW" altLang="en-US"/>
          </a:p>
        </p:txBody>
      </p:sp>
    </p:spTree>
    <p:extLst>
      <p:ext uri="{BB962C8B-B14F-4D97-AF65-F5344CB8AC3E}">
        <p14:creationId xmlns:p14="http://schemas.microsoft.com/office/powerpoint/2010/main" val="132544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15</a:t>
            </a:fld>
            <a:endParaRPr lang="zh-TW" altLang="en-US"/>
          </a:p>
        </p:txBody>
      </p:sp>
    </p:spTree>
    <p:extLst>
      <p:ext uri="{BB962C8B-B14F-4D97-AF65-F5344CB8AC3E}">
        <p14:creationId xmlns:p14="http://schemas.microsoft.com/office/powerpoint/2010/main" val="311624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調查可能是為不同事實性的例子，如社區踏查的店家廣告文宣或廣告或電影或電視劇</a:t>
            </a:r>
            <a:endParaRPr lang="en-US" altLang="zh-TW" dirty="0"/>
          </a:p>
          <a:p>
            <a:r>
              <a:rPr lang="zh-TW" altLang="en-US" dirty="0"/>
              <a:t>組織可以利用心智圖或樹枝圖、階層圖、。。。呈現出自己調查的結果，並發表分享</a:t>
            </a:r>
            <a:endParaRPr lang="en-US" altLang="zh-TW" dirty="0"/>
          </a:p>
          <a:p>
            <a:r>
              <a:rPr lang="zh-TW" altLang="en-US" dirty="0"/>
              <a:t>在各組之中找到相同的通則進行歸納的方式，並找到生活中的實例</a:t>
            </a:r>
            <a:endParaRPr lang="en-US" altLang="zh-TW" dirty="0"/>
          </a:p>
          <a:p>
            <a:r>
              <a:rPr lang="zh-TW" altLang="en-US" dirty="0"/>
              <a:t>日後可以進行的公民行動或方案（</a:t>
            </a:r>
            <a:r>
              <a:rPr lang="en-US" altLang="zh-TW" dirty="0"/>
              <a:t>12/8</a:t>
            </a:r>
            <a:r>
              <a:rPr lang="zh-TW" altLang="en-US" dirty="0"/>
              <a:t>台師大的楊教授蒞臨分享，在安順國中）</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19</a:t>
            </a:fld>
            <a:endParaRPr lang="zh-TW" altLang="en-US"/>
          </a:p>
        </p:txBody>
      </p:sp>
    </p:spTree>
    <p:extLst>
      <p:ext uri="{BB962C8B-B14F-4D97-AF65-F5344CB8AC3E}">
        <p14:creationId xmlns:p14="http://schemas.microsoft.com/office/powerpoint/2010/main" val="50025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愛思客的概念探究循環所形成的課發展脈絡可以如同上面所示，從剛剛學習到使用分類策略來進行概念的聚焦，回到綜合活動的學習重點，可以從生活議題進行切入，例如臺灣社會常見的課程綱要</a:t>
            </a:r>
            <a:r>
              <a:rPr lang="en-US" altLang="zh-TW" dirty="0"/>
              <a:t>19</a:t>
            </a:r>
            <a:r>
              <a:rPr lang="zh-TW" altLang="en-US" dirty="0"/>
              <a:t>項議題或聯合國</a:t>
            </a:r>
            <a:r>
              <a:rPr lang="en-US" altLang="zh-TW" dirty="0"/>
              <a:t>2030</a:t>
            </a:r>
            <a:r>
              <a:rPr lang="zh-TW" altLang="en-US" dirty="0"/>
              <a:t>年的</a:t>
            </a:r>
            <a:r>
              <a:rPr lang="en-US" altLang="zh-TW" dirty="0"/>
              <a:t>17</a:t>
            </a:r>
            <a:r>
              <a:rPr lang="zh-TW" altLang="en-US" dirty="0"/>
              <a:t>項議題都是可以操作的</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20</a:t>
            </a:fld>
            <a:endParaRPr lang="zh-TW" altLang="en-US"/>
          </a:p>
        </p:txBody>
      </p:sp>
    </p:spTree>
    <p:extLst>
      <p:ext uri="{BB962C8B-B14F-4D97-AF65-F5344CB8AC3E}">
        <p14:creationId xmlns:p14="http://schemas.microsoft.com/office/powerpoint/2010/main" val="89713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kern="1200" dirty="0">
                <a:solidFill>
                  <a:schemeClr val="tx1"/>
                </a:solidFill>
                <a:effectLst/>
                <a:latin typeface="+mn-lt"/>
                <a:ea typeface="+mn-ea"/>
                <a:cs typeface="+mn-cs"/>
              </a:rPr>
              <a:t>二、聯合國</a:t>
            </a:r>
            <a:r>
              <a:rPr lang="en-US" altLang="zh-TW" sz="1200" b="1" kern="1200" dirty="0">
                <a:solidFill>
                  <a:schemeClr val="tx1"/>
                </a:solidFill>
                <a:effectLst/>
                <a:latin typeface="+mn-lt"/>
                <a:ea typeface="+mn-ea"/>
                <a:cs typeface="+mn-cs"/>
              </a:rPr>
              <a:t>17</a:t>
            </a:r>
            <a:r>
              <a:rPr lang="zh-TW" altLang="en-US" sz="1200" b="1" kern="1200" dirty="0">
                <a:solidFill>
                  <a:schemeClr val="tx1"/>
                </a:solidFill>
                <a:effectLst/>
                <a:latin typeface="+mn-lt"/>
                <a:ea typeface="+mn-ea"/>
                <a:cs typeface="+mn-cs"/>
              </a:rPr>
              <a:t>項永續發展目標</a:t>
            </a:r>
            <a:r>
              <a:rPr lang="en-US" altLang="zh-TW" sz="1200" b="1" kern="1200" dirty="0">
                <a:solidFill>
                  <a:schemeClr val="tx1"/>
                </a:solidFill>
                <a:effectLst/>
                <a:latin typeface="+mn-lt"/>
                <a:ea typeface="+mn-ea"/>
                <a:cs typeface="+mn-cs"/>
              </a:rPr>
              <a:t>(SDGs)</a:t>
            </a:r>
            <a:endParaRPr lang="zh-TW" altLang="en-US" dirty="0">
              <a:effectLst/>
            </a:endParaRPr>
          </a:p>
          <a:p>
            <a:r>
              <a:rPr lang="zh-TW" altLang="en-US" sz="1200" kern="1200" dirty="0">
                <a:solidFill>
                  <a:schemeClr val="tx1"/>
                </a:solidFill>
                <a:effectLst/>
                <a:latin typeface="+mn-lt"/>
                <a:ea typeface="+mn-ea"/>
                <a:cs typeface="+mn-cs"/>
              </a:rPr>
              <a:t>    聯合國永續發展目標</a:t>
            </a:r>
            <a:r>
              <a:rPr lang="en-US" altLang="zh-TW" sz="1200" kern="1200" dirty="0">
                <a:solidFill>
                  <a:schemeClr val="tx1"/>
                </a:solidFill>
                <a:effectLst/>
                <a:latin typeface="+mn-lt"/>
                <a:ea typeface="+mn-ea"/>
                <a:cs typeface="+mn-cs"/>
              </a:rPr>
              <a:t>(Sustainable Development Goals, SDGs)</a:t>
            </a:r>
            <a:r>
              <a:rPr lang="zh-TW" altLang="en-US" sz="1200" kern="1200" dirty="0">
                <a:solidFill>
                  <a:schemeClr val="tx1"/>
                </a:solidFill>
                <a:effectLst/>
                <a:latin typeface="+mn-lt"/>
                <a:ea typeface="+mn-ea"/>
                <a:cs typeface="+mn-cs"/>
              </a:rPr>
              <a:t>包含</a:t>
            </a:r>
            <a:r>
              <a:rPr lang="en-US" altLang="zh-TW" sz="1200" kern="1200" dirty="0">
                <a:solidFill>
                  <a:schemeClr val="tx1"/>
                </a:solidFill>
                <a:effectLst/>
                <a:latin typeface="+mn-lt"/>
                <a:ea typeface="+mn-ea"/>
                <a:cs typeface="+mn-cs"/>
              </a:rPr>
              <a:t>17</a:t>
            </a:r>
            <a:r>
              <a:rPr lang="zh-TW" altLang="en-US" sz="1200" kern="1200" dirty="0">
                <a:solidFill>
                  <a:schemeClr val="tx1"/>
                </a:solidFill>
                <a:effectLst/>
                <a:latin typeface="+mn-lt"/>
                <a:ea typeface="+mn-ea"/>
                <a:cs typeface="+mn-cs"/>
              </a:rPr>
              <a:t>項目標</a:t>
            </a:r>
            <a:r>
              <a:rPr lang="en-US" altLang="zh-TW" sz="1200" kern="1200" dirty="0">
                <a:solidFill>
                  <a:schemeClr val="tx1"/>
                </a:solidFill>
                <a:effectLst/>
                <a:latin typeface="+mn-lt"/>
                <a:ea typeface="+mn-ea"/>
                <a:cs typeface="+mn-cs"/>
              </a:rPr>
              <a:t>(Goals)</a:t>
            </a:r>
            <a:r>
              <a:rPr lang="zh-TW" altLang="en-US" sz="1200" kern="1200" dirty="0">
                <a:solidFill>
                  <a:schemeClr val="tx1"/>
                </a:solidFill>
                <a:effectLst/>
                <a:latin typeface="+mn-lt"/>
                <a:ea typeface="+mn-ea"/>
                <a:cs typeface="+mn-cs"/>
              </a:rPr>
              <a:t>及</a:t>
            </a:r>
            <a:r>
              <a:rPr lang="en-US" altLang="zh-TW" sz="1200" kern="1200" dirty="0">
                <a:solidFill>
                  <a:schemeClr val="tx1"/>
                </a:solidFill>
                <a:effectLst/>
                <a:latin typeface="+mn-lt"/>
                <a:ea typeface="+mn-ea"/>
                <a:cs typeface="+mn-cs"/>
              </a:rPr>
              <a:t>169</a:t>
            </a:r>
            <a:r>
              <a:rPr lang="zh-TW" altLang="en-US" sz="1200" kern="1200" dirty="0">
                <a:solidFill>
                  <a:schemeClr val="tx1"/>
                </a:solidFill>
                <a:effectLst/>
                <a:latin typeface="+mn-lt"/>
                <a:ea typeface="+mn-ea"/>
                <a:cs typeface="+mn-cs"/>
              </a:rPr>
              <a:t>項細項目標</a:t>
            </a:r>
            <a:r>
              <a:rPr lang="en-US" altLang="zh-TW" sz="1200" kern="1200" dirty="0">
                <a:solidFill>
                  <a:schemeClr val="tx1"/>
                </a:solidFill>
                <a:effectLst/>
                <a:latin typeface="+mn-lt"/>
                <a:ea typeface="+mn-ea"/>
                <a:cs typeface="+mn-cs"/>
              </a:rPr>
              <a:t>(Targets)</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17</a:t>
            </a:r>
            <a:r>
              <a:rPr lang="zh-TW" altLang="en-US" sz="1200" kern="1200" dirty="0">
                <a:solidFill>
                  <a:schemeClr val="tx1"/>
                </a:solidFill>
                <a:effectLst/>
                <a:latin typeface="+mn-lt"/>
                <a:ea typeface="+mn-ea"/>
                <a:cs typeface="+mn-cs"/>
              </a:rPr>
              <a:t>項永續發展目標</a:t>
            </a:r>
            <a:r>
              <a:rPr lang="en-US" altLang="zh-TW" sz="1200" kern="1200" dirty="0">
                <a:solidFill>
                  <a:schemeClr val="tx1"/>
                </a:solidFill>
                <a:effectLst/>
                <a:latin typeface="+mn-lt"/>
                <a:ea typeface="+mn-ea"/>
                <a:cs typeface="+mn-cs"/>
              </a:rPr>
              <a:t>(Goals)</a:t>
            </a:r>
            <a:r>
              <a:rPr lang="zh-TW" altLang="en-US" sz="1200" kern="1200" dirty="0">
                <a:solidFill>
                  <a:schemeClr val="tx1"/>
                </a:solidFill>
                <a:effectLst/>
                <a:latin typeface="+mn-lt"/>
                <a:ea typeface="+mn-ea"/>
                <a:cs typeface="+mn-cs"/>
              </a:rPr>
              <a:t>如圖一、二與表一。</a:t>
            </a:r>
            <a:r>
              <a:rPr lang="en-US" altLang="zh-TW" sz="1200" kern="1200" dirty="0">
                <a:solidFill>
                  <a:schemeClr val="tx1"/>
                </a:solidFill>
                <a:effectLst/>
                <a:latin typeface="+mn-lt"/>
                <a:ea typeface="+mn-ea"/>
                <a:cs typeface="+mn-cs"/>
              </a:rPr>
              <a:t>17</a:t>
            </a:r>
            <a:r>
              <a:rPr lang="zh-TW" altLang="en-US" sz="1200" kern="1200" dirty="0">
                <a:solidFill>
                  <a:schemeClr val="tx1"/>
                </a:solidFill>
                <a:effectLst/>
                <a:latin typeface="+mn-lt"/>
                <a:ea typeface="+mn-ea"/>
                <a:cs typeface="+mn-cs"/>
              </a:rPr>
              <a:t>項</a:t>
            </a:r>
            <a:r>
              <a:rPr lang="en-US" altLang="zh-TW" sz="1200" kern="1200" dirty="0">
                <a:solidFill>
                  <a:schemeClr val="tx1"/>
                </a:solidFill>
                <a:effectLst/>
                <a:latin typeface="+mn-lt"/>
                <a:ea typeface="+mn-ea"/>
                <a:cs typeface="+mn-cs"/>
              </a:rPr>
              <a:t>SDGs</a:t>
            </a:r>
            <a:r>
              <a:rPr lang="zh-TW" altLang="en-US" sz="1200" kern="1200" dirty="0">
                <a:solidFill>
                  <a:schemeClr val="tx1"/>
                </a:solidFill>
                <a:effectLst/>
                <a:latin typeface="+mn-lt"/>
                <a:ea typeface="+mn-ea"/>
                <a:cs typeface="+mn-cs"/>
              </a:rPr>
              <a:t>涵蓋環境、經濟與社會等面向</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如圖三</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，展現了永續發展目標之規模與企圖心。</a:t>
            </a:r>
            <a:endParaRPr lang="zh-TW" altLang="en-US" dirty="0">
              <a:effectLst/>
            </a:endParaRPr>
          </a:p>
          <a:p>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21</a:t>
            </a:fld>
            <a:endParaRPr lang="zh-TW" altLang="en-US"/>
          </a:p>
        </p:txBody>
      </p:sp>
    </p:spTree>
    <p:extLst>
      <p:ext uri="{BB962C8B-B14F-4D97-AF65-F5344CB8AC3E}">
        <p14:creationId xmlns:p14="http://schemas.microsoft.com/office/powerpoint/2010/main" val="103760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或者可以從另外的課程發展脈絡來看，從新聞提供的文本裡直接找到相對似的學習內容來進行課程設計</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22</a:t>
            </a:fld>
            <a:endParaRPr lang="zh-TW" altLang="en-US"/>
          </a:p>
        </p:txBody>
      </p:sp>
    </p:spTree>
    <p:extLst>
      <p:ext uri="{BB962C8B-B14F-4D97-AF65-F5344CB8AC3E}">
        <p14:creationId xmlns:p14="http://schemas.microsoft.com/office/powerpoint/2010/main" val="316069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接下來請各組進行討論</a:t>
            </a:r>
            <a:endParaRPr lang="en-US" altLang="zh-TW"/>
          </a:p>
          <a:p>
            <a:r>
              <a:rPr lang="zh-TW" altLang="en-US" dirty="0"/>
              <a:t>分組討論</a:t>
            </a:r>
            <a:r>
              <a:rPr lang="en-US" altLang="zh-TW" dirty="0"/>
              <a:t>20</a:t>
            </a:r>
            <a:r>
              <a:rPr lang="zh-TW" altLang="en-US" dirty="0"/>
              <a:t>分鐘</a:t>
            </a:r>
            <a:endParaRPr lang="en-US" altLang="zh-TW" dirty="0"/>
          </a:p>
          <a:p>
            <a:r>
              <a:rPr lang="zh-TW" altLang="en-US" dirty="0"/>
              <a:t>完成者拍照上傳到</a:t>
            </a:r>
            <a:r>
              <a:rPr lang="en-US" altLang="zh-TW" dirty="0"/>
              <a:t>LINE@</a:t>
            </a:r>
          </a:p>
          <a:p>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23</a:t>
            </a:fld>
            <a:endParaRPr lang="zh-TW" altLang="en-US"/>
          </a:p>
        </p:txBody>
      </p:sp>
    </p:spTree>
    <p:extLst>
      <p:ext uri="{BB962C8B-B14F-4D97-AF65-F5344CB8AC3E}">
        <p14:creationId xmlns:p14="http://schemas.microsoft.com/office/powerpoint/2010/main" val="203017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TW" altLang="en-US" dirty="0"/>
              <a:t>議題的融入更加豐富了學習內容了，</a:t>
            </a:r>
            <a:r>
              <a:rPr lang="zh-TW" altLang="en-US"/>
              <a:t>所以</a:t>
            </a:r>
            <a:r>
              <a:rPr lang="zh-TW" altLang="en-US" sz="1200" b="1">
                <a:solidFill>
                  <a:prstClr val="black"/>
                </a:solidFill>
                <a:latin typeface="華康兒風體W4(P)" panose="020F0400000000000000" pitchFamily="34" charset="-120"/>
                <a:ea typeface="華康兒風體W4(P)" panose="020F0400000000000000" pitchFamily="34" charset="-120"/>
                <a:cs typeface="+mn-ea"/>
                <a:sym typeface="+mn-lt"/>
              </a:rPr>
              <a:t>教育不該</a:t>
            </a:r>
            <a:r>
              <a:rPr lang="zh-TW" altLang="en-US" sz="1200" b="1" dirty="0">
                <a:solidFill>
                  <a:prstClr val="black"/>
                </a:solidFill>
                <a:latin typeface="華康兒風體W4(P)" panose="020F0400000000000000" pitchFamily="34" charset="-120"/>
                <a:ea typeface="華康兒風體W4(P)" panose="020F0400000000000000" pitchFamily="34" charset="-120"/>
                <a:cs typeface="+mn-ea"/>
                <a:sym typeface="+mn-lt"/>
              </a:rPr>
              <a:t>只被議題牽</a:t>
            </a:r>
            <a:r>
              <a:rPr lang="zh-TW" altLang="en-US" sz="1200" b="1">
                <a:solidFill>
                  <a:prstClr val="black"/>
                </a:solidFill>
                <a:latin typeface="華康兒風體W4(P)" panose="020F0400000000000000" pitchFamily="34" charset="-120"/>
                <a:ea typeface="華康兒風體W4(P)" panose="020F0400000000000000" pitchFamily="34" charset="-120"/>
                <a:cs typeface="+mn-ea"/>
                <a:sym typeface="+mn-lt"/>
              </a:rPr>
              <a:t>著走應該</a:t>
            </a:r>
            <a:r>
              <a:rPr lang="zh-TW" altLang="en-US" sz="1200" b="1" dirty="0">
                <a:solidFill>
                  <a:prstClr val="black"/>
                </a:solidFill>
                <a:latin typeface="華康兒風體W4(P)" panose="020F0400000000000000" pitchFamily="34" charset="-120"/>
                <a:ea typeface="華康兒風體W4(P)" panose="020F0400000000000000" pitchFamily="34" charset="-120"/>
                <a:cs typeface="+mn-ea"/>
                <a:sym typeface="+mn-lt"/>
              </a:rPr>
              <a:t>走在</a:t>
            </a:r>
            <a:r>
              <a:rPr lang="zh-TW" altLang="en-US" sz="1200" b="1">
                <a:solidFill>
                  <a:prstClr val="black"/>
                </a:solidFill>
                <a:latin typeface="華康兒風體W4(P)" panose="020F0400000000000000" pitchFamily="34" charset="-120"/>
                <a:ea typeface="華康兒風體W4(P)" panose="020F0400000000000000" pitchFamily="34" charset="-120"/>
                <a:cs typeface="+mn-ea"/>
                <a:sym typeface="+mn-lt"/>
              </a:rPr>
              <a:t>未來之前，這也是從去年開始，輔導團在做的一件事，也希望透過議題的帶領能讓老師有更多新的思維或重新檢視自己的教學。</a:t>
            </a:r>
            <a:endParaRPr lang="zh-CN" altLang="en-US" sz="1200" b="1" dirty="0">
              <a:solidFill>
                <a:prstClr val="black"/>
              </a:solidFill>
              <a:latin typeface="華康兒風體W4(P)" panose="020F0400000000000000" pitchFamily="34" charset="-120"/>
              <a:ea typeface="華康兒風體W4(P)" panose="020F0400000000000000" pitchFamily="34" charset="-120"/>
              <a:cs typeface="+mn-ea"/>
              <a:sym typeface="+mn-lt"/>
            </a:endParaRPr>
          </a:p>
          <a:p>
            <a:endParaRPr lang="zh-CN" altLang="en-US" dirty="0"/>
          </a:p>
        </p:txBody>
      </p:sp>
      <p:sp>
        <p:nvSpPr>
          <p:cNvPr id="4" name="灯片编号占位符 3"/>
          <p:cNvSpPr>
            <a:spLocks noGrp="1"/>
          </p:cNvSpPr>
          <p:nvPr>
            <p:ph type="sldNum" sz="quarter" idx="10"/>
          </p:nvPr>
        </p:nvSpPr>
        <p:spPr/>
        <p:txBody>
          <a:bodyPr/>
          <a:lstStyle/>
          <a:p>
            <a:fld id="{C3865324-6844-4AA0-9874-D8F982F0FEC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69660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base"/>
            <a:r>
              <a:rPr lang="zh-TW" altLang="en-US" sz="1200" b="0" i="0" kern="1200" dirty="0">
                <a:solidFill>
                  <a:schemeClr val="tx1"/>
                </a:solidFill>
                <a:effectLst/>
                <a:latin typeface="+mn-lt"/>
                <a:ea typeface="+mn-ea"/>
                <a:cs typeface="+mn-cs"/>
              </a:rPr>
              <a:t>我們先不談何謂探究策略是什麼、學習引導是什麼</a:t>
            </a:r>
            <a:endParaRPr lang="en-US" altLang="zh-TW" sz="1200" b="0" i="0" kern="1200" dirty="0">
              <a:solidFill>
                <a:schemeClr val="tx1"/>
              </a:solidFill>
              <a:effectLst/>
              <a:latin typeface="+mn-lt"/>
              <a:ea typeface="+mn-ea"/>
              <a:cs typeface="+mn-cs"/>
            </a:endParaRPr>
          </a:p>
          <a:p>
            <a:pPr fontAlgn="base"/>
            <a:r>
              <a:rPr lang="zh-TW" altLang="en-US" sz="1200" b="0" i="0" kern="1200" dirty="0">
                <a:solidFill>
                  <a:schemeClr val="tx1"/>
                </a:solidFill>
                <a:effectLst/>
                <a:latin typeface="+mn-lt"/>
                <a:ea typeface="+mn-ea"/>
                <a:cs typeface="+mn-cs"/>
              </a:rPr>
              <a:t>我們先從領綱秉持十二年國民基本教育課程綱要總綱「自發」、「互動」及「共好」的理念，關注學生的生活經驗，透過核心素養的落實，各教育階段科目內涵的連貫與跨領域</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科目間的統整，引導學生進行體驗、省思、實踐與創新等學習活動，建構內化意義，涵養利他情懷。</a:t>
            </a:r>
          </a:p>
          <a:p>
            <a:pPr fontAlgn="base"/>
            <a:r>
              <a:rPr lang="zh-TW" altLang="en-US" sz="1200" b="0" i="0" kern="1200" dirty="0">
                <a:solidFill>
                  <a:schemeClr val="tx1"/>
                </a:solidFill>
                <a:effectLst/>
                <a:latin typeface="+mn-lt"/>
                <a:ea typeface="+mn-ea"/>
                <a:cs typeface="+mn-cs"/>
              </a:rPr>
              <a:t>本領域之理念分述如下：</a:t>
            </a:r>
          </a:p>
          <a:p>
            <a:pPr fontAlgn="base"/>
            <a:r>
              <a:rPr lang="zh-TW" altLang="en-US" sz="1200" b="0" i="0" kern="1200" dirty="0">
                <a:solidFill>
                  <a:schemeClr val="tx1"/>
                </a:solidFill>
                <a:effectLst/>
                <a:latin typeface="+mn-lt"/>
                <a:ea typeface="+mn-ea"/>
                <a:cs typeface="+mn-cs"/>
              </a:rPr>
              <a:t>一、 擴展價值探索與體驗思辨</a:t>
            </a:r>
          </a:p>
          <a:p>
            <a:pPr fontAlgn="base"/>
            <a:r>
              <a:rPr lang="zh-TW" altLang="en-US" sz="1200" b="0" i="0" kern="1200" dirty="0">
                <a:solidFill>
                  <a:schemeClr val="tx1"/>
                </a:solidFill>
                <a:effectLst/>
                <a:latin typeface="+mn-lt"/>
                <a:ea typeface="+mn-ea"/>
                <a:cs typeface="+mn-cs"/>
              </a:rPr>
              <a:t>發展個人興趣與專長，促進多元自主的學習，探索個人價值，思辨與統整經驗，將所了解的知能實踐於生活情境中。</a:t>
            </a:r>
          </a:p>
          <a:p>
            <a:pPr fontAlgn="base"/>
            <a:r>
              <a:rPr lang="zh-TW" altLang="en-US" sz="1200" b="0" i="0" kern="1200" dirty="0">
                <a:solidFill>
                  <a:schemeClr val="tx1"/>
                </a:solidFill>
                <a:effectLst/>
                <a:latin typeface="+mn-lt"/>
                <a:ea typeface="+mn-ea"/>
                <a:cs typeface="+mn-cs"/>
              </a:rPr>
              <a:t>二、涵養美感創新與生活實踐</a:t>
            </a:r>
          </a:p>
          <a:p>
            <a:pPr fontAlgn="base"/>
            <a:r>
              <a:rPr lang="zh-TW" altLang="en-US" sz="1200" b="0" i="0" kern="1200" dirty="0">
                <a:solidFill>
                  <a:schemeClr val="tx1"/>
                </a:solidFill>
                <a:effectLst/>
                <a:latin typeface="+mn-lt"/>
                <a:ea typeface="+mn-ea"/>
                <a:cs typeface="+mn-cs"/>
              </a:rPr>
              <a:t>以開放、多元的學習情境，豐富信息選擇及人際互動，探索未來社會變化，涵養美感、創新與生活實踐知能。</a:t>
            </a:r>
          </a:p>
          <a:p>
            <a:pPr fontAlgn="base"/>
            <a:r>
              <a:rPr lang="zh-TW" altLang="en-US" sz="1200" b="0" i="0" kern="1200" dirty="0">
                <a:solidFill>
                  <a:schemeClr val="tx1"/>
                </a:solidFill>
                <a:effectLst/>
                <a:latin typeface="+mn-lt"/>
                <a:ea typeface="+mn-ea"/>
                <a:cs typeface="+mn-cs"/>
              </a:rPr>
              <a:t>三、促進文化理解與社會關懷</a:t>
            </a:r>
          </a:p>
          <a:p>
            <a:pPr fontAlgn="base"/>
            <a:r>
              <a:rPr lang="zh-TW" altLang="en-US" sz="1200" b="0" i="0" kern="1200" dirty="0">
                <a:solidFill>
                  <a:schemeClr val="tx1"/>
                </a:solidFill>
                <a:effectLst/>
                <a:latin typeface="+mn-lt"/>
                <a:ea typeface="+mn-ea"/>
                <a:cs typeface="+mn-cs"/>
              </a:rPr>
              <a:t>理解、尊重與關懷不同文化族群，透過服務學習，落實社會參與，關懷自然生態與環境永續。</a:t>
            </a:r>
          </a:p>
          <a:p>
            <a:r>
              <a:rPr lang="en-US" altLang="zh-TW" dirty="0"/>
              <a:t>-----------------------------</a:t>
            </a:r>
          </a:p>
          <a:p>
            <a:r>
              <a:rPr lang="zh-TW" altLang="en-US" dirty="0"/>
              <a:t>老師們，覺得在我們的</a:t>
            </a:r>
            <a:r>
              <a:rPr lang="en-US" altLang="zh-TW" dirty="0"/>
              <a:t>12</a:t>
            </a:r>
            <a:r>
              <a:rPr lang="zh-TW" altLang="en-US" dirty="0"/>
              <a:t>項核心素養裡，</a:t>
            </a:r>
            <a:endParaRPr lang="en-US" altLang="zh-TW" dirty="0"/>
          </a:p>
          <a:p>
            <a:r>
              <a:rPr lang="en-US" altLang="zh-TW" dirty="0"/>
              <a:t>Q</a:t>
            </a:r>
            <a:r>
              <a:rPr lang="zh-TW" altLang="en-US" dirty="0"/>
              <a:t>：那一項可以將它結合起來使用？</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2</a:t>
            </a:fld>
            <a:endParaRPr lang="zh-TW" altLang="en-US"/>
          </a:p>
        </p:txBody>
      </p:sp>
    </p:spTree>
    <p:extLst>
      <p:ext uri="{BB962C8B-B14F-4D97-AF65-F5344CB8AC3E}">
        <p14:creationId xmlns:p14="http://schemas.microsoft.com/office/powerpoint/2010/main" val="404879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老師們的建議都很棒，今天輔導團所介紹的方向更貼近於課綱所要傳達的精神，我們可以從這張圖看得出來，一般常見的教學方式有三種，分別是指導性探究、引導性探究及自導性探究，那一個是較符合以學生為主體的教學方式？</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3</a:t>
            </a:fld>
            <a:endParaRPr lang="zh-TW" altLang="en-US"/>
          </a:p>
        </p:txBody>
      </p:sp>
    </p:spTree>
    <p:extLst>
      <p:ext uri="{BB962C8B-B14F-4D97-AF65-F5344CB8AC3E}">
        <p14:creationId xmlns:p14="http://schemas.microsoft.com/office/powerpoint/2010/main" val="193371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概念為本即為我們所教的學科本質，也就是比較是知識性結構的概念；而探究為本則是以歷程性結構。現在我們所做的概念為本的探究也就是找到核心問題。</a:t>
            </a:r>
            <a:endParaRPr lang="en-US" altLang="zh-TW" dirty="0"/>
          </a:p>
          <a:p>
            <a:r>
              <a:rPr lang="zh-TW" altLang="en-US" dirty="0"/>
              <a:t>舉例來說：</a:t>
            </a:r>
            <a:endParaRPr lang="en-US" altLang="zh-TW" dirty="0"/>
          </a:p>
          <a:p>
            <a:r>
              <a:rPr lang="zh-TW" altLang="en-US" sz="1200" b="0" i="0" kern="1200" dirty="0">
                <a:solidFill>
                  <a:schemeClr val="tx1"/>
                </a:solidFill>
                <a:effectLst/>
                <a:latin typeface="+mn-lt"/>
                <a:ea typeface="+mn-ea"/>
                <a:cs typeface="+mn-cs"/>
              </a:rPr>
              <a:t>概念為本</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紡織纖維、織物的構成、織物的用途、織品標示。</a:t>
            </a:r>
          </a:p>
          <a:p>
            <a:r>
              <a:rPr lang="zh-TW" altLang="en-US" sz="1200" b="0" i="0" kern="1200" dirty="0">
                <a:solidFill>
                  <a:schemeClr val="tx1"/>
                </a:solidFill>
                <a:effectLst/>
                <a:latin typeface="+mn-lt"/>
                <a:ea typeface="+mn-ea"/>
                <a:cs typeface="+mn-cs"/>
              </a:rPr>
              <a:t>探究為本</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衣物搭配、衣物的選購、衣物的洗滌、去漬、熨燙、整理、基本縫法。</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概念為本探究：</a:t>
            </a:r>
            <a:r>
              <a:rPr lang="zh-TW" altLang="en-US" dirty="0"/>
              <a:t>能運用服飾的選搭、 生活空間的規畫與美 化，展現創意與美 感，欣賞多元生活文 化，維護人文與自然 環境。 </a:t>
            </a:r>
            <a:endParaRPr lang="en-US" altLang="zh-TW" dirty="0"/>
          </a:p>
          <a:p>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兩者之間的交集就是標評</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，也就是核心問題</a:t>
            </a:r>
            <a:r>
              <a:rPr lang="en-US" altLang="zh-TW" sz="1200" b="0" i="0" kern="1200" dirty="0">
                <a:solidFill>
                  <a:schemeClr val="tx1"/>
                </a:solidFill>
                <a:effectLst/>
                <a:latin typeface="+mn-lt"/>
                <a:ea typeface="+mn-ea"/>
                <a:cs typeface="+mn-cs"/>
              </a:rPr>
              <a:t>)</a:t>
            </a:r>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4</a:t>
            </a:fld>
            <a:endParaRPr lang="zh-TW" altLang="en-US"/>
          </a:p>
        </p:txBody>
      </p:sp>
    </p:spTree>
    <p:extLst>
      <p:ext uri="{BB962C8B-B14F-4D97-AF65-F5344CB8AC3E}">
        <p14:creationId xmlns:p14="http://schemas.microsoft.com/office/powerpoint/2010/main" val="364351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107.12</a:t>
            </a:r>
            <a:r>
              <a:rPr lang="zh-TW" altLang="en-US" dirty="0"/>
              <a:t>月出版</a:t>
            </a:r>
            <a:endParaRPr lang="en-US" altLang="zh-TW" dirty="0"/>
          </a:p>
          <a:p>
            <a:r>
              <a:rPr lang="zh-TW" altLang="en-US" sz="1200" b="0" i="0" u="none" strike="noStrike" kern="1200" dirty="0">
                <a:solidFill>
                  <a:schemeClr val="tx1"/>
                </a:solidFill>
                <a:effectLst/>
                <a:latin typeface="+mn-lt"/>
                <a:ea typeface="+mn-ea"/>
                <a:cs typeface="+mn-cs"/>
              </a:rPr>
              <a:t>「概念為本」的課程與教學有三個向度：</a:t>
            </a:r>
            <a:endParaRPr lang="zh-TW" altLang="en-US" sz="1200" b="0" i="0"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知道</a:t>
            </a:r>
            <a:r>
              <a:rPr lang="en-US" altLang="zh-TW" sz="1200" b="0" i="0" u="none" strike="noStrike" kern="1200" dirty="0">
                <a:solidFill>
                  <a:schemeClr val="tx1"/>
                </a:solidFill>
                <a:effectLst/>
                <a:latin typeface="+mn-lt"/>
                <a:ea typeface="+mn-ea"/>
                <a:cs typeface="+mn-cs"/>
              </a:rPr>
              <a:t>(Know, </a:t>
            </a:r>
            <a:r>
              <a:rPr lang="zh-TW" altLang="en-US" sz="1200" b="0" i="0" u="none" strike="noStrike" kern="1200" dirty="0">
                <a:solidFill>
                  <a:schemeClr val="tx1"/>
                </a:solidFill>
                <a:effectLst/>
                <a:latin typeface="+mn-lt"/>
                <a:ea typeface="+mn-ea"/>
                <a:cs typeface="+mn-cs"/>
              </a:rPr>
              <a:t>事實性</a:t>
            </a:r>
            <a:r>
              <a:rPr lang="en-US" altLang="zh-TW" sz="1200" b="0" i="0" u="none" strike="noStrike" kern="1200" dirty="0">
                <a:solidFill>
                  <a:schemeClr val="tx1"/>
                </a:solidFill>
                <a:effectLst/>
                <a:latin typeface="+mn-lt"/>
                <a:ea typeface="+mn-ea"/>
                <a:cs typeface="+mn-cs"/>
              </a:rPr>
              <a:t>)</a:t>
            </a:r>
            <a:endParaRPr lang="zh-TW" altLang="en-US" sz="1200" b="0" i="0"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理解</a:t>
            </a:r>
            <a:r>
              <a:rPr lang="en-US" altLang="zh-TW" sz="1200" b="0" i="0" u="none" strike="noStrike" kern="1200" dirty="0">
                <a:solidFill>
                  <a:schemeClr val="tx1"/>
                </a:solidFill>
                <a:effectLst/>
                <a:latin typeface="+mn-lt"/>
                <a:ea typeface="+mn-ea"/>
                <a:cs typeface="+mn-cs"/>
              </a:rPr>
              <a:t>(Understand, </a:t>
            </a:r>
            <a:r>
              <a:rPr lang="zh-TW" altLang="en-US" sz="1200" b="0" i="0" u="none" strike="noStrike" kern="1200" dirty="0">
                <a:solidFill>
                  <a:schemeClr val="tx1"/>
                </a:solidFill>
                <a:effectLst/>
                <a:latin typeface="+mn-lt"/>
                <a:ea typeface="+mn-ea"/>
                <a:cs typeface="+mn-cs"/>
              </a:rPr>
              <a:t>概念性</a:t>
            </a:r>
            <a:r>
              <a:rPr lang="en-US" altLang="zh-TW" sz="1200" b="0" i="0" u="none" strike="noStrike" kern="1200" dirty="0">
                <a:solidFill>
                  <a:schemeClr val="tx1"/>
                </a:solidFill>
                <a:effectLst/>
                <a:latin typeface="+mn-lt"/>
                <a:ea typeface="+mn-ea"/>
                <a:cs typeface="+mn-cs"/>
              </a:rPr>
              <a:t>)</a:t>
            </a:r>
            <a:endParaRPr lang="zh-TW" altLang="en-US" sz="1200" b="0" i="0"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會做</a:t>
            </a:r>
            <a:r>
              <a:rPr lang="en-US" altLang="zh-TW" sz="1200" b="0" i="0" u="none" strike="noStrike" kern="1200" dirty="0">
                <a:solidFill>
                  <a:schemeClr val="tx1"/>
                </a:solidFill>
                <a:effectLst/>
                <a:latin typeface="+mn-lt"/>
                <a:ea typeface="+mn-ea"/>
                <a:cs typeface="+mn-cs"/>
              </a:rPr>
              <a:t>(Do, </a:t>
            </a:r>
            <a:r>
              <a:rPr lang="zh-TW" altLang="en-US" sz="1200" b="0" i="0" u="none" strike="noStrike" kern="1200" dirty="0">
                <a:solidFill>
                  <a:schemeClr val="tx1"/>
                </a:solidFill>
                <a:effectLst/>
                <a:latin typeface="+mn-lt"/>
                <a:ea typeface="+mn-ea"/>
                <a:cs typeface="+mn-cs"/>
              </a:rPr>
              <a:t>技能純熟的 </a:t>
            </a:r>
            <a:r>
              <a:rPr lang="en-US" altLang="zh-TW" sz="1200" b="0" i="0" u="none" strike="noStrike" kern="1200" dirty="0">
                <a:solidFill>
                  <a:schemeClr val="tx1"/>
                </a:solidFill>
                <a:effectLst/>
                <a:latin typeface="+mn-lt"/>
                <a:ea typeface="+mn-ea"/>
                <a:cs typeface="+mn-cs"/>
              </a:rPr>
              <a:t>)</a:t>
            </a:r>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5</a:t>
            </a:fld>
            <a:endParaRPr lang="zh-TW" altLang="en-US"/>
          </a:p>
        </p:txBody>
      </p:sp>
    </p:spTree>
    <p:extLst>
      <p:ext uri="{BB962C8B-B14F-4D97-AF65-F5344CB8AC3E}">
        <p14:creationId xmlns:p14="http://schemas.microsoft.com/office/powerpoint/2010/main" val="305188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在新聞時常充斥著各式各樣的陳述，有一般、也有毒素（置入、標籤、誤導、刺激）等的陳述方式，所以我們今天要跟大家一起來練習分類的策略，也就是佛瑞爾模型。</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8</a:t>
            </a:fld>
            <a:endParaRPr lang="zh-TW" altLang="en-US"/>
          </a:p>
        </p:txBody>
      </p:sp>
    </p:spTree>
    <p:extLst>
      <p:ext uri="{BB962C8B-B14F-4D97-AF65-F5344CB8AC3E}">
        <p14:creationId xmlns:p14="http://schemas.microsoft.com/office/powerpoint/2010/main" val="34180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形成概念發展成共同理解</a:t>
            </a:r>
            <a:endParaRPr lang="en-US" altLang="zh-TW" dirty="0"/>
          </a:p>
          <a:p>
            <a:r>
              <a:rPr lang="zh-TW" altLang="en-US" dirty="0"/>
              <a:t>我們可以從那個部分來進行，認為是定義的請舉手、認為是特徵的請舉手，認為是例子的請舉手，認為是非例子的請舉手，大家的想法都不同，不過我們建議可以同時從例子跟非例子的部分來看，再以例子裡的共同相似地方來描述特徵，最後會形成定義。</a:t>
            </a:r>
            <a:endParaRPr lang="en-US" altLang="zh-TW" dirty="0"/>
          </a:p>
          <a:p>
            <a:r>
              <a:rPr lang="zh-TW" altLang="en-US" dirty="0"/>
              <a:t>接下來我們來看如何帶領學生進行</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9</a:t>
            </a:fld>
            <a:endParaRPr lang="zh-TW" altLang="en-US"/>
          </a:p>
        </p:txBody>
      </p:sp>
    </p:spTree>
    <p:extLst>
      <p:ext uri="{BB962C8B-B14F-4D97-AF65-F5344CB8AC3E}">
        <p14:creationId xmlns:p14="http://schemas.microsoft.com/office/powerpoint/2010/main" val="422335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根據看到的事物或聯想到的事務來分類他是屬於例手還是非例子</a:t>
            </a:r>
            <a:endParaRPr lang="en-US" altLang="zh-TW" dirty="0"/>
          </a:p>
          <a:p>
            <a:r>
              <a:rPr lang="zh-TW" altLang="en-US" dirty="0"/>
              <a:t>以這個平行四邊形來說，例子跟非例子的圖案是這些，接著來看例子裡的圖案，有那些共同性？</a:t>
            </a:r>
            <a:endParaRPr lang="en-US" altLang="zh-TW" dirty="0"/>
          </a:p>
          <a:p>
            <a:r>
              <a:rPr lang="zh-TW" altLang="en-US" dirty="0"/>
              <a:t>最後的定義就會形成如此</a:t>
            </a:r>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10</a:t>
            </a:fld>
            <a:endParaRPr lang="zh-TW" altLang="en-US"/>
          </a:p>
        </p:txBody>
      </p:sp>
    </p:spTree>
    <p:extLst>
      <p:ext uri="{BB962C8B-B14F-4D97-AF65-F5344CB8AC3E}">
        <p14:creationId xmlns:p14="http://schemas.microsoft.com/office/powerpoint/2010/main" val="266751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F6814F-1C4D-423E-8FA1-EADFA1E6C1E2}" type="slidenum">
              <a:rPr lang="zh-TW" altLang="en-US" smtClean="0"/>
              <a:pPr/>
              <a:t>11</a:t>
            </a:fld>
            <a:endParaRPr lang="zh-TW" altLang="en-US"/>
          </a:p>
        </p:txBody>
      </p:sp>
    </p:spTree>
    <p:extLst>
      <p:ext uri="{BB962C8B-B14F-4D97-AF65-F5344CB8AC3E}">
        <p14:creationId xmlns:p14="http://schemas.microsoft.com/office/powerpoint/2010/main" val="138519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0928217-0DEF-4081-B333-E2A66D542B1A}" type="datetimeFigureOut">
              <a:rPr lang="zh-TW" altLang="en-US" smtClean="0"/>
              <a:pPr/>
              <a:t>2021/4/12</a:t>
            </a:fld>
            <a:endParaRPr lang="zh-TW"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83CA2EA-3735-4126-AB38-150D37FFD5E3}" type="slidenum">
              <a:rPr lang="zh-TW" altLang="en-US" smtClean="0"/>
              <a:pPr/>
              <a:t>‹#›</a:t>
            </a:fld>
            <a:endParaRPr lang="zh-TW"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506463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0928217-0DEF-4081-B333-E2A66D542B1A}" type="datetimeFigureOut">
              <a:rPr lang="zh-TW" altLang="en-US" smtClean="0"/>
              <a:pPr/>
              <a:t>2021/4/12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3CA2EA-3735-4126-AB38-150D37FFD5E3}" type="slidenum">
              <a:rPr lang="zh-TW" altLang="en-US" smtClean="0"/>
              <a:pPr/>
              <a:t>‹#›</a:t>
            </a:fld>
            <a:endParaRPr lang="zh-TW" altLang="en-US"/>
          </a:p>
        </p:txBody>
      </p:sp>
    </p:spTree>
    <p:extLst>
      <p:ext uri="{BB962C8B-B14F-4D97-AF65-F5344CB8AC3E}">
        <p14:creationId xmlns:p14="http://schemas.microsoft.com/office/powerpoint/2010/main" val="46337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0928217-0DEF-4081-B333-E2A66D542B1A}" type="datetimeFigureOut">
              <a:rPr lang="zh-TW" altLang="en-US" smtClean="0"/>
              <a:pPr/>
              <a:t>2021/4/12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3CA2EA-3735-4126-AB38-150D37FFD5E3}" type="slidenum">
              <a:rPr lang="zh-TW" altLang="en-US" smtClean="0"/>
              <a:pPr/>
              <a:t>‹#›</a:t>
            </a:fld>
            <a:endParaRPr lang="zh-TW" altLang="en-US"/>
          </a:p>
        </p:txBody>
      </p:sp>
    </p:spTree>
    <p:extLst>
      <p:ext uri="{BB962C8B-B14F-4D97-AF65-F5344CB8AC3E}">
        <p14:creationId xmlns:p14="http://schemas.microsoft.com/office/powerpoint/2010/main" val="371024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0928217-0DEF-4081-B333-E2A66D542B1A}" type="datetimeFigureOut">
              <a:rPr lang="zh-TW" altLang="en-US" smtClean="0"/>
              <a:pPr/>
              <a:t>2021/4/12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3CA2EA-3735-4126-AB38-150D37FFD5E3}" type="slidenum">
              <a:rPr lang="zh-TW" altLang="en-US" smtClean="0"/>
              <a:pPr/>
              <a:t>‹#›</a:t>
            </a:fld>
            <a:endParaRPr lang="zh-TW" altLang="en-US"/>
          </a:p>
        </p:txBody>
      </p:sp>
    </p:spTree>
    <p:extLst>
      <p:ext uri="{BB962C8B-B14F-4D97-AF65-F5344CB8AC3E}">
        <p14:creationId xmlns:p14="http://schemas.microsoft.com/office/powerpoint/2010/main" val="356447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0928217-0DEF-4081-B333-E2A66D542B1A}" type="datetimeFigureOut">
              <a:rPr lang="zh-TW" altLang="en-US" smtClean="0"/>
              <a:pPr/>
              <a:t>2021/4/12</a:t>
            </a:fld>
            <a:endParaRPr lang="zh-TW"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83CA2EA-3735-4126-AB38-150D37FFD5E3}" type="slidenum">
              <a:rPr lang="zh-TW" altLang="en-US" smtClean="0"/>
              <a:pPr/>
              <a:t>‹#›</a:t>
            </a:fld>
            <a:endParaRPr lang="zh-TW" alt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495390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20928217-0DEF-4081-B333-E2A66D542B1A}" type="datetimeFigureOut">
              <a:rPr lang="zh-TW" altLang="en-US" smtClean="0"/>
              <a:pPr/>
              <a:t>2021/4/12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83CA2EA-3735-4126-AB38-150D37FFD5E3}" type="slidenum">
              <a:rPr lang="zh-TW" altLang="en-US" smtClean="0"/>
              <a:pPr/>
              <a:t>‹#›</a:t>
            </a:fld>
            <a:endParaRPr lang="zh-TW" altLang="en-US"/>
          </a:p>
        </p:txBody>
      </p:sp>
    </p:spTree>
    <p:extLst>
      <p:ext uri="{BB962C8B-B14F-4D97-AF65-F5344CB8AC3E}">
        <p14:creationId xmlns:p14="http://schemas.microsoft.com/office/powerpoint/2010/main" val="44791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20928217-0DEF-4081-B333-E2A66D542B1A}" type="datetimeFigureOut">
              <a:rPr lang="zh-TW" altLang="en-US" smtClean="0"/>
              <a:pPr/>
              <a:t>2021/4/12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83CA2EA-3735-4126-AB38-150D37FFD5E3}" type="slidenum">
              <a:rPr lang="zh-TW" altLang="en-US" smtClean="0"/>
              <a:pPr/>
              <a:t>‹#›</a:t>
            </a:fld>
            <a:endParaRPr lang="zh-TW" altLang="en-US"/>
          </a:p>
        </p:txBody>
      </p:sp>
    </p:spTree>
    <p:extLst>
      <p:ext uri="{BB962C8B-B14F-4D97-AF65-F5344CB8AC3E}">
        <p14:creationId xmlns:p14="http://schemas.microsoft.com/office/powerpoint/2010/main" val="168055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20928217-0DEF-4081-B333-E2A66D542B1A}" type="datetimeFigureOut">
              <a:rPr lang="zh-TW" altLang="en-US" smtClean="0"/>
              <a:pPr/>
              <a:t>2021/4/12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83CA2EA-3735-4126-AB38-150D37FFD5E3}" type="slidenum">
              <a:rPr lang="zh-TW" altLang="en-US" smtClean="0"/>
              <a:pPr/>
              <a:t>‹#›</a:t>
            </a:fld>
            <a:endParaRPr lang="zh-TW" altLang="en-US"/>
          </a:p>
        </p:txBody>
      </p:sp>
    </p:spTree>
    <p:extLst>
      <p:ext uri="{BB962C8B-B14F-4D97-AF65-F5344CB8AC3E}">
        <p14:creationId xmlns:p14="http://schemas.microsoft.com/office/powerpoint/2010/main" val="216996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28217-0DEF-4081-B333-E2A66D542B1A}" type="datetimeFigureOut">
              <a:rPr lang="zh-TW" altLang="en-US" smtClean="0"/>
              <a:pPr/>
              <a:t>2021/4/12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83CA2EA-3735-4126-AB38-150D37FFD5E3}" type="slidenum">
              <a:rPr lang="zh-TW" altLang="en-US" smtClean="0"/>
              <a:pPr/>
              <a:t>‹#›</a:t>
            </a:fld>
            <a:endParaRPr lang="zh-TW" altLang="en-US"/>
          </a:p>
        </p:txBody>
      </p:sp>
    </p:spTree>
    <p:extLst>
      <p:ext uri="{BB962C8B-B14F-4D97-AF65-F5344CB8AC3E}">
        <p14:creationId xmlns:p14="http://schemas.microsoft.com/office/powerpoint/2010/main" val="154162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0928217-0DEF-4081-B333-E2A66D542B1A}" type="datetimeFigureOut">
              <a:rPr lang="zh-TW" altLang="en-US" smtClean="0"/>
              <a:pPr/>
              <a:t>2021/4/12</a:t>
            </a:fld>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83CA2EA-3735-4126-AB38-150D37FFD5E3}" type="slidenum">
              <a:rPr lang="zh-TW" altLang="en-US" smtClean="0"/>
              <a:pPr/>
              <a:t>‹#›</a:t>
            </a:fld>
            <a:endParaRPr lang="zh-TW" alt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874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0928217-0DEF-4081-B333-E2A66D542B1A}" type="datetimeFigureOut">
              <a:rPr lang="zh-TW" altLang="en-US" smtClean="0"/>
              <a:pPr/>
              <a:t>2021/4/12</a:t>
            </a:fld>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83CA2EA-3735-4126-AB38-150D37FFD5E3}" type="slidenum">
              <a:rPr lang="zh-TW" altLang="en-US" smtClean="0"/>
              <a:pPr/>
              <a:t>‹#›</a:t>
            </a:fld>
            <a:endParaRPr lang="zh-TW" alt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00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0928217-0DEF-4081-B333-E2A66D542B1A}" type="datetimeFigureOut">
              <a:rPr lang="zh-TW" altLang="en-US" smtClean="0"/>
              <a:pPr/>
              <a:t>2021/4/12</a:t>
            </a:fld>
            <a:endParaRPr lang="zh-TW"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TW"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83CA2EA-3735-4126-AB38-150D37FFD5E3}" type="slidenum">
              <a:rPr lang="zh-TW" altLang="en-US" smtClean="0"/>
              <a:pPr/>
              <a:t>‹#›</a:t>
            </a:fld>
            <a:endParaRPr lang="zh-TW" alt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85531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wethinkdigitaltw"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facebook.com/groups/2041839319281847"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2907" y="1494233"/>
            <a:ext cx="10764456" cy="1642505"/>
          </a:xfrm>
        </p:spPr>
        <p:txBody>
          <a:bodyPr>
            <a:normAutofit/>
          </a:bodyPr>
          <a:lstStyle/>
          <a:p>
            <a:pPr>
              <a:defRPr/>
            </a:pPr>
            <a:r>
              <a:rPr lang="zh-TW" altLang="en-US" sz="6000" dirty="0">
                <a:solidFill>
                  <a:srgbClr val="002060"/>
                </a:solidFill>
                <a:latin typeface="標楷體" panose="03000509000000000000" pitchFamily="65" charset="-120"/>
                <a:ea typeface="標楷體" panose="03000509000000000000" pitchFamily="65" charset="-120"/>
                <a:cs typeface="+mn-cs"/>
              </a:rPr>
              <a:t>用</a:t>
            </a:r>
            <a:r>
              <a:rPr lang="zh-TW" altLang="en-US" b="1" dirty="0">
                <a:solidFill>
                  <a:srgbClr val="00B050"/>
                </a:solidFill>
              </a:rPr>
              <a:t>探究策略</a:t>
            </a:r>
            <a:r>
              <a:rPr lang="zh-TW" altLang="en-US" sz="6000" dirty="0">
                <a:solidFill>
                  <a:srgbClr val="002060"/>
                </a:solidFill>
                <a:latin typeface="標楷體" panose="03000509000000000000" pitchFamily="65" charset="-120"/>
                <a:ea typeface="標楷體" panose="03000509000000000000" pitchFamily="65" charset="-120"/>
                <a:cs typeface="+mn-cs"/>
              </a:rPr>
              <a:t>做</a:t>
            </a:r>
            <a:r>
              <a:rPr lang="zh-TW" altLang="en-US" b="1" dirty="0">
                <a:solidFill>
                  <a:srgbClr val="FF0000"/>
                </a:solidFill>
              </a:rPr>
              <a:t>學習引導</a:t>
            </a:r>
          </a:p>
        </p:txBody>
      </p:sp>
      <p:sp>
        <p:nvSpPr>
          <p:cNvPr id="4" name="副標題 3"/>
          <p:cNvSpPr>
            <a:spLocks noGrp="1"/>
          </p:cNvSpPr>
          <p:nvPr>
            <p:ph type="subTitle" idx="1"/>
          </p:nvPr>
        </p:nvSpPr>
        <p:spPr>
          <a:xfrm>
            <a:off x="2611970" y="3138940"/>
            <a:ext cx="7189952" cy="953557"/>
          </a:xfrm>
        </p:spPr>
        <p:txBody>
          <a:bodyPr>
            <a:normAutofit/>
          </a:bodyPr>
          <a:lstStyle/>
          <a:p>
            <a:pPr algn="l">
              <a:defRPr/>
            </a:pPr>
            <a:r>
              <a:rPr lang="en-US" altLang="zh-TW" sz="4400" dirty="0">
                <a:solidFill>
                  <a:srgbClr val="002060"/>
                </a:solidFill>
                <a:latin typeface="華康正顏楷體W5" panose="03000509000000000000" pitchFamily="65" charset="-120"/>
                <a:ea typeface="華康正顏楷體W5" panose="03000509000000000000" pitchFamily="65" charset="-120"/>
              </a:rPr>
              <a:t>--</a:t>
            </a:r>
            <a:r>
              <a:rPr lang="zh-TW" altLang="en-US" sz="4400" dirty="0">
                <a:solidFill>
                  <a:srgbClr val="002060"/>
                </a:solidFill>
                <a:latin typeface="華康正顏楷體W5" panose="03000509000000000000" pitchFamily="65" charset="-120"/>
                <a:ea typeface="華康正顏楷體W5" panose="03000509000000000000" pitchFamily="65" charset="-120"/>
              </a:rPr>
              <a:t>以</a:t>
            </a:r>
            <a:r>
              <a:rPr lang="zh-TW" altLang="en-US" sz="4400" dirty="0">
                <a:solidFill>
                  <a:srgbClr val="002060"/>
                </a:solidFill>
                <a:latin typeface="Arial Unicode MS"/>
                <a:ea typeface="Arial Unicode MS"/>
                <a:cs typeface="Arial Unicode MS"/>
              </a:rPr>
              <a:t>「</a:t>
            </a:r>
            <a:r>
              <a:rPr lang="zh-TW" altLang="en-US" sz="4400" dirty="0">
                <a:solidFill>
                  <a:srgbClr val="002060"/>
                </a:solidFill>
                <a:latin typeface="華康正顏楷體W5" panose="03000509000000000000" pitchFamily="65" charset="-120"/>
                <a:ea typeface="華康正顏楷體W5" panose="03000509000000000000" pitchFamily="65" charset="-120"/>
              </a:rPr>
              <a:t>抓誑新聞桌遊</a:t>
            </a:r>
            <a:r>
              <a:rPr lang="zh-TW" altLang="en-US" sz="4400" dirty="0">
                <a:solidFill>
                  <a:srgbClr val="002060"/>
                </a:solidFill>
                <a:latin typeface="Arial Unicode MS"/>
                <a:ea typeface="Arial Unicode MS"/>
                <a:cs typeface="Arial Unicode MS"/>
              </a:rPr>
              <a:t>」</a:t>
            </a:r>
            <a:r>
              <a:rPr lang="zh-TW" altLang="en-US" sz="4400" dirty="0">
                <a:solidFill>
                  <a:srgbClr val="002060"/>
                </a:solidFill>
                <a:latin typeface="華康正顏楷體W5" panose="03000509000000000000" pitchFamily="65" charset="-120"/>
                <a:ea typeface="華康正顏楷體W5" panose="03000509000000000000" pitchFamily="65" charset="-120"/>
              </a:rPr>
              <a:t>為例</a:t>
            </a:r>
            <a:endParaRPr lang="en-US" altLang="zh-TW" sz="4400" dirty="0">
              <a:solidFill>
                <a:srgbClr val="002060"/>
              </a:solidFill>
              <a:latin typeface="華康正顏楷體W5" panose="03000509000000000000" pitchFamily="65" charset="-120"/>
              <a:ea typeface="華康正顏楷體W5" panose="03000509000000000000" pitchFamily="65" charset="-120"/>
            </a:endParaRPr>
          </a:p>
          <a:p>
            <a:pPr algn="l">
              <a:defRPr/>
            </a:pPr>
            <a:endParaRPr lang="en-US" altLang="zh-TW" sz="2800" u="sng" dirty="0">
              <a:solidFill>
                <a:srgbClr val="002060"/>
              </a:solidFill>
              <a:latin typeface="華康正顏楷體W5" panose="03000509000000000000" pitchFamily="65" charset="-120"/>
              <a:ea typeface="華康正顏楷體W5" panose="03000509000000000000" pitchFamily="65" charset="-120"/>
            </a:endParaRPr>
          </a:p>
        </p:txBody>
      </p:sp>
      <p:sp>
        <p:nvSpPr>
          <p:cNvPr id="3" name="矩形 2"/>
          <p:cNvSpPr/>
          <p:nvPr/>
        </p:nvSpPr>
        <p:spPr>
          <a:xfrm>
            <a:off x="7506102" y="-1"/>
            <a:ext cx="4339650" cy="507831"/>
          </a:xfrm>
          <a:prstGeom prst="rect">
            <a:avLst/>
          </a:prstGeom>
        </p:spPr>
        <p:txBody>
          <a:bodyPr wrap="none">
            <a:spAutoFit/>
          </a:bodyPr>
          <a:lstStyle/>
          <a:p>
            <a:pPr algn="ctr">
              <a:lnSpc>
                <a:spcPct val="150000"/>
              </a:lnSpc>
            </a:pPr>
            <a:r>
              <a:rPr lang="zh-TW" altLang="en-US">
                <a:solidFill>
                  <a:schemeClr val="tx2">
                    <a:lumMod val="75000"/>
                  </a:schemeClr>
                </a:solidFill>
                <a:latin typeface="標楷體" panose="03000509000000000000" pitchFamily="65" charset="-120"/>
                <a:ea typeface="標楷體" panose="03000509000000000000" pitchFamily="65" charset="-120"/>
              </a:rPr>
              <a:t>台南市國教輔導團綜合活動領域到校諮詢</a:t>
            </a:r>
            <a:endParaRPr lang="en-US" altLang="zh-TW">
              <a:solidFill>
                <a:schemeClr val="tx2">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0109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52" y="0"/>
            <a:ext cx="11468448" cy="6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348460" y="6485406"/>
            <a:ext cx="6843540" cy="584775"/>
          </a:xfrm>
          <a:prstGeom prst="rect">
            <a:avLst/>
          </a:prstGeom>
        </p:spPr>
        <p:txBody>
          <a:bodyPr wrap="non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
        <p:nvSpPr>
          <p:cNvPr id="4" name="矩形 3"/>
          <p:cNvSpPr/>
          <p:nvPr/>
        </p:nvSpPr>
        <p:spPr>
          <a:xfrm>
            <a:off x="2838734" y="1555845"/>
            <a:ext cx="4367284" cy="146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661313" y="4244454"/>
            <a:ext cx="4367284" cy="224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613176" y="4244454"/>
            <a:ext cx="4367284" cy="224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373204" y="1063527"/>
            <a:ext cx="4247644" cy="224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987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144"/>
          <a:stretch/>
        </p:blipFill>
        <p:spPr>
          <a:xfrm>
            <a:off x="698559" y="0"/>
            <a:ext cx="11493441" cy="6858000"/>
          </a:xfrm>
          <a:prstGeom prst="rect">
            <a:avLst/>
          </a:prstGeom>
          <a:ln>
            <a:noFill/>
          </a:ln>
          <a:effectLst>
            <a:softEdge rad="112500"/>
          </a:effectLst>
        </p:spPr>
      </p:pic>
      <p:sp>
        <p:nvSpPr>
          <p:cNvPr id="5" name="矩形 4"/>
          <p:cNvSpPr/>
          <p:nvPr/>
        </p:nvSpPr>
        <p:spPr>
          <a:xfrm>
            <a:off x="2715642" y="1803911"/>
            <a:ext cx="4009514" cy="174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077995" y="4186995"/>
            <a:ext cx="4367284" cy="224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rot="20787075">
            <a:off x="6851917" y="3828096"/>
            <a:ext cx="4933444" cy="2842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935700" y="1512277"/>
            <a:ext cx="4247644" cy="2040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113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24" y="36982"/>
            <a:ext cx="11511776"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348461" y="6485407"/>
            <a:ext cx="6843540" cy="584775"/>
          </a:xfrm>
          <a:prstGeom prst="rect">
            <a:avLst/>
          </a:prstGeom>
        </p:spPr>
        <p:txBody>
          <a:bodyPr wrap="non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
        <p:nvSpPr>
          <p:cNvPr id="4" name="圓角矩形 3"/>
          <p:cNvSpPr/>
          <p:nvPr/>
        </p:nvSpPr>
        <p:spPr>
          <a:xfrm>
            <a:off x="5943600" y="3224212"/>
            <a:ext cx="2297151" cy="12808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4400" dirty="0">
                <a:solidFill>
                  <a:schemeClr val="tx1"/>
                </a:solidFill>
                <a:ea typeface="微軟正黑體"/>
              </a:rPr>
              <a:t>媒體</a:t>
            </a:r>
            <a:endParaRPr lang="zh-TW" dirty="0">
              <a:solidFill>
                <a:schemeClr val="tx1"/>
              </a:solidFill>
            </a:endParaRPr>
          </a:p>
          <a:p>
            <a:pPr algn="ctr"/>
            <a:r>
              <a:rPr lang="zh-TW" altLang="en-US" sz="4400" dirty="0">
                <a:solidFill>
                  <a:schemeClr val="tx1"/>
                </a:solidFill>
                <a:ea typeface="微軟正黑體"/>
              </a:rPr>
              <a:t>素養</a:t>
            </a:r>
            <a:endParaRPr lang="zh-TW" dirty="0">
              <a:solidFill>
                <a:schemeClr val="tx1"/>
              </a:solidFill>
            </a:endParaRPr>
          </a:p>
        </p:txBody>
      </p:sp>
      <p:sp>
        <p:nvSpPr>
          <p:cNvPr id="6" name="矩形 5"/>
          <p:cNvSpPr/>
          <p:nvPr/>
        </p:nvSpPr>
        <p:spPr>
          <a:xfrm>
            <a:off x="8634661" y="397095"/>
            <a:ext cx="2909439" cy="584775"/>
          </a:xfrm>
          <a:prstGeom prst="rect">
            <a:avLst/>
          </a:prstGeom>
        </p:spPr>
        <p:txBody>
          <a:bodyPr wrap="square">
            <a:spAutoFit/>
          </a:bodyPr>
          <a:lstStyle/>
          <a:p>
            <a:r>
              <a:rPr lang="zh-TW" altLang="en-US" sz="3200" dirty="0"/>
              <a:t>媒體文本練習</a:t>
            </a:r>
          </a:p>
        </p:txBody>
      </p:sp>
      <p:sp>
        <p:nvSpPr>
          <p:cNvPr id="12" name="文字方塊 11">
            <a:extLst>
              <a:ext uri="{FF2B5EF4-FFF2-40B4-BE49-F238E27FC236}">
                <a16:creationId xmlns:a16="http://schemas.microsoft.com/office/drawing/2014/main" id="{53730259-9A3D-4505-9AA8-C280026DC1A1}"/>
              </a:ext>
            </a:extLst>
          </p:cNvPr>
          <p:cNvSpPr txBox="1"/>
          <p:nvPr/>
        </p:nvSpPr>
        <p:spPr>
          <a:xfrm>
            <a:off x="3454400" y="1803400"/>
            <a:ext cx="1219200" cy="657005"/>
          </a:xfrm>
          <a:prstGeom prst="rect">
            <a:avLst/>
          </a:prstGeom>
          <a:noFill/>
        </p:spPr>
        <p:txBody>
          <a:bodyPr wrap="square" rtlCol="0">
            <a:spAutoFit/>
          </a:bodyPr>
          <a:lstStyle/>
          <a:p>
            <a:endParaRPr lang="zh-TW" altLang="en-US" dirty="0"/>
          </a:p>
        </p:txBody>
      </p:sp>
      <p:sp>
        <p:nvSpPr>
          <p:cNvPr id="20" name="文字方塊 19">
            <a:extLst>
              <a:ext uri="{FF2B5EF4-FFF2-40B4-BE49-F238E27FC236}">
                <a16:creationId xmlns:a16="http://schemas.microsoft.com/office/drawing/2014/main" id="{8329B7AF-0C31-41D3-8251-3180485F6429}"/>
              </a:ext>
            </a:extLst>
          </p:cNvPr>
          <p:cNvSpPr txBox="1"/>
          <p:nvPr/>
        </p:nvSpPr>
        <p:spPr>
          <a:xfrm>
            <a:off x="8855831" y="4609497"/>
            <a:ext cx="952500" cy="523220"/>
          </a:xfrm>
          <a:prstGeom prst="rect">
            <a:avLst/>
          </a:prstGeom>
          <a:noFill/>
        </p:spPr>
        <p:txBody>
          <a:bodyPr wrap="square" rtlCol="0">
            <a:spAutoFit/>
          </a:bodyPr>
          <a:lstStyle/>
          <a:p>
            <a:r>
              <a:rPr lang="en-US" altLang="zh-TW" sz="2800" dirty="0"/>
              <a:t>A</a:t>
            </a:r>
            <a:endParaRPr lang="zh-TW" altLang="en-US" sz="2800" dirty="0"/>
          </a:p>
        </p:txBody>
      </p:sp>
      <p:sp>
        <p:nvSpPr>
          <p:cNvPr id="22" name="文字方塊 21">
            <a:extLst>
              <a:ext uri="{FF2B5EF4-FFF2-40B4-BE49-F238E27FC236}">
                <a16:creationId xmlns:a16="http://schemas.microsoft.com/office/drawing/2014/main" id="{C61339C5-3E0C-4686-BD62-82F88F192D97}"/>
              </a:ext>
            </a:extLst>
          </p:cNvPr>
          <p:cNvSpPr txBox="1"/>
          <p:nvPr/>
        </p:nvSpPr>
        <p:spPr>
          <a:xfrm>
            <a:off x="2902570" y="4582627"/>
            <a:ext cx="380956" cy="523220"/>
          </a:xfrm>
          <a:prstGeom prst="rect">
            <a:avLst/>
          </a:prstGeom>
          <a:noFill/>
        </p:spPr>
        <p:txBody>
          <a:bodyPr wrap="square" rtlCol="0">
            <a:spAutoFit/>
          </a:bodyPr>
          <a:lstStyle/>
          <a:p>
            <a:r>
              <a:rPr lang="en-US" altLang="zh-TW" sz="2800" dirty="0"/>
              <a:t>B</a:t>
            </a:r>
            <a:endParaRPr lang="zh-TW" altLang="en-US" sz="2800" dirty="0"/>
          </a:p>
        </p:txBody>
      </p:sp>
      <p:sp>
        <p:nvSpPr>
          <p:cNvPr id="23" name="文字方塊 22">
            <a:extLst>
              <a:ext uri="{FF2B5EF4-FFF2-40B4-BE49-F238E27FC236}">
                <a16:creationId xmlns:a16="http://schemas.microsoft.com/office/drawing/2014/main" id="{B7C8BE0B-8439-4E93-9CD1-0E622D9A1C35}"/>
              </a:ext>
            </a:extLst>
          </p:cNvPr>
          <p:cNvSpPr txBox="1"/>
          <p:nvPr/>
        </p:nvSpPr>
        <p:spPr>
          <a:xfrm>
            <a:off x="9199940" y="4609497"/>
            <a:ext cx="952500" cy="523220"/>
          </a:xfrm>
          <a:prstGeom prst="rect">
            <a:avLst/>
          </a:prstGeom>
          <a:noFill/>
        </p:spPr>
        <p:txBody>
          <a:bodyPr wrap="square" rtlCol="0">
            <a:spAutoFit/>
          </a:bodyPr>
          <a:lstStyle/>
          <a:p>
            <a:r>
              <a:rPr lang="en-US" altLang="zh-TW" sz="2800" dirty="0"/>
              <a:t>C</a:t>
            </a:r>
            <a:endParaRPr lang="zh-TW" altLang="en-US" sz="2800" dirty="0"/>
          </a:p>
        </p:txBody>
      </p:sp>
      <p:sp>
        <p:nvSpPr>
          <p:cNvPr id="24" name="文字方塊 23">
            <a:extLst>
              <a:ext uri="{FF2B5EF4-FFF2-40B4-BE49-F238E27FC236}">
                <a16:creationId xmlns:a16="http://schemas.microsoft.com/office/drawing/2014/main" id="{BD8B23CD-37C4-4C43-A9A0-59C82181ADC2}"/>
              </a:ext>
            </a:extLst>
          </p:cNvPr>
          <p:cNvSpPr txBox="1"/>
          <p:nvPr/>
        </p:nvSpPr>
        <p:spPr>
          <a:xfrm>
            <a:off x="8328991" y="5140450"/>
            <a:ext cx="3065649" cy="523220"/>
          </a:xfrm>
          <a:prstGeom prst="rect">
            <a:avLst/>
          </a:prstGeom>
          <a:noFill/>
        </p:spPr>
        <p:txBody>
          <a:bodyPr wrap="square" rtlCol="0">
            <a:spAutoFit/>
          </a:bodyPr>
          <a:lstStyle/>
          <a:p>
            <a:r>
              <a:rPr lang="en-US" altLang="zh-TW" sz="2800" dirty="0"/>
              <a:t>D H I L M O T V</a:t>
            </a:r>
            <a:endParaRPr lang="zh-TW" altLang="en-US" sz="2800" dirty="0"/>
          </a:p>
        </p:txBody>
      </p:sp>
      <p:sp>
        <p:nvSpPr>
          <p:cNvPr id="25" name="文字方塊 24">
            <a:extLst>
              <a:ext uri="{FF2B5EF4-FFF2-40B4-BE49-F238E27FC236}">
                <a16:creationId xmlns:a16="http://schemas.microsoft.com/office/drawing/2014/main" id="{0F025EFC-71F4-47B5-92E8-7401DB3F17A5}"/>
              </a:ext>
            </a:extLst>
          </p:cNvPr>
          <p:cNvSpPr txBox="1"/>
          <p:nvPr/>
        </p:nvSpPr>
        <p:spPr>
          <a:xfrm>
            <a:off x="3283526" y="4573376"/>
            <a:ext cx="952500" cy="523220"/>
          </a:xfrm>
          <a:prstGeom prst="rect">
            <a:avLst/>
          </a:prstGeom>
          <a:noFill/>
        </p:spPr>
        <p:txBody>
          <a:bodyPr wrap="square" rtlCol="0">
            <a:spAutoFit/>
          </a:bodyPr>
          <a:lstStyle/>
          <a:p>
            <a:r>
              <a:rPr lang="en-US" altLang="zh-TW" sz="2800" dirty="0"/>
              <a:t>E</a:t>
            </a:r>
            <a:endParaRPr lang="zh-TW" altLang="en-US" sz="2800" dirty="0"/>
          </a:p>
        </p:txBody>
      </p:sp>
      <p:sp>
        <p:nvSpPr>
          <p:cNvPr id="26" name="文字方塊 25">
            <a:extLst>
              <a:ext uri="{FF2B5EF4-FFF2-40B4-BE49-F238E27FC236}">
                <a16:creationId xmlns:a16="http://schemas.microsoft.com/office/drawing/2014/main" id="{A31D91F8-B487-4B23-ADBA-80D7A238DE49}"/>
              </a:ext>
            </a:extLst>
          </p:cNvPr>
          <p:cNvSpPr txBox="1"/>
          <p:nvPr/>
        </p:nvSpPr>
        <p:spPr>
          <a:xfrm>
            <a:off x="9610120" y="4624991"/>
            <a:ext cx="952500" cy="523220"/>
          </a:xfrm>
          <a:prstGeom prst="rect">
            <a:avLst/>
          </a:prstGeom>
          <a:noFill/>
        </p:spPr>
        <p:txBody>
          <a:bodyPr wrap="square" rtlCol="0">
            <a:spAutoFit/>
          </a:bodyPr>
          <a:lstStyle/>
          <a:p>
            <a:r>
              <a:rPr lang="en-US" altLang="zh-TW" sz="2800" dirty="0"/>
              <a:t>F</a:t>
            </a:r>
            <a:endParaRPr lang="zh-TW" altLang="en-US" sz="2800" dirty="0"/>
          </a:p>
        </p:txBody>
      </p:sp>
      <p:sp>
        <p:nvSpPr>
          <p:cNvPr id="27" name="文字方塊 26">
            <a:extLst>
              <a:ext uri="{FF2B5EF4-FFF2-40B4-BE49-F238E27FC236}">
                <a16:creationId xmlns:a16="http://schemas.microsoft.com/office/drawing/2014/main" id="{6E1074C1-0E36-4215-BB47-123F63958D94}"/>
              </a:ext>
            </a:extLst>
          </p:cNvPr>
          <p:cNvSpPr txBox="1"/>
          <p:nvPr/>
        </p:nvSpPr>
        <p:spPr>
          <a:xfrm>
            <a:off x="3651930" y="4582627"/>
            <a:ext cx="952500" cy="523220"/>
          </a:xfrm>
          <a:prstGeom prst="rect">
            <a:avLst/>
          </a:prstGeom>
          <a:noFill/>
        </p:spPr>
        <p:txBody>
          <a:bodyPr wrap="square" rtlCol="0">
            <a:spAutoFit/>
          </a:bodyPr>
          <a:lstStyle/>
          <a:p>
            <a:r>
              <a:rPr lang="en-US" altLang="zh-TW" sz="2800" dirty="0"/>
              <a:t>G</a:t>
            </a:r>
            <a:endParaRPr lang="zh-TW" altLang="en-US" sz="2800" dirty="0"/>
          </a:p>
        </p:txBody>
      </p:sp>
      <p:sp>
        <p:nvSpPr>
          <p:cNvPr id="28" name="文字方塊 27">
            <a:extLst>
              <a:ext uri="{FF2B5EF4-FFF2-40B4-BE49-F238E27FC236}">
                <a16:creationId xmlns:a16="http://schemas.microsoft.com/office/drawing/2014/main" id="{7DA4B0A1-F184-4EED-88DD-5CADEF716C86}"/>
              </a:ext>
            </a:extLst>
          </p:cNvPr>
          <p:cNvSpPr txBox="1"/>
          <p:nvPr/>
        </p:nvSpPr>
        <p:spPr>
          <a:xfrm>
            <a:off x="2860615" y="5115098"/>
            <a:ext cx="2139376" cy="954107"/>
          </a:xfrm>
          <a:prstGeom prst="rect">
            <a:avLst/>
          </a:prstGeom>
          <a:noFill/>
        </p:spPr>
        <p:txBody>
          <a:bodyPr wrap="square" rtlCol="0">
            <a:spAutoFit/>
          </a:bodyPr>
          <a:lstStyle/>
          <a:p>
            <a:r>
              <a:rPr lang="en-US" altLang="zh-TW" sz="2800" dirty="0"/>
              <a:t>JNPKQXSURVWT</a:t>
            </a:r>
            <a:endParaRPr lang="zh-TW" altLang="en-US" sz="2800" dirty="0"/>
          </a:p>
        </p:txBody>
      </p:sp>
    </p:spTree>
    <p:extLst>
      <p:ext uri="{BB962C8B-B14F-4D97-AF65-F5344CB8AC3E}">
        <p14:creationId xmlns:p14="http://schemas.microsoft.com/office/powerpoint/2010/main" val="713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99" y="16441"/>
            <a:ext cx="11511776"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348461" y="6485407"/>
            <a:ext cx="6843540" cy="584775"/>
          </a:xfrm>
          <a:prstGeom prst="rect">
            <a:avLst/>
          </a:prstGeom>
        </p:spPr>
        <p:txBody>
          <a:bodyPr wrap="non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
        <p:nvSpPr>
          <p:cNvPr id="4" name="圓角矩形 3"/>
          <p:cNvSpPr/>
          <p:nvPr/>
        </p:nvSpPr>
        <p:spPr>
          <a:xfrm>
            <a:off x="5943600" y="3224212"/>
            <a:ext cx="2297151" cy="12808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4400">
                <a:solidFill>
                  <a:schemeClr val="tx1"/>
                </a:solidFill>
                <a:ea typeface="微軟正黑體"/>
              </a:rPr>
              <a:t>媒體</a:t>
            </a:r>
            <a:endParaRPr lang="zh-TW">
              <a:solidFill>
                <a:schemeClr val="tx1"/>
              </a:solidFill>
            </a:endParaRPr>
          </a:p>
          <a:p>
            <a:pPr algn="ctr"/>
            <a:r>
              <a:rPr lang="zh-TW" altLang="en-US" sz="4400">
                <a:solidFill>
                  <a:schemeClr val="tx1"/>
                </a:solidFill>
                <a:ea typeface="微軟正黑體"/>
              </a:rPr>
              <a:t>素養</a:t>
            </a:r>
            <a:endParaRPr lang="zh-TW">
              <a:solidFill>
                <a:schemeClr val="tx1"/>
              </a:solidFill>
            </a:endParaRPr>
          </a:p>
        </p:txBody>
      </p:sp>
      <p:sp>
        <p:nvSpPr>
          <p:cNvPr id="6" name="直線圖說文字 1 5"/>
          <p:cNvSpPr/>
          <p:nvPr/>
        </p:nvSpPr>
        <p:spPr>
          <a:xfrm>
            <a:off x="2053884" y="4392302"/>
            <a:ext cx="4889422" cy="1909574"/>
          </a:xfrm>
          <a:prstGeom prst="borderCallout1">
            <a:avLst>
              <a:gd name="adj1" fmla="val -6255"/>
              <a:gd name="adj2" fmla="val 105712"/>
              <a:gd name="adj3" fmla="val -2449"/>
              <a:gd name="adj4" fmla="val 104740"/>
            </a:avLst>
          </a:prstGeom>
          <a:noFill/>
          <a:ln w="762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2" name="向右箭號 11"/>
          <p:cNvSpPr/>
          <p:nvPr/>
        </p:nvSpPr>
        <p:spPr>
          <a:xfrm rot="19257466">
            <a:off x="8037226" y="2395531"/>
            <a:ext cx="2303584" cy="123092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7" name="向右箭號 26"/>
          <p:cNvSpPr/>
          <p:nvPr/>
        </p:nvSpPr>
        <p:spPr>
          <a:xfrm rot="10800000">
            <a:off x="5603183" y="1684286"/>
            <a:ext cx="2303584" cy="123092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30535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12379" t="30177" r="54895" b="7322"/>
          <a:stretch/>
        </p:blipFill>
        <p:spPr>
          <a:xfrm>
            <a:off x="1371600" y="0"/>
            <a:ext cx="10283588" cy="6291619"/>
          </a:xfrm>
          <a:prstGeom prst="rect">
            <a:avLst/>
          </a:prstGeom>
        </p:spPr>
      </p:pic>
      <p:sp>
        <p:nvSpPr>
          <p:cNvPr id="5" name="矩形 4"/>
          <p:cNvSpPr/>
          <p:nvPr/>
        </p:nvSpPr>
        <p:spPr>
          <a:xfrm>
            <a:off x="1371600" y="6459808"/>
            <a:ext cx="9500545" cy="307777"/>
          </a:xfrm>
          <a:prstGeom prst="rect">
            <a:avLst/>
          </a:prstGeom>
        </p:spPr>
        <p:txBody>
          <a:bodyPr wrap="square">
            <a:spAutoFit/>
          </a:bodyPr>
          <a:lstStyle/>
          <a:p>
            <a:r>
              <a:rPr lang="zh-TW" altLang="en-US" sz="1400" b="1" dirty="0"/>
              <a:t>資料來源：「媒體識讀」跟「媒體素養」有差別嗎？</a:t>
            </a:r>
            <a:r>
              <a:rPr lang="en-US" altLang="zh-TW" sz="1400" dirty="0"/>
              <a:t>2008</a:t>
            </a:r>
            <a:r>
              <a:rPr lang="zh-TW" altLang="en-US" sz="1400" dirty="0"/>
              <a:t>年</a:t>
            </a:r>
            <a:r>
              <a:rPr lang="en-US" altLang="zh-TW" sz="1400" dirty="0"/>
              <a:t>06</a:t>
            </a:r>
            <a:r>
              <a:rPr lang="zh-TW" altLang="en-US" sz="1400" dirty="0"/>
              <a:t>月</a:t>
            </a:r>
            <a:r>
              <a:rPr lang="en-US" altLang="zh-TW" sz="1400" dirty="0"/>
              <a:t>18</a:t>
            </a:r>
            <a:r>
              <a:rPr lang="zh-TW" altLang="en-US" sz="1400" dirty="0"/>
              <a:t>日 </a:t>
            </a:r>
            <a:r>
              <a:rPr lang="en-US" altLang="zh-TW" sz="1400" dirty="0"/>
              <a:t>| </a:t>
            </a:r>
            <a:r>
              <a:rPr lang="zh-TW" altLang="en-US" sz="1400" dirty="0"/>
              <a:t>卓越新聞電子報https://www.feja.org.tw/37925</a:t>
            </a:r>
          </a:p>
        </p:txBody>
      </p:sp>
    </p:spTree>
    <p:extLst>
      <p:ext uri="{BB962C8B-B14F-4D97-AF65-F5344CB8AC3E}">
        <p14:creationId xmlns:p14="http://schemas.microsoft.com/office/powerpoint/2010/main" val="250418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zh-TW" altLang="en-US" dirty="0"/>
              <a:t>有步驟地培養學生具有「基本的」獨立思考的能力：</a:t>
            </a:r>
            <a:br>
              <a:rPr lang="zh-TW" altLang="en-US" dirty="0"/>
            </a:br>
            <a:endParaRPr lang="zh-TW" altLang="en-US" dirty="0"/>
          </a:p>
        </p:txBody>
      </p:sp>
      <p:sp>
        <p:nvSpPr>
          <p:cNvPr id="6" name="內容版面配置區 5"/>
          <p:cNvSpPr>
            <a:spLocks noGrp="1"/>
          </p:cNvSpPr>
          <p:nvPr>
            <p:ph idx="1"/>
          </p:nvPr>
        </p:nvSpPr>
        <p:spPr>
          <a:xfrm>
            <a:off x="1371600" y="1937982"/>
            <a:ext cx="9601200" cy="3357349"/>
          </a:xfrm>
        </p:spPr>
        <p:txBody>
          <a:bodyPr>
            <a:normAutofit/>
          </a:bodyPr>
          <a:lstStyle/>
          <a:p>
            <a:r>
              <a:rPr lang="zh-TW" altLang="en-US" sz="3200" b="1" dirty="0"/>
              <a:t>保持懷疑</a:t>
            </a:r>
            <a:r>
              <a:rPr lang="zh-TW" altLang="en-US" sz="2400" dirty="0"/>
              <a:t>：區分「具名新聞」、「綜合報導」、「內容農場」等的平台可信度，即使是新聞，也不能盡信。</a:t>
            </a:r>
          </a:p>
          <a:p>
            <a:r>
              <a:rPr lang="zh-TW" altLang="en-US" sz="3200" b="1" dirty="0"/>
              <a:t>判斷來源</a:t>
            </a:r>
            <a:r>
              <a:rPr lang="zh-TW" altLang="en-US" sz="2400" dirty="0"/>
              <a:t>：找出新聞或文章所引用的來源，並確認來源與內容的因果關係。</a:t>
            </a:r>
          </a:p>
          <a:p>
            <a:r>
              <a:rPr lang="zh-TW" altLang="en-US" sz="3200" b="1" dirty="0"/>
              <a:t>分析內容</a:t>
            </a:r>
            <a:r>
              <a:rPr lang="zh-TW" altLang="en-US" sz="2400" dirty="0"/>
              <a:t>：分辨其內容中「事實」與「觀點」的差異，進而不被包裹在事實中的觀點誤導。</a:t>
            </a:r>
          </a:p>
        </p:txBody>
      </p:sp>
      <p:sp>
        <p:nvSpPr>
          <p:cNvPr id="7" name="矩形 6"/>
          <p:cNvSpPr/>
          <p:nvPr/>
        </p:nvSpPr>
        <p:spPr>
          <a:xfrm>
            <a:off x="1688665" y="5612368"/>
            <a:ext cx="5965351" cy="646331"/>
          </a:xfrm>
          <a:prstGeom prst="rect">
            <a:avLst/>
          </a:prstGeom>
        </p:spPr>
        <p:txBody>
          <a:bodyPr wrap="none">
            <a:spAutoFit/>
          </a:bodyPr>
          <a:lstStyle/>
          <a:p>
            <a:r>
              <a:rPr lang="en-US" altLang="zh-TW" dirty="0" err="1"/>
              <a:t>TikTok</a:t>
            </a:r>
            <a:r>
              <a:rPr lang="zh-TW" altLang="en-US" dirty="0"/>
              <a:t>襲來「媒體素養」還守得住嗎？ </a:t>
            </a:r>
            <a:r>
              <a:rPr lang="en-US" altLang="zh-TW" dirty="0"/>
              <a:t>2020-10-08</a:t>
            </a:r>
            <a:r>
              <a:rPr lang="zh-TW" altLang="en-US" b="1" dirty="0"/>
              <a:t>雜學校</a:t>
            </a:r>
            <a:br>
              <a:rPr lang="en-US" altLang="zh-TW" dirty="0"/>
            </a:br>
            <a:r>
              <a:rPr lang="zh-TW" altLang="en-US" dirty="0"/>
              <a:t>https://zashare.org/article/5f71a5a4fd89780001664674</a:t>
            </a:r>
          </a:p>
        </p:txBody>
      </p:sp>
    </p:spTree>
    <p:extLst>
      <p:ext uri="{BB962C8B-B14F-4D97-AF65-F5344CB8AC3E}">
        <p14:creationId xmlns:p14="http://schemas.microsoft.com/office/powerpoint/2010/main" val="79182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台灣放伴教育協會</a:t>
            </a:r>
          </a:p>
        </p:txBody>
      </p:sp>
      <p:pic>
        <p:nvPicPr>
          <p:cNvPr id="4" name="內容版面配置區 3"/>
          <p:cNvPicPr>
            <a:picLocks noGrp="1" noChangeAspect="1"/>
          </p:cNvPicPr>
          <p:nvPr>
            <p:ph idx="1"/>
          </p:nvPr>
        </p:nvPicPr>
        <p:blipFill rotWithShape="1">
          <a:blip r:embed="rId2"/>
          <a:srcRect l="26380" t="40584" r="36340" b="9495"/>
          <a:stretch/>
        </p:blipFill>
        <p:spPr>
          <a:xfrm>
            <a:off x="1497841" y="2347414"/>
            <a:ext cx="9348717" cy="4107977"/>
          </a:xfrm>
          <a:prstGeom prst="rect">
            <a:avLst/>
          </a:prstGeom>
        </p:spPr>
      </p:pic>
    </p:spTree>
    <p:extLst>
      <p:ext uri="{BB962C8B-B14F-4D97-AF65-F5344CB8AC3E}">
        <p14:creationId xmlns:p14="http://schemas.microsoft.com/office/powerpoint/2010/main" val="403437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a:t>我是數位公民學習資訊平台</a:t>
            </a:r>
            <a:endParaRPr lang="zh-TW" altLang="en-US"/>
          </a:p>
        </p:txBody>
      </p:sp>
      <p:pic>
        <p:nvPicPr>
          <p:cNvPr id="5" name="圖片 4"/>
          <p:cNvPicPr>
            <a:picLocks noChangeAspect="1"/>
          </p:cNvPicPr>
          <p:nvPr/>
        </p:nvPicPr>
        <p:blipFill>
          <a:blip r:embed="rId2"/>
          <a:stretch>
            <a:fillRect/>
          </a:stretch>
        </p:blipFill>
        <p:spPr>
          <a:xfrm>
            <a:off x="774449" y="1719618"/>
            <a:ext cx="5786173" cy="3353652"/>
          </a:xfrm>
          <a:prstGeom prst="rect">
            <a:avLst/>
          </a:prstGeom>
        </p:spPr>
      </p:pic>
      <p:sp>
        <p:nvSpPr>
          <p:cNvPr id="6" name="矩形 5"/>
          <p:cNvSpPr/>
          <p:nvPr/>
        </p:nvSpPr>
        <p:spPr>
          <a:xfrm>
            <a:off x="774449" y="5276093"/>
            <a:ext cx="5951373" cy="830997"/>
          </a:xfrm>
          <a:prstGeom prst="rect">
            <a:avLst/>
          </a:prstGeom>
        </p:spPr>
        <p:txBody>
          <a:bodyPr wrap="none">
            <a:spAutoFit/>
          </a:bodyPr>
          <a:lstStyle/>
          <a:p>
            <a:r>
              <a:rPr lang="zh-TW" altLang="en-US" sz="2400">
                <a:hlinkClick r:id="rId3"/>
              </a:rPr>
              <a:t>https://www.facebook.com/wethinkdigitaltw</a:t>
            </a:r>
            <a:endParaRPr lang="en-US" altLang="zh-TW" sz="2400"/>
          </a:p>
          <a:p>
            <a:endParaRPr lang="zh-TW" altLang="en-US" sz="2400"/>
          </a:p>
        </p:txBody>
      </p:sp>
      <p:pic>
        <p:nvPicPr>
          <p:cNvPr id="7" name="圖片 6"/>
          <p:cNvPicPr>
            <a:picLocks noChangeAspect="1"/>
          </p:cNvPicPr>
          <p:nvPr/>
        </p:nvPicPr>
        <p:blipFill>
          <a:blip r:embed="rId4"/>
          <a:stretch>
            <a:fillRect/>
          </a:stretch>
        </p:blipFill>
        <p:spPr>
          <a:xfrm>
            <a:off x="6725822" y="1719620"/>
            <a:ext cx="5416563" cy="3353650"/>
          </a:xfrm>
          <a:prstGeom prst="rect">
            <a:avLst/>
          </a:prstGeom>
        </p:spPr>
      </p:pic>
      <p:sp>
        <p:nvSpPr>
          <p:cNvPr id="8" name="矩形 7"/>
          <p:cNvSpPr/>
          <p:nvPr/>
        </p:nvSpPr>
        <p:spPr>
          <a:xfrm>
            <a:off x="6842303" y="5408103"/>
            <a:ext cx="5183599" cy="584775"/>
          </a:xfrm>
          <a:prstGeom prst="rect">
            <a:avLst/>
          </a:prstGeom>
        </p:spPr>
        <p:txBody>
          <a:bodyPr wrap="none">
            <a:spAutoFit/>
          </a:bodyPr>
          <a:lstStyle/>
          <a:p>
            <a:r>
              <a:rPr lang="zh-TW" altLang="en-US" sz="1600">
                <a:hlinkClick r:id="rId5"/>
              </a:rPr>
              <a:t>https://www.facebook.com/groups/2041839319281847</a:t>
            </a:r>
            <a:endParaRPr lang="en-US" altLang="zh-TW" sz="1600"/>
          </a:p>
          <a:p>
            <a:endParaRPr lang="zh-TW" altLang="en-US" sz="1600"/>
          </a:p>
        </p:txBody>
      </p:sp>
    </p:spTree>
    <p:extLst>
      <p:ext uri="{BB962C8B-B14F-4D97-AF65-F5344CB8AC3E}">
        <p14:creationId xmlns:p14="http://schemas.microsoft.com/office/powerpoint/2010/main" val="262519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rotWithShape="1">
          <a:blip r:embed="rId2"/>
          <a:srcRect t="21236" r="4535" b="7386"/>
          <a:stretch/>
        </p:blipFill>
        <p:spPr>
          <a:xfrm>
            <a:off x="1041742" y="204715"/>
            <a:ext cx="10681684" cy="6127846"/>
          </a:xfrm>
          <a:prstGeom prst="rect">
            <a:avLst/>
          </a:prstGeom>
        </p:spPr>
      </p:pic>
      <p:sp>
        <p:nvSpPr>
          <p:cNvPr id="5" name="矩形 4"/>
          <p:cNvSpPr/>
          <p:nvPr/>
        </p:nvSpPr>
        <p:spPr>
          <a:xfrm>
            <a:off x="2320664" y="6444314"/>
            <a:ext cx="6139053" cy="369332"/>
          </a:xfrm>
          <a:prstGeom prst="rect">
            <a:avLst/>
          </a:prstGeom>
        </p:spPr>
        <p:txBody>
          <a:bodyPr wrap="none">
            <a:spAutoFit/>
          </a:bodyPr>
          <a:lstStyle/>
          <a:p>
            <a:r>
              <a:rPr lang="zh-TW" altLang="en-US" dirty="0"/>
              <a:t>圖片來源： https://sites.google.com/a/fdt.hc.edu.tw/media/</a:t>
            </a:r>
          </a:p>
        </p:txBody>
      </p:sp>
    </p:spTree>
    <p:extLst>
      <p:ext uri="{BB962C8B-B14F-4D97-AF65-F5344CB8AC3E}">
        <p14:creationId xmlns:p14="http://schemas.microsoft.com/office/powerpoint/2010/main" val="1278290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35" y="0"/>
            <a:ext cx="11495065" cy="651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386039" y="6485407"/>
            <a:ext cx="6968222" cy="584775"/>
          </a:xfrm>
          <a:prstGeom prst="rect">
            <a:avLst/>
          </a:prstGeom>
        </p:spPr>
        <p:txBody>
          <a:bodyPr wrap="squar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Tree>
    <p:extLst>
      <p:ext uri="{BB962C8B-B14F-4D97-AF65-F5344CB8AC3E}">
        <p14:creationId xmlns:p14="http://schemas.microsoft.com/office/powerpoint/2010/main" val="17189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3591" y="369120"/>
            <a:ext cx="8610596" cy="432047"/>
          </a:xfrm>
        </p:spPr>
        <p:txBody>
          <a:bodyPr>
            <a:noAutofit/>
          </a:bodyPr>
          <a:lstStyle/>
          <a:p>
            <a:r>
              <a:rPr lang="zh-TW" altLang="en-US" cap="small"/>
              <a:t>綜合活動領域課程綱要的學習內涵</a:t>
            </a:r>
            <a:endParaRPr lang="zh-HK" altLang="en-US" cap="small"/>
          </a:p>
        </p:txBody>
      </p:sp>
      <p:pic>
        <p:nvPicPr>
          <p:cNvPr id="5" name="圖片 4"/>
          <p:cNvPicPr>
            <a:picLocks noChangeAspect="1"/>
          </p:cNvPicPr>
          <p:nvPr/>
        </p:nvPicPr>
        <p:blipFill>
          <a:blip r:embed="rId3"/>
          <a:stretch>
            <a:fillRect/>
          </a:stretch>
        </p:blipFill>
        <p:spPr>
          <a:xfrm>
            <a:off x="4997443" y="1115878"/>
            <a:ext cx="5773879" cy="5496298"/>
          </a:xfrm>
          <a:prstGeom prst="rect">
            <a:avLst/>
          </a:prstGeom>
        </p:spPr>
      </p:pic>
      <p:sp>
        <p:nvSpPr>
          <p:cNvPr id="4" name="內容版面配置區 3"/>
          <p:cNvSpPr>
            <a:spLocks noGrp="1"/>
          </p:cNvSpPr>
          <p:nvPr>
            <p:ph idx="1"/>
          </p:nvPr>
        </p:nvSpPr>
        <p:spPr>
          <a:xfrm>
            <a:off x="1418095" y="1697065"/>
            <a:ext cx="9198244" cy="3581400"/>
          </a:xfrm>
        </p:spPr>
        <p:txBody>
          <a:bodyPr>
            <a:normAutofit/>
          </a:bodyPr>
          <a:lstStyle/>
          <a:p>
            <a:r>
              <a:rPr lang="zh-TW" altLang="en-US" sz="4400" dirty="0">
                <a:solidFill>
                  <a:srgbClr val="FF0000"/>
                </a:solidFill>
              </a:rPr>
              <a:t>價值探索</a:t>
            </a:r>
            <a:endParaRPr lang="en-US" altLang="zh-TW" sz="4400" dirty="0">
              <a:solidFill>
                <a:srgbClr val="FF0000"/>
              </a:solidFill>
            </a:endParaRPr>
          </a:p>
          <a:p>
            <a:r>
              <a:rPr lang="zh-TW" altLang="en-US" sz="4400" dirty="0">
                <a:solidFill>
                  <a:srgbClr val="FF0000"/>
                </a:solidFill>
              </a:rPr>
              <a:t>經驗統整</a:t>
            </a:r>
            <a:endParaRPr lang="en-US" altLang="zh-TW" sz="4400" dirty="0">
              <a:solidFill>
                <a:srgbClr val="FF0000"/>
              </a:solidFill>
            </a:endParaRPr>
          </a:p>
          <a:p>
            <a:r>
              <a:rPr lang="zh-TW" altLang="en-US" sz="4400" dirty="0">
                <a:solidFill>
                  <a:srgbClr val="FF0000"/>
                </a:solidFill>
              </a:rPr>
              <a:t>實踐創新</a:t>
            </a:r>
          </a:p>
        </p:txBody>
      </p:sp>
    </p:spTree>
    <p:extLst>
      <p:ext uri="{BB962C8B-B14F-4D97-AF65-F5344CB8AC3E}">
        <p14:creationId xmlns:p14="http://schemas.microsoft.com/office/powerpoint/2010/main" val="18899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媒體素養的課程發展脈絡</a:t>
            </a:r>
            <a:r>
              <a:rPr lang="en-US" altLang="zh-TW" dirty="0"/>
              <a:t>1</a:t>
            </a:r>
            <a:endParaRPr lang="zh-TW" altLang="en-US" dirty="0"/>
          </a:p>
        </p:txBody>
      </p:sp>
      <p:sp>
        <p:nvSpPr>
          <p:cNvPr id="3" name="內容版面配置區 2"/>
          <p:cNvSpPr>
            <a:spLocks noGrp="1"/>
          </p:cNvSpPr>
          <p:nvPr>
            <p:ph sz="half" idx="1"/>
          </p:nvPr>
        </p:nvSpPr>
        <p:spPr/>
        <p:txBody>
          <a:bodyPr/>
          <a:lstStyle/>
          <a:p>
            <a:r>
              <a:rPr lang="zh-TW" altLang="en-US" dirty="0"/>
              <a:t>（</a:t>
            </a:r>
            <a:r>
              <a:rPr lang="en-US" altLang="zh-TW" dirty="0"/>
              <a:t>Media Literacy</a:t>
            </a:r>
            <a:r>
              <a:rPr lang="zh-TW" altLang="en-US" dirty="0"/>
              <a:t>）是指在各種環境中以適合自己的目的和需求的方式取用（</a:t>
            </a:r>
            <a:r>
              <a:rPr lang="en-US" altLang="zh-TW" dirty="0"/>
              <a:t>access</a:t>
            </a:r>
            <a:r>
              <a:rPr lang="zh-TW" altLang="en-US" dirty="0"/>
              <a:t>）、分析（</a:t>
            </a:r>
            <a:r>
              <a:rPr lang="en-US" altLang="zh-TW" dirty="0"/>
              <a:t>analyze</a:t>
            </a:r>
            <a:r>
              <a:rPr lang="zh-TW" altLang="en-US" dirty="0"/>
              <a:t>）、評估（</a:t>
            </a:r>
            <a:r>
              <a:rPr lang="en-US" altLang="zh-TW" dirty="0"/>
              <a:t>evaluate</a:t>
            </a:r>
            <a:r>
              <a:rPr lang="zh-TW" altLang="en-US" dirty="0"/>
              <a:t>）及製造（</a:t>
            </a:r>
            <a:r>
              <a:rPr lang="en-US" altLang="zh-TW" dirty="0"/>
              <a:t>create</a:t>
            </a:r>
            <a:r>
              <a:rPr lang="zh-TW" altLang="en-US" dirty="0"/>
              <a:t>）媒體資訊的能力，又稱媒體素養。</a:t>
            </a:r>
          </a:p>
        </p:txBody>
      </p:sp>
      <p:sp>
        <p:nvSpPr>
          <p:cNvPr id="4" name="內容版面配置區 3"/>
          <p:cNvSpPr>
            <a:spLocks noGrp="1"/>
          </p:cNvSpPr>
          <p:nvPr>
            <p:ph sz="half" idx="2"/>
          </p:nvPr>
        </p:nvSpPr>
        <p:spPr>
          <a:xfrm>
            <a:off x="6620936" y="2285999"/>
            <a:ext cx="4488342" cy="3581401"/>
          </a:xfrm>
        </p:spPr>
        <p:txBody>
          <a:bodyPr/>
          <a:lstStyle/>
          <a:p>
            <a:r>
              <a:rPr lang="zh-TW" altLang="en-US" dirty="0"/>
              <a:t>學習重點</a:t>
            </a:r>
            <a:endParaRPr lang="en-US" altLang="zh-TW" dirty="0"/>
          </a:p>
          <a:p>
            <a:pPr lvl="1"/>
            <a:r>
              <a:rPr lang="zh-TW" altLang="en-US" dirty="0"/>
              <a:t>學習表現</a:t>
            </a:r>
            <a:endParaRPr lang="en-US" altLang="zh-TW" dirty="0"/>
          </a:p>
          <a:p>
            <a:pPr lvl="2"/>
            <a:r>
              <a:rPr lang="en-US" altLang="zh-TW" dirty="0" err="1"/>
              <a:t>3a</a:t>
            </a:r>
            <a:r>
              <a:rPr lang="en-US" altLang="zh-TW" dirty="0"/>
              <a:t>-IV-1</a:t>
            </a:r>
            <a:r>
              <a:rPr lang="zh-TW" altLang="en-US" dirty="0"/>
              <a:t>覺察人為或自然環境的險情境，評估並運用最佳處理策略，以保護自己或他人。</a:t>
            </a:r>
            <a:endParaRPr lang="en-US" altLang="zh-TW" dirty="0"/>
          </a:p>
          <a:p>
            <a:pPr lvl="1"/>
            <a:r>
              <a:rPr lang="zh-TW" altLang="en-US" dirty="0"/>
              <a:t>學習內容</a:t>
            </a:r>
            <a:endParaRPr lang="en-US" altLang="zh-TW" dirty="0"/>
          </a:p>
          <a:p>
            <a:pPr lvl="2"/>
            <a:r>
              <a:rPr lang="zh-TW" altLang="en-US" dirty="0"/>
              <a:t>輔</a:t>
            </a:r>
            <a:r>
              <a:rPr lang="en-US" altLang="zh-TW" dirty="0"/>
              <a:t>Db-IV-1</a:t>
            </a:r>
            <a:r>
              <a:rPr lang="zh-TW" altLang="en-US" dirty="0"/>
              <a:t>生活議題的問題解決、危機因應與克服困境的方法。</a:t>
            </a:r>
          </a:p>
        </p:txBody>
      </p:sp>
      <p:sp>
        <p:nvSpPr>
          <p:cNvPr id="5" name="向右箭號 4"/>
          <p:cNvSpPr/>
          <p:nvPr/>
        </p:nvSpPr>
        <p:spPr>
          <a:xfrm>
            <a:off x="3070747" y="4285397"/>
            <a:ext cx="2961564" cy="928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316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a:p>
        </p:txBody>
      </p:sp>
      <p:sp>
        <p:nvSpPr>
          <p:cNvPr id="12" name="矩形 11"/>
          <p:cNvSpPr/>
          <p:nvPr/>
        </p:nvSpPr>
        <p:spPr>
          <a:xfrm>
            <a:off x="1371600" y="6400744"/>
            <a:ext cx="8434754" cy="369332"/>
          </a:xfrm>
          <a:prstGeom prst="rect">
            <a:avLst/>
          </a:prstGeom>
        </p:spPr>
        <p:txBody>
          <a:bodyPr wrap="square">
            <a:spAutoFit/>
          </a:bodyPr>
          <a:lstStyle/>
          <a:p>
            <a:r>
              <a:rPr lang="zh-TW" altLang="en-US" dirty="0"/>
              <a:t>資料來源： https://green.nttu.edu.tw/p/412-1048-10039.php?Lang=zh-tw</a:t>
            </a:r>
          </a:p>
        </p:txBody>
      </p:sp>
      <p:pic>
        <p:nvPicPr>
          <p:cNvPr id="16" name="內容版面配置區 1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263768"/>
            <a:ext cx="9601200" cy="6136976"/>
          </a:xfrm>
        </p:spPr>
      </p:pic>
    </p:spTree>
    <p:extLst>
      <p:ext uri="{BB962C8B-B14F-4D97-AF65-F5344CB8AC3E}">
        <p14:creationId xmlns:p14="http://schemas.microsoft.com/office/powerpoint/2010/main" val="283946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媒體素養的課程發展脈絡</a:t>
            </a:r>
            <a:r>
              <a:rPr lang="en-US" altLang="zh-TW" dirty="0"/>
              <a:t>2</a:t>
            </a:r>
            <a:endParaRPr lang="zh-TW" altLang="en-US" dirty="0"/>
          </a:p>
        </p:txBody>
      </p:sp>
      <p:sp>
        <p:nvSpPr>
          <p:cNvPr id="3" name="內容版面配置區 2"/>
          <p:cNvSpPr>
            <a:spLocks noGrp="1"/>
          </p:cNvSpPr>
          <p:nvPr>
            <p:ph sz="half" idx="1"/>
          </p:nvPr>
        </p:nvSpPr>
        <p:spPr/>
        <p:txBody>
          <a:bodyPr/>
          <a:lstStyle/>
          <a:p>
            <a:r>
              <a:rPr lang="zh-TW" altLang="en-US" dirty="0"/>
              <a:t>（</a:t>
            </a:r>
            <a:r>
              <a:rPr lang="en-US" altLang="zh-TW" dirty="0"/>
              <a:t>Media Literacy</a:t>
            </a:r>
            <a:r>
              <a:rPr lang="zh-TW" altLang="en-US" dirty="0"/>
              <a:t>）是指在各種環境中以適合自己的目的和需求的方式取用（</a:t>
            </a:r>
            <a:r>
              <a:rPr lang="en-US" altLang="zh-TW" dirty="0"/>
              <a:t>access</a:t>
            </a:r>
            <a:r>
              <a:rPr lang="zh-TW" altLang="en-US" dirty="0"/>
              <a:t>）、分析（</a:t>
            </a:r>
            <a:r>
              <a:rPr lang="en-US" altLang="zh-TW" dirty="0"/>
              <a:t>analyze</a:t>
            </a:r>
            <a:r>
              <a:rPr lang="zh-TW" altLang="en-US" dirty="0"/>
              <a:t>）、評估（</a:t>
            </a:r>
            <a:r>
              <a:rPr lang="en-US" altLang="zh-TW" dirty="0"/>
              <a:t>evaluate</a:t>
            </a:r>
            <a:r>
              <a:rPr lang="zh-TW" altLang="en-US" dirty="0"/>
              <a:t>）及製造（</a:t>
            </a:r>
            <a:r>
              <a:rPr lang="en-US" altLang="zh-TW" dirty="0"/>
              <a:t>create</a:t>
            </a:r>
            <a:r>
              <a:rPr lang="zh-TW" altLang="en-US" dirty="0"/>
              <a:t>）媒體資訊的能力，又稱媒體素養。</a:t>
            </a:r>
          </a:p>
        </p:txBody>
      </p:sp>
      <p:sp>
        <p:nvSpPr>
          <p:cNvPr id="4" name="內容版面配置區 3"/>
          <p:cNvSpPr>
            <a:spLocks noGrp="1"/>
          </p:cNvSpPr>
          <p:nvPr>
            <p:ph sz="half" idx="2"/>
          </p:nvPr>
        </p:nvSpPr>
        <p:spPr>
          <a:xfrm>
            <a:off x="6620936" y="2285999"/>
            <a:ext cx="4488342" cy="3581401"/>
          </a:xfrm>
        </p:spPr>
        <p:txBody>
          <a:bodyPr/>
          <a:lstStyle/>
          <a:p>
            <a:r>
              <a:rPr lang="zh-TW" altLang="en-US" dirty="0"/>
              <a:t>學習重點</a:t>
            </a:r>
            <a:endParaRPr lang="en-US" altLang="zh-TW" dirty="0"/>
          </a:p>
          <a:p>
            <a:pPr lvl="1"/>
            <a:r>
              <a:rPr lang="zh-TW" altLang="en-US" dirty="0"/>
              <a:t>學習表現</a:t>
            </a:r>
            <a:endParaRPr lang="en-US" altLang="zh-TW" dirty="0"/>
          </a:p>
          <a:p>
            <a:pPr lvl="2"/>
            <a:r>
              <a:rPr lang="en-US" altLang="zh-TW" dirty="0" err="1"/>
              <a:t>2C</a:t>
            </a:r>
            <a:r>
              <a:rPr lang="en-US" altLang="zh-TW" dirty="0"/>
              <a:t>-IV-2</a:t>
            </a:r>
            <a:r>
              <a:rPr lang="zh-TW" altLang="en-US" dirty="0"/>
              <a:t>有效蒐集、分析及開發各項資源，做出合宜的決定與運用。</a:t>
            </a:r>
            <a:endParaRPr lang="en-US" altLang="zh-TW" dirty="0"/>
          </a:p>
          <a:p>
            <a:pPr lvl="1"/>
            <a:r>
              <a:rPr lang="zh-TW" altLang="en-US" dirty="0"/>
              <a:t>學習內容</a:t>
            </a:r>
            <a:endParaRPr lang="en-US" altLang="zh-TW" dirty="0"/>
          </a:p>
          <a:p>
            <a:pPr lvl="2"/>
            <a:r>
              <a:rPr lang="zh-TW" altLang="en-US" dirty="0"/>
              <a:t>家</a:t>
            </a:r>
            <a:r>
              <a:rPr lang="en-US" altLang="zh-TW" dirty="0"/>
              <a:t>Ab-IV-1</a:t>
            </a:r>
            <a:r>
              <a:rPr lang="zh-TW" altLang="en-US" dirty="0"/>
              <a:t>食物的選購、保存與有效運用。</a:t>
            </a:r>
          </a:p>
        </p:txBody>
      </p:sp>
      <p:sp>
        <p:nvSpPr>
          <p:cNvPr id="5" name="向右箭號 4"/>
          <p:cNvSpPr/>
          <p:nvPr/>
        </p:nvSpPr>
        <p:spPr>
          <a:xfrm>
            <a:off x="3070747" y="4285397"/>
            <a:ext cx="2961564" cy="928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711410" y="3869709"/>
            <a:ext cx="1146412" cy="17594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3600" b="1" dirty="0">
                <a:effectLst>
                  <a:outerShdw blurRad="38100" dist="38100" dir="2700000" algn="tl">
                    <a:srgbClr val="000000">
                      <a:alpha val="43137"/>
                    </a:srgbClr>
                  </a:outerShdw>
                </a:effectLst>
              </a:rPr>
              <a:t>文本</a:t>
            </a:r>
          </a:p>
        </p:txBody>
      </p:sp>
    </p:spTree>
    <p:extLst>
      <p:ext uri="{BB962C8B-B14F-4D97-AF65-F5344CB8AC3E}">
        <p14:creationId xmlns:p14="http://schemas.microsoft.com/office/powerpoint/2010/main" val="1054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l="13636" t="8956" r="15561" b="26865"/>
          <a:stretch/>
        </p:blipFill>
        <p:spPr>
          <a:xfrm>
            <a:off x="996287" y="204716"/>
            <a:ext cx="10822674" cy="6469039"/>
          </a:xfrm>
          <a:prstGeom prst="rect">
            <a:avLst/>
          </a:prstGeom>
        </p:spPr>
      </p:pic>
    </p:spTree>
    <p:extLst>
      <p:ext uri="{BB962C8B-B14F-4D97-AF65-F5344CB8AC3E}">
        <p14:creationId xmlns:p14="http://schemas.microsoft.com/office/powerpoint/2010/main" val="2954577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A_图片 2" descr="C:\Users\Administrator\Desktop\b0ddc9fce8b901b055c56214abee318d.pn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528133" y="941670"/>
            <a:ext cx="6143853" cy="5918579"/>
          </a:xfrm>
          <a:prstGeom prst="rect">
            <a:avLst/>
          </a:prstGeom>
          <a:noFill/>
          <a:extLst>
            <a:ext uri="{909E8E84-426E-40DD-AFC4-6F175D3DCCD1}">
              <a14:hiddenFill xmlns:a14="http://schemas.microsoft.com/office/drawing/2010/main">
                <a:solidFill>
                  <a:srgbClr val="FFFFFF"/>
                </a:solidFill>
              </a14:hiddenFill>
            </a:ext>
          </a:extLst>
        </p:spPr>
      </p:pic>
      <p:sp>
        <p:nvSpPr>
          <p:cNvPr id="9" name="PA_chenying0907 29"/>
          <p:cNvSpPr txBox="1"/>
          <p:nvPr>
            <p:custDataLst>
              <p:tags r:id="rId2"/>
            </p:custDataLst>
          </p:nvPr>
        </p:nvSpPr>
        <p:spPr>
          <a:xfrm>
            <a:off x="5712076" y="1989284"/>
            <a:ext cx="6046806" cy="2308324"/>
          </a:xfrm>
          <a:prstGeom prst="rect">
            <a:avLst/>
          </a:prstGeom>
          <a:noFill/>
        </p:spPr>
        <p:txBody>
          <a:bodyPr wrap="square" rtlCol="0">
            <a:spAutoFit/>
          </a:bodyPr>
          <a:lstStyle/>
          <a:p>
            <a:pPr algn="ctr"/>
            <a:r>
              <a:rPr lang="zh-TW" altLang="en-US" sz="4800" b="1" dirty="0">
                <a:solidFill>
                  <a:prstClr val="black"/>
                </a:solidFill>
                <a:latin typeface="華康兒風體W4(P)" panose="020F0400000000000000" pitchFamily="34" charset="-120"/>
                <a:ea typeface="華康兒風體W4(P)" panose="020F0400000000000000" pitchFamily="34" charset="-120"/>
                <a:cs typeface="+mn-ea"/>
                <a:sym typeface="+mn-lt"/>
              </a:rPr>
              <a:t>教育</a:t>
            </a:r>
            <a:endParaRPr lang="en-US" altLang="zh-TW" sz="4800" b="1" dirty="0">
              <a:solidFill>
                <a:prstClr val="black"/>
              </a:solidFill>
              <a:latin typeface="華康兒風體W4(P)" panose="020F0400000000000000" pitchFamily="34" charset="-120"/>
              <a:ea typeface="華康兒風體W4(P)" panose="020F0400000000000000" pitchFamily="34" charset="-120"/>
              <a:cs typeface="+mn-ea"/>
              <a:sym typeface="+mn-lt"/>
            </a:endParaRPr>
          </a:p>
          <a:p>
            <a:pPr algn="ctr"/>
            <a:r>
              <a:rPr lang="zh-TW" altLang="en-US" sz="4800" b="1" dirty="0">
                <a:solidFill>
                  <a:prstClr val="black"/>
                </a:solidFill>
                <a:latin typeface="華康兒風體W4(P)" panose="020F0400000000000000" pitchFamily="34" charset="-120"/>
                <a:ea typeface="華康兒風體W4(P)" panose="020F0400000000000000" pitchFamily="34" charset="-120"/>
                <a:cs typeface="+mn-ea"/>
                <a:sym typeface="+mn-lt"/>
              </a:rPr>
              <a:t>不該只被議題牽著走</a:t>
            </a:r>
            <a:endParaRPr lang="en-US" altLang="zh-TW" sz="4800" b="1" dirty="0">
              <a:solidFill>
                <a:prstClr val="black"/>
              </a:solidFill>
              <a:latin typeface="華康兒風體W4(P)" panose="020F0400000000000000" pitchFamily="34" charset="-120"/>
              <a:ea typeface="華康兒風體W4(P)" panose="020F0400000000000000" pitchFamily="34" charset="-120"/>
              <a:cs typeface="+mn-ea"/>
              <a:sym typeface="+mn-lt"/>
            </a:endParaRPr>
          </a:p>
          <a:p>
            <a:pPr algn="ctr"/>
            <a:r>
              <a:rPr lang="zh-TW" altLang="en-US" sz="4800" b="1" dirty="0">
                <a:solidFill>
                  <a:prstClr val="black"/>
                </a:solidFill>
                <a:latin typeface="華康兒風體W4(P)" panose="020F0400000000000000" pitchFamily="34" charset="-120"/>
                <a:ea typeface="華康兒風體W4(P)" panose="020F0400000000000000" pitchFamily="34" charset="-120"/>
                <a:cs typeface="+mn-ea"/>
                <a:sym typeface="+mn-lt"/>
              </a:rPr>
              <a:t>應該走在未來之前</a:t>
            </a:r>
            <a:endParaRPr lang="zh-CN" altLang="en-US" sz="4800" b="1" dirty="0">
              <a:solidFill>
                <a:prstClr val="black"/>
              </a:solidFill>
              <a:latin typeface="華康兒風體W4(P)" panose="020F0400000000000000" pitchFamily="34" charset="-120"/>
              <a:ea typeface="華康兒風體W4(P)" panose="020F0400000000000000" pitchFamily="34" charset="-120"/>
              <a:cs typeface="+mn-ea"/>
              <a:sym typeface="+mn-lt"/>
            </a:endParaRPr>
          </a:p>
        </p:txBody>
      </p:sp>
    </p:spTree>
    <p:extLst>
      <p:ext uri="{BB962C8B-B14F-4D97-AF65-F5344CB8AC3E}">
        <p14:creationId xmlns:p14="http://schemas.microsoft.com/office/powerpoint/2010/main" val="22092540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2068"/>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內容版面配置區 4" descr="18056113.jpg"/>
          <p:cNvPicPr>
            <a:picLocks noGrp="1" noChangeAspect="1"/>
          </p:cNvPicPr>
          <p:nvPr>
            <p:ph idx="4294967295"/>
          </p:nvPr>
        </p:nvPicPr>
        <p:blipFill>
          <a:blip r:embed="rId2" cstate="print"/>
          <a:stretch>
            <a:fillRect/>
          </a:stretch>
        </p:blipFill>
        <p:spPr>
          <a:xfrm>
            <a:off x="1" y="1"/>
            <a:ext cx="12192000" cy="6858000"/>
          </a:xfrm>
          <a:prstGeom prst="rect">
            <a:avLst/>
          </a:prstGeom>
        </p:spPr>
      </p:pic>
      <p:sp>
        <p:nvSpPr>
          <p:cNvPr id="2" name="標題 1"/>
          <p:cNvSpPr>
            <a:spLocks noGrp="1"/>
          </p:cNvSpPr>
          <p:nvPr>
            <p:ph type="title"/>
          </p:nvPr>
        </p:nvSpPr>
        <p:spPr>
          <a:xfrm>
            <a:off x="3953724" y="-57093"/>
            <a:ext cx="4644213" cy="864494"/>
          </a:xfrm>
        </p:spPr>
        <p:txBody>
          <a:bodyPr>
            <a:normAutofit/>
          </a:bodyPr>
          <a:lstStyle/>
          <a:p>
            <a:r>
              <a:rPr lang="zh-TW" altLang="en-US" sz="4800">
                <a:solidFill>
                  <a:schemeClr val="bg1"/>
                </a:solidFill>
                <a:latin typeface="標楷體" panose="03000509000000000000" pitchFamily="65" charset="-120"/>
                <a:ea typeface="標楷體" panose="03000509000000000000" pitchFamily="65" charset="-120"/>
              </a:rPr>
              <a:t>回歸教育的本質</a:t>
            </a:r>
          </a:p>
        </p:txBody>
      </p:sp>
      <p:sp>
        <p:nvSpPr>
          <p:cNvPr id="6" name="標題 1"/>
          <p:cNvSpPr txBox="1">
            <a:spLocks/>
          </p:cNvSpPr>
          <p:nvPr/>
        </p:nvSpPr>
        <p:spPr>
          <a:xfrm>
            <a:off x="3140301" y="6197488"/>
            <a:ext cx="5972582" cy="67031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zh-TW" altLang="en-US" sz="3200">
                <a:solidFill>
                  <a:schemeClr val="bg1"/>
                </a:solidFill>
                <a:latin typeface="標楷體" panose="03000509000000000000" pitchFamily="65" charset="-120"/>
                <a:ea typeface="標楷體" panose="03000509000000000000" pitchFamily="65" charset="-120"/>
              </a:rPr>
              <a:t>教與育，學與習，該以誰當起點</a:t>
            </a:r>
            <a:r>
              <a:rPr lang="en-US" altLang="zh-TW" sz="3200">
                <a:solidFill>
                  <a:schemeClr val="bg1"/>
                </a:solidFill>
                <a:latin typeface="標楷體" panose="03000509000000000000" pitchFamily="65" charset="-120"/>
                <a:ea typeface="標楷體" panose="03000509000000000000" pitchFamily="65" charset="-120"/>
              </a:rPr>
              <a:t>?</a:t>
            </a:r>
            <a:endParaRPr lang="zh-TW" altLang="en-US" sz="3200">
              <a:solidFill>
                <a:schemeClr val="bg1"/>
              </a:solidFill>
              <a:latin typeface="標楷體" panose="03000509000000000000" pitchFamily="65" charset="-120"/>
              <a:ea typeface="標楷體" panose="03000509000000000000" pitchFamily="65" charset="-120"/>
            </a:endParaRPr>
          </a:p>
        </p:txBody>
      </p:sp>
      <p:sp>
        <p:nvSpPr>
          <p:cNvPr id="8" name="文字方塊 7"/>
          <p:cNvSpPr txBox="1"/>
          <p:nvPr/>
        </p:nvSpPr>
        <p:spPr>
          <a:xfrm>
            <a:off x="5624445" y="3105835"/>
            <a:ext cx="1398154" cy="646331"/>
          </a:xfrm>
          <a:prstGeom prst="rect">
            <a:avLst/>
          </a:prstGeom>
          <a:noFill/>
        </p:spPr>
        <p:txBody>
          <a:bodyPr wrap="square" rtlCol="0">
            <a:spAutoFit/>
          </a:bodyPr>
          <a:lstStyle/>
          <a:p>
            <a:r>
              <a:rPr lang="zh-TW" altLang="en-US" sz="3600" b="1">
                <a:solidFill>
                  <a:srgbClr val="FF0000"/>
                </a:solidFill>
                <a:latin typeface="標楷體" panose="03000509000000000000" pitchFamily="65" charset="-120"/>
                <a:ea typeface="標楷體" panose="03000509000000000000" pitchFamily="65" charset="-120"/>
              </a:rPr>
              <a:t>體驗</a:t>
            </a:r>
          </a:p>
        </p:txBody>
      </p:sp>
      <p:sp>
        <p:nvSpPr>
          <p:cNvPr id="9" name="文字方塊 8"/>
          <p:cNvSpPr txBox="1"/>
          <p:nvPr/>
        </p:nvSpPr>
        <p:spPr>
          <a:xfrm>
            <a:off x="1852074" y="1002226"/>
            <a:ext cx="1512168" cy="707886"/>
          </a:xfrm>
          <a:prstGeom prst="rect">
            <a:avLst/>
          </a:prstGeom>
          <a:noFill/>
        </p:spPr>
        <p:txBody>
          <a:bodyPr wrap="square" rtlCol="0">
            <a:spAutoFit/>
          </a:bodyPr>
          <a:lstStyle/>
          <a:p>
            <a:r>
              <a:rPr lang="zh-TW" altLang="en-US" sz="4000" b="1">
                <a:solidFill>
                  <a:srgbClr val="FF0000"/>
                </a:solidFill>
                <a:latin typeface="標楷體" panose="03000509000000000000" pitchFamily="65" charset="-120"/>
                <a:ea typeface="標楷體" panose="03000509000000000000" pitchFamily="65" charset="-120"/>
              </a:rPr>
              <a:t>知識</a:t>
            </a:r>
          </a:p>
        </p:txBody>
      </p:sp>
      <p:sp>
        <p:nvSpPr>
          <p:cNvPr id="10" name="文字方塊 9"/>
          <p:cNvSpPr txBox="1"/>
          <p:nvPr/>
        </p:nvSpPr>
        <p:spPr>
          <a:xfrm>
            <a:off x="9059776" y="1063781"/>
            <a:ext cx="1656184" cy="646331"/>
          </a:xfrm>
          <a:prstGeom prst="rect">
            <a:avLst/>
          </a:prstGeom>
          <a:noFill/>
        </p:spPr>
        <p:txBody>
          <a:bodyPr wrap="square" rtlCol="0">
            <a:spAutoFit/>
          </a:bodyPr>
          <a:lstStyle/>
          <a:p>
            <a:r>
              <a:rPr lang="zh-TW" altLang="en-US" sz="3600" b="1">
                <a:solidFill>
                  <a:srgbClr val="FF0000"/>
                </a:solidFill>
                <a:latin typeface="標楷體" panose="03000509000000000000" pitchFamily="65" charset="-120"/>
                <a:ea typeface="標楷體" panose="03000509000000000000" pitchFamily="65" charset="-120"/>
              </a:rPr>
              <a:t>實踐</a:t>
            </a:r>
          </a:p>
        </p:txBody>
      </p:sp>
      <p:sp>
        <p:nvSpPr>
          <p:cNvPr id="11" name="文字方塊 10"/>
          <p:cNvSpPr txBox="1"/>
          <p:nvPr/>
        </p:nvSpPr>
        <p:spPr>
          <a:xfrm>
            <a:off x="2631378" y="2664552"/>
            <a:ext cx="1440160" cy="1569660"/>
          </a:xfrm>
          <a:prstGeom prst="rect">
            <a:avLst/>
          </a:prstGeom>
          <a:noFill/>
        </p:spPr>
        <p:txBody>
          <a:bodyPr wrap="square" rtlCol="0">
            <a:spAutoFit/>
          </a:bodyPr>
          <a:lstStyle/>
          <a:p>
            <a:r>
              <a:rPr lang="zh-TW" altLang="en-US" sz="3200" b="1">
                <a:solidFill>
                  <a:srgbClr val="FFFF00"/>
                </a:solidFill>
                <a:latin typeface="標楷體" panose="03000509000000000000" pitchFamily="65" charset="-120"/>
                <a:ea typeface="標楷體" panose="03000509000000000000" pitchFamily="65" charset="-120"/>
              </a:rPr>
              <a:t>教導</a:t>
            </a:r>
            <a:endParaRPr lang="en-US" altLang="zh-TW" sz="3200" b="1">
              <a:solidFill>
                <a:srgbClr val="FFFF00"/>
              </a:solidFill>
              <a:latin typeface="標楷體" panose="03000509000000000000" pitchFamily="65" charset="-120"/>
              <a:ea typeface="標楷體" panose="03000509000000000000" pitchFamily="65" charset="-120"/>
            </a:endParaRPr>
          </a:p>
          <a:p>
            <a:r>
              <a:rPr lang="zh-TW" altLang="en-US" sz="3200" b="1">
                <a:solidFill>
                  <a:srgbClr val="FFFF00"/>
                </a:solidFill>
                <a:latin typeface="標楷體" panose="03000509000000000000" pitchFamily="65" charset="-120"/>
                <a:ea typeface="標楷體" panose="03000509000000000000" pitchFamily="65" charset="-120"/>
              </a:rPr>
              <a:t>學習</a:t>
            </a:r>
            <a:endParaRPr lang="en-US" altLang="zh-TW" sz="3200" b="1">
              <a:solidFill>
                <a:srgbClr val="FFFF00"/>
              </a:solidFill>
              <a:latin typeface="標楷體" panose="03000509000000000000" pitchFamily="65" charset="-120"/>
              <a:ea typeface="標楷體" panose="03000509000000000000" pitchFamily="65" charset="-120"/>
            </a:endParaRPr>
          </a:p>
          <a:p>
            <a:r>
              <a:rPr lang="zh-TW" altLang="en-US" sz="3200" b="1">
                <a:solidFill>
                  <a:srgbClr val="FFFF00"/>
                </a:solidFill>
                <a:latin typeface="標楷體" panose="03000509000000000000" pitchFamily="65" charset="-120"/>
                <a:ea typeface="標楷體" panose="03000509000000000000" pitchFamily="65" charset="-120"/>
              </a:rPr>
              <a:t>內容</a:t>
            </a:r>
          </a:p>
        </p:txBody>
      </p:sp>
      <p:sp>
        <p:nvSpPr>
          <p:cNvPr id="12" name="文字方塊 11"/>
          <p:cNvSpPr txBox="1"/>
          <p:nvPr/>
        </p:nvSpPr>
        <p:spPr>
          <a:xfrm>
            <a:off x="8536928" y="2672121"/>
            <a:ext cx="1151911" cy="1569660"/>
          </a:xfrm>
          <a:prstGeom prst="rect">
            <a:avLst/>
          </a:prstGeom>
          <a:noFill/>
        </p:spPr>
        <p:txBody>
          <a:bodyPr wrap="square" rtlCol="0">
            <a:spAutoFit/>
          </a:bodyPr>
          <a:lstStyle/>
          <a:p>
            <a:r>
              <a:rPr lang="zh-TW" altLang="en-US" sz="3200" b="1">
                <a:solidFill>
                  <a:srgbClr val="FFFF00"/>
                </a:solidFill>
                <a:latin typeface="標楷體" panose="03000509000000000000" pitchFamily="65" charset="-120"/>
                <a:ea typeface="標楷體" panose="03000509000000000000" pitchFamily="65" charset="-120"/>
              </a:rPr>
              <a:t>引導</a:t>
            </a:r>
            <a:endParaRPr lang="en-US" altLang="zh-TW" sz="3200" b="1">
              <a:solidFill>
                <a:srgbClr val="FFFF00"/>
              </a:solidFill>
              <a:latin typeface="標楷體" panose="03000509000000000000" pitchFamily="65" charset="-120"/>
              <a:ea typeface="標楷體" panose="03000509000000000000" pitchFamily="65" charset="-120"/>
            </a:endParaRPr>
          </a:p>
          <a:p>
            <a:r>
              <a:rPr lang="zh-TW" altLang="en-US" sz="3200" b="1">
                <a:solidFill>
                  <a:srgbClr val="FFFF00"/>
                </a:solidFill>
                <a:latin typeface="標楷體" panose="03000509000000000000" pitchFamily="65" charset="-120"/>
                <a:ea typeface="標楷體" panose="03000509000000000000" pitchFamily="65" charset="-120"/>
              </a:rPr>
              <a:t>學習</a:t>
            </a:r>
            <a:endParaRPr lang="en-US" altLang="zh-TW" sz="3200" b="1">
              <a:solidFill>
                <a:srgbClr val="FFFF00"/>
              </a:solidFill>
              <a:latin typeface="標楷體" panose="03000509000000000000" pitchFamily="65" charset="-120"/>
              <a:ea typeface="標楷體" panose="03000509000000000000" pitchFamily="65" charset="-120"/>
            </a:endParaRPr>
          </a:p>
          <a:p>
            <a:r>
              <a:rPr lang="zh-TW" altLang="en-US" sz="3200" b="1">
                <a:solidFill>
                  <a:srgbClr val="FFFF00"/>
                </a:solidFill>
                <a:latin typeface="標楷體" panose="03000509000000000000" pitchFamily="65" charset="-120"/>
                <a:ea typeface="標楷體" panose="03000509000000000000" pitchFamily="65" charset="-120"/>
              </a:rPr>
              <a:t>表現</a:t>
            </a:r>
          </a:p>
        </p:txBody>
      </p:sp>
      <p:sp>
        <p:nvSpPr>
          <p:cNvPr id="13" name="文字方塊 12"/>
          <p:cNvSpPr txBox="1"/>
          <p:nvPr/>
        </p:nvSpPr>
        <p:spPr>
          <a:xfrm>
            <a:off x="412931" y="4078626"/>
            <a:ext cx="1584176" cy="646331"/>
          </a:xfrm>
          <a:prstGeom prst="rect">
            <a:avLst/>
          </a:prstGeom>
          <a:noFill/>
        </p:spPr>
        <p:txBody>
          <a:bodyPr wrap="square" rtlCol="0">
            <a:spAutoFit/>
          </a:bodyPr>
          <a:lstStyle/>
          <a:p>
            <a:r>
              <a:rPr lang="zh-TW" altLang="en-US" sz="3600" b="1">
                <a:solidFill>
                  <a:srgbClr val="FF0000"/>
                </a:solidFill>
                <a:latin typeface="標楷體" panose="03000509000000000000" pitchFamily="65" charset="-120"/>
                <a:ea typeface="標楷體" panose="03000509000000000000" pitchFamily="65" charset="-120"/>
              </a:rPr>
              <a:t>記憶</a:t>
            </a:r>
          </a:p>
        </p:txBody>
      </p:sp>
      <p:sp>
        <p:nvSpPr>
          <p:cNvPr id="14" name="文字方塊 13"/>
          <p:cNvSpPr txBox="1"/>
          <p:nvPr/>
        </p:nvSpPr>
        <p:spPr>
          <a:xfrm>
            <a:off x="3986967" y="4770591"/>
            <a:ext cx="1440160" cy="646331"/>
          </a:xfrm>
          <a:prstGeom prst="rect">
            <a:avLst/>
          </a:prstGeom>
          <a:noFill/>
        </p:spPr>
        <p:txBody>
          <a:bodyPr wrap="square" rtlCol="0">
            <a:spAutoFit/>
          </a:bodyPr>
          <a:lstStyle/>
          <a:p>
            <a:r>
              <a:rPr lang="zh-TW" altLang="en-US" sz="3600" b="1">
                <a:solidFill>
                  <a:srgbClr val="FF0000"/>
                </a:solidFill>
                <a:latin typeface="標楷體" panose="03000509000000000000" pitchFamily="65" charset="-120"/>
                <a:ea typeface="標楷體" panose="03000509000000000000" pitchFamily="65" charset="-120"/>
              </a:rPr>
              <a:t>理解</a:t>
            </a:r>
          </a:p>
        </p:txBody>
      </p:sp>
      <p:sp>
        <p:nvSpPr>
          <p:cNvPr id="15" name="文字方塊 14"/>
          <p:cNvSpPr txBox="1"/>
          <p:nvPr/>
        </p:nvSpPr>
        <p:spPr>
          <a:xfrm>
            <a:off x="6020817" y="2426377"/>
            <a:ext cx="1296144" cy="707886"/>
          </a:xfrm>
          <a:prstGeom prst="rect">
            <a:avLst/>
          </a:prstGeom>
          <a:noFill/>
        </p:spPr>
        <p:txBody>
          <a:bodyPr wrap="square" rtlCol="0">
            <a:spAutoFit/>
          </a:bodyPr>
          <a:lstStyle/>
          <a:p>
            <a:r>
              <a:rPr lang="zh-TW" altLang="en-US" sz="4000" b="1">
                <a:solidFill>
                  <a:srgbClr val="FF0000"/>
                </a:solidFill>
                <a:latin typeface="標楷體" panose="03000509000000000000" pitchFamily="65" charset="-120"/>
                <a:ea typeface="標楷體" panose="03000509000000000000" pitchFamily="65" charset="-120"/>
              </a:rPr>
              <a:t>應用</a:t>
            </a:r>
          </a:p>
        </p:txBody>
      </p:sp>
      <p:sp>
        <p:nvSpPr>
          <p:cNvPr id="16" name="文字方塊 15"/>
          <p:cNvSpPr txBox="1"/>
          <p:nvPr/>
        </p:nvSpPr>
        <p:spPr>
          <a:xfrm>
            <a:off x="7122209" y="4707829"/>
            <a:ext cx="1529401" cy="1200329"/>
          </a:xfrm>
          <a:prstGeom prst="rect">
            <a:avLst/>
          </a:prstGeom>
          <a:noFill/>
        </p:spPr>
        <p:txBody>
          <a:bodyPr wrap="square" rtlCol="0">
            <a:spAutoFit/>
          </a:bodyPr>
          <a:lstStyle/>
          <a:p>
            <a:r>
              <a:rPr lang="zh-TW" altLang="en-US" sz="3600" b="1">
                <a:solidFill>
                  <a:srgbClr val="FF0000"/>
                </a:solidFill>
                <a:latin typeface="標楷體" panose="03000509000000000000" pitchFamily="65" charset="-120"/>
                <a:ea typeface="標楷體" panose="03000509000000000000" pitchFamily="65" charset="-120"/>
              </a:rPr>
              <a:t>觀察</a:t>
            </a:r>
            <a:endParaRPr lang="en-US" altLang="zh-TW" sz="3600" b="1">
              <a:solidFill>
                <a:srgbClr val="FF0000"/>
              </a:solidFill>
              <a:latin typeface="標楷體" panose="03000509000000000000" pitchFamily="65" charset="-120"/>
              <a:ea typeface="標楷體" panose="03000509000000000000" pitchFamily="65" charset="-120"/>
            </a:endParaRPr>
          </a:p>
          <a:p>
            <a:r>
              <a:rPr lang="zh-TW" altLang="en-US" sz="3600" b="1">
                <a:solidFill>
                  <a:srgbClr val="FF0000"/>
                </a:solidFill>
                <a:latin typeface="標楷體" panose="03000509000000000000" pitchFamily="65" charset="-120"/>
                <a:ea typeface="標楷體" panose="03000509000000000000" pitchFamily="65" charset="-120"/>
              </a:rPr>
              <a:t>反思</a:t>
            </a:r>
          </a:p>
        </p:txBody>
      </p:sp>
      <p:sp>
        <p:nvSpPr>
          <p:cNvPr id="17" name="文字方塊 16"/>
          <p:cNvSpPr txBox="1"/>
          <p:nvPr/>
        </p:nvSpPr>
        <p:spPr>
          <a:xfrm>
            <a:off x="10465384" y="4136856"/>
            <a:ext cx="1163128" cy="1200329"/>
          </a:xfrm>
          <a:prstGeom prst="rect">
            <a:avLst/>
          </a:prstGeom>
          <a:noFill/>
        </p:spPr>
        <p:txBody>
          <a:bodyPr wrap="square" rtlCol="0">
            <a:spAutoFit/>
          </a:bodyPr>
          <a:lstStyle/>
          <a:p>
            <a:r>
              <a:rPr lang="zh-TW" altLang="en-US" sz="3600" b="1">
                <a:solidFill>
                  <a:srgbClr val="FF0000"/>
                </a:solidFill>
                <a:latin typeface="標楷體" panose="03000509000000000000" pitchFamily="65" charset="-120"/>
                <a:ea typeface="標楷體" panose="03000509000000000000" pitchFamily="65" charset="-120"/>
              </a:rPr>
              <a:t>歸納通則</a:t>
            </a:r>
          </a:p>
        </p:txBody>
      </p:sp>
    </p:spTree>
    <p:extLst>
      <p:ext uri="{BB962C8B-B14F-4D97-AF65-F5344CB8AC3E}">
        <p14:creationId xmlns:p14="http://schemas.microsoft.com/office/powerpoint/2010/main" val="39334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80" y="22093"/>
            <a:ext cx="11456020" cy="648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510721" y="6485407"/>
            <a:ext cx="6843540" cy="584775"/>
          </a:xfrm>
          <a:prstGeom prst="rect">
            <a:avLst/>
          </a:prstGeom>
        </p:spPr>
        <p:txBody>
          <a:bodyPr wrap="non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Tree>
    <p:extLst>
      <p:ext uri="{BB962C8B-B14F-4D97-AF65-F5344CB8AC3E}">
        <p14:creationId xmlns:p14="http://schemas.microsoft.com/office/powerpoint/2010/main" val="165731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29" y="0"/>
            <a:ext cx="11446572" cy="648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408341" y="6485407"/>
            <a:ext cx="6945920" cy="584775"/>
          </a:xfrm>
          <a:prstGeom prst="rect">
            <a:avLst/>
          </a:prstGeom>
        </p:spPr>
        <p:txBody>
          <a:bodyPr wrap="squar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
        <p:nvSpPr>
          <p:cNvPr id="4" name="直線圖說文字 1 3"/>
          <p:cNvSpPr/>
          <p:nvPr/>
        </p:nvSpPr>
        <p:spPr>
          <a:xfrm>
            <a:off x="8871045" y="4230806"/>
            <a:ext cx="2579427" cy="1296537"/>
          </a:xfrm>
          <a:prstGeom prst="borderCallout1">
            <a:avLst>
              <a:gd name="adj1" fmla="val -14606"/>
              <a:gd name="adj2" fmla="val -3042"/>
              <a:gd name="adj3" fmla="val -47611"/>
              <a:gd name="adj4" fmla="val -3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知識性結構</a:t>
            </a:r>
          </a:p>
        </p:txBody>
      </p:sp>
      <p:sp>
        <p:nvSpPr>
          <p:cNvPr id="7" name="直線圖說文字 1 6"/>
          <p:cNvSpPr/>
          <p:nvPr/>
        </p:nvSpPr>
        <p:spPr>
          <a:xfrm>
            <a:off x="1371600" y="4230806"/>
            <a:ext cx="2579427" cy="1296537"/>
          </a:xfrm>
          <a:prstGeom prst="borderCallout1">
            <a:avLst>
              <a:gd name="adj1" fmla="val -15440"/>
              <a:gd name="adj2" fmla="val 61508"/>
              <a:gd name="adj3" fmla="val -49279"/>
              <a:gd name="adj4" fmla="val 828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歷程性結構</a:t>
            </a:r>
          </a:p>
        </p:txBody>
      </p:sp>
    </p:spTree>
    <p:extLst>
      <p:ext uri="{BB962C8B-B14F-4D97-AF65-F5344CB8AC3E}">
        <p14:creationId xmlns:p14="http://schemas.microsoft.com/office/powerpoint/2010/main" val="4994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8645" y="344606"/>
            <a:ext cx="9601200" cy="1485900"/>
          </a:xfrm>
        </p:spPr>
        <p:txBody>
          <a:bodyPr/>
          <a:lstStyle/>
          <a:p>
            <a:r>
              <a:rPr lang="zh-TW" altLang="en-US" dirty="0"/>
              <a:t>好書分享</a:t>
            </a:r>
          </a:p>
        </p:txBody>
      </p:sp>
      <p:pic>
        <p:nvPicPr>
          <p:cNvPr id="4" name="內容版面配置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35358" y="344605"/>
            <a:ext cx="5736690" cy="6315501"/>
          </a:xfrm>
          <a:prstGeom prst="rect">
            <a:avLst/>
          </a:prstGeom>
          <a:ln>
            <a:noFill/>
          </a:ln>
          <a:effectLst>
            <a:softEdge rad="112500"/>
          </a:effectLst>
        </p:spPr>
      </p:pic>
    </p:spTree>
    <p:extLst>
      <p:ext uri="{BB962C8B-B14F-4D97-AF65-F5344CB8AC3E}">
        <p14:creationId xmlns:p14="http://schemas.microsoft.com/office/powerpoint/2010/main" val="344569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2421" y="0"/>
            <a:ext cx="9151892" cy="6860824"/>
          </a:xfrm>
        </p:spPr>
      </p:pic>
    </p:spTree>
    <p:extLst>
      <p:ext uri="{BB962C8B-B14F-4D97-AF65-F5344CB8AC3E}">
        <p14:creationId xmlns:p14="http://schemas.microsoft.com/office/powerpoint/2010/main" val="206473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35" y="0"/>
            <a:ext cx="11495065" cy="651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386039" y="6485407"/>
            <a:ext cx="6968222" cy="584775"/>
          </a:xfrm>
          <a:prstGeom prst="rect">
            <a:avLst/>
          </a:prstGeom>
        </p:spPr>
        <p:txBody>
          <a:bodyPr wrap="squar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
        <p:nvSpPr>
          <p:cNvPr id="4" name="圓角矩形 3"/>
          <p:cNvSpPr/>
          <p:nvPr/>
        </p:nvSpPr>
        <p:spPr>
          <a:xfrm>
            <a:off x="7151427" y="132165"/>
            <a:ext cx="3521122" cy="1218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9065150" y="1732365"/>
            <a:ext cx="2999470" cy="1218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9065150" y="3218265"/>
            <a:ext cx="2999470" cy="1804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7019505" y="5093672"/>
            <a:ext cx="4239898" cy="14228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696935" y="4039737"/>
            <a:ext cx="3943304" cy="1289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696935" y="2171699"/>
            <a:ext cx="3834122" cy="17537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1656332" y="0"/>
            <a:ext cx="4057035" cy="15225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080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04" y="1"/>
            <a:ext cx="11447696" cy="6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432662" y="6485406"/>
            <a:ext cx="6843540" cy="584775"/>
          </a:xfrm>
          <a:prstGeom prst="rect">
            <a:avLst/>
          </a:prstGeom>
        </p:spPr>
        <p:txBody>
          <a:bodyPr wrap="non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Tree>
    <p:extLst>
      <p:ext uri="{BB962C8B-B14F-4D97-AF65-F5344CB8AC3E}">
        <p14:creationId xmlns:p14="http://schemas.microsoft.com/office/powerpoint/2010/main" val="5610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25" y="0"/>
            <a:ext cx="11511776"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348461" y="6485407"/>
            <a:ext cx="6843540" cy="584775"/>
          </a:xfrm>
          <a:prstGeom prst="rect">
            <a:avLst/>
          </a:prstGeom>
        </p:spPr>
        <p:txBody>
          <a:bodyPr wrap="none">
            <a:spAutoFit/>
          </a:bodyPr>
          <a:lstStyle/>
          <a:p>
            <a:r>
              <a:rPr lang="zh-TW" altLang="en-US" sz="1400"/>
              <a:t>資料引用自</a:t>
            </a:r>
            <a:r>
              <a:rPr lang="en-US" altLang="zh-TW" sz="1400"/>
              <a:t>2020</a:t>
            </a:r>
            <a:r>
              <a:rPr lang="zh-TW" altLang="en-US" sz="1400"/>
              <a:t>央團增能「概念為本與探究策略工作坊」，</a:t>
            </a:r>
            <a:r>
              <a:rPr lang="en-US" altLang="zh-TW" sz="1400"/>
              <a:t>ASK</a:t>
            </a:r>
            <a:r>
              <a:rPr lang="zh-TW" altLang="en-US" sz="1400"/>
              <a:t>愛思客團隊開發設計</a:t>
            </a:r>
          </a:p>
          <a:p>
            <a:endParaRPr lang="zh-TW" altLang="en-US"/>
          </a:p>
        </p:txBody>
      </p:sp>
    </p:spTree>
    <p:extLst>
      <p:ext uri="{BB962C8B-B14F-4D97-AF65-F5344CB8AC3E}">
        <p14:creationId xmlns:p14="http://schemas.microsoft.com/office/powerpoint/2010/main" val="371685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TM10001105[[fn=裁剪]]</Template>
  <TotalTime>732</TotalTime>
  <Words>2010</Words>
  <Application>Microsoft Office PowerPoint</Application>
  <PresentationFormat>寬螢幕</PresentationFormat>
  <Paragraphs>144</Paragraphs>
  <Slides>25</Slides>
  <Notes>18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Arial Unicode MS</vt:lpstr>
      <vt:lpstr>華康正顏楷體W5</vt:lpstr>
      <vt:lpstr>華康兒風體W4(P)</vt:lpstr>
      <vt:lpstr>標楷體</vt:lpstr>
      <vt:lpstr>Calibri</vt:lpstr>
      <vt:lpstr>Franklin Gothic Book</vt:lpstr>
      <vt:lpstr>Crop</vt:lpstr>
      <vt:lpstr>用探究策略做學習引導</vt:lpstr>
      <vt:lpstr>綜合活動領域課程綱要的學習內涵</vt:lpstr>
      <vt:lpstr>PowerPoint 簡報</vt:lpstr>
      <vt:lpstr>PowerPoint 簡報</vt:lpstr>
      <vt:lpstr>好書分享</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有步驟地培養學生具有「基本的」獨立思考的能力： </vt:lpstr>
      <vt:lpstr>台灣放伴教育協會</vt:lpstr>
      <vt:lpstr>我是數位公民學習資訊平台</vt:lpstr>
      <vt:lpstr>PowerPoint 簡報</vt:lpstr>
      <vt:lpstr>PowerPoint 簡報</vt:lpstr>
      <vt:lpstr>媒體素養的課程發展脈絡1</vt:lpstr>
      <vt:lpstr>PowerPoint 簡報</vt:lpstr>
      <vt:lpstr>媒體素養的課程發展脈絡2</vt:lpstr>
      <vt:lpstr>PowerPoint 簡報</vt:lpstr>
      <vt:lpstr>PowerPoint 簡報</vt:lpstr>
      <vt:lpstr>回歸教育的本質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當我們湊在一起</dc:title>
  <dc:creator>Sports1</dc:creator>
  <cp:lastModifiedBy>聖惠 陳</cp:lastModifiedBy>
  <cp:revision>63</cp:revision>
  <dcterms:created xsi:type="dcterms:W3CDTF">2018-02-23T03:20:56Z</dcterms:created>
  <dcterms:modified xsi:type="dcterms:W3CDTF">2021-04-12T08:03:12Z</dcterms:modified>
</cp:coreProperties>
</file>