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96" r:id="rId4"/>
    <p:sldId id="297" r:id="rId5"/>
    <p:sldId id="298" r:id="rId6"/>
    <p:sldId id="299" r:id="rId7"/>
    <p:sldId id="306" r:id="rId8"/>
    <p:sldId id="307" r:id="rId9"/>
    <p:sldId id="308" r:id="rId10"/>
    <p:sldId id="309" r:id="rId11"/>
    <p:sldId id="300" r:id="rId12"/>
    <p:sldId id="301" r:id="rId13"/>
    <p:sldId id="302" r:id="rId14"/>
    <p:sldId id="304" r:id="rId15"/>
    <p:sldId id="310" r:id="rId16"/>
    <p:sldId id="312" r:id="rId17"/>
    <p:sldId id="311" r:id="rId18"/>
    <p:sldId id="274" r:id="rId19"/>
    <p:sldId id="275" r:id="rId20"/>
    <p:sldId id="262" r:id="rId21"/>
    <p:sldId id="263" r:id="rId22"/>
    <p:sldId id="272" r:id="rId23"/>
    <p:sldId id="293" r:id="rId24"/>
    <p:sldId id="291" r:id="rId25"/>
    <p:sldId id="292" r:id="rId26"/>
    <p:sldId id="313" r:id="rId27"/>
    <p:sldId id="273" r:id="rId28"/>
  </p:sldIdLst>
  <p:sldSz cx="9144000" cy="6858000" type="screen4x3"/>
  <p:notesSz cx="6669088" cy="99187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250" cy="4960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777280" y="1"/>
            <a:ext cx="2890250" cy="4960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D1247-D312-4F83-8D80-B9009D04FF30}" type="datetimeFigureOut">
              <a:rPr lang="zh-TW" altLang="en-US" smtClean="0"/>
              <a:pPr/>
              <a:t>2014/5/26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1090"/>
            <a:ext cx="2890250" cy="4960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777280" y="9421090"/>
            <a:ext cx="2890250" cy="4960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B78BA-CB44-47E1-A8F4-033EFA40587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29976967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2950"/>
            <a:ext cx="4960938" cy="3721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66910" y="4711382"/>
            <a:ext cx="5335269" cy="44634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圓角矩形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065BE-0657-4A47-90AD-C21C55E16B19}" type="datetime4">
              <a:rPr lang="en-US" smtClean="0"/>
              <a:pPr/>
              <a:t>May 26, 2014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6C3AA4-67BE-44F7-809A-3582401494AF}" type="datetime4">
              <a:rPr lang="en-US" smtClean="0"/>
              <a:pPr/>
              <a:t>May 26, 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172EEB-1769-4776-AD69-E7C1260563EB}" type="datetime4">
              <a:rPr lang="en-US" smtClean="0"/>
              <a:pPr/>
              <a:t>May 26, 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tx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>
                <a:solidFill>
                  <a:schemeClr val="tx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7BB8AF-C16A-4836-A92D-61834B5F0BA5}" type="datetime4">
              <a:rPr lang="en-US" smtClean="0"/>
              <a:pPr/>
              <a:t>May 26, 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圓角矩形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矩形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7D2193-4505-4A75-99BB-880C6989A757}" type="datetime4">
              <a:rPr lang="en-US" smtClean="0"/>
              <a:pPr/>
              <a:t>May 26, 2014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3A18F4-33C3-445B-924C-31108C51719C}" type="datetime4">
              <a:rPr lang="en-US" smtClean="0"/>
              <a:pPr/>
              <a:t>May 26, 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F7543A-E259-478F-9E0D-57BA40E442B7}" type="datetime4">
              <a:rPr lang="en-US" smtClean="0"/>
              <a:pPr/>
              <a:t>May 26, 2014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B012D-77A1-44B0-BB26-329BA1EE55C9}" type="datetime4">
              <a:rPr lang="en-US" smtClean="0"/>
              <a:pPr/>
              <a:t>May 26, 2014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7499E-3031-413E-B01E-B94970708CAA}" type="datetime4">
              <a:rPr lang="en-US" smtClean="0"/>
              <a:pPr/>
              <a:t>May 26, 2014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7EAB0C-2220-4D0E-A0DD-DB7FA0F742F4}" type="datetime4">
              <a:rPr lang="en-US" smtClean="0"/>
              <a:pPr/>
              <a:t>May 26, 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圓角矩形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圓角化單一角落矩形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416D63-31BF-4B94-B6C5-E20B2C63F515}" type="datetime4">
              <a:rPr lang="en-US" smtClean="0"/>
              <a:pPr/>
              <a:t>May 26, 2014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2B1B13E-D5AF-485E-81A1-82A140076526}" type="datetime4">
              <a:rPr lang="en-US" smtClean="0"/>
              <a:pPr/>
              <a:t>May 26, 2014</a:t>
            </a:fld>
            <a:endParaRPr lang="en-US" dirty="0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0528/&#21127;&#26412;&#34920;0418.docx" TargetMode="External"/><Relationship Id="rId7" Type="http://schemas.openxmlformats.org/officeDocument/2006/relationships/hyperlink" Target="https://docs.google.com/document/d/13W3ICgHV5yBNIjDi8ArzriDtKeHg-cQTpH8dIdAoyuI/edi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hyperlink" Target="0528/&#20998;&#37857;&#22294;2.jpg" TargetMode="External"/><Relationship Id="rId5" Type="http://schemas.openxmlformats.org/officeDocument/2006/relationships/hyperlink" Target="0528/&#20998;&#37857;&#23436;&#25104;&#22291;.wmv" TargetMode="External"/><Relationship Id="rId4" Type="http://schemas.openxmlformats.org/officeDocument/2006/relationships/hyperlink" Target="0528/&#20998;&#37857;&#22294;.jpg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0528/&#20132;&#37679;.wm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0528/&#36939;&#37857;.wm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hyperlink" Target="0528/&#26143;&#33426;.wmv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0528/&#28154;&#26223;&#28145;.wm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hyperlink" Target="0528/DSC01784.JPG" TargetMode="External"/><Relationship Id="rId5" Type="http://schemas.openxmlformats.org/officeDocument/2006/relationships/hyperlink" Target="http://www.youtube.com/watch?v=qX2GsMj7154" TargetMode="External"/><Relationship Id="rId4" Type="http://schemas.openxmlformats.org/officeDocument/2006/relationships/hyperlink" Target="0528/&#28154;&#26223;&#28145;2.wmv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0528/&#37197;&#38899;1.wmv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5" Type="http://schemas.openxmlformats.org/officeDocument/2006/relationships/hyperlink" Target="0528/&#35036;&#30059;&#38754;.wmv" TargetMode="External"/><Relationship Id="rId4" Type="http://schemas.openxmlformats.org/officeDocument/2006/relationships/hyperlink" Target="0528/&#37197;&#38899;2.wmv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editor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lashkit.com/loops/Ambient/Electronica" TargetMode="External"/><Relationship Id="rId3" Type="http://schemas.openxmlformats.org/officeDocument/2006/relationships/hyperlink" Target="0528/Donkey_Punch_-_Donkey_Punch_-_Comebolsas.mp3" TargetMode="External"/><Relationship Id="rId7" Type="http://schemas.openxmlformats.org/officeDocument/2006/relationships/hyperlink" Target="http://sdrv.ms/1bb8vOg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6" Type="http://schemas.openxmlformats.org/officeDocument/2006/relationships/hyperlink" Target="0528/You_Are_-GAMBRKER-9889_hifi.mp3" TargetMode="External"/><Relationship Id="rId5" Type="http://schemas.openxmlformats.org/officeDocument/2006/relationships/hyperlink" Target="0528/Building%20Blocks.mp3" TargetMode="External"/><Relationship Id="rId10" Type="http://schemas.openxmlformats.org/officeDocument/2006/relationships/hyperlink" Target="http://www6.flash8.net/fx/" TargetMode="External"/><Relationship Id="rId4" Type="http://schemas.openxmlformats.org/officeDocument/2006/relationships/hyperlink" Target="0528/&#25080;&#30097;&#31070;&#31192;.mp3" TargetMode="External"/><Relationship Id="rId9" Type="http://schemas.openxmlformats.org/officeDocument/2006/relationships/hyperlink" Target="http://www.jamendo.com/en/welcome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results?search_query=%E9%9D%92%E6%98%A5%E5%BD%B1%E5%B1%95&amp;oq=%E9%9D%92%E6%98%A5%E5%BD%B1%E5%B1%95&amp;gs_l=youtube.12...3488.3488.0.5256.1.1.0.0.0.0.42.42.1.1.0...0.0...1ac.1.11.youtube.tpe4ytHhSro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youtube.com/results?search_query=%E6%88%91%E5%8F%AF%E8%83%BD%E4%B8%8D%E6%9C%83%E6%84%9B%E4%BD%A0&amp;oq=%E6%88%91%E5%8F%AF%E8%83%BD%E4%B8%8D%E6%9C%83%E6%84%9B%E4%BD%A0&amp;gs_l=youtube.12..0l10.99725.99725.0.101544.1.1.0.0.0.0.57.57.1.1.0...0.0...1ac.1.11.youtube.QypYMMGEdi8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2-1ygE_jQFE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youtu.be/w6HqCXsPNxc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Maz1BXG56KU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BO9Xrdq2CuY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BO9Xrdq2CuY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ctrTitle"/>
          </p:nvPr>
        </p:nvSpPr>
        <p:spPr>
          <a:xfrm>
            <a:off x="899592" y="1772816"/>
            <a:ext cx="6984776" cy="1277681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zh-TW" sz="6600" dirty="0" smtClean="0">
                <a:solidFill>
                  <a:schemeClr val="tx1"/>
                </a:solidFill>
                <a:effectLst/>
              </a:rPr>
              <a:t>微電影製作</a:t>
            </a:r>
            <a:r>
              <a:rPr lang="zh-TW" altLang="en-US" sz="6600" dirty="0" smtClean="0">
                <a:solidFill>
                  <a:schemeClr val="tx1"/>
                </a:solidFill>
                <a:effectLst/>
              </a:rPr>
              <a:t>與拍攝</a:t>
            </a:r>
            <a:endParaRPr lang="zh-TW" sz="6600" dirty="0">
              <a:solidFill>
                <a:schemeClr val="tx1"/>
              </a:solidFill>
              <a:effectLst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subTitle" idx="1"/>
          </p:nvPr>
        </p:nvSpPr>
        <p:spPr>
          <a:xfrm>
            <a:off x="2267744" y="4077072"/>
            <a:ext cx="6511131" cy="32925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endParaRPr lang="zh-TW" sz="3200" b="1" dirty="0">
              <a:solidFill>
                <a:schemeClr val="tx1"/>
              </a:solidFill>
            </a:endParaRPr>
          </a:p>
          <a:p>
            <a:pPr lvl="0" rtl="0">
              <a:buNone/>
            </a:pPr>
            <a:r>
              <a:rPr lang="zh-TW" sz="3200" b="1" dirty="0">
                <a:solidFill>
                  <a:schemeClr val="tx1"/>
                </a:solidFill>
              </a:rPr>
              <a:t>台南市仁德區長興國小 </a:t>
            </a:r>
          </a:p>
          <a:p>
            <a:pPr>
              <a:buNone/>
            </a:pPr>
            <a:r>
              <a:rPr lang="zh-TW" sz="3200" b="1" dirty="0" smtClean="0">
                <a:solidFill>
                  <a:schemeClr val="tx1"/>
                </a:solidFill>
              </a:rPr>
              <a:t>陳文凱</a:t>
            </a:r>
            <a:endParaRPr lang="en-US" altLang="zh-TW" sz="32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zh-TW" sz="3200" b="1" dirty="0" smtClean="0">
                <a:solidFill>
                  <a:schemeClr val="tx1"/>
                </a:solidFill>
              </a:rPr>
              <a:t>2014/05/28</a:t>
            </a:r>
            <a:endParaRPr lang="zh-TW" sz="3200" b="1" dirty="0">
              <a:solidFill>
                <a:schemeClr val="tx1"/>
              </a:solidFill>
            </a:endParaRPr>
          </a:p>
        </p:txBody>
      </p:sp>
      <p:sp>
        <p:nvSpPr>
          <p:cNvPr id="4" name="Shape 70"/>
          <p:cNvSpPr txBox="1">
            <a:spLocks/>
          </p:cNvSpPr>
          <p:nvPr/>
        </p:nvSpPr>
        <p:spPr>
          <a:xfrm>
            <a:off x="323528" y="620688"/>
            <a:ext cx="8352928" cy="845633"/>
          </a:xfrm>
          <a:prstGeom prst="rect">
            <a:avLst/>
          </a:prstGeom>
        </p:spPr>
        <p:txBody>
          <a:bodyPr vert="horz" lIns="91425" tIns="91425" rIns="91425" bIns="91425" anchor="b" anchorCtr="0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資訊教育輔導團教師精進教學研習</a:t>
            </a:r>
            <a:endParaRPr kumimoji="0" lang="zh-TW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zh-TW" altLang="zh-TW" dirty="0"/>
              <a:t>微電影</a:t>
            </a:r>
            <a:r>
              <a:rPr lang="zh-TW" altLang="en-US" dirty="0"/>
              <a:t>四</a:t>
            </a:r>
            <a:r>
              <a:rPr lang="zh-TW" altLang="zh-TW" dirty="0"/>
              <a:t>元素</a:t>
            </a:r>
            <a:r>
              <a:rPr lang="zh-TW" dirty="0" smtClean="0"/>
              <a:t>-</a:t>
            </a:r>
            <a:r>
              <a:rPr lang="zh-TW" dirty="0"/>
              <a:t>-劇本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dirty="0"/>
              <a:t>劇本鋪陳原則--「頭」-&gt;「轉」-&gt;「尾」</a:t>
            </a:r>
          </a:p>
          <a:p>
            <a:endParaRPr lang="zh-TW" dirty="0"/>
          </a:p>
          <a:p>
            <a:pPr marL="914400" lvl="1" indent="-381000" rtl="0">
              <a:buClr>
                <a:schemeClr val="lt1"/>
              </a:buClr>
              <a:buSzPct val="85714"/>
              <a:buFont typeface="Courier New"/>
              <a:buChar char="o"/>
            </a:pPr>
            <a:r>
              <a:rPr lang="zh-TW" sz="2800" dirty="0"/>
              <a:t>頭-開頭-</a:t>
            </a:r>
            <a:r>
              <a:rPr lang="zh-TW" sz="2800" b="1" dirty="0">
                <a:solidFill>
                  <a:srgbClr val="FF0000"/>
                </a:solidFill>
              </a:rPr>
              <a:t>敘述故事背景</a:t>
            </a:r>
          </a:p>
          <a:p>
            <a:pPr marL="914400" lvl="1" indent="-381000" rtl="0">
              <a:buClr>
                <a:schemeClr val="lt1"/>
              </a:buClr>
              <a:buSzPct val="85714"/>
              <a:buFont typeface="Courier New"/>
              <a:buChar char="o"/>
            </a:pPr>
            <a:r>
              <a:rPr lang="zh-TW" sz="2800" dirty="0" smtClean="0"/>
              <a:t>轉-</a:t>
            </a:r>
            <a:r>
              <a:rPr lang="zh-TW" sz="2800" dirty="0"/>
              <a:t>轉折-加入</a:t>
            </a:r>
            <a:r>
              <a:rPr lang="zh-TW" sz="2800" b="1" dirty="0">
                <a:solidFill>
                  <a:srgbClr val="FF0000"/>
                </a:solidFill>
              </a:rPr>
              <a:t>爆點</a:t>
            </a:r>
            <a:r>
              <a:rPr lang="zh-TW" sz="2800" dirty="0"/>
              <a:t>，與故事結局較無相關</a:t>
            </a:r>
          </a:p>
          <a:p>
            <a:pPr marL="914400" lvl="1" indent="-381000" rtl="0">
              <a:buClr>
                <a:schemeClr val="lt1"/>
              </a:buClr>
              <a:buSzPct val="85714"/>
              <a:buFont typeface="Courier New"/>
              <a:buChar char="o"/>
            </a:pPr>
            <a:r>
              <a:rPr lang="zh-TW" sz="2800" dirty="0" smtClean="0"/>
              <a:t>尾</a:t>
            </a:r>
            <a:r>
              <a:rPr lang="zh-TW" sz="2800" dirty="0"/>
              <a:t>-結局</a:t>
            </a:r>
            <a:r>
              <a:rPr lang="zh-TW" sz="2800" dirty="0" smtClean="0"/>
              <a:t>-</a:t>
            </a:r>
            <a:r>
              <a:rPr lang="zh-TW" altLang="en-US" sz="2800" dirty="0" smtClean="0"/>
              <a:t>除扣緊影片主題外，可再加入</a:t>
            </a:r>
            <a:r>
              <a:rPr lang="zh-TW" sz="2800" b="1" dirty="0" smtClean="0">
                <a:solidFill>
                  <a:srgbClr val="FF0000"/>
                </a:solidFill>
              </a:rPr>
              <a:t>意想不到</a:t>
            </a:r>
            <a:r>
              <a:rPr lang="zh-TW" sz="2800" dirty="0"/>
              <a:t>的</a:t>
            </a:r>
            <a:r>
              <a:rPr lang="zh-TW" sz="2800" dirty="0" smtClean="0"/>
              <a:t>結局</a:t>
            </a:r>
            <a:r>
              <a:rPr lang="zh-TW" altLang="en-US" sz="2800" dirty="0" smtClean="0"/>
              <a:t>，增加影片的可看性。</a:t>
            </a:r>
            <a:endParaRPr lang="en-US" altLang="zh-TW" sz="2800" dirty="0" smtClean="0"/>
          </a:p>
          <a:p>
            <a:pPr marL="914400" lvl="1" indent="-381000" rtl="0">
              <a:buClr>
                <a:schemeClr val="lt1"/>
              </a:buClr>
              <a:buSzPct val="85714"/>
              <a:buFont typeface="Courier New"/>
              <a:buChar char="o"/>
            </a:pPr>
            <a:endParaRPr lang="zh-TW" sz="2800" dirty="0"/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u="sng" dirty="0">
                <a:solidFill>
                  <a:srgbClr val="FFFFFF"/>
                </a:solidFill>
                <a:hlinkClick r:id="rId3" action="ppaction://hlinkfile"/>
              </a:rPr>
              <a:t>簡易劇本</a:t>
            </a:r>
            <a:r>
              <a:rPr lang="zh-TW" u="sng" dirty="0" smtClean="0">
                <a:solidFill>
                  <a:srgbClr val="FFFFFF"/>
                </a:solidFill>
                <a:hlinkClick r:id="rId3" action="ppaction://hlinkfile"/>
              </a:rPr>
              <a:t>表</a:t>
            </a:r>
            <a:endParaRPr lang="en-US" altLang="zh-TW" u="sng" dirty="0" smtClean="0">
              <a:solidFill>
                <a:srgbClr val="FFFFFF"/>
              </a:solidFill>
            </a:endParaRPr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altLang="en-US" u="sng" dirty="0" smtClean="0">
                <a:solidFill>
                  <a:srgbClr val="FFFFFF"/>
                </a:solidFill>
                <a:hlinkClick r:id="rId4" action="ppaction://hlinkfile"/>
              </a:rPr>
              <a:t>簡易分鏡圖</a:t>
            </a:r>
            <a:r>
              <a:rPr lang="zh-TW" altLang="en-US" u="sng" dirty="0" smtClean="0">
                <a:solidFill>
                  <a:srgbClr val="FFFFFF"/>
                </a:solidFill>
              </a:rPr>
              <a:t>  </a:t>
            </a:r>
            <a:r>
              <a:rPr lang="zh-TW" altLang="en-US" u="sng" dirty="0" smtClean="0">
                <a:solidFill>
                  <a:srgbClr val="FFFFFF"/>
                </a:solidFill>
                <a:hlinkClick r:id="rId5" action="ppaction://hlinkfile"/>
              </a:rPr>
              <a:t>完成影片</a:t>
            </a:r>
            <a:endParaRPr lang="en-US" altLang="zh-TW" u="sng" dirty="0" smtClean="0">
              <a:solidFill>
                <a:srgbClr val="FFFFFF"/>
              </a:solidFill>
            </a:endParaRPr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altLang="en-US" u="sng" dirty="0" smtClean="0">
                <a:solidFill>
                  <a:srgbClr val="FFFFFF"/>
                </a:solidFill>
                <a:hlinkClick r:id="rId6" action="ppaction://hlinkfile"/>
              </a:rPr>
              <a:t>分鏡圖</a:t>
            </a:r>
            <a:r>
              <a:rPr lang="en-US" altLang="zh-TW" u="sng" dirty="0" smtClean="0">
                <a:solidFill>
                  <a:srgbClr val="FFFFFF"/>
                </a:solidFill>
                <a:hlinkClick r:id="rId6" action="ppaction://hlinkfile"/>
              </a:rPr>
              <a:t>2</a:t>
            </a:r>
            <a:endParaRPr lang="en-US" altLang="zh-TW" u="sng" dirty="0" smtClean="0">
              <a:solidFill>
                <a:srgbClr val="FFFFFF"/>
              </a:solidFill>
            </a:endParaRPr>
          </a:p>
          <a:p>
            <a:pPr marL="38100" lvl="0" indent="0">
              <a:buClr>
                <a:schemeClr val="lt1"/>
              </a:buClr>
              <a:buSzPct val="166666"/>
              <a:buNone/>
            </a:pPr>
            <a:endParaRPr lang="zh-TW" u="sng" dirty="0">
              <a:solidFill>
                <a:srgbClr val="FFFFFF"/>
              </a:solidFill>
              <a:hlinkClick r:id="rId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1560987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zh-TW" altLang="zh-TW" dirty="0"/>
              <a:t>微電影</a:t>
            </a:r>
            <a:r>
              <a:rPr lang="zh-TW" altLang="en-US" dirty="0"/>
              <a:t>四</a:t>
            </a:r>
            <a:r>
              <a:rPr lang="zh-TW" altLang="zh-TW" dirty="0"/>
              <a:t>元素--拍攝</a:t>
            </a:r>
            <a:r>
              <a:rPr lang="en-US" altLang="zh-TW" dirty="0" smtClean="0"/>
              <a:t>--</a:t>
            </a:r>
            <a:r>
              <a:rPr lang="zh-TW" altLang="en-US" dirty="0" smtClean="0"/>
              <a:t>認識</a:t>
            </a:r>
            <a:r>
              <a:rPr lang="zh-TW" altLang="en-US" dirty="0"/>
              <a:t>光圈</a:t>
            </a:r>
            <a:endParaRPr lang="zh-TW" dirty="0"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altLang="en-US" dirty="0"/>
              <a:t>光圈的是一組製作在鏡頭裡面可以活動的葉片，藉由控制葉片開合的大小，就</a:t>
            </a:r>
            <a:r>
              <a:rPr lang="zh-TW" altLang="en-US" b="1" dirty="0">
                <a:solidFill>
                  <a:srgbClr val="FF0000"/>
                </a:solidFill>
              </a:rPr>
              <a:t>可以控制光線在一定時間內，進入相機內光量的多寡</a:t>
            </a:r>
            <a:r>
              <a:rPr lang="zh-TW" altLang="en-US" dirty="0"/>
              <a:t>，即為</a:t>
            </a:r>
            <a:r>
              <a:rPr lang="zh-TW" altLang="en-US" dirty="0" smtClean="0"/>
              <a:t>光圈。</a:t>
            </a:r>
            <a:endParaRPr lang="en-US" altLang="zh-TW" dirty="0" smtClean="0"/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endParaRPr lang="zh-TW" dirty="0"/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altLang="en-US" dirty="0" smtClean="0"/>
              <a:t>開</a:t>
            </a:r>
            <a:r>
              <a:rPr lang="zh-TW" altLang="en-US" dirty="0"/>
              <a:t>孔會</a:t>
            </a:r>
            <a:r>
              <a:rPr lang="zh-TW" altLang="en-US" dirty="0" smtClean="0"/>
              <a:t>隨著</a:t>
            </a:r>
            <a:r>
              <a:rPr lang="en-US" altLang="zh-TW" dirty="0" smtClean="0"/>
              <a:t>F</a:t>
            </a:r>
            <a:r>
              <a:rPr lang="zh-TW" altLang="en-US" dirty="0" smtClean="0"/>
              <a:t>值的調節</a:t>
            </a:r>
            <a:r>
              <a:rPr lang="zh-TW" altLang="en-US" dirty="0"/>
              <a:t>而開大或縮小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marL="740664" lvl="1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US" altLang="zh-TW" b="1" dirty="0" smtClean="0">
                <a:solidFill>
                  <a:srgbClr val="FF0000"/>
                </a:solidFill>
              </a:rPr>
              <a:t>f</a:t>
            </a:r>
            <a:r>
              <a:rPr lang="zh-TW" altLang="en-US" b="1" dirty="0">
                <a:solidFill>
                  <a:srgbClr val="FF0000"/>
                </a:solidFill>
              </a:rPr>
              <a:t>值小則光圈孔大</a:t>
            </a:r>
            <a:r>
              <a:rPr lang="zh-TW" altLang="en-US" dirty="0"/>
              <a:t>（</a:t>
            </a:r>
            <a:r>
              <a:rPr lang="zh-TW" altLang="en-US" dirty="0" smtClean="0"/>
              <a:t>如</a:t>
            </a:r>
            <a:r>
              <a:rPr lang="en-US" altLang="zh-TW" dirty="0" smtClean="0"/>
              <a:t>F2.8</a:t>
            </a:r>
            <a:r>
              <a:rPr lang="zh-TW" altLang="en-US" dirty="0" smtClean="0"/>
              <a:t>），</a:t>
            </a:r>
            <a:endParaRPr lang="en-US" altLang="zh-TW" dirty="0" smtClean="0"/>
          </a:p>
          <a:p>
            <a:pPr marL="740664" lvl="1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US" altLang="zh-TW" b="1" dirty="0" smtClean="0">
                <a:solidFill>
                  <a:srgbClr val="FF0000"/>
                </a:solidFill>
              </a:rPr>
              <a:t>f</a:t>
            </a:r>
            <a:r>
              <a:rPr lang="zh-TW" altLang="en-US" b="1" dirty="0">
                <a:solidFill>
                  <a:srgbClr val="FF0000"/>
                </a:solidFill>
              </a:rPr>
              <a:t>值愈大則光圈孔愈小</a:t>
            </a:r>
            <a:r>
              <a:rPr lang="en-US" altLang="zh-TW" dirty="0"/>
              <a:t>(</a:t>
            </a:r>
            <a:r>
              <a:rPr lang="zh-TW" altLang="en-US" dirty="0" smtClean="0"/>
              <a:t>如</a:t>
            </a:r>
            <a:r>
              <a:rPr lang="en-US" altLang="zh-TW" dirty="0" smtClean="0"/>
              <a:t>F22</a:t>
            </a:r>
            <a:r>
              <a:rPr lang="en-US" altLang="zh-TW" dirty="0"/>
              <a:t>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740664" lvl="1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altLang="en-US" dirty="0" smtClean="0"/>
              <a:t>一般</a:t>
            </a:r>
            <a:r>
              <a:rPr lang="zh-TW" altLang="en-US" dirty="0"/>
              <a:t>我們在說大光圈時，就是指號數越小的光圈值，這點初學者時常會搞混。</a:t>
            </a:r>
            <a:endParaRPr lang="zh-TW" dirty="0" smtClean="0">
              <a:solidFill>
                <a:srgbClr val="FFFF00"/>
              </a:solidFill>
            </a:endParaRPr>
          </a:p>
          <a:p>
            <a:endParaRPr lang="zh-TW" dirty="0"/>
          </a:p>
          <a:p>
            <a:endParaRPr lang="zh-TW" dirty="0"/>
          </a:p>
        </p:txBody>
      </p:sp>
    </p:spTree>
    <p:extLst>
      <p:ext uri="{BB962C8B-B14F-4D97-AF65-F5344CB8AC3E}">
        <p14:creationId xmlns="" xmlns:p14="http://schemas.microsoft.com/office/powerpoint/2010/main" val="3909584216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zh-TW" altLang="zh-TW" dirty="0"/>
              <a:t>微電影</a:t>
            </a:r>
            <a:r>
              <a:rPr lang="zh-TW" altLang="en-US" dirty="0"/>
              <a:t>四</a:t>
            </a:r>
            <a:r>
              <a:rPr lang="zh-TW" altLang="zh-TW" dirty="0"/>
              <a:t>元素--拍攝</a:t>
            </a:r>
            <a:r>
              <a:rPr lang="en-US" altLang="zh-TW" dirty="0" smtClean="0"/>
              <a:t>--</a:t>
            </a:r>
            <a:r>
              <a:rPr lang="zh-TW" altLang="en-US" dirty="0" smtClean="0"/>
              <a:t>認識景</a:t>
            </a:r>
            <a:r>
              <a:rPr lang="zh-TW" altLang="en-US" dirty="0"/>
              <a:t>深</a:t>
            </a:r>
            <a:endParaRPr lang="zh-TW" dirty="0"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altLang="en-US" dirty="0"/>
              <a:t>何謂景深</a:t>
            </a:r>
            <a:r>
              <a:rPr lang="zh-TW" altLang="en-US" dirty="0" smtClean="0"/>
              <a:t>？就是</a:t>
            </a:r>
            <a:r>
              <a:rPr lang="zh-TW" altLang="en-US" dirty="0"/>
              <a:t>當我們對焦完成後，景物在影像感應器上呈現完全清楚的距離範圍，也就是</a:t>
            </a:r>
            <a:r>
              <a:rPr lang="en-US" altLang="zh-TW" dirty="0"/>
              <a:t>『</a:t>
            </a:r>
            <a:r>
              <a:rPr lang="zh-TW" altLang="en-US" dirty="0"/>
              <a:t>焦點前後清楚的範圍</a:t>
            </a:r>
            <a:r>
              <a:rPr lang="en-US" altLang="zh-TW" dirty="0"/>
              <a:t>』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endParaRPr lang="en-US" altLang="zh-TW" dirty="0"/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altLang="en-US" dirty="0" smtClean="0"/>
              <a:t>同一焦距，</a:t>
            </a:r>
            <a:r>
              <a:rPr lang="zh-TW" altLang="en-US" b="1" dirty="0" smtClean="0">
                <a:solidFill>
                  <a:srgbClr val="FF0000"/>
                </a:solidFill>
              </a:rPr>
              <a:t>光圈越大景深越淺</a:t>
            </a:r>
            <a:r>
              <a:rPr lang="zh-TW" altLang="en-US" dirty="0" smtClean="0"/>
              <a:t>；反之，</a:t>
            </a:r>
            <a:r>
              <a:rPr lang="zh-TW" altLang="en-US" b="1" dirty="0" smtClean="0">
                <a:solidFill>
                  <a:srgbClr val="FF0000"/>
                </a:solidFill>
              </a:rPr>
              <a:t>光圈越小景深越深</a:t>
            </a:r>
            <a:endParaRPr lang="en-US" altLang="zh-TW" b="1" dirty="0">
              <a:solidFill>
                <a:srgbClr val="FF0000"/>
              </a:solidFill>
            </a:endParaRPr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endParaRPr lang="en-US" altLang="zh-TW" b="1" dirty="0" smtClean="0">
              <a:solidFill>
                <a:srgbClr val="FF0000"/>
              </a:solidFill>
            </a:endParaRPr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altLang="en-US" dirty="0" smtClean="0"/>
              <a:t>同一光圈，</a:t>
            </a:r>
            <a:r>
              <a:rPr lang="zh-TW" altLang="en-US" b="1" dirty="0" smtClean="0">
                <a:solidFill>
                  <a:srgbClr val="FF0000"/>
                </a:solidFill>
              </a:rPr>
              <a:t>焦段</a:t>
            </a:r>
            <a:r>
              <a:rPr lang="zh-TW" altLang="en-US" b="1" dirty="0">
                <a:solidFill>
                  <a:srgbClr val="FF0000"/>
                </a:solidFill>
              </a:rPr>
              <a:t>越長景深越</a:t>
            </a:r>
            <a:r>
              <a:rPr lang="zh-TW" altLang="en-US" b="1" dirty="0" smtClean="0">
                <a:solidFill>
                  <a:srgbClr val="FF0000"/>
                </a:solidFill>
              </a:rPr>
              <a:t>淺</a:t>
            </a:r>
            <a:r>
              <a:rPr lang="zh-TW" altLang="en-US" dirty="0"/>
              <a:t>；反之</a:t>
            </a:r>
            <a:r>
              <a:rPr lang="zh-TW" altLang="en-US" dirty="0" smtClean="0"/>
              <a:t>，</a:t>
            </a:r>
            <a:r>
              <a:rPr lang="zh-TW" altLang="en-US" b="1" dirty="0">
                <a:solidFill>
                  <a:srgbClr val="FF0000"/>
                </a:solidFill>
              </a:rPr>
              <a:t>焦段</a:t>
            </a:r>
            <a:r>
              <a:rPr lang="zh-TW" altLang="en-US" b="1" dirty="0" smtClean="0">
                <a:solidFill>
                  <a:srgbClr val="FF0000"/>
                </a:solidFill>
              </a:rPr>
              <a:t>越短景深</a:t>
            </a:r>
            <a:r>
              <a:rPr lang="zh-TW" altLang="en-US" b="1" dirty="0">
                <a:solidFill>
                  <a:srgbClr val="FF0000"/>
                </a:solidFill>
              </a:rPr>
              <a:t>越深</a:t>
            </a:r>
            <a:endParaRPr lang="zh-TW" b="1" dirty="0">
              <a:solidFill>
                <a:srgbClr val="FF0000"/>
              </a:solidFill>
            </a:endParaRPr>
          </a:p>
          <a:p>
            <a:endParaRPr lang="zh-TW" dirty="0"/>
          </a:p>
        </p:txBody>
      </p:sp>
    </p:spTree>
    <p:extLst>
      <p:ext uri="{BB962C8B-B14F-4D97-AF65-F5344CB8AC3E}">
        <p14:creationId xmlns="" xmlns:p14="http://schemas.microsoft.com/office/powerpoint/2010/main" val="1719003383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zh-TW" altLang="zh-TW" dirty="0"/>
              <a:t>微電影</a:t>
            </a:r>
            <a:r>
              <a:rPr lang="zh-TW" altLang="en-US" dirty="0"/>
              <a:t>四</a:t>
            </a:r>
            <a:r>
              <a:rPr lang="zh-TW" altLang="zh-TW" dirty="0"/>
              <a:t>元素--拍攝</a:t>
            </a:r>
            <a:r>
              <a:rPr lang="en-US" altLang="zh-TW" dirty="0" smtClean="0"/>
              <a:t>—</a:t>
            </a:r>
            <a:r>
              <a:rPr lang="zh-TW" altLang="en-US" dirty="0" smtClean="0"/>
              <a:t>認識測光</a:t>
            </a:r>
            <a:endParaRPr lang="zh-TW" dirty="0"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zh-TW" altLang="en-US" dirty="0" smtClean="0"/>
              <a:t>測光主要目的為讓被攝者能夠清楚呈現在影像上，主要有三種模式如下圖</a:t>
            </a:r>
            <a:endParaRPr lang="zh-TW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08920"/>
            <a:ext cx="573405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58309000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zh-TW" altLang="zh-TW" dirty="0"/>
              <a:t>微電影</a:t>
            </a:r>
            <a:r>
              <a:rPr lang="zh-TW" altLang="en-US" dirty="0"/>
              <a:t>四</a:t>
            </a:r>
            <a:r>
              <a:rPr lang="zh-TW" altLang="zh-TW" dirty="0"/>
              <a:t>元素--拍攝</a:t>
            </a:r>
            <a:r>
              <a:rPr lang="en-US" altLang="zh-TW" dirty="0" smtClean="0"/>
              <a:t>—</a:t>
            </a:r>
            <a:r>
              <a:rPr lang="zh-TW" altLang="en-US" dirty="0" smtClean="0"/>
              <a:t>認識測光</a:t>
            </a:r>
            <a:endParaRPr lang="zh-TW" dirty="0"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預設值通常為權衡式測光</a:t>
            </a:r>
            <a:r>
              <a:rPr lang="zh-TW" altLang="en-US" dirty="0" smtClean="0"/>
              <a:t>，拍攝時儘量</a:t>
            </a:r>
            <a:r>
              <a:rPr lang="zh-TW" altLang="en-US" b="1" dirty="0" smtClean="0">
                <a:solidFill>
                  <a:srgbClr val="FF0000"/>
                </a:solidFill>
              </a:rPr>
              <a:t>順光拍攝</a:t>
            </a:r>
            <a:r>
              <a:rPr lang="zh-TW" altLang="en-US" dirty="0" smtClean="0"/>
              <a:t>，當處於</a:t>
            </a:r>
            <a:r>
              <a:rPr lang="zh-TW" altLang="en-US" b="1" dirty="0" smtClean="0">
                <a:solidFill>
                  <a:srgbClr val="FF0000"/>
                </a:solidFill>
              </a:rPr>
              <a:t>逆光拍攝</a:t>
            </a:r>
            <a:r>
              <a:rPr lang="zh-TW" altLang="en-US" dirty="0" smtClean="0"/>
              <a:t>時，</a:t>
            </a:r>
            <a:r>
              <a:rPr lang="zh-TW" altLang="en-US" b="1" dirty="0" smtClean="0">
                <a:solidFill>
                  <a:srgbClr val="FF0000"/>
                </a:solidFill>
              </a:rPr>
              <a:t>建議改為點測光</a:t>
            </a:r>
            <a:r>
              <a:rPr lang="zh-TW" altLang="en-US" dirty="0" smtClean="0"/>
              <a:t>，且在焦點移至被攝者臉部。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可利用相機上的</a:t>
            </a:r>
            <a:r>
              <a:rPr lang="zh-TW" altLang="en-US" b="1" dirty="0" smtClean="0">
                <a:solidFill>
                  <a:srgbClr val="FF0000"/>
                </a:solidFill>
              </a:rPr>
              <a:t>曝光補償</a:t>
            </a:r>
            <a:r>
              <a:rPr lang="en-US" altLang="zh-TW" b="1" dirty="0" smtClean="0">
                <a:solidFill>
                  <a:srgbClr val="FF0000"/>
                </a:solidFill>
              </a:rPr>
              <a:t>EV</a:t>
            </a:r>
            <a:r>
              <a:rPr lang="zh-TW" altLang="en-US" b="1" dirty="0" smtClean="0">
                <a:solidFill>
                  <a:srgbClr val="FF0000"/>
                </a:solidFill>
              </a:rPr>
              <a:t>值</a:t>
            </a:r>
            <a:r>
              <a:rPr lang="zh-TW" altLang="en-US" dirty="0" smtClean="0"/>
              <a:t>，來改善畫面的曝光度。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也可額外使用</a:t>
            </a:r>
            <a:r>
              <a:rPr lang="zh-TW" altLang="en-US" b="1" dirty="0" smtClean="0">
                <a:solidFill>
                  <a:srgbClr val="FF0000"/>
                </a:solidFill>
              </a:rPr>
              <a:t>補光燈</a:t>
            </a:r>
            <a:r>
              <a:rPr lang="zh-TW" altLang="en-US" dirty="0" smtClean="0"/>
              <a:t>讓被攝者曝光正確。</a:t>
            </a:r>
            <a:endParaRPr lang="zh-TW" dirty="0"/>
          </a:p>
        </p:txBody>
      </p:sp>
    </p:spTree>
    <p:extLst>
      <p:ext uri="{BB962C8B-B14F-4D97-AF65-F5344CB8AC3E}">
        <p14:creationId xmlns="" xmlns:p14="http://schemas.microsoft.com/office/powerpoint/2010/main" val="4196974903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zh-TW" altLang="zh-TW" dirty="0"/>
              <a:t>微電影</a:t>
            </a:r>
            <a:r>
              <a:rPr lang="zh-TW" altLang="en-US" dirty="0"/>
              <a:t>四</a:t>
            </a:r>
            <a:r>
              <a:rPr lang="zh-TW" altLang="zh-TW" dirty="0"/>
              <a:t>元素</a:t>
            </a:r>
            <a:r>
              <a:rPr lang="zh-TW" dirty="0" smtClean="0"/>
              <a:t>-</a:t>
            </a:r>
            <a:r>
              <a:rPr lang="zh-TW" dirty="0"/>
              <a:t>-</a:t>
            </a:r>
            <a:r>
              <a:rPr lang="zh-TW" dirty="0" smtClean="0"/>
              <a:t>拍攝</a:t>
            </a:r>
            <a:r>
              <a:rPr lang="en-US" altLang="zh-TW" dirty="0" smtClean="0"/>
              <a:t>—</a:t>
            </a:r>
            <a:r>
              <a:rPr lang="zh-TW" altLang="en-US" dirty="0" smtClean="0"/>
              <a:t>小技巧</a:t>
            </a:r>
            <a:endParaRPr lang="zh-TW" dirty="0"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sz="2800" dirty="0"/>
              <a:t>拍攝時多使用</a:t>
            </a:r>
            <a:r>
              <a:rPr lang="zh-TW" sz="2800" b="1" dirty="0">
                <a:solidFill>
                  <a:srgbClr val="FF0000"/>
                </a:solidFill>
              </a:rPr>
              <a:t>分鏡技巧</a:t>
            </a:r>
            <a:r>
              <a:rPr lang="zh-TW" sz="2800" dirty="0"/>
              <a:t>，使用分鏡時前後多留一些</a:t>
            </a:r>
            <a:r>
              <a:rPr lang="zh-TW" sz="2800" b="1" dirty="0">
                <a:solidFill>
                  <a:srgbClr val="FF0000"/>
                </a:solidFill>
              </a:rPr>
              <a:t>空白時間</a:t>
            </a:r>
            <a:r>
              <a:rPr lang="zh-TW" sz="2800" dirty="0"/>
              <a:t>，可以增加剪輯的彈性</a:t>
            </a:r>
            <a:r>
              <a:rPr lang="zh-TW" sz="2800" dirty="0" smtClean="0"/>
              <a:t>。</a:t>
            </a:r>
            <a:endParaRPr lang="en-US" altLang="zh-TW" sz="2800" dirty="0" smtClean="0"/>
          </a:p>
          <a:p>
            <a:pPr marL="457200" lvl="0" indent="-419100">
              <a:buClr>
                <a:schemeClr val="lt1"/>
              </a:buClr>
              <a:buSzPct val="178571"/>
              <a:buFont typeface="Arial"/>
              <a:buChar char="•"/>
            </a:pPr>
            <a:endParaRPr lang="en-US" altLang="zh-TW" dirty="0"/>
          </a:p>
          <a:p>
            <a:pPr marL="457200" lvl="0" indent="-41910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altLang="en-US" dirty="0" smtClean="0"/>
              <a:t>廣</a:t>
            </a:r>
            <a:r>
              <a:rPr lang="zh-TW" altLang="en-US" dirty="0"/>
              <a:t>角、特寫</a:t>
            </a:r>
            <a:r>
              <a:rPr lang="zh-TW" altLang="en-US" dirty="0" smtClean="0"/>
              <a:t>交錯</a:t>
            </a:r>
            <a:r>
              <a:rPr lang="zh-TW" altLang="en-US" dirty="0"/>
              <a:t>可</a:t>
            </a:r>
            <a:r>
              <a:rPr lang="zh-TW" altLang="en-US" dirty="0" smtClean="0"/>
              <a:t>讓</a:t>
            </a:r>
            <a:r>
              <a:rPr lang="zh-TW" altLang="en-US" dirty="0"/>
              <a:t>畫面不</a:t>
            </a:r>
            <a:r>
              <a:rPr lang="zh-TW" altLang="en-US" dirty="0" smtClean="0"/>
              <a:t>呆板 </a:t>
            </a:r>
            <a:r>
              <a:rPr lang="zh-TW" altLang="en-US" dirty="0" smtClean="0">
                <a:hlinkClick r:id="rId3" action="ppaction://hlinkfile"/>
              </a:rPr>
              <a:t>範例</a:t>
            </a:r>
            <a:endParaRPr lang="zh-TW" sz="2800" dirty="0"/>
          </a:p>
          <a:p>
            <a:endParaRPr lang="zh-TW" sz="2800" dirty="0"/>
          </a:p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altLang="en-US" dirty="0" smtClean="0"/>
              <a:t>畫面</a:t>
            </a:r>
            <a:r>
              <a:rPr lang="zh-TW" altLang="en-US" sz="2800" dirty="0" smtClean="0"/>
              <a:t>盡量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順光</a:t>
            </a:r>
            <a:r>
              <a:rPr lang="zh-TW" altLang="en-US" sz="2800" dirty="0" smtClean="0"/>
              <a:t>拍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攝影機拍攝方向和光線的方向相同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，以免人物過暗，或背景過亮</a:t>
            </a:r>
            <a:r>
              <a:rPr lang="zh-TW" sz="2800" dirty="0" smtClean="0"/>
              <a:t>。</a:t>
            </a:r>
            <a:endParaRPr lang="en-US" altLang="zh-TW" sz="2800" dirty="0" smtClean="0"/>
          </a:p>
          <a:p>
            <a:pPr marL="38100" lvl="0" indent="0" rtl="0">
              <a:buClr>
                <a:schemeClr val="lt1"/>
              </a:buClr>
              <a:buSzPct val="178571"/>
              <a:buNone/>
            </a:pPr>
            <a:endParaRPr lang="en-US" altLang="zh-TW" dirty="0"/>
          </a:p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altLang="en-US" dirty="0" smtClean="0"/>
              <a:t>由於沒有太多人力物力支援拍攝，在拍攝時，可依</a:t>
            </a:r>
            <a:r>
              <a:rPr lang="zh-TW" altLang="en-US" b="1" dirty="0" smtClean="0">
                <a:solidFill>
                  <a:srgbClr val="FF0000"/>
                </a:solidFill>
              </a:rPr>
              <a:t>劇本順序</a:t>
            </a:r>
            <a:r>
              <a:rPr lang="zh-TW" altLang="en-US" dirty="0" smtClean="0"/>
              <a:t>拍攝更利於剪輯。</a:t>
            </a:r>
            <a:endParaRPr lang="en-US" altLang="zh-TW" dirty="0"/>
          </a:p>
          <a:p>
            <a:endParaRPr lang="zh-TW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2925479051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zh-TW" altLang="zh-TW" dirty="0"/>
              <a:t>微電影</a:t>
            </a:r>
            <a:r>
              <a:rPr lang="zh-TW" altLang="en-US" dirty="0"/>
              <a:t>四</a:t>
            </a:r>
            <a:r>
              <a:rPr lang="zh-TW" altLang="zh-TW" dirty="0"/>
              <a:t>元素</a:t>
            </a:r>
            <a:r>
              <a:rPr lang="zh-TW" dirty="0" smtClean="0"/>
              <a:t>-</a:t>
            </a:r>
            <a:r>
              <a:rPr lang="zh-TW" dirty="0"/>
              <a:t>-</a:t>
            </a:r>
            <a:r>
              <a:rPr lang="zh-TW" dirty="0" smtClean="0"/>
              <a:t>拍攝</a:t>
            </a:r>
            <a:r>
              <a:rPr lang="en-US" altLang="zh-TW" dirty="0" smtClean="0"/>
              <a:t>—</a:t>
            </a:r>
            <a:r>
              <a:rPr lang="zh-TW" altLang="en-US" dirty="0" smtClean="0"/>
              <a:t>小技巧</a:t>
            </a:r>
            <a:endParaRPr lang="zh-TW" dirty="0"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1910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altLang="en-US" b="1" dirty="0">
                <a:solidFill>
                  <a:srgbClr val="FF0000"/>
                </a:solidFill>
              </a:rPr>
              <a:t>相機風格設定</a:t>
            </a:r>
            <a:r>
              <a:rPr lang="en-US" altLang="zh-TW" dirty="0"/>
              <a:t>—</a:t>
            </a:r>
            <a:r>
              <a:rPr lang="zh-TW" altLang="en-US" dirty="0"/>
              <a:t>使用鮮明或其他</a:t>
            </a:r>
            <a:r>
              <a:rPr lang="zh-TW" altLang="en-US" dirty="0" smtClean="0"/>
              <a:t>風格</a:t>
            </a:r>
            <a:r>
              <a:rPr lang="zh-TW" sz="2800" dirty="0" smtClean="0"/>
              <a:t>。</a:t>
            </a:r>
            <a:endParaRPr lang="en-US" altLang="zh-TW" sz="2800" dirty="0" smtClean="0"/>
          </a:p>
          <a:p>
            <a:pPr marL="457200" lvl="0" indent="-419100">
              <a:buClr>
                <a:schemeClr val="lt1"/>
              </a:buClr>
              <a:buSzPct val="178571"/>
              <a:buFont typeface="Arial"/>
              <a:buChar char="•"/>
            </a:pPr>
            <a:endParaRPr lang="en-US" altLang="zh-TW" dirty="0"/>
          </a:p>
          <a:p>
            <a:pPr marL="457200" lvl="0" indent="-41910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altLang="en-US" b="1" dirty="0">
                <a:solidFill>
                  <a:srgbClr val="FF0000"/>
                </a:solidFill>
              </a:rPr>
              <a:t>特寫</a:t>
            </a:r>
            <a:r>
              <a:rPr lang="zh-TW" altLang="en-US" dirty="0"/>
              <a:t>時光圈可開大，</a:t>
            </a:r>
            <a:r>
              <a:rPr lang="zh-TW" altLang="en-US" b="1" dirty="0">
                <a:solidFill>
                  <a:srgbClr val="FF0000"/>
                </a:solidFill>
              </a:rPr>
              <a:t>廣角</a:t>
            </a:r>
            <a:r>
              <a:rPr lang="zh-TW" altLang="en-US" dirty="0"/>
              <a:t>時光圈需開</a:t>
            </a:r>
            <a:r>
              <a:rPr lang="zh-TW" altLang="en-US" dirty="0" smtClean="0"/>
              <a:t>小</a:t>
            </a:r>
            <a:endParaRPr lang="en-US" altLang="zh-TW" sz="2800" dirty="0" smtClean="0"/>
          </a:p>
          <a:p>
            <a:pPr marL="38100" indent="0">
              <a:buClr>
                <a:schemeClr val="lt1"/>
              </a:buClr>
              <a:buSzPct val="178571"/>
              <a:buNone/>
            </a:pPr>
            <a:endParaRPr lang="en-US" altLang="zh-TW" dirty="0"/>
          </a:p>
          <a:p>
            <a:pPr marL="457200" indent="-41910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altLang="en-US" dirty="0" smtClean="0"/>
              <a:t>在對話或說話時，</a:t>
            </a:r>
            <a:r>
              <a:rPr lang="zh-TW" altLang="en-US" b="1" dirty="0" smtClean="0">
                <a:solidFill>
                  <a:srgbClr val="FF0000"/>
                </a:solidFill>
              </a:rPr>
              <a:t>運鏡讓畫面移動</a:t>
            </a:r>
            <a:r>
              <a:rPr lang="zh-TW" altLang="en-US" dirty="0" smtClean="0"/>
              <a:t>增加可看性。</a:t>
            </a:r>
            <a:r>
              <a:rPr lang="zh-TW" altLang="en-US" dirty="0" smtClean="0">
                <a:hlinkClick r:id="rId3" action="ppaction://hlinkfile"/>
              </a:rPr>
              <a:t>範例</a:t>
            </a:r>
            <a:endParaRPr lang="en-US" altLang="zh-TW" dirty="0" smtClean="0"/>
          </a:p>
          <a:p>
            <a:pPr marL="457200" indent="-419100">
              <a:buClr>
                <a:schemeClr val="lt1"/>
              </a:buClr>
              <a:buSzPct val="178571"/>
              <a:buFont typeface="Arial"/>
              <a:buChar char="•"/>
            </a:pPr>
            <a:endParaRPr lang="en-US" altLang="zh-TW" dirty="0" smtClean="0"/>
          </a:p>
          <a:p>
            <a:pPr marL="457200" lvl="0" indent="-41910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altLang="en-US" dirty="0"/>
              <a:t>若有要拍星芒光，可將</a:t>
            </a:r>
            <a:r>
              <a:rPr lang="zh-TW" altLang="en-US" b="1" dirty="0">
                <a:solidFill>
                  <a:srgbClr val="FF0000"/>
                </a:solidFill>
              </a:rPr>
              <a:t>光圈調小</a:t>
            </a:r>
            <a:r>
              <a:rPr lang="en-US" altLang="zh-TW" dirty="0"/>
              <a:t>(</a:t>
            </a:r>
            <a:r>
              <a:rPr lang="zh-TW" altLang="en-US" dirty="0"/>
              <a:t>光圈數字越大，光圈越小，</a:t>
            </a:r>
            <a:r>
              <a:rPr lang="en-US" altLang="zh-TW" dirty="0"/>
              <a:t>F13~F22</a:t>
            </a:r>
            <a:r>
              <a:rPr lang="zh-TW" altLang="en-US" dirty="0"/>
              <a:t>）</a:t>
            </a:r>
            <a:r>
              <a:rPr lang="zh-TW" altLang="en-US" dirty="0">
                <a:hlinkClick r:id="rId4" action="ppaction://hlinkfile"/>
              </a:rPr>
              <a:t>範例</a:t>
            </a:r>
            <a:r>
              <a:rPr lang="zh-TW" altLang="en-US" dirty="0"/>
              <a:t>。</a:t>
            </a:r>
            <a:endParaRPr lang="en-US" altLang="zh-TW" dirty="0"/>
          </a:p>
          <a:p>
            <a:pPr marL="457200" indent="-419100">
              <a:buClr>
                <a:schemeClr val="lt1"/>
              </a:buClr>
              <a:buSzPct val="178571"/>
              <a:buFont typeface="Arial"/>
              <a:buChar char="•"/>
            </a:pPr>
            <a:endParaRPr lang="en-US" altLang="zh-TW" dirty="0" smtClean="0"/>
          </a:p>
          <a:p>
            <a:pPr marL="457200" indent="-419100">
              <a:buClr>
                <a:schemeClr val="lt1"/>
              </a:buClr>
              <a:buSzPct val="178571"/>
              <a:buFont typeface="Arial"/>
              <a:buChar char="•"/>
            </a:pPr>
            <a:endParaRPr lang="en-US" altLang="zh-TW" dirty="0"/>
          </a:p>
          <a:p>
            <a:pPr marL="457200" indent="-419100">
              <a:buClr>
                <a:schemeClr val="lt1"/>
              </a:buClr>
              <a:buSzPct val="178571"/>
              <a:buFont typeface="Arial"/>
              <a:buChar char="•"/>
            </a:pPr>
            <a:endParaRPr lang="en-US" altLang="zh-TW" dirty="0"/>
          </a:p>
          <a:p>
            <a:endParaRPr lang="zh-TW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1101952604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zh-TW" altLang="zh-TW" dirty="0"/>
              <a:t>微電影</a:t>
            </a:r>
            <a:r>
              <a:rPr lang="zh-TW" altLang="en-US" dirty="0"/>
              <a:t>四</a:t>
            </a:r>
            <a:r>
              <a:rPr lang="zh-TW" altLang="zh-TW" dirty="0"/>
              <a:t>元素--拍攝</a:t>
            </a:r>
            <a:r>
              <a:rPr lang="en-US" altLang="zh-TW" dirty="0"/>
              <a:t>—</a:t>
            </a:r>
            <a:r>
              <a:rPr lang="zh-TW" altLang="en-US" dirty="0"/>
              <a:t>小技巧</a:t>
            </a:r>
            <a:endParaRPr lang="zh-TW" dirty="0"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endParaRPr lang="en-US" altLang="zh-TW" dirty="0"/>
          </a:p>
          <a:p>
            <a:pPr marL="457200" indent="-41910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altLang="en-US" sz="2800" dirty="0" smtClean="0"/>
              <a:t>如要拍淺景深的感覺，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光圈開到最大</a:t>
            </a:r>
            <a:r>
              <a:rPr lang="zh-TW" altLang="en-US" dirty="0" smtClean="0"/>
              <a:t>、</a:t>
            </a:r>
            <a:r>
              <a:rPr lang="zh-TW" altLang="en-US" b="1" dirty="0" smtClean="0">
                <a:solidFill>
                  <a:srgbClr val="FF0000"/>
                </a:solidFill>
              </a:rPr>
              <a:t>鏡頭焦段伸到最長</a:t>
            </a:r>
            <a:r>
              <a:rPr lang="zh-TW" altLang="en-US" dirty="0" smtClean="0"/>
              <a:t>、</a:t>
            </a:r>
            <a:r>
              <a:rPr lang="zh-TW" altLang="en-US" b="1" dirty="0" smtClean="0">
                <a:solidFill>
                  <a:srgbClr val="FF0000"/>
                </a:solidFill>
              </a:rPr>
              <a:t>被攝物與背景距離要夠遠。</a:t>
            </a:r>
            <a:r>
              <a:rPr lang="zh-TW" altLang="en-US" dirty="0" smtClean="0">
                <a:hlinkClick r:id="rId3" action="ppaction://hlinkfile"/>
              </a:rPr>
              <a:t>範例</a:t>
            </a:r>
            <a:r>
              <a:rPr lang="en-US" altLang="zh-TW" dirty="0" smtClean="0">
                <a:hlinkClick r:id="rId3" action="ppaction://hlinkfile"/>
              </a:rPr>
              <a:t>1</a:t>
            </a:r>
            <a:r>
              <a:rPr lang="en-US" altLang="zh-TW" dirty="0" smtClean="0"/>
              <a:t> </a:t>
            </a:r>
            <a:r>
              <a:rPr lang="zh-TW" altLang="en-US" dirty="0" smtClean="0">
                <a:hlinkClick r:id="rId4" action="ppaction://hlinkfile"/>
              </a:rPr>
              <a:t>範例</a:t>
            </a:r>
            <a:r>
              <a:rPr lang="en-US" altLang="zh-TW" dirty="0" smtClean="0">
                <a:hlinkClick r:id="rId4" action="ppaction://hlinkfile"/>
              </a:rPr>
              <a:t>2</a:t>
            </a:r>
            <a:r>
              <a:rPr lang="en-US" altLang="zh-TW" dirty="0" smtClean="0"/>
              <a:t> </a:t>
            </a:r>
            <a:r>
              <a:rPr lang="zh-TW" altLang="en-US" dirty="0" smtClean="0"/>
              <a:t> 。</a:t>
            </a:r>
            <a:endParaRPr lang="en-US" altLang="zh-TW" dirty="0"/>
          </a:p>
          <a:p>
            <a:pPr marL="0" indent="0">
              <a:buNone/>
            </a:pPr>
            <a:endParaRPr lang="zh-TW" sz="2800" dirty="0" smtClean="0"/>
          </a:p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altLang="en-US" sz="2800" dirty="0" smtClean="0"/>
              <a:t>拍攝時通常利用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第三人稱視角</a:t>
            </a:r>
            <a:r>
              <a:rPr lang="zh-TW" altLang="en-US" sz="2800" dirty="0" smtClean="0"/>
              <a:t>，也有用第一人稱視角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如：</a:t>
            </a:r>
            <a:r>
              <a:rPr lang="zh-TW" altLang="en-US" sz="2800" dirty="0" smtClean="0">
                <a:hlinkClick r:id="rId5"/>
              </a:rPr>
              <a:t>五月天</a:t>
            </a:r>
            <a:r>
              <a:rPr lang="en-US" altLang="zh-TW" sz="2800" dirty="0" smtClean="0">
                <a:hlinkClick r:id="rId5"/>
              </a:rPr>
              <a:t>_</a:t>
            </a:r>
            <a:r>
              <a:rPr lang="zh-TW" altLang="en-US" sz="2800" dirty="0" smtClean="0">
                <a:hlinkClick r:id="rId5"/>
              </a:rPr>
              <a:t>乾杯</a:t>
            </a:r>
            <a:r>
              <a:rPr lang="en-US" altLang="zh-TW" dirty="0"/>
              <a:t>)</a:t>
            </a:r>
            <a:r>
              <a:rPr lang="zh-TW" sz="2800" dirty="0" smtClean="0"/>
              <a:t>。</a:t>
            </a:r>
            <a:endParaRPr lang="en-US" altLang="zh-TW" sz="2800" dirty="0" smtClean="0"/>
          </a:p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endParaRPr lang="en-US" altLang="zh-TW" dirty="0"/>
          </a:p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altLang="en-US" dirty="0" smtClean="0"/>
              <a:t>找一組可用的</a:t>
            </a:r>
            <a:r>
              <a:rPr lang="zh-TW" altLang="en-US" dirty="0" smtClean="0">
                <a:hlinkClick r:id="rId6" action="ppaction://hlinkfile"/>
              </a:rPr>
              <a:t>工作人員</a:t>
            </a:r>
            <a:endParaRPr lang="zh-TW" sz="2800" dirty="0"/>
          </a:p>
        </p:txBody>
      </p:sp>
    </p:spTree>
    <p:extLst>
      <p:ext uri="{BB962C8B-B14F-4D97-AF65-F5344CB8AC3E}">
        <p14:creationId xmlns="" xmlns:p14="http://schemas.microsoft.com/office/powerpoint/2010/main" val="15624154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zh-TW" altLang="zh-TW" dirty="0"/>
              <a:t>微電影</a:t>
            </a:r>
            <a:r>
              <a:rPr lang="zh-TW" altLang="en-US" dirty="0"/>
              <a:t>四</a:t>
            </a:r>
            <a:r>
              <a:rPr lang="zh-TW" altLang="zh-TW" dirty="0"/>
              <a:t>元素</a:t>
            </a:r>
            <a:r>
              <a:rPr lang="zh-TW" dirty="0" smtClean="0"/>
              <a:t>--</a:t>
            </a:r>
            <a:r>
              <a:rPr lang="zh-TW" altLang="zh-TW" dirty="0"/>
              <a:t>剪輯</a:t>
            </a:r>
            <a:endParaRPr lang="zh-TW" dirty="0"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altLang="en-US" dirty="0" smtClean="0"/>
              <a:t>剪輯要運用</a:t>
            </a:r>
            <a:r>
              <a:rPr lang="zh-TW" altLang="en-US" b="1" dirty="0" smtClean="0">
                <a:solidFill>
                  <a:srgbClr val="FF0000"/>
                </a:solidFill>
              </a:rPr>
              <a:t>想像力</a:t>
            </a:r>
            <a:r>
              <a:rPr lang="zh-TW" altLang="en-US" dirty="0" smtClean="0"/>
              <a:t>，透過剪輯軟體達到。</a:t>
            </a:r>
            <a:endParaRPr lang="en-US" altLang="zh-TW" dirty="0" smtClean="0"/>
          </a:p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endParaRPr lang="en-US" altLang="zh-TW" dirty="0"/>
          </a:p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altLang="en-US" dirty="0" smtClean="0"/>
              <a:t>分鏡</a:t>
            </a:r>
            <a:r>
              <a:rPr lang="zh-TW" sz="2800" dirty="0" smtClean="0"/>
              <a:t>轉</a:t>
            </a:r>
            <a:r>
              <a:rPr lang="zh-TW" sz="2800" dirty="0"/>
              <a:t>場效果不宜花俏</a:t>
            </a:r>
            <a:r>
              <a:rPr lang="zh-TW" sz="2800" dirty="0" smtClean="0"/>
              <a:t>，</a:t>
            </a:r>
            <a:r>
              <a:rPr lang="zh-TW" altLang="en-US" dirty="0" smtClean="0"/>
              <a:t>不一定要有轉場效果，若需要轉場，盡量</a:t>
            </a:r>
            <a:r>
              <a:rPr lang="zh-TW" sz="2800" dirty="0" smtClean="0"/>
              <a:t>以</a:t>
            </a:r>
            <a:r>
              <a:rPr lang="zh-TW" sz="2800" b="1" dirty="0">
                <a:solidFill>
                  <a:srgbClr val="FF0000"/>
                </a:solidFill>
              </a:rPr>
              <a:t>淡化轉場</a:t>
            </a:r>
            <a:r>
              <a:rPr lang="zh-TW" sz="2800" dirty="0"/>
              <a:t>為主</a:t>
            </a:r>
            <a:r>
              <a:rPr lang="zh-TW" sz="2800" dirty="0" smtClean="0"/>
              <a:t>。</a:t>
            </a:r>
            <a:endParaRPr lang="en-US" altLang="zh-TW" sz="2800" dirty="0" smtClean="0"/>
          </a:p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endParaRPr lang="en-US" altLang="zh-TW" sz="2800" dirty="0" smtClean="0"/>
          </a:p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altLang="en-US" dirty="0" smtClean="0"/>
              <a:t>現場音如太過於吵雜或</a:t>
            </a:r>
            <a:r>
              <a:rPr lang="en-US" altLang="zh-TW" dirty="0" smtClean="0"/>
              <a:t>OS</a:t>
            </a:r>
            <a:r>
              <a:rPr lang="zh-TW" altLang="en-US" dirty="0" smtClean="0"/>
              <a:t>，可利用事後配音，再利用剪輯軟體加入配音。</a:t>
            </a:r>
            <a:r>
              <a:rPr lang="zh-TW" altLang="en-US" dirty="0" smtClean="0">
                <a:hlinkClick r:id="rId3" action="ppaction://hlinkfile"/>
              </a:rPr>
              <a:t>範例</a:t>
            </a:r>
            <a:r>
              <a:rPr lang="en-US" altLang="zh-TW" dirty="0" smtClean="0">
                <a:hlinkClick r:id="rId3" action="ppaction://hlinkfile"/>
              </a:rPr>
              <a:t>1</a:t>
            </a:r>
            <a:r>
              <a:rPr lang="en-US" altLang="zh-TW" dirty="0" smtClean="0"/>
              <a:t> </a:t>
            </a:r>
            <a:r>
              <a:rPr lang="zh-TW" altLang="en-US" dirty="0" smtClean="0">
                <a:hlinkClick r:id="rId4" action="ppaction://hlinkfile"/>
              </a:rPr>
              <a:t>範例</a:t>
            </a:r>
            <a:r>
              <a:rPr lang="en-US" altLang="zh-TW" dirty="0" smtClean="0">
                <a:hlinkClick r:id="rId4" action="ppaction://hlinkfile"/>
              </a:rPr>
              <a:t>2</a:t>
            </a:r>
            <a:endParaRPr lang="en-US" altLang="zh-TW" dirty="0" smtClean="0"/>
          </a:p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endParaRPr lang="en-US" altLang="zh-TW" dirty="0" smtClean="0"/>
          </a:p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altLang="en-US" dirty="0" smtClean="0"/>
              <a:t>可利用一些</a:t>
            </a:r>
            <a:r>
              <a:rPr lang="zh-TW" altLang="en-US" b="1" dirty="0" smtClean="0">
                <a:solidFill>
                  <a:srgbClr val="FF0000"/>
                </a:solidFill>
              </a:rPr>
              <a:t>空白畫面</a:t>
            </a:r>
            <a:r>
              <a:rPr lang="zh-TW" altLang="en-US" dirty="0" smtClean="0"/>
              <a:t>來讓影片進行較合理流暢。</a:t>
            </a:r>
            <a:r>
              <a:rPr lang="zh-TW" altLang="en-US" dirty="0" smtClean="0">
                <a:hlinkClick r:id="rId5" action="ppaction://hlinkfile"/>
              </a:rPr>
              <a:t>範例</a:t>
            </a:r>
            <a:endParaRPr lang="en-US" altLang="zh-TW" dirty="0" smtClean="0"/>
          </a:p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endParaRPr lang="en-US" altLang="zh-TW" dirty="0" smtClean="0"/>
          </a:p>
        </p:txBody>
      </p:sp>
    </p:spTree>
    <p:extLst>
      <p:ext uri="{BB962C8B-B14F-4D97-AF65-F5344CB8AC3E}">
        <p14:creationId xmlns="" xmlns:p14="http://schemas.microsoft.com/office/powerpoint/2010/main" val="244794192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zh-TW" altLang="zh-TW" dirty="0"/>
              <a:t>微電影</a:t>
            </a:r>
            <a:r>
              <a:rPr lang="zh-TW" altLang="en-US" dirty="0"/>
              <a:t>四</a:t>
            </a:r>
            <a:r>
              <a:rPr lang="zh-TW" altLang="zh-TW" dirty="0"/>
              <a:t>元素</a:t>
            </a:r>
            <a:r>
              <a:rPr lang="zh-TW" dirty="0" smtClean="0"/>
              <a:t>--</a:t>
            </a:r>
            <a:r>
              <a:rPr lang="zh-TW" altLang="zh-TW" dirty="0"/>
              <a:t>剪輯</a:t>
            </a:r>
            <a:endParaRPr lang="zh-TW" dirty="0"/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sz="2800" dirty="0" smtClean="0"/>
              <a:t>剪輯</a:t>
            </a:r>
            <a:r>
              <a:rPr lang="zh-TW" sz="2800" dirty="0"/>
              <a:t>軟體：Movie maker、</a:t>
            </a:r>
            <a:r>
              <a:rPr lang="zh-TW" sz="2800" b="1" dirty="0">
                <a:solidFill>
                  <a:srgbClr val="FF0000"/>
                </a:solidFill>
              </a:rPr>
              <a:t>會聲會影</a:t>
            </a:r>
            <a:r>
              <a:rPr lang="zh-TW" sz="2800" dirty="0"/>
              <a:t>、</a:t>
            </a:r>
            <a:r>
              <a:rPr lang="zh-TW" sz="2800" b="1" dirty="0">
                <a:solidFill>
                  <a:srgbClr val="FF0000"/>
                </a:solidFill>
              </a:rPr>
              <a:t>威力</a:t>
            </a:r>
            <a:r>
              <a:rPr lang="zh-TW" sz="2800" b="1" dirty="0" smtClean="0">
                <a:solidFill>
                  <a:srgbClr val="FF0000"/>
                </a:solidFill>
              </a:rPr>
              <a:t>導演</a:t>
            </a:r>
            <a:r>
              <a:rPr lang="en-US" altLang="zh-TW" sz="2800" dirty="0" smtClean="0"/>
              <a:t>…</a:t>
            </a:r>
            <a:r>
              <a:rPr lang="zh-TW" altLang="en-US" sz="2800" dirty="0" smtClean="0"/>
              <a:t>等</a:t>
            </a:r>
            <a:r>
              <a:rPr lang="zh-TW" sz="2800" dirty="0" smtClean="0"/>
              <a:t>。</a:t>
            </a:r>
            <a:endParaRPr lang="en-US" altLang="zh-TW" sz="2800" dirty="0" smtClean="0"/>
          </a:p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endParaRPr lang="en-US" altLang="zh-TW" sz="2800" dirty="0" smtClean="0"/>
          </a:p>
          <a:p>
            <a:pPr marL="457200" lvl="0" indent="-41910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en-US" altLang="zh-TW" dirty="0" err="1" smtClean="0"/>
              <a:t>Youtube</a:t>
            </a:r>
            <a:r>
              <a:rPr lang="en-US" altLang="zh-TW" dirty="0" smtClean="0"/>
              <a:t> </a:t>
            </a:r>
            <a:r>
              <a:rPr lang="zh-TW" altLang="en-US" dirty="0" smtClean="0"/>
              <a:t>線上剪輯</a:t>
            </a:r>
            <a:r>
              <a:rPr lang="en-US" altLang="zh-TW" dirty="0" smtClean="0"/>
              <a:t>(</a:t>
            </a:r>
            <a:r>
              <a:rPr lang="zh-TW" altLang="en-US" dirty="0" smtClean="0"/>
              <a:t>快速簡輯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en-US" altLang="zh-TW" dirty="0" smtClean="0">
                <a:hlinkClick r:id="rId3"/>
              </a:rPr>
              <a:t>https</a:t>
            </a:r>
            <a:r>
              <a:rPr lang="en-US" altLang="zh-TW" dirty="0">
                <a:hlinkClick r:id="rId3"/>
              </a:rPr>
              <a:t>://www.youtube.com/editor</a:t>
            </a:r>
            <a:endParaRPr lang="zh-TW" sz="2800" dirty="0"/>
          </a:p>
        </p:txBody>
      </p:sp>
    </p:spTree>
    <p:extLst>
      <p:ext uri="{BB962C8B-B14F-4D97-AF65-F5344CB8AC3E}">
        <p14:creationId xmlns="" xmlns:p14="http://schemas.microsoft.com/office/powerpoint/2010/main" val="2677913109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zh-TW" dirty="0">
                <a:latin typeface="標楷體" pitchFamily="65" charset="-120"/>
                <a:ea typeface="標楷體" pitchFamily="65" charset="-120"/>
              </a:rPr>
              <a:t>常用的影片拍攝手法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95300" indent="-457200">
              <a:buClr>
                <a:schemeClr val="lt1"/>
              </a:buClr>
              <a:buSzPct val="166666"/>
            </a:pPr>
            <a:r>
              <a:rPr lang="zh-TW" dirty="0" smtClean="0">
                <a:latin typeface="標楷體" pitchFamily="65" charset="-120"/>
                <a:ea typeface="標楷體" pitchFamily="65" charset="-120"/>
              </a:rPr>
              <a:t>靜態：停格動畫、逐格動畫。(stop motion)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438150" lvl="1" indent="0">
              <a:buNone/>
            </a:pP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495300" indent="-457200">
              <a:buClr>
                <a:schemeClr val="lt1"/>
              </a:buClr>
              <a:buSzPct val="166666"/>
            </a:pPr>
            <a:r>
              <a:rPr lang="zh-TW" sz="3200" dirty="0" smtClean="0">
                <a:latin typeface="標楷體" pitchFamily="65" charset="-120"/>
                <a:ea typeface="標楷體" pitchFamily="65" charset="-120"/>
              </a:rPr>
              <a:t>動態</a:t>
            </a:r>
            <a:r>
              <a:rPr lang="zh-TW" sz="3200" dirty="0">
                <a:latin typeface="標楷體" pitchFamily="65" charset="-120"/>
                <a:ea typeface="標楷體" pitchFamily="65" charset="-120"/>
              </a:rPr>
              <a:t>：微電影、短片、紀錄片(film</a:t>
            </a:r>
            <a:r>
              <a:rPr 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457200" lvl="0" indent="-419100"/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endParaRPr lang="zh-TW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zh-TW" altLang="zh-TW" dirty="0"/>
              <a:t>微電影</a:t>
            </a:r>
            <a:r>
              <a:rPr lang="zh-TW" altLang="en-US" dirty="0"/>
              <a:t>四</a:t>
            </a:r>
            <a:r>
              <a:rPr lang="zh-TW" altLang="zh-TW" dirty="0"/>
              <a:t>元素</a:t>
            </a:r>
            <a:r>
              <a:rPr lang="zh-TW" dirty="0" smtClean="0"/>
              <a:t>-</a:t>
            </a:r>
            <a:r>
              <a:rPr lang="zh-TW" dirty="0"/>
              <a:t>-配樂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altLang="en-US" sz="2800" dirty="0" smtClean="0"/>
              <a:t>好的配</a:t>
            </a:r>
            <a:r>
              <a:rPr lang="zh-TW" sz="2800" dirty="0" smtClean="0"/>
              <a:t>樂可以</a:t>
            </a:r>
            <a:r>
              <a:rPr lang="zh-TW" altLang="en-US" sz="2800" dirty="0" smtClean="0"/>
              <a:t>活化影片</a:t>
            </a:r>
            <a:r>
              <a:rPr lang="zh-TW" sz="2800" dirty="0" smtClean="0"/>
              <a:t>。</a:t>
            </a:r>
            <a:endParaRPr lang="zh-TW" sz="2800" dirty="0"/>
          </a:p>
          <a:p>
            <a:endParaRPr lang="zh-TW" sz="2800" dirty="0"/>
          </a:p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sz="2800" dirty="0"/>
              <a:t>適合的配樂可以加強視覺效果。如：</a:t>
            </a:r>
            <a:r>
              <a:rPr lang="zh-TW" sz="2800" dirty="0">
                <a:hlinkClick r:id="rId3" action="ppaction://hlinkfile"/>
              </a:rPr>
              <a:t>緊張的氣氛</a:t>
            </a:r>
            <a:r>
              <a:rPr lang="zh-TW" sz="2800" dirty="0"/>
              <a:t>、</a:t>
            </a:r>
            <a:r>
              <a:rPr lang="zh-TW" sz="2800" dirty="0">
                <a:hlinkClick r:id="rId4" action="ppaction://hlinkfile"/>
              </a:rPr>
              <a:t>懸疑的氣氛</a:t>
            </a:r>
            <a:r>
              <a:rPr lang="zh-TW" sz="2800" dirty="0"/>
              <a:t>、</a:t>
            </a:r>
            <a:r>
              <a:rPr lang="zh-TW" sz="2800" dirty="0">
                <a:hlinkClick r:id="rId5" action="ppaction://hlinkfile"/>
              </a:rPr>
              <a:t>輕鬆的</a:t>
            </a:r>
            <a:r>
              <a:rPr lang="zh-TW" sz="2800" dirty="0" smtClean="0">
                <a:hlinkClick r:id="rId5" action="ppaction://hlinkfile"/>
              </a:rPr>
              <a:t>氣氛</a:t>
            </a:r>
            <a:r>
              <a:rPr lang="zh-TW" altLang="en-US" sz="2800" dirty="0" smtClean="0"/>
              <a:t>、</a:t>
            </a:r>
            <a:r>
              <a:rPr lang="zh-TW" altLang="en-US" sz="2800" dirty="0" smtClean="0">
                <a:hlinkClick r:id="rId6" action="ppaction://hlinkfile"/>
              </a:rPr>
              <a:t>俏皮</a:t>
            </a:r>
            <a:r>
              <a:rPr lang="zh-TW" sz="2800" dirty="0" smtClean="0"/>
              <a:t>等</a:t>
            </a:r>
            <a:r>
              <a:rPr lang="zh-TW" sz="2800" dirty="0"/>
              <a:t>。</a:t>
            </a:r>
          </a:p>
          <a:p>
            <a:endParaRPr lang="zh-TW" sz="2800" u="sng" dirty="0">
              <a:solidFill>
                <a:srgbClr val="FFFFFF"/>
              </a:solidFill>
              <a:hlinkClick r:id="rId7"/>
            </a:endParaRPr>
          </a:p>
          <a:p>
            <a:pPr marL="457200" lvl="0" indent="-419100" rtl="0">
              <a:buClr>
                <a:schemeClr val="lt1"/>
              </a:buClr>
              <a:buSzPct val="178571"/>
              <a:buFont typeface="Arial"/>
              <a:buChar char="•"/>
            </a:pPr>
            <a:r>
              <a:rPr lang="zh-TW" sz="2800" dirty="0"/>
              <a:t>免費的配樂、音效網址</a:t>
            </a:r>
          </a:p>
          <a:p>
            <a:pPr marL="740664" lvl="1" indent="-298450"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-US" altLang="zh-TW" sz="2000" u="sng" dirty="0" smtClean="0">
                <a:solidFill>
                  <a:srgbClr val="FFFFFF"/>
                </a:solidFill>
                <a:hlinkClick r:id="rId8"/>
              </a:rPr>
              <a:t>http</a:t>
            </a:r>
            <a:r>
              <a:rPr lang="en-US" altLang="zh-TW" sz="2000" u="sng" dirty="0">
                <a:solidFill>
                  <a:srgbClr val="FFFFFF"/>
                </a:solidFill>
                <a:hlinkClick r:id="rId8"/>
              </a:rPr>
              <a:t>://</a:t>
            </a:r>
            <a:r>
              <a:rPr lang="en-US" altLang="zh-TW" sz="2000" u="sng" dirty="0" smtClean="0">
                <a:solidFill>
                  <a:srgbClr val="FFFFFF"/>
                </a:solidFill>
                <a:hlinkClick r:id="rId8"/>
              </a:rPr>
              <a:t>www.flashkit.com/loops/Ambient/Electronica</a:t>
            </a:r>
            <a:endParaRPr lang="en-US" altLang="zh-TW" sz="2000" u="sng" dirty="0" smtClean="0">
              <a:solidFill>
                <a:srgbClr val="FFFFFF"/>
              </a:solidFill>
            </a:endParaRPr>
          </a:p>
          <a:p>
            <a:pPr marL="740664" lvl="1" indent="-298450">
              <a:buClr>
                <a:srgbClr val="000000"/>
              </a:buClr>
              <a:buSzPct val="76388"/>
              <a:buFont typeface="Arial"/>
              <a:buChar char="•"/>
            </a:pPr>
            <a:r>
              <a:rPr lang="en-US" altLang="zh-TW" sz="2000" dirty="0" smtClean="0">
                <a:hlinkClick r:id="rId9"/>
              </a:rPr>
              <a:t>http://www.jamendo.com/en/welcome</a:t>
            </a:r>
            <a:endParaRPr lang="zh-TW" sz="2000" u="sng" dirty="0">
              <a:solidFill>
                <a:srgbClr val="FFFFFF"/>
              </a:solidFill>
              <a:hlinkClick r:id="rId1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zh-TW"/>
              <a:t>推薦觀看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u="sng">
                <a:solidFill>
                  <a:srgbClr val="FFFFFF"/>
                </a:solidFill>
                <a:hlinkClick r:id="rId3"/>
              </a:rPr>
              <a:t>世新青春影展</a:t>
            </a:r>
          </a:p>
          <a:p>
            <a:endParaRPr lang="zh-TW" u="sng">
              <a:solidFill>
                <a:srgbClr val="FFFFFF"/>
              </a:solidFill>
              <a:hlinkClick r:id="rId3"/>
            </a:endParaRPr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u="sng">
                <a:solidFill>
                  <a:srgbClr val="FFFFFF"/>
                </a:solidFill>
                <a:hlinkClick r:id="rId4"/>
              </a:rPr>
              <a:t>我可能不會愛你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lnSpc>
                <a:spcPct val="115000"/>
              </a:lnSpc>
              <a:buNone/>
            </a:pPr>
            <a:r>
              <a:rPr lang="zh-TW"/>
              <a:t>拍片運動Cinemasports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/>
              <a:t>給予三個主題，針對主題進行設計劇本，並在一定的時間內剪輯上傳。</a:t>
            </a:r>
          </a:p>
          <a:p>
            <a:endParaRPr lang="zh-TW"/>
          </a:p>
          <a:p>
            <a:endParaRPr lang="zh-TW"/>
          </a:p>
          <a:p>
            <a:endParaRPr lang="zh-TW"/>
          </a:p>
          <a:p>
            <a:endParaRPr lang="zh-TW"/>
          </a:p>
          <a:p>
            <a:endParaRPr lang="zh-TW"/>
          </a:p>
          <a:p>
            <a:endParaRPr lang="zh-TW"/>
          </a:p>
          <a:p>
            <a:endParaRPr lang="zh-TW"/>
          </a:p>
        </p:txBody>
      </p:sp>
      <p:sp>
        <p:nvSpPr>
          <p:cNvPr id="172" name="Shape 172"/>
          <p:cNvSpPr/>
          <p:nvPr/>
        </p:nvSpPr>
        <p:spPr>
          <a:xfrm>
            <a:off x="2549525" y="2859100"/>
            <a:ext cx="3529475" cy="34936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zh-TW" dirty="0"/>
              <a:t>實作</a:t>
            </a:r>
            <a:r>
              <a:rPr lang="zh-TW" dirty="0" smtClean="0"/>
              <a:t>分享</a:t>
            </a:r>
            <a:r>
              <a:rPr lang="en-US" altLang="zh-TW" dirty="0" smtClean="0"/>
              <a:t>1</a:t>
            </a:r>
            <a:endParaRPr lang="zh-TW" dirty="0"/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dirty="0"/>
              <a:t>是</a:t>
            </a:r>
            <a:r>
              <a:rPr lang="zh-TW" dirty="0" smtClean="0"/>
              <a:t>誰</a:t>
            </a:r>
            <a:r>
              <a:rPr lang="zh-TW" altLang="en-US" dirty="0" smtClean="0"/>
              <a:t>偷看我的臉書</a:t>
            </a:r>
            <a:endParaRPr lang="zh-TW" dirty="0"/>
          </a:p>
          <a:p>
            <a:pPr marL="914400" lvl="1" indent="-381000">
              <a:buClr>
                <a:schemeClr val="lt1"/>
              </a:buClr>
              <a:buSzPct val="85714"/>
              <a:buFont typeface="Courier New"/>
              <a:buChar char="o"/>
            </a:pPr>
            <a:r>
              <a:rPr lang="zh-TW" sz="2800" dirty="0" smtClean="0"/>
              <a:t>參加</a:t>
            </a:r>
            <a:r>
              <a:rPr lang="zh-TW" altLang="en-US" sz="2800" dirty="0" smtClean="0"/>
              <a:t>台南市</a:t>
            </a:r>
            <a:r>
              <a:rPr lang="en-US" altLang="zh-TW" sz="2800" dirty="0"/>
              <a:t>102</a:t>
            </a:r>
            <a:r>
              <a:rPr lang="zh-TW" altLang="en-US" sz="2800" dirty="0"/>
              <a:t>年度「資訊融入媒體素養教育教材</a:t>
            </a:r>
            <a:r>
              <a:rPr lang="zh-TW" altLang="en-US" sz="2800" dirty="0" smtClean="0"/>
              <a:t>」</a:t>
            </a:r>
            <a:r>
              <a:rPr lang="zh-TW" altLang="en-US" sz="2800" dirty="0"/>
              <a:t>製作競賽</a:t>
            </a:r>
            <a:r>
              <a:rPr lang="zh-TW" sz="2800" dirty="0" smtClean="0"/>
              <a:t>。</a:t>
            </a:r>
            <a:endParaRPr lang="zh-TW" sz="2800" dirty="0"/>
          </a:p>
          <a:p>
            <a:endParaRPr lang="zh-TW" sz="2800" dirty="0"/>
          </a:p>
          <a:p>
            <a:pPr marL="914400" lvl="1" indent="-381000" rtl="0">
              <a:buClr>
                <a:schemeClr val="lt1"/>
              </a:buClr>
              <a:buSzPct val="85714"/>
              <a:buFont typeface="Courier New"/>
              <a:buChar char="o"/>
            </a:pPr>
            <a:r>
              <a:rPr lang="zh-TW" sz="2800" dirty="0"/>
              <a:t>此片對話</a:t>
            </a:r>
            <a:r>
              <a:rPr lang="zh-TW" sz="2800" dirty="0" smtClean="0"/>
              <a:t>為</a:t>
            </a:r>
            <a:r>
              <a:rPr lang="zh-TW" altLang="en-US" sz="2800" dirty="0" smtClean="0"/>
              <a:t>現場收音</a:t>
            </a:r>
            <a:r>
              <a:rPr lang="zh-TW" sz="2800" dirty="0" smtClean="0"/>
              <a:t>，</a:t>
            </a:r>
            <a:r>
              <a:rPr lang="zh-TW" sz="2800" dirty="0"/>
              <a:t>加上配樂來營造劇情。</a:t>
            </a:r>
          </a:p>
          <a:p>
            <a:pPr marL="38100" indent="0">
              <a:buClr>
                <a:schemeClr val="lt1"/>
              </a:buClr>
              <a:buSzPct val="166666"/>
              <a:buNone/>
            </a:pPr>
            <a:endParaRPr lang="en-US" altLang="zh-TW" u="sng" dirty="0" smtClean="0">
              <a:solidFill>
                <a:srgbClr val="FFFFFF"/>
              </a:solidFill>
              <a:hlinkClick r:id="rId3"/>
            </a:endParaRP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US" altLang="zh-TW" u="sng" dirty="0" smtClean="0">
                <a:solidFill>
                  <a:srgbClr val="FFFFFF"/>
                </a:solidFill>
                <a:hlinkClick r:id="rId4"/>
              </a:rPr>
              <a:t>http://youtu.be/w6HqCXsPNxc</a:t>
            </a:r>
            <a:endParaRPr lang="zh-TW" u="sng" dirty="0">
              <a:solidFill>
                <a:srgbClr val="FFFFFF"/>
              </a:solidFill>
              <a:hlinkClick r:id="rId3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5557473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zh-TW" dirty="0"/>
              <a:t>實作</a:t>
            </a:r>
            <a:r>
              <a:rPr lang="zh-TW" dirty="0" smtClean="0"/>
              <a:t>分享</a:t>
            </a:r>
            <a:r>
              <a:rPr lang="en-US" altLang="zh-TW" dirty="0" smtClean="0"/>
              <a:t>2</a:t>
            </a:r>
            <a:endParaRPr lang="zh-TW" dirty="0"/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dirty="0"/>
              <a:t>我的長興鼓事</a:t>
            </a:r>
          </a:p>
          <a:p>
            <a:pPr marL="914400" lvl="1" indent="-381000" rtl="0">
              <a:buClr>
                <a:schemeClr val="lt1"/>
              </a:buClr>
              <a:buSzPct val="85714"/>
              <a:buFont typeface="Courier New"/>
              <a:buChar char="o"/>
            </a:pPr>
            <a:r>
              <a:rPr lang="zh-TW" sz="2800" dirty="0"/>
              <a:t>因應台語生活化微電影比賽，將學校最具特色的鼓隊進行訓練與心得的紀錄。</a:t>
            </a:r>
          </a:p>
          <a:p>
            <a:endParaRPr lang="zh-TW" sz="2800" dirty="0"/>
          </a:p>
          <a:p>
            <a:pPr marL="914400" lvl="1" indent="-381000" rtl="0">
              <a:buClr>
                <a:schemeClr val="lt1"/>
              </a:buClr>
              <a:buSzPct val="85714"/>
              <a:buFont typeface="Courier New"/>
              <a:buChar char="o"/>
            </a:pPr>
            <a:r>
              <a:rPr lang="zh-TW" sz="2800" dirty="0"/>
              <a:t>此影片較像紀錄片。</a:t>
            </a:r>
          </a:p>
          <a:p>
            <a:pPr marL="38100" lvl="0" indent="0">
              <a:buClr>
                <a:schemeClr val="lt1"/>
              </a:buClr>
              <a:buSzPct val="166666"/>
              <a:buNone/>
            </a:pPr>
            <a:endParaRPr lang="en-US" altLang="zh-TW" dirty="0" smtClean="0">
              <a:solidFill>
                <a:srgbClr val="FFFFFF"/>
              </a:solidFill>
              <a:hlinkClick r:id="rId3"/>
            </a:endParaRPr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u="sng" dirty="0" smtClean="0">
                <a:solidFill>
                  <a:srgbClr val="FFFFFF"/>
                </a:solidFill>
                <a:hlinkClick r:id="rId3"/>
              </a:rPr>
              <a:t>http</a:t>
            </a:r>
            <a:r>
              <a:rPr lang="zh-TW" u="sng" dirty="0">
                <a:solidFill>
                  <a:srgbClr val="FFFFFF"/>
                </a:solidFill>
                <a:hlinkClick r:id="rId3"/>
              </a:rPr>
              <a:t>://youtu.be/Maz1BXG56K</a:t>
            </a:r>
            <a:r>
              <a:rPr lang="zh-TW" u="sng" dirty="0" smtClean="0">
                <a:solidFill>
                  <a:srgbClr val="FFFFFF"/>
                </a:solidFill>
                <a:hlinkClick r:id="rId3"/>
              </a:rPr>
              <a:t>U</a:t>
            </a:r>
            <a:endParaRPr lang="en-US" altLang="zh-TW" u="sng" dirty="0" smtClean="0">
              <a:solidFill>
                <a:srgbClr val="FFFFFF"/>
              </a:solidFill>
              <a:hlinkClick r:id="rId3"/>
            </a:endParaRPr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endParaRPr lang="en-US" altLang="zh-TW" u="sng" dirty="0" smtClean="0">
              <a:solidFill>
                <a:srgbClr val="FFFFFF"/>
              </a:solidFill>
              <a:hlinkClick r:id="rId3"/>
            </a:endParaRPr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endParaRPr lang="zh-TW" u="sng" dirty="0">
              <a:solidFill>
                <a:srgbClr val="FFFFFF"/>
              </a:solidFill>
              <a:hlinkClick r:id="rId3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3518502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zh-TW" dirty="0"/>
              <a:t>實作</a:t>
            </a:r>
            <a:r>
              <a:rPr lang="zh-TW" dirty="0" smtClean="0"/>
              <a:t>分享</a:t>
            </a:r>
            <a:r>
              <a:rPr lang="en-US" altLang="zh-TW" dirty="0" smtClean="0"/>
              <a:t>3</a:t>
            </a:r>
            <a:endParaRPr lang="zh-TW" dirty="0"/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dirty="0"/>
              <a:t>潘朵</a:t>
            </a:r>
            <a:r>
              <a:rPr lang="zh-TW" dirty="0" smtClean="0"/>
              <a:t>拉</a:t>
            </a:r>
            <a:r>
              <a:rPr lang="zh-TW" altLang="en-US" dirty="0" smtClean="0"/>
              <a:t>奇幻旅程</a:t>
            </a:r>
            <a:endParaRPr lang="zh-TW" dirty="0"/>
          </a:p>
          <a:p>
            <a:pPr marL="914400" lvl="1" indent="-381000" rtl="0">
              <a:buClr>
                <a:schemeClr val="lt1"/>
              </a:buClr>
              <a:buSzPct val="85714"/>
              <a:buFont typeface="Courier New"/>
              <a:buChar char="o"/>
            </a:pPr>
            <a:r>
              <a:rPr lang="zh-TW" sz="2800" dirty="0" smtClean="0"/>
              <a:t>參加</a:t>
            </a:r>
            <a:r>
              <a:rPr lang="zh-TW" altLang="en-US" sz="2800" dirty="0" smtClean="0"/>
              <a:t>台南市教育產業工會辦理的</a:t>
            </a:r>
            <a:r>
              <a:rPr lang="zh-TW" sz="2800" dirty="0" smtClean="0"/>
              <a:t>10</a:t>
            </a:r>
            <a:r>
              <a:rPr lang="zh-TW" sz="2800" dirty="0"/>
              <a:t>小時拍片運動</a:t>
            </a:r>
            <a:r>
              <a:rPr lang="zh-TW" sz="2800" dirty="0" smtClean="0"/>
              <a:t>，</a:t>
            </a:r>
            <a:r>
              <a:rPr lang="zh-TW" altLang="en-US" sz="2800" dirty="0" smtClean="0"/>
              <a:t>當天</a:t>
            </a:r>
            <a:r>
              <a:rPr lang="zh-TW" sz="2800" dirty="0" smtClean="0"/>
              <a:t>給予</a:t>
            </a:r>
            <a:r>
              <a:rPr lang="zh-TW" sz="2800" dirty="0"/>
              <a:t>三個主題</a:t>
            </a:r>
            <a:r>
              <a:rPr lang="zh-TW" sz="2800" dirty="0" smtClean="0"/>
              <a:t>，</a:t>
            </a:r>
            <a:r>
              <a:rPr lang="zh-TW" altLang="en-US" sz="2800" dirty="0" smtClean="0"/>
              <a:t>各隊</a:t>
            </a:r>
            <a:r>
              <a:rPr lang="zh-TW" sz="2800" dirty="0" smtClean="0"/>
              <a:t>依照</a:t>
            </a:r>
            <a:r>
              <a:rPr lang="zh-TW" sz="2800" dirty="0"/>
              <a:t>主題進行編寫</a:t>
            </a:r>
            <a:r>
              <a:rPr lang="zh-TW" sz="2800" dirty="0" smtClean="0"/>
              <a:t>劇本</a:t>
            </a:r>
            <a:r>
              <a:rPr lang="zh-TW" altLang="en-US" sz="2800" dirty="0" smtClean="0"/>
              <a:t>，</a:t>
            </a:r>
            <a:r>
              <a:rPr lang="zh-TW" sz="2800" dirty="0" smtClean="0"/>
              <a:t>再行拍攝</a:t>
            </a:r>
            <a:r>
              <a:rPr lang="zh-TW" altLang="en-US" sz="2800" dirty="0" smtClean="0"/>
              <a:t>上傳</a:t>
            </a:r>
            <a:r>
              <a:rPr lang="zh-TW" sz="2800" dirty="0" smtClean="0"/>
              <a:t>。</a:t>
            </a:r>
            <a:endParaRPr lang="zh-TW" sz="2800" dirty="0"/>
          </a:p>
          <a:p>
            <a:endParaRPr lang="zh-TW" sz="2800" dirty="0"/>
          </a:p>
          <a:p>
            <a:pPr marL="914400" lvl="1" indent="-381000" rtl="0">
              <a:buClr>
                <a:schemeClr val="lt1"/>
              </a:buClr>
              <a:buSzPct val="85714"/>
              <a:buFont typeface="Courier New"/>
              <a:buChar char="o"/>
            </a:pPr>
            <a:r>
              <a:rPr lang="zh-TW" sz="2800" dirty="0"/>
              <a:t>此片為無對話，只用配樂來營造劇情。</a:t>
            </a:r>
          </a:p>
          <a:p>
            <a:pPr marL="38100" indent="0">
              <a:buClr>
                <a:schemeClr val="lt1"/>
              </a:buClr>
              <a:buSzPct val="166666"/>
              <a:buNone/>
            </a:pPr>
            <a:endParaRPr lang="en-US" altLang="zh-TW" u="sng" dirty="0" smtClean="0">
              <a:solidFill>
                <a:srgbClr val="FFFFFF"/>
              </a:solidFill>
              <a:hlinkClick r:id="rId3"/>
            </a:endParaRP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u="sng" dirty="0" smtClean="0">
                <a:solidFill>
                  <a:srgbClr val="FFFFFF"/>
                </a:solidFill>
                <a:hlinkClick r:id="rId3"/>
              </a:rPr>
              <a:t>http</a:t>
            </a:r>
            <a:r>
              <a:rPr lang="zh-TW" u="sng" dirty="0">
                <a:solidFill>
                  <a:srgbClr val="FFFFFF"/>
                </a:solidFill>
                <a:hlinkClick r:id="rId3"/>
              </a:rPr>
              <a:t>://youtu.be/BO9Xrdq2CuY</a:t>
            </a:r>
          </a:p>
        </p:txBody>
      </p:sp>
    </p:spTree>
    <p:extLst>
      <p:ext uri="{BB962C8B-B14F-4D97-AF65-F5344CB8AC3E}">
        <p14:creationId xmlns="" xmlns:p14="http://schemas.microsoft.com/office/powerpoint/2010/main" val="2805407948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zh-TW" dirty="0"/>
              <a:t>實作</a:t>
            </a:r>
            <a:r>
              <a:rPr lang="zh-TW" dirty="0" smtClean="0"/>
              <a:t>分享</a:t>
            </a:r>
            <a:r>
              <a:rPr lang="en-US" altLang="zh-TW" dirty="0" smtClean="0"/>
              <a:t>4</a:t>
            </a:r>
            <a:endParaRPr lang="zh-TW" dirty="0"/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altLang="en-US" dirty="0" smtClean="0"/>
              <a:t>尋找希望</a:t>
            </a:r>
            <a:endParaRPr lang="zh-TW" dirty="0"/>
          </a:p>
          <a:p>
            <a:pPr marL="914400" lvl="1" indent="-381000" rtl="0">
              <a:buClr>
                <a:schemeClr val="lt1"/>
              </a:buClr>
              <a:buSzPct val="85714"/>
              <a:buFont typeface="Courier New"/>
              <a:buChar char="o"/>
            </a:pPr>
            <a:r>
              <a:rPr lang="zh-TW" altLang="en-US" sz="2800" dirty="0" smtClean="0"/>
              <a:t>參加兒童動畫研習營，給予</a:t>
            </a:r>
            <a:r>
              <a:rPr lang="en-US" altLang="zh-TW" sz="2800" dirty="0" smtClean="0"/>
              <a:t>2</a:t>
            </a:r>
            <a:r>
              <a:rPr lang="zh-TW" altLang="en-US" sz="2800" dirty="0" smtClean="0"/>
              <a:t>個主題，在</a:t>
            </a:r>
            <a:r>
              <a:rPr lang="en-US" altLang="zh-TW" sz="2800" dirty="0" smtClean="0"/>
              <a:t>8</a:t>
            </a:r>
            <a:r>
              <a:rPr lang="zh-TW" altLang="en-US" sz="2800" dirty="0" smtClean="0"/>
              <a:t>小時討論劇情、拍攝、剪輯</a:t>
            </a:r>
            <a:r>
              <a:rPr lang="zh-TW" sz="2800" dirty="0" smtClean="0"/>
              <a:t>。</a:t>
            </a:r>
            <a:endParaRPr lang="zh-TW" sz="2800" dirty="0"/>
          </a:p>
          <a:p>
            <a:pPr marL="533400" lvl="1" indent="0" rtl="0">
              <a:buClr>
                <a:schemeClr val="lt1"/>
              </a:buClr>
              <a:buSzPct val="85714"/>
              <a:buNone/>
            </a:pPr>
            <a:endParaRPr lang="zh-TW" sz="2800" dirty="0"/>
          </a:p>
          <a:p>
            <a:pPr marL="38100" indent="0">
              <a:buClr>
                <a:schemeClr val="lt1"/>
              </a:buClr>
              <a:buSzPct val="166666"/>
              <a:buNone/>
            </a:pPr>
            <a:endParaRPr lang="en-US" altLang="zh-TW" u="sng" dirty="0" smtClean="0">
              <a:solidFill>
                <a:srgbClr val="FFFFFF"/>
              </a:solidFill>
              <a:hlinkClick r:id="rId3"/>
            </a:endParaRPr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-US" altLang="zh-TW" u="sng" dirty="0">
                <a:solidFill>
                  <a:srgbClr val="FFFFFF"/>
                </a:solidFill>
                <a:hlinkClick r:id="rId3"/>
              </a:rPr>
              <a:t>http://youtu.be/Bw9ztli6Kfs</a:t>
            </a:r>
            <a:endParaRPr lang="zh-TW" u="sng" dirty="0">
              <a:solidFill>
                <a:srgbClr val="FFFFFF"/>
              </a:solidFill>
              <a:hlinkClick r:id="rId3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5829369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zh-TW" sz="7200" dirty="0">
                <a:solidFill>
                  <a:schemeClr val="tx1"/>
                </a:solidFill>
              </a:rPr>
              <a:t>謝謝聆聽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zh-TW"/>
              <a:t>拍攝器材篇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238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b="1" dirty="0">
                <a:solidFill>
                  <a:srgbClr val="FF0000"/>
                </a:solidFill>
              </a:rPr>
              <a:t>數位攝影機</a:t>
            </a:r>
            <a:r>
              <a:rPr lang="zh-TW" dirty="0"/>
              <a:t>或</a:t>
            </a:r>
            <a:r>
              <a:rPr lang="zh-TW" b="1" dirty="0">
                <a:solidFill>
                  <a:srgbClr val="FF0000"/>
                </a:solidFill>
              </a:rPr>
              <a:t>相機</a:t>
            </a:r>
            <a:r>
              <a:rPr lang="zh-TW" dirty="0"/>
              <a:t>，要拍攝高畫質影片可以使用</a:t>
            </a:r>
            <a:r>
              <a:rPr lang="zh-TW" b="1" dirty="0">
                <a:solidFill>
                  <a:srgbClr val="FF0000"/>
                </a:solidFill>
              </a:rPr>
              <a:t>單眼相機</a:t>
            </a:r>
            <a:r>
              <a:rPr lang="zh-TW" dirty="0"/>
              <a:t>(如：Canon 60D </a:t>
            </a:r>
            <a:r>
              <a:rPr lang="en-US" altLang="zh-TW" dirty="0" smtClean="0"/>
              <a:t>70D </a:t>
            </a:r>
            <a:r>
              <a:rPr lang="zh-TW" dirty="0" smtClean="0"/>
              <a:t>)</a:t>
            </a:r>
            <a:endParaRPr lang="zh-TW" dirty="0"/>
          </a:p>
          <a:p>
            <a:endParaRPr lang="zh-TW" dirty="0"/>
          </a:p>
        </p:txBody>
      </p:sp>
      <p:sp>
        <p:nvSpPr>
          <p:cNvPr id="120" name="Shape 120"/>
          <p:cNvSpPr/>
          <p:nvPr/>
        </p:nvSpPr>
        <p:spPr>
          <a:xfrm>
            <a:off x="827584" y="2775381"/>
            <a:ext cx="3744416" cy="244827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2" name="AutoShape 2" descr="https://encrypted-tbn0.gstatic.com/images?q=tbn:ANd9GcSzou3N3Qj0HXiBQC4Acvnz8uFamDIJEpbYWMiZFV7KV7IcWHM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028" name="Picture 4" descr="https://encrypted-tbn0.gstatic.com/images?q=tbn:ANd9GcSzou3N3Qj0HXiBQC4Acvnz8uFamDIJEpbYWMiZFV7KV7IcWHM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536" y="2775381"/>
            <a:ext cx="3692474" cy="24482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572713515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zh-TW"/>
              <a:t>拍攝器材篇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238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dirty="0"/>
              <a:t>腳架(必備)：控制桿、萬向雲台</a:t>
            </a:r>
          </a:p>
        </p:txBody>
      </p:sp>
      <p:sp>
        <p:nvSpPr>
          <p:cNvPr id="127" name="Shape 127"/>
          <p:cNvSpPr/>
          <p:nvPr/>
        </p:nvSpPr>
        <p:spPr>
          <a:xfrm>
            <a:off x="2447600" y="2539800"/>
            <a:ext cx="3737799" cy="37377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="" xmlns:p14="http://schemas.microsoft.com/office/powerpoint/2010/main" val="3855936230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zh-TW"/>
              <a:t>拍攝器材篇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238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dirty="0"/>
              <a:t>收音</a:t>
            </a:r>
            <a:r>
              <a:rPr lang="zh-TW" dirty="0" smtClean="0"/>
              <a:t>麥克風</a:t>
            </a:r>
            <a:r>
              <a:rPr lang="en-US" altLang="zh-TW" dirty="0" smtClean="0"/>
              <a:t>(</a:t>
            </a:r>
            <a:r>
              <a:rPr lang="zh-TW" altLang="en-US" dirty="0" smtClean="0"/>
              <a:t>指向型</a:t>
            </a:r>
            <a:r>
              <a:rPr lang="en-US" altLang="zh-TW" dirty="0" smtClean="0"/>
              <a:t>)</a:t>
            </a:r>
            <a:r>
              <a:rPr lang="zh-TW" dirty="0" smtClean="0"/>
              <a:t>：</a:t>
            </a:r>
            <a:r>
              <a:rPr lang="zh-TW" dirty="0"/>
              <a:t>可讓聲音更加清楚，且不易收到環境音。(日本鐵三角槍</a:t>
            </a:r>
            <a:r>
              <a:rPr lang="zh-TW" dirty="0" smtClean="0"/>
              <a:t>型麥克風</a:t>
            </a:r>
            <a:r>
              <a:rPr lang="zh-TW" dirty="0"/>
              <a:t>)</a:t>
            </a:r>
          </a:p>
        </p:txBody>
      </p:sp>
      <p:sp>
        <p:nvSpPr>
          <p:cNvPr id="134" name="Shape 134"/>
          <p:cNvSpPr/>
          <p:nvPr/>
        </p:nvSpPr>
        <p:spPr>
          <a:xfrm>
            <a:off x="668225" y="3140968"/>
            <a:ext cx="7807549" cy="245902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="" xmlns:p14="http://schemas.microsoft.com/office/powerpoint/2010/main" val="4080835447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zh-TW"/>
              <a:t>拍攝器材篇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238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lnSpc>
                <a:spcPct val="117857"/>
              </a:lnSpc>
              <a:spcBef>
                <a:spcPts val="0"/>
              </a:spcBef>
              <a:buClr>
                <a:srgbClr val="000000"/>
              </a:buClr>
              <a:buSzPct val="36666"/>
              <a:buNone/>
            </a:pPr>
            <a:r>
              <a:rPr lang="zh-TW" dirty="0"/>
              <a:t>穩定架(DSLR RIG)：可減緩手持時，如走動、滑動拍攝的</a:t>
            </a:r>
            <a:r>
              <a:rPr lang="zh-TW" dirty="0" smtClean="0"/>
              <a:t>震動</a:t>
            </a:r>
            <a:r>
              <a:rPr lang="en-US" altLang="zh-TW" dirty="0" smtClean="0"/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但是沒很好用，好用的很貴</a:t>
            </a:r>
            <a:r>
              <a:rPr lang="en-US" altLang="zh-TW" dirty="0" smtClean="0"/>
              <a:t>)</a:t>
            </a:r>
            <a:endParaRPr lang="zh-TW" dirty="0"/>
          </a:p>
        </p:txBody>
      </p:sp>
      <p:sp>
        <p:nvSpPr>
          <p:cNvPr id="141" name="Shape 141"/>
          <p:cNvSpPr/>
          <p:nvPr/>
        </p:nvSpPr>
        <p:spPr>
          <a:xfrm>
            <a:off x="2051720" y="2780928"/>
            <a:ext cx="5233764" cy="367240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  <p:extLst>
      <p:ext uri="{BB962C8B-B14F-4D97-AF65-F5344CB8AC3E}">
        <p14:creationId xmlns="" xmlns:p14="http://schemas.microsoft.com/office/powerpoint/2010/main" val="3620149594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zh-TW" dirty="0"/>
              <a:t>拍攝器材篇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238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lnSpc>
                <a:spcPct val="117857"/>
              </a:lnSpc>
              <a:spcBef>
                <a:spcPts val="0"/>
              </a:spcBef>
              <a:buClr>
                <a:srgbClr val="000000"/>
              </a:buClr>
              <a:buSzPct val="36666"/>
              <a:buNone/>
            </a:pPr>
            <a:r>
              <a:rPr lang="zh-TW" altLang="en-US" dirty="0" smtClean="0"/>
              <a:t>補光燈</a:t>
            </a:r>
            <a:r>
              <a:rPr lang="zh-TW" dirty="0" smtClean="0"/>
              <a:t>：可</a:t>
            </a:r>
            <a:r>
              <a:rPr lang="zh-TW" altLang="en-US" dirty="0" smtClean="0"/>
              <a:t>補足逆光拍攝或光線不足時，得以讓被攝者正確曝光</a:t>
            </a:r>
            <a:endParaRPr lang="zh-TW" dirty="0"/>
          </a:p>
        </p:txBody>
      </p:sp>
      <p:pic>
        <p:nvPicPr>
          <p:cNvPr id="3074" name="Picture 2" descr="http://farm6.static.flickr.com/5087/5256711573_1e9debf9fc_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80928"/>
            <a:ext cx="3777468" cy="25202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farm6.static.flickr.com/5204/5256711785_fb76dc2071_z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729482"/>
            <a:ext cx="3854577" cy="25717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37518812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zh-TW" dirty="0"/>
              <a:t>微電影定義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dirty="0"/>
              <a:t>通常是指專門運用在各種新媒體平台（如Youtube），適合在移動狀態或是短時間休憩狀態下所觀看，有</a:t>
            </a:r>
            <a:r>
              <a:rPr lang="zh-TW" b="1" dirty="0">
                <a:solidFill>
                  <a:srgbClr val="FF0000"/>
                </a:solidFill>
              </a:rPr>
              <a:t>完整故事情節</a:t>
            </a:r>
            <a:r>
              <a:rPr lang="zh-TW" dirty="0"/>
              <a:t>的短片。</a:t>
            </a:r>
          </a:p>
          <a:p>
            <a:endParaRPr lang="zh-TW" dirty="0"/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dirty="0"/>
              <a:t>時間長度通常低於</a:t>
            </a:r>
            <a:r>
              <a:rPr lang="zh-TW" b="1" dirty="0">
                <a:solidFill>
                  <a:srgbClr val="FF0000"/>
                </a:solidFill>
              </a:rPr>
              <a:t>300秒</a:t>
            </a:r>
          </a:p>
          <a:p>
            <a:endParaRPr lang="zh-TW" dirty="0">
              <a:solidFill>
                <a:srgbClr val="FFFF00"/>
              </a:solidFill>
            </a:endParaRP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dirty="0"/>
              <a:t>可以單獨成篇，但也有成系列的。</a:t>
            </a:r>
          </a:p>
          <a:p>
            <a:endParaRPr lang="zh-TW" dirty="0"/>
          </a:p>
          <a:p>
            <a:endParaRPr lang="zh-TW" dirty="0"/>
          </a:p>
        </p:txBody>
      </p:sp>
    </p:spTree>
    <p:extLst>
      <p:ext uri="{BB962C8B-B14F-4D97-AF65-F5344CB8AC3E}">
        <p14:creationId xmlns="" xmlns:p14="http://schemas.microsoft.com/office/powerpoint/2010/main" val="1511204404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zh-TW" dirty="0"/>
              <a:t>微</a:t>
            </a:r>
            <a:r>
              <a:rPr lang="zh-TW" dirty="0" smtClean="0"/>
              <a:t>電影</a:t>
            </a:r>
            <a:r>
              <a:rPr lang="zh-TW" altLang="en-US" dirty="0" smtClean="0"/>
              <a:t>四</a:t>
            </a:r>
            <a:r>
              <a:rPr lang="zh-TW" dirty="0" smtClean="0"/>
              <a:t>元素</a:t>
            </a:r>
            <a:endParaRPr lang="zh-TW" dirty="0"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5334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sz="3200" dirty="0"/>
              <a:t>劇本</a:t>
            </a:r>
          </a:p>
          <a:p>
            <a:pPr marL="457200" lvl="0" indent="-5334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sz="3200" dirty="0" smtClean="0"/>
              <a:t>拍攝</a:t>
            </a:r>
            <a:endParaRPr lang="en-US" altLang="zh-TW" sz="3200" dirty="0" smtClean="0"/>
          </a:p>
          <a:p>
            <a:pPr marL="457200" lvl="0" indent="-5334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sz="3200" dirty="0" smtClean="0"/>
              <a:t>剪輯</a:t>
            </a:r>
            <a:endParaRPr lang="zh-TW" sz="3200" dirty="0"/>
          </a:p>
          <a:p>
            <a:pPr marL="457200" lvl="0" indent="-5334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zh-TW" sz="3200" dirty="0"/>
              <a:t>配樂</a:t>
            </a:r>
          </a:p>
        </p:txBody>
      </p:sp>
    </p:spTree>
    <p:extLst>
      <p:ext uri="{BB962C8B-B14F-4D97-AF65-F5344CB8AC3E}">
        <p14:creationId xmlns="" xmlns:p14="http://schemas.microsoft.com/office/powerpoint/2010/main" val="3554722176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719</TotalTime>
  <Words>1328</Words>
  <Application>Microsoft Office PowerPoint</Application>
  <PresentationFormat>如螢幕大小 (4:3)</PresentationFormat>
  <Paragraphs>146</Paragraphs>
  <Slides>27</Slides>
  <Notes>27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28" baseType="lpstr">
      <vt:lpstr>觀點</vt:lpstr>
      <vt:lpstr>微電影製作與拍攝</vt:lpstr>
      <vt:lpstr>常用的影片拍攝手法</vt:lpstr>
      <vt:lpstr>拍攝器材篇</vt:lpstr>
      <vt:lpstr>拍攝器材篇</vt:lpstr>
      <vt:lpstr>拍攝器材篇</vt:lpstr>
      <vt:lpstr>拍攝器材篇</vt:lpstr>
      <vt:lpstr>拍攝器材篇</vt:lpstr>
      <vt:lpstr>微電影定義</vt:lpstr>
      <vt:lpstr>微電影四元素</vt:lpstr>
      <vt:lpstr>微電影四元素--劇本</vt:lpstr>
      <vt:lpstr>微電影四元素--拍攝--認識光圈</vt:lpstr>
      <vt:lpstr>微電影四元素--拍攝--認識景深</vt:lpstr>
      <vt:lpstr>微電影四元素--拍攝—認識測光</vt:lpstr>
      <vt:lpstr>微電影四元素--拍攝—認識測光</vt:lpstr>
      <vt:lpstr>微電影四元素--拍攝—小技巧</vt:lpstr>
      <vt:lpstr>微電影四元素--拍攝—小技巧</vt:lpstr>
      <vt:lpstr>微電影四元素--拍攝—小技巧</vt:lpstr>
      <vt:lpstr>微電影四元素--剪輯</vt:lpstr>
      <vt:lpstr>微電影四元素--剪輯</vt:lpstr>
      <vt:lpstr>微電影四元素--配樂</vt:lpstr>
      <vt:lpstr>推薦觀看</vt:lpstr>
      <vt:lpstr>拍片運動Cinemasports</vt:lpstr>
      <vt:lpstr>實作分享1</vt:lpstr>
      <vt:lpstr>實作分享2</vt:lpstr>
      <vt:lpstr>實作分享3</vt:lpstr>
      <vt:lpstr>實作分享4</vt:lpstr>
      <vt:lpstr>謝謝聆聽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臺南市102年度 資訊融入媒體素養教育教材  微電影製作分享</dc:title>
  <dc:creator>Administrator</dc:creator>
  <cp:lastModifiedBy>jsjh</cp:lastModifiedBy>
  <cp:revision>65</cp:revision>
  <dcterms:modified xsi:type="dcterms:W3CDTF">2014-05-26T05:09:11Z</dcterms:modified>
</cp:coreProperties>
</file>