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32"/>
  </p:notesMasterIdLst>
  <p:sldIdLst>
    <p:sldId id="256" r:id="rId2"/>
    <p:sldId id="279" r:id="rId3"/>
    <p:sldId id="280" r:id="rId4"/>
    <p:sldId id="288" r:id="rId5"/>
    <p:sldId id="290" r:id="rId6"/>
    <p:sldId id="295" r:id="rId7"/>
    <p:sldId id="296" r:id="rId8"/>
    <p:sldId id="297" r:id="rId9"/>
    <p:sldId id="281" r:id="rId10"/>
    <p:sldId id="282" r:id="rId11"/>
    <p:sldId id="298" r:id="rId12"/>
    <p:sldId id="260" r:id="rId13"/>
    <p:sldId id="262" r:id="rId14"/>
    <p:sldId id="267" r:id="rId15"/>
    <p:sldId id="287" r:id="rId16"/>
    <p:sldId id="266" r:id="rId17"/>
    <p:sldId id="299" r:id="rId18"/>
    <p:sldId id="300" r:id="rId19"/>
    <p:sldId id="301" r:id="rId20"/>
    <p:sldId id="304" r:id="rId21"/>
    <p:sldId id="305" r:id="rId22"/>
    <p:sldId id="309" r:id="rId23"/>
    <p:sldId id="308" r:id="rId24"/>
    <p:sldId id="306" r:id="rId25"/>
    <p:sldId id="307" r:id="rId26"/>
    <p:sldId id="268" r:id="rId27"/>
    <p:sldId id="270" r:id="rId28"/>
    <p:sldId id="302" r:id="rId29"/>
    <p:sldId id="303" r:id="rId30"/>
    <p:sldId id="274" r:id="rId3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FF00FF"/>
    <a:srgbClr val="CCCCFF"/>
    <a:srgbClr val="CCFFFF"/>
    <a:srgbClr val="FFFFCC"/>
    <a:srgbClr val="FFCC99"/>
    <a:srgbClr val="FF993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7" autoAdjust="0"/>
    <p:restoredTop sz="96055" autoAdjust="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AE2EB-A17C-41C0-B28C-2F0C302FF14D}" type="doc">
      <dgm:prSet loTypeId="urn:microsoft.com/office/officeart/2005/8/layout/hList7#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02E0F6B3-CEBD-413D-B80D-A56D1D39165C}">
      <dgm:prSet phldrT="[文字]" custT="1"/>
      <dgm:spPr/>
      <dgm:t>
        <a:bodyPr/>
        <a:lstStyle/>
        <a:p>
          <a:pPr>
            <a:spcAft>
              <a:spcPts val="0"/>
            </a:spcAft>
          </a:pPr>
          <a:endParaRPr lang="en-US" altLang="zh-TW" sz="2000" b="1" dirty="0" smtClean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ct val="35000"/>
            </a:spcAft>
          </a:pPr>
          <a:r>
            <a:rPr 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身心發展</a:t>
          </a:r>
          <a:endParaRPr lang="en-US" altLang="zh-TW" sz="20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ct val="35000"/>
            </a:spcAft>
          </a:pPr>
          <a:r>
            <a:rPr 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性別認同</a:t>
          </a:r>
          <a:endParaRPr lang="en-US" altLang="zh-TW" sz="20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ct val="35000"/>
            </a:spcAft>
          </a:pPr>
          <a:r>
            <a:rPr 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生涯發展</a:t>
          </a:r>
          <a:endParaRPr lang="zh-TW" altLang="en-US" sz="20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C6CA56-186F-4FE7-A363-B18E0CAEDABB}" type="parTrans" cxnId="{CF837BD9-7405-4299-9475-C484E6A84E8F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45089C1-C3BB-46B8-8E9E-52E6CF2DC88D}" type="sibTrans" cxnId="{CF837BD9-7405-4299-9475-C484E6A84E8F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3DB3021-52DF-4FBA-A6B4-C6B831EC6A17}">
      <dgm:prSet phldrT="[文字]" custT="1"/>
      <dgm:spPr>
        <a:solidFill>
          <a:srgbClr val="FFCC99"/>
        </a:solidFill>
      </dgm:spPr>
      <dgm:t>
        <a:bodyPr/>
        <a:lstStyle/>
        <a:p>
          <a:pPr>
            <a:lnSpc>
              <a:spcPct val="90000"/>
            </a:lnSpc>
            <a:spcBef>
              <a:spcPts val="0"/>
            </a:spcBef>
            <a:spcAft>
              <a:spcPts val="0"/>
            </a:spcAft>
          </a:pPr>
          <a:endParaRPr lang="en-US" altLang="zh-TW" sz="2000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50000"/>
            </a:lnSpc>
            <a:spcBef>
              <a:spcPts val="0"/>
            </a:spcBef>
            <a:spcAft>
              <a:spcPts val="0"/>
            </a:spcAft>
          </a:pPr>
          <a:endParaRPr lang="en-US" altLang="zh-TW" sz="2000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7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性別角色</a:t>
          </a:r>
        </a:p>
        <a:p>
          <a:pPr>
            <a:lnSpc>
              <a:spcPts val="27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性別互動</a:t>
          </a:r>
        </a:p>
        <a:p>
          <a:pPr>
            <a:lnSpc>
              <a:spcPts val="27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性別與情感</a:t>
          </a:r>
        </a:p>
        <a:p>
          <a:pPr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性與權力</a:t>
          </a:r>
        </a:p>
        <a:p>
          <a:pPr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家庭與婚姻</a:t>
          </a:r>
        </a:p>
        <a:p>
          <a:pPr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性別與法律</a:t>
          </a:r>
          <a:endParaRPr lang="zh-TW" altLang="en-US" sz="2000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DF3C1B7-9FFE-4B12-9CCB-6579A1BBB517}" type="parTrans" cxnId="{3B3CBB60-FF5F-42E3-BDDA-5A2E52406DD1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95714D0-5DF0-4A2B-B48F-E8BCE75796DD}" type="sibTrans" cxnId="{3B3CBB60-FF5F-42E3-BDDA-5A2E52406DD1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D5B148A-1D8E-4E06-AB6E-C2FFCE0A28F6}">
      <dgm:prSet phldrT="[文字]" custT="1"/>
      <dgm:spPr>
        <a:solidFill>
          <a:srgbClr val="FFE1FF"/>
        </a:solidFill>
      </dgm:spPr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altLang="zh-TW" sz="2000" b="1" dirty="0" smtClean="0">
            <a:solidFill>
              <a:srgbClr val="FF33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2400"/>
            </a:spcBef>
            <a:spcAft>
              <a:spcPct val="35000"/>
            </a:spcAft>
          </a:pPr>
          <a:r>
            <a:rPr lang="zh-TW" altLang="en-US" sz="2000" b="1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資源的運用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zh-TW" altLang="en-US" sz="2000" b="1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社會的參與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zh-TW" altLang="en-US" sz="2000" b="1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社會建構的批判</a:t>
          </a:r>
        </a:p>
      </dgm:t>
    </dgm:pt>
    <dgm:pt modelId="{354BA010-6BC5-4D89-9B8F-96FD79EED710}" type="parTrans" cxnId="{64E811B9-E9DC-496F-A2B1-1E285FB144A9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8D7758-11A6-4D55-ACF0-5C8067C28A3E}" type="sibTrans" cxnId="{64E811B9-E9DC-496F-A2B1-1E285FB144A9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0308A72-7F8F-4C61-B00E-FA47A5F0250E}" type="pres">
      <dgm:prSet presAssocID="{C4BAE2EB-A17C-41C0-B28C-2F0C302FF1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0E8549E-49C8-4A13-A6BE-DD858EF0ABF3}" type="pres">
      <dgm:prSet presAssocID="{C4BAE2EB-A17C-41C0-B28C-2F0C302FF14D}" presName="fgShape" presStyleLbl="fgShp" presStyleIdx="0" presStyleCnt="1" custScaleY="41748" custLinFactNeighborY="45146"/>
      <dgm:spPr/>
      <dgm:t>
        <a:bodyPr/>
        <a:lstStyle/>
        <a:p>
          <a:endParaRPr lang="zh-TW" altLang="en-US"/>
        </a:p>
      </dgm:t>
    </dgm:pt>
    <dgm:pt modelId="{F606F075-67D8-4E22-BBF5-7A0E08086ED9}" type="pres">
      <dgm:prSet presAssocID="{C4BAE2EB-A17C-41C0-B28C-2F0C302FF14D}" presName="linComp" presStyleCnt="0"/>
      <dgm:spPr/>
      <dgm:t>
        <a:bodyPr/>
        <a:lstStyle/>
        <a:p>
          <a:endParaRPr lang="zh-TW" altLang="en-US"/>
        </a:p>
      </dgm:t>
    </dgm:pt>
    <dgm:pt modelId="{1C01487C-3E50-4BA6-B1D0-1412B1D7E343}" type="pres">
      <dgm:prSet presAssocID="{02E0F6B3-CEBD-413D-B80D-A56D1D39165C}" presName="compNode" presStyleCnt="0"/>
      <dgm:spPr/>
      <dgm:t>
        <a:bodyPr/>
        <a:lstStyle/>
        <a:p>
          <a:endParaRPr lang="zh-TW" altLang="en-US"/>
        </a:p>
      </dgm:t>
    </dgm:pt>
    <dgm:pt modelId="{A431A9C0-2C6F-4BAC-B90D-DE355665A651}" type="pres">
      <dgm:prSet presAssocID="{02E0F6B3-CEBD-413D-B80D-A56D1D39165C}" presName="bkgdShape" presStyleLbl="node1" presStyleIdx="0" presStyleCnt="3"/>
      <dgm:spPr/>
      <dgm:t>
        <a:bodyPr/>
        <a:lstStyle/>
        <a:p>
          <a:endParaRPr lang="zh-TW" altLang="en-US"/>
        </a:p>
      </dgm:t>
    </dgm:pt>
    <dgm:pt modelId="{A229A323-C2C5-482B-8A98-5D50914FC2DB}" type="pres">
      <dgm:prSet presAssocID="{02E0F6B3-CEBD-413D-B80D-A56D1D39165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32F65B-9891-4769-8773-98F26630A6A5}" type="pres">
      <dgm:prSet presAssocID="{02E0F6B3-CEBD-413D-B80D-A56D1D39165C}" presName="invisiNode" presStyleLbl="node1" presStyleIdx="0" presStyleCnt="3"/>
      <dgm:spPr/>
      <dgm:t>
        <a:bodyPr/>
        <a:lstStyle/>
        <a:p>
          <a:endParaRPr lang="zh-TW" altLang="en-US"/>
        </a:p>
      </dgm:t>
    </dgm:pt>
    <dgm:pt modelId="{2E7BAAEB-116D-4DAF-8241-8325BE2D8869}" type="pres">
      <dgm:prSet presAssocID="{02E0F6B3-CEBD-413D-B80D-A56D1D39165C}" presName="imagNode" presStyleLbl="fgImgPlace1" presStyleIdx="0" presStyleCnt="3" custScaleX="106406" custScaleY="106406"/>
      <dgm:spPr>
        <a:solidFill>
          <a:srgbClr val="0033CC"/>
        </a:solidFill>
      </dgm:spPr>
      <dgm:t>
        <a:bodyPr/>
        <a:lstStyle/>
        <a:p>
          <a:endParaRPr lang="zh-TW" altLang="en-US"/>
        </a:p>
      </dgm:t>
    </dgm:pt>
    <dgm:pt modelId="{9FF91146-42FA-4D5D-A930-9075E703787D}" type="pres">
      <dgm:prSet presAssocID="{845089C1-C3BB-46B8-8E9E-52E6CF2DC88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92EE9172-14A2-4DD5-B45A-6B07D220F4DA}" type="pres">
      <dgm:prSet presAssocID="{E3DB3021-52DF-4FBA-A6B4-C6B831EC6A17}" presName="compNode" presStyleCnt="0"/>
      <dgm:spPr/>
      <dgm:t>
        <a:bodyPr/>
        <a:lstStyle/>
        <a:p>
          <a:endParaRPr lang="zh-TW" altLang="en-US"/>
        </a:p>
      </dgm:t>
    </dgm:pt>
    <dgm:pt modelId="{00C48206-97AD-440C-9B1E-A885B5B967D4}" type="pres">
      <dgm:prSet presAssocID="{E3DB3021-52DF-4FBA-A6B4-C6B831EC6A17}" presName="bkgdShape" presStyleLbl="node1" presStyleIdx="1" presStyleCnt="3" custLinFactNeighborY="1772"/>
      <dgm:spPr/>
      <dgm:t>
        <a:bodyPr/>
        <a:lstStyle/>
        <a:p>
          <a:endParaRPr lang="zh-TW" altLang="en-US"/>
        </a:p>
      </dgm:t>
    </dgm:pt>
    <dgm:pt modelId="{7AD91785-A0C0-4CFB-B482-1CE52511ED46}" type="pres">
      <dgm:prSet presAssocID="{E3DB3021-52DF-4FBA-A6B4-C6B831EC6A1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32F2A3-A852-433B-BC89-E7439590A291}" type="pres">
      <dgm:prSet presAssocID="{E3DB3021-52DF-4FBA-A6B4-C6B831EC6A17}" presName="invisiNode" presStyleLbl="node1" presStyleIdx="1" presStyleCnt="3"/>
      <dgm:spPr/>
      <dgm:t>
        <a:bodyPr/>
        <a:lstStyle/>
        <a:p>
          <a:endParaRPr lang="zh-TW" altLang="en-US"/>
        </a:p>
      </dgm:t>
    </dgm:pt>
    <dgm:pt modelId="{77ACC8B0-D77B-4423-89EA-B63D5837EFD5}" type="pres">
      <dgm:prSet presAssocID="{E3DB3021-52DF-4FBA-A6B4-C6B831EC6A17}" presName="imagNode" presStyleLbl="fgImgPlace1" presStyleIdx="1" presStyleCnt="3" custScaleX="106406" custScaleY="106406"/>
      <dgm:spPr>
        <a:solidFill>
          <a:srgbClr val="FF9429"/>
        </a:solidFill>
        <a:effectLst/>
      </dgm:spPr>
      <dgm:t>
        <a:bodyPr/>
        <a:lstStyle/>
        <a:p>
          <a:endParaRPr lang="zh-TW" altLang="en-US"/>
        </a:p>
      </dgm:t>
    </dgm:pt>
    <dgm:pt modelId="{6C85A412-403C-4AF1-879B-48AA6F7916F1}" type="pres">
      <dgm:prSet presAssocID="{595714D0-5DF0-4A2B-B48F-E8BCE75796D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61076B74-13B6-4941-AA5C-1E6DD11E2110}" type="pres">
      <dgm:prSet presAssocID="{9D5B148A-1D8E-4E06-AB6E-C2FFCE0A28F6}" presName="compNode" presStyleCnt="0"/>
      <dgm:spPr/>
      <dgm:t>
        <a:bodyPr/>
        <a:lstStyle/>
        <a:p>
          <a:endParaRPr lang="zh-TW" altLang="en-US"/>
        </a:p>
      </dgm:t>
    </dgm:pt>
    <dgm:pt modelId="{751AF853-DBB6-4A9B-ABD2-9BD2CBE91E14}" type="pres">
      <dgm:prSet presAssocID="{9D5B148A-1D8E-4E06-AB6E-C2FFCE0A28F6}" presName="bkgdShape" presStyleLbl="node1" presStyleIdx="2" presStyleCnt="3"/>
      <dgm:spPr/>
      <dgm:t>
        <a:bodyPr/>
        <a:lstStyle/>
        <a:p>
          <a:endParaRPr lang="zh-TW" altLang="en-US"/>
        </a:p>
      </dgm:t>
    </dgm:pt>
    <dgm:pt modelId="{F9FA675C-F8D9-438D-981D-69D463C6F10B}" type="pres">
      <dgm:prSet presAssocID="{9D5B148A-1D8E-4E06-AB6E-C2FFCE0A28F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846493-F634-45B4-9D89-F12F90D848D6}" type="pres">
      <dgm:prSet presAssocID="{9D5B148A-1D8E-4E06-AB6E-C2FFCE0A28F6}" presName="invisiNode" presStyleLbl="node1" presStyleIdx="2" presStyleCnt="3"/>
      <dgm:spPr/>
      <dgm:t>
        <a:bodyPr/>
        <a:lstStyle/>
        <a:p>
          <a:endParaRPr lang="zh-TW" altLang="en-US"/>
        </a:p>
      </dgm:t>
    </dgm:pt>
    <dgm:pt modelId="{B4901537-3A0C-43EE-897E-BB029E8D3C9F}" type="pres">
      <dgm:prSet presAssocID="{9D5B148A-1D8E-4E06-AB6E-C2FFCE0A28F6}" presName="imagNode" presStyleLbl="fgImgPlace1" presStyleIdx="2" presStyleCnt="3" custScaleX="106406" custScaleY="106406"/>
      <dgm:spPr>
        <a:solidFill>
          <a:srgbClr val="FF33CC"/>
        </a:solidFill>
      </dgm:spPr>
      <dgm:t>
        <a:bodyPr/>
        <a:lstStyle/>
        <a:p>
          <a:endParaRPr lang="zh-TW" altLang="en-US"/>
        </a:p>
      </dgm:t>
    </dgm:pt>
  </dgm:ptLst>
  <dgm:cxnLst>
    <dgm:cxn modelId="{CF837BD9-7405-4299-9475-C484E6A84E8F}" srcId="{C4BAE2EB-A17C-41C0-B28C-2F0C302FF14D}" destId="{02E0F6B3-CEBD-413D-B80D-A56D1D39165C}" srcOrd="0" destOrd="0" parTransId="{5FC6CA56-186F-4FE7-A363-B18E0CAEDABB}" sibTransId="{845089C1-C3BB-46B8-8E9E-52E6CF2DC88D}"/>
    <dgm:cxn modelId="{6B64DFD7-3EC4-41CF-8980-CD08D9E4BAE9}" type="presOf" srcId="{02E0F6B3-CEBD-413D-B80D-A56D1D39165C}" destId="{A229A323-C2C5-482B-8A98-5D50914FC2DB}" srcOrd="1" destOrd="0" presId="urn:microsoft.com/office/officeart/2005/8/layout/hList7#1"/>
    <dgm:cxn modelId="{93B6C142-67C6-4EE4-9C13-05DE881E122B}" type="presOf" srcId="{C4BAE2EB-A17C-41C0-B28C-2F0C302FF14D}" destId="{20308A72-7F8F-4C61-B00E-FA47A5F0250E}" srcOrd="0" destOrd="0" presId="urn:microsoft.com/office/officeart/2005/8/layout/hList7#1"/>
    <dgm:cxn modelId="{3B3CBB60-FF5F-42E3-BDDA-5A2E52406DD1}" srcId="{C4BAE2EB-A17C-41C0-B28C-2F0C302FF14D}" destId="{E3DB3021-52DF-4FBA-A6B4-C6B831EC6A17}" srcOrd="1" destOrd="0" parTransId="{DDF3C1B7-9FFE-4B12-9CCB-6579A1BBB517}" sibTransId="{595714D0-5DF0-4A2B-B48F-E8BCE75796DD}"/>
    <dgm:cxn modelId="{97F22062-6085-4329-B45A-CF694587A5BD}" type="presOf" srcId="{E3DB3021-52DF-4FBA-A6B4-C6B831EC6A17}" destId="{7AD91785-A0C0-4CFB-B482-1CE52511ED46}" srcOrd="1" destOrd="0" presId="urn:microsoft.com/office/officeart/2005/8/layout/hList7#1"/>
    <dgm:cxn modelId="{082F2228-9BDF-47E0-99C3-5A831273F124}" type="presOf" srcId="{E3DB3021-52DF-4FBA-A6B4-C6B831EC6A17}" destId="{00C48206-97AD-440C-9B1E-A885B5B967D4}" srcOrd="0" destOrd="0" presId="urn:microsoft.com/office/officeart/2005/8/layout/hList7#1"/>
    <dgm:cxn modelId="{64E811B9-E9DC-496F-A2B1-1E285FB144A9}" srcId="{C4BAE2EB-A17C-41C0-B28C-2F0C302FF14D}" destId="{9D5B148A-1D8E-4E06-AB6E-C2FFCE0A28F6}" srcOrd="2" destOrd="0" parTransId="{354BA010-6BC5-4D89-9B8F-96FD79EED710}" sibTransId="{A58D7758-11A6-4D55-ACF0-5C8067C28A3E}"/>
    <dgm:cxn modelId="{DE0CDF2E-A64B-4FD3-93D2-461A7D3C9EF4}" type="presOf" srcId="{845089C1-C3BB-46B8-8E9E-52E6CF2DC88D}" destId="{9FF91146-42FA-4D5D-A930-9075E703787D}" srcOrd="0" destOrd="0" presId="urn:microsoft.com/office/officeart/2005/8/layout/hList7#1"/>
    <dgm:cxn modelId="{B0ECC66D-A721-4E23-A220-9DEA3E01B60C}" type="presOf" srcId="{9D5B148A-1D8E-4E06-AB6E-C2FFCE0A28F6}" destId="{751AF853-DBB6-4A9B-ABD2-9BD2CBE91E14}" srcOrd="0" destOrd="0" presId="urn:microsoft.com/office/officeart/2005/8/layout/hList7#1"/>
    <dgm:cxn modelId="{4371AC1B-F898-4D7F-8132-97999F805424}" type="presOf" srcId="{9D5B148A-1D8E-4E06-AB6E-C2FFCE0A28F6}" destId="{F9FA675C-F8D9-438D-981D-69D463C6F10B}" srcOrd="1" destOrd="0" presId="urn:microsoft.com/office/officeart/2005/8/layout/hList7#1"/>
    <dgm:cxn modelId="{465794F2-EC67-4FD2-92C6-DC3F73E1A97B}" type="presOf" srcId="{595714D0-5DF0-4A2B-B48F-E8BCE75796DD}" destId="{6C85A412-403C-4AF1-879B-48AA6F7916F1}" srcOrd="0" destOrd="0" presId="urn:microsoft.com/office/officeart/2005/8/layout/hList7#1"/>
    <dgm:cxn modelId="{4A2A6367-E1C7-40DD-AB17-A108673C6947}" type="presOf" srcId="{02E0F6B3-CEBD-413D-B80D-A56D1D39165C}" destId="{A431A9C0-2C6F-4BAC-B90D-DE355665A651}" srcOrd="0" destOrd="0" presId="urn:microsoft.com/office/officeart/2005/8/layout/hList7#1"/>
    <dgm:cxn modelId="{85CAFA3E-7329-4F8B-B23F-D00286CE7DFD}" type="presParOf" srcId="{20308A72-7F8F-4C61-B00E-FA47A5F0250E}" destId="{60E8549E-49C8-4A13-A6BE-DD858EF0ABF3}" srcOrd="0" destOrd="0" presId="urn:microsoft.com/office/officeart/2005/8/layout/hList7#1"/>
    <dgm:cxn modelId="{BBECEF07-D063-4372-B398-95A9558B25D2}" type="presParOf" srcId="{20308A72-7F8F-4C61-B00E-FA47A5F0250E}" destId="{F606F075-67D8-4E22-BBF5-7A0E08086ED9}" srcOrd="1" destOrd="0" presId="urn:microsoft.com/office/officeart/2005/8/layout/hList7#1"/>
    <dgm:cxn modelId="{7A2D5EFB-7C5F-4AED-8620-CD07032E8581}" type="presParOf" srcId="{F606F075-67D8-4E22-BBF5-7A0E08086ED9}" destId="{1C01487C-3E50-4BA6-B1D0-1412B1D7E343}" srcOrd="0" destOrd="0" presId="urn:microsoft.com/office/officeart/2005/8/layout/hList7#1"/>
    <dgm:cxn modelId="{DC78A1A7-BDD1-4A97-8804-113065F139C7}" type="presParOf" srcId="{1C01487C-3E50-4BA6-B1D0-1412B1D7E343}" destId="{A431A9C0-2C6F-4BAC-B90D-DE355665A651}" srcOrd="0" destOrd="0" presId="urn:microsoft.com/office/officeart/2005/8/layout/hList7#1"/>
    <dgm:cxn modelId="{82DEE9DA-B050-4E38-9E1A-74A4AE85EF4B}" type="presParOf" srcId="{1C01487C-3E50-4BA6-B1D0-1412B1D7E343}" destId="{A229A323-C2C5-482B-8A98-5D50914FC2DB}" srcOrd="1" destOrd="0" presId="urn:microsoft.com/office/officeart/2005/8/layout/hList7#1"/>
    <dgm:cxn modelId="{EB1F4863-4F1F-40E1-A61B-09669FA66D4E}" type="presParOf" srcId="{1C01487C-3E50-4BA6-B1D0-1412B1D7E343}" destId="{4632F65B-9891-4769-8773-98F26630A6A5}" srcOrd="2" destOrd="0" presId="urn:microsoft.com/office/officeart/2005/8/layout/hList7#1"/>
    <dgm:cxn modelId="{2F2F6166-2098-4EFC-B0E7-828DC8BF9C7F}" type="presParOf" srcId="{1C01487C-3E50-4BA6-B1D0-1412B1D7E343}" destId="{2E7BAAEB-116D-4DAF-8241-8325BE2D8869}" srcOrd="3" destOrd="0" presId="urn:microsoft.com/office/officeart/2005/8/layout/hList7#1"/>
    <dgm:cxn modelId="{9899A40A-2D8C-474C-9080-F47F188B94F3}" type="presParOf" srcId="{F606F075-67D8-4E22-BBF5-7A0E08086ED9}" destId="{9FF91146-42FA-4D5D-A930-9075E703787D}" srcOrd="1" destOrd="0" presId="urn:microsoft.com/office/officeart/2005/8/layout/hList7#1"/>
    <dgm:cxn modelId="{49043E70-6608-44D1-8DCF-8D8711A48D1D}" type="presParOf" srcId="{F606F075-67D8-4E22-BBF5-7A0E08086ED9}" destId="{92EE9172-14A2-4DD5-B45A-6B07D220F4DA}" srcOrd="2" destOrd="0" presId="urn:microsoft.com/office/officeart/2005/8/layout/hList7#1"/>
    <dgm:cxn modelId="{110B6F90-3C7B-4F5A-9EAF-46B3688163CB}" type="presParOf" srcId="{92EE9172-14A2-4DD5-B45A-6B07D220F4DA}" destId="{00C48206-97AD-440C-9B1E-A885B5B967D4}" srcOrd="0" destOrd="0" presId="urn:microsoft.com/office/officeart/2005/8/layout/hList7#1"/>
    <dgm:cxn modelId="{ECC60F23-CA89-41F4-B5F7-0EFD3DD31EBE}" type="presParOf" srcId="{92EE9172-14A2-4DD5-B45A-6B07D220F4DA}" destId="{7AD91785-A0C0-4CFB-B482-1CE52511ED46}" srcOrd="1" destOrd="0" presId="urn:microsoft.com/office/officeart/2005/8/layout/hList7#1"/>
    <dgm:cxn modelId="{4D59659F-8C30-4E18-96E5-83D7A59090F1}" type="presParOf" srcId="{92EE9172-14A2-4DD5-B45A-6B07D220F4DA}" destId="{A032F2A3-A852-433B-BC89-E7439590A291}" srcOrd="2" destOrd="0" presId="urn:microsoft.com/office/officeart/2005/8/layout/hList7#1"/>
    <dgm:cxn modelId="{A5642B00-030E-4CF5-A2CD-D5DD68085736}" type="presParOf" srcId="{92EE9172-14A2-4DD5-B45A-6B07D220F4DA}" destId="{77ACC8B0-D77B-4423-89EA-B63D5837EFD5}" srcOrd="3" destOrd="0" presId="urn:microsoft.com/office/officeart/2005/8/layout/hList7#1"/>
    <dgm:cxn modelId="{9591B50D-519C-4F9E-B7F5-DB8CCBF5419E}" type="presParOf" srcId="{F606F075-67D8-4E22-BBF5-7A0E08086ED9}" destId="{6C85A412-403C-4AF1-879B-48AA6F7916F1}" srcOrd="3" destOrd="0" presId="urn:microsoft.com/office/officeart/2005/8/layout/hList7#1"/>
    <dgm:cxn modelId="{0317BD52-5F53-4456-B72A-E2E905AF95E9}" type="presParOf" srcId="{F606F075-67D8-4E22-BBF5-7A0E08086ED9}" destId="{61076B74-13B6-4941-AA5C-1E6DD11E2110}" srcOrd="4" destOrd="0" presId="urn:microsoft.com/office/officeart/2005/8/layout/hList7#1"/>
    <dgm:cxn modelId="{2071213E-A6B2-4655-85D8-CA738F03C66B}" type="presParOf" srcId="{61076B74-13B6-4941-AA5C-1E6DD11E2110}" destId="{751AF853-DBB6-4A9B-ABD2-9BD2CBE91E14}" srcOrd="0" destOrd="0" presId="urn:microsoft.com/office/officeart/2005/8/layout/hList7#1"/>
    <dgm:cxn modelId="{DC3C1C1D-7863-4E07-9179-AD261BCACD1F}" type="presParOf" srcId="{61076B74-13B6-4941-AA5C-1E6DD11E2110}" destId="{F9FA675C-F8D9-438D-981D-69D463C6F10B}" srcOrd="1" destOrd="0" presId="urn:microsoft.com/office/officeart/2005/8/layout/hList7#1"/>
    <dgm:cxn modelId="{261B9F4E-DDB7-4571-B4C5-BD914C51B57F}" type="presParOf" srcId="{61076B74-13B6-4941-AA5C-1E6DD11E2110}" destId="{63846493-F634-45B4-9D89-F12F90D848D6}" srcOrd="2" destOrd="0" presId="urn:microsoft.com/office/officeart/2005/8/layout/hList7#1"/>
    <dgm:cxn modelId="{E6C77C59-283E-4388-88FE-99AA49C1B2A9}" type="presParOf" srcId="{61076B74-13B6-4941-AA5C-1E6DD11E2110}" destId="{B4901537-3A0C-43EE-897E-BB029E8D3C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1A9C0-2C6F-4BAC-B90D-DE355665A651}">
      <dsp:nvSpPr>
        <dsp:cNvPr id="0" name=""/>
        <dsp:cNvSpPr/>
      </dsp:nvSpPr>
      <dsp:spPr>
        <a:xfrm>
          <a:off x="1708" y="0"/>
          <a:ext cx="2658002" cy="4064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 smtClean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身心發展</a:t>
          </a:r>
          <a:endParaRPr lang="en-US" altLang="zh-TW" sz="20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性別認同</a:t>
          </a:r>
          <a:endParaRPr lang="en-US" altLang="zh-TW" sz="20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生涯發展</a:t>
          </a:r>
          <a:endParaRPr lang="zh-TW" altLang="en-US" sz="20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708" y="1625600"/>
        <a:ext cx="2658002" cy="1625600"/>
      </dsp:txXfrm>
    </dsp:sp>
    <dsp:sp modelId="{2E7BAAEB-116D-4DAF-8241-8325BE2D8869}">
      <dsp:nvSpPr>
        <dsp:cNvPr id="0" name=""/>
        <dsp:cNvSpPr/>
      </dsp:nvSpPr>
      <dsp:spPr>
        <a:xfrm>
          <a:off x="610707" y="200493"/>
          <a:ext cx="1440005" cy="1440005"/>
        </a:xfrm>
        <a:prstGeom prst="ellipse">
          <a:avLst/>
        </a:prstGeom>
        <a:solidFill>
          <a:srgbClr val="0033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C48206-97AD-440C-9B1E-A885B5B967D4}">
      <dsp:nvSpPr>
        <dsp:cNvPr id="0" name=""/>
        <dsp:cNvSpPr/>
      </dsp:nvSpPr>
      <dsp:spPr>
        <a:xfrm>
          <a:off x="2739450" y="0"/>
          <a:ext cx="2658002" cy="4064000"/>
        </a:xfrm>
        <a:prstGeom prst="roundRect">
          <a:avLst>
            <a:gd name="adj" fmla="val 10000"/>
          </a:avLst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性別角色</a:t>
          </a: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性別互動</a:t>
          </a: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性別與情感</a:t>
          </a: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性與權力</a:t>
          </a: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家庭與婚姻</a:t>
          </a:r>
        </a:p>
        <a:p>
          <a:pPr lvl="0" algn="ctr" defTabSz="8890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性別與法律</a:t>
          </a:r>
          <a:endParaRPr lang="zh-TW" altLang="en-US" sz="20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739450" y="1625600"/>
        <a:ext cx="2658002" cy="1625600"/>
      </dsp:txXfrm>
    </dsp:sp>
    <dsp:sp modelId="{77ACC8B0-D77B-4423-89EA-B63D5837EFD5}">
      <dsp:nvSpPr>
        <dsp:cNvPr id="0" name=""/>
        <dsp:cNvSpPr/>
      </dsp:nvSpPr>
      <dsp:spPr>
        <a:xfrm>
          <a:off x="3348449" y="200493"/>
          <a:ext cx="1440005" cy="1440005"/>
        </a:xfrm>
        <a:prstGeom prst="ellipse">
          <a:avLst/>
        </a:prstGeom>
        <a:solidFill>
          <a:srgbClr val="FF942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1AF853-DBB6-4A9B-ABD2-9BD2CBE91E14}">
      <dsp:nvSpPr>
        <dsp:cNvPr id="0" name=""/>
        <dsp:cNvSpPr/>
      </dsp:nvSpPr>
      <dsp:spPr>
        <a:xfrm>
          <a:off x="5477193" y="0"/>
          <a:ext cx="2658002" cy="4064000"/>
        </a:xfrm>
        <a:prstGeom prst="roundRect">
          <a:avLst>
            <a:gd name="adj" fmla="val 10000"/>
          </a:avLst>
        </a:prstGeom>
        <a:solidFill>
          <a:srgbClr val="FFE1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altLang="zh-TW" sz="2000" b="1" kern="1200" dirty="0" smtClean="0">
            <a:solidFill>
              <a:srgbClr val="FF33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資源的運用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社會的參與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CC0099"/>
              </a:solidFill>
              <a:latin typeface="微軟正黑體" pitchFamily="34" charset="-120"/>
              <a:ea typeface="微軟正黑體" pitchFamily="34" charset="-120"/>
            </a:rPr>
            <a:t>社會建構的批判</a:t>
          </a:r>
        </a:p>
      </dsp:txBody>
      <dsp:txXfrm>
        <a:off x="5477193" y="1625600"/>
        <a:ext cx="2658002" cy="1625600"/>
      </dsp:txXfrm>
    </dsp:sp>
    <dsp:sp modelId="{B4901537-3A0C-43EE-897E-BB029E8D3C9F}">
      <dsp:nvSpPr>
        <dsp:cNvPr id="0" name=""/>
        <dsp:cNvSpPr/>
      </dsp:nvSpPr>
      <dsp:spPr>
        <a:xfrm>
          <a:off x="6086191" y="200493"/>
          <a:ext cx="1440005" cy="1440005"/>
        </a:xfrm>
        <a:prstGeom prst="ellipse">
          <a:avLst/>
        </a:prstGeom>
        <a:solidFill>
          <a:srgbClr val="FF33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E8549E-49C8-4A13-A6BE-DD858EF0ABF3}">
      <dsp:nvSpPr>
        <dsp:cNvPr id="0" name=""/>
        <dsp:cNvSpPr/>
      </dsp:nvSpPr>
      <dsp:spPr>
        <a:xfrm>
          <a:off x="325476" y="3703962"/>
          <a:ext cx="7485951" cy="25449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FE91FD3-5D35-41C8-A90D-046E3BE61E90}" type="datetimeFigureOut">
              <a:rPr lang="zh-TW" altLang="en-US"/>
              <a:pPr>
                <a:defRPr/>
              </a:pPr>
              <a:t>2013/12/19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5A6B819-CB52-4C8E-BCCA-A2BA72BB0F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006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3267075" y="1989138"/>
            <a:ext cx="5408613" cy="1079500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137220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3275013" y="3068638"/>
            <a:ext cx="5400675" cy="60007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 b="1"/>
            </a:lvl1pPr>
          </a:lstStyle>
          <a:p>
            <a:pPr lvl="0"/>
            <a:r>
              <a:rPr lang="zh-CN" altLang="en-US" noProof="0" smtClean="0"/>
              <a:t>单击添加署名或公司信息</a:t>
            </a:r>
          </a:p>
        </p:txBody>
      </p:sp>
    </p:spTree>
    <p:extLst>
      <p:ext uri="{BB962C8B-B14F-4D97-AF65-F5344CB8AC3E}">
        <p14:creationId xmlns:p14="http://schemas.microsoft.com/office/powerpoint/2010/main" val="3014697812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CE868C7F-95F7-4947-B82C-1256084401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520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4638" y="404813"/>
            <a:ext cx="2051050" cy="57213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8313" y="404813"/>
            <a:ext cx="6003925" cy="57213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061E3532-F44A-4187-998A-227526FE4E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038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68313" y="404813"/>
            <a:ext cx="8207375" cy="57213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64DF5DEE-4250-4497-A3A4-BEEFD32297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957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3213" y="404813"/>
            <a:ext cx="5832475" cy="6921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68313" y="1298575"/>
            <a:ext cx="4027487" cy="4827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98575"/>
            <a:ext cx="4027488" cy="2336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787775"/>
            <a:ext cx="4027488" cy="23383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D11A00D9-5F06-4B60-8DCB-3F30C744C8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7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12956522-84F0-4A4A-8DD4-C04910BE01A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38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6CC27FFF-0117-424A-80FF-CB6487DB878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851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298575"/>
            <a:ext cx="4027487" cy="4827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8575"/>
            <a:ext cx="4027488" cy="4827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770BE1A6-AC39-4A3E-B31B-64CECAE333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545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40E46576-97CD-4FF1-9A7C-7CA01FD9D0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610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E94E76BF-1A3D-4F03-A010-1AAE7E3B50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392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889573D3-B80C-4340-9E94-85B2310D117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40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1DB3BB6A-E3FD-4880-8C9E-ECBB28C944C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2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FECFC42B-EBDC-4512-BF94-83D1DE63F7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88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g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8575"/>
            <a:ext cx="82073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402388"/>
            <a:ext cx="1439863" cy="196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/>
            </a:lvl1pPr>
          </a:lstStyle>
          <a:p>
            <a:pPr>
              <a:defRPr/>
            </a:pPr>
            <a:r>
              <a:rPr lang="de-DE" altLang="zh-CN"/>
              <a:t>Page </a:t>
            </a:r>
            <a:r>
              <a:rPr lang="de-DE" altLang="zh-CN">
                <a:sym typeface="MS UI Gothic" pitchFamily="34" charset="-128"/>
              </a:rPr>
              <a:t></a:t>
            </a:r>
            <a:r>
              <a:rPr lang="de-DE" altLang="zh-CN"/>
              <a:t> </a:t>
            </a:r>
            <a:fld id="{11E2142E-D7F9-4F0F-8980-8E76FE3AA0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2843213" y="404813"/>
            <a:ext cx="58324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life-edu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children.cca.gov.tw/garden/animation.php?id=200201A01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children.cca.gov.tw/garden/animation.php?id=200211A01" TargetMode="External"/><Relationship Id="rId12" Type="http://schemas.openxmlformats.org/officeDocument/2006/relationships/image" Target="../media/image16.jpeg"/><Relationship Id="rId2" Type="http://schemas.openxmlformats.org/officeDocument/2006/relationships/hyperlink" Target="http://children.cca.gov.tw/" TargetMode="Externa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http://children.cca.gov.tw/garden/animation.php?id=200204A01" TargetMode="External"/><Relationship Id="rId5" Type="http://schemas.openxmlformats.org/officeDocument/2006/relationships/hyperlink" Target="http://children.cca.gov.tw/garden/animation.php?id=200906A01" TargetMode="External"/><Relationship Id="rId15" Type="http://schemas.openxmlformats.org/officeDocument/2006/relationships/hyperlink" Target="http://children.cca.gov.tw/garden/animation.php?id=200005A01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hyperlink" Target="http://children.cca.gov.tw/garden/animation.php?id=200207A01" TargetMode="External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der.edu.tw/index.asp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nder.edu.tw/academy/video/video_12-3-new.htm" TargetMode="External"/><Relationship Id="rId13" Type="http://schemas.openxmlformats.org/officeDocument/2006/relationships/hyperlink" Target="https://www.gender.edu.tw/academy/video/video_11-1.htm" TargetMode="External"/><Relationship Id="rId18" Type="http://schemas.openxmlformats.org/officeDocument/2006/relationships/hyperlink" Target="https://www.gender.edu.tw/academy/video/video_11-6.htm" TargetMode="External"/><Relationship Id="rId26" Type="http://schemas.openxmlformats.org/officeDocument/2006/relationships/hyperlink" Target="https://www.gender.edu.tw/academy/video/video_2-1.htm" TargetMode="External"/><Relationship Id="rId3" Type="http://schemas.openxmlformats.org/officeDocument/2006/relationships/image" Target="../media/image22.png"/><Relationship Id="rId21" Type="http://schemas.openxmlformats.org/officeDocument/2006/relationships/hyperlink" Target="https://www.gender.edu.tw/academy/video/video_1-2.htm" TargetMode="External"/><Relationship Id="rId7" Type="http://schemas.openxmlformats.org/officeDocument/2006/relationships/hyperlink" Target="https://www.gender.edu.tw/academy/video/video_12-2-new.htm" TargetMode="External"/><Relationship Id="rId12" Type="http://schemas.openxmlformats.org/officeDocument/2006/relationships/hyperlink" Target="http://140.111.1.89/gender/roseboy.asf" TargetMode="External"/><Relationship Id="rId17" Type="http://schemas.openxmlformats.org/officeDocument/2006/relationships/hyperlink" Target="https://www.gender.edu.tw/academy/video/video_11-5.htm" TargetMode="External"/><Relationship Id="rId25" Type="http://schemas.openxmlformats.org/officeDocument/2006/relationships/hyperlink" Target="https://www.gender.edu.tw/academy/video/video_1-6.htm" TargetMode="External"/><Relationship Id="rId2" Type="http://schemas.openxmlformats.org/officeDocument/2006/relationships/hyperlink" Target="http://www.gender.edu.tw/academy/index_videos.asp" TargetMode="External"/><Relationship Id="rId16" Type="http://schemas.openxmlformats.org/officeDocument/2006/relationships/hyperlink" Target="https://www.gender.edu.tw/academy/video/video_11-4.htm" TargetMode="External"/><Relationship Id="rId20" Type="http://schemas.openxmlformats.org/officeDocument/2006/relationships/hyperlink" Target="https://www.gender.edu.tw/academy/video/video_1-1.htm" TargetMode="External"/><Relationship Id="rId29" Type="http://schemas.openxmlformats.org/officeDocument/2006/relationships/hyperlink" Target="https://www.gender.edu.tw/academy/video/video_2-2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nder.edu.tw/academy/video/video_12-1-new.htm" TargetMode="External"/><Relationship Id="rId11" Type="http://schemas.openxmlformats.org/officeDocument/2006/relationships/hyperlink" Target="https://www.gender.edu.tw/academy/video/video_12-6-new.htm" TargetMode="External"/><Relationship Id="rId24" Type="http://schemas.openxmlformats.org/officeDocument/2006/relationships/hyperlink" Target="https://www.gender.edu.tw/academy/video/video_1-5.htm" TargetMode="External"/><Relationship Id="rId5" Type="http://schemas.openxmlformats.org/officeDocument/2006/relationships/hyperlink" Target="https://www.gender.edu.tw/index.asp" TargetMode="External"/><Relationship Id="rId15" Type="http://schemas.openxmlformats.org/officeDocument/2006/relationships/hyperlink" Target="https://www.gender.edu.tw/academy/video/video_11-3.htm" TargetMode="External"/><Relationship Id="rId23" Type="http://schemas.openxmlformats.org/officeDocument/2006/relationships/hyperlink" Target="https://www.gender.edu.tw/academy/video/video_1-4.htm" TargetMode="External"/><Relationship Id="rId28" Type="http://schemas.openxmlformats.org/officeDocument/2006/relationships/hyperlink" Target="https://www.gender.edu.tw/academy/video/video_2-5.htm" TargetMode="External"/><Relationship Id="rId10" Type="http://schemas.openxmlformats.org/officeDocument/2006/relationships/hyperlink" Target="https://www.gender.edu.tw/academy/video/video_12-5-new.htm" TargetMode="External"/><Relationship Id="rId19" Type="http://schemas.openxmlformats.org/officeDocument/2006/relationships/hyperlink" Target="https://www.gender.edu.tw/academy/video/video_11-7.htm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gender.edu.tw/academy/video/video_12-4-new.htm" TargetMode="External"/><Relationship Id="rId14" Type="http://schemas.openxmlformats.org/officeDocument/2006/relationships/hyperlink" Target="https://www.gender.edu.tw/academy/video/video_11-2.htm" TargetMode="External"/><Relationship Id="rId22" Type="http://schemas.openxmlformats.org/officeDocument/2006/relationships/hyperlink" Target="https://www.gender.edu.tw/academy/video/video_1-3.htm" TargetMode="External"/><Relationship Id="rId27" Type="http://schemas.openxmlformats.org/officeDocument/2006/relationships/hyperlink" Target="http://www.gender.edu.tw/academy/video/video_2-1.htm" TargetMode="External"/><Relationship Id="rId30" Type="http://schemas.openxmlformats.org/officeDocument/2006/relationships/hyperlink" Target="http://www.gender.edu.tw/academy/video/video_2-5.ht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teachernet.moe.edu.tw/TAPE/TapeInfo.aspx?cid=16&amp;tapeid=329&amp;fit=0&amp;fid=all&amp;Vmode=DivWP&amp;ppage=2&amp;wpage=1&amp;mode=" TargetMode="External"/><Relationship Id="rId13" Type="http://schemas.openxmlformats.org/officeDocument/2006/relationships/hyperlink" Target="http://teachernet.moe.edu.tw/TAPE/TapeInfo.aspx?cid=16&amp;tapeid=347&amp;fit=0&amp;fid=all&amp;Vmode=DivWP&amp;ppage=3&amp;wpage=1&amp;mode=" TargetMode="External"/><Relationship Id="rId18" Type="http://schemas.openxmlformats.org/officeDocument/2006/relationships/image" Target="../media/image28.png"/><Relationship Id="rId3" Type="http://schemas.openxmlformats.org/officeDocument/2006/relationships/hyperlink" Target="http://teachernet.moe.edu.tw/Tape/" TargetMode="External"/><Relationship Id="rId21" Type="http://schemas.openxmlformats.org/officeDocument/2006/relationships/image" Target="../media/image31.png"/><Relationship Id="rId7" Type="http://schemas.openxmlformats.org/officeDocument/2006/relationships/hyperlink" Target="http://teachernet.moe.edu.tw/TAPE/TapeInfo.aspx?cid=16&amp;tapeid=341&amp;fit=0&amp;fid=all&amp;Vmode=DivWP&amp;ppage=3&amp;wpage=1&amp;mode=" TargetMode="External"/><Relationship Id="rId12" Type="http://schemas.openxmlformats.org/officeDocument/2006/relationships/hyperlink" Target="http://teachernet.moe.edu.tw/TAPE/TapeInfo.aspx?cid=16&amp;tapeid=334&amp;fit=0&amp;fid=all&amp;Vmode=DivWP&amp;ppage=3&amp;wpage=1&amp;mode=" TargetMode="External"/><Relationship Id="rId17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teachernet.moe.edu.tw/TAPE/TapeInfo.aspx?cid=16&amp;tapeid=332&amp;fit=0&amp;fid=all&amp;Vmode=DivWP&amp;ppage=3&amp;wpage=1&amp;mode=" TargetMode="External"/><Relationship Id="rId11" Type="http://schemas.openxmlformats.org/officeDocument/2006/relationships/hyperlink" Target="http://teachernet.moe.edu.tw/TAPE/TapeInfo.aspx?cid=16&amp;tapeid=331&amp;fit=0&amp;fid=all&amp;Vmode=DivWP&amp;ppage=2&amp;wpage=1&amp;mode=" TargetMode="External"/><Relationship Id="rId5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15" Type="http://schemas.openxmlformats.org/officeDocument/2006/relationships/image" Target="../media/image25.png"/><Relationship Id="rId10" Type="http://schemas.openxmlformats.org/officeDocument/2006/relationships/hyperlink" Target="http://teachernet.moe.edu.tw/TAPE/TapeInfo.aspx?cid=16&amp;tapeid=346&amp;fit=0&amp;fid=all&amp;Vmode=DivWP&amp;ppage=3&amp;wpage=1&amp;mode=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hyperlink" Target="http://teachernet.moe.edu.tw/TAPE/TapeInfo.aspx?cid=16&amp;tapeid=333&amp;fit=0&amp;fid=all&amp;Vmode=DivWP&amp;ppage=3&amp;wpage=1&amp;mode=" TargetMode="External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teachernet.moe.edu.tw/TAPE/TapeInfo.aspx?cid=16&amp;tapeid=351&amp;fit=0&amp;fid=all&amp;Vmode=DivWP&amp;ppage=4&amp;wpage=1&amp;mode=" TargetMode="External"/><Relationship Id="rId13" Type="http://schemas.openxmlformats.org/officeDocument/2006/relationships/image" Target="../media/image34.png"/><Relationship Id="rId3" Type="http://schemas.openxmlformats.org/officeDocument/2006/relationships/hyperlink" Target="http://teachernet.moe.edu.tw/Tape/" TargetMode="External"/><Relationship Id="rId7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12" Type="http://schemas.openxmlformats.org/officeDocument/2006/relationships/image" Target="../media/image33.png"/><Relationship Id="rId2" Type="http://schemas.openxmlformats.org/officeDocument/2006/relationships/image" Target="../media/image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teachernet.moe.edu.tw/TAPE/TapeInfo.aspx?cid=16&amp;tapeid=350&amp;fit=0&amp;fid=all&amp;Vmode=DivWP&amp;ppage=4&amp;wpage=1&amp;mode=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://teachernet.moe.edu.tw/TAPE/TapeInfo.aspx?cid=16&amp;tapeid=349&amp;fit=0&amp;fid=all&amp;Vmode=DivWP&amp;ppage=4&amp;wpage=1&amp;mode=" TargetMode="External"/><Relationship Id="rId15" Type="http://schemas.openxmlformats.org/officeDocument/2006/relationships/image" Target="../media/image36.png"/><Relationship Id="rId10" Type="http://schemas.openxmlformats.org/officeDocument/2006/relationships/hyperlink" Target="http://teachernet.moe.edu.tw/TAPE/TapeInfo.aspx?cid=16&amp;tapeid=353&amp;fit=0&amp;fid=all&amp;Vmode=DivWP&amp;ppage=4&amp;wpage=1&amp;mode=" TargetMode="External"/><Relationship Id="rId4" Type="http://schemas.openxmlformats.org/officeDocument/2006/relationships/hyperlink" Target="http://teachernet.moe.edu.tw/TAPE/TapeInfo.aspx?cid=16&amp;tapeid=348&amp;fit=0&amp;fid=all&amp;Vmode=DivWP&amp;ppage=4&amp;wpage=1&amp;mode=" TargetMode="External"/><Relationship Id="rId9" Type="http://schemas.openxmlformats.org/officeDocument/2006/relationships/hyperlink" Target="http://teachernet.moe.edu.tw/TAPE/TapeInfo.aspx?cid=16&amp;tapeid=352&amp;fit=0&amp;fid=all&amp;Vmode=DivWP&amp;ppage=4&amp;wpage=1&amp;mode=" TargetMode="Externa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data1.naer.edu.tw/physical/physical_101004.wmv" TargetMode="External"/><Relationship Id="rId13" Type="http://schemas.openxmlformats.org/officeDocument/2006/relationships/image" Target="../media/image40.png"/><Relationship Id="rId3" Type="http://schemas.openxmlformats.org/officeDocument/2006/relationships/hyperlink" Target="http://3w.naer.edu.tw/physical.jsp" TargetMode="External"/><Relationship Id="rId7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ata1.naer.edu.tw/physical/physical_101003.wmv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://data1.naer.edu.tw/physical/physical_101002.wmv" TargetMode="External"/><Relationship Id="rId15" Type="http://schemas.openxmlformats.org/officeDocument/2006/relationships/image" Target="../media/image42.png"/><Relationship Id="rId10" Type="http://schemas.openxmlformats.org/officeDocument/2006/relationships/hyperlink" Target="http://data1.naer.edu.tw/physical/physical_101006.wmv" TargetMode="External"/><Relationship Id="rId4" Type="http://schemas.openxmlformats.org/officeDocument/2006/relationships/hyperlink" Target="http://data1.naer.edu.tw/physical/physical_101001.wmv" TargetMode="External"/><Relationship Id="rId9" Type="http://schemas.openxmlformats.org/officeDocument/2006/relationships/hyperlink" Target="http://data1.naer.edu.tw/physical/physical_101005.wmv" TargetMode="External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13" Type="http://schemas.openxmlformats.org/officeDocument/2006/relationships/image" Target="../media/image45.png"/><Relationship Id="rId3" Type="http://schemas.openxmlformats.org/officeDocument/2006/relationships/hyperlink" Target="http://3w.naer.edu.tw/physical.jsp" TargetMode="External"/><Relationship Id="rId7" Type="http://schemas.openxmlformats.org/officeDocument/2006/relationships/hyperlink" Target="http://192.192.169.105/Media_MOD1/100/physical/GB-CD341-03.wmv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192.192.169.105/Media_MOD1/100/physical/GB-CD341-02.wmv" TargetMode="External"/><Relationship Id="rId11" Type="http://schemas.openxmlformats.org/officeDocument/2006/relationships/hyperlink" Target="http://192.192.169.105/Media_MOD1/100/physical/GB-CD341-06.wmv" TargetMode="External"/><Relationship Id="rId5" Type="http://schemas.openxmlformats.org/officeDocument/2006/relationships/hyperlink" Target="http://data1.naer.edu.tw/physical/physical_101002.wmv" TargetMode="External"/><Relationship Id="rId15" Type="http://schemas.openxmlformats.org/officeDocument/2006/relationships/image" Target="../media/image47.png"/><Relationship Id="rId10" Type="http://schemas.openxmlformats.org/officeDocument/2006/relationships/hyperlink" Target="http://192.192.169.105/Media_MOD1/100/physical/GB-CD341-05.wmv" TargetMode="External"/><Relationship Id="rId4" Type="http://schemas.openxmlformats.org/officeDocument/2006/relationships/hyperlink" Target="http://192.192.169.105/Media_MOD1/100/physical/GB-CD341-01.wmv" TargetMode="External"/><Relationship Id="rId9" Type="http://schemas.openxmlformats.org/officeDocument/2006/relationships/hyperlink" Target="http://192.192.169.105/Media_MOD1/100/physical/GB-CD341-04.wmv" TargetMode="External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13" Type="http://schemas.openxmlformats.org/officeDocument/2006/relationships/image" Target="../media/image51.png"/><Relationship Id="rId3" Type="http://schemas.openxmlformats.org/officeDocument/2006/relationships/hyperlink" Target="http://3w.naer.edu.tw/physical.jsp" TargetMode="External"/><Relationship Id="rId7" Type="http://schemas.openxmlformats.org/officeDocument/2006/relationships/hyperlink" Target="http://192.192.169.105/Media_MOD1/AV0038098-3/AV0038098-3-002.wmv" TargetMode="Externa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9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192.192.169.105/Media_MOD1/AV0038098-2/AV0038098-2-001.wmv" TargetMode="External"/><Relationship Id="rId11" Type="http://schemas.openxmlformats.org/officeDocument/2006/relationships/hyperlink" Target="http://192.192.169.105/Media_MOD1/AV0038098-6/AV0038098-6-001.wmv" TargetMode="External"/><Relationship Id="rId5" Type="http://schemas.openxmlformats.org/officeDocument/2006/relationships/hyperlink" Target="http://data1.naer.edu.tw/physical/physical_101002.wmv" TargetMode="External"/><Relationship Id="rId15" Type="http://schemas.openxmlformats.org/officeDocument/2006/relationships/image" Target="../media/image53.png"/><Relationship Id="rId10" Type="http://schemas.openxmlformats.org/officeDocument/2006/relationships/hyperlink" Target="http://192.192.169.105/Media_MOD1/AV0038098-5/AV0038098-5-001.wmv" TargetMode="External"/><Relationship Id="rId4" Type="http://schemas.openxmlformats.org/officeDocument/2006/relationships/hyperlink" Target="http://192.192.169.105/Media_MOD1/AV0038098-01/AV0038098-01-001.wmv" TargetMode="External"/><Relationship Id="rId9" Type="http://schemas.openxmlformats.org/officeDocument/2006/relationships/hyperlink" Target="http://192.192.169.105/Media_MOD1/AV0038098-4/AV0038098-4-001.wmv" TargetMode="Externa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2JGsScvbGeY" TargetMode="External"/><Relationship Id="rId13" Type="http://schemas.openxmlformats.org/officeDocument/2006/relationships/hyperlink" Target="http://youtu.be/zhB4qDqD0l4" TargetMode="External"/><Relationship Id="rId18" Type="http://schemas.openxmlformats.org/officeDocument/2006/relationships/image" Target="../media/image59.png"/><Relationship Id="rId3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21" Type="http://schemas.openxmlformats.org/officeDocument/2006/relationships/image" Target="../media/image62.png"/><Relationship Id="rId7" Type="http://schemas.openxmlformats.org/officeDocument/2006/relationships/hyperlink" Target="http://youtu.be/ve-JQ-rc27w" TargetMode="External"/><Relationship Id="rId12" Type="http://schemas.openxmlformats.org/officeDocument/2006/relationships/hyperlink" Target="http://teachernet.moe.edu.tw/TAPE/TapeInfo.aspx?cid=16&amp;tapeid=334&amp;fit=0&amp;fid=all&amp;Vmode=DivWP&amp;ppage=3&amp;wpage=1&amp;mode=" TargetMode="External"/><Relationship Id="rId17" Type="http://schemas.openxmlformats.org/officeDocument/2006/relationships/image" Target="../media/image58.png"/><Relationship Id="rId2" Type="http://schemas.openxmlformats.org/officeDocument/2006/relationships/image" Target="../media/image9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afLPJehvUg4" TargetMode="External"/><Relationship Id="rId11" Type="http://schemas.openxmlformats.org/officeDocument/2006/relationships/hyperlink" Target="http://youtu.be/pkN2ysrStrM" TargetMode="External"/><Relationship Id="rId5" Type="http://schemas.openxmlformats.org/officeDocument/2006/relationships/hyperlink" Target="http://teachernet.moe.edu.tw/TAPE/TapeInfo.aspx?cid=16&amp;tapeid=332&amp;fit=0&amp;fid=all&amp;Vmode=DivWP&amp;ppage=3&amp;wpage=1&amp;mode=" TargetMode="Externa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hyperlink" Target="http://youtu.be/RDxCPZ7QCU4" TargetMode="External"/><Relationship Id="rId19" Type="http://schemas.openxmlformats.org/officeDocument/2006/relationships/image" Target="../media/image60.png"/><Relationship Id="rId4" Type="http://schemas.openxmlformats.org/officeDocument/2006/relationships/hyperlink" Target="http://youtu.be/KWzhWfk-i5I" TargetMode="External"/><Relationship Id="rId9" Type="http://schemas.openxmlformats.org/officeDocument/2006/relationships/hyperlink" Target="http://youtu.be/0d8EixC7mWU" TargetMode="External"/><Relationship Id="rId14" Type="http://schemas.openxmlformats.org/officeDocument/2006/relationships/hyperlink" Target="http://youtu.be/WzFOVzhQRKA" TargetMode="External"/><Relationship Id="rId2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RDxCPZ7QCU4" TargetMode="External"/><Relationship Id="rId13" Type="http://schemas.openxmlformats.org/officeDocument/2006/relationships/hyperlink" Target="http://youtu.be/pkN2ysrStrM" TargetMode="External"/><Relationship Id="rId18" Type="http://schemas.openxmlformats.org/officeDocument/2006/relationships/image" Target="../media/image67.png"/><Relationship Id="rId3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21" Type="http://schemas.openxmlformats.org/officeDocument/2006/relationships/image" Target="../media/image70.png"/><Relationship Id="rId7" Type="http://schemas.openxmlformats.org/officeDocument/2006/relationships/hyperlink" Target="http://youtu.be/WVnnQKtLwaY" TargetMode="External"/><Relationship Id="rId12" Type="http://schemas.openxmlformats.org/officeDocument/2006/relationships/hyperlink" Target="http://youtu.be/ho0YGIcnuWs" TargetMode="External"/><Relationship Id="rId17" Type="http://schemas.openxmlformats.org/officeDocument/2006/relationships/image" Target="../media/image66.png"/><Relationship Id="rId2" Type="http://schemas.openxmlformats.org/officeDocument/2006/relationships/image" Target="../media/image9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zVcdWWWfZJ8" TargetMode="External"/><Relationship Id="rId11" Type="http://schemas.openxmlformats.org/officeDocument/2006/relationships/hyperlink" Target="http://youtu.be/segDj4Dalmo" TargetMode="External"/><Relationship Id="rId5" Type="http://schemas.openxmlformats.org/officeDocument/2006/relationships/hyperlink" Target="http://youtu.be/afLPJehvUg4" TargetMode="External"/><Relationship Id="rId15" Type="http://schemas.openxmlformats.org/officeDocument/2006/relationships/hyperlink" Target="http://youtu.be/ACLDBuw8HdA" TargetMode="External"/><Relationship Id="rId23" Type="http://schemas.openxmlformats.org/officeDocument/2006/relationships/image" Target="../media/image72.png"/><Relationship Id="rId10" Type="http://schemas.openxmlformats.org/officeDocument/2006/relationships/hyperlink" Target="http://youtu.be/axIWkcHNO_E" TargetMode="External"/><Relationship Id="rId19" Type="http://schemas.openxmlformats.org/officeDocument/2006/relationships/image" Target="../media/image68.png"/><Relationship Id="rId4" Type="http://schemas.openxmlformats.org/officeDocument/2006/relationships/hyperlink" Target="http://youtu.be/elNUxW2NB0g" TargetMode="External"/><Relationship Id="rId9" Type="http://schemas.openxmlformats.org/officeDocument/2006/relationships/hyperlink" Target="http://youtu.be/2JGsScvbGeY" TargetMode="External"/><Relationship Id="rId14" Type="http://schemas.openxmlformats.org/officeDocument/2006/relationships/hyperlink" Target="http://youtu.be/vMqAcN_JX5k" TargetMode="External"/><Relationship Id="rId22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CsRbzaYj0Js" TargetMode="External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hyperlink" Target="http://youtu.be/Qw-DRp3OG8c" TargetMode="External"/><Relationship Id="rId21" Type="http://schemas.openxmlformats.org/officeDocument/2006/relationships/image" Target="../media/image81.png"/><Relationship Id="rId7" Type="http://schemas.openxmlformats.org/officeDocument/2006/relationships/hyperlink" Target="http://youtu.be/pkN2ysrStrM" TargetMode="External"/><Relationship Id="rId12" Type="http://schemas.openxmlformats.org/officeDocument/2006/relationships/hyperlink" Target="http://youtu.be/78fYEeVMoLA" TargetMode="External"/><Relationship Id="rId17" Type="http://schemas.openxmlformats.org/officeDocument/2006/relationships/image" Target="../media/image77.png"/><Relationship Id="rId2" Type="http://schemas.openxmlformats.org/officeDocument/2006/relationships/image" Target="../media/image9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s8IBm9ic6Ns" TargetMode="External"/><Relationship Id="rId11" Type="http://schemas.openxmlformats.org/officeDocument/2006/relationships/hyperlink" Target="http://youtu.be/gM7nCeiK33c" TargetMode="External"/><Relationship Id="rId5" Type="http://schemas.openxmlformats.org/officeDocument/2006/relationships/hyperlink" Target="http://youtu.be/nZbySXSliq0" TargetMode="External"/><Relationship Id="rId15" Type="http://schemas.openxmlformats.org/officeDocument/2006/relationships/image" Target="../media/image75.png"/><Relationship Id="rId10" Type="http://schemas.openxmlformats.org/officeDocument/2006/relationships/hyperlink" Target="http://youtu.be/QZxa7tn3xyY" TargetMode="External"/><Relationship Id="rId19" Type="http://schemas.openxmlformats.org/officeDocument/2006/relationships/image" Target="../media/image79.png"/><Relationship Id="rId4" Type="http://schemas.openxmlformats.org/officeDocument/2006/relationships/hyperlink" Target="http://youtu.be/wPEfROx01Ms" TargetMode="External"/><Relationship Id="rId9" Type="http://schemas.openxmlformats.org/officeDocument/2006/relationships/hyperlink" Target="http://youtu.be/hqOHQo1TCv8" TargetMode="External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luycGuYXJJY" TargetMode="External"/><Relationship Id="rId13" Type="http://schemas.openxmlformats.org/officeDocument/2006/relationships/hyperlink" Target="http://youtu.be/sFkY3XNTYkc" TargetMode="External"/><Relationship Id="rId18" Type="http://schemas.openxmlformats.org/officeDocument/2006/relationships/image" Target="../media/image86.png"/><Relationship Id="rId3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21" Type="http://schemas.openxmlformats.org/officeDocument/2006/relationships/image" Target="../media/image89.png"/><Relationship Id="rId7" Type="http://schemas.openxmlformats.org/officeDocument/2006/relationships/hyperlink" Target="http://youtu.be/rHL8o6SBkhw" TargetMode="External"/><Relationship Id="rId12" Type="http://schemas.openxmlformats.org/officeDocument/2006/relationships/hyperlink" Target="http://youtu.be/SUwVdvbZLhY" TargetMode="External"/><Relationship Id="rId17" Type="http://schemas.openxmlformats.org/officeDocument/2006/relationships/image" Target="../media/image85.png"/><Relationship Id="rId2" Type="http://schemas.openxmlformats.org/officeDocument/2006/relationships/image" Target="../media/image9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aj-9fTBbvgE" TargetMode="External"/><Relationship Id="rId11" Type="http://schemas.openxmlformats.org/officeDocument/2006/relationships/hyperlink" Target="http://youtu.be/pkN2ysrStrM" TargetMode="External"/><Relationship Id="rId5" Type="http://schemas.openxmlformats.org/officeDocument/2006/relationships/hyperlink" Target="http://youtu.be/rtXverwG718" TargetMode="External"/><Relationship Id="rId15" Type="http://schemas.openxmlformats.org/officeDocument/2006/relationships/image" Target="../media/image83.png"/><Relationship Id="rId10" Type="http://schemas.openxmlformats.org/officeDocument/2006/relationships/hyperlink" Target="http://youtu.be/mPdAQSr0b8A" TargetMode="External"/><Relationship Id="rId19" Type="http://schemas.openxmlformats.org/officeDocument/2006/relationships/image" Target="../media/image87.png"/><Relationship Id="rId4" Type="http://schemas.openxmlformats.org/officeDocument/2006/relationships/hyperlink" Target="http://youtu.be/c0bxBanLj3Q" TargetMode="External"/><Relationship Id="rId9" Type="http://schemas.openxmlformats.org/officeDocument/2006/relationships/hyperlink" Target="http://youtu.be/SS69hBvZTFs" TargetMode="External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1x9RMnK9F1A" TargetMode="External"/><Relationship Id="rId13" Type="http://schemas.openxmlformats.org/officeDocument/2006/relationships/hyperlink" Target="http://youtu.be/pkN2ysrStrM" TargetMode="External"/><Relationship Id="rId18" Type="http://schemas.openxmlformats.org/officeDocument/2006/relationships/image" Target="../media/image93.png"/><Relationship Id="rId3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21" Type="http://schemas.openxmlformats.org/officeDocument/2006/relationships/image" Target="../media/image96.png"/><Relationship Id="rId7" Type="http://schemas.openxmlformats.org/officeDocument/2006/relationships/hyperlink" Target="http://youtu.be/2JGsScvbGeY" TargetMode="External"/><Relationship Id="rId12" Type="http://schemas.openxmlformats.org/officeDocument/2006/relationships/hyperlink" Target="http://youtu.be/R00eNJvsAKY" TargetMode="External"/><Relationship Id="rId17" Type="http://schemas.openxmlformats.org/officeDocument/2006/relationships/image" Target="../media/image92.png"/><Relationship Id="rId2" Type="http://schemas.openxmlformats.org/officeDocument/2006/relationships/image" Target="../media/image9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8aS10PEtFIg" TargetMode="External"/><Relationship Id="rId11" Type="http://schemas.openxmlformats.org/officeDocument/2006/relationships/hyperlink" Target="http://youtu.be/R79fCtI6TcY" TargetMode="External"/><Relationship Id="rId24" Type="http://schemas.openxmlformats.org/officeDocument/2006/relationships/image" Target="../media/image99.png"/><Relationship Id="rId5" Type="http://schemas.openxmlformats.org/officeDocument/2006/relationships/hyperlink" Target="http://youtu.be/zVcdWWWfZJ8" TargetMode="External"/><Relationship Id="rId15" Type="http://schemas.openxmlformats.org/officeDocument/2006/relationships/hyperlink" Target="http://youtu.be/kkL0W9WeRww" TargetMode="External"/><Relationship Id="rId23" Type="http://schemas.openxmlformats.org/officeDocument/2006/relationships/image" Target="../media/image98.png"/><Relationship Id="rId10" Type="http://schemas.openxmlformats.org/officeDocument/2006/relationships/hyperlink" Target="http://youtu.be/meLyOBQXMOg" TargetMode="External"/><Relationship Id="rId19" Type="http://schemas.openxmlformats.org/officeDocument/2006/relationships/image" Target="../media/image94.png"/><Relationship Id="rId4" Type="http://schemas.openxmlformats.org/officeDocument/2006/relationships/hyperlink" Target="http://youtu.be/yi4IlWDNzZI" TargetMode="External"/><Relationship Id="rId9" Type="http://schemas.openxmlformats.org/officeDocument/2006/relationships/hyperlink" Target="http://youtu.be/TbgyEP7vc9Q" TargetMode="External"/><Relationship Id="rId14" Type="http://schemas.openxmlformats.org/officeDocument/2006/relationships/hyperlink" Target="http://www.youtube.com/watch?v=JZTl3xQFr5k&amp;feature=share&amp;list=PLF3B4C7746BEF5C90" TargetMode="External"/><Relationship Id="rId22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aFP72MyMjdY" TargetMode="External"/><Relationship Id="rId13" Type="http://schemas.openxmlformats.org/officeDocument/2006/relationships/hyperlink" Target="http://youtu.be/pkN2ysrStrM" TargetMode="External"/><Relationship Id="rId18" Type="http://schemas.openxmlformats.org/officeDocument/2006/relationships/image" Target="../media/image102.png"/><Relationship Id="rId3" Type="http://schemas.openxmlformats.org/officeDocument/2006/relationships/hyperlink" Target="http://teachernet.moe.edu.tw/TAPE/TapeInfo.aspx?cid=16&amp;tapeid=327&amp;fit=0&amp;fid=all&amp;Vmode=DivWP&amp;ppage=2&amp;wpage=1&amp;mode=" TargetMode="External"/><Relationship Id="rId21" Type="http://schemas.openxmlformats.org/officeDocument/2006/relationships/image" Target="../media/image105.png"/><Relationship Id="rId7" Type="http://schemas.openxmlformats.org/officeDocument/2006/relationships/hyperlink" Target="http://youtu.be/SLaeAsolnIc" TargetMode="External"/><Relationship Id="rId12" Type="http://schemas.openxmlformats.org/officeDocument/2006/relationships/hyperlink" Target="http://youtu.be/EOF2aXV3A48" TargetMode="External"/><Relationship Id="rId17" Type="http://schemas.openxmlformats.org/officeDocument/2006/relationships/image" Target="../media/image101.png"/><Relationship Id="rId2" Type="http://schemas.openxmlformats.org/officeDocument/2006/relationships/image" Target="../media/image9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youtu.be/bXLpnoLMHbk" TargetMode="External"/><Relationship Id="rId11" Type="http://schemas.openxmlformats.org/officeDocument/2006/relationships/hyperlink" Target="http://youtu.be/E0MLBotBicE" TargetMode="External"/><Relationship Id="rId24" Type="http://schemas.openxmlformats.org/officeDocument/2006/relationships/image" Target="../media/image108.png"/><Relationship Id="rId5" Type="http://schemas.openxmlformats.org/officeDocument/2006/relationships/hyperlink" Target="http://youtu.be/TbgyEP7vc9Q" TargetMode="External"/><Relationship Id="rId15" Type="http://schemas.openxmlformats.org/officeDocument/2006/relationships/hyperlink" Target="http://youtu.be/T2YFoVB7joM" TargetMode="External"/><Relationship Id="rId23" Type="http://schemas.openxmlformats.org/officeDocument/2006/relationships/image" Target="../media/image107.png"/><Relationship Id="rId10" Type="http://schemas.openxmlformats.org/officeDocument/2006/relationships/hyperlink" Target="http://youtu.be/hiEu2Q9Bd4U" TargetMode="External"/><Relationship Id="rId19" Type="http://schemas.openxmlformats.org/officeDocument/2006/relationships/image" Target="../media/image103.png"/><Relationship Id="rId4" Type="http://schemas.openxmlformats.org/officeDocument/2006/relationships/hyperlink" Target="http://youtu.be/qeZnH4fu5JA" TargetMode="External"/><Relationship Id="rId9" Type="http://schemas.openxmlformats.org/officeDocument/2006/relationships/hyperlink" Target="http://youtu.be/meLyOBQXMOg" TargetMode="External"/><Relationship Id="rId14" Type="http://schemas.openxmlformats.org/officeDocument/2006/relationships/hyperlink" Target="http://youtu.be/KR19oFW9lu0" TargetMode="External"/><Relationship Id="rId22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aIXR3VIk5V8" TargetMode="External"/><Relationship Id="rId13" Type="http://schemas.openxmlformats.org/officeDocument/2006/relationships/hyperlink" Target="http://youtu.be/1lgOff9-SWM" TargetMode="External"/><Relationship Id="rId3" Type="http://schemas.openxmlformats.org/officeDocument/2006/relationships/hyperlink" Target="http://www.lksh.chc.edu.tw/ezcatfiles/cust/img/img/24/94gender_lovesong_idea.doc" TargetMode="External"/><Relationship Id="rId7" Type="http://schemas.openxmlformats.org/officeDocument/2006/relationships/hyperlink" Target="http://www.youtube.com/watch?v=f6IvWn-A4nU" TargetMode="External"/><Relationship Id="rId12" Type="http://schemas.openxmlformats.org/officeDocument/2006/relationships/hyperlink" Target="http://youtu.be/ZL_GSPCmWY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e_sZHcZyYVg" TargetMode="External"/><Relationship Id="rId11" Type="http://schemas.openxmlformats.org/officeDocument/2006/relationships/hyperlink" Target="http://youtu.be/upPpThARpgM" TargetMode="External"/><Relationship Id="rId5" Type="http://schemas.openxmlformats.org/officeDocument/2006/relationships/hyperlink" Target="http://www.tpshb.tpc.gov.tw/web/SG?command=display&amp;pageID=33310&amp;page=view" TargetMode="External"/><Relationship Id="rId10" Type="http://schemas.openxmlformats.org/officeDocument/2006/relationships/hyperlink" Target="http://www.youtube.com/watch?v=8eJP4kwQJVs" TargetMode="External"/><Relationship Id="rId4" Type="http://schemas.openxmlformats.org/officeDocument/2006/relationships/hyperlink" Target="http://www.youtube.com/watch?v=mAnkEcHauBk" TargetMode="External"/><Relationship Id="rId9" Type="http://schemas.openxmlformats.org/officeDocument/2006/relationships/hyperlink" Target="http://youtu.be/kQaXkXKnXqg" TargetMode="External"/><Relationship Id="rId14" Type="http://schemas.openxmlformats.org/officeDocument/2006/relationships/hyperlink" Target="http://www.youtube.com/watch?v=5DwjgjjSGwA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ttoday.net/news/20130930/276147.htm" TargetMode="External"/><Relationship Id="rId3" Type="http://schemas.openxmlformats.org/officeDocument/2006/relationships/hyperlink" Target="http://www.chinatimes.com/newspapers/%E7%A5%AD%E6%8B%9C%E6%96%87%E5%8C%96%E8%AB%96%E5%A3%87-%E5%AE%97%E6%95%99%E6%80%A7%E5%88%A5%E5%B9%B3%E7%AD%89%E5%85%A5%E8%AD%B0%E9%A1%8C-20130910000487-260107" TargetMode="External"/><Relationship Id="rId7" Type="http://schemas.openxmlformats.org/officeDocument/2006/relationships/hyperlink" Target="http://news.sina.com.tw/article/20130929/10767320.html" TargetMode="External"/><Relationship Id="rId12" Type="http://schemas.openxmlformats.org/officeDocument/2006/relationships/hyperlink" Target="http://www.libertytimes.com.tw/2005/new/oct/16/today-stock5.ht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inatimes.com/realtimenews/%E5%A5%B3%E7%94%9F%E4%B8%8A%E7%94%B7%E5%BB%81-%E5%BA%B7%E5%AF%A7%E5%A4%A7%E5%AD%B8%E8%A8%AD%E3%80%8C%E6%80%A7%E5%88%A5%E5%8F%8B%E5%96%84%E5%BB%81%E6%89%80%E3%80%8D-20130925004773-260405" TargetMode="External"/><Relationship Id="rId11" Type="http://schemas.openxmlformats.org/officeDocument/2006/relationships/hyperlink" Target="http://www.libertytimes.com.tw/2007/new/nov/25/today-love3.htm" TargetMode="External"/><Relationship Id="rId5" Type="http://schemas.openxmlformats.org/officeDocument/2006/relationships/hyperlink" Target="http://n.yam.com/lihpao/arts/20130918/20130918763234.html" TargetMode="External"/><Relationship Id="rId10" Type="http://schemas.openxmlformats.org/officeDocument/2006/relationships/hyperlink" Target="http://www.libertytimes.com.tw/2007/new/aug/26/today-north3-2.htm" TargetMode="External"/><Relationship Id="rId4" Type="http://schemas.openxmlformats.org/officeDocument/2006/relationships/hyperlink" Target="http://n.yam.com/lihpao/arts/20130925/20130925776310.html" TargetMode="External"/><Relationship Id="rId9" Type="http://schemas.openxmlformats.org/officeDocument/2006/relationships/hyperlink" Target="http://www.libertytimes.com.tw/2009/new/mar/8/today-life8.ht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tw.news.yahoo.com/%E6%A8%82%E9%AB%98%E7%8E%A9%E5%85%B7%E6%83%B9%E8%AD%B0-%E7%96%91%E6%9C%89%E6%80%A7%E5%88%A5%E5%88%BB%E6%9D%BF%E5%8D%B0%E8%B1%A1-091300392.html" TargetMode="External"/><Relationship Id="rId3" Type="http://schemas.openxmlformats.org/officeDocument/2006/relationships/hyperlink" Target="http://www.tvbs.com.tw/news/news_list.asp?no=keri20031005164831" TargetMode="External"/><Relationship Id="rId7" Type="http://schemas.openxmlformats.org/officeDocument/2006/relationships/hyperlink" Target="http://tw.news.yahoo.com/%E6%80%A7%E5%88%A5%E6%AD%A7%E8%A6%96-%E6%A0%A1%E5%9C%92%E5%85%A7%E7%A6%81%E7%A9%BF%E8%A4%B2%E8%A3%9D-085700526.html" TargetMode="External"/><Relationship Id="rId12" Type="http://schemas.openxmlformats.org/officeDocument/2006/relationships/hyperlink" Target="http://tw.news.yahoo.com/%E5%9F%B9%E9%A4%8A%E5%A5%B3%E5%AD%A9%E7%A7%91%E5%AD%B8%E5%8A%9B-%E5%BE%9E%E7%94%9F%E6%B4%BB%E9%96%8B%E5%A7%8B-160841856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today.net/news/20120820/90117.htm" TargetMode="External"/><Relationship Id="rId11" Type="http://schemas.openxmlformats.org/officeDocument/2006/relationships/hyperlink" Target="http://tw.news.yahoo.com/%E5%8F%B0%E7%81%A3%E6%80%A7%E5%B9%B3%E5%9B%B0%E5%A2%83-%E7%9C%8B%E4%B8%8D%E8%A6%8B%E7%9A%84%E6%80%A7%E5%88%A5%E6%AD%A7%E8%A6%96-053922397.html" TargetMode="External"/><Relationship Id="rId5" Type="http://schemas.openxmlformats.org/officeDocument/2006/relationships/hyperlink" Target="http://www.ettoday.net/news/20111229/15680.htm" TargetMode="External"/><Relationship Id="rId10" Type="http://schemas.openxmlformats.org/officeDocument/2006/relationships/hyperlink" Target="http://www.libertytimes.com.tw/2013/new/sep/3/today-center23.htm?Slots=TPhoto" TargetMode="External"/><Relationship Id="rId4" Type="http://schemas.openxmlformats.org/officeDocument/2006/relationships/hyperlink" Target="http://www.ettoday.net/news/20120529/50672.htm" TargetMode="External"/><Relationship Id="rId9" Type="http://schemas.openxmlformats.org/officeDocument/2006/relationships/hyperlink" Target="http://tw.news.yahoo.com/%E5%90%8C%E5%BF%97%E7%B5%90%E5%A9%9A%E6%AC%8A-%E9%83%AD%E5%AA%BD%E5%AA%BD%E8%A6%81%E5%A5%B3%E5%85%92%E5%B9%B8%E7%A6%8F-061222453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ppledaily.com.tw/realtimenews/article/international/20130525/181830/applesearch/&#30007;&#20154;&#37117;&#26159;&#25078;&#39740;&#65311;&#19977;&#26143;&#26032;&#24291;&#21578;&#24825;&#29229;&#35696;" TargetMode="External"/><Relationship Id="rId3" Type="http://schemas.openxmlformats.org/officeDocument/2006/relationships/hyperlink" Target="http://www.appledaily.com.tw/appledaily/article/headline/20130814/35219844/applesearch/&#28966;&#40670;&#35413;&#35542;&#65306;&#22899;&#27861;&#23448;&#19981;&#25026;&#36557;&#23529;&#21966;&#21496;&#27861;&#30028;&#30340;&#24615;&#21029;&#27495;&#35222;&#65288;&#26519;&#23526;&#33459;&#65289;" TargetMode="External"/><Relationship Id="rId7" Type="http://schemas.openxmlformats.org/officeDocument/2006/relationships/hyperlink" Target="http://www.appledaily.com.tw/appledaily/article/international/20130706/35131866/applesearch/&#29983;&#22899;&#20818;&#26159;&#36000;&#25812;&#21360;&#24230;&#22899;&#23344;&#36973;&#27963;&#22475;" TargetMode="External"/><Relationship Id="rId12" Type="http://schemas.openxmlformats.org/officeDocument/2006/relationships/hyperlink" Target="http://www.appledaily.com.tw/appledaily/article/headline/20121011/34565972/applesearch/&#38626;&#35676;&#26657;&#35215;&#31359;&#35122;&#19981;&#31359;&#35033;&#38920;&#36774;&#35657;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pledaily.com.tw/appledaily/article/headline/20130712/35145185/applesearch/&#38263;&#33151;&#22899;&#34987;&#25488;&#33216;&#35686;&#34407;&#12300;&#31359;&#22826;&#30701;&#12301;" TargetMode="External"/><Relationship Id="rId11" Type="http://schemas.openxmlformats.org/officeDocument/2006/relationships/hyperlink" Target="http://www.appledaily.com.tw/appledaily/article/headline/20130207/34820686/applesearch/&#26446;&#20339;&#38671;&#32317;&#32113;&#24220;&#39318;&#20301;&#22899;&#30332;&#35328;&#20154;" TargetMode="External"/><Relationship Id="rId5" Type="http://schemas.openxmlformats.org/officeDocument/2006/relationships/hyperlink" Target="http://www.appledaily.com.tw/realtimenews/article/international/20130714/224842/applesearch/&#25105;&#26159;&#30007;&#29983;&#12288;6&#27506;&#31461;&#25298;&#30070;&#22899;&#23401;&#20818;" TargetMode="External"/><Relationship Id="rId10" Type="http://schemas.openxmlformats.org/officeDocument/2006/relationships/hyperlink" Target="http://www.appledaily.com.tw/appledaily/article/international/20130301/34858852/applesearch/6&#27506;&#30007;&#31461;&#31359;&#22899;&#35037;&#23416;&#26657;&#31105;&#19978;&#22899;&#24257;" TargetMode="External"/><Relationship Id="rId4" Type="http://schemas.openxmlformats.org/officeDocument/2006/relationships/hyperlink" Target="http://www.appledaily.com.tw/appledaily/article/headline/20130808/35206585/applesearch/&#36870;&#36681;&#36328;&#24615;&#21029;&#23130;&#23035;&#26377;&#25928;" TargetMode="External"/><Relationship Id="rId9" Type="http://schemas.openxmlformats.org/officeDocument/2006/relationships/hyperlink" Target="http://www.appledaily.com.tw/appledaily/article/headline/20130415/34953432/applesearch/&#22283;&#20108;&#30007;&#25720;&#33216;&#24615;&#39479;8&#22899;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oa.mlc.edu.tw/files/000564/15.ppt" TargetMode="External"/><Relationship Id="rId13" Type="http://schemas.openxmlformats.org/officeDocument/2006/relationships/hyperlink" Target="http://youtu.be/zVcdWWWfZJ8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blog.ilc.edu.tw/blog/gallery/5131/5131-1043454.ppt" TargetMode="External"/><Relationship Id="rId12" Type="http://schemas.openxmlformats.org/officeDocument/2006/relationships/hyperlink" Target="http://mag.chinatimes.com/print.aspx?artid=1743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oa.mlc.edu.tw/files/000564/2.ppt" TargetMode="External"/><Relationship Id="rId11" Type="http://schemas.openxmlformats.org/officeDocument/2006/relationships/hyperlink" Target="http://163.24.145.10/gender/plan/g5/allen-ppt.ppt" TargetMode="External"/><Relationship Id="rId5" Type="http://schemas.openxmlformats.org/officeDocument/2006/relationships/hyperlink" Target="http://children.moc.gov.tw/garden/animation.php?id=200201A01" TargetMode="External"/><Relationship Id="rId15" Type="http://schemas.openxmlformats.org/officeDocument/2006/relationships/hyperlink" Target="http://tesag.ntpc.edu.tw/fdownload/getfile.asp?fno=175&amp;fenable=1&amp;id=%7b211FFC8A-5CD3-4867-82C6-B28D5FB0A365%7d" TargetMode="External"/><Relationship Id="rId10" Type="http://schemas.openxmlformats.org/officeDocument/2006/relationships/hyperlink" Target="http://163.22.60.3/classweb/UploadDocument/157/5510_%E6%9C%89%E4%BB%80%E9%BA%BC%E6%AF%9B%E7%97%85.ppt" TargetMode="External"/><Relationship Id="rId4" Type="http://schemas.openxmlformats.org/officeDocument/2006/relationships/hyperlink" Target="http://www.fsps.tyc.edu.tw/mediafile/749007/knowledge/35/18/65/2011-5-9-22-15-43-nf1.ppt" TargetMode="External"/><Relationship Id="rId9" Type="http://schemas.openxmlformats.org/officeDocument/2006/relationships/hyperlink" Target="http://etoe.mlc.edu.tw/media/files/1023.ppt" TargetMode="External"/><Relationship Id="rId14" Type="http://schemas.openxmlformats.org/officeDocument/2006/relationships/hyperlink" Target="http://www.101superweb.com/c/document_library/get_file?uuid=d2f5b0c8-dafe-4c16-8727-949c5e600518&amp;groupId=120181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://www.101superweb.com/c/document_library/get_file?uuid=944c7d16-3c7c-4343-884e-7817006fe74f&amp;groupId=1201817" TargetMode="External"/><Relationship Id="rId3" Type="http://schemas.openxmlformats.org/officeDocument/2006/relationships/hyperlink" Target="https://sites.google.com/a/m1.lses.tyc.edu.tw/lin-sen-guo-xiao-fu-dao-zi-yuan-wang/hui-benppt/20090225010359%E5%A5%A7%E5%88%A9%E4%BD%9B%E6%98%AF%E5%80%8B%E5%A8%98%E5%A8%98%E8%85%94.rar?attredirects=0&amp;d=1" TargetMode="External"/><Relationship Id="rId7" Type="http://schemas.openxmlformats.org/officeDocument/2006/relationships/hyperlink" Target="http://www.family.taipei.gov.tw/public/MMO/FAMILY/%E6%95%99%E5%B8%AB%E7%B9%AA%E6%9C%AC_1-7.ppt" TargetMode="External"/><Relationship Id="rId12" Type="http://schemas.openxmlformats.org/officeDocument/2006/relationships/hyperlink" Target="http://youtu.be/zVcdWWWfZJ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tjh.tn.edu.tw/mix/&#32178;&#38913;/&#21109;&#26032;&#25945;&#23416;&#26041;&#26696;&#30740;&#32722;/&#26417;&#23478;&#25925;&#20107;/&#26417;&#23478;&#25925;&#20107;.ppt" TargetMode="External"/><Relationship Id="rId11" Type="http://schemas.openxmlformats.org/officeDocument/2006/relationships/hyperlink" Target="http://blog.ilc.edu.tw/blog/gallery/5802/5802-482641.ppt" TargetMode="External"/><Relationship Id="rId5" Type="http://schemas.openxmlformats.org/officeDocument/2006/relationships/hyperlink" Target="http://tesag.ntpc.edu.tw/fdownload/getfile.asp?fno=139&amp;fenable=1&amp;id=%7b1BFEA371-EC83-4CF4-9A72-F6A3F4525FF5%7d" TargetMode="External"/><Relationship Id="rId10" Type="http://schemas.openxmlformats.org/officeDocument/2006/relationships/hyperlink" Target="http://tw.class.uschoolnet.com/class/uschool_download.php?m4k=1255003929-829-8309&amp;ext_name=.ppt&amp;file_name=%E8%8F%B2%E8%8F%B2%E7%94%9F%E6%B0%A3%E4%BA%86.ppt&amp;class_siteid=css000000105314" TargetMode="External"/><Relationship Id="rId4" Type="http://schemas.openxmlformats.org/officeDocument/2006/relationships/hyperlink" Target="http://youtu.be/5jp9bkZVwqU" TargetMode="External"/><Relationship Id="rId9" Type="http://schemas.openxmlformats.org/officeDocument/2006/relationships/hyperlink" Target="http://163.23.92.170/lifetype/resserver.php?blogId=12&amp;resource=%E4%B8%8D%E8%A6%81%E8%A6%AA%E6%88%91.ppt" TargetMode="External"/><Relationship Id="rId14" Type="http://schemas.openxmlformats.org/officeDocument/2006/relationships/hyperlink" Target="http://www.101superweb.com/c/document_library/get_file?uuid=2e68f0c1-8073-4150-8472-d3000de51742&amp;groupId=120181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tpfile.tcavs.tc.edu.tw/teacher/00813/set/..%5C%E6%95%99%E5%AD%B8%E8%B3%87%E6%BA%90%5C4-3%E8%AA%8D%E8%AD%98%E6%80%A7%E4%BE%B5%E5%AE%B3.ppt" TargetMode="External"/><Relationship Id="rId13" Type="http://schemas.openxmlformats.org/officeDocument/2006/relationships/hyperlink" Target="http://www.goodlife-edu.com/c/document_library/get_file?uuid=8ce153d5-611f-4009-94b3-dcd0c3a54bfc&amp;groupId=1201817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tesag.ntpc.edu.tw/mediafile/13800015/fdownload/159/138/2011-5-6-10-9-59-138-nf1.ppt" TargetMode="External"/><Relationship Id="rId12" Type="http://schemas.openxmlformats.org/officeDocument/2006/relationships/hyperlink" Target="http://ostube.snwes.tyc.edu.tw/ostube/video/487/%E3%80%90%E5%B0%81%E6%AE%BA%E9%B9%B9%E8%B1%AC%E6%89%8B%E4%B9%8B%E9%9D%9E%E5%B8%B8%E5%85%89%E7%A2%9F%E3%80%916%E5%B9%B4%E7%B4%9A%E5%AE%A3%E5%B0%8E%E5%BD%B1%E7%89%8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srv.paps.kh.edu.tw/classpage/UploadDocument/12892_%E5%AE%B6%E6%97%8F%E7%9B%B8%E7%B0%BF.ppt" TargetMode="External"/><Relationship Id="rId11" Type="http://schemas.openxmlformats.org/officeDocument/2006/relationships/hyperlink" Target="http://140.111.1.89/gender/oneway2008-new.asf" TargetMode="External"/><Relationship Id="rId5" Type="http://schemas.openxmlformats.org/officeDocument/2006/relationships/hyperlink" Target="http://children.moc.gov.tw/garden/animation.php?id=200204A01" TargetMode="External"/><Relationship Id="rId10" Type="http://schemas.openxmlformats.org/officeDocument/2006/relationships/hyperlink" Target="http://140.111.1.89/gender/13-3.asf" TargetMode="External"/><Relationship Id="rId4" Type="http://schemas.openxmlformats.org/officeDocument/2006/relationships/hyperlink" Target="http://children.moc.gov.tw/garden/animation.php?id=200005A01" TargetMode="External"/><Relationship Id="rId9" Type="http://schemas.openxmlformats.org/officeDocument/2006/relationships/hyperlink" Target="http://140.111.1.89/gender/13-1.as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tcu.edu.tw/sa/link/phy/new%20gender%20net/&#25945;&#26696;/&#24615;&#21029;&#24179;&#31561;&#24847;&#35672;&#25945;&#26696;4---&#12300;&#23186;&#12301;&#26377;&#24615;&#21029;&#21051;&#26495;&#21360;&#35937;-PPT.ppt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ntcu.edu.tw/sa/link/phy/new%20gender%20net/&#25945;&#26696;/&#24615;&#21029;&#24179;&#31561;&#24847;&#35672;&#25945;&#26696;4---&#12300;&#23186;&#12301;&#26377;&#24615;&#21029;&#21051;&#26495;&#21360;&#35937;&#35430;&#25945;&#24433;&#29255;.wmv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dlife-edu.com/c/document_library/get_file?uuid=01caed9b-3b74-4da7-9dd1-e91b0f7d87f9&amp;groupId=1201817" TargetMode="External"/><Relationship Id="rId5" Type="http://schemas.openxmlformats.org/officeDocument/2006/relationships/hyperlink" Target="http://www.goodlife-edu.com/c/document_library/get_file?uuid=2a924645-5b79-4ecd-a04c-b5607ab4bfe4&amp;groupId=1201817" TargetMode="External"/><Relationship Id="rId4" Type="http://schemas.openxmlformats.org/officeDocument/2006/relationships/hyperlink" Target="http://www.goodlife-edu.com/c/document_library/get_file?uuid=ea29f9bc-2cfd-4cb6-b3c2-253323c263b1&amp;groupId=120181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323850" y="547464"/>
            <a:ext cx="8424863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/>
                <a:ea typeface="標楷體"/>
              </a:rPr>
              <a:t>國中小教師自製性別平等教育</a:t>
            </a:r>
          </a:p>
        </p:txBody>
      </p:sp>
      <p:sp>
        <p:nvSpPr>
          <p:cNvPr id="3075" name="WordArt 7"/>
          <p:cNvSpPr>
            <a:spLocks noChangeArrowheads="1" noChangeShapeType="1" noTextEdit="1"/>
          </p:cNvSpPr>
          <p:nvPr/>
        </p:nvSpPr>
        <p:spPr bwMode="auto">
          <a:xfrm>
            <a:off x="2268538" y="1483568"/>
            <a:ext cx="4895850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標楷體"/>
                <a:ea typeface="標楷體"/>
              </a:rPr>
              <a:t>教學媒體競賽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259632" y="3384516"/>
            <a:ext cx="7056784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kumimoji="1" lang="zh-TW" altLang="en-US" sz="2400" b="1" i="0" dirty="0">
                <a:latin typeface="標楷體" pitchFamily="65" charset="-120"/>
                <a:ea typeface="標楷體" pitchFamily="65" charset="-120"/>
              </a:rPr>
              <a:t>台南市北區開元</a:t>
            </a:r>
            <a:r>
              <a:rPr kumimoji="1" lang="zh-TW" altLang="en-US" sz="2400" b="1" i="0" dirty="0" smtClean="0">
                <a:latin typeface="標楷體" pitchFamily="65" charset="-120"/>
                <a:ea typeface="標楷體" pitchFamily="65" charset="-120"/>
              </a:rPr>
              <a:t>國小陸啟華、許春霞、王郁雅老師</a:t>
            </a:r>
            <a:endParaRPr kumimoji="1"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kumimoji="1" lang="zh-TW" altLang="en-US" sz="2400" b="1" i="0" dirty="0" smtClean="0">
                <a:latin typeface="標楷體" pitchFamily="65" charset="-120"/>
                <a:ea typeface="標楷體" pitchFamily="65" charset="-120"/>
              </a:rPr>
              <a:t>製作 </a:t>
            </a:r>
            <a:r>
              <a:rPr kumimoji="1" lang="en-US" altLang="zh-TW" sz="2800" i="0" dirty="0" smtClean="0">
                <a:latin typeface="Matura MT Script Capitals" pitchFamily="66" charset="0"/>
                <a:ea typeface="標楷體" pitchFamily="65" charset="-120"/>
              </a:rPr>
              <a:t>102/10/2</a:t>
            </a:r>
            <a:endParaRPr kumimoji="1" lang="en-US" altLang="zh-TW" sz="2800" i="0" dirty="0">
              <a:latin typeface="Matura MT Script Capitals" pitchFamily="66" charset="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6104" y="2492896"/>
            <a:ext cx="74523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i="0" kern="10" spc="50" dirty="0" smtClean="0">
                <a:ln w="2857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無處不性別 性平大蒐集</a:t>
            </a:r>
            <a:endParaRPr lang="zh-TW" altLang="en-US" sz="4800" b="1" i="0" kern="10" spc="50" dirty="0">
              <a:ln w="28575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 noChangeArrowheads="1"/>
          </p:cNvSpPr>
          <p:nvPr/>
        </p:nvSpPr>
        <p:spPr bwMode="auto">
          <a:xfrm>
            <a:off x="179388" y="331788"/>
            <a:ext cx="37449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3000" b="1">
                <a:ea typeface="標楷體" pitchFamily="65" charset="-120"/>
              </a:rPr>
              <a:t>教科書裡的性別</a:t>
            </a:r>
            <a:r>
              <a:rPr lang="en-US" altLang="zh-TW" sz="3000" b="1">
                <a:ea typeface="標楷體" pitchFamily="65" charset="-120"/>
              </a:rPr>
              <a:t>—</a:t>
            </a:r>
            <a:br>
              <a:rPr lang="en-US" altLang="zh-TW" sz="3000" b="1">
                <a:ea typeface="標楷體" pitchFamily="65" charset="-120"/>
              </a:rPr>
            </a:br>
            <a:r>
              <a:rPr lang="zh-TW" altLang="en-US" sz="3000" b="1">
                <a:ea typeface="標楷體" pitchFamily="65" charset="-120"/>
              </a:rPr>
              <a:t>畫裡乾坤</a:t>
            </a:r>
            <a:r>
              <a:rPr lang="zh-TW" altLang="en-US" sz="3000" b="1">
                <a:solidFill>
                  <a:srgbClr val="FFFF00"/>
                </a:solidFill>
                <a:ea typeface="標楷體" pitchFamily="65" charset="-120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51275" y="276225"/>
            <a:ext cx="5041900" cy="6264275"/>
            <a:chOff x="2362" y="915"/>
            <a:chExt cx="15560" cy="17376"/>
          </a:xfrm>
        </p:grpSpPr>
        <p:sp>
          <p:nvSpPr>
            <p:cNvPr id="12304" name="AutoShape 4"/>
            <p:cNvSpPr>
              <a:spLocks noChangeArrowheads="1" noTextEdit="1"/>
            </p:cNvSpPr>
            <p:nvPr/>
          </p:nvSpPr>
          <p:spPr bwMode="auto">
            <a:xfrm>
              <a:off x="2362" y="915"/>
              <a:ext cx="15560" cy="1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12305" name="Picture 5" descr="03-601-6-51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t="14954" r="6145" b="2156"/>
            <a:stretch>
              <a:fillRect/>
            </a:stretch>
          </p:blipFill>
          <p:spPr bwMode="auto">
            <a:xfrm>
              <a:off x="2362" y="915"/>
              <a:ext cx="15560" cy="1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Oval 6"/>
            <p:cNvSpPr>
              <a:spLocks noChangeArrowheads="1"/>
            </p:cNvSpPr>
            <p:nvPr/>
          </p:nvSpPr>
          <p:spPr bwMode="auto">
            <a:xfrm>
              <a:off x="4426" y="4550"/>
              <a:ext cx="4532" cy="4447"/>
            </a:xfrm>
            <a:prstGeom prst="ellipse">
              <a:avLst/>
            </a:prstGeom>
            <a:solidFill>
              <a:srgbClr val="EDFAD2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2307" name="Oval 7"/>
            <p:cNvSpPr>
              <a:spLocks noChangeArrowheads="1"/>
            </p:cNvSpPr>
            <p:nvPr/>
          </p:nvSpPr>
          <p:spPr bwMode="auto">
            <a:xfrm>
              <a:off x="12467" y="4956"/>
              <a:ext cx="4946" cy="3235"/>
            </a:xfrm>
            <a:prstGeom prst="ellipse">
              <a:avLst/>
            </a:prstGeom>
            <a:solidFill>
              <a:srgbClr val="EDFAD2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2308" name="Oval 8"/>
            <p:cNvSpPr>
              <a:spLocks noChangeArrowheads="1"/>
            </p:cNvSpPr>
            <p:nvPr/>
          </p:nvSpPr>
          <p:spPr bwMode="auto">
            <a:xfrm>
              <a:off x="3395" y="10615"/>
              <a:ext cx="3712" cy="3640"/>
            </a:xfrm>
            <a:prstGeom prst="ellipse">
              <a:avLst/>
            </a:prstGeom>
            <a:solidFill>
              <a:srgbClr val="EDFAD2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</p:grpSp>
      <p:graphicFrame>
        <p:nvGraphicFramePr>
          <p:cNvPr id="15" name="Group 9"/>
          <p:cNvGraphicFramePr>
            <a:graphicFrameLocks noGrp="1"/>
          </p:cNvGraphicFramePr>
          <p:nvPr/>
        </p:nvGraphicFramePr>
        <p:xfrm>
          <a:off x="431800" y="1484313"/>
          <a:ext cx="3276600" cy="4032250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版本：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02  </a:t>
                      </a: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待改善示例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5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評鑑規準：社會領域教科用書能引導學生釐清性別角色的刻板化現象 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84288" algn="ctr"/>
                        </a:tabLst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頁碼：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p.51-52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0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理由：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/>
                      </a:r>
                      <a:b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</a:b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｢P51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找回春天的宜蘭縣蘇澳鎮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｣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，圖片中闡述白米社區的改造者，都以</a:t>
                      </a:r>
                      <a:r>
                        <a:rPr lang="zh-TW" altLang="en-US" sz="2200" b="1" i="0" kern="120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男性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為主，易形塑學生</a:t>
                      </a:r>
                      <a:r>
                        <a:rPr lang="zh-TW" altLang="en-US" sz="2200" b="1" i="0" kern="120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性別刻板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印象。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468313" y="50800"/>
            <a:ext cx="8424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kumimoji="1" lang="zh-TW" altLang="en-US" sz="3600" b="1" i="0" dirty="0" smtClean="0">
                <a:latin typeface="標楷體" pitchFamily="65" charset="-120"/>
                <a:ea typeface="標楷體" pitchFamily="65" charset="-120"/>
              </a:rPr>
              <a:t>真善美教學資源分享網</a:t>
            </a:r>
            <a:endParaRPr kumimoji="1" lang="zh-TW" altLang="en-US" sz="3600" b="1" i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411" name="Text Box 18"/>
          <p:cNvSpPr txBox="1">
            <a:spLocks noChangeArrowheads="1"/>
          </p:cNvSpPr>
          <p:nvPr/>
        </p:nvSpPr>
        <p:spPr bwMode="auto">
          <a:xfrm>
            <a:off x="755650" y="6284168"/>
            <a:ext cx="806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 dirty="0" smtClean="0">
                <a:solidFill>
                  <a:srgbClr val="006600"/>
                </a:solidFill>
                <a:ea typeface="新細明體" pitchFamily="18" charset="-120"/>
                <a:hlinkClick r:id="rId3"/>
              </a:rPr>
              <a:t>http://</a:t>
            </a:r>
            <a:r>
              <a:rPr kumimoji="1" lang="en-US" altLang="zh-TW" sz="2400" b="1" i="0" dirty="0" err="1" smtClean="0">
                <a:solidFill>
                  <a:srgbClr val="006600"/>
                </a:solidFill>
                <a:ea typeface="新細明體" pitchFamily="18" charset="-120"/>
                <a:hlinkClick r:id="rId3"/>
              </a:rPr>
              <a:t>www.goodlife-edu.com</a:t>
            </a:r>
            <a:r>
              <a:rPr kumimoji="1" lang="en-US" altLang="zh-TW" sz="2400" b="1" i="0" dirty="0" smtClean="0">
                <a:solidFill>
                  <a:srgbClr val="006600"/>
                </a:solidFill>
                <a:ea typeface="新細明體" pitchFamily="18" charset="-120"/>
                <a:hlinkClick r:id="rId3"/>
              </a:rPr>
              <a:t>/</a:t>
            </a:r>
            <a:endParaRPr kumimoji="1" lang="en-US" altLang="zh-TW" sz="2400" b="1" i="0" dirty="0">
              <a:solidFill>
                <a:srgbClr val="006600"/>
              </a:solidFill>
              <a:ea typeface="新細明體" pitchFamily="18" charset="-120"/>
            </a:endParaRPr>
          </a:p>
        </p:txBody>
      </p:sp>
      <p:pic>
        <p:nvPicPr>
          <p:cNvPr id="532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3173"/>
            <a:ext cx="6660232" cy="482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 1"/>
          <p:cNvSpPr/>
          <p:nvPr/>
        </p:nvSpPr>
        <p:spPr bwMode="auto">
          <a:xfrm>
            <a:off x="2051720" y="2060847"/>
            <a:ext cx="1349375" cy="1188897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5331775" cy="38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5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70" y="1412776"/>
            <a:ext cx="4588978" cy="33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98525" y="44450"/>
            <a:ext cx="525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kumimoji="1" lang="zh-TW" altLang="en-US" sz="3600" b="1" i="0">
                <a:latin typeface="標楷體" pitchFamily="65" charset="-120"/>
                <a:ea typeface="標楷體" pitchFamily="65" charset="-120"/>
              </a:rPr>
              <a:t>文建會兒童文化館</a:t>
            </a:r>
            <a:r>
              <a:rPr kumimoji="1" lang="en-US" altLang="zh-TW" sz="2000" b="1"/>
              <a:t>【</a:t>
            </a:r>
            <a:r>
              <a:rPr kumimoji="1" lang="zh-TW" altLang="en-US" sz="2000" b="1">
                <a:ea typeface="新細明體" pitchFamily="18" charset="-120"/>
              </a:rPr>
              <a:t>繪本</a:t>
            </a:r>
            <a:r>
              <a:rPr kumimoji="1" lang="en-US" altLang="zh-TW" sz="2000" b="1"/>
              <a:t>】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067175" y="6067425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>
                <a:solidFill>
                  <a:srgbClr val="006600"/>
                </a:solidFill>
                <a:ea typeface="新細明體" pitchFamily="18" charset="-120"/>
                <a:hlinkClick r:id="rId2"/>
              </a:rPr>
              <a:t>http://children.cca.gov.tw/</a:t>
            </a:r>
            <a:endParaRPr kumimoji="1" lang="en-US" altLang="zh-TW" sz="2400" b="1" i="0">
              <a:solidFill>
                <a:srgbClr val="006600"/>
              </a:solidFill>
              <a:ea typeface="新細明體" pitchFamily="18" charset="-120"/>
            </a:endParaRPr>
          </a:p>
        </p:txBody>
      </p:sp>
      <p:pic>
        <p:nvPicPr>
          <p:cNvPr id="5" name="Picture 9" descr="圖片：我的小雞雞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764704"/>
            <a:ext cx="203332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圖片：怪叔叔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564904"/>
            <a:ext cx="203332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圖片：我是老大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5104"/>
            <a:ext cx="203332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圖片：薩琪想要一個小寶寶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92888"/>
            <a:ext cx="203330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圖片：薩琪到底有沒有小雞雞？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80" y="2493088"/>
            <a:ext cx="203330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圖片：好事成雙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80" y="4293096"/>
            <a:ext cx="2033308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55650" y="46038"/>
            <a:ext cx="7920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kumimoji="1" lang="zh-TW" altLang="en-US" sz="3600" b="1" i="0">
                <a:latin typeface="標楷體" pitchFamily="65" charset="-120"/>
                <a:ea typeface="標楷體" pitchFamily="65" charset="-120"/>
              </a:rPr>
              <a:t>教育部性別平等教育全球資訊網</a:t>
            </a:r>
          </a:p>
          <a:p>
            <a:pPr algn="r" eaLnBrk="1" hangingPunct="1"/>
            <a:endParaRPr kumimoji="1" lang="en-US" altLang="zh-TW" sz="2400" b="1" i="0">
              <a:solidFill>
                <a:srgbClr val="006600"/>
              </a:solidFill>
              <a:ea typeface="新細明體" pitchFamily="18" charset="-120"/>
            </a:endParaRPr>
          </a:p>
        </p:txBody>
      </p:sp>
      <p:pic>
        <p:nvPicPr>
          <p:cNvPr id="20483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28663"/>
            <a:ext cx="7488237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042988" y="6140450"/>
            <a:ext cx="7920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1" lang="en-US" altLang="en-US" sz="2400" b="1" i="0">
                <a:solidFill>
                  <a:srgbClr val="006600"/>
                </a:solidFill>
                <a:hlinkClick r:id="rId3"/>
              </a:rPr>
              <a:t>https://www.gender.edu.tw/index.asp</a:t>
            </a:r>
            <a:endParaRPr kumimoji="1" lang="en-US" altLang="zh-TW" sz="2400" b="1" i="0">
              <a:solidFill>
                <a:srgbClr val="006600"/>
              </a:solidFill>
            </a:endParaRPr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1189038" y="1557338"/>
            <a:ext cx="719137" cy="35877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61" name="Oval 9"/>
          <p:cNvSpPr>
            <a:spLocks noChangeArrowheads="1"/>
          </p:cNvSpPr>
          <p:nvPr/>
        </p:nvSpPr>
        <p:spPr bwMode="auto">
          <a:xfrm>
            <a:off x="3779838" y="1557338"/>
            <a:ext cx="719137" cy="35877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2925" y="1916113"/>
            <a:ext cx="1508125" cy="4105275"/>
            <a:chOff x="2109" y="2205"/>
            <a:chExt cx="950" cy="2586"/>
          </a:xfrm>
        </p:grpSpPr>
        <p:sp>
          <p:nvSpPr>
            <p:cNvPr id="20491" name="AutoShape 11"/>
            <p:cNvSpPr>
              <a:spLocks noChangeArrowheads="1"/>
            </p:cNvSpPr>
            <p:nvPr/>
          </p:nvSpPr>
          <p:spPr bwMode="auto">
            <a:xfrm>
              <a:off x="2109" y="2205"/>
              <a:ext cx="950" cy="2586"/>
            </a:xfrm>
            <a:prstGeom prst="upArrowCallout">
              <a:avLst>
                <a:gd name="adj1" fmla="val 13259"/>
                <a:gd name="adj2" fmla="val 16000"/>
                <a:gd name="adj3" fmla="val 31380"/>
                <a:gd name="adj4" fmla="val 84718"/>
              </a:avLst>
            </a:prstGeom>
            <a:solidFill>
              <a:srgbClr val="FFE1FF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2049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" t="16353" r="74751" b="20886"/>
            <a:stretch>
              <a:fillRect/>
            </a:stretch>
          </p:blipFill>
          <p:spPr bwMode="auto">
            <a:xfrm>
              <a:off x="2154" y="2658"/>
              <a:ext cx="862" cy="208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116013" y="1820863"/>
            <a:ext cx="6648450" cy="5064125"/>
            <a:chOff x="1325" y="1102"/>
            <a:chExt cx="4188" cy="3190"/>
          </a:xfrm>
        </p:grpSpPr>
        <p:pic>
          <p:nvPicPr>
            <p:cNvPr id="20489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" t="18338" r="3465" b="7675"/>
            <a:stretch>
              <a:fillRect/>
            </a:stretch>
          </p:blipFill>
          <p:spPr bwMode="auto">
            <a:xfrm>
              <a:off x="1383" y="1370"/>
              <a:ext cx="4080" cy="2863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0" name="AutoShape 16"/>
            <p:cNvSpPr>
              <a:spLocks noChangeArrowheads="1"/>
            </p:cNvSpPr>
            <p:nvPr/>
          </p:nvSpPr>
          <p:spPr bwMode="auto">
            <a:xfrm>
              <a:off x="1325" y="1102"/>
              <a:ext cx="4188" cy="3190"/>
            </a:xfrm>
            <a:prstGeom prst="upArrowCallout">
              <a:avLst>
                <a:gd name="adj1" fmla="val 4704"/>
                <a:gd name="adj2" fmla="val 5677"/>
                <a:gd name="adj3" fmla="val 4639"/>
                <a:gd name="adj4" fmla="val 93134"/>
              </a:avLst>
            </a:prstGeom>
            <a:noFill/>
            <a:ln w="254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0" grpId="0" animBg="1"/>
      <p:bldP spid="747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9850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AutoShape 3"/>
          <p:cNvSpPr>
            <a:spLocks noChangeArrowheads="1"/>
          </p:cNvSpPr>
          <p:nvPr/>
        </p:nvSpPr>
        <p:spPr bwMode="auto">
          <a:xfrm>
            <a:off x="3635375" y="4221163"/>
            <a:ext cx="1801813" cy="576262"/>
          </a:xfrm>
          <a:prstGeom prst="wedgeEllipseCallout">
            <a:avLst>
              <a:gd name="adj1" fmla="val -76606"/>
              <a:gd name="adj2" fmla="val -91046"/>
            </a:avLst>
          </a:prstGeom>
          <a:gradFill rotWithShape="1">
            <a:gsLst>
              <a:gs pos="0">
                <a:srgbClr val="FBEAC7"/>
              </a:gs>
              <a:gs pos="9000">
                <a:srgbClr val="FEE7F2"/>
              </a:gs>
              <a:gs pos="17999">
                <a:srgbClr val="FAC77D"/>
              </a:gs>
              <a:gs pos="30499">
                <a:srgbClr val="FBA97D"/>
              </a:gs>
              <a:gs pos="41000">
                <a:srgbClr val="FBD49C"/>
              </a:gs>
              <a:gs pos="50000">
                <a:srgbClr val="FEE7F2"/>
              </a:gs>
              <a:gs pos="59000">
                <a:srgbClr val="FBD49C"/>
              </a:gs>
              <a:gs pos="69501">
                <a:srgbClr val="FBA97D"/>
              </a:gs>
              <a:gs pos="82001">
                <a:srgbClr val="FAC77D"/>
              </a:gs>
              <a:gs pos="91000">
                <a:srgbClr val="FEE7F2"/>
              </a:gs>
              <a:gs pos="100000">
                <a:srgbClr val="FBEAC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kumimoji="1" lang="zh-TW" altLang="en-US" sz="2400" b="1" i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宣導影片</a:t>
            </a:r>
            <a:r>
              <a:rPr kumimoji="1" lang="zh-TW" altLang="en-US" i="0">
                <a:ea typeface="新細明體" pitchFamily="18" charset="-120"/>
              </a:rPr>
              <a:t>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55650" y="46038"/>
            <a:ext cx="7920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kumimoji="1" lang="zh-TW" altLang="en-US" sz="3600" b="1" i="0">
                <a:latin typeface="標楷體" pitchFamily="65" charset="-120"/>
                <a:ea typeface="標楷體" pitchFamily="65" charset="-120"/>
              </a:rPr>
              <a:t>教育部性別平等教育全球資訊網</a:t>
            </a:r>
            <a:r>
              <a:rPr kumimoji="1" lang="en-US" altLang="zh-TW" b="1"/>
              <a:t>【</a:t>
            </a:r>
            <a:r>
              <a:rPr kumimoji="1" lang="zh-TW" altLang="en-US" b="1">
                <a:ea typeface="新細明體" pitchFamily="18" charset="-120"/>
              </a:rPr>
              <a:t>影片</a:t>
            </a:r>
            <a:r>
              <a:rPr kumimoji="1" lang="en-US" altLang="zh-TW" b="1"/>
              <a:t>】</a:t>
            </a:r>
            <a:endParaRPr kumimoji="1" lang="en-US" altLang="zh-TW" sz="2400" b="1" i="0">
              <a:solidFill>
                <a:srgbClr val="006600"/>
              </a:solidFill>
              <a:ea typeface="新細明體" pitchFamily="18" charset="-120"/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973138" y="6140450"/>
            <a:ext cx="7920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en-US" sz="2400" b="1" i="0">
                <a:solidFill>
                  <a:srgbClr val="006600"/>
                </a:solidFill>
                <a:ea typeface="新細明體" pitchFamily="18" charset="-120"/>
                <a:hlinkClick r:id="rId5"/>
              </a:rPr>
              <a:t>https://www.gender.edu.tw/index.asp</a:t>
            </a:r>
            <a:endParaRPr kumimoji="1" lang="en-US" altLang="zh-TW" sz="2400" b="1" i="0">
              <a:solidFill>
                <a:srgbClr val="006600"/>
              </a:solidFill>
              <a:ea typeface="新細明體" pitchFamily="18" charset="-120"/>
            </a:endParaRPr>
          </a:p>
        </p:txBody>
      </p:sp>
      <p:sp>
        <p:nvSpPr>
          <p:cNvPr id="112648" name="Oval 8"/>
          <p:cNvSpPr>
            <a:spLocks noChangeArrowheads="1"/>
          </p:cNvSpPr>
          <p:nvPr/>
        </p:nvSpPr>
        <p:spPr bwMode="auto">
          <a:xfrm>
            <a:off x="4427538" y="1412875"/>
            <a:ext cx="719137" cy="35877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649" name="Oval 9"/>
          <p:cNvSpPr>
            <a:spLocks noChangeArrowheads="1"/>
          </p:cNvSpPr>
          <p:nvPr/>
        </p:nvSpPr>
        <p:spPr bwMode="auto">
          <a:xfrm>
            <a:off x="6157913" y="1630363"/>
            <a:ext cx="719137" cy="35877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8" name="Group 125"/>
          <p:cNvGraphicFramePr>
            <a:graphicFrameLocks noGrp="1"/>
          </p:cNvGraphicFramePr>
          <p:nvPr>
            <p:ph/>
          </p:nvPr>
        </p:nvGraphicFramePr>
        <p:xfrm>
          <a:off x="106363" y="981075"/>
          <a:ext cx="8929687" cy="4649788"/>
        </p:xfrm>
        <a:graphic>
          <a:graphicData uri="http://schemas.openxmlformats.org/drawingml/2006/table">
            <a:tbl>
              <a:tblPr/>
              <a:tblGrid>
                <a:gridCol w="2017712"/>
                <a:gridCol w="2087563"/>
                <a:gridCol w="2232025"/>
                <a:gridCol w="2592387"/>
              </a:tblGrid>
              <a:tr h="398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兒童篇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小學篇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中學篇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大學篇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251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6"/>
                        </a:rPr>
                        <a:t>主題歌曲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7"/>
                        </a:rPr>
                        <a:t>嘟嘟生氣了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8"/>
                        </a:rPr>
                        <a:t>做自己身體的主人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9"/>
                        </a:rPr>
                        <a:t>我不喜歡你碰我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0"/>
                        </a:rPr>
                        <a:t>什麼是危險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0"/>
                        </a:rPr>
                        <a:t>?</a:t>
                      </a: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1"/>
                        </a:rPr>
                        <a:t>不是你的錯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2"/>
                        </a:rPr>
                        <a:t>玫瑰少年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3"/>
                        </a:rPr>
                        <a:t>小紅帽歷險記闖關遊戲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4"/>
                        </a:rPr>
                        <a:t>關卡一：小紅帽該怎麼辦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5"/>
                        </a:rPr>
                        <a:t>小王子與狼媽媽 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6"/>
                        </a:rPr>
                        <a:t>關卡二：小王子該怎麼辦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7"/>
                        </a:rPr>
                        <a:t> 娃娃與叔叔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8"/>
                        </a:rPr>
                        <a:t>關卡三：娃娃該怎麼辦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19"/>
                        </a:rPr>
                        <a:t>潘阿姨的話 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0"/>
                        </a:rPr>
                        <a:t>記得當時年紀小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1"/>
                        </a:rPr>
                        <a:t>兩性的婚姻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2"/>
                        </a:rPr>
                        <a:t>兩性教養問題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3"/>
                        </a:rPr>
                        <a:t>青澀年代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3"/>
                        </a:rPr>
                        <a:t>-</a:t>
                      </a: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3"/>
                        </a:rPr>
                        <a:t>兩性的交往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4"/>
                        </a:rPr>
                        <a:t>家庭與事業的兩性經營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5"/>
                        </a:rPr>
                        <a:t>學者專家的論點</a:t>
                      </a:r>
                      <a:endParaRPr kumimoji="0" lang="zh-TW" alt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hlinkClick r:id="rId26"/>
                        </a:rPr>
                        <a:t>性別角色刻板印象</a:t>
                      </a: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hlinkClick r:id="rId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  <a:hlinkClick r:id="rId28"/>
                        </a:rPr>
                        <a:t>媒體的性別刻板印象</a:t>
                      </a:r>
                      <a:endParaRPr kumimoji="0" lang="en-US" altLang="zh-TW" sz="1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  <a:hlinkClick r:id="rId29"/>
                        </a:rPr>
                        <a:t>兩性交往的態度</a:t>
                      </a:r>
                      <a:endParaRPr kumimoji="0" lang="zh-TW" altLang="en-US" sz="17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  <a:hlinkClick r:id="rId3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︴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現代婦女基金會簡介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校園常發生的性騷擾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性騷擾分為幾個層次、如何定義 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面對同伴的邀約，如何防範性侵害 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尊重對方說不的權利並勇於拒絕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遇到強暴該如何處理 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?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不幸被強暴如何面對 </a:t>
                      </a:r>
                      <a:r>
                        <a:rPr kumimoji="0" lang="en-US" alt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? 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F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12648" grpId="0" animBg="1"/>
      <p:bldP spid="1126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0"/>
          <p:cNvSpPr txBox="1">
            <a:spLocks noChangeArrowheads="1"/>
          </p:cNvSpPr>
          <p:nvPr/>
        </p:nvSpPr>
        <p:spPr bwMode="auto">
          <a:xfrm>
            <a:off x="250825" y="115888"/>
            <a:ext cx="792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zh-TW" altLang="en-US" sz="2800" b="1" i="0">
                <a:latin typeface="標楷體" pitchFamily="65" charset="-120"/>
                <a:ea typeface="標楷體" pitchFamily="65" charset="-120"/>
              </a:rPr>
              <a:t>中小學教師專業發展研發中心</a:t>
            </a:r>
            <a:r>
              <a:rPr kumimoji="1" lang="en-US" altLang="zh-TW" sz="2800" b="1" i="0">
                <a:latin typeface="標楷體" pitchFamily="65" charset="-120"/>
                <a:ea typeface="標楷體" pitchFamily="65" charset="-120"/>
              </a:rPr>
              <a:t>【</a:t>
            </a:r>
            <a:r>
              <a:rPr kumimoji="1" lang="zh-TW" altLang="en-US" sz="2800" b="1" i="0">
                <a:latin typeface="標楷體" pitchFamily="65" charset="-120"/>
                <a:ea typeface="標楷體" pitchFamily="65" charset="-120"/>
              </a:rPr>
              <a:t>教學影帶</a:t>
            </a:r>
            <a:r>
              <a:rPr kumimoji="1" lang="en-US" altLang="zh-TW" sz="2800" b="1" i="0">
                <a:latin typeface="標楷體" pitchFamily="65" charset="-120"/>
                <a:ea typeface="標楷體" pitchFamily="65" charset="-120"/>
              </a:rPr>
              <a:t>】</a:t>
            </a:r>
            <a:endParaRPr kumimoji="1" lang="en-US" altLang="zh-TW" sz="2800" b="1" i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579" name="Text Box 7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00113" y="62118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>
                <a:solidFill>
                  <a:srgbClr val="006600"/>
                </a:solidFill>
                <a:ea typeface="新細明體" pitchFamily="18" charset="-120"/>
              </a:rPr>
              <a:t>http://teachernet.moe.edu.tw/Tape/</a:t>
            </a:r>
          </a:p>
        </p:txBody>
      </p:sp>
      <p:pic>
        <p:nvPicPr>
          <p:cNvPr id="2458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39775"/>
            <a:ext cx="15351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250825" y="665163"/>
          <a:ext cx="8642349" cy="53959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80783"/>
                <a:gridCol w="2880783"/>
                <a:gridCol w="2880783"/>
              </a:tblGrid>
              <a:tr h="1798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5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5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5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5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5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  <a:t>你不孤單，我在你身邊</a:t>
                      </a:r>
                      <a:r>
                        <a:rPr lang="en-US" altLang="zh-TW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</a:br>
                      <a:r>
                        <a:rPr lang="en-US" altLang="zh-TW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  <a:t>愛滋關懷議題</a:t>
                      </a:r>
                      <a:r>
                        <a:rPr lang="en-US" altLang="zh-TW" sz="1600" b="1" dirty="0" smtClean="0">
                          <a:hlinkClick r:id="rId5" action="ppaction://hlinkfile" tooltip="連結至【性別平等教育(二)】你不孤單，我在你身邊(愛滋關懷議題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6" action="ppaction://hlinkfile" tooltip="連結至【性別平等教育(二)】我真的很特別 (身體意象)內容"/>
                        </a:rPr>
                        <a:t>我真的很特別</a:t>
                      </a:r>
                      <a:r>
                        <a:rPr lang="en-US" altLang="zh-TW" sz="1600" b="1" dirty="0" smtClean="0">
                          <a:hlinkClick r:id="rId6" action="ppaction://hlinkfile" tooltip="連結至【性別平等教育(二)】我真的很特別 (身體意象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6" action="ppaction://hlinkfile" tooltip="連結至【性別平等教育(二)】我真的很特別 (身體意象)內容"/>
                        </a:rPr>
                      </a:br>
                      <a:r>
                        <a:rPr lang="zh-TW" altLang="en-US" sz="1600" b="1" dirty="0" smtClean="0">
                          <a:hlinkClick r:id="rId6" action="ppaction://hlinkfile" tooltip="連結至【性別平等教育(二)】我真的很特別 (身體意象)內容"/>
                        </a:rPr>
                        <a:t> </a:t>
                      </a:r>
                      <a:r>
                        <a:rPr lang="en-US" altLang="zh-TW" sz="1600" b="1" dirty="0" smtClean="0">
                          <a:hlinkClick r:id="rId6" action="ppaction://hlinkfile" tooltip="連結至【性別平等教育(二)】我真的很特別 (身體意象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6" action="ppaction://hlinkfile" tooltip="連結至【性別平等教育(二)】我真的很特別 (身體意象)內容"/>
                        </a:rPr>
                        <a:t>身體意象</a:t>
                      </a:r>
                      <a:r>
                        <a:rPr lang="en-US" altLang="zh-TW" sz="1600" b="1" dirty="0" smtClean="0">
                          <a:hlinkClick r:id="rId6" action="ppaction://hlinkfile" tooltip="連結至【性別平等教育(二)】我真的很特別 (身體意象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7" action="ppaction://hlinkfile" tooltip="連結至【性別平等教育(一)】做人，真難？！(人際關係)內容"/>
                        </a:rPr>
                        <a:t>做人，真難？！</a:t>
                      </a:r>
                      <a:r>
                        <a:rPr lang="en-US" altLang="zh-TW" sz="1600" b="1" dirty="0" smtClean="0">
                          <a:hlinkClick r:id="rId7" action="ppaction://hlinkfile" tooltip="連結至【性別平等教育(一)】做人，真難？！(人際關係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7" action="ppaction://hlinkfile" tooltip="連結至【性別平等教育(一)】做人，真難？！(人際關係)內容"/>
                        </a:rPr>
                      </a:br>
                      <a:r>
                        <a:rPr lang="en-US" altLang="zh-TW" sz="1600" b="1" dirty="0" smtClean="0">
                          <a:hlinkClick r:id="rId7" action="ppaction://hlinkfile" tooltip="連結至【性別平等教育(一)】做人，真難？！(人際關係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7" action="ppaction://hlinkfile" tooltip="連結至【性別平等教育(一)】做人，真難？！(人際關係)內容"/>
                        </a:rPr>
                        <a:t>人際關係</a:t>
                      </a:r>
                      <a:r>
                        <a:rPr lang="en-US" altLang="zh-TW" sz="1600" b="1" dirty="0" smtClean="0">
                          <a:hlinkClick r:id="rId7" action="ppaction://hlinkfile" tooltip="連結至【性別平等教育(一)】做人，真難？！(人際關係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</a:tr>
              <a:tr h="1798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是誰規定的？(文化與性別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是誰規定的？(文化與性別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是誰規定的？(文化與性別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是誰規定的？(文化與性別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是誰規定的？(文化與性別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8" action="ppaction://hlinkfile" tooltip="連結至【性別平等教育(二)】是誰規定的？(文化與性別議題)內容"/>
                        </a:rPr>
                        <a:t>是誰規定的？</a:t>
                      </a:r>
                      <a:r>
                        <a:rPr lang="en-US" altLang="zh-TW" sz="1600" b="1" dirty="0" smtClean="0">
                          <a:hlinkClick r:id="rId8" action="ppaction://hlinkfile" tooltip="連結至【性別平等教育(二)】是誰規定的？(文化與性別議題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8" action="ppaction://hlinkfile" tooltip="連結至【性別平等教育(二)】是誰規定的？(文化與性別議題)內容"/>
                        </a:rPr>
                      </a:br>
                      <a:r>
                        <a:rPr lang="en-US" altLang="zh-TW" sz="1600" b="1" dirty="0" smtClean="0">
                          <a:hlinkClick r:id="rId8" action="ppaction://hlinkfile" tooltip="連結至【性別平等教育(二)】是誰規定的？(文化與性別議題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8" action="ppaction://hlinkfile" tooltip="連結至【性別平等教育(二)】是誰規定的？(文化與性別議題)內容"/>
                        </a:rPr>
                        <a:t>文化與性別議題</a:t>
                      </a:r>
                      <a:r>
                        <a:rPr lang="en-US" altLang="zh-TW" sz="1600" b="1" dirty="0" smtClean="0">
                          <a:hlinkClick r:id="rId8" action="ppaction://hlinkfile" tooltip="連結至【性別平等教育(二)】是誰規定的？(文化與性別議題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9" action="ppaction://hlinkfile" tooltip="連結至【性別平等教育(二)】太超過了！(過度追求)內容"/>
                        </a:rPr>
                        <a:t>太超過了！</a:t>
                      </a:r>
                      <a:r>
                        <a:rPr lang="en-US" altLang="zh-TW" sz="1600" b="1" dirty="0" smtClean="0">
                          <a:hlinkClick r:id="rId9" action="ppaction://hlinkfile" tooltip="連結至【性別平等教育(二)】太超過了！(過度追求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9" action="ppaction://hlinkfile" tooltip="連結至【性別平等教育(二)】太超過了！(過度追求)內容"/>
                        </a:rPr>
                      </a:br>
                      <a:r>
                        <a:rPr lang="en-US" altLang="zh-TW" sz="1600" b="1" dirty="0" smtClean="0">
                          <a:hlinkClick r:id="rId9" action="ppaction://hlinkfile" tooltip="連結至【性別平等教育(二)】太超過了！(過度追求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9" action="ppaction://hlinkfile" tooltip="連結至【性別平等教育(二)】太超過了！(過度追求)內容"/>
                        </a:rPr>
                        <a:t>過度追求</a:t>
                      </a:r>
                      <a:r>
                        <a:rPr lang="en-US" altLang="zh-TW" sz="1600" b="1" dirty="0" smtClean="0">
                          <a:hlinkClick r:id="rId9" action="ppaction://hlinkfile" tooltip="連結至【性別平等教育(二)】太超過了！(過度追求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  <a:t>有什麼不一樣？你說嘛！</a:t>
                      </a:r>
                      <a:r>
                        <a:rPr lang="en-US" altLang="zh-TW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</a:br>
                      <a:r>
                        <a:rPr lang="en-US" altLang="zh-TW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  <a:t>性騷擾防治</a:t>
                      </a:r>
                      <a:r>
                        <a:rPr lang="en-US" altLang="zh-TW" sz="1600" b="1" dirty="0" smtClean="0">
                          <a:hlinkClick r:id="rId10" action="ppaction://hlinkfile" tooltip="連結至【性別平等教育(一)】有什麼不一樣？你說嘛！(性騷擾防治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</a:tr>
              <a:tr h="1798637"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>請你不要太過份 </a:t>
                      </a:r>
                      <a:r>
                        <a:rPr lang="en-US" altLang="zh-TW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</a:br>
                      <a:r>
                        <a:rPr lang="en-US" altLang="zh-TW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>從</a:t>
                      </a:r>
                      <a:r>
                        <a:rPr lang="en-US" altLang="zh-TW" sz="1600" b="1" dirty="0" err="1" smtClean="0">
                          <a:hlinkClick r:id="rId11" action="ppaction://hlinkfile" tooltip="連結至【性別平等教育(二)】請你不要太過份 (從KUSO到校園霸凌)內容"/>
                        </a:rPr>
                        <a:t>KUSO</a:t>
                      </a:r>
                      <a:r>
                        <a:rPr lang="zh-TW" altLang="en-US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>到校園霸凌</a:t>
                      </a:r>
                      <a:r>
                        <a:rPr lang="en-US" altLang="zh-TW" sz="1600" b="1" dirty="0" smtClean="0">
                          <a:hlinkClick r:id="rId11" action="ppaction://hlinkfile" tooltip="連結至【性別平等教育(二)】請你不要太過份 (從KUSO到校園霸凌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  <a:t>小心愛情恐怖份子</a:t>
                      </a:r>
                      <a:r>
                        <a:rPr lang="en-US" altLang="zh-TW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</a:br>
                      <a:r>
                        <a:rPr lang="en-US" altLang="zh-TW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  <a:t>分手暴力議題</a:t>
                      </a:r>
                      <a:r>
                        <a:rPr lang="en-US" altLang="zh-TW" sz="1600" b="1" dirty="0" smtClean="0">
                          <a:hlinkClick r:id="rId12" action="ppaction://hlinkfile" tooltip="連結至【性別平等教育(二)】小心愛情恐怖份子(分手暴力議題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  <a:t>差一點，好險！</a:t>
                      </a:r>
                      <a:r>
                        <a:rPr lang="en-US" altLang="zh-TW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</a:br>
                      <a:r>
                        <a:rPr lang="en-US" altLang="zh-TW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  <a:t>熟識者之性侵害防治</a:t>
                      </a:r>
                      <a:r>
                        <a:rPr lang="en-US" altLang="zh-TW" sz="1600" b="1" dirty="0" smtClean="0">
                          <a:hlinkClick r:id="rId13" action="ppaction://hlinkfile" tooltip="連結至【性別平等教育(一)】差一點，好險！(熟識者之性侵害防治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2459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540000"/>
            <a:ext cx="15351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03713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728663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28888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329113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728663"/>
            <a:ext cx="15827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528888"/>
            <a:ext cx="15827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2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329113"/>
            <a:ext cx="15827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流程圖: 預設處理作業 22"/>
          <p:cNvSpPr/>
          <p:nvPr/>
        </p:nvSpPr>
        <p:spPr bwMode="auto">
          <a:xfrm>
            <a:off x="7380288" y="188913"/>
            <a:ext cx="1547812" cy="360362"/>
          </a:xfrm>
          <a:prstGeom prst="flowChartPredefined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國中適用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zh-TW" altLang="en-US" sz="2800" b="1" i="0">
                <a:latin typeface="標楷體" pitchFamily="65" charset="-120"/>
                <a:ea typeface="標楷體" pitchFamily="65" charset="-120"/>
              </a:rPr>
              <a:t>中小學教師專業發展研發中心</a:t>
            </a:r>
            <a:r>
              <a:rPr kumimoji="1" lang="en-US" altLang="zh-TW" sz="2800" b="1" i="0">
                <a:latin typeface="標楷體" pitchFamily="65" charset="-120"/>
                <a:ea typeface="標楷體" pitchFamily="65" charset="-120"/>
              </a:rPr>
              <a:t>【</a:t>
            </a:r>
            <a:r>
              <a:rPr kumimoji="1" lang="zh-TW" altLang="en-US" sz="2800" b="1" i="0">
                <a:latin typeface="標楷體" pitchFamily="65" charset="-120"/>
                <a:ea typeface="標楷體" pitchFamily="65" charset="-120"/>
              </a:rPr>
              <a:t>教學影帶</a:t>
            </a:r>
            <a:r>
              <a:rPr kumimoji="1" lang="en-US" altLang="zh-TW" sz="2800" b="1" i="0">
                <a:latin typeface="標楷體" pitchFamily="65" charset="-120"/>
                <a:ea typeface="標楷體" pitchFamily="65" charset="-120"/>
              </a:rPr>
              <a:t>】</a:t>
            </a:r>
            <a:endParaRPr kumimoji="1" lang="en-US" altLang="zh-TW" sz="2800" b="1" i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3" name="Text Box 7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00113" y="62118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>
                <a:solidFill>
                  <a:srgbClr val="006600"/>
                </a:solidFill>
                <a:ea typeface="新細明體" pitchFamily="18" charset="-120"/>
              </a:rPr>
              <a:t>http://teachernet.moe.edu.tw/Tape/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23850" y="1073150"/>
          <a:ext cx="8424864" cy="40846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08288"/>
                <a:gridCol w="2808288"/>
                <a:gridCol w="2808288"/>
              </a:tblGrid>
              <a:tr h="20423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  <a:t>友情？愛情？羅生門？</a:t>
                      </a:r>
                      <a:r>
                        <a:rPr lang="en-US" altLang="zh-TW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</a:br>
                      <a:r>
                        <a:rPr lang="en-US" altLang="zh-TW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  <a:t>愛情裡的法律</a:t>
                      </a:r>
                      <a:r>
                        <a:rPr lang="en-US" altLang="zh-TW" sz="1600" b="1" dirty="0" smtClean="0">
                          <a:hlinkClick r:id="rId4" action="ppaction://hlinkfile" tooltip="連結至【性別平等教育(一)】友情？愛情？羅生門？(愛情裡的法律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  <a:t>男女要分得那麼清楚嗎？</a:t>
                      </a:r>
                      <a:r>
                        <a:rPr lang="en-US" altLang="zh-TW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</a:br>
                      <a:r>
                        <a:rPr lang="en-US" altLang="zh-TW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  <a:t>多元性別</a:t>
                      </a:r>
                      <a:r>
                        <a:rPr lang="en-US" altLang="zh-TW" sz="1600" b="1" dirty="0" smtClean="0">
                          <a:hlinkClick r:id="rId5" action="ppaction://hlinkfile" tooltip="連結至【性別平等教育(一)】男女要分得那麼清楚嗎？(多元性別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  <a:t>我的一生是不是完了？</a:t>
                      </a:r>
                      <a:r>
                        <a:rPr lang="en-US" altLang="zh-TW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</a:br>
                      <a:r>
                        <a:rPr lang="en-US" altLang="zh-TW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  <a:t>青少女懷孕</a:t>
                      </a:r>
                      <a:r>
                        <a:rPr lang="en-US" altLang="zh-TW" sz="1600" b="1" dirty="0" smtClean="0">
                          <a:hlinkClick r:id="rId6" action="ppaction://hlinkfile" tooltip="連結至【性別平等教育(一)】我的一生是不是完了？(青少女懷孕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</a:tr>
              <a:tr h="20423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  <a:t>你到底愛不愛我？</a:t>
                      </a:r>
                      <a:r>
                        <a:rPr lang="en-US" altLang="zh-TW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</a:br>
                      <a:r>
                        <a:rPr lang="en-US" altLang="zh-TW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  <a:t>青少年性行為</a:t>
                      </a:r>
                      <a:r>
                        <a:rPr lang="en-US" altLang="zh-TW" sz="1600" b="1" dirty="0" smtClean="0">
                          <a:hlinkClick r:id="rId8" action="ppaction://hlinkfile" tooltip="連結至【性別平等教育(一)】你到底愛不愛我？(青少年性行為)內容"/>
                        </a:rPr>
                        <a:t>)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  <a:t>他都會道歉啊！</a:t>
                      </a:r>
                      <a:r>
                        <a:rPr lang="en-US" altLang="zh-TW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</a:br>
                      <a:r>
                        <a:rPr lang="en-US" altLang="zh-TW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  <a:t>親密關係之暴力</a:t>
                      </a:r>
                      <a:r>
                        <a:rPr lang="en-US" altLang="zh-TW" sz="1600" b="1" dirty="0" smtClean="0">
                          <a:hlinkClick r:id="rId9" action="ppaction://hlinkfile" tooltip="連結至【性別平等教育(一)】他都會道歉啊！(親密關係之暴力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  <a:t>不要以為不可能！</a:t>
                      </a:r>
                      <a:r>
                        <a:rPr lang="en-US" altLang="zh-TW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  <a:t/>
                      </a:r>
                      <a:br>
                        <a:rPr lang="en-US" altLang="zh-TW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</a:br>
                      <a:r>
                        <a:rPr lang="en-US" altLang="zh-TW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  <a:t>(</a:t>
                      </a:r>
                      <a:r>
                        <a:rPr lang="zh-TW" altLang="en-US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  <a:t>陌生者之性侵害防治</a:t>
                      </a:r>
                      <a:r>
                        <a:rPr lang="en-US" altLang="zh-TW" sz="1600" b="1" dirty="0" smtClean="0">
                          <a:hlinkClick r:id="rId10" action="ppaction://hlinkfile" tooltip="連結至【性別平等教育(一)】不要以為不可能！(陌生者之性侵害防治)內容"/>
                        </a:rPr>
                        <a:t>)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  <p:pic>
        <p:nvPicPr>
          <p:cNvPr id="25619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87700"/>
            <a:ext cx="1919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187700"/>
            <a:ext cx="19192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3187700"/>
            <a:ext cx="1920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36650"/>
            <a:ext cx="1919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00138"/>
            <a:ext cx="19192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00138"/>
            <a:ext cx="1919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流程圖: 預設處理作業 11"/>
          <p:cNvSpPr/>
          <p:nvPr/>
        </p:nvSpPr>
        <p:spPr bwMode="auto">
          <a:xfrm>
            <a:off x="7380288" y="385763"/>
            <a:ext cx="1547812" cy="360362"/>
          </a:xfrm>
          <a:prstGeom prst="flowChartPredefined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國中適用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國家教育研究院教育資源及出版中心</a:t>
            </a:r>
            <a:endParaRPr kumimoji="1" lang="en-US" altLang="zh-TW" sz="2800" b="1" i="0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3" name="Text Box 7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00113" y="62118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 dirty="0" err="1" smtClean="0">
                <a:solidFill>
                  <a:srgbClr val="006600"/>
                </a:solidFill>
                <a:ea typeface="新細明體" pitchFamily="18" charset="-120"/>
              </a:rPr>
              <a:t>http://3w.naer.edu.tw/physical.jsp</a:t>
            </a:r>
            <a:endParaRPr kumimoji="1" lang="en-US" altLang="zh-TW" sz="2400" b="1" i="0" dirty="0">
              <a:solidFill>
                <a:srgbClr val="006600"/>
              </a:solidFill>
              <a:ea typeface="新細明體" pitchFamily="18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1453"/>
              </p:ext>
            </p:extLst>
          </p:nvPr>
        </p:nvGraphicFramePr>
        <p:xfrm>
          <a:off x="323850" y="928840"/>
          <a:ext cx="8424864" cy="40843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35982"/>
                <a:gridCol w="3024336"/>
                <a:gridCol w="2664546"/>
              </a:tblGrid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4"/>
                        </a:rPr>
                        <a:t>第一單元 迷信？改運？</a:t>
                      </a:r>
                      <a:r>
                        <a:rPr lang="en-US" altLang="zh-TW" sz="1600" b="1" dirty="0" smtClean="0">
                          <a:hlinkClick r:id="rId4"/>
                        </a:rPr>
                        <a:t/>
                      </a:r>
                      <a:br>
                        <a:rPr lang="en-US" altLang="zh-TW" sz="1600" b="1" dirty="0" smtClean="0">
                          <a:hlinkClick r:id="rId4"/>
                        </a:rPr>
                      </a:br>
                      <a:r>
                        <a:rPr lang="en-US" altLang="zh-TW" sz="1600" b="1" dirty="0" smtClean="0">
                          <a:hlinkClick r:id="rId4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4"/>
                        </a:rPr>
                        <a:t>假宗教名義性侵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>
                        <a:hlinkClick r:id="rId5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5"/>
                        </a:rPr>
                        <a:t>第二單元 那一年我們一起追夢</a:t>
                      </a:r>
                      <a:r>
                        <a:rPr lang="en-US" altLang="zh-TW" sz="1600" b="1" dirty="0" smtClean="0">
                          <a:hlinkClick r:id="rId5"/>
                        </a:rPr>
                        <a:t>~</a:t>
                      </a:r>
                      <a:br>
                        <a:rPr lang="en-US" altLang="zh-TW" sz="1600" b="1" dirty="0" smtClean="0">
                          <a:hlinkClick r:id="rId5"/>
                        </a:rPr>
                      </a:br>
                      <a:r>
                        <a:rPr lang="zh-TW" altLang="en-US" sz="1600" b="1" dirty="0" smtClean="0">
                          <a:hlinkClick r:id="rId5"/>
                        </a:rPr>
                        <a:t>性別與職業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6"/>
                        </a:rPr>
                        <a:t>第三單元 出口成髒</a:t>
                      </a:r>
                      <a:r>
                        <a:rPr lang="en-US" altLang="zh-TW" sz="1600" b="1" dirty="0" smtClean="0">
                          <a:hlinkClick r:id="rId6"/>
                        </a:rPr>
                        <a:t>~</a:t>
                      </a:r>
                      <a:br>
                        <a:rPr lang="en-US" altLang="zh-TW" sz="1600" b="1" dirty="0" smtClean="0">
                          <a:hlinkClick r:id="rId6"/>
                        </a:rPr>
                      </a:br>
                      <a:r>
                        <a:rPr lang="zh-TW" altLang="en-US" sz="1600" b="1" dirty="0" smtClean="0">
                          <a:hlinkClick r:id="rId6"/>
                        </a:rPr>
                        <a:t>語言中的性別意涵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</a:tr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7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8"/>
                        </a:rPr>
                        <a:t>第四單元 如果早知道</a:t>
                      </a:r>
                      <a:r>
                        <a:rPr lang="en-US" altLang="zh-TW" sz="1600" b="1" dirty="0" smtClean="0">
                          <a:hlinkClick r:id="rId8"/>
                        </a:rPr>
                        <a:t>~</a:t>
                      </a:r>
                      <a:br>
                        <a:rPr lang="en-US" altLang="zh-TW" sz="1600" b="1" dirty="0" smtClean="0">
                          <a:hlinkClick r:id="rId8"/>
                        </a:rPr>
                      </a:br>
                      <a:r>
                        <a:rPr lang="zh-TW" altLang="en-US" sz="1600" b="1" dirty="0" smtClean="0">
                          <a:hlinkClick r:id="rId8"/>
                        </a:rPr>
                        <a:t>男生也會被性侵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9"/>
                        </a:rPr>
                        <a:t>第五單元 讓「性」更保險</a:t>
                      </a:r>
                      <a:r>
                        <a:rPr lang="en-US" altLang="zh-TW" sz="1600" b="1" dirty="0" smtClean="0">
                          <a:hlinkClick r:id="rId9"/>
                        </a:rPr>
                        <a:t>~</a:t>
                      </a:r>
                      <a:br>
                        <a:rPr lang="en-US" altLang="zh-TW" sz="1600" b="1" dirty="0" smtClean="0">
                          <a:hlinkClick r:id="rId9"/>
                        </a:rPr>
                      </a:br>
                      <a:r>
                        <a:rPr lang="zh-TW" altLang="en-US" sz="1600" b="1" dirty="0" smtClean="0">
                          <a:hlinkClick r:id="rId9"/>
                        </a:rPr>
                        <a:t>避孕也避病 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0"/>
                        </a:rPr>
                        <a:t>第六單元 幸福下一站</a:t>
                      </a:r>
                      <a:r>
                        <a:rPr lang="en-US" altLang="zh-TW" sz="1600" b="1" dirty="0" smtClean="0">
                          <a:hlinkClick r:id="rId10"/>
                        </a:rPr>
                        <a:t>~</a:t>
                      </a:r>
                      <a:br>
                        <a:rPr lang="en-US" altLang="zh-TW" sz="1600" b="1" dirty="0" smtClean="0">
                          <a:hlinkClick r:id="rId10"/>
                        </a:rPr>
                      </a:br>
                      <a:r>
                        <a:rPr lang="zh-TW" altLang="en-US" sz="1600" b="1" dirty="0" smtClean="0">
                          <a:hlinkClick r:id="rId10"/>
                        </a:rPr>
                        <a:t>分手別怕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96243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43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68424" y="98043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576" y="299665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88104" y="299665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4208" y="299665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流程圖: 預設處理作業 17"/>
          <p:cNvSpPr/>
          <p:nvPr/>
        </p:nvSpPr>
        <p:spPr bwMode="auto">
          <a:xfrm>
            <a:off x="7380288" y="385763"/>
            <a:ext cx="1547812" cy="360362"/>
          </a:xfrm>
          <a:prstGeom prst="flowChartPredefined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國中適用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468312" y="5013176"/>
            <a:ext cx="8351837" cy="9352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Aft>
                <a:spcPts val="700"/>
              </a:spcAft>
              <a:defRPr/>
            </a:pP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國家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教育研究院製作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的宣導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短片</a:t>
            </a:r>
            <a:r>
              <a:rPr lang="en-US" altLang="zh-TW" sz="1600" i="0" dirty="0">
                <a:latin typeface="新細明體" pitchFamily="18" charset="-120"/>
                <a:ea typeface="新細明體" pitchFamily="18" charset="-120"/>
              </a:rPr>
              <a:t>《</a:t>
            </a:r>
            <a:r>
              <a:rPr lang="zh-TW" altLang="en-US" sz="1600" b="1" i="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如果早知道男生也會被性侵</a:t>
            </a:r>
            <a:r>
              <a:rPr lang="en-US" altLang="zh-TW" sz="1600" i="0" dirty="0">
                <a:latin typeface="新細明體" pitchFamily="18" charset="-120"/>
                <a:ea typeface="新細明體" pitchFamily="18" charset="-120"/>
              </a:rPr>
              <a:t>》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，點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閱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率突破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百萬，引發網民熱議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。有人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質疑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，</a:t>
            </a:r>
            <a:r>
              <a:rPr lang="zh-TW" altLang="en-US" sz="1600" b="1" i="0" dirty="0">
                <a:solidFill>
                  <a:srgbClr val="002060"/>
                </a:solidFill>
                <a:latin typeface="新細明體" pitchFamily="18" charset="-120"/>
                <a:ea typeface="新細明體" pitchFamily="18" charset="-120"/>
              </a:rPr>
              <a:t>影片</a:t>
            </a:r>
            <a:r>
              <a:rPr lang="zh-TW" altLang="en-US" sz="1600" b="1" i="0" dirty="0">
                <a:solidFill>
                  <a:srgbClr val="002060"/>
                </a:solidFill>
                <a:latin typeface="新細明體" pitchFamily="18" charset="-120"/>
                <a:ea typeface="新細明體" pitchFamily="18" charset="-120"/>
              </a:rPr>
              <a:t>不當地將性侵與同志、愛滋及無知形象做連結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；也有人認為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，片中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描述是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真實情況，社會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終究要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面對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。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>教學時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，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需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搭配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教師講解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，</a:t>
            </a:r>
            <a:r>
              <a:rPr lang="zh-TW" altLang="en-US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有</a:t>
            </a:r>
            <a:r>
              <a:rPr lang="en-US" altLang="zh-TW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《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性別平等教育手冊</a:t>
            </a:r>
            <a:r>
              <a:rPr lang="en-US" altLang="zh-TW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》</a:t>
            </a:r>
            <a:r>
              <a:rPr lang="zh-TW" altLang="en-US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從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旁輔助老師</a:t>
            </a:r>
            <a:r>
              <a:rPr lang="zh-TW" altLang="en-US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教學，不能只</a:t>
            </a:r>
            <a:r>
              <a:rPr lang="zh-TW" altLang="en-US" sz="1600" b="1" i="0" dirty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播影片、沒有</a:t>
            </a:r>
            <a:r>
              <a:rPr lang="zh-TW" altLang="en-US" sz="1600" b="1" i="0" dirty="0" smtClean="0">
                <a:solidFill>
                  <a:srgbClr val="C00000"/>
                </a:solidFill>
                <a:latin typeface="新細明體" pitchFamily="18" charset="-120"/>
                <a:ea typeface="新細明體" pitchFamily="18" charset="-120"/>
              </a:rPr>
              <a:t>討論</a:t>
            </a:r>
            <a:r>
              <a:rPr lang="zh-TW" altLang="en-US" sz="1600" i="0" dirty="0" smtClean="0">
                <a:latin typeface="新細明體" pitchFamily="18" charset="-120"/>
                <a:ea typeface="新細明體" pitchFamily="18" charset="-120"/>
              </a:rPr>
              <a:t>。</a:t>
            </a: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/>
            </a:r>
            <a:br>
              <a:rPr lang="zh-TW" altLang="en-US" sz="1600" i="0" dirty="0">
                <a:latin typeface="新細明體" pitchFamily="18" charset="-120"/>
                <a:ea typeface="新細明體" pitchFamily="18" charset="-120"/>
              </a:rPr>
            </a:br>
            <a:r>
              <a:rPr lang="zh-TW" altLang="en-US" sz="1600" i="0" dirty="0">
                <a:latin typeface="新細明體" pitchFamily="18" charset="-120"/>
                <a:ea typeface="新細明體" pitchFamily="18" charset="-120"/>
              </a:rPr>
              <a:t/>
            </a:r>
            <a:br>
              <a:rPr lang="zh-TW" altLang="en-US" sz="1600" i="0" dirty="0">
                <a:latin typeface="新細明體" pitchFamily="18" charset="-120"/>
                <a:ea typeface="新細明體" pitchFamily="18" charset="-120"/>
              </a:rPr>
            </a:br>
            <a:endParaRPr lang="en-US" altLang="zh-TW" sz="1600" i="0" dirty="0"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國家教育研究院教育資源及出版中心</a:t>
            </a:r>
            <a:endParaRPr kumimoji="1" lang="en-US" altLang="zh-TW" sz="2800" b="1" i="0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3" name="Text Box 7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00113" y="62118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 dirty="0" err="1" smtClean="0">
                <a:solidFill>
                  <a:srgbClr val="006600"/>
                </a:solidFill>
                <a:ea typeface="新細明體" pitchFamily="18" charset="-120"/>
              </a:rPr>
              <a:t>http://3w.naer.edu.tw/physical.jsp</a:t>
            </a:r>
            <a:endParaRPr kumimoji="1" lang="en-US" altLang="zh-TW" sz="2400" b="1" i="0" dirty="0">
              <a:solidFill>
                <a:srgbClr val="006600"/>
              </a:solidFill>
              <a:ea typeface="新細明體" pitchFamily="18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23850" y="1073150"/>
          <a:ext cx="8424864" cy="40843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08288"/>
                <a:gridCol w="2808288"/>
                <a:gridCol w="2808288"/>
              </a:tblGrid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4"/>
                        </a:rPr>
                        <a:t>網路自拍</a:t>
                      </a:r>
                      <a:r>
                        <a:rPr lang="en-US" altLang="zh-TW" sz="1600" b="1" dirty="0" smtClean="0">
                          <a:hlinkClick r:id="rId4"/>
                        </a:rPr>
                        <a:t/>
                      </a:r>
                      <a:br>
                        <a:rPr lang="en-US" altLang="zh-TW" sz="1600" b="1" dirty="0" smtClean="0">
                          <a:hlinkClick r:id="rId4"/>
                        </a:rPr>
                      </a:br>
                      <a:r>
                        <a:rPr lang="en-US" altLang="zh-TW" sz="1600" b="1" dirty="0" smtClean="0">
                          <a:hlinkClick r:id="rId4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4"/>
                        </a:rPr>
                        <a:t>擦不掉的印記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>
                        <a:hlinkClick r:id="rId5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6"/>
                        </a:rPr>
                        <a:t>浪漫的愛</a:t>
                      </a:r>
                      <a:r>
                        <a:rPr lang="en-US" altLang="zh-TW" sz="1600" b="1" dirty="0" smtClean="0">
                          <a:hlinkClick r:id="rId6"/>
                        </a:rPr>
                        <a:t/>
                      </a:r>
                      <a:br>
                        <a:rPr lang="en-US" altLang="zh-TW" sz="1600" b="1" dirty="0" smtClean="0">
                          <a:hlinkClick r:id="rId6"/>
                        </a:rPr>
                      </a:br>
                      <a:r>
                        <a:rPr lang="en-US" altLang="zh-TW" sz="1600" b="1" dirty="0" smtClean="0">
                          <a:hlinkClick r:id="rId6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6"/>
                        </a:rPr>
                        <a:t>偶像劇的迷思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7"/>
                        </a:rPr>
                        <a:t>情慾自主</a:t>
                      </a:r>
                      <a:r>
                        <a:rPr lang="en-US" altLang="zh-TW" sz="1600" b="1" dirty="0" smtClean="0">
                          <a:hlinkClick r:id="rId7"/>
                        </a:rPr>
                        <a:t/>
                      </a:r>
                      <a:br>
                        <a:rPr lang="en-US" altLang="zh-TW" sz="1600" b="1" dirty="0" smtClean="0">
                          <a:hlinkClick r:id="rId7"/>
                        </a:rPr>
                      </a:br>
                      <a:r>
                        <a:rPr lang="en-US" altLang="zh-TW" sz="1600" b="1" dirty="0" smtClean="0">
                          <a:hlinkClick r:id="rId7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7"/>
                        </a:rPr>
                        <a:t>當性福來敲門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</a:tr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9"/>
                        </a:rPr>
                        <a:t>國王遊戲</a:t>
                      </a:r>
                      <a:r>
                        <a:rPr lang="en-US" altLang="zh-TW" sz="1600" b="1" dirty="0" smtClean="0">
                          <a:hlinkClick r:id="rId9"/>
                        </a:rPr>
                        <a:t/>
                      </a:r>
                      <a:br>
                        <a:rPr lang="en-US" altLang="zh-TW" sz="1600" b="1" dirty="0" smtClean="0">
                          <a:hlinkClick r:id="rId9"/>
                        </a:rPr>
                      </a:br>
                      <a:r>
                        <a:rPr lang="en-US" altLang="zh-TW" sz="1600" b="1" dirty="0" smtClean="0">
                          <a:hlinkClick r:id="rId9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9"/>
                        </a:rPr>
                        <a:t>越玩越不能做自己 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0"/>
                        </a:rPr>
                        <a:t>性平新聞</a:t>
                      </a:r>
                      <a:r>
                        <a:rPr lang="en-US" altLang="zh-TW" sz="1600" b="1" dirty="0" smtClean="0">
                          <a:hlinkClick r:id="rId10"/>
                        </a:rPr>
                        <a:t/>
                      </a:r>
                      <a:br>
                        <a:rPr lang="en-US" altLang="zh-TW" sz="1600" b="1" dirty="0" smtClean="0">
                          <a:hlinkClick r:id="rId10"/>
                        </a:rPr>
                      </a:br>
                      <a:r>
                        <a:rPr lang="en-US" altLang="zh-TW" sz="1600" b="1" dirty="0" smtClean="0">
                          <a:hlinkClick r:id="rId10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10"/>
                        </a:rPr>
                        <a:t>媒體中的性別意識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1"/>
                        </a:rPr>
                        <a:t>打工筆記</a:t>
                      </a:r>
                      <a:r>
                        <a:rPr lang="en-US" altLang="zh-TW" sz="1600" b="1" dirty="0" smtClean="0">
                          <a:hlinkClick r:id="rId11"/>
                        </a:rPr>
                        <a:t/>
                      </a:r>
                      <a:br>
                        <a:rPr lang="en-US" altLang="zh-TW" sz="1600" b="1" dirty="0" smtClean="0">
                          <a:hlinkClick r:id="rId11"/>
                        </a:rPr>
                      </a:br>
                      <a:r>
                        <a:rPr lang="en-US" altLang="zh-TW" sz="1600" b="1" dirty="0" smtClean="0">
                          <a:hlinkClick r:id="rId11"/>
                        </a:rPr>
                        <a:t>~</a:t>
                      </a:r>
                      <a:r>
                        <a:rPr lang="zh-TW" altLang="en-US" sz="1600" b="1" dirty="0" smtClean="0">
                          <a:hlinkClick r:id="rId11"/>
                        </a:rPr>
                        <a:t>危險情境的自我保護 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  <p:sp>
        <p:nvSpPr>
          <p:cNvPr id="18" name="流程圖: 預設處理作業 17"/>
          <p:cNvSpPr/>
          <p:nvPr/>
        </p:nvSpPr>
        <p:spPr bwMode="auto">
          <a:xfrm>
            <a:off x="7380288" y="385763"/>
            <a:ext cx="1547812" cy="360362"/>
          </a:xfrm>
          <a:prstGeom prst="flowChartPredefined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國中適用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9792" y="11247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11247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96416" y="11247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4162" y="31557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47864" y="3155798"/>
            <a:ext cx="230425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05002" y="3155798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國家教育研究院教育資源及出版中心</a:t>
            </a:r>
            <a:endParaRPr kumimoji="1" lang="en-US" altLang="zh-TW" sz="2800" b="1" i="0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3" name="Text Box 74">
            <a:hlinkClick r:id="rId3"/>
          </p:cNvPr>
          <p:cNvSpPr txBox="1">
            <a:spLocks noChangeArrowheads="1"/>
          </p:cNvSpPr>
          <p:nvPr/>
        </p:nvSpPr>
        <p:spPr bwMode="auto">
          <a:xfrm>
            <a:off x="900113" y="6211888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r" eaLnBrk="1" hangingPunct="1"/>
            <a:r>
              <a:rPr kumimoji="1" lang="en-US" altLang="zh-TW" sz="2400" b="1" i="0" dirty="0" err="1" smtClean="0">
                <a:solidFill>
                  <a:srgbClr val="006600"/>
                </a:solidFill>
                <a:ea typeface="新細明體" pitchFamily="18" charset="-120"/>
              </a:rPr>
              <a:t>http://3w.naer.edu.tw/physical.jsp</a:t>
            </a:r>
            <a:endParaRPr kumimoji="1" lang="en-US" altLang="zh-TW" sz="2400" b="1" i="0" dirty="0">
              <a:solidFill>
                <a:srgbClr val="006600"/>
              </a:solidFill>
              <a:ea typeface="新細明體" pitchFamily="18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23850" y="1073150"/>
          <a:ext cx="8424864" cy="40843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08288"/>
                <a:gridCol w="2808288"/>
                <a:gridCol w="2808288"/>
              </a:tblGrid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hlinkClick r:id="rId4"/>
                        </a:rPr>
                        <a:t>我們還可以是朋友嗎？</a:t>
                      </a:r>
                      <a:r>
                        <a:rPr lang="en-US" altLang="zh-TW" sz="1600" dirty="0" smtClean="0">
                          <a:hlinkClick r:id="rId4"/>
                        </a:rPr>
                        <a:t/>
                      </a:r>
                      <a:br>
                        <a:rPr lang="en-US" altLang="zh-TW" sz="1600" dirty="0" smtClean="0">
                          <a:hlinkClick r:id="rId4"/>
                        </a:rPr>
                      </a:br>
                      <a:r>
                        <a:rPr lang="zh-TW" altLang="en-US" sz="1600" dirty="0" smtClean="0">
                          <a:hlinkClick r:id="rId4"/>
                        </a:rPr>
                        <a:t>─尊重同性戀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>
                        <a:hlinkClick r:id="rId5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hlinkClick r:id="rId6"/>
                        </a:rPr>
                        <a:t>網路世界的蟲蟲危機</a:t>
                      </a:r>
                      <a:r>
                        <a:rPr lang="en-US" altLang="zh-TW" sz="1600" dirty="0" smtClean="0">
                          <a:hlinkClick r:id="rId6"/>
                        </a:rPr>
                        <a:t/>
                      </a:r>
                      <a:br>
                        <a:rPr lang="en-US" altLang="zh-TW" sz="1600" dirty="0" smtClean="0">
                          <a:hlinkClick r:id="rId6"/>
                        </a:rPr>
                      </a:br>
                      <a:r>
                        <a:rPr lang="zh-TW" altLang="en-US" sz="1600" dirty="0" smtClean="0">
                          <a:hlinkClick r:id="rId6"/>
                        </a:rPr>
                        <a:t>─網路交友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hlinkClick r:id="rId7"/>
                        </a:rPr>
                        <a:t>沒保險就免談！</a:t>
                      </a:r>
                      <a:r>
                        <a:rPr lang="en-US" altLang="zh-TW" sz="1600" dirty="0" smtClean="0">
                          <a:hlinkClick r:id="rId7"/>
                        </a:rPr>
                        <a:t/>
                      </a:r>
                      <a:br>
                        <a:rPr lang="en-US" altLang="zh-TW" sz="1600" dirty="0" smtClean="0">
                          <a:hlinkClick r:id="rId7"/>
                        </a:rPr>
                      </a:br>
                      <a:r>
                        <a:rPr lang="zh-TW" altLang="en-US" sz="1600" dirty="0" smtClean="0">
                          <a:hlinkClick r:id="rId7"/>
                        </a:rPr>
                        <a:t>─較安全的性 </a:t>
                      </a:r>
                      <a:r>
                        <a:rPr lang="en-US" altLang="zh-TW" sz="1600" dirty="0" smtClean="0">
                          <a:hlinkClick r:id="rId7"/>
                        </a:rPr>
                        <a:t>(Safer Sex)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</a:tr>
              <a:tr h="2006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8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hlinkClick r:id="rId9"/>
                        </a:rPr>
                        <a:t>你不在乎，我在乎！</a:t>
                      </a:r>
                      <a:r>
                        <a:rPr lang="en-US" altLang="zh-TW" sz="1600" b="1" dirty="0" smtClean="0">
                          <a:hlinkClick r:id="rId9"/>
                        </a:rPr>
                        <a:t/>
                      </a:r>
                      <a:br>
                        <a:rPr lang="en-US" altLang="zh-TW" sz="1600" b="1" dirty="0" smtClean="0">
                          <a:hlinkClick r:id="rId9"/>
                        </a:rPr>
                      </a:br>
                      <a:r>
                        <a:rPr lang="zh-TW" altLang="en-US" sz="1600" b="1" dirty="0" smtClean="0">
                          <a:hlinkClick r:id="rId9"/>
                        </a:rPr>
                        <a:t>─公共場所的親密行為</a:t>
                      </a:r>
                      <a:endParaRPr lang="zh-TW" altLang="en-US" sz="1600" b="1" dirty="0" smtClean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0"/>
                        </a:rPr>
                        <a:t>就一時性起嘛！</a:t>
                      </a:r>
                      <a:r>
                        <a:rPr lang="en-US" altLang="zh-TW" sz="1600" b="1" dirty="0" smtClean="0">
                          <a:hlinkClick r:id="rId10"/>
                        </a:rPr>
                        <a:t/>
                      </a:r>
                      <a:br>
                        <a:rPr lang="en-US" altLang="zh-TW" sz="1600" b="1" dirty="0" smtClean="0">
                          <a:hlinkClick r:id="rId10"/>
                        </a:rPr>
                      </a:br>
                      <a:r>
                        <a:rPr lang="zh-TW" altLang="en-US" sz="1600" b="1" dirty="0" smtClean="0">
                          <a:hlinkClick r:id="rId10"/>
                        </a:rPr>
                        <a:t>─性與色情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dirty="0" smtClean="0">
                          <a:hlinkClick r:id="rId11"/>
                        </a:rPr>
                        <a:t>遇見愛情</a:t>
                      </a:r>
                      <a:r>
                        <a:rPr lang="en-US" altLang="zh-TW" sz="1600" b="1" dirty="0" smtClean="0">
                          <a:hlinkClick r:id="rId11"/>
                        </a:rPr>
                        <a:t/>
                      </a:r>
                      <a:br>
                        <a:rPr lang="en-US" altLang="zh-TW" sz="1600" b="1" dirty="0" smtClean="0">
                          <a:hlinkClick r:id="rId11"/>
                        </a:rPr>
                      </a:br>
                      <a:r>
                        <a:rPr lang="zh-TW" altLang="en-US" sz="1600" b="1" dirty="0" smtClean="0">
                          <a:hlinkClick r:id="rId11"/>
                        </a:rPr>
                        <a:t>─成長的愛</a:t>
                      </a:r>
                      <a:endParaRPr lang="zh-TW" altLang="en-US" sz="1600" b="1" dirty="0"/>
                    </a:p>
                  </a:txBody>
                  <a:tcPr marL="91439" marR="91439" marT="45724" marB="45724"/>
                </a:tc>
              </a:tr>
            </a:tbl>
          </a:graphicData>
        </a:graphic>
      </p:graphicFrame>
      <p:sp>
        <p:nvSpPr>
          <p:cNvPr id="18" name="流程圖: 預設處理作業 17"/>
          <p:cNvSpPr/>
          <p:nvPr/>
        </p:nvSpPr>
        <p:spPr bwMode="auto">
          <a:xfrm>
            <a:off x="7380288" y="385763"/>
            <a:ext cx="1547812" cy="360362"/>
          </a:xfrm>
          <a:prstGeom prst="flowChartPredefinedProcess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b="1" i="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國中適用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576" y="112490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8104" y="1124744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1124744"/>
            <a:ext cx="2295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576" y="317200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75856" y="3172002"/>
            <a:ext cx="25599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96416" y="3172002"/>
            <a:ext cx="192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4000" b="1">
                <a:ea typeface="標楷體" pitchFamily="65" charset="-120"/>
              </a:rPr>
              <a:t>性別平等教育</a:t>
            </a:r>
            <a:r>
              <a:rPr lang="en-US" altLang="zh-TW" sz="3200" b="1">
                <a:ea typeface="標楷體" pitchFamily="65" charset="-120"/>
              </a:rPr>
              <a:t>-------------&lt;&lt;</a:t>
            </a:r>
            <a:r>
              <a:rPr lang="zh-TW" altLang="en-US" sz="3200" b="1">
                <a:ea typeface="標楷體" pitchFamily="65" charset="-120"/>
              </a:rPr>
              <a:t>概念澄清</a:t>
            </a:r>
            <a:r>
              <a:rPr lang="en-US" altLang="zh-TW" sz="3200" b="1">
                <a:ea typeface="標楷體" pitchFamily="65" charset="-120"/>
              </a:rPr>
              <a:t>&gt;&gt;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68313" y="1052513"/>
            <a:ext cx="8229600" cy="43195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Aft>
                <a:spcPts val="700"/>
              </a:spcAft>
              <a:defRPr/>
            </a:pPr>
            <a:r>
              <a:rPr lang="zh-TW" altLang="en-US" sz="2200" b="1" i="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「兩性平等」，是男女互相尊重</a:t>
            </a:r>
            <a:r>
              <a:rPr lang="zh-TW" altLang="en-US" sz="2200" i="0" dirty="0" smtClean="0">
                <a:latin typeface="標楷體" pitchFamily="65" charset="-120"/>
                <a:ea typeface="標楷體" pitchFamily="65" charset="-120"/>
              </a:rPr>
              <a:t>，在這樣的世界裡沒有男尊女卑、男強女弱，不因</a:t>
            </a:r>
            <a:r>
              <a:rPr lang="zh-TW" altLang="en-US" sz="2200" b="1" i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生理性別</a:t>
            </a:r>
            <a:r>
              <a:rPr lang="zh-TW" altLang="en-US" sz="2200" i="0" dirty="0" smtClean="0">
                <a:latin typeface="標楷體" pitchFamily="65" charset="-120"/>
                <a:ea typeface="標楷體" pitchFamily="65" charset="-120"/>
              </a:rPr>
              <a:t>而自我設限，大家不分男女一起攜手合作同行，盡情發揮自我潛能。</a:t>
            </a:r>
          </a:p>
          <a:p>
            <a:pPr>
              <a:lnSpc>
                <a:spcPct val="90000"/>
              </a:lnSpc>
              <a:spcAft>
                <a:spcPts val="700"/>
              </a:spcAft>
              <a:defRPr/>
            </a:pPr>
            <a:r>
              <a:rPr lang="zh-TW" altLang="en-US" sz="2200" b="1" i="0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「性別平等」，跳脫生理性別的分類方式</a:t>
            </a:r>
            <a:r>
              <a:rPr lang="zh-TW" altLang="en-US" sz="2200" i="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200" b="1" i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尊重多樣化的性別氣質與性傾向</a:t>
            </a:r>
            <a:r>
              <a:rPr lang="zh-TW" altLang="en-US" sz="2200" i="0" dirty="0" smtClean="0">
                <a:latin typeface="標楷體" pitchFamily="65" charset="-120"/>
                <a:ea typeface="標楷體" pitchFamily="65" charset="-120"/>
              </a:rPr>
              <a:t>，不管男人、女人都可以既柔軟又剛強，不管愛男、愛女都可以快樂存在、互相了解。</a:t>
            </a:r>
            <a:endParaRPr lang="en-US" altLang="zh-TW" sz="2200" i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spcAft>
                <a:spcPts val="700"/>
              </a:spcAft>
              <a:defRPr/>
            </a:pPr>
            <a:r>
              <a:rPr lang="zh-TW" altLang="en-US" sz="2200" i="0" dirty="0" smtClean="0">
                <a:latin typeface="標楷體" pitchFamily="65" charset="-120"/>
                <a:ea typeface="標楷體" pitchFamily="65" charset="-120"/>
              </a:rPr>
              <a:t>許多人也許有這樣的疑惑：「性別怎麼可能平等？男人跟女人天生就不一樣啊！」的確，男女在生理的第二性徵上大不同，但是教育者若是給予男性和女性不同的資源和對待，男女生涯發展自然會受此後天社會化的影響，長久下來，性別差距便隨之逐漸擴大。身為教育者，更好的做法可以是：</a:t>
            </a:r>
            <a:endParaRPr lang="en-US" altLang="zh-TW" sz="2200" i="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spcAft>
                <a:spcPts val="700"/>
              </a:spcAft>
              <a:buFont typeface="Wingdings" pitchFamily="2" charset="2"/>
              <a:buNone/>
              <a:defRPr/>
            </a:pPr>
            <a:r>
              <a:rPr lang="zh-TW" altLang="en-US" sz="2200" i="0" dirty="0" smtClean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zh-TW" altLang="en-US" sz="2200" b="1" i="0" dirty="0" smtClean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  <a:t>給予相同的教育機會與資源～</a:t>
            </a:r>
            <a:r>
              <a:rPr lang="en-US" altLang="zh-TW" sz="2200" b="1" i="0" dirty="0" smtClean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b="1" i="0" dirty="0" smtClean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200" b="1" i="0" dirty="0" smtClean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  <a:t>～不論男女生都能夠多方嘗試，發展自己的潛能</a:t>
            </a:r>
            <a:r>
              <a:rPr lang="zh-TW" altLang="en-US" sz="2200" i="0" dirty="0">
                <a:solidFill>
                  <a:srgbClr val="DE005A"/>
                </a:solidFill>
                <a:latin typeface="標楷體" pitchFamily="65" charset="-120"/>
                <a:ea typeface="標楷體" pitchFamily="65" charset="-120"/>
              </a:rPr>
              <a:t>～</a:t>
            </a:r>
            <a:endParaRPr lang="zh-TW" altLang="en-US" sz="2200" i="0" dirty="0" smtClean="0">
              <a:solidFill>
                <a:srgbClr val="DE005A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spcAft>
                <a:spcPts val="700"/>
              </a:spcAft>
              <a:defRPr/>
            </a:pPr>
            <a:endParaRPr lang="zh-TW" altLang="en-US" sz="2200" i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spcAft>
                <a:spcPts val="700"/>
              </a:spcAft>
              <a:defRPr/>
            </a:pPr>
            <a:endParaRPr lang="en-US" altLang="zh-TW" sz="2200" i="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902B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02B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搜尋性別平等相關影片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輸入「性別 </a:t>
            </a:r>
            <a:r>
              <a:rPr kumimoji="1" lang="zh-TW" altLang="en-US" sz="2000" b="1" dirty="0" smtClean="0"/>
              <a:t>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50825" y="908720"/>
          <a:ext cx="8642349" cy="539591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80783"/>
                <a:gridCol w="2880783"/>
                <a:gridCol w="2880783"/>
              </a:tblGrid>
              <a:tr h="1798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性別平等短片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《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我就是我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》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5" action="ppaction://hlinkfile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平權路遙遙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...? -- 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跨性別平權</a:t>
                      </a:r>
                      <a:endParaRPr lang="en-US" altLang="zh-TW" sz="1600" b="1" dirty="0" smtClean="0"/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 tooltip="連結至【性別平等教育(二)】我真的很特別 (身體意象)內容"/>
                        </a:rPr>
                        <a:t>性別歧視廣告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6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7986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tooltip="連結至【性別平等教育(二)】我真的很特別 (身體意象)內容"/>
                        </a:rPr>
                        <a:t>多元性別議題探討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6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性別歧視劇場</a:t>
                      </a:r>
                      <a:endParaRPr lang="zh-TW" altLang="en-US" sz="16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跳出性別框框</a:t>
                      </a:r>
                      <a:endParaRPr lang="zh-TW" altLang="en-US" sz="16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  <a:tr h="1798637"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小心愛情恐怖份子(分手暴力議題)內容"/>
                        </a:rPr>
                        <a:t>性別平等教育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2" action="ppaction://hlinkfile" tooltip="連結至【性別平等教育(二)】小心愛情恐怖份子(分手暴力議題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 tooltip="連結至【性別平等教育(二)】小心愛情恐怖份子(分手暴力議題)內容"/>
                        </a:rPr>
                        <a:t>[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 tooltip="連結至【性別平等教育(二)】小心愛情恐怖份子(分手暴力議題)內容"/>
                        </a:rPr>
                        <a:t>香港廣告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 tooltip="連結至【性別平等教育(二)】小心愛情恐怖份子(分手暴力議題)內容"/>
                        </a:rPr>
                        <a:t>](2013)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 tooltip="連結至【性別平等教育(二)】小心愛情恐怖份子(分手暴力議題)內容"/>
                        </a:rPr>
                        <a:t>性別主流化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1" tooltip="連結至【性別平等教育(二)】小心愛情恐怖份子(分手暴力議題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/>
                        </a:rPr>
                        <a:t>他愛他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/>
                        </a:rPr>
                        <a:t>,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/>
                        </a:rPr>
                        <a:t>她愛她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0"/>
                      </a:endParaRPr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9807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75856" y="9807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28464" y="9807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5536" y="280358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275856" y="280358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28464" y="280358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5536" y="45811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75856" y="45811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228464" y="4581128"/>
            <a:ext cx="2520000" cy="14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搜尋性別平等相關影片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輸入「</a:t>
            </a:r>
            <a:r>
              <a:rPr kumimoji="1" lang="zh-TW" altLang="en-US" sz="2000" b="1" dirty="0" smtClean="0"/>
              <a:t>性別」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50825" y="908721"/>
          <a:ext cx="8573862" cy="507496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57954"/>
                <a:gridCol w="2857954"/>
                <a:gridCol w="2857954"/>
              </a:tblGrid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性別歧視篇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_NTSC</a:t>
                      </a:r>
                      <a:endParaRPr lang="en-US" altLang="zh-TW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5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那些年，我可能不會愛你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4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當代家庭教育議題─尊重多元</a:t>
                      </a:r>
                      <a:endParaRPr lang="en-US" altLang="zh-TW" sz="16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8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 tooltip="連結至【性別平等教育(二)】我真的很特別 (身體意象)內容"/>
                        </a:rPr>
                        <a:t>多元性別議題探討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5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南華大學性別平等教育同志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9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我真的很特別 (身體意象)內容"/>
                        </a:rPr>
                        <a:t>職業無性別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0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Jump together</a:t>
                      </a:r>
                      <a:endParaRPr lang="en-US" altLang="zh-TW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9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性別友善小學堂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-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第一段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5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5" tooltip="連結至【性別平等教育(二)】我真的很特別 (身體意象)內容"/>
                        </a:rPr>
                        <a:t>性別友善小學堂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5" tooltip="連結至【性別平等教育(二)】我真的很特別 (身體意象)內容"/>
                        </a:rPr>
                        <a:t>-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5" tooltip="連結至【性別平等教育(二)】我真的很特別 (身體意象)內容"/>
                        </a:rPr>
                        <a:t>第二段</a:t>
                      </a:r>
                      <a:endParaRPr lang="en-US" altLang="zh-TW" sz="1600" b="1" dirty="0" smtClean="0"/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980728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980728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92180" y="980728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54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92180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7544" y="4365256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92180" y="4365256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491880" y="4365256"/>
            <a:ext cx="2144272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搜尋性別平等相關影片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輸入「</a:t>
            </a:r>
            <a:r>
              <a:rPr kumimoji="1" lang="zh-TW" altLang="en-US" sz="2000" b="1" dirty="0" smtClean="0"/>
              <a:t>性別」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43630"/>
              </p:ext>
            </p:extLst>
          </p:nvPr>
        </p:nvGraphicFramePr>
        <p:xfrm>
          <a:off x="250825" y="908721"/>
          <a:ext cx="8573862" cy="51206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57954"/>
                <a:gridCol w="2857954"/>
                <a:gridCol w="2857954"/>
              </a:tblGrid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 0</a:t>
                      </a: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 1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 2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 3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 4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 5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 6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小心愛情恐怖份子(分手暴力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/>
                        </a:rPr>
                        <a:t> 7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性平宣導影片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ch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 8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8" y="908720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908720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908720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2636912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8" y="2636912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2636912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4365256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8" y="4365256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4365256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0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搜尋性別平等相關影片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輸入「</a:t>
            </a:r>
            <a:r>
              <a:rPr kumimoji="1" lang="zh-TW" altLang="en-US" sz="2000" b="1" dirty="0" smtClean="0"/>
              <a:t>性別」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510599"/>
              </p:ext>
            </p:extLst>
          </p:nvPr>
        </p:nvGraphicFramePr>
        <p:xfrm>
          <a:off x="250825" y="908721"/>
          <a:ext cx="8573862" cy="51206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57954"/>
                <a:gridCol w="2857954"/>
                <a:gridCol w="2857954"/>
              </a:tblGrid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algn="ctr"/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性平宣導影片</a:t>
                      </a:r>
                      <a:r>
                        <a:rPr lang="en-US" altLang="zh-TW" sz="16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ch</a:t>
                      </a:r>
                      <a:r>
                        <a:rPr lang="en-US" altLang="zh-TW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 9</a:t>
                      </a:r>
                      <a:endParaRPr lang="zh-TW" altLang="en-US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澳門平等任務 </a:t>
                      </a:r>
                      <a:r>
                        <a:rPr lang="en-US" altLang="zh-TW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《</a:t>
                      </a:r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裙褲懸殊</a:t>
                      </a:r>
                      <a:r>
                        <a:rPr lang="en-US" altLang="zh-TW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》</a:t>
                      </a:r>
                      <a:endParaRPr lang="zh-TW" altLang="en-US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性別歧視？女給男打沒差</a:t>
                      </a:r>
                      <a:endParaRPr lang="zh-TW" altLang="en-US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玫瑰少年：班尼的故事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同志遭霸凌 母親現身說法</a:t>
                      </a:r>
                      <a:endParaRPr lang="zh-TW" altLang="en-US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小小老鼠</a:t>
                      </a:r>
                      <a:r>
                        <a:rPr lang="en-US" altLang="zh-TW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-</a:t>
                      </a:r>
                      <a:r>
                        <a:rPr lang="zh-TW" altLang="en-US" sz="16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百分百女孩</a:t>
                      </a:r>
                      <a:endParaRPr lang="zh-TW" altLang="en-US" sz="1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0627 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有話好說 職場性別歧視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1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1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1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1" tooltip="連結至【性別平等教育(二)】小心愛情恐怖份子(分手暴力議題)內容"/>
                      </a:endParaRPr>
                    </a:p>
                    <a:p>
                      <a:pPr algn="ctr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《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小心，歧視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》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/>
                        </a:rPr>
                        <a:t>朱慧珍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/>
                        </a:rPr>
                        <a:t>罵人娘砲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/>
                        </a:rPr>
                        <a:t>‧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3"/>
                        </a:rPr>
                        <a:t>男人婆可罰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2636912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9" y="2636912"/>
            <a:ext cx="243199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9" y="2636912"/>
            <a:ext cx="243199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980728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9" y="980728"/>
            <a:ext cx="243199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980728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6" y="4365104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8" y="4365104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4365104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搜尋性別平等相關廣告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</a:t>
            </a:r>
            <a:r>
              <a:rPr kumimoji="1" lang="zh-TW" altLang="en-US" sz="2000" b="1" dirty="0" smtClean="0"/>
              <a:t>「性別 廣告」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50825" y="908721"/>
          <a:ext cx="8573862" cy="51206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57954"/>
                <a:gridCol w="2857954"/>
                <a:gridCol w="2857954"/>
              </a:tblGrid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廣告消費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-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性別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5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個性大於性別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7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tooltip="連結至【性別平等教育(二)】我真的很特別 (身體意象)內容"/>
                        </a:rPr>
                        <a:t>物化女性 每朝健康 女殺手篇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6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 tooltip="連結至【性別平等教育(二)】我真的很特別 (身體意象)內容"/>
                        </a:rPr>
                        <a:t>CEDAW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9" tooltip="連結至【性別平等教育(二)】我真的很特別 (身體意象)內容"/>
                        </a:rPr>
                        <a:t>宣導 位置篇</a:t>
                      </a:r>
                      <a:endParaRPr lang="zh-TW" alt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4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airwaves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口香糖易開瓶篇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9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我真的很特別 (身體意象)內容"/>
                        </a:rPr>
                        <a:t>消除對婦女一切形式歧視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0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男人也可以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9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小豬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--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 tooltip="連結至【性別平等教育(二)】我真的很特別 (身體意象)內容"/>
                        </a:rPr>
                        <a:t>屈臣氏衛生棉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2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5" tooltip="連結至【性別平等教育(二)】我真的很特別 (身體意象)內容"/>
                        </a:rPr>
                        <a:t>爸媽我有問題？男女生大不同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4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90872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90872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72448" y="90872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54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72448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7544" y="437195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347864" y="437195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72448" y="4371950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0"/>
          <p:cNvSpPr txBox="1">
            <a:spLocks noChangeArrowheads="1"/>
          </p:cNvSpPr>
          <p:nvPr/>
        </p:nvSpPr>
        <p:spPr bwMode="auto">
          <a:xfrm>
            <a:off x="250825" y="312738"/>
            <a:ext cx="792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kumimoji="1" lang="zh-TW" altLang="en-US" sz="2800" b="1" i="0" dirty="0" smtClean="0">
                <a:latin typeface="標楷體" pitchFamily="65" charset="-120"/>
                <a:ea typeface="標楷體" pitchFamily="65" charset="-120"/>
              </a:rPr>
              <a:t>搜尋性別平等相關廣告</a:t>
            </a:r>
            <a:endParaRPr kumimoji="1" lang="en-US" altLang="zh-TW" sz="1600" b="1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35317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200" b="1" dirty="0"/>
              <a:t>YouTube</a:t>
            </a:r>
            <a:r>
              <a:rPr kumimoji="1" lang="en-US" altLang="zh-TW" sz="2200" b="1" dirty="0">
                <a:ea typeface="新細明體" pitchFamily="18" charset="-120"/>
              </a:rPr>
              <a:t> </a:t>
            </a:r>
            <a:r>
              <a:rPr kumimoji="1" lang="zh-TW" altLang="en-US" sz="2000" b="1" dirty="0"/>
              <a:t>輸入</a:t>
            </a:r>
            <a:r>
              <a:rPr kumimoji="1" lang="zh-TW" altLang="en-US" sz="2000" b="1" dirty="0" smtClean="0"/>
              <a:t>「性別 廣告」</a:t>
            </a:r>
            <a:r>
              <a:rPr kumimoji="1" lang="en-US" altLang="zh-TW" sz="2000" b="1" dirty="0"/>
              <a:t>】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52491"/>
              </p:ext>
            </p:extLst>
          </p:nvPr>
        </p:nvGraphicFramePr>
        <p:xfrm>
          <a:off x="250825" y="908721"/>
          <a:ext cx="8573862" cy="51206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57954"/>
                <a:gridCol w="2857954"/>
                <a:gridCol w="2857954"/>
              </a:tblGrid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>
                        <a:hlinkClick r:id="rId3" action="ppaction://hlinkfile" tooltip="連結至【性別平等教育(二)】你不孤單，我在你身邊(愛滋關懷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4" tooltip="連結至【性別平等教育(二)】我真的很特別 (身體意象)內容"/>
                        </a:rPr>
                        <a:t>性騷擾宣導廣告 追求篇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5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 tooltip="連結至【性別平等教育(二)】我真的很特別 (身體意象)內容"/>
                        </a:rPr>
                        <a:t>性侵害防治宣導廣告 女孩篇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4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7" tooltip="連結至【性別平等教育(二)】我真的很特別 (身體意象)內容"/>
                        </a:rPr>
                        <a:t>性侵害防治宣導廣告 換裝篇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6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tooltip="連結至【性別平等教育(二)】我真的很特別 (身體意象)內容"/>
                        </a:rPr>
                        <a:t>性侵害防治教育宣導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tooltip="連結至【性別平等教育(二)】我真的很特別 (身體意象)內容"/>
                        </a:rPr>
                        <a:t>_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8" tooltip="連結至【性別平等教育(二)】我真的很特別 (身體意象)內容"/>
                        </a:rPr>
                        <a:t>高年級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9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性侵害防治教育宣導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_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0" tooltip="連結至【性別平等教育(二)】我真的很特別 (身體意象)內容"/>
                        </a:rPr>
                        <a:t>中年級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8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我真的很特別 (身體意象)內容"/>
                        </a:rPr>
                        <a:t>性侵害防治教育宣導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我真的很特別 (身體意象)內容"/>
                        </a:rPr>
                        <a:t>_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1" tooltip="連結至【性別平等教育(二)】我真的很特別 (身體意象)內容"/>
                        </a:rPr>
                        <a:t>低年級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0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</a:tr>
              <a:tr h="159846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三菱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-</a:t>
                      </a:r>
                      <a:r>
                        <a:rPr lang="en-US" altLang="zh-TW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SAVRIN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-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2" tooltip="連結至【性別平等教育(二)】我真的很特別 (身體意象)內容"/>
                        </a:rPr>
                        <a:t>信任的幸福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8" tooltip="連結至【性別平等教育(二)】我真的很特別 (身體意象)內容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hlinkClick r:id="rId13" tooltip="連結至【性別平等教育(二)】小心愛情恐怖份子(分手暴力議題)內容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4"/>
                        </a:rPr>
                        <a:t>「食軟飯」食出性別定型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600" b="1" dirty="0" smtClean="0"/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15"/>
                        </a:rPr>
                        <a:t>女生正步走 牽手催生女主祭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5" marR="91455" marT="45728" marB="45728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5" y="980728"/>
            <a:ext cx="243199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980728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754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72448" y="2636912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7544" y="4365256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72448" y="980728"/>
            <a:ext cx="2432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365256"/>
            <a:ext cx="2431999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8" y="4365256"/>
            <a:ext cx="2432000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7325"/>
            <a:ext cx="7859712" cy="720725"/>
          </a:xfrm>
        </p:spPr>
        <p:txBody>
          <a:bodyPr/>
          <a:lstStyle/>
          <a:p>
            <a:pPr algn="l" eaLnBrk="1" hangingPunct="1">
              <a:buFontTx/>
              <a:buBlip>
                <a:blip r:embed="rId2"/>
              </a:buBlip>
            </a:pPr>
            <a:r>
              <a:rPr kumimoji="1" lang="zh-TW" altLang="en-US" sz="3600" b="1" dirty="0" smtClean="0">
                <a:latin typeface="標楷體" pitchFamily="65" charset="-120"/>
                <a:ea typeface="標楷體" pitchFamily="65" charset="-120"/>
                <a:hlinkClick r:id="rId3"/>
              </a:rPr>
              <a:t>流行音樂</a:t>
            </a:r>
            <a:r>
              <a:rPr kumimoji="1" lang="en-US" altLang="zh-TW" sz="2000" b="1" i="1" dirty="0" smtClean="0"/>
              <a:t>【</a:t>
            </a:r>
            <a:r>
              <a:rPr kumimoji="1" lang="zh-TW" altLang="en-US" sz="2000" b="1" i="1" dirty="0" smtClean="0">
                <a:ea typeface="新細明體" pitchFamily="18" charset="-120"/>
              </a:rPr>
              <a:t>音樂</a:t>
            </a:r>
            <a:r>
              <a:rPr kumimoji="1" lang="en-US" altLang="zh-TW" sz="2000" b="1" i="1" dirty="0" smtClean="0"/>
              <a:t>】</a:t>
            </a:r>
            <a:endParaRPr kumimoji="1" lang="en-US" altLang="zh-TW" sz="2000" b="1" dirty="0" smtClean="0">
              <a:solidFill>
                <a:srgbClr val="0066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980728"/>
            <a:ext cx="7451725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翁立友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4"/>
              </a:rPr>
              <a:t>不能說的秘密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5"/>
              </a:rPr>
              <a:t>同志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教育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范瑋琪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張韶涵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6"/>
              </a:rPr>
              <a:t>如果的事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同志教育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周杰倫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7"/>
              </a:rPr>
              <a:t>爸我回來了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家庭暴力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劉德華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8"/>
              </a:rPr>
              <a:t>男人哭吧不是罪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性別刻板印象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黃立行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9"/>
              </a:rPr>
              <a:t>打分數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物化女性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江惠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10"/>
              </a:rPr>
              <a:t>家後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性別角色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張芸京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11"/>
              </a:rPr>
              <a:t>破天荒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性別刻板印象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蘇打綠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hlinkClick r:id="rId12"/>
              </a:rPr>
              <a:t>小情歌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性別刻板印象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】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</a:rPr>
              <a:t>黃舒駿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hlinkClick r:id="rId13"/>
              </a:rPr>
              <a:t>戀愛症候群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</a:rPr>
              <a:t>蘇永康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hlinkClick r:id="rId14"/>
              </a:rPr>
              <a:t>男人不該讓女人流淚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95288" y="187871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Blip>
                <a:blip r:embed="rId2"/>
              </a:buBlip>
            </a:pPr>
            <a:r>
              <a:rPr kumimoji="1" lang="zh-TW" altLang="en-US" sz="3600" b="1" i="0" dirty="0">
                <a:latin typeface="標楷體" pitchFamily="65" charset="-120"/>
                <a:ea typeface="標楷體" pitchFamily="65" charset="-120"/>
              </a:rPr>
              <a:t>性別平等</a:t>
            </a:r>
            <a:r>
              <a:rPr kumimoji="1" lang="zh-TW" altLang="en-US" sz="3600" b="1" i="0" dirty="0" smtClean="0">
                <a:latin typeface="標楷體" pitchFamily="65" charset="-120"/>
                <a:ea typeface="標楷體" pitchFamily="65" charset="-120"/>
              </a:rPr>
              <a:t>相關新聞</a:t>
            </a:r>
            <a:endParaRPr kumimoji="1" lang="en-US" altLang="zh-TW" sz="2000" b="1" dirty="0"/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179388" y="616453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000" b="1" dirty="0" err="1"/>
              <a:t>google</a:t>
            </a:r>
            <a:r>
              <a:rPr kumimoji="1" lang="zh-TW" altLang="en-US" sz="2000" b="1" dirty="0"/>
              <a:t>輸入「性別 平等」</a:t>
            </a:r>
            <a:r>
              <a:rPr kumimoji="1" lang="zh-TW" altLang="en-US" sz="2000" b="1" dirty="0">
                <a:ea typeface="新細明體" pitchFamily="18" charset="-120"/>
              </a:rPr>
              <a:t>點選新聞</a:t>
            </a:r>
            <a:r>
              <a:rPr kumimoji="1" lang="en-US" altLang="zh-TW" sz="2000" b="1" dirty="0"/>
              <a:t>】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55576" y="980728"/>
            <a:ext cx="8028384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3"/>
              </a:rPr>
              <a:t>祭拜文化論壇 宗教性別平等入議題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</a:rPr>
              <a:t>【102.9.10】</a:t>
            </a: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4"/>
              </a:rPr>
              <a:t>性別大補帖： 不只是性別刻板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</a:rPr>
              <a:t>【102.9.25】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5"/>
              </a:rPr>
              <a:t>性別大補帖：開學的第一堂課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</a:rPr>
              <a:t>【102.9.18】</a:t>
            </a: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女生上男廁 康寧大學設「性別友善廁所」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  <a:hlinkClick r:id="rId6"/>
              </a:rPr>
              <a:t> 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</a:rPr>
              <a:t>【102.9.25】</a:t>
            </a: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7"/>
              </a:rPr>
              <a:t>幸福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7"/>
              </a:rPr>
              <a:t>24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7"/>
              </a:rPr>
              <a:t>號：是男孩？是女孩？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  <a:hlinkClick r:id="rId7"/>
              </a:rPr>
              <a:t> </a:t>
            </a:r>
            <a:r>
              <a:rPr lang="en-US" altLang="zh-TW" sz="2400" b="1" i="0" kern="0" dirty="0" smtClean="0">
                <a:latin typeface="標楷體" pitchFamily="65" charset="-120"/>
                <a:ea typeface="標楷體" pitchFamily="65" charset="-120"/>
              </a:rPr>
              <a:t>【102.9.29】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2400" b="1" i="0" u="sng" dirty="0" smtClean="0">
                <a:latin typeface="標楷體" pitchFamily="65" charset="-120"/>
                <a:ea typeface="標楷體" pitchFamily="65" charset="-120"/>
                <a:hlinkClick r:id="rId8"/>
              </a:rPr>
              <a:t>太太出櫃告白：我是女同志丈夫：其實，我愛的是男人</a:t>
            </a:r>
            <a:endParaRPr lang="en-US" altLang="zh-TW" sz="2400" b="1" i="0" u="sng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9"/>
              </a:rPr>
              <a:t>小女生開公車 直達美麗人生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0"/>
              </a:rPr>
              <a:t>柔中有剛 男丁格爾 趣事一籮筐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1"/>
              </a:rPr>
              <a:t>金牌女拳擊手 勉女性勇闖人生路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12"/>
              </a:rPr>
              <a:t>《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2"/>
              </a:rPr>
              <a:t>社會新鮮人求職熱門行業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12"/>
              </a:rPr>
              <a:t>》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2"/>
              </a:rPr>
              <a:t>彩妝師 男人大放異彩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95288" y="187871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Blip>
                <a:blip r:embed="rId2"/>
              </a:buBlip>
            </a:pPr>
            <a:r>
              <a:rPr kumimoji="1" lang="zh-TW" altLang="en-US" sz="3600" b="1" i="0" dirty="0">
                <a:latin typeface="標楷體" pitchFamily="65" charset="-120"/>
                <a:ea typeface="標楷體" pitchFamily="65" charset="-120"/>
              </a:rPr>
              <a:t>性別平等</a:t>
            </a:r>
            <a:r>
              <a:rPr kumimoji="1" lang="zh-TW" altLang="en-US" sz="3600" b="1" i="0" dirty="0" smtClean="0">
                <a:latin typeface="標楷體" pitchFamily="65" charset="-120"/>
                <a:ea typeface="標楷體" pitchFamily="65" charset="-120"/>
              </a:rPr>
              <a:t>相關新聞</a:t>
            </a:r>
            <a:endParaRPr kumimoji="1" lang="en-US" altLang="zh-TW" sz="2000" b="1" dirty="0"/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179388" y="616453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000" b="1" dirty="0" err="1"/>
              <a:t>google</a:t>
            </a:r>
            <a:r>
              <a:rPr kumimoji="1" lang="zh-TW" altLang="en-US" sz="2000" b="1" dirty="0"/>
              <a:t>輸入「性別 平等」</a:t>
            </a:r>
            <a:r>
              <a:rPr kumimoji="1" lang="zh-TW" altLang="en-US" sz="2000" b="1" dirty="0">
                <a:ea typeface="新細明體" pitchFamily="18" charset="-120"/>
              </a:rPr>
              <a:t>點選新聞</a:t>
            </a:r>
            <a:r>
              <a:rPr kumimoji="1" lang="en-US" altLang="zh-TW" sz="2000" b="1" dirty="0"/>
              <a:t>】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55576" y="980728"/>
            <a:ext cx="8028384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3"/>
              </a:rPr>
              <a:t>唯一幼稚園男老師　萬紅叢中一點綠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4"/>
              </a:rPr>
              <a:t>國二女遭男同學摸胸　她轉學他跟來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5"/>
              </a:rPr>
              <a:t>怒批玩具商騙女生買粉紅色　小瑞莉穿粉紅褲上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5"/>
              </a:rPr>
              <a:t>CNN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男主管請育嬰假被降職　公司違反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《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性平法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》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挨罰</a:t>
            </a:r>
            <a:r>
              <a:rPr lang="en-US" altLang="zh-TW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2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6"/>
              </a:rPr>
              <a:t>萬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7"/>
              </a:rPr>
              <a:t>性別歧視！ 校園內竟禁穿褲裝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8"/>
              </a:rPr>
              <a:t>樂高玩具惹議 疑有性別刻板印象</a:t>
            </a:r>
            <a:endParaRPr lang="zh-TW" altLang="en-US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9"/>
              </a:rPr>
              <a:t>同志結婚權 郭媽媽要女兒幸福</a:t>
            </a:r>
            <a:endParaRPr lang="zh-TW" altLang="en-US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0"/>
              </a:rPr>
              <a:t>全國技能賽 花藝類男大生奪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0"/>
              </a:rPr>
              <a:t>冠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1"/>
              </a:rPr>
              <a:t>台灣性平困境─看不見的性別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1"/>
              </a:rPr>
              <a:t>歧視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2"/>
              </a:rPr>
              <a:t>培養女孩科學力 從生活開始</a:t>
            </a: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en-US" altLang="zh-TW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95288" y="187871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Blip>
                <a:blip r:embed="rId2"/>
              </a:buBlip>
            </a:pPr>
            <a:r>
              <a:rPr kumimoji="1" lang="zh-TW" altLang="en-US" sz="3600" b="1" i="0" dirty="0">
                <a:latin typeface="標楷體" pitchFamily="65" charset="-120"/>
                <a:ea typeface="標楷體" pitchFamily="65" charset="-120"/>
              </a:rPr>
              <a:t>性別平等</a:t>
            </a:r>
            <a:r>
              <a:rPr kumimoji="1" lang="zh-TW" altLang="en-US" sz="3600" b="1" i="0" dirty="0" smtClean="0">
                <a:latin typeface="標楷體" pitchFamily="65" charset="-120"/>
                <a:ea typeface="標楷體" pitchFamily="65" charset="-120"/>
              </a:rPr>
              <a:t>相關新聞</a:t>
            </a:r>
            <a:endParaRPr kumimoji="1" lang="en-US" altLang="zh-TW" sz="2000" b="1" dirty="0"/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179388" y="6164535"/>
            <a:ext cx="8748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kumimoji="1" lang="en-US" altLang="zh-TW" sz="2000" b="1" dirty="0"/>
              <a:t>【</a:t>
            </a:r>
            <a:r>
              <a:rPr kumimoji="1" lang="en-US" altLang="zh-TW" sz="2000" b="1" dirty="0" err="1"/>
              <a:t>google</a:t>
            </a:r>
            <a:r>
              <a:rPr kumimoji="1" lang="zh-TW" altLang="en-US" sz="2000" b="1" dirty="0"/>
              <a:t>輸入「性別 平等」</a:t>
            </a:r>
            <a:r>
              <a:rPr kumimoji="1" lang="zh-TW" altLang="en-US" sz="2000" b="1" dirty="0">
                <a:ea typeface="新細明體" pitchFamily="18" charset="-120"/>
              </a:rPr>
              <a:t>點選新聞</a:t>
            </a:r>
            <a:r>
              <a:rPr kumimoji="1" lang="en-US" altLang="zh-TW" sz="2000" b="1" dirty="0"/>
              <a:t>】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55576" y="980728"/>
            <a:ext cx="8028384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3"/>
              </a:rPr>
              <a:t>焦點評論：女法官不懂軍審嗎 司法界的性別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3"/>
              </a:rPr>
              <a:t>歧視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4"/>
              </a:rPr>
              <a:t>逆轉 跨性別婚姻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4"/>
              </a:rPr>
              <a:t>有效</a:t>
            </a:r>
            <a:endParaRPr lang="en-US" altLang="zh-TW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5"/>
              </a:rPr>
              <a:t>我是男生　</a:t>
            </a:r>
            <a:r>
              <a:rPr lang="en-US" altLang="zh-TW" sz="2400" b="1" i="0" dirty="0">
                <a:latin typeface="標楷體" pitchFamily="65" charset="-120"/>
                <a:ea typeface="標楷體" pitchFamily="65" charset="-120"/>
                <a:hlinkClick r:id="rId5"/>
              </a:rPr>
              <a:t>6</a:t>
            </a: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5"/>
              </a:rPr>
              <a:t>歲童拒當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5"/>
              </a:rPr>
              <a:t>女孩兒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6"/>
              </a:rPr>
              <a:t>長腿女被掐臀 警虧「穿太短」</a:t>
            </a: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7"/>
              </a:rPr>
              <a:t>生女兒是負擔 印度女嬰遭活埋</a:t>
            </a: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8"/>
              </a:rPr>
              <a:t>男人都是懶鬼？三星新廣告惹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8"/>
              </a:rPr>
              <a:t>爭議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9"/>
              </a:rPr>
              <a:t>國</a:t>
            </a: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9"/>
              </a:rPr>
              <a:t>二男 摸臀性騷</a:t>
            </a:r>
            <a:r>
              <a:rPr lang="en-US" altLang="zh-TW" sz="2400" b="1" i="0" dirty="0">
                <a:latin typeface="標楷體" pitchFamily="65" charset="-120"/>
                <a:ea typeface="標楷體" pitchFamily="65" charset="-120"/>
                <a:hlinkClick r:id="rId9"/>
              </a:rPr>
              <a:t>8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9"/>
              </a:rPr>
              <a:t>女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altLang="zh-TW" sz="2400" b="1" i="0" dirty="0">
                <a:latin typeface="標楷體" pitchFamily="65" charset="-120"/>
                <a:ea typeface="標楷體" pitchFamily="65" charset="-120"/>
                <a:hlinkClick r:id="rId10"/>
              </a:rPr>
              <a:t>6</a:t>
            </a: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0"/>
              </a:rPr>
              <a:t>歲男童穿女裝 學校禁上女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0"/>
              </a:rPr>
              <a:t>廁</a:t>
            </a: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1"/>
              </a:rPr>
              <a:t>李佳霏 總統府首位女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1"/>
              </a:rPr>
              <a:t>發言人</a:t>
            </a:r>
            <a:endParaRPr lang="en-US" altLang="zh-TW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400" b="1" i="0" dirty="0">
                <a:latin typeface="標楷體" pitchFamily="65" charset="-120"/>
                <a:ea typeface="標楷體" pitchFamily="65" charset="-120"/>
                <a:hlinkClick r:id="rId12"/>
              </a:rPr>
              <a:t>離譜校規 穿褲不穿裙須辦</a:t>
            </a:r>
            <a:r>
              <a:rPr lang="zh-TW" altLang="en-US" sz="2400" b="1" i="0" dirty="0" smtClean="0">
                <a:latin typeface="標楷體" pitchFamily="65" charset="-120"/>
                <a:ea typeface="標楷體" pitchFamily="65" charset="-120"/>
                <a:hlinkClick r:id="rId12"/>
              </a:rPr>
              <a:t>證</a:t>
            </a: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en-US" altLang="zh-TW" sz="2400" b="1" i="0" dirty="0" smtClean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n"/>
            </a:pPr>
            <a:endParaRPr lang="zh-TW" altLang="en-US" sz="2400" b="1" i="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29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4000" b="1">
                <a:ea typeface="標楷體" pitchFamily="65" charset="-120"/>
              </a:rPr>
              <a:t>性別平等教育</a:t>
            </a:r>
            <a:r>
              <a:rPr lang="en-US" altLang="zh-TW" sz="3200" b="1">
                <a:ea typeface="標楷體" pitchFamily="65" charset="-120"/>
              </a:rPr>
              <a:t>-------------&lt;&lt;</a:t>
            </a:r>
            <a:r>
              <a:rPr lang="zh-TW" altLang="en-US" sz="3200" b="1">
                <a:ea typeface="標楷體" pitchFamily="65" charset="-120"/>
              </a:rPr>
              <a:t>概念澄清</a:t>
            </a:r>
            <a:r>
              <a:rPr lang="en-US" altLang="zh-TW" sz="3200" b="1">
                <a:ea typeface="標楷體" pitchFamily="65" charset="-120"/>
              </a:rPr>
              <a:t>&gt;&gt;</a:t>
            </a:r>
          </a:p>
        </p:txBody>
      </p:sp>
      <p:sp>
        <p:nvSpPr>
          <p:cNvPr id="5123" name="Rectangle 5"/>
          <p:cNvSpPr txBox="1">
            <a:spLocks noChangeArrowheads="1"/>
          </p:cNvSpPr>
          <p:nvPr/>
        </p:nvSpPr>
        <p:spPr bwMode="auto">
          <a:xfrm>
            <a:off x="468313" y="1052513"/>
            <a:ext cx="82296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spcAft>
                <a:spcPts val="5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200" b="1" i="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敵意的性別歧視</a:t>
            </a:r>
            <a:r>
              <a:rPr lang="en-US" altLang="zh-TW" sz="2200" i="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i="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貶抑男性的陰柔氣質是目前在校園現場中常見的具敵意的性別歧視，同儕間捉弄取笑</a:t>
            </a:r>
            <a:r>
              <a:rPr lang="zh-TW" altLang="en-US" sz="2200" b="1" i="0" dirty="0">
                <a:latin typeface="標楷體" pitchFamily="65" charset="-120"/>
                <a:ea typeface="標楷體" pitchFamily="65" charset="-120"/>
              </a:rPr>
              <a:t>「娘娘腔」、以「搞</a:t>
            </a:r>
            <a:r>
              <a:rPr lang="en-US" altLang="zh-TW" sz="2200" b="1" i="0" dirty="0">
                <a:latin typeface="標楷體" pitchFamily="65" charset="-120"/>
                <a:ea typeface="標楷體" pitchFamily="65" charset="-120"/>
              </a:rPr>
              <a:t>gay</a:t>
            </a:r>
            <a:r>
              <a:rPr lang="zh-TW" altLang="en-US" sz="2200" b="1" i="0" dirty="0"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這種不當詞彙來羞辱較陰柔的男同學，老師可藉機</a:t>
            </a:r>
            <a:r>
              <a:rPr lang="zh-TW" altLang="en-US" sz="2200" b="1" i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引導學生要跨越傳統的、僵化的性別氣質（如：男剛強、女柔弱）</a:t>
            </a: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，尊重多元的特質與性傾向，學習良好的人際互動方式。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500"/>
              </a:spcAft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2200" b="1" i="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善意的性別歧視</a:t>
            </a:r>
            <a:r>
              <a:rPr lang="en-US" altLang="zh-TW" sz="2200" i="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200" i="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「善意」的性別歧視隱而不顯，說話者通常會自認為是出於「好意」，以較為柔軟的方式來合理化傳統的性別分工與性別氣質。像是：「女生天生力氣小，搬東西這種事情交給男同學就好了！」看似保護女性、對女性友善，但這樣的行為卻使女人因此相信男人比較厲害、比較有能力，同時女人也喪失了訓練的機會。這種</a:t>
            </a:r>
            <a:r>
              <a:rPr lang="zh-TW" altLang="en-US" sz="2200" b="1" i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性別化的隔離</a:t>
            </a: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，在善意的包裝下，隱然成為另一種</a:t>
            </a:r>
            <a:r>
              <a:rPr lang="zh-TW" altLang="en-US" sz="2200" b="1" i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性別歧視</a:t>
            </a:r>
            <a:r>
              <a:rPr lang="zh-TW" altLang="en-US" sz="2200" i="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i="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04813"/>
            <a:ext cx="5832475" cy="692150"/>
          </a:xfrm>
        </p:spPr>
        <p:txBody>
          <a:bodyPr/>
          <a:lstStyle/>
          <a:p>
            <a:pPr algn="ctr" eaLnBrk="1" hangingPunct="1"/>
            <a:r>
              <a:rPr lang="zh-TW" altLang="en-US" sz="4400" b="1" smtClean="0">
                <a:latin typeface="Comic Sans MS" pitchFamily="66" charset="0"/>
                <a:ea typeface="新細明體" pitchFamily="18" charset="-120"/>
              </a:rPr>
              <a:t>～ </a:t>
            </a:r>
            <a:r>
              <a:rPr lang="en-US" altLang="zh-TW" sz="4400" b="1" smtClean="0">
                <a:latin typeface="Comic Sans MS" pitchFamily="66" charset="0"/>
                <a:ea typeface="新細明體" pitchFamily="18" charset="-120"/>
              </a:rPr>
              <a:t>The  End </a:t>
            </a:r>
            <a:r>
              <a:rPr lang="zh-TW" altLang="en-US" sz="4400" b="1" smtClean="0">
                <a:latin typeface="Comic Sans MS" pitchFamily="66" charset="0"/>
                <a:ea typeface="新細明體" pitchFamily="18" charset="-120"/>
              </a:rPr>
              <a:t>～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98575"/>
            <a:ext cx="8569325" cy="4827588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zh-TW" altLang="en-US" sz="3900" u="sng" dirty="0" smtClean="0">
                <a:latin typeface="標楷體" pitchFamily="65" charset="-120"/>
                <a:ea typeface="標楷體" pitchFamily="65" charset="-120"/>
              </a:rPr>
              <a:t>無處不性別！</a:t>
            </a:r>
          </a:p>
          <a:p>
            <a:pPr eaLnBrk="1" hangingPunct="1">
              <a:spcBef>
                <a:spcPct val="40000"/>
              </a:spcBef>
            </a:pPr>
            <a:r>
              <a:rPr lang="zh-TW" altLang="en-US" sz="3900" u="sng" dirty="0" smtClean="0">
                <a:latin typeface="標楷體" pitchFamily="65" charset="-120"/>
                <a:ea typeface="標楷體" pitchFamily="65" charset="-120"/>
              </a:rPr>
              <a:t>打開性別之眼，換個視角看世界！</a:t>
            </a:r>
          </a:p>
          <a:p>
            <a:pPr eaLnBrk="1" hangingPunct="1">
              <a:spcBef>
                <a:spcPct val="40000"/>
              </a:spcBef>
            </a:pPr>
            <a:r>
              <a:rPr lang="zh-TW" altLang="en-US" sz="3900" u="sng" dirty="0" smtClean="0">
                <a:latin typeface="標楷體" pitchFamily="65" charset="-120"/>
                <a:ea typeface="標楷體" pitchFamily="65" charset="-120"/>
              </a:rPr>
              <a:t>增加敏感度，察覺性別刻板印象！</a:t>
            </a:r>
          </a:p>
          <a:p>
            <a:pPr eaLnBrk="1" hangingPunct="1">
              <a:spcBef>
                <a:spcPct val="40000"/>
              </a:spcBef>
            </a:pPr>
            <a:r>
              <a:rPr lang="zh-TW" altLang="en-US" sz="3900" u="sng" dirty="0" smtClean="0">
                <a:latin typeface="標楷體" pitchFamily="65" charset="-120"/>
                <a:ea typeface="標楷體" pitchFamily="65" charset="-120"/>
              </a:rPr>
              <a:t>營造無性別歧視及偏見的學習環境！</a:t>
            </a:r>
          </a:p>
          <a:p>
            <a:pPr eaLnBrk="1" hangingPunct="1">
              <a:spcBef>
                <a:spcPct val="40000"/>
              </a:spcBef>
            </a:pPr>
            <a:r>
              <a:rPr lang="zh-TW" altLang="en-US" sz="3900" u="sng" dirty="0" smtClean="0">
                <a:latin typeface="標楷體" pitchFamily="65" charset="-120"/>
                <a:ea typeface="標楷體" pitchFamily="65" charset="-120"/>
              </a:rPr>
              <a:t>建置具有性別平權的社會！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4572000" y="5661025"/>
            <a:ext cx="41052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TW" altLang="en-US" sz="4400" b="1" dirty="0">
                <a:solidFill>
                  <a:srgbClr val="E68900"/>
                </a:solidFill>
                <a:latin typeface="標楷體" pitchFamily="65" charset="-120"/>
                <a:ea typeface="標楷體" pitchFamily="65" charset="-120"/>
              </a:rPr>
              <a:t>～ </a:t>
            </a:r>
            <a:r>
              <a:rPr lang="zh-TW" altLang="en-US" sz="4400" b="1" dirty="0" smtClean="0">
                <a:solidFill>
                  <a:srgbClr val="E68900"/>
                </a:solidFill>
                <a:latin typeface="標楷體" pitchFamily="65" charset="-120"/>
                <a:ea typeface="標楷體" pitchFamily="65" charset="-120"/>
              </a:rPr>
              <a:t>性別平等 ～</a:t>
            </a:r>
            <a:endParaRPr lang="zh-TW" altLang="en-US" sz="4400" b="1" dirty="0">
              <a:solidFill>
                <a:srgbClr val="E689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autoRev="1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autoRev="1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B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3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42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/>
      <p:bldP spid="150531" grpId="0" build="p"/>
      <p:bldP spid="150532" grpId="0"/>
      <p:bldP spid="1505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r>
              <a:rPr lang="de-DE" altLang="zh-CN" smtClean="0"/>
              <a:t>Page </a:t>
            </a:r>
            <a:r>
              <a:rPr lang="de-DE" altLang="zh-CN" smtClean="0">
                <a:sym typeface="MS UI Gothic" pitchFamily="34" charset="-128"/>
              </a:rPr>
              <a:t></a:t>
            </a:r>
            <a:r>
              <a:rPr lang="de-DE" altLang="zh-CN" smtClean="0"/>
              <a:t> </a:t>
            </a:r>
            <a:fld id="{01CBECE0-4295-4FCE-BDA2-2D111755A8AB}" type="slidenum">
              <a:rPr lang="zh-CN" altLang="en-US" smtClean="0"/>
              <a:pPr/>
              <a:t>4</a:t>
            </a:fld>
            <a:endParaRPr lang="en-US" altLang="zh-CN" smtClean="0"/>
          </a:p>
        </p:txBody>
      </p:sp>
      <p:graphicFrame>
        <p:nvGraphicFramePr>
          <p:cNvPr id="4" name="資料庫圖表 3"/>
          <p:cNvGraphicFramePr/>
          <p:nvPr/>
        </p:nvGraphicFramePr>
        <p:xfrm>
          <a:off x="467544" y="1237208"/>
          <a:ext cx="81369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107950" y="271463"/>
            <a:ext cx="92170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3200" b="1" i="0">
                <a:latin typeface="標楷體" pitchFamily="65" charset="-120"/>
                <a:ea typeface="標楷體" pitchFamily="65" charset="-120"/>
              </a:rPr>
              <a:t>國民中小學九年一貫課程綱要（性別平等教育）</a:t>
            </a:r>
            <a:endParaRPr lang="en-US" altLang="zh-TW" sz="3200" b="1" i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740400"/>
            <a:ext cx="51117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03375"/>
            <a:ext cx="11303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603375"/>
            <a:ext cx="11303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16075"/>
            <a:ext cx="1130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7308850" y="6472238"/>
            <a:ext cx="143986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r>
              <a:rPr lang="de-DE" altLang="zh-CN" smtClean="0"/>
              <a:t>Page </a:t>
            </a:r>
            <a:r>
              <a:rPr lang="de-DE" altLang="zh-CN" smtClean="0">
                <a:sym typeface="MS UI Gothic" pitchFamily="34" charset="-128"/>
              </a:rPr>
              <a:t></a:t>
            </a:r>
            <a:r>
              <a:rPr lang="de-DE" altLang="zh-CN" smtClean="0"/>
              <a:t> </a:t>
            </a:r>
            <a:fld id="{7BAD2186-BC43-4C41-8F6F-E030932F0713}" type="slidenum">
              <a:rPr lang="zh-CN" altLang="en-US" smtClean="0"/>
              <a:pPr/>
              <a:t>5</a:t>
            </a:fld>
            <a:endParaRPr lang="en-US" altLang="zh-CN" smtClean="0"/>
          </a:p>
        </p:txBody>
      </p:sp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107950" y="271463"/>
            <a:ext cx="92170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3200" b="1" i="0">
                <a:latin typeface="標楷體" pitchFamily="65" charset="-120"/>
                <a:ea typeface="標楷體" pitchFamily="65" charset="-120"/>
              </a:rPr>
              <a:t>國民中小學九年一貫課程綱要（性別平等教育）</a:t>
            </a:r>
            <a:endParaRPr lang="en-US" altLang="zh-TW" sz="3200" b="1" i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79388" y="1085850"/>
          <a:ext cx="8785225" cy="46471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85682"/>
                <a:gridCol w="926529"/>
                <a:gridCol w="1368191"/>
                <a:gridCol w="3384472"/>
                <a:gridCol w="2520351"/>
              </a:tblGrid>
              <a:tr h="25904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 smtClean="0">
                          <a:effectLst/>
                        </a:rPr>
                        <a:t>主題</a:t>
                      </a:r>
                      <a:r>
                        <a:rPr lang="zh-TW" sz="1700" b="1" kern="100" dirty="0">
                          <a:effectLst/>
                        </a:rPr>
                        <a:t>軸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主要概念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次要概念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>
                          <a:effectLst/>
                        </a:rPr>
                        <a:t>能力指標</a:t>
                      </a:r>
                      <a:endParaRPr lang="zh-TW" sz="1700" b="1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590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國小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國中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CCCC"/>
                    </a:solidFill>
                  </a:tcPr>
                </a:tc>
              </a:tr>
              <a:tr h="777140">
                <a:tc rowSpan="6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effectLst/>
                        </a:rPr>
                        <a:t>(</a:t>
                      </a:r>
                      <a:r>
                        <a:rPr lang="en-US" sz="2000" b="1" kern="100" dirty="0">
                          <a:effectLst/>
                        </a:rPr>
                        <a:t>1</a:t>
                      </a:r>
                      <a:r>
                        <a:rPr lang="en-US" sz="2000" b="1" kern="100" dirty="0" smtClean="0">
                          <a:effectLst/>
                        </a:rPr>
                        <a:t>)</a:t>
                      </a:r>
                      <a:br>
                        <a:rPr lang="en-US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性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別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的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自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我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瞭</a:t>
                      </a:r>
                      <a:r>
                        <a:rPr lang="en-US" altLang="zh-TW" sz="2000" b="1" kern="100" dirty="0" smtClean="0">
                          <a:effectLst/>
                        </a:rPr>
                        <a:t/>
                      </a:r>
                      <a:br>
                        <a:rPr lang="en-US" altLang="zh-TW" sz="2000" b="1" kern="100" dirty="0" smtClean="0">
                          <a:effectLst/>
                        </a:rPr>
                      </a:br>
                      <a:r>
                        <a:rPr lang="zh-TW" sz="2000" b="1" kern="100" dirty="0" smtClean="0">
                          <a:effectLst/>
                        </a:rPr>
                        <a:t>解</a:t>
                      </a:r>
                      <a:endParaRPr lang="zh-TW" sz="20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身心發展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身心發展差異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1-1-1</a:t>
                      </a:r>
                      <a:r>
                        <a:rPr lang="zh-TW" sz="1700" dirty="0">
                          <a:effectLst/>
                        </a:rPr>
                        <a:t>認識不同性別者身心的異同。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1-3-1</a:t>
                      </a:r>
                      <a:r>
                        <a:rPr lang="zh-TW" sz="1700" dirty="0">
                          <a:effectLst/>
                        </a:rPr>
                        <a:t>認知青春期不同性別者身體的發展與保健。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1-4-1</a:t>
                      </a:r>
                      <a:r>
                        <a:rPr lang="zh-TW" sz="1700" dirty="0">
                          <a:effectLst/>
                        </a:rPr>
                        <a:t>尊重青春期不同性別者的身心發展與差異。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</a:tr>
              <a:tr h="7609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身體意象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1-2-1</a:t>
                      </a:r>
                      <a:r>
                        <a:rPr lang="zh-TW" sz="1700" dirty="0">
                          <a:effectLst/>
                        </a:rPr>
                        <a:t>覺知身體意象對身心的影響。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1-3-2</a:t>
                      </a:r>
                      <a:r>
                        <a:rPr lang="zh-TW" sz="1700" dirty="0">
                          <a:effectLst/>
                        </a:rPr>
                        <a:t>認知次文化對身體意象的影響。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1-4-2</a:t>
                      </a:r>
                      <a:r>
                        <a:rPr lang="zh-TW" sz="1700" dirty="0">
                          <a:effectLst/>
                        </a:rPr>
                        <a:t>分析媒體所建構的身體意象。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FFFFCC"/>
                    </a:solidFill>
                  </a:tcPr>
                </a:tc>
              </a:tr>
              <a:tr h="2590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性別認同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effectLst/>
                        </a:rPr>
                        <a:t> 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性取向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1-3-3</a:t>
                      </a:r>
                      <a:r>
                        <a:rPr lang="zh-TW" sz="1700" dirty="0">
                          <a:effectLst/>
                        </a:rPr>
                        <a:t>認識多元的性取向。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1-4-3</a:t>
                      </a:r>
                      <a:r>
                        <a:rPr lang="zh-TW" sz="1700" dirty="0">
                          <a:effectLst/>
                        </a:rPr>
                        <a:t>尊重多元的性取向。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</a:tr>
              <a:tr h="10361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多元的性別特質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 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1-1-2</a:t>
                      </a:r>
                      <a:r>
                        <a:rPr lang="zh-TW" sz="1700" dirty="0">
                          <a:effectLst/>
                        </a:rPr>
                        <a:t>尊重不同性別者的特質。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1-2-2</a:t>
                      </a:r>
                      <a:r>
                        <a:rPr lang="zh-TW" sz="1700" dirty="0">
                          <a:effectLst/>
                        </a:rPr>
                        <a:t>覺察性別特質的刻板化印象。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1-3-4</a:t>
                      </a:r>
                      <a:r>
                        <a:rPr lang="zh-TW" sz="1700" dirty="0">
                          <a:effectLst/>
                        </a:rPr>
                        <a:t>理解性別特質的多元面貌。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1-4-4</a:t>
                      </a:r>
                      <a:r>
                        <a:rPr lang="zh-TW" sz="1700" dirty="0">
                          <a:effectLst/>
                        </a:rPr>
                        <a:t>辨識性別特質的刻板化對個人的影響。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1-4-5</a:t>
                      </a:r>
                      <a:r>
                        <a:rPr lang="zh-TW" sz="1700" dirty="0">
                          <a:effectLst/>
                        </a:rPr>
                        <a:t>接納自己的性別特質。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FFFF"/>
                    </a:solidFill>
                  </a:tcPr>
                </a:tc>
              </a:tr>
              <a:tr h="7771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</a:rPr>
                        <a:t>生涯發展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b="1" kern="100" dirty="0">
                          <a:effectLst/>
                        </a:rPr>
                        <a:t> 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不同性別者的成就與貢獻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 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1-2-3</a:t>
                      </a:r>
                      <a:r>
                        <a:rPr lang="zh-TW" sz="1700" dirty="0">
                          <a:effectLst/>
                        </a:rPr>
                        <a:t>欣賞不同性別者的創意表現。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1-3-5</a:t>
                      </a:r>
                      <a:r>
                        <a:rPr lang="zh-TW" sz="1700" dirty="0">
                          <a:effectLst/>
                        </a:rPr>
                        <a:t>認識不同性別者的成就與貢獻。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1-4-6</a:t>
                      </a:r>
                      <a:r>
                        <a:rPr lang="zh-TW" sz="1700" dirty="0">
                          <a:effectLst/>
                        </a:rPr>
                        <a:t>探求不同性別者追求成就的歷程。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</a:tr>
              <a:tr h="5180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職業的性別區隔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1-3-6</a:t>
                      </a:r>
                      <a:r>
                        <a:rPr lang="zh-TW" sz="1700" dirty="0">
                          <a:effectLst/>
                        </a:rPr>
                        <a:t>瞭解職業的性別區隔現象。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81000" indent="-38100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1-4-7</a:t>
                      </a:r>
                      <a:r>
                        <a:rPr lang="zh-TW" sz="1700" dirty="0">
                          <a:effectLst/>
                        </a:rPr>
                        <a:t>瞭解生涯規劃可以突破性別的限制。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4048" marR="4048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grpSp>
        <p:nvGrpSpPr>
          <p:cNvPr id="7216" name="群組 4"/>
          <p:cNvGrpSpPr>
            <a:grpSpLocks/>
          </p:cNvGrpSpPr>
          <p:nvPr/>
        </p:nvGrpSpPr>
        <p:grpSpPr bwMode="auto">
          <a:xfrm>
            <a:off x="107950" y="5538788"/>
            <a:ext cx="1273175" cy="1274762"/>
            <a:chOff x="467544" y="1340768"/>
            <a:chExt cx="1440160" cy="1440160"/>
          </a:xfrm>
        </p:grpSpPr>
        <p:sp>
          <p:nvSpPr>
            <p:cNvPr id="4" name="橢圓 3"/>
            <p:cNvSpPr/>
            <p:nvPr/>
          </p:nvSpPr>
          <p:spPr bwMode="auto">
            <a:xfrm>
              <a:off x="467544" y="1340768"/>
              <a:ext cx="1440160" cy="14401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7234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84784"/>
              <a:ext cx="113030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1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870575"/>
            <a:ext cx="511175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18" name="圓角矩形 5">
            <a:hlinkClick r:id="rId4"/>
          </p:cNvPr>
          <p:cNvSpPr>
            <a:spLocks noChangeArrowheads="1"/>
          </p:cNvSpPr>
          <p:nvPr/>
        </p:nvSpPr>
        <p:spPr bwMode="auto">
          <a:xfrm>
            <a:off x="2411413" y="3644900"/>
            <a:ext cx="603250" cy="247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灰王子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7219" name="圓角矩形 15">
            <a:hlinkClick r:id="rId5"/>
          </p:cNvPr>
          <p:cNvSpPr>
            <a:spLocks noChangeArrowheads="1"/>
          </p:cNvSpPr>
          <p:nvPr/>
        </p:nvSpPr>
        <p:spPr bwMode="auto">
          <a:xfrm>
            <a:off x="1187450" y="1916113"/>
            <a:ext cx="1871663" cy="247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薩琪到底有沒有小雞雞</a:t>
            </a:r>
          </a:p>
        </p:txBody>
      </p:sp>
      <p:sp>
        <p:nvSpPr>
          <p:cNvPr id="7220" name="圓角矩形 17">
            <a:hlinkClick r:id="rId6"/>
          </p:cNvPr>
          <p:cNvSpPr>
            <a:spLocks noChangeArrowheads="1"/>
          </p:cNvSpPr>
          <p:nvPr/>
        </p:nvSpPr>
        <p:spPr bwMode="auto">
          <a:xfrm>
            <a:off x="1841500" y="4149725"/>
            <a:ext cx="1177925" cy="2460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威廉的洋娃娃</a:t>
            </a:r>
          </a:p>
        </p:txBody>
      </p:sp>
      <p:sp>
        <p:nvSpPr>
          <p:cNvPr id="7221" name="圓角矩形 18">
            <a:hlinkClick r:id="rId7"/>
          </p:cNvPr>
          <p:cNvSpPr>
            <a:spLocks noChangeArrowheads="1"/>
          </p:cNvSpPr>
          <p:nvPr/>
        </p:nvSpPr>
        <p:spPr bwMode="auto">
          <a:xfrm>
            <a:off x="2268538" y="3892550"/>
            <a:ext cx="746125" cy="2460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紙袋公主</a:t>
            </a:r>
          </a:p>
        </p:txBody>
      </p:sp>
      <p:sp>
        <p:nvSpPr>
          <p:cNvPr id="7222" name="圓角矩形 19">
            <a:hlinkClick r:id="rId8"/>
          </p:cNvPr>
          <p:cNvSpPr>
            <a:spLocks noChangeArrowheads="1"/>
          </p:cNvSpPr>
          <p:nvPr/>
        </p:nvSpPr>
        <p:spPr bwMode="auto">
          <a:xfrm>
            <a:off x="2268538" y="3141663"/>
            <a:ext cx="790575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愛花的牛</a:t>
            </a:r>
          </a:p>
        </p:txBody>
      </p:sp>
      <p:sp>
        <p:nvSpPr>
          <p:cNvPr id="7223" name="圓角矩形 20">
            <a:hlinkClick r:id="rId9"/>
          </p:cNvPr>
          <p:cNvSpPr>
            <a:spLocks noChangeArrowheads="1"/>
          </p:cNvSpPr>
          <p:nvPr/>
        </p:nvSpPr>
        <p:spPr bwMode="auto">
          <a:xfrm>
            <a:off x="4572000" y="2101850"/>
            <a:ext cx="1152525" cy="247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我到底怎麼了</a:t>
            </a:r>
          </a:p>
        </p:txBody>
      </p:sp>
      <p:sp>
        <p:nvSpPr>
          <p:cNvPr id="7224" name="圓角矩形 21">
            <a:hlinkClick r:id="rId10"/>
          </p:cNvPr>
          <p:cNvSpPr>
            <a:spLocks noChangeArrowheads="1"/>
          </p:cNvSpPr>
          <p:nvPr/>
        </p:nvSpPr>
        <p:spPr bwMode="auto">
          <a:xfrm>
            <a:off x="5795963" y="2101850"/>
            <a:ext cx="936625" cy="247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有什麼毛病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7225" name="圓角矩形 17">
            <a:hlinkClick r:id="rId11"/>
          </p:cNvPr>
          <p:cNvSpPr>
            <a:spLocks noChangeArrowheads="1"/>
          </p:cNvSpPr>
          <p:nvPr/>
        </p:nvSpPr>
        <p:spPr bwMode="auto">
          <a:xfrm>
            <a:off x="1692275" y="4941888"/>
            <a:ext cx="1327150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阿倫王子歷險記</a:t>
            </a:r>
          </a:p>
        </p:txBody>
      </p:sp>
      <p:sp>
        <p:nvSpPr>
          <p:cNvPr id="7226" name="圓角矩形 15">
            <a:hlinkClick r:id="rId12"/>
          </p:cNvPr>
          <p:cNvSpPr>
            <a:spLocks noChangeArrowheads="1"/>
          </p:cNvSpPr>
          <p:nvPr/>
        </p:nvSpPr>
        <p:spPr bwMode="auto">
          <a:xfrm>
            <a:off x="2411413" y="5484813"/>
            <a:ext cx="1565275" cy="2476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打破職場性別藩籬</a:t>
            </a:r>
          </a:p>
        </p:txBody>
      </p:sp>
      <p:sp>
        <p:nvSpPr>
          <p:cNvPr id="7227" name="圓角矩形 19"/>
          <p:cNvSpPr>
            <a:spLocks noChangeArrowheads="1"/>
          </p:cNvSpPr>
          <p:nvPr/>
        </p:nvSpPr>
        <p:spPr bwMode="auto">
          <a:xfrm>
            <a:off x="2124075" y="2852738"/>
            <a:ext cx="4321175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最美麗的第一夫人：羅斯福總統夫人愛倫諾的童年故事</a:t>
            </a:r>
          </a:p>
        </p:txBody>
      </p:sp>
      <p:sp>
        <p:nvSpPr>
          <p:cNvPr id="7228" name="圓角矩形 15"/>
          <p:cNvSpPr>
            <a:spLocks noChangeArrowheads="1"/>
          </p:cNvSpPr>
          <p:nvPr/>
        </p:nvSpPr>
        <p:spPr bwMode="auto">
          <a:xfrm>
            <a:off x="5240338" y="6519863"/>
            <a:ext cx="411162" cy="2476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新聞</a:t>
            </a:r>
          </a:p>
        </p:txBody>
      </p:sp>
      <p:sp>
        <p:nvSpPr>
          <p:cNvPr id="7229" name="圓角矩形 17"/>
          <p:cNvSpPr>
            <a:spLocks noChangeArrowheads="1"/>
          </p:cNvSpPr>
          <p:nvPr/>
        </p:nvSpPr>
        <p:spPr bwMode="auto">
          <a:xfrm>
            <a:off x="4686300" y="6519863"/>
            <a:ext cx="461963" cy="254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繪本</a:t>
            </a:r>
          </a:p>
        </p:txBody>
      </p:sp>
      <p:sp>
        <p:nvSpPr>
          <p:cNvPr id="7230" name="圓角矩形 15"/>
          <p:cNvSpPr>
            <a:spLocks noChangeArrowheads="1"/>
          </p:cNvSpPr>
          <p:nvPr/>
        </p:nvSpPr>
        <p:spPr bwMode="auto">
          <a:xfrm>
            <a:off x="5743575" y="6524625"/>
            <a:ext cx="412750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影片</a:t>
            </a:r>
          </a:p>
        </p:txBody>
      </p:sp>
      <p:sp>
        <p:nvSpPr>
          <p:cNvPr id="22" name="圓角矩形 15"/>
          <p:cNvSpPr>
            <a:spLocks noChangeArrowheads="1"/>
          </p:cNvSpPr>
          <p:nvPr/>
        </p:nvSpPr>
        <p:spPr bwMode="auto">
          <a:xfrm>
            <a:off x="6248400" y="6524625"/>
            <a:ext cx="411163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簡報</a:t>
            </a:r>
          </a:p>
        </p:txBody>
      </p:sp>
      <p:sp>
        <p:nvSpPr>
          <p:cNvPr id="23" name="圓角矩形 15">
            <a:hlinkClick r:id="rId13"/>
          </p:cNvPr>
          <p:cNvSpPr>
            <a:spLocks noChangeArrowheads="1"/>
          </p:cNvSpPr>
          <p:nvPr/>
        </p:nvSpPr>
        <p:spPr bwMode="auto">
          <a:xfrm>
            <a:off x="4355976" y="5485606"/>
            <a:ext cx="1996169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那些年，我可能不會愛你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4" name="圓角矩形 15">
            <a:hlinkClick r:id="rId14"/>
          </p:cNvPr>
          <p:cNvSpPr>
            <a:spLocks noChangeArrowheads="1"/>
          </p:cNvSpPr>
          <p:nvPr/>
        </p:nvSpPr>
        <p:spPr bwMode="auto">
          <a:xfrm>
            <a:off x="5210713" y="3141664"/>
            <a:ext cx="1305503" cy="246062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人口比例大考驗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5" name="圓角矩形 15">
            <a:hlinkClick r:id="rId15"/>
          </p:cNvPr>
          <p:cNvSpPr>
            <a:spLocks noChangeArrowheads="1"/>
          </p:cNvSpPr>
          <p:nvPr/>
        </p:nvSpPr>
        <p:spPr bwMode="auto">
          <a:xfrm>
            <a:off x="7092280" y="2852738"/>
            <a:ext cx="1152128" cy="25150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自然美人工靚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7308850" y="6472238"/>
            <a:ext cx="143986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r>
              <a:rPr lang="de-DE" altLang="zh-CN" smtClean="0"/>
              <a:t>Page </a:t>
            </a:r>
            <a:r>
              <a:rPr lang="de-DE" altLang="zh-CN" smtClean="0">
                <a:sym typeface="MS UI Gothic" pitchFamily="34" charset="-128"/>
              </a:rPr>
              <a:t></a:t>
            </a:r>
            <a:r>
              <a:rPr lang="de-DE" altLang="zh-CN" smtClean="0"/>
              <a:t> </a:t>
            </a:r>
            <a:fld id="{7F67BCB0-8F0D-4728-A73F-A74CFAE67901}" type="slidenum">
              <a:rPr lang="zh-CN" altLang="en-US" smtClean="0"/>
              <a:pPr/>
              <a:t>6</a:t>
            </a:fld>
            <a:endParaRPr lang="en-US" altLang="zh-CN" smtClean="0"/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107950" y="271463"/>
            <a:ext cx="92170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3200" b="1" i="0">
                <a:latin typeface="標楷體" pitchFamily="65" charset="-120"/>
                <a:ea typeface="標楷體" pitchFamily="65" charset="-120"/>
              </a:rPr>
              <a:t>國民中小學九年一貫課程綱要（性別平等教育）</a:t>
            </a:r>
            <a:endParaRPr lang="en-US" altLang="zh-TW" sz="3200" b="1" i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4925" y="842963"/>
          <a:ext cx="9037638" cy="53949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60665"/>
                <a:gridCol w="486532"/>
                <a:gridCol w="729138"/>
                <a:gridCol w="3862862"/>
                <a:gridCol w="3498441"/>
              </a:tblGrid>
              <a:tr h="2590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主題</a:t>
                      </a: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軸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次要概念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能力指標</a:t>
                      </a:r>
                      <a:endParaRPr lang="zh-TW" sz="1700" b="1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59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國小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國中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FFCCCC"/>
                    </a:solidFill>
                  </a:tcPr>
                </a:tc>
              </a:tr>
              <a:tr h="1462868">
                <a:tc rowSpan="6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(2</a:t>
                      </a:r>
                      <a:r>
                        <a:rPr lang="en-US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)</a:t>
                      </a:r>
                      <a:br>
                        <a:rPr lang="en-US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別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的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我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關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係</a:t>
                      </a:r>
                      <a:endParaRPr lang="zh-TW" sz="18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性別角色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性別角色的刻板化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2-1-1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辨識性別角色的刻板化印象。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2-2-1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瞭解不同性別者在團體中均扮演重要的角色。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2-3-1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瞭解家庭與學校中的分工，不應受性別的限制。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2-4-1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分析現今社會問題與刻板的性別角色關係。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2-4-2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思考傳統性別角色對個人學習與發展的影響。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2-4-3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分析性別平等的分工方式對於個人發展的影響。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FFFFCC"/>
                    </a:solidFill>
                  </a:tcPr>
                </a:tc>
              </a:tr>
              <a:tr h="4876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性別</a:t>
                      </a:r>
                      <a:r>
                        <a:rPr lang="zh-TW" sz="17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互動</a:t>
                      </a:r>
                      <a:r>
                        <a:rPr lang="en-US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 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互動</a:t>
                      </a:r>
                      <a:r>
                        <a:rPr lang="zh-TW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模式</a:t>
                      </a:r>
                      <a:endParaRPr lang="zh-TW" sz="16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2-1-2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學習與不同性別者平等互動。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2-4-4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解析人際互動中的性別偏見與歧視。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</a:tr>
              <a:tr h="4876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表現自我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2-2-2</a:t>
                      </a:r>
                      <a:r>
                        <a:rPr lang="zh-TW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尊重不同性別者做決定的自主權。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2-3-2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學習在性別互動中，展現自我的特色。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 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FFFF"/>
                    </a:solidFill>
                  </a:tcPr>
                </a:tc>
              </a:tr>
              <a:tr h="7314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性別與情感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情緒管理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2-2-3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分辨性別刻板的情緒表達方式。</a:t>
                      </a: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2-3-3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認識不同性別者處理情緒的方法，採取合宜的表達方式。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2-4-5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去除性別刻板的情緒表達，促進不同性別者的和諧相處。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</a:tr>
              <a:tr h="9752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情感的表達與溝通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2-1-3</a:t>
                      </a:r>
                      <a:r>
                        <a:rPr lang="zh-TW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表達自己的意見和感受，不受性別的限制。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2-3-4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尊重不同性別者在溝通過程中有平等表達的權利。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2-4-6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習得性別間合宜的情感表達方式</a:t>
                      </a:r>
                      <a:r>
                        <a:rPr lang="zh-TW" sz="16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。</a:t>
                      </a:r>
                      <a:r>
                        <a:rPr lang="en-US" sz="1600" kern="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</a:tr>
              <a:tr h="7314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情感關係與處理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2-3-5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辨別不同類型的情感關係。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2-4-7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釐清情感關係中的性別刻板模式。</a:t>
                      </a:r>
                    </a:p>
                    <a:p>
                      <a:pPr marL="396240" indent="-3962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2-4-8</a:t>
                      </a:r>
                      <a:r>
                        <a:rPr lang="zh-TW" sz="16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學習處理與不同性別者的情感關係。</a:t>
                      </a:r>
                      <a:endParaRPr lang="zh-TW" sz="16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grpSp>
        <p:nvGrpSpPr>
          <p:cNvPr id="8240" name="群組 5"/>
          <p:cNvGrpSpPr>
            <a:grpSpLocks/>
          </p:cNvGrpSpPr>
          <p:nvPr/>
        </p:nvGrpSpPr>
        <p:grpSpPr bwMode="auto">
          <a:xfrm>
            <a:off x="-84138" y="5757863"/>
            <a:ext cx="1127126" cy="1127125"/>
            <a:chOff x="107504" y="5539060"/>
            <a:chExt cx="1274316" cy="1274316"/>
          </a:xfrm>
        </p:grpSpPr>
        <p:sp>
          <p:nvSpPr>
            <p:cNvPr id="4" name="橢圓 3"/>
            <p:cNvSpPr/>
            <p:nvPr/>
          </p:nvSpPr>
          <p:spPr bwMode="auto">
            <a:xfrm>
              <a:off x="107504" y="5539060"/>
              <a:ext cx="1274316" cy="1274316"/>
            </a:xfrm>
            <a:prstGeom prst="ellipse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8256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708476"/>
              <a:ext cx="982973" cy="96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41" name="圓角矩形 11">
            <a:hlinkClick r:id="rId3"/>
          </p:cNvPr>
          <p:cNvSpPr>
            <a:spLocks noChangeArrowheads="1"/>
          </p:cNvSpPr>
          <p:nvPr/>
        </p:nvSpPr>
        <p:spPr bwMode="auto">
          <a:xfrm>
            <a:off x="4356100" y="1196975"/>
            <a:ext cx="1511300" cy="2460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奧立佛是個娘娘腔</a:t>
            </a:r>
          </a:p>
        </p:txBody>
      </p:sp>
      <p:sp>
        <p:nvSpPr>
          <p:cNvPr id="8242" name="圓角矩形 12">
            <a:hlinkClick r:id="rId4"/>
          </p:cNvPr>
          <p:cNvSpPr>
            <a:spLocks noChangeArrowheads="1"/>
          </p:cNvSpPr>
          <p:nvPr/>
        </p:nvSpPr>
        <p:spPr bwMode="auto">
          <a:xfrm>
            <a:off x="4156075" y="2997200"/>
            <a:ext cx="1331913" cy="246063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拳擊手套布娃娃</a:t>
            </a:r>
          </a:p>
        </p:txBody>
      </p:sp>
      <p:sp>
        <p:nvSpPr>
          <p:cNvPr id="8243" name="圓角矩形 14">
            <a:hlinkClick r:id="rId5"/>
          </p:cNvPr>
          <p:cNvSpPr>
            <a:spLocks noChangeArrowheads="1"/>
          </p:cNvSpPr>
          <p:nvPr/>
        </p:nvSpPr>
        <p:spPr bwMode="auto">
          <a:xfrm>
            <a:off x="4572000" y="5757863"/>
            <a:ext cx="811213" cy="247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阿嬤再見</a:t>
            </a:r>
          </a:p>
        </p:txBody>
      </p:sp>
      <p:sp>
        <p:nvSpPr>
          <p:cNvPr id="8244" name="圓角矩形 11">
            <a:hlinkClick r:id="rId6"/>
          </p:cNvPr>
          <p:cNvSpPr>
            <a:spLocks noChangeArrowheads="1"/>
          </p:cNvSpPr>
          <p:nvPr/>
        </p:nvSpPr>
        <p:spPr bwMode="auto">
          <a:xfrm>
            <a:off x="4716463" y="2439988"/>
            <a:ext cx="755650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朱家故事</a:t>
            </a:r>
          </a:p>
        </p:txBody>
      </p:sp>
      <p:sp>
        <p:nvSpPr>
          <p:cNvPr id="8245" name="圓角矩形 12">
            <a:hlinkClick r:id="rId7"/>
          </p:cNvPr>
          <p:cNvSpPr>
            <a:spLocks noChangeArrowheads="1"/>
          </p:cNvSpPr>
          <p:nvPr/>
        </p:nvSpPr>
        <p:spPr bwMode="auto">
          <a:xfrm>
            <a:off x="4211638" y="1844675"/>
            <a:ext cx="1385887" cy="2460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爸爸的</a:t>
            </a:r>
            <a:r>
              <a:rPr lang="en-US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33</a:t>
            </a:r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種用處</a:t>
            </a:r>
          </a:p>
        </p:txBody>
      </p:sp>
      <p:sp>
        <p:nvSpPr>
          <p:cNvPr id="8246" name="圓角矩形 15"/>
          <p:cNvSpPr>
            <a:spLocks noChangeArrowheads="1"/>
          </p:cNvSpPr>
          <p:nvPr/>
        </p:nvSpPr>
        <p:spPr bwMode="auto">
          <a:xfrm>
            <a:off x="5240338" y="6519863"/>
            <a:ext cx="411162" cy="2476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新聞</a:t>
            </a:r>
          </a:p>
        </p:txBody>
      </p:sp>
      <p:sp>
        <p:nvSpPr>
          <p:cNvPr id="8247" name="圓角矩形 17"/>
          <p:cNvSpPr>
            <a:spLocks noChangeArrowheads="1"/>
          </p:cNvSpPr>
          <p:nvPr/>
        </p:nvSpPr>
        <p:spPr bwMode="auto">
          <a:xfrm>
            <a:off x="4686300" y="6519863"/>
            <a:ext cx="461963" cy="254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繪本</a:t>
            </a:r>
          </a:p>
        </p:txBody>
      </p:sp>
      <p:sp>
        <p:nvSpPr>
          <p:cNvPr id="8248" name="圓角矩形 15"/>
          <p:cNvSpPr>
            <a:spLocks noChangeArrowheads="1"/>
          </p:cNvSpPr>
          <p:nvPr/>
        </p:nvSpPr>
        <p:spPr bwMode="auto">
          <a:xfrm>
            <a:off x="5743575" y="6524625"/>
            <a:ext cx="412750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影片</a:t>
            </a:r>
          </a:p>
        </p:txBody>
      </p:sp>
      <p:pic>
        <p:nvPicPr>
          <p:cNvPr id="8249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092825"/>
            <a:ext cx="39243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50" name="圓角矩形 16">
            <a:hlinkClick r:id="rId9"/>
          </p:cNvPr>
          <p:cNvSpPr>
            <a:spLocks noChangeArrowheads="1"/>
          </p:cNvSpPr>
          <p:nvPr/>
        </p:nvSpPr>
        <p:spPr bwMode="auto">
          <a:xfrm>
            <a:off x="5040313" y="3327400"/>
            <a:ext cx="755650" cy="2460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不要親我</a:t>
            </a:r>
          </a:p>
        </p:txBody>
      </p:sp>
      <p:sp>
        <p:nvSpPr>
          <p:cNvPr id="8251" name="圓角矩形 17">
            <a:hlinkClick r:id="rId10"/>
          </p:cNvPr>
          <p:cNvSpPr>
            <a:spLocks noChangeArrowheads="1"/>
          </p:cNvSpPr>
          <p:nvPr/>
        </p:nvSpPr>
        <p:spPr bwMode="auto">
          <a:xfrm>
            <a:off x="4500563" y="4221163"/>
            <a:ext cx="1009650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菲菲生氣了</a:t>
            </a:r>
          </a:p>
        </p:txBody>
      </p:sp>
      <p:sp>
        <p:nvSpPr>
          <p:cNvPr id="8252" name="圓角矩形 18">
            <a:hlinkClick r:id="rId11"/>
          </p:cNvPr>
          <p:cNvSpPr>
            <a:spLocks noChangeArrowheads="1"/>
          </p:cNvSpPr>
          <p:nvPr/>
        </p:nvSpPr>
        <p:spPr bwMode="auto">
          <a:xfrm>
            <a:off x="4356100" y="4767263"/>
            <a:ext cx="1174750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真正的男子漢</a:t>
            </a:r>
          </a:p>
        </p:txBody>
      </p:sp>
      <p:sp>
        <p:nvSpPr>
          <p:cNvPr id="20" name="圓角矩形 15"/>
          <p:cNvSpPr>
            <a:spLocks noChangeArrowheads="1"/>
          </p:cNvSpPr>
          <p:nvPr/>
        </p:nvSpPr>
        <p:spPr bwMode="auto">
          <a:xfrm>
            <a:off x="6248400" y="6524625"/>
            <a:ext cx="411163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簡報</a:t>
            </a:r>
          </a:p>
        </p:txBody>
      </p:sp>
      <p:sp>
        <p:nvSpPr>
          <p:cNvPr id="21" name="圓角矩形 15">
            <a:hlinkClick r:id="rId12"/>
          </p:cNvPr>
          <p:cNvSpPr>
            <a:spLocks noChangeArrowheads="1"/>
          </p:cNvSpPr>
          <p:nvPr/>
        </p:nvSpPr>
        <p:spPr bwMode="auto">
          <a:xfrm>
            <a:off x="5563506" y="3573463"/>
            <a:ext cx="1996169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那些年，我可能不會愛你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2" name="圓角矩形 15">
            <a:hlinkClick r:id="rId13"/>
          </p:cNvPr>
          <p:cNvSpPr>
            <a:spLocks noChangeArrowheads="1"/>
          </p:cNvSpPr>
          <p:nvPr/>
        </p:nvSpPr>
        <p:spPr bwMode="auto">
          <a:xfrm>
            <a:off x="3507520" y="5762171"/>
            <a:ext cx="992472" cy="243342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小嵐的秘密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3" name="圓角矩形 15">
            <a:hlinkClick r:id="rId14"/>
          </p:cNvPr>
          <p:cNvSpPr>
            <a:spLocks noChangeArrowheads="1"/>
          </p:cNvSpPr>
          <p:nvPr/>
        </p:nvSpPr>
        <p:spPr bwMode="auto">
          <a:xfrm>
            <a:off x="2411760" y="5757863"/>
            <a:ext cx="1001417" cy="27367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小嵐的秘密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7308850" y="6472238"/>
            <a:ext cx="143986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r>
              <a:rPr lang="de-DE" altLang="zh-CN" smtClean="0"/>
              <a:t>Page </a:t>
            </a:r>
            <a:r>
              <a:rPr lang="de-DE" altLang="zh-CN" smtClean="0">
                <a:sym typeface="MS UI Gothic" pitchFamily="34" charset="-128"/>
              </a:rPr>
              <a:t></a:t>
            </a:r>
            <a:r>
              <a:rPr lang="de-DE" altLang="zh-CN" smtClean="0"/>
              <a:t> </a:t>
            </a:r>
            <a:fld id="{E5D63558-2CBC-4EA4-9BAA-27C52317E18D}" type="slidenum">
              <a:rPr lang="zh-CN" altLang="en-US" smtClean="0"/>
              <a:pPr/>
              <a:t>7</a:t>
            </a:fld>
            <a:endParaRPr lang="en-US" altLang="zh-CN" smtClean="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107950" y="271463"/>
            <a:ext cx="92170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3200" b="1" i="0">
                <a:latin typeface="標楷體" pitchFamily="65" charset="-120"/>
                <a:ea typeface="標楷體" pitchFamily="65" charset="-120"/>
              </a:rPr>
              <a:t>國民中小學九年一貫課程綱要（性別平等教育）</a:t>
            </a:r>
            <a:endParaRPr lang="en-US" altLang="zh-TW" sz="3200" b="1" i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6092825"/>
            <a:ext cx="39243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7950" y="842963"/>
          <a:ext cx="8856663" cy="51784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51441"/>
                <a:gridCol w="476789"/>
                <a:gridCol w="871905"/>
                <a:gridCol w="3672275"/>
                <a:gridCol w="3384253"/>
              </a:tblGrid>
              <a:tr h="2725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主題</a:t>
                      </a: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軸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次要概念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能力指標</a:t>
                      </a:r>
                      <a:endParaRPr lang="zh-TW" sz="1700" b="1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725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國小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國中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545097">
                <a:tc rowSpan="6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(2</a:t>
                      </a:r>
                      <a:r>
                        <a:rPr lang="en-US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)</a:t>
                      </a:r>
                      <a:br>
                        <a:rPr lang="en-US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別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的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我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關</a:t>
                      </a:r>
                      <a: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/>
                      </a:r>
                      <a:br>
                        <a:rPr lang="en-US" alt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</a:br>
                      <a:r>
                        <a:rPr lang="zh-TW" sz="18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係</a:t>
                      </a:r>
                      <a:endParaRPr lang="zh-TW" sz="18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700" b="1" kern="100" dirty="0" smtClean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性與權力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身體的界限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2-1-4</a:t>
                      </a:r>
                      <a:r>
                        <a:rPr lang="zh-TW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認識自己的身體隱私權。</a:t>
                      </a:r>
                      <a:endParaRPr lang="zh-TW" sz="17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2-2-4</a:t>
                      </a:r>
                      <a:r>
                        <a:rPr lang="zh-TW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尊重自己與他人的身體自主權。</a:t>
                      </a:r>
                      <a:endParaRPr lang="zh-TW" sz="17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26720" indent="-42672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2-4-9</a:t>
                      </a:r>
                      <a:r>
                        <a:rPr lang="zh-TW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善用各種資源與方法，維護自己的身體自主權。</a:t>
                      </a:r>
                      <a:endParaRPr lang="zh-TW" sz="17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176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性與愛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2-3-6</a:t>
                      </a:r>
                      <a:r>
                        <a:rPr lang="zh-TW" sz="1700" kern="100" spc="-3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釐清性與愛的迷思。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87680" indent="-4876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2-4-10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認識安全性行為並保護自己。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87680" indent="-4876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2-4-11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破除對不同性別者性行為的雙重標準。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176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性騷擾與性侵害防治</a:t>
                      </a:r>
                      <a:endParaRPr lang="zh-TW" sz="1700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2-2-5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認識性騷擾與性侵害的類型。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2-3-7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同理與關懷受到性騷擾或性侵害者。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72440" indent="-47244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2-4-12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探究性騷擾與性侵害相關議題。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4509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1700" b="1" kern="1200" dirty="0" smtClean="0"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家庭與婚姻</a:t>
                      </a:r>
                      <a:r>
                        <a:rPr lang="en-US" sz="1700" b="1" kern="100" dirty="0"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 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2884" marR="2884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多元家庭型態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2-2-6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認識多元的家庭型態。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87680" indent="-48768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2-4-13</a:t>
                      </a:r>
                      <a:r>
                        <a:rPr lang="zh-TW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釐清婚姻中的性別權力關係。</a:t>
                      </a:r>
                      <a:endParaRPr lang="zh-TW" sz="17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87680" indent="-48768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2-4-14</a:t>
                      </a:r>
                      <a:r>
                        <a:rPr lang="zh-TW" sz="17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尊重不同文化中的家庭型態。</a:t>
                      </a:r>
                      <a:endParaRPr lang="zh-TW" sz="17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4509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家庭暴力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2-2-7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認識家庭暴力及其求助管道。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2-3-8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認識家庭暴力對身心發展的影響。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87680" indent="-4876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2-4-15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習得家庭暴力的防治之道。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 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3627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b="1" kern="1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性別與法律</a:t>
                      </a:r>
                      <a:endParaRPr lang="zh-TW" sz="1700" b="1" kern="1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700" kern="10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/>
                        </a:rPr>
                        <a:t>權益與法律救濟</a:t>
                      </a:r>
                      <a:endParaRPr lang="zh-TW" sz="1700" kern="10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2-3-</a:t>
                      </a:r>
                      <a:r>
                        <a:rPr lang="en-US" sz="1700" spc="2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9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瞭解人人都享有人身自主權、教育權、工作權、財產權等權益，不受性別的限制。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72440" indent="-47244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2-3-10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瞭解性別權益受侵犯時，可求助的管道與程序。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26720" indent="-42672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2-4-16</a:t>
                      </a:r>
                      <a:r>
                        <a:rPr lang="zh-TW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認識性別權益相關的資源與法律。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  <a:p>
                      <a:pPr marL="411480" indent="-41148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新細明體"/>
                        </a:rPr>
                        <a:t> </a:t>
                      </a:r>
                      <a:endParaRPr lang="zh-TW" sz="1700" dirty="0">
                        <a:effectLst/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779" marR="17779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grpSp>
        <p:nvGrpSpPr>
          <p:cNvPr id="9265" name="群組 5"/>
          <p:cNvGrpSpPr>
            <a:grpSpLocks/>
          </p:cNvGrpSpPr>
          <p:nvPr/>
        </p:nvGrpSpPr>
        <p:grpSpPr bwMode="auto">
          <a:xfrm>
            <a:off x="-11113" y="5589588"/>
            <a:ext cx="1127126" cy="1127125"/>
            <a:chOff x="107504" y="5539060"/>
            <a:chExt cx="1274316" cy="1274316"/>
          </a:xfrm>
        </p:grpSpPr>
        <p:sp>
          <p:nvSpPr>
            <p:cNvPr id="4" name="橢圓 3"/>
            <p:cNvSpPr/>
            <p:nvPr/>
          </p:nvSpPr>
          <p:spPr bwMode="auto">
            <a:xfrm>
              <a:off x="107504" y="5539060"/>
              <a:ext cx="1274316" cy="1274316"/>
            </a:xfrm>
            <a:prstGeom prst="ellipse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9278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708476"/>
              <a:ext cx="982973" cy="96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66" name="圓角矩形 8">
            <a:hlinkClick r:id="rId4"/>
          </p:cNvPr>
          <p:cNvSpPr>
            <a:spLocks noChangeArrowheads="1"/>
          </p:cNvSpPr>
          <p:nvPr/>
        </p:nvSpPr>
        <p:spPr bwMode="auto">
          <a:xfrm>
            <a:off x="4643438" y="3614738"/>
            <a:ext cx="828675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好事成雙</a:t>
            </a:r>
          </a:p>
        </p:txBody>
      </p:sp>
      <p:sp>
        <p:nvSpPr>
          <p:cNvPr id="9267" name="圓角矩形 9">
            <a:hlinkClick r:id="rId5"/>
          </p:cNvPr>
          <p:cNvSpPr>
            <a:spLocks noChangeArrowheads="1"/>
          </p:cNvSpPr>
          <p:nvPr/>
        </p:nvSpPr>
        <p:spPr bwMode="auto">
          <a:xfrm>
            <a:off x="5057775" y="1773238"/>
            <a:ext cx="1655763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薩琪想要一個小寶寶</a:t>
            </a:r>
          </a:p>
        </p:txBody>
      </p:sp>
      <p:sp>
        <p:nvSpPr>
          <p:cNvPr id="9268" name="圓角矩形 11">
            <a:hlinkClick r:id="rId6"/>
          </p:cNvPr>
          <p:cNvSpPr>
            <a:spLocks noChangeArrowheads="1"/>
          </p:cNvSpPr>
          <p:nvPr/>
        </p:nvSpPr>
        <p:spPr bwMode="auto">
          <a:xfrm>
            <a:off x="4710113" y="5157788"/>
            <a:ext cx="828675" cy="246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家族相簿</a:t>
            </a:r>
          </a:p>
        </p:txBody>
      </p:sp>
      <p:sp>
        <p:nvSpPr>
          <p:cNvPr id="9269" name="圓角矩形 15"/>
          <p:cNvSpPr>
            <a:spLocks noChangeArrowheads="1"/>
          </p:cNvSpPr>
          <p:nvPr/>
        </p:nvSpPr>
        <p:spPr bwMode="auto">
          <a:xfrm>
            <a:off x="5240338" y="6519863"/>
            <a:ext cx="411162" cy="2476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新聞</a:t>
            </a:r>
          </a:p>
        </p:txBody>
      </p:sp>
      <p:sp>
        <p:nvSpPr>
          <p:cNvPr id="9270" name="圓角矩形 17"/>
          <p:cNvSpPr>
            <a:spLocks noChangeArrowheads="1"/>
          </p:cNvSpPr>
          <p:nvPr/>
        </p:nvSpPr>
        <p:spPr bwMode="auto">
          <a:xfrm>
            <a:off x="4686300" y="6519863"/>
            <a:ext cx="461963" cy="254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繪本</a:t>
            </a:r>
          </a:p>
        </p:txBody>
      </p:sp>
      <p:sp>
        <p:nvSpPr>
          <p:cNvPr id="9271" name="圓角矩形 15"/>
          <p:cNvSpPr>
            <a:spLocks noChangeArrowheads="1"/>
          </p:cNvSpPr>
          <p:nvPr/>
        </p:nvSpPr>
        <p:spPr bwMode="auto">
          <a:xfrm>
            <a:off x="5743575" y="6524625"/>
            <a:ext cx="412750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影片</a:t>
            </a:r>
          </a:p>
        </p:txBody>
      </p:sp>
      <p:sp>
        <p:nvSpPr>
          <p:cNvPr id="9272" name="圓角矩形 8">
            <a:hlinkClick r:id="rId7"/>
          </p:cNvPr>
          <p:cNvSpPr>
            <a:spLocks noChangeArrowheads="1"/>
          </p:cNvSpPr>
          <p:nvPr/>
        </p:nvSpPr>
        <p:spPr bwMode="auto">
          <a:xfrm>
            <a:off x="3671888" y="2420938"/>
            <a:ext cx="1843087" cy="24606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當</a:t>
            </a:r>
            <a:r>
              <a:rPr lang="en-US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『</a:t>
            </a:r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性</a:t>
            </a:r>
            <a:r>
              <a:rPr lang="en-US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』</a:t>
            </a:r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與</a:t>
            </a:r>
            <a:r>
              <a:rPr lang="en-US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『</a:t>
            </a:r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愛</a:t>
            </a:r>
            <a:r>
              <a:rPr lang="en-US" altLang="zh-TW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』</a:t>
            </a:r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相遇</a:t>
            </a:r>
          </a:p>
        </p:txBody>
      </p:sp>
      <p:sp>
        <p:nvSpPr>
          <p:cNvPr id="9273" name="圓角矩形 15"/>
          <p:cNvSpPr>
            <a:spLocks noChangeArrowheads="1"/>
          </p:cNvSpPr>
          <p:nvPr/>
        </p:nvSpPr>
        <p:spPr bwMode="auto">
          <a:xfrm>
            <a:off x="6248400" y="6524625"/>
            <a:ext cx="411163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簡報</a:t>
            </a:r>
          </a:p>
        </p:txBody>
      </p:sp>
      <p:sp>
        <p:nvSpPr>
          <p:cNvPr id="9274" name="圓角矩形 8">
            <a:hlinkClick r:id="rId8"/>
          </p:cNvPr>
          <p:cNvSpPr>
            <a:spLocks noChangeArrowheads="1"/>
          </p:cNvSpPr>
          <p:nvPr/>
        </p:nvSpPr>
        <p:spPr bwMode="auto">
          <a:xfrm>
            <a:off x="4500563" y="3284538"/>
            <a:ext cx="1031875" cy="24606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認識性侵害</a:t>
            </a:r>
          </a:p>
        </p:txBody>
      </p:sp>
      <p:sp>
        <p:nvSpPr>
          <p:cNvPr id="19" name="圓角矩形 15">
            <a:hlinkClick r:id="rId9"/>
          </p:cNvPr>
          <p:cNvSpPr>
            <a:spLocks noChangeArrowheads="1"/>
          </p:cNvSpPr>
          <p:nvPr/>
        </p:nvSpPr>
        <p:spPr bwMode="auto">
          <a:xfrm>
            <a:off x="5574713" y="4368800"/>
            <a:ext cx="941841" cy="243954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altLang="zh-TW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36</a:t>
            </a:r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巷</a:t>
            </a:r>
            <a:r>
              <a:rPr lang="en-US" altLang="zh-TW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5</a:t>
            </a:r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號</a:t>
            </a:r>
            <a:r>
              <a:rPr lang="en-US" altLang="zh-TW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4</a:t>
            </a:r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樓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0" name="圓角矩形 15">
            <a:hlinkClick r:id="rId10"/>
          </p:cNvPr>
          <p:cNvSpPr>
            <a:spLocks noChangeArrowheads="1"/>
          </p:cNvSpPr>
          <p:nvPr/>
        </p:nvSpPr>
        <p:spPr bwMode="auto">
          <a:xfrm>
            <a:off x="6588224" y="4368800"/>
            <a:ext cx="1197882" cy="243954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altLang="zh-TW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100</a:t>
            </a:r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公分的世界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1" name="圓角矩形 15">
            <a:hlinkClick r:id="rId11"/>
          </p:cNvPr>
          <p:cNvSpPr>
            <a:spLocks noChangeArrowheads="1"/>
          </p:cNvSpPr>
          <p:nvPr/>
        </p:nvSpPr>
        <p:spPr bwMode="auto">
          <a:xfrm>
            <a:off x="7861491" y="4368800"/>
            <a:ext cx="598941" cy="243954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單程票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2" name="圓角矩形 15">
            <a:hlinkClick r:id="rId12"/>
          </p:cNvPr>
          <p:cNvSpPr>
            <a:spLocks noChangeArrowheads="1"/>
          </p:cNvSpPr>
          <p:nvPr/>
        </p:nvSpPr>
        <p:spPr bwMode="auto">
          <a:xfrm>
            <a:off x="3871346" y="5747657"/>
            <a:ext cx="1876312" cy="235732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封殺鹹豬手之非常光碟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23" name="圓角矩形 8">
            <a:hlinkClick r:id="rId13"/>
          </p:cNvPr>
          <p:cNvSpPr>
            <a:spLocks noChangeArrowheads="1"/>
          </p:cNvSpPr>
          <p:nvPr/>
        </p:nvSpPr>
        <p:spPr bwMode="auto">
          <a:xfrm>
            <a:off x="8028385" y="1650207"/>
            <a:ext cx="864982" cy="24606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校園霸凌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7308850" y="6472238"/>
            <a:ext cx="143986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r>
              <a:rPr lang="de-DE" altLang="zh-CN" smtClean="0"/>
              <a:t>Page </a:t>
            </a:r>
            <a:r>
              <a:rPr lang="de-DE" altLang="zh-CN" smtClean="0">
                <a:sym typeface="MS UI Gothic" pitchFamily="34" charset="-128"/>
              </a:rPr>
              <a:t></a:t>
            </a:r>
            <a:r>
              <a:rPr lang="de-DE" altLang="zh-CN" smtClean="0"/>
              <a:t> </a:t>
            </a:r>
            <a:fld id="{4BA1A585-CD27-460A-80F7-5F216A50E3E5}" type="slidenum">
              <a:rPr lang="zh-CN" altLang="en-US" smtClean="0"/>
              <a:pPr/>
              <a:t>8</a:t>
            </a:fld>
            <a:endParaRPr lang="en-US" altLang="zh-CN" smtClean="0"/>
          </a:p>
        </p:txBody>
      </p:sp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107950" y="271463"/>
            <a:ext cx="92170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zh-TW" sz="3200" b="1" i="0">
                <a:latin typeface="標楷體" pitchFamily="65" charset="-120"/>
                <a:ea typeface="標楷體" pitchFamily="65" charset="-120"/>
              </a:rPr>
              <a:t>國民中小學九年一貫課程綱要（性別平等教育）</a:t>
            </a:r>
            <a:endParaRPr lang="en-US" altLang="zh-TW" sz="3200" b="1" i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7950" y="860425"/>
          <a:ext cx="8856663" cy="5440680"/>
        </p:xfrm>
        <a:graphic>
          <a:graphicData uri="http://schemas.openxmlformats.org/drawingml/2006/table">
            <a:tbl>
              <a:tblPr/>
              <a:tblGrid>
                <a:gridCol w="450850"/>
                <a:gridCol w="477838"/>
                <a:gridCol w="1158875"/>
                <a:gridCol w="3600450"/>
                <a:gridCol w="3168650"/>
              </a:tblGrid>
              <a:tr h="2590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主題軸</a:t>
                      </a:r>
                      <a:endParaRPr kumimoji="0" 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主要概念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次要概念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能力指標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590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國小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國中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103626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(3)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自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破</a:t>
                      </a:r>
                      <a:endParaRPr kumimoji="0" 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資源的運用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資訊、科技與媒體資源的運用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3-2-1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運用科技與媒體資源，不因性別而有差異。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3-3-1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解讀各種媒體所傳遞的性別刻板化。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3-4-1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運用各種資訊、科技與媒體資源解決問題，不受性別的限制。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62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校園資源的運用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3-2-2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檢視校園中資源運用與分配在性別上的差異。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3-4-2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檢視校園資源分配中對性別的不平等，並提出改善策略。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3-4-3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運用校園各種資源，突破性別限制。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62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社會的參與</a:t>
                      </a:r>
                    </a:p>
                  </a:txBody>
                  <a:tcPr marL="2884" marR="2884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對公共事務的參與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3-3-2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參與團體活動與事務，不受性別的限制。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3-3-3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表達對社區公共事務的看法，不受性別限制。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3-4-4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參與公共事務，不受性別的限制。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0362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社會建構的批判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社會文化中的性別權力關係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 </a:t>
                      </a:r>
                      <a:endParaRPr kumimoji="0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3-4-5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探究社會建構下，性別歧視與偏見所造成的困境。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3-4-6</a:t>
                      </a: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反思社會環境中，性別關係的權力結構。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7771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Arial Unicode MS" pitchFamily="34" charset="-120"/>
                        </a:rPr>
                        <a:t>多元文化中的性別關係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3-3-4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檢視不同族群文化中的性別關係。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3-3-5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體認社會和歷史演變過程中所造成的性別文化差異。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411163" marR="0" lvl="0" indent="-4111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3-4-7</a:t>
                      </a:r>
                      <a:r>
                        <a:rPr kumimoji="0" 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探究多元文化社會中的性別歧視，並尋求改善策略。</a:t>
                      </a:r>
                      <a:endParaRPr kumimoji="0" 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grpSp>
        <p:nvGrpSpPr>
          <p:cNvPr id="10284" name="群組 2"/>
          <p:cNvGrpSpPr>
            <a:grpSpLocks/>
          </p:cNvGrpSpPr>
          <p:nvPr/>
        </p:nvGrpSpPr>
        <p:grpSpPr bwMode="auto">
          <a:xfrm>
            <a:off x="-11113" y="5614988"/>
            <a:ext cx="1127126" cy="1127125"/>
            <a:chOff x="-11373" y="5589240"/>
            <a:chExt cx="1126989" cy="1126989"/>
          </a:xfrm>
        </p:grpSpPr>
        <p:sp>
          <p:nvSpPr>
            <p:cNvPr id="4" name="橢圓 3"/>
            <p:cNvSpPr/>
            <p:nvPr/>
          </p:nvSpPr>
          <p:spPr bwMode="auto">
            <a:xfrm>
              <a:off x="-11373" y="5589240"/>
              <a:ext cx="1126989" cy="1126989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10292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6" y="5703476"/>
              <a:ext cx="968682" cy="936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5" name="圓角矩形 15"/>
          <p:cNvSpPr>
            <a:spLocks noChangeArrowheads="1"/>
          </p:cNvSpPr>
          <p:nvPr/>
        </p:nvSpPr>
        <p:spPr bwMode="auto">
          <a:xfrm>
            <a:off x="5846118" y="6519863"/>
            <a:ext cx="411162" cy="2476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新聞</a:t>
            </a:r>
          </a:p>
        </p:txBody>
      </p:sp>
      <p:sp>
        <p:nvSpPr>
          <p:cNvPr id="10286" name="圓角矩形 17"/>
          <p:cNvSpPr>
            <a:spLocks noChangeArrowheads="1"/>
          </p:cNvSpPr>
          <p:nvPr/>
        </p:nvSpPr>
        <p:spPr bwMode="auto">
          <a:xfrm>
            <a:off x="5292080" y="6519863"/>
            <a:ext cx="461963" cy="254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繪本</a:t>
            </a:r>
          </a:p>
        </p:txBody>
      </p:sp>
      <p:sp>
        <p:nvSpPr>
          <p:cNvPr id="10287" name="圓角矩形 15"/>
          <p:cNvSpPr>
            <a:spLocks noChangeArrowheads="1"/>
          </p:cNvSpPr>
          <p:nvPr/>
        </p:nvSpPr>
        <p:spPr bwMode="auto">
          <a:xfrm>
            <a:off x="6349355" y="6524625"/>
            <a:ext cx="412750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影片</a:t>
            </a:r>
          </a:p>
        </p:txBody>
      </p:sp>
      <p:pic>
        <p:nvPicPr>
          <p:cNvPr id="1028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51" y="6416501"/>
            <a:ext cx="392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圓角矩形 15"/>
          <p:cNvSpPr>
            <a:spLocks noChangeArrowheads="1"/>
          </p:cNvSpPr>
          <p:nvPr/>
        </p:nvSpPr>
        <p:spPr bwMode="auto">
          <a:xfrm>
            <a:off x="6854180" y="6524625"/>
            <a:ext cx="411163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簡報</a:t>
            </a:r>
          </a:p>
        </p:txBody>
      </p:sp>
      <p:sp>
        <p:nvSpPr>
          <p:cNvPr id="13" name="圓角矩形 15">
            <a:hlinkClick r:id="rId4"/>
          </p:cNvPr>
          <p:cNvSpPr>
            <a:spLocks noChangeArrowheads="1"/>
          </p:cNvSpPr>
          <p:nvPr/>
        </p:nvSpPr>
        <p:spPr bwMode="auto">
          <a:xfrm>
            <a:off x="3491880" y="3717032"/>
            <a:ext cx="2087612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那些年，我可能不會愛你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4" name="圓角矩形 15">
            <a:hlinkClick r:id="rId5"/>
          </p:cNvPr>
          <p:cNvSpPr>
            <a:spLocks noChangeArrowheads="1"/>
          </p:cNvSpPr>
          <p:nvPr/>
        </p:nvSpPr>
        <p:spPr bwMode="auto">
          <a:xfrm>
            <a:off x="1126219" y="6043612"/>
            <a:ext cx="2087612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那些年，記得當時年紀小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5" name="圓角矩形 15">
            <a:hlinkClick r:id="rId6"/>
          </p:cNvPr>
          <p:cNvSpPr>
            <a:spLocks noChangeArrowheads="1"/>
          </p:cNvSpPr>
          <p:nvPr/>
        </p:nvSpPr>
        <p:spPr bwMode="auto">
          <a:xfrm>
            <a:off x="4535686" y="6043612"/>
            <a:ext cx="2020044" cy="258763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那些年，記得當時年紀小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6" name="圓角矩形 15">
            <a:hlinkClick r:id="rId7"/>
          </p:cNvPr>
          <p:cNvSpPr>
            <a:spLocks noChangeArrowheads="1"/>
          </p:cNvSpPr>
          <p:nvPr/>
        </p:nvSpPr>
        <p:spPr bwMode="auto">
          <a:xfrm>
            <a:off x="3164309" y="2132856"/>
            <a:ext cx="1911747" cy="247650"/>
          </a:xfrm>
          <a:prstGeom prst="roundRect">
            <a:avLst>
              <a:gd name="adj" fmla="val 16667"/>
            </a:avLst>
          </a:prstGeom>
          <a:solidFill>
            <a:srgbClr val="99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「媒」有性別刻板印象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7" name="圓角矩形 15">
            <a:hlinkClick r:id="rId8"/>
          </p:cNvPr>
          <p:cNvSpPr>
            <a:spLocks noChangeArrowheads="1"/>
          </p:cNvSpPr>
          <p:nvPr/>
        </p:nvSpPr>
        <p:spPr bwMode="auto">
          <a:xfrm>
            <a:off x="5142993" y="2135138"/>
            <a:ext cx="1916768" cy="2476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zh-TW" altLang="en-US" sz="1400" b="1" i="0" dirty="0" smtClean="0">
                <a:solidFill>
                  <a:schemeClr val="bg1"/>
                </a:solidFill>
                <a:latin typeface="新細明體" pitchFamily="18" charset="-120"/>
                <a:ea typeface="新細明體" pitchFamily="18" charset="-120"/>
              </a:rPr>
              <a:t>「媒」有性別刻板印象</a:t>
            </a:r>
            <a:endParaRPr lang="zh-TW" altLang="en-US" sz="1400" b="1" i="0" dirty="0">
              <a:solidFill>
                <a:schemeClr val="bg1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zh-TW" altLang="en-US" sz="4000" b="1">
                <a:ea typeface="標楷體" pitchFamily="65" charset="-120"/>
              </a:rPr>
              <a:t>教科書裡的性別</a:t>
            </a:r>
            <a:r>
              <a:rPr lang="en-US" altLang="zh-TW" sz="4000" b="1">
                <a:ea typeface="標楷體" pitchFamily="65" charset="-120"/>
              </a:rPr>
              <a:t>--</a:t>
            </a:r>
            <a:r>
              <a:rPr lang="zh-TW" altLang="en-US" sz="4000" b="1">
                <a:ea typeface="標楷體" pitchFamily="65" charset="-120"/>
              </a:rPr>
              <a:t>畫裡乾坤</a:t>
            </a:r>
            <a:r>
              <a:rPr lang="zh-TW" altLang="en-US" sz="4000" b="1">
                <a:solidFill>
                  <a:srgbClr val="FFFF00"/>
                </a:solidFill>
                <a:ea typeface="標楷體" pitchFamily="65" charset="-120"/>
              </a:rPr>
              <a:t> </a:t>
            </a:r>
          </a:p>
        </p:txBody>
      </p:sp>
      <p:pic>
        <p:nvPicPr>
          <p:cNvPr id="11267" name="Picture 2" descr="2-2-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2015" r="12500" b="34904"/>
          <a:stretch>
            <a:fillRect/>
          </a:stretch>
        </p:blipFill>
        <p:spPr bwMode="auto">
          <a:xfrm>
            <a:off x="3349625" y="1892300"/>
            <a:ext cx="4462463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68313" y="1016000"/>
            <a:ext cx="8183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2200" i="0">
                <a:latin typeface="標楷體" pitchFamily="65" charset="-120"/>
                <a:ea typeface="標楷體" pitchFamily="65" charset="-120"/>
              </a:rPr>
              <a:t>針對大家熟悉的校園環境，看看下面的圖片，你遇到過這些狀況嗎？對於這些現象你有什麼看法？其中哪些是值得進一步探討的性別問題呢？</a:t>
            </a:r>
            <a:endParaRPr lang="zh-TW" altLang="en-US" sz="2200" i="0">
              <a:latin typeface="Times New Roman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80288" y="5695950"/>
            <a:ext cx="1219200" cy="396875"/>
          </a:xfrm>
          <a:prstGeom prst="rect">
            <a:avLst/>
          </a:prstGeom>
          <a:solidFill>
            <a:srgbClr val="CC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大掃除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dridesign.com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45ACDF"/>
      </a:accent2>
      <a:accent3>
        <a:srgbClr val="FFFFFF"/>
      </a:accent3>
      <a:accent4>
        <a:srgbClr val="000000"/>
      </a:accent4>
      <a:accent5>
        <a:srgbClr val="ADB8CA"/>
      </a:accent5>
      <a:accent6>
        <a:srgbClr val="3E9BCA"/>
      </a:accent6>
      <a:hlink>
        <a:srgbClr val="7030A0"/>
      </a:hlink>
      <a:folHlink>
        <a:srgbClr val="002060"/>
      </a:folHlink>
    </a:clrScheme>
    <a:fontScheme name="nordridesign.com">
      <a:majorFont>
        <a:latin typeface="Arial"/>
        <a:ea typeface="华文细黑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细黑" pitchFamily="2" charset="-122"/>
          </a:defRPr>
        </a:defPPr>
      </a:lstStyle>
    </a:lnDef>
  </a:objectDefaults>
  <a:extraClrSchemeLst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96FF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DC9FF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093D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3C8EB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3582</TotalTime>
  <Words>2887</Words>
  <Application>Microsoft Office PowerPoint</Application>
  <PresentationFormat>如螢幕大小 (4:3)</PresentationFormat>
  <Paragraphs>984</Paragraphs>
  <Slides>30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nordridesign.com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流行音樂【音樂】</vt:lpstr>
      <vt:lpstr>PowerPoint 簡報</vt:lpstr>
      <vt:lpstr>PowerPoint 簡報</vt:lpstr>
      <vt:lpstr>PowerPoint 簡報</vt:lpstr>
      <vt:lpstr>～ The  End ～</vt:lpstr>
    </vt:vector>
  </TitlesOfParts>
  <Company>HOMGER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436</cp:revision>
  <dcterms:created xsi:type="dcterms:W3CDTF">2010-03-13T00:22:25Z</dcterms:created>
  <dcterms:modified xsi:type="dcterms:W3CDTF">2013-12-18T22:10:12Z</dcterms:modified>
</cp:coreProperties>
</file>