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jpeg" Extension="jpeg"/>
  <Default ContentType="image/x-wmf" Extension="wmf"/>
  <Default ContentType="application/vnd.openxmlformats-package.relationships+xml" Extension="rels"/>
  <Default ContentType="application/xml" Extension="xml"/>
  <Default ContentType="image/vnd.ms-photo" Extension="wdp"/>
  <Default ContentType="image/gif" Extension="gif"/>
  <Default ContentType="application/vnd.openxmlformats-officedocument.vmlDrawing" Extension="v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wmf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409" r:id="rId2"/>
    <p:sldId id="381" r:id="rId3"/>
    <p:sldId id="411" r:id="rId4"/>
    <p:sldId id="413" r:id="rId5"/>
    <p:sldId id="414" r:id="rId6"/>
    <p:sldId id="415" r:id="rId7"/>
    <p:sldId id="382" r:id="rId8"/>
    <p:sldId id="406" r:id="rId9"/>
    <p:sldId id="386" r:id="rId10"/>
    <p:sldId id="405" r:id="rId11"/>
    <p:sldId id="387" r:id="rId12"/>
    <p:sldId id="412" r:id="rId13"/>
    <p:sldId id="388" r:id="rId14"/>
    <p:sldId id="389" r:id="rId15"/>
    <p:sldId id="402" r:id="rId16"/>
    <p:sldId id="404" r:id="rId17"/>
    <p:sldId id="403" r:id="rId18"/>
    <p:sldId id="393" r:id="rId19"/>
    <p:sldId id="394" r:id="rId20"/>
    <p:sldId id="395" r:id="rId21"/>
    <p:sldId id="396" r:id="rId22"/>
    <p:sldId id="397" r:id="rId23"/>
    <p:sldId id="398" r:id="rId24"/>
    <p:sldId id="399" r:id="rId25"/>
    <p:sldId id="400" r:id="rId26"/>
    <p:sldId id="401" r:id="rId27"/>
    <p:sldId id="407" r:id="rId28"/>
    <p:sldId id="408" r:id="rId29"/>
    <p:sldId id="410" r:id="rId30"/>
    <p:sldId id="383" r:id="rId31"/>
    <p:sldId id="385" r:id="rId32"/>
    <p:sldId id="333" r:id="rId33"/>
    <p:sldId id="380" r:id="rId34"/>
    <p:sldId id="301" r:id="rId35"/>
    <p:sldId id="363" r:id="rId36"/>
    <p:sldId id="364" r:id="rId37"/>
    <p:sldId id="366" r:id="rId38"/>
    <p:sldId id="365" r:id="rId39"/>
    <p:sldId id="367" r:id="rId40"/>
    <p:sldId id="372" r:id="rId41"/>
    <p:sldId id="373" r:id="rId42"/>
    <p:sldId id="368" r:id="rId43"/>
    <p:sldId id="369" r:id="rId44"/>
    <p:sldId id="370" r:id="rId45"/>
    <p:sldId id="374" r:id="rId46"/>
    <p:sldId id="376" r:id="rId47"/>
    <p:sldId id="377" r:id="rId48"/>
    <p:sldId id="378" r:id="rId4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標楷體" panose="03000509000000000000" pitchFamily="65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C4C4"/>
    <a:srgbClr val="D9C215"/>
    <a:srgbClr val="0099CC"/>
    <a:srgbClr val="00DE00"/>
    <a:srgbClr val="CC0000"/>
    <a:srgbClr val="777777"/>
    <a:srgbClr val="800080"/>
    <a:srgbClr val="0000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7" autoAdjust="0"/>
    <p:restoredTop sz="96516" autoAdjust="0"/>
  </p:normalViewPr>
  <p:slideViewPr>
    <p:cSldViewPr>
      <p:cViewPr varScale="1">
        <p:scale>
          <a:sx n="71" d="100"/>
          <a:sy n="71" d="100"/>
        </p:scale>
        <p:origin x="110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0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330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30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95189B6C-2CE6-4207-A871-2B27D91213A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5074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0066FF"/>
                </a:solidFill>
              </a:rPr>
              <a:t>1.</a:t>
            </a:r>
            <a:r>
              <a:rPr lang="zh-TW" altLang="en-US" dirty="0" smtClean="0">
                <a:solidFill>
                  <a:srgbClr val="0066FF"/>
                </a:solidFill>
              </a:rPr>
              <a:t>教師可以設計分數卡（或讓學生來設計），以分母為</a:t>
            </a:r>
            <a:r>
              <a:rPr lang="en-US" altLang="zh-TW" dirty="0" smtClean="0">
                <a:solidFill>
                  <a:srgbClr val="0066FF"/>
                </a:solidFill>
              </a:rPr>
              <a:t>1</a:t>
            </a:r>
            <a:r>
              <a:rPr lang="zh-TW" altLang="en-US" dirty="0" smtClean="0">
                <a:solidFill>
                  <a:srgbClr val="0066FF"/>
                </a:solidFill>
              </a:rPr>
              <a:t>－</a:t>
            </a:r>
            <a:r>
              <a:rPr lang="en-US" altLang="zh-TW" dirty="0" smtClean="0">
                <a:solidFill>
                  <a:srgbClr val="0066FF"/>
                </a:solidFill>
              </a:rPr>
              <a:t>12</a:t>
            </a:r>
            <a:r>
              <a:rPr lang="zh-TW" altLang="en-US" dirty="0" smtClean="0">
                <a:solidFill>
                  <a:srgbClr val="0066FF"/>
                </a:solidFill>
              </a:rPr>
              <a:t>，或是整十的分數，進行比大小的抽卡活動</a:t>
            </a:r>
            <a:endParaRPr lang="en-US" altLang="zh-TW" dirty="0" smtClean="0">
              <a:solidFill>
                <a:srgbClr val="0066FF"/>
              </a:solidFill>
            </a:endParaRPr>
          </a:p>
          <a:p>
            <a:r>
              <a:rPr lang="en-US" altLang="zh-TW" dirty="0" smtClean="0">
                <a:solidFill>
                  <a:srgbClr val="0066FF"/>
                </a:solidFill>
              </a:rPr>
              <a:t>2.</a:t>
            </a:r>
            <a:r>
              <a:rPr lang="zh-TW" altLang="en-US" dirty="0" smtClean="0">
                <a:solidFill>
                  <a:srgbClr val="0066FF"/>
                </a:solidFill>
              </a:rPr>
              <a:t>展示這五張分數卡的目的是，不要學生遇到分數比大小時只會使用通分的方式來進行，希望利用這五個分數值，讓學生思考解題策略，以</a:t>
            </a:r>
            <a:r>
              <a:rPr lang="en-US" altLang="zh-TW" dirty="0" smtClean="0">
                <a:solidFill>
                  <a:srgbClr val="0066FF"/>
                </a:solidFill>
              </a:rPr>
              <a:t>1</a:t>
            </a:r>
            <a:r>
              <a:rPr lang="zh-TW" altLang="en-US" dirty="0" smtClean="0">
                <a:solidFill>
                  <a:srgbClr val="0066FF"/>
                </a:solidFill>
              </a:rPr>
              <a:t>／</a:t>
            </a:r>
            <a:r>
              <a:rPr lang="en-US" altLang="zh-TW" dirty="0" smtClean="0">
                <a:solidFill>
                  <a:srgbClr val="0066FF"/>
                </a:solidFill>
              </a:rPr>
              <a:t>2</a:t>
            </a:r>
            <a:r>
              <a:rPr lang="zh-TW" altLang="en-US" dirty="0" smtClean="0">
                <a:solidFill>
                  <a:srgbClr val="0066FF"/>
                </a:solidFill>
              </a:rPr>
              <a:t>為參照點，是超過</a:t>
            </a:r>
            <a:r>
              <a:rPr lang="en-US" altLang="zh-TW" dirty="0" smtClean="0">
                <a:solidFill>
                  <a:srgbClr val="0066FF"/>
                </a:solidFill>
              </a:rPr>
              <a:t>1</a:t>
            </a:r>
            <a:r>
              <a:rPr lang="zh-TW" altLang="en-US" dirty="0" smtClean="0">
                <a:solidFill>
                  <a:srgbClr val="0066FF"/>
                </a:solidFill>
              </a:rPr>
              <a:t>／</a:t>
            </a:r>
            <a:r>
              <a:rPr lang="en-US" altLang="zh-TW" dirty="0" smtClean="0">
                <a:solidFill>
                  <a:srgbClr val="0066FF"/>
                </a:solidFill>
              </a:rPr>
              <a:t>2</a:t>
            </a:r>
            <a:r>
              <a:rPr lang="zh-TW" altLang="en-US" dirty="0" smtClean="0">
                <a:solidFill>
                  <a:srgbClr val="0066FF"/>
                </a:solidFill>
              </a:rPr>
              <a:t>，還是未滿</a:t>
            </a:r>
            <a:r>
              <a:rPr lang="en-US" altLang="zh-TW" dirty="0" smtClean="0">
                <a:solidFill>
                  <a:srgbClr val="0066FF"/>
                </a:solidFill>
              </a:rPr>
              <a:t>1</a:t>
            </a:r>
            <a:r>
              <a:rPr lang="zh-TW" altLang="en-US" dirty="0" smtClean="0">
                <a:solidFill>
                  <a:srgbClr val="0066FF"/>
                </a:solidFill>
              </a:rPr>
              <a:t>／</a:t>
            </a:r>
            <a:r>
              <a:rPr lang="en-US" altLang="zh-TW" dirty="0" smtClean="0">
                <a:solidFill>
                  <a:srgbClr val="0066FF"/>
                </a:solidFill>
              </a:rPr>
              <a:t>2</a:t>
            </a:r>
            <a:r>
              <a:rPr lang="zh-TW" altLang="en-US" dirty="0" smtClean="0">
                <a:solidFill>
                  <a:srgbClr val="0066FF"/>
                </a:solidFill>
              </a:rPr>
              <a:t>，還是剛好</a:t>
            </a:r>
            <a:r>
              <a:rPr lang="en-US" altLang="zh-TW" dirty="0" smtClean="0">
                <a:solidFill>
                  <a:srgbClr val="0066FF"/>
                </a:solidFill>
              </a:rPr>
              <a:t>1</a:t>
            </a:r>
            <a:r>
              <a:rPr lang="zh-TW" altLang="en-US" dirty="0" smtClean="0">
                <a:solidFill>
                  <a:srgbClr val="0066FF"/>
                </a:solidFill>
              </a:rPr>
              <a:t>／</a:t>
            </a:r>
            <a:r>
              <a:rPr lang="en-US" altLang="zh-TW" dirty="0" smtClean="0">
                <a:solidFill>
                  <a:srgbClr val="0066FF"/>
                </a:solidFill>
              </a:rPr>
              <a:t>2</a:t>
            </a:r>
            <a:r>
              <a:rPr lang="zh-TW" altLang="en-US" dirty="0" smtClean="0">
                <a:solidFill>
                  <a:srgbClr val="0066FF"/>
                </a:solidFill>
              </a:rPr>
              <a:t>，以及是否很接近</a:t>
            </a:r>
            <a:r>
              <a:rPr lang="en-US" altLang="zh-TW" dirty="0" smtClean="0">
                <a:solidFill>
                  <a:srgbClr val="0066FF"/>
                </a:solidFill>
              </a:rPr>
              <a:t>1</a:t>
            </a:r>
            <a:r>
              <a:rPr lang="zh-TW" altLang="en-US" dirty="0" smtClean="0">
                <a:solidFill>
                  <a:srgbClr val="0066FF"/>
                </a:solidFill>
              </a:rPr>
              <a:t>，或是超過</a:t>
            </a:r>
            <a:r>
              <a:rPr lang="en-US" altLang="zh-TW" dirty="0" smtClean="0">
                <a:solidFill>
                  <a:srgbClr val="0066FF"/>
                </a:solidFill>
              </a:rPr>
              <a:t>1</a:t>
            </a:r>
            <a:r>
              <a:rPr lang="zh-TW" altLang="en-US" dirty="0" smtClean="0">
                <a:solidFill>
                  <a:srgbClr val="0066FF"/>
                </a:solidFill>
              </a:rPr>
              <a:t>。。。等，培養學生的數感</a:t>
            </a:r>
            <a:endParaRPr lang="en-US" altLang="zh-TW" dirty="0" smtClean="0">
              <a:solidFill>
                <a:srgbClr val="0066FF"/>
              </a:solidFill>
            </a:endParaRPr>
          </a:p>
          <a:p>
            <a:endParaRPr lang="en-US" altLang="zh-TW" dirty="0" smtClean="0">
              <a:solidFill>
                <a:srgbClr val="0066FF"/>
              </a:solidFill>
            </a:endParaRPr>
          </a:p>
          <a:p>
            <a:endParaRPr lang="en-US" altLang="zh-TW" dirty="0" smtClean="0">
              <a:solidFill>
                <a:srgbClr val="0066FF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2EB924-0EA1-439B-B6C6-CB200A47205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48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2"/>
          <p:cNvSpPr>
            <a:spLocks noChangeArrowheads="1"/>
          </p:cNvSpPr>
          <p:nvPr/>
        </p:nvSpPr>
        <p:spPr bwMode="gray">
          <a:xfrm>
            <a:off x="0" y="6096000"/>
            <a:ext cx="9144000" cy="76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5" name="Rectangle 252"/>
          <p:cNvSpPr>
            <a:spLocks noChangeArrowheads="1"/>
          </p:cNvSpPr>
          <p:nvPr/>
        </p:nvSpPr>
        <p:spPr bwMode="gray">
          <a:xfrm>
            <a:off x="0" y="914400"/>
            <a:ext cx="4960938" cy="51546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6" name="Rectangle 269"/>
          <p:cNvSpPr>
            <a:spLocks noChangeArrowheads="1"/>
          </p:cNvSpPr>
          <p:nvPr/>
        </p:nvSpPr>
        <p:spPr bwMode="gray">
          <a:xfrm>
            <a:off x="196850" y="4311650"/>
            <a:ext cx="4770438" cy="17541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7" name="Rectangle 254"/>
          <p:cNvSpPr>
            <a:spLocks noChangeArrowheads="1"/>
          </p:cNvSpPr>
          <p:nvPr/>
        </p:nvSpPr>
        <p:spPr bwMode="gray">
          <a:xfrm>
            <a:off x="3308350" y="914400"/>
            <a:ext cx="1654175" cy="1676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8" name="Rectangle 257"/>
          <p:cNvSpPr>
            <a:spLocks noChangeArrowheads="1"/>
          </p:cNvSpPr>
          <p:nvPr/>
        </p:nvSpPr>
        <p:spPr bwMode="gray">
          <a:xfrm>
            <a:off x="3317875" y="2590800"/>
            <a:ext cx="1639888" cy="17033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9" name="Rectangle 259"/>
          <p:cNvSpPr>
            <a:spLocks noChangeArrowheads="1"/>
          </p:cNvSpPr>
          <p:nvPr/>
        </p:nvSpPr>
        <p:spPr bwMode="gray">
          <a:xfrm>
            <a:off x="1654175" y="4300538"/>
            <a:ext cx="1654175" cy="1766887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10" name="Line 263"/>
          <p:cNvSpPr>
            <a:spLocks noChangeShapeType="1"/>
          </p:cNvSpPr>
          <p:nvPr/>
        </p:nvSpPr>
        <p:spPr bwMode="gray">
          <a:xfrm>
            <a:off x="3309938" y="904875"/>
            <a:ext cx="0" cy="519112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1" name="Rectangle 258"/>
          <p:cNvSpPr>
            <a:spLocks noChangeArrowheads="1"/>
          </p:cNvSpPr>
          <p:nvPr/>
        </p:nvSpPr>
        <p:spPr bwMode="gray">
          <a:xfrm>
            <a:off x="0" y="4300538"/>
            <a:ext cx="1654175" cy="1766887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12" name="Line 265"/>
          <p:cNvSpPr>
            <a:spLocks noChangeShapeType="1"/>
          </p:cNvSpPr>
          <p:nvPr/>
        </p:nvSpPr>
        <p:spPr bwMode="gray">
          <a:xfrm>
            <a:off x="0" y="2590800"/>
            <a:ext cx="49530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3" name="Line 266"/>
          <p:cNvSpPr>
            <a:spLocks noChangeShapeType="1"/>
          </p:cNvSpPr>
          <p:nvPr/>
        </p:nvSpPr>
        <p:spPr bwMode="gray">
          <a:xfrm>
            <a:off x="22225" y="4302125"/>
            <a:ext cx="494982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" name="Line 262"/>
          <p:cNvSpPr>
            <a:spLocks noChangeShapeType="1"/>
          </p:cNvSpPr>
          <p:nvPr/>
        </p:nvSpPr>
        <p:spPr bwMode="gray">
          <a:xfrm>
            <a:off x="1666875" y="838200"/>
            <a:ext cx="0" cy="5257800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5" name="Line 273"/>
          <p:cNvSpPr>
            <a:spLocks noChangeShapeType="1"/>
          </p:cNvSpPr>
          <p:nvPr/>
        </p:nvSpPr>
        <p:spPr bwMode="gray">
          <a:xfrm flipV="1">
            <a:off x="4978400" y="2190750"/>
            <a:ext cx="4178300" cy="190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6" name="Line 274"/>
          <p:cNvSpPr>
            <a:spLocks noChangeShapeType="1"/>
          </p:cNvSpPr>
          <p:nvPr/>
        </p:nvSpPr>
        <p:spPr bwMode="gray">
          <a:xfrm flipV="1">
            <a:off x="4978400" y="5568950"/>
            <a:ext cx="4178300" cy="1905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7" name="Rectangle 271"/>
          <p:cNvSpPr>
            <a:spLocks noChangeArrowheads="1"/>
          </p:cNvSpPr>
          <p:nvPr/>
        </p:nvSpPr>
        <p:spPr bwMode="gray">
          <a:xfrm>
            <a:off x="0" y="0"/>
            <a:ext cx="9144000" cy="8905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gray">
          <a:xfrm>
            <a:off x="0" y="188913"/>
            <a:ext cx="18272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1600" b="1" smtClean="0">
                <a:solidFill>
                  <a:srgbClr val="FFFFFF"/>
                </a:solidFill>
              </a:rPr>
              <a:t>台南市國教輔導團國小數學組</a:t>
            </a:r>
            <a:endParaRPr lang="en-US" altLang="zh-TW" sz="1600" b="1" smtClean="0">
              <a:solidFill>
                <a:srgbClr val="FFFFFF"/>
              </a:solidFill>
            </a:endParaRPr>
          </a:p>
        </p:txBody>
      </p:sp>
      <p:sp>
        <p:nvSpPr>
          <p:cNvPr id="19" name="Rectangle 281"/>
          <p:cNvSpPr>
            <a:spLocks noChangeArrowheads="1"/>
          </p:cNvSpPr>
          <p:nvPr/>
        </p:nvSpPr>
        <p:spPr bwMode="gray">
          <a:xfrm>
            <a:off x="4953000" y="914400"/>
            <a:ext cx="4191000" cy="5181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5029200" y="2743200"/>
            <a:ext cx="4114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200"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57800" y="1905000"/>
            <a:ext cx="3886200" cy="457200"/>
          </a:xfrm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3600" b="1">
                <a:solidFill>
                  <a:schemeClr val="hlink"/>
                </a:solidFill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10400" y="6553200"/>
            <a:ext cx="19812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228600" y="6553200"/>
            <a:ext cx="3810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6D183195-33A1-4FBF-8C2F-720690D7724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2034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台南市鹽水國小何鳳珠</a:t>
            </a:r>
            <a:r>
              <a:rPr lang="zh-TW" altLang="en-US" sz="1200">
                <a:solidFill>
                  <a:schemeClr val="tx1"/>
                </a:solidFill>
                <a:ea typeface="+mn-ea"/>
              </a:rPr>
              <a:t>    </a:t>
            </a:r>
            <a:endParaRPr lang="en-US" altLang="zh-TW" sz="1200">
              <a:solidFill>
                <a:schemeClr val="tx1"/>
              </a:solidFill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DBB02-24C3-4CAD-9943-629CC8387A5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9428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7813" y="171450"/>
            <a:ext cx="1981200" cy="620236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4213" y="171450"/>
            <a:ext cx="5791200" cy="620236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台南市鹽水國小何鳳珠</a:t>
            </a:r>
            <a:r>
              <a:rPr lang="zh-TW" altLang="en-US" sz="1200">
                <a:solidFill>
                  <a:schemeClr val="tx1"/>
                </a:solidFill>
                <a:ea typeface="+mn-ea"/>
              </a:rPr>
              <a:t>    </a:t>
            </a:r>
            <a:endParaRPr lang="en-US" altLang="zh-TW" sz="1200">
              <a:solidFill>
                <a:schemeClr val="tx1"/>
              </a:solidFill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1902C-64D1-4BD2-AD1F-299F374B22C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5053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FBBC972C-15C7-4E81-AEDB-175755E43D89}" type="slidenum">
              <a:rPr lang="zh-CN" altLang="en-US"/>
              <a:pPr/>
              <a:t>‹#›</a:t>
            </a:fld>
            <a:endParaRPr lang="en-US" altLang="zh-TW"/>
          </a:p>
        </p:txBody>
      </p:sp>
      <p:sp>
        <p:nvSpPr>
          <p:cNvPr id="8" name="頁尾版面配置區 3"/>
          <p:cNvSpPr txBox="1">
            <a:spLocks/>
          </p:cNvSpPr>
          <p:nvPr userDrawn="1"/>
        </p:nvSpPr>
        <p:spPr bwMode="gray">
          <a:xfrm>
            <a:off x="6804025" y="6524625"/>
            <a:ext cx="23225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smtClean="0">
                <a:solidFill>
                  <a:srgbClr val="77777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台南市鹽水國小何鳳珠</a:t>
            </a:r>
            <a:r>
              <a:rPr lang="zh-TW" altLang="en-US" sz="1200" smtClean="0">
                <a:latin typeface="Arial" panose="020B0604020202020204" pitchFamily="34" charset="0"/>
              </a:rPr>
              <a:t>    </a:t>
            </a:r>
            <a:endParaRPr lang="en-US" altLang="zh-TW" sz="1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975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dirty="0"/>
              <a:t>台南市鹽水國小何鳳珠</a:t>
            </a:r>
            <a:r>
              <a:rPr lang="zh-TW" altLang="en-US" sz="1200" dirty="0">
                <a:solidFill>
                  <a:schemeClr val="tx1"/>
                </a:solidFill>
                <a:ea typeface="+mn-ea"/>
              </a:rPr>
              <a:t>    </a:t>
            </a:r>
            <a:endParaRPr lang="en-US" altLang="zh-TW" sz="120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F48DC-8640-46CE-9CDE-3999D49E805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6749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 dirty="0"/>
              <a:t>台南市鹽水國小何鳳珠</a:t>
            </a:r>
            <a:r>
              <a:rPr lang="zh-TW" altLang="en-US" sz="1200" dirty="0">
                <a:solidFill>
                  <a:schemeClr val="tx1"/>
                </a:solidFill>
                <a:ea typeface="+mn-ea"/>
              </a:rPr>
              <a:t>    </a:t>
            </a:r>
            <a:endParaRPr lang="en-US" altLang="zh-TW" sz="120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C8DE1-94BB-4A40-8C07-409B62A9191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0088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4213" y="1268413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22813" y="1268413"/>
            <a:ext cx="3886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台南市鹽水國小何鳳珠</a:t>
            </a:r>
            <a:r>
              <a:rPr lang="zh-TW" altLang="en-US" sz="1200">
                <a:solidFill>
                  <a:schemeClr val="tx1"/>
                </a:solidFill>
                <a:ea typeface="+mn-ea"/>
              </a:rPr>
              <a:t>    </a:t>
            </a:r>
            <a:endParaRPr lang="en-US" altLang="zh-TW" sz="120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79356-6C5E-4F53-84C5-029299822A7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928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台南市鹽水國小何鳳珠</a:t>
            </a:r>
            <a:r>
              <a:rPr lang="zh-TW" altLang="en-US" sz="1200">
                <a:solidFill>
                  <a:schemeClr val="tx1"/>
                </a:solidFill>
                <a:ea typeface="+mn-ea"/>
              </a:rPr>
              <a:t>    </a:t>
            </a:r>
            <a:endParaRPr lang="en-US" altLang="zh-TW" sz="1200">
              <a:solidFill>
                <a:schemeClr val="tx1"/>
              </a:solidFill>
              <a:ea typeface="+mn-ea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430DD4-FAD8-4855-806A-810E81A4B054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4296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台南市鹽水國小何鳳珠</a:t>
            </a:r>
            <a:r>
              <a:rPr lang="zh-TW" altLang="en-US" sz="1200">
                <a:solidFill>
                  <a:schemeClr val="tx1"/>
                </a:solidFill>
                <a:ea typeface="+mn-ea"/>
              </a:rPr>
              <a:t>    </a:t>
            </a:r>
            <a:endParaRPr lang="en-US" altLang="zh-TW" sz="1200">
              <a:solidFill>
                <a:schemeClr val="tx1"/>
              </a:solidFill>
              <a:ea typeface="+mn-ea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60527-4DB9-48D1-BC1A-9F6012F68A9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8170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台南市鹽水國小何鳳珠</a:t>
            </a:r>
            <a:r>
              <a:rPr lang="zh-TW" altLang="en-US" sz="1200">
                <a:solidFill>
                  <a:schemeClr val="tx1"/>
                </a:solidFill>
                <a:ea typeface="+mn-ea"/>
              </a:rPr>
              <a:t>    </a:t>
            </a:r>
            <a:endParaRPr lang="en-US" altLang="zh-TW" sz="1200">
              <a:solidFill>
                <a:schemeClr val="tx1"/>
              </a:solidFill>
              <a:ea typeface="+mn-ea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53A071-4F04-45C7-98CD-EC78F88C57E9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29538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台南市鹽水國小何鳳珠</a:t>
            </a:r>
            <a:r>
              <a:rPr lang="zh-TW" altLang="en-US" sz="1200">
                <a:solidFill>
                  <a:schemeClr val="tx1"/>
                </a:solidFill>
                <a:ea typeface="+mn-ea"/>
              </a:rPr>
              <a:t>    </a:t>
            </a:r>
            <a:endParaRPr lang="en-US" altLang="zh-TW" sz="120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EC52D-B16D-44ED-908E-65035FE6AFF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6209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台南市鹽水國小何鳳珠</a:t>
            </a:r>
            <a:r>
              <a:rPr lang="zh-TW" altLang="en-US" sz="1200">
                <a:solidFill>
                  <a:schemeClr val="tx1"/>
                </a:solidFill>
                <a:ea typeface="+mn-ea"/>
              </a:rPr>
              <a:t>    </a:t>
            </a:r>
            <a:endParaRPr lang="en-US" altLang="zh-TW" sz="120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2849F-58C3-4981-8B1E-A8D3F79096FD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48378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nlvm.usu.edu/en/nav/vlibrary.html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8"/>
          <p:cNvSpPr>
            <a:spLocks noChangeArrowheads="1"/>
          </p:cNvSpPr>
          <p:nvPr/>
        </p:nvSpPr>
        <p:spPr bwMode="gray">
          <a:xfrm>
            <a:off x="0" y="723900"/>
            <a:ext cx="9144000" cy="385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1027" name="Rectangle 133"/>
          <p:cNvSpPr>
            <a:spLocks noChangeArrowheads="1"/>
          </p:cNvSpPr>
          <p:nvPr/>
        </p:nvSpPr>
        <p:spPr bwMode="gray">
          <a:xfrm>
            <a:off x="0" y="0"/>
            <a:ext cx="9144000" cy="7239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defRPr/>
            </a:pPr>
            <a:endParaRPr lang="zh-TW" altLang="en-US" smtClean="0">
              <a:ea typeface="新細明體" panose="02020500000000000000" pitchFamily="18" charset="-120"/>
            </a:endParaRPr>
          </a:p>
        </p:txBody>
      </p:sp>
      <p:sp>
        <p:nvSpPr>
          <p:cNvPr id="1028" name="Freeform 126"/>
          <p:cNvSpPr>
            <a:spLocks/>
          </p:cNvSpPr>
          <p:nvPr/>
        </p:nvSpPr>
        <p:spPr bwMode="gray">
          <a:xfrm>
            <a:off x="-12700" y="342900"/>
            <a:ext cx="6032500" cy="679450"/>
          </a:xfrm>
          <a:custGeom>
            <a:avLst/>
            <a:gdLst>
              <a:gd name="T0" fmla="*/ 0 w 3800"/>
              <a:gd name="T1" fmla="*/ 0 h 428"/>
              <a:gd name="T2" fmla="*/ 2147483646 w 3800"/>
              <a:gd name="T3" fmla="*/ 0 h 428"/>
              <a:gd name="T4" fmla="*/ 2147483646 w 3800"/>
              <a:gd name="T5" fmla="*/ 2147483646 h 42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800" h="428">
                <a:moveTo>
                  <a:pt x="0" y="0"/>
                </a:moveTo>
                <a:lnTo>
                  <a:pt x="3800" y="0"/>
                </a:lnTo>
                <a:lnTo>
                  <a:pt x="3456" y="428"/>
                </a:lnTo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684213" y="1268413"/>
            <a:ext cx="7924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6804025" y="6524625"/>
            <a:ext cx="23225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rgbClr val="777777"/>
                </a:solidFill>
                <a:ea typeface="微軟正黑體" pitchFamily="34" charset="-120"/>
              </a:defRPr>
            </a:lvl1pPr>
          </a:lstStyle>
          <a:p>
            <a:pPr>
              <a:defRPr/>
            </a:pPr>
            <a:r>
              <a:rPr lang="zh-TW" altLang="en-US" dirty="0"/>
              <a:t>台南市鹽水國小何鳳珠</a:t>
            </a:r>
            <a:r>
              <a:rPr lang="zh-TW" altLang="en-US" sz="1200" dirty="0">
                <a:solidFill>
                  <a:schemeClr val="tx1"/>
                </a:solidFill>
                <a:ea typeface="+mn-ea"/>
              </a:rPr>
              <a:t>    </a:t>
            </a:r>
            <a:endParaRPr lang="en-US" altLang="zh-TW" sz="1200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886200" y="6505575"/>
            <a:ext cx="8382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A14C3E63-646A-4E98-9600-6A6321BD2D7A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81000" y="6505575"/>
            <a:ext cx="1905000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371600" y="171450"/>
            <a:ext cx="70866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34" name="Rectangle 172"/>
          <p:cNvSpPr>
            <a:spLocks noChangeArrowheads="1"/>
          </p:cNvSpPr>
          <p:nvPr/>
        </p:nvSpPr>
        <p:spPr bwMode="gray">
          <a:xfrm>
            <a:off x="0" y="0"/>
            <a:ext cx="1074738" cy="1117600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sp>
        <p:nvSpPr>
          <p:cNvPr id="1035" name="Line 160"/>
          <p:cNvSpPr>
            <a:spLocks noChangeShapeType="1"/>
          </p:cNvSpPr>
          <p:nvPr/>
        </p:nvSpPr>
        <p:spPr bwMode="gray">
          <a:xfrm>
            <a:off x="714375" y="-7938"/>
            <a:ext cx="0" cy="1143001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6" name="Line 163"/>
          <p:cNvSpPr>
            <a:spLocks noChangeShapeType="1"/>
          </p:cNvSpPr>
          <p:nvPr/>
        </p:nvSpPr>
        <p:spPr bwMode="gray">
          <a:xfrm>
            <a:off x="-1588" y="357188"/>
            <a:ext cx="1073151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7" name="Line 164"/>
          <p:cNvSpPr>
            <a:spLocks noChangeShapeType="1"/>
          </p:cNvSpPr>
          <p:nvPr/>
        </p:nvSpPr>
        <p:spPr bwMode="gray">
          <a:xfrm>
            <a:off x="3175" y="728663"/>
            <a:ext cx="9140825" cy="0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8" name="Line 165"/>
          <p:cNvSpPr>
            <a:spLocks noChangeShapeType="1"/>
          </p:cNvSpPr>
          <p:nvPr/>
        </p:nvSpPr>
        <p:spPr bwMode="gray">
          <a:xfrm>
            <a:off x="358775" y="-22225"/>
            <a:ext cx="0" cy="115570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39" name="WordArt 173"/>
          <p:cNvSpPr>
            <a:spLocks noChangeArrowheads="1" noChangeShapeType="1" noTextEdit="1"/>
          </p:cNvSpPr>
          <p:nvPr userDrawn="1"/>
        </p:nvSpPr>
        <p:spPr bwMode="auto">
          <a:xfrm>
            <a:off x="7092950" y="808038"/>
            <a:ext cx="1957388" cy="2444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>
                <a:solidFill>
                  <a:schemeClr val="bg1"/>
                </a:solidFill>
                <a:latin typeface="標楷體" panose="03000509000000000000" pitchFamily="65" charset="-120"/>
              </a:rPr>
              <a:t>數學領域教材分析</a:t>
            </a:r>
          </a:p>
        </p:txBody>
      </p:sp>
      <p:sp>
        <p:nvSpPr>
          <p:cNvPr id="1198" name="Rectangle 174"/>
          <p:cNvSpPr>
            <a:spLocks noChangeArrowheads="1"/>
          </p:cNvSpPr>
          <p:nvPr userDrawn="1"/>
        </p:nvSpPr>
        <p:spPr bwMode="gray">
          <a:xfrm>
            <a:off x="1371600" y="171450"/>
            <a:ext cx="77724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1pPr>
            <a:lvl2pPr>
              <a:defRPr sz="3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2pPr>
            <a:lvl3pPr>
              <a:defRPr sz="3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3pPr>
            <a:lvl4pPr>
              <a:defRPr sz="3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4pPr>
            <a:lvl5pPr>
              <a:defRPr sz="3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defRPr>
            </a:lvl9pPr>
          </a:lstStyle>
          <a:p>
            <a:pPr eaLnBrk="1" hangingPunct="1">
              <a:defRPr/>
            </a:pPr>
            <a:r>
              <a:rPr lang="zh-TW" altLang="en-US" smtClean="0"/>
              <a:t>主題：分數除法</a:t>
            </a:r>
            <a:endParaRPr lang="en-US" altLang="zh-TW" smtClean="0"/>
          </a:p>
        </p:txBody>
      </p:sp>
      <p:pic>
        <p:nvPicPr>
          <p:cNvPr id="1041" name="Picture 175" descr="image022">
            <a:hlinkClick r:id="rId15"/>
          </p:cNvPr>
          <p:cNvPicPr>
            <a:picLocks noChangeAspect="1" noChangeArrowheads="1" noCrop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888" y="152400"/>
            <a:ext cx="5191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6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標楷體" pitchFamily="65" charset="-12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29.jpeg" Type="http://schemas.openxmlformats.org/officeDocument/2006/relationships/image"/><Relationship Id="rId4" Target="../media/image28.jpe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 ?><Relationships xmlns="http://schemas.openxmlformats.org/package/2006/relationships"><Relationship Id="rId8" Target="../media/image37.png" Type="http://schemas.openxmlformats.org/officeDocument/2006/relationships/image"/><Relationship Id="rId3" Target="../media/image32.png" Type="http://schemas.openxmlformats.org/officeDocument/2006/relationships/image"/><Relationship Id="rId7" Target="../media/image36.png" Type="http://schemas.openxmlformats.org/officeDocument/2006/relationships/image"/><Relationship Id="rId12" Target="../media/image41.png" Type="http://schemas.openxmlformats.org/officeDocument/2006/relationships/image"/><Relationship Id="rId2" Target="../media/image31.jpeg" Type="http://schemas.openxmlformats.org/officeDocument/2006/relationships/image"/><Relationship Id="rId1" Target="../slideLayouts/slideLayout12.xml" Type="http://schemas.openxmlformats.org/officeDocument/2006/relationships/slideLayout"/><Relationship Id="rId6" Target="../media/image35.png" Type="http://schemas.openxmlformats.org/officeDocument/2006/relationships/image"/><Relationship Id="rId11" Target="../media/image40.png" Type="http://schemas.openxmlformats.org/officeDocument/2006/relationships/image"/><Relationship Id="rId5" Target="../media/image34.png" Type="http://schemas.openxmlformats.org/officeDocument/2006/relationships/image"/><Relationship Id="rId10" Target="../media/image39.png" Type="http://schemas.openxmlformats.org/officeDocument/2006/relationships/image"/><Relationship Id="rId4" Target="../media/image33.png" Type="http://schemas.openxmlformats.org/officeDocument/2006/relationships/image"/><Relationship Id="rId9" Target="../media/image38.pn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3" Type="http://schemas.openxmlformats.org/officeDocument/2006/relationships/image" Target="../media/image631.png"/><Relationship Id="rId7" Type="http://schemas.openxmlformats.org/officeDocument/2006/relationships/image" Target="../media/image34.png"/><Relationship Id="rId12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6.png"/><Relationship Id="rId4" Type="http://schemas.openxmlformats.org/officeDocument/2006/relationships/image" Target="../media/image641.png"/><Relationship Id="rId9" Type="http://schemas.openxmlformats.org/officeDocument/2006/relationships/image" Target="../media/image41.png"/><Relationship Id="rId1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44.jpeg" Type="http://schemas.openxmlformats.org/officeDocument/2006/relationships/image"/><Relationship Id="rId1" Target="../slideLayouts/slideLayout12.xml" Type="http://schemas.openxmlformats.org/officeDocument/2006/relationships/slideLayout"/><Relationship Id="rId5" Target="../media/image46.jpeg" Type="http://schemas.openxmlformats.org/officeDocument/2006/relationships/image"/><Relationship Id="rId4" Target="../media/image45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http://magicboard.cycu.edu.tw/" TargetMode="External" Type="http://schemas.openxmlformats.org/officeDocument/2006/relationships/hyperlink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 ?><Relationships xmlns="http://schemas.openxmlformats.org/package/2006/relationships"><Relationship Id="rId3" Target="../media/image49.jpeg" Type="http://schemas.openxmlformats.org/officeDocument/2006/relationships/image"/><Relationship Id="rId2" Target="../media/image48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66.pn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2.jpeg" Type="http://schemas.openxmlformats.org/officeDocument/2006/relationships/image"/></Relationships>
</file>

<file path=ppt/slides/_rels/slide20.xml.rels><?xml version="1.0" encoding="UTF-8" standalone="yes" ?><Relationships xmlns="http://schemas.openxmlformats.org/package/2006/relationships"><Relationship Id="rId3" Target="../media/image49.jpeg" Type="http://schemas.openxmlformats.org/officeDocument/2006/relationships/image"/><Relationship Id="rId2" Target="../media/image48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67.png" Type="http://schemas.openxmlformats.org/officeDocument/2006/relationships/image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 ?><Relationships xmlns="http://schemas.openxmlformats.org/package/2006/relationships"><Relationship Id="rId8" Target="../media/image56.jpeg" Type="http://schemas.openxmlformats.org/officeDocument/2006/relationships/image"/><Relationship Id="rId3" Target="../media/image51.jpeg" Type="http://schemas.openxmlformats.org/officeDocument/2006/relationships/image"/><Relationship Id="rId7" Target="../media/image55.jpeg" Type="http://schemas.openxmlformats.org/officeDocument/2006/relationships/image"/><Relationship Id="rId2" Target="../media/image50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4.jpeg" Type="http://schemas.openxmlformats.org/officeDocument/2006/relationships/image"/><Relationship Id="rId5" Target="../media/image53.jpeg" Type="http://schemas.openxmlformats.org/officeDocument/2006/relationships/image"/><Relationship Id="rId4" Target="../media/image52.jpeg" Type="http://schemas.openxmlformats.org/officeDocument/2006/relationships/image"/><Relationship Id="rId9" Target="../media/image57.jpe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8" Target="../media/image62.jpeg" Type="http://schemas.openxmlformats.org/officeDocument/2006/relationships/image"/><Relationship Id="rId3" Target="../media/image59.jpeg" Type="http://schemas.openxmlformats.org/officeDocument/2006/relationships/image"/><Relationship Id="rId7" Target="../media/image56.jpeg" Type="http://schemas.openxmlformats.org/officeDocument/2006/relationships/image"/><Relationship Id="rId2" Target="../media/image58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61.jpeg" Type="http://schemas.openxmlformats.org/officeDocument/2006/relationships/image"/><Relationship Id="rId5" Target="../media/image50.jpeg" Type="http://schemas.openxmlformats.org/officeDocument/2006/relationships/image"/><Relationship Id="rId10" Target="../media/image57.jpeg" Type="http://schemas.openxmlformats.org/officeDocument/2006/relationships/image"/><Relationship Id="rId4" Target="../media/image60.jpeg" Type="http://schemas.openxmlformats.org/officeDocument/2006/relationships/image"/><Relationship Id="rId9" Target="../media/image63.jpeg" Type="http://schemas.openxmlformats.org/officeDocument/2006/relationships/image"/></Relationships>
</file>

<file path=ppt/slides/_rels/slide24.xml.rels><?xml version="1.0" encoding="UTF-8" standalone="yes" ?><Relationships xmlns="http://schemas.openxmlformats.org/package/2006/relationships"><Relationship Id="rId8" Target="../media/image55.jpeg" Type="http://schemas.openxmlformats.org/officeDocument/2006/relationships/image"/><Relationship Id="rId3" Target="../media/image50.jpeg" Type="http://schemas.openxmlformats.org/officeDocument/2006/relationships/image"/><Relationship Id="rId7" Target="../media/image58.jpeg" Type="http://schemas.openxmlformats.org/officeDocument/2006/relationships/image"/><Relationship Id="rId2" Target="../media/image64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4.jpeg" Type="http://schemas.openxmlformats.org/officeDocument/2006/relationships/image"/><Relationship Id="rId5" Target="../media/image68.jpeg" Type="http://schemas.openxmlformats.org/officeDocument/2006/relationships/image"/><Relationship Id="rId10" Target="../media/image57.jpeg" Type="http://schemas.openxmlformats.org/officeDocument/2006/relationships/image"/><Relationship Id="rId4" Target="../media/image65.jpeg" Type="http://schemas.openxmlformats.org/officeDocument/2006/relationships/image"/><Relationship Id="rId9" Target="../media/image69.jpeg" Type="http://schemas.openxmlformats.org/officeDocument/2006/relationships/image"/></Relationships>
</file>

<file path=ppt/slides/_rels/slide25.xml.rels><?xml version="1.0" encoding="UTF-8" standalone="yes" ?><Relationships xmlns="http://schemas.openxmlformats.org/package/2006/relationships"><Relationship Id="rId8" Target="../media/image52.jpeg" Type="http://schemas.openxmlformats.org/officeDocument/2006/relationships/image"/><Relationship Id="rId3" Target="../media/image70.jpeg" Type="http://schemas.openxmlformats.org/officeDocument/2006/relationships/image"/><Relationship Id="rId7" Target="../media/image63.jpeg" Type="http://schemas.openxmlformats.org/officeDocument/2006/relationships/image"/><Relationship Id="rId2" Target="../media/image60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3.jpeg" Type="http://schemas.openxmlformats.org/officeDocument/2006/relationships/image"/><Relationship Id="rId5" Target="../media/image69.jpeg" Type="http://schemas.openxmlformats.org/officeDocument/2006/relationships/image"/><Relationship Id="rId4" Target="../media/image54.jpeg" Type="http://schemas.openxmlformats.org/officeDocument/2006/relationships/image"/><Relationship Id="rId9" Target="../media/image57.jpe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8" Target="../media/image55.jpeg" Type="http://schemas.openxmlformats.org/officeDocument/2006/relationships/image"/><Relationship Id="rId3" Target="../media/image54.jpeg" Type="http://schemas.openxmlformats.org/officeDocument/2006/relationships/image"/><Relationship Id="rId7" Target="../media/image70.jpeg" Type="http://schemas.openxmlformats.org/officeDocument/2006/relationships/image"/><Relationship Id="rId2" Target="../media/image60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2.jpeg" Type="http://schemas.openxmlformats.org/officeDocument/2006/relationships/image"/><Relationship Id="rId5" Target="../media/image63.jpeg" Type="http://schemas.openxmlformats.org/officeDocument/2006/relationships/image"/><Relationship Id="rId10" Target="../media/image57.jpeg" Type="http://schemas.openxmlformats.org/officeDocument/2006/relationships/image"/><Relationship Id="rId4" Target="../media/image53.jpeg" Type="http://schemas.openxmlformats.org/officeDocument/2006/relationships/image"/><Relationship Id="rId9" Target="../media/image61.jpe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2" Target="../media/image7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2" Target="../media/image7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2" Target="../media/image7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5.jpeg" Type="http://schemas.openxmlformats.org/officeDocument/2006/relationships/image"/></Relationships>
</file>

<file path=ppt/slides/_rels/slide30.xml.rels><?xml version="1.0" encoding="UTF-8" standalone="yes" ?><Relationships xmlns="http://schemas.openxmlformats.org/package/2006/relationships"><Relationship Id="rId3" Target="../media/image75.jpeg" Type="http://schemas.openxmlformats.org/officeDocument/2006/relationships/image"/><Relationship Id="rId2" Target="../media/image7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1.png"/><Relationship Id="rId4" Type="http://schemas.openxmlformats.org/officeDocument/2006/relationships/image" Target="../media/image77.png"/><Relationship Id="rId9" Type="http://schemas.openxmlformats.org/officeDocument/2006/relationships/image" Target="../media/image8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34.xml.rels><?xml version="1.0" encoding="UTF-8" standalone="yes" ?><Relationships xmlns="http://schemas.openxmlformats.org/package/2006/relationships"><Relationship Id="rId3" Target="../media/image87.jpeg" Type="http://schemas.openxmlformats.org/officeDocument/2006/relationships/image"/><Relationship Id="rId2" Target="../media/image86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90.png" Type="http://schemas.openxmlformats.org/officeDocument/2006/relationships/image"/><Relationship Id="rId5" Target="../media/image89.png" Type="http://schemas.openxmlformats.org/officeDocument/2006/relationships/image"/><Relationship Id="rId4" Target="../media/image88.png" Type="http://schemas.openxmlformats.org/officeDocument/2006/relationships/image"/></Relationships>
</file>

<file path=ppt/slides/_rels/slide35.xml.rels><?xml version="1.0" encoding="UTF-8" standalone="yes" ?><Relationships xmlns="http://schemas.openxmlformats.org/package/2006/relationships"><Relationship Id="rId3" Target="../media/image92.png" Type="http://schemas.openxmlformats.org/officeDocument/2006/relationships/image"/><Relationship Id="rId2" Target="../media/image91.pn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94.jpeg" Type="http://schemas.openxmlformats.org/officeDocument/2006/relationships/image"/><Relationship Id="rId4" Target="../media/image93.png" Type="http://schemas.openxmlformats.org/officeDocument/2006/relationships/image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18.png"/><Relationship Id="rId7" Type="http://schemas.openxmlformats.org/officeDocument/2006/relationships/image" Target="../media/image105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4" Type="http://schemas.openxmlformats.org/officeDocument/2006/relationships/image" Target="../media/image11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06.png"/><Relationship Id="rId7" Type="http://schemas.openxmlformats.org/officeDocument/2006/relationships/image" Target="../media/image125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7" Type="http://schemas.openxmlformats.org/officeDocument/2006/relationships/image" Target="../media/image132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6.png"/><Relationship Id="rId4" Type="http://schemas.openxmlformats.org/officeDocument/2006/relationships/image" Target="../media/image13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7.png"/><Relationship Id="rId7" Type="http://schemas.openxmlformats.org/officeDocument/2006/relationships/image" Target="../media/image140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2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2.jpe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0.png"/><Relationship Id="rId9" Type="http://schemas.openxmlformats.org/officeDocument/2006/relationships/image" Target="../media/image20.png"/></Relationships>
</file>

<file path=ppt/slides/_rels/slide8.xml.rels><?xml version="1.0" encoding="UTF-8" standalone="yes" ?><Relationships xmlns="http://schemas.openxmlformats.org/package/2006/relationships"><Relationship Id="rId2" Target="../media/image2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../media/image14.jpeg" Type="http://schemas.openxmlformats.org/officeDocument/2006/relationships/image"/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5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" y="1110231"/>
            <a:ext cx="7668000" cy="5759226"/>
          </a:xfrm>
          <a:prstGeom prst="rect">
            <a:avLst/>
          </a:prstGeom>
        </p:spPr>
      </p:pic>
      <p:sp>
        <p:nvSpPr>
          <p:cNvPr id="364" name="文字方塊 363"/>
          <p:cNvSpPr txBox="1"/>
          <p:nvPr/>
        </p:nvSpPr>
        <p:spPr>
          <a:xfrm>
            <a:off x="1907704" y="5733256"/>
            <a:ext cx="5545138" cy="7937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defRPr/>
            </a:pPr>
            <a:r>
              <a:rPr lang="zh-TW" altLang="en-US" sz="2000" dirty="0" smtClean="0">
                <a:latin typeface="華康中特圓體" panose="020F0809000000000000" pitchFamily="49" charset="-120"/>
                <a:ea typeface="華康中特圓體" panose="020F0809000000000000" pitchFamily="49" charset="-120"/>
                <a:cs typeface="華康細圓體" pitchFamily="49" charset="-120"/>
              </a:rPr>
              <a:t>臺南市國教輔導團  鹽水國小何鳳珠</a:t>
            </a:r>
          </a:p>
          <a:p>
            <a:pPr algn="ctr" eaLnBrk="1" hangingPunct="1">
              <a:spcBef>
                <a:spcPct val="30000"/>
              </a:spcBef>
              <a:defRPr/>
            </a:pPr>
            <a:r>
              <a:rPr lang="en-US" altLang="zh-TW" sz="2000" dirty="0" smtClean="0">
                <a:solidFill>
                  <a:srgbClr val="800000"/>
                </a:solidFill>
                <a:latin typeface="SimHei" panose="02010609060101010101" pitchFamily="49" charset="-122"/>
                <a:ea typeface="SimHei" panose="02010609060101010101" pitchFamily="49" charset="-122"/>
                <a:cs typeface="華康細圓體" pitchFamily="49" charset="-120"/>
              </a:rPr>
              <a:t>judy_h@mail2000.com.tw</a:t>
            </a:r>
          </a:p>
        </p:txBody>
      </p:sp>
      <p:sp>
        <p:nvSpPr>
          <p:cNvPr id="6" name="矩形 4"/>
          <p:cNvSpPr>
            <a:spLocks noChangeArrowheads="1"/>
          </p:cNvSpPr>
          <p:nvPr/>
        </p:nvSpPr>
        <p:spPr bwMode="auto">
          <a:xfrm>
            <a:off x="1258888" y="0"/>
            <a:ext cx="3313112" cy="692150"/>
          </a:xfrm>
          <a:prstGeom prst="rect">
            <a:avLst/>
          </a:prstGeom>
          <a:solidFill>
            <a:srgbClr val="D9C215"/>
          </a:solidFill>
          <a:ln w="9525" algn="ctr">
            <a:solidFill>
              <a:srgbClr val="D9C215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259632" y="0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r>
              <a:rPr lang="zh-TW" altLang="en-US" sz="4000" dirty="0">
                <a:effectLst>
                  <a:glow rad="177800">
                    <a:schemeClr val="bg1"/>
                  </a:glo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分數教學學具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863588" y="2924944"/>
            <a:ext cx="741682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zh-TW" altLang="en-US" sz="8800" dirty="0">
                <a:effectLst>
                  <a:glow rad="177800">
                    <a:schemeClr val="bg1"/>
                  </a:glow>
                </a:effectLst>
                <a:latin typeface="金梅毛海九宮實心" panose="02010509060101010101" pitchFamily="49" charset="-120"/>
                <a:ea typeface="金梅毛海九宮實心" panose="02010509060101010101" pitchFamily="49" charset="-120"/>
              </a:rPr>
              <a:t>分數教學學具</a:t>
            </a:r>
          </a:p>
        </p:txBody>
      </p:sp>
    </p:spTree>
    <p:extLst>
      <p:ext uri="{BB962C8B-B14F-4D97-AF65-F5344CB8AC3E}">
        <p14:creationId xmlns:p14="http://schemas.microsoft.com/office/powerpoint/2010/main" val="56160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dirty="0" smtClean="0">
                <a:solidFill>
                  <a:srgbClr val="77777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台南市鹽水國小何鳳珠</a:t>
            </a:r>
            <a:r>
              <a:rPr lang="zh-TW" altLang="en-US" sz="1200" dirty="0" smtClean="0">
                <a:latin typeface="Arial" panose="020B0604020202020204" pitchFamily="34" charset="0"/>
              </a:rPr>
              <a:t>    </a:t>
            </a:r>
            <a:endParaRPr lang="en-US" altLang="zh-TW" sz="1200" dirty="0" smtClean="0">
              <a:latin typeface="Arial" panose="020B0604020202020204" pitchFamily="34" charset="0"/>
            </a:endParaRPr>
          </a:p>
        </p:txBody>
      </p:sp>
      <p:sp>
        <p:nvSpPr>
          <p:cNvPr id="4099" name="矩形 4"/>
          <p:cNvSpPr>
            <a:spLocks noChangeArrowheads="1"/>
          </p:cNvSpPr>
          <p:nvPr/>
        </p:nvSpPr>
        <p:spPr bwMode="auto">
          <a:xfrm>
            <a:off x="1258888" y="0"/>
            <a:ext cx="3313112" cy="692150"/>
          </a:xfrm>
          <a:prstGeom prst="rect">
            <a:avLst/>
          </a:prstGeom>
          <a:solidFill>
            <a:srgbClr val="D9C215"/>
          </a:solidFill>
          <a:ln w="9525" algn="ctr">
            <a:solidFill>
              <a:srgbClr val="D9C215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259632" y="0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r>
              <a:rPr lang="zh-TW" altLang="en-US" sz="4000" dirty="0">
                <a:effectLst>
                  <a:glow rad="177800">
                    <a:schemeClr val="bg1"/>
                  </a:glo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分數教學學具</a:t>
            </a:r>
          </a:p>
        </p:txBody>
      </p:sp>
      <p:sp>
        <p:nvSpPr>
          <p:cNvPr id="24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8816"/>
            <a:ext cx="1066800" cy="329184"/>
          </a:xfrm>
          <a:prstGeom prst="rect">
            <a:avLst/>
          </a:prstGeom>
        </p:spPr>
        <p:txBody>
          <a:bodyPr/>
          <a:lstStyle/>
          <a:p>
            <a:fld id="{FA61CA24-0CF4-4185-9F2A-8564CEA1453A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pic>
        <p:nvPicPr>
          <p:cNvPr id="8" name="圖片 7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74255" y="1258527"/>
            <a:ext cx="3672000" cy="244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圖片 10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941215"/>
            <a:ext cx="3672000" cy="244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圖片 15"/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74255" y="3973156"/>
            <a:ext cx="3672000" cy="244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圖片 16"/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1264426"/>
            <a:ext cx="3672000" cy="244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501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1258888" y="0"/>
            <a:ext cx="3313112" cy="692150"/>
          </a:xfrm>
          <a:prstGeom prst="rect">
            <a:avLst/>
          </a:prstGeom>
          <a:solidFill>
            <a:srgbClr val="D9C215"/>
          </a:solidFill>
          <a:ln w="9525" algn="ctr">
            <a:solidFill>
              <a:srgbClr val="D9C215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259632" y="0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r>
              <a:rPr lang="zh-TW" altLang="en-US" sz="4000" dirty="0">
                <a:effectLst>
                  <a:glow rad="177800">
                    <a:schemeClr val="bg1"/>
                  </a:glo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分數教學學具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8576953" cy="4824536"/>
          </a:xfrm>
          <a:prstGeom prst="rect">
            <a:avLst/>
          </a:prstGeom>
        </p:spPr>
      </p:pic>
      <p:sp>
        <p:nvSpPr>
          <p:cNvPr id="5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6804025" y="6524625"/>
            <a:ext cx="2322513" cy="32702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dirty="0" smtClean="0">
                <a:solidFill>
                  <a:srgbClr val="77777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台南市鹽水國小何鳳珠</a:t>
            </a:r>
            <a:r>
              <a:rPr lang="zh-TW" altLang="en-US" sz="1200" dirty="0" smtClean="0">
                <a:latin typeface="Arial" panose="020B0604020202020204" pitchFamily="34" charset="0"/>
              </a:rPr>
              <a:t>    </a:t>
            </a:r>
            <a:endParaRPr lang="en-US" altLang="zh-TW" sz="1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84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圖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373165" y="1603500"/>
            <a:ext cx="4413896" cy="5040561"/>
          </a:xfrm>
          <a:prstGeom prst="rect">
            <a:avLst/>
          </a:prstGeom>
        </p:spPr>
      </p:pic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270576" y="1556792"/>
            <a:ext cx="2952750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200" u="none" dirty="0" smtClean="0">
                <a:solidFill>
                  <a:sysClr val="windowText" lastClr="0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華康中黑體" panose="020B0509000000000000" pitchFamily="49" charset="-120"/>
              </a:rPr>
              <a:t>橘色數棒為１</a:t>
            </a:r>
            <a:endParaRPr lang="zh-TW" altLang="en-US" sz="3200" u="none" dirty="0">
              <a:solidFill>
                <a:sysClr val="windowText" lastClr="00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42" name="文字方塊 41"/>
          <p:cNvSpPr txBox="1"/>
          <p:nvPr/>
        </p:nvSpPr>
        <p:spPr>
          <a:xfrm>
            <a:off x="7663571" y="1270501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1</a:t>
            </a:r>
            <a:endParaRPr lang="zh-TW" altLang="en-US" sz="36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6" name="向下箭號 5"/>
          <p:cNvSpPr/>
          <p:nvPr/>
        </p:nvSpPr>
        <p:spPr bwMode="auto">
          <a:xfrm>
            <a:off x="7132621" y="1713837"/>
            <a:ext cx="360040" cy="56735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向下箭號 43"/>
          <p:cNvSpPr/>
          <p:nvPr/>
        </p:nvSpPr>
        <p:spPr bwMode="auto">
          <a:xfrm>
            <a:off x="6590873" y="2141567"/>
            <a:ext cx="360040" cy="56735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5" name="向下箭號 44"/>
          <p:cNvSpPr/>
          <p:nvPr/>
        </p:nvSpPr>
        <p:spPr bwMode="auto">
          <a:xfrm>
            <a:off x="5074840" y="3429000"/>
            <a:ext cx="360040" cy="56735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向下箭號 45"/>
          <p:cNvSpPr/>
          <p:nvPr/>
        </p:nvSpPr>
        <p:spPr bwMode="auto">
          <a:xfrm>
            <a:off x="3563888" y="4725144"/>
            <a:ext cx="360040" cy="56735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1258888" y="0"/>
            <a:ext cx="3313112" cy="692150"/>
          </a:xfrm>
          <a:prstGeom prst="rect">
            <a:avLst/>
          </a:prstGeom>
          <a:solidFill>
            <a:srgbClr val="D9C215"/>
          </a:solidFill>
          <a:ln w="9525" algn="ctr">
            <a:solidFill>
              <a:srgbClr val="D9C215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259632" y="0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r>
              <a:rPr lang="zh-TW" altLang="en-US" sz="4000" dirty="0">
                <a:effectLst>
                  <a:glow rad="177800">
                    <a:schemeClr val="bg1"/>
                  </a:glo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分數教學學具</a:t>
            </a:r>
          </a:p>
        </p:txBody>
      </p:sp>
      <p:sp>
        <p:nvSpPr>
          <p:cNvPr id="11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6804025" y="6524625"/>
            <a:ext cx="2322513" cy="32702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dirty="0" smtClean="0">
                <a:solidFill>
                  <a:srgbClr val="77777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台南市鹽水國小何鳳珠</a:t>
            </a:r>
            <a:r>
              <a:rPr lang="zh-TW" altLang="en-US" sz="1200" dirty="0" smtClean="0">
                <a:latin typeface="Arial" panose="020B0604020202020204" pitchFamily="34" charset="0"/>
              </a:rPr>
              <a:t>    </a:t>
            </a:r>
            <a:endParaRPr lang="en-US" altLang="zh-TW" sz="1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91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/>
      <p:bldP spid="6" grpId="0" animBg="1"/>
      <p:bldP spid="6" grpId="1" animBg="1"/>
      <p:bldP spid="44" grpId="0" animBg="1"/>
      <p:bldP spid="44" grpId="1" animBg="1"/>
      <p:bldP spid="45" grpId="0" animBg="1"/>
      <p:bldP spid="45" grpId="1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向下箭號 5"/>
          <p:cNvSpPr/>
          <p:nvPr/>
        </p:nvSpPr>
        <p:spPr bwMode="auto">
          <a:xfrm>
            <a:off x="7132621" y="1713837"/>
            <a:ext cx="360040" cy="56735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向下箭號 43"/>
          <p:cNvSpPr/>
          <p:nvPr/>
        </p:nvSpPr>
        <p:spPr bwMode="auto">
          <a:xfrm>
            <a:off x="5044425" y="3429000"/>
            <a:ext cx="360040" cy="56735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15720" y="1470745"/>
            <a:ext cx="3952224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3200" dirty="0" smtClean="0">
                <a:solidFill>
                  <a:sysClr val="windowText" lastClr="0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華康中黑體" panose="020B0509000000000000" pitchFamily="49" charset="-120"/>
              </a:rPr>
              <a:t>2</a:t>
            </a:r>
            <a:r>
              <a:rPr lang="zh-TW" altLang="en-US" sz="3200" dirty="0" smtClean="0">
                <a:solidFill>
                  <a:sysClr val="windowText" lastClr="0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華康中黑體" panose="020B0509000000000000" pitchFamily="49" charset="-120"/>
              </a:rPr>
              <a:t>根數棒關係比較</a:t>
            </a:r>
            <a:r>
              <a:rPr lang="en-US" altLang="zh-TW" u="none" dirty="0" smtClean="0">
                <a:solidFill>
                  <a:sysClr val="windowText" lastClr="0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(</a:t>
            </a:r>
            <a:r>
              <a:rPr lang="zh-TW" altLang="en-US" u="none" dirty="0" smtClean="0">
                <a:solidFill>
                  <a:sysClr val="windowText" lastClr="0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擲骰</a:t>
            </a:r>
            <a:r>
              <a:rPr lang="en-US" altLang="zh-TW" u="none" dirty="0" smtClean="0">
                <a:solidFill>
                  <a:sysClr val="windowText" lastClr="0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)</a:t>
            </a:r>
            <a:endParaRPr lang="en-US" altLang="zh-TW" u="none" dirty="0">
              <a:solidFill>
                <a:sysClr val="windowText" lastClr="00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pic>
        <p:nvPicPr>
          <p:cNvPr id="11" name="Picture 30" descr="P104069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17" y="3162328"/>
            <a:ext cx="2234175" cy="192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向下箭號 11"/>
          <p:cNvSpPr/>
          <p:nvPr/>
        </p:nvSpPr>
        <p:spPr bwMode="auto">
          <a:xfrm>
            <a:off x="6624146" y="2155710"/>
            <a:ext cx="360040" cy="56735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向下箭號 12"/>
          <p:cNvSpPr/>
          <p:nvPr/>
        </p:nvSpPr>
        <p:spPr bwMode="auto">
          <a:xfrm>
            <a:off x="5572604" y="2996952"/>
            <a:ext cx="360040" cy="56735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矩形 4"/>
          <p:cNvSpPr>
            <a:spLocks noChangeArrowheads="1"/>
          </p:cNvSpPr>
          <p:nvPr/>
        </p:nvSpPr>
        <p:spPr bwMode="auto">
          <a:xfrm>
            <a:off x="1258888" y="0"/>
            <a:ext cx="3313112" cy="692150"/>
          </a:xfrm>
          <a:prstGeom prst="rect">
            <a:avLst/>
          </a:prstGeom>
          <a:solidFill>
            <a:srgbClr val="D9C215"/>
          </a:solidFill>
          <a:ln w="9525" algn="ctr">
            <a:solidFill>
              <a:srgbClr val="D9C215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6" name="文字方塊 15"/>
          <p:cNvSpPr txBox="1"/>
          <p:nvPr/>
        </p:nvSpPr>
        <p:spPr>
          <a:xfrm>
            <a:off x="1259632" y="0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r>
              <a:rPr lang="zh-TW" altLang="en-US" sz="4000" dirty="0">
                <a:effectLst>
                  <a:glow rad="177800">
                    <a:schemeClr val="bg1"/>
                  </a:glo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分數教學學具</a:t>
            </a: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732" y="5835491"/>
            <a:ext cx="523810" cy="495238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542" y="5387872"/>
            <a:ext cx="485714" cy="942857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829" y="4968824"/>
            <a:ext cx="485714" cy="1361905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1053" y="4521205"/>
            <a:ext cx="485714" cy="1809524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59630" y="3653027"/>
            <a:ext cx="485714" cy="2685714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1800" y="3205409"/>
            <a:ext cx="504762" cy="3142857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99441" y="2338742"/>
            <a:ext cx="495238" cy="4009524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16424" y="1891122"/>
            <a:ext cx="504762" cy="4447619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81667" y="2776836"/>
            <a:ext cx="476190" cy="3561905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45342" y="4083109"/>
            <a:ext cx="495238" cy="2238095"/>
          </a:xfrm>
          <a:prstGeom prst="rect">
            <a:avLst/>
          </a:prstGeom>
        </p:spPr>
      </p:pic>
      <p:pic>
        <p:nvPicPr>
          <p:cNvPr id="36" name="圖片 3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38512" y="4100646"/>
            <a:ext cx="495238" cy="2238095"/>
          </a:xfrm>
          <a:prstGeom prst="rect">
            <a:avLst/>
          </a:prstGeom>
        </p:spPr>
      </p:pic>
      <p:sp>
        <p:nvSpPr>
          <p:cNvPr id="21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6804025" y="6524625"/>
            <a:ext cx="2322513" cy="32702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dirty="0" smtClean="0">
                <a:solidFill>
                  <a:srgbClr val="77777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台南市鹽水國小何鳳珠</a:t>
            </a:r>
            <a:r>
              <a:rPr lang="zh-TW" altLang="en-US" sz="1200" dirty="0" smtClean="0">
                <a:latin typeface="Arial" panose="020B0604020202020204" pitchFamily="34" charset="0"/>
              </a:rPr>
              <a:t>    </a:t>
            </a:r>
            <a:endParaRPr lang="en-US" altLang="zh-TW" sz="1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947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0.17309 -4.81481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05538 -3.33333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73 -3.33333E-6 L -3.33333E-6 -3.33333E-6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4" grpId="0" animBg="1"/>
      <p:bldP spid="44" grpId="1" animBg="1"/>
      <p:bldP spid="10" grpId="0" animBg="1"/>
      <p:bldP spid="10" grpId="1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圖片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H="1">
            <a:off x="3373165" y="1603500"/>
            <a:ext cx="4413896" cy="5040561"/>
          </a:xfrm>
          <a:prstGeom prst="rect">
            <a:avLst/>
          </a:prstGeom>
        </p:spPr>
      </p:pic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15720" y="1470745"/>
            <a:ext cx="3520176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200" dirty="0" smtClean="0">
                <a:solidFill>
                  <a:sysClr val="windowText" lastClr="0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  <a:cs typeface="華康中黑體" panose="020B0509000000000000" pitchFamily="49" charset="-120"/>
              </a:rPr>
              <a:t>指定１→找比較量</a:t>
            </a:r>
            <a:endParaRPr lang="zh-TW" altLang="en-US" sz="3200" dirty="0">
              <a:solidFill>
                <a:sysClr val="windowText" lastClr="000000"/>
              </a:solidFill>
              <a:latin typeface="華康中特圓體" panose="020F0809000000000000" pitchFamily="49" charset="-120"/>
              <a:ea typeface="華康中特圓體" panose="020F0809000000000000" pitchFamily="49" charset="-120"/>
              <a:cs typeface="華康中黑體" panose="020B0509000000000000" pitchFamily="49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076056" y="3442123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1</a:t>
            </a:r>
            <a:endParaRPr lang="zh-TW" altLang="en-US" sz="36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15" name="向下箭號 14"/>
          <p:cNvSpPr/>
          <p:nvPr/>
        </p:nvSpPr>
        <p:spPr bwMode="auto">
          <a:xfrm>
            <a:off x="4572000" y="3840103"/>
            <a:ext cx="360040" cy="56735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向下箭號 15"/>
          <p:cNvSpPr/>
          <p:nvPr/>
        </p:nvSpPr>
        <p:spPr bwMode="auto">
          <a:xfrm>
            <a:off x="3587316" y="4725144"/>
            <a:ext cx="360040" cy="56735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向下箭號 16"/>
          <p:cNvSpPr/>
          <p:nvPr/>
        </p:nvSpPr>
        <p:spPr bwMode="auto">
          <a:xfrm>
            <a:off x="5580112" y="2936361"/>
            <a:ext cx="360040" cy="56735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向下箭號 17"/>
          <p:cNvSpPr/>
          <p:nvPr/>
        </p:nvSpPr>
        <p:spPr bwMode="auto">
          <a:xfrm>
            <a:off x="6588224" y="2082090"/>
            <a:ext cx="360040" cy="567353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5580112" y="2962801"/>
            <a:ext cx="360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1</a:t>
            </a:r>
            <a:endParaRPr lang="zh-TW" altLang="en-US" sz="36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238391" y="2649443"/>
                <a:ext cx="899590" cy="1246495"/>
              </a:xfrm>
              <a:prstGeom prst="rect">
                <a:avLst/>
              </a:prstGeom>
              <a:solidFill>
                <a:srgbClr val="00FFFF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altLang="zh-TW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zh-TW" altLang="en-US" sz="4000" b="1" dirty="0">
                  <a:solidFill>
                    <a:srgbClr val="000000"/>
                  </a:solidFill>
                  <a:latin typeface="華康中特圓體" panose="020F0809000000000000" pitchFamily="49" charset="-120"/>
                  <a:ea typeface="華康中特圓體" panose="020F0809000000000000" pitchFamily="49" charset="-120"/>
                </a:endParaRP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91" y="2649443"/>
                <a:ext cx="899590" cy="124649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字方塊 19"/>
              <p:cNvSpPr txBox="1"/>
              <p:nvPr/>
            </p:nvSpPr>
            <p:spPr>
              <a:xfrm>
                <a:off x="1570540" y="2649443"/>
                <a:ext cx="899590" cy="1248803"/>
              </a:xfrm>
              <a:prstGeom prst="rect">
                <a:avLst/>
              </a:prstGeom>
              <a:solidFill>
                <a:srgbClr val="00FFFF"/>
              </a:solidFill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4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altLang="zh-TW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TW" sz="4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zh-TW" altLang="en-US" sz="4000" b="1" dirty="0">
                  <a:solidFill>
                    <a:srgbClr val="000000"/>
                  </a:solidFill>
                  <a:latin typeface="華康中特圓體" panose="020F0809000000000000" pitchFamily="49" charset="-120"/>
                  <a:ea typeface="華康中特圓體" panose="020F0809000000000000" pitchFamily="49" charset="-120"/>
                </a:endParaRPr>
              </a:p>
            </p:txBody>
          </p:sp>
        </mc:Choice>
        <mc:Fallback xmlns=""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540" y="2649443"/>
                <a:ext cx="899590" cy="124880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 4"/>
          <p:cNvSpPr>
            <a:spLocks noChangeArrowheads="1"/>
          </p:cNvSpPr>
          <p:nvPr/>
        </p:nvSpPr>
        <p:spPr bwMode="auto">
          <a:xfrm>
            <a:off x="1258888" y="0"/>
            <a:ext cx="3313112" cy="692150"/>
          </a:xfrm>
          <a:prstGeom prst="rect">
            <a:avLst/>
          </a:prstGeom>
          <a:solidFill>
            <a:srgbClr val="D9C215"/>
          </a:solidFill>
          <a:ln w="9525" algn="ctr">
            <a:solidFill>
              <a:srgbClr val="D9C215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1259632" y="0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r>
              <a:rPr lang="zh-TW" altLang="en-US" sz="4000" dirty="0">
                <a:effectLst>
                  <a:glow rad="177800">
                    <a:schemeClr val="bg1"/>
                  </a:glo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分數教學學具</a:t>
            </a: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1732" y="5835491"/>
            <a:ext cx="523810" cy="495238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5542" y="5387872"/>
            <a:ext cx="485714" cy="942857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2829" y="4968824"/>
            <a:ext cx="485714" cy="1361905"/>
          </a:xfrm>
          <a:prstGeom prst="rect">
            <a:avLst/>
          </a:prstGeom>
        </p:spPr>
      </p:pic>
      <p:pic>
        <p:nvPicPr>
          <p:cNvPr id="26" name="圖片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1053" y="4521205"/>
            <a:ext cx="485714" cy="1809524"/>
          </a:xfrm>
          <a:prstGeom prst="rect">
            <a:avLst/>
          </a:prstGeom>
        </p:spPr>
      </p:pic>
      <p:pic>
        <p:nvPicPr>
          <p:cNvPr id="27" name="圖片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5342" y="4083109"/>
            <a:ext cx="495238" cy="2238095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59630" y="3653027"/>
            <a:ext cx="485714" cy="2685714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61800" y="3205409"/>
            <a:ext cx="504762" cy="3142857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81667" y="2776836"/>
            <a:ext cx="476190" cy="3561905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099441" y="2338742"/>
            <a:ext cx="495238" cy="4009524"/>
          </a:xfrm>
          <a:prstGeom prst="rect">
            <a:avLst/>
          </a:prstGeom>
        </p:spPr>
      </p:pic>
      <p:pic>
        <p:nvPicPr>
          <p:cNvPr id="32" name="圖片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16424" y="1891122"/>
            <a:ext cx="504762" cy="444761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19" y="3776363"/>
            <a:ext cx="744842" cy="744842"/>
          </a:xfrm>
          <a:prstGeom prst="rect">
            <a:avLst/>
          </a:prstGeom>
        </p:spPr>
      </p:pic>
      <p:pic>
        <p:nvPicPr>
          <p:cNvPr id="33" name="圖片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658" y="2452555"/>
            <a:ext cx="744842" cy="744842"/>
          </a:xfrm>
          <a:prstGeom prst="rect">
            <a:avLst/>
          </a:prstGeom>
        </p:spPr>
      </p:pic>
      <p:sp>
        <p:nvSpPr>
          <p:cNvPr id="34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6804025" y="6524625"/>
            <a:ext cx="2322513" cy="32702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dirty="0" smtClean="0">
                <a:solidFill>
                  <a:srgbClr val="77777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台南市鹽水國小何鳳珠</a:t>
            </a:r>
            <a:r>
              <a:rPr lang="zh-TW" altLang="en-US" sz="1200" dirty="0" smtClean="0">
                <a:latin typeface="Arial" panose="020B0604020202020204" pitchFamily="34" charset="0"/>
              </a:rPr>
              <a:t>    </a:t>
            </a:r>
            <a:endParaRPr lang="en-US" altLang="zh-TW" sz="1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40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4" grpId="0"/>
      <p:bldP spid="14" grpId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" grpId="0" animBg="1"/>
      <p:bldP spid="2" grpId="1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256711" y="1340768"/>
            <a:ext cx="9269695" cy="5480055"/>
            <a:chOff x="256711" y="1340768"/>
            <a:chExt cx="9269695" cy="5480055"/>
          </a:xfrm>
        </p:grpSpPr>
        <p:grpSp>
          <p:nvGrpSpPr>
            <p:cNvPr id="19" name="群組 184"/>
            <p:cNvGrpSpPr>
              <a:grpSpLocks/>
            </p:cNvGrpSpPr>
            <p:nvPr/>
          </p:nvGrpSpPr>
          <p:grpSpPr bwMode="auto">
            <a:xfrm>
              <a:off x="256711" y="1340768"/>
              <a:ext cx="6768752" cy="4250901"/>
              <a:chOff x="3131840" y="1122168"/>
              <a:chExt cx="5472608" cy="4251048"/>
            </a:xfrm>
          </p:grpSpPr>
          <p:grpSp>
            <p:nvGrpSpPr>
              <p:cNvPr id="21" name="群組 186"/>
              <p:cNvGrpSpPr>
                <a:grpSpLocks/>
              </p:cNvGrpSpPr>
              <p:nvPr/>
            </p:nvGrpSpPr>
            <p:grpSpPr bwMode="auto">
              <a:xfrm>
                <a:off x="3131840" y="1122168"/>
                <a:ext cx="5472608" cy="4251048"/>
                <a:chOff x="-119699" y="-1096919"/>
                <a:chExt cx="4989923" cy="3537859"/>
              </a:xfrm>
            </p:grpSpPr>
            <p:sp>
              <p:nvSpPr>
                <p:cNvPr id="31" name="雲朵形 30"/>
                <p:cNvSpPr/>
                <p:nvPr/>
              </p:nvSpPr>
              <p:spPr>
                <a:xfrm>
                  <a:off x="-119699" y="-1096919"/>
                  <a:ext cx="4989295" cy="3538212"/>
                </a:xfrm>
                <a:prstGeom prst="cloud">
                  <a:avLst/>
                </a:prstGeom>
                <a:gradFill>
                  <a:gsLst>
                    <a:gs pos="0">
                      <a:srgbClr val="FFFF00"/>
                    </a:gs>
                    <a:gs pos="100000">
                      <a:srgbClr val="FFC000"/>
                    </a:gs>
                  </a:gsLst>
                  <a:lin ang="5400000" scaled="0"/>
                </a:gradFill>
                <a:ln>
                  <a:solidFill>
                    <a:schemeClr val="bg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>
                    <a:lnSpc>
                      <a:spcPct val="125000"/>
                    </a:lnSpc>
                    <a:spcAft>
                      <a:spcPts val="0"/>
                    </a:spcAft>
                    <a:defRPr/>
                  </a:pPr>
                  <a:r>
                    <a:rPr lang="en-US" kern="100" dirty="0">
                      <a:solidFill>
                        <a:srgbClr val="000000"/>
                      </a:solidFill>
                      <a:latin typeface="標楷體"/>
                      <a:ea typeface="新細明體"/>
                    </a:rPr>
                    <a:t> </a:t>
                  </a:r>
                  <a:endParaRPr lang="zh-TW" sz="1200" kern="100" dirty="0">
                    <a:latin typeface="Times New Roman"/>
                  </a:endParaRPr>
                </a:p>
              </p:txBody>
            </p:sp>
            <p:sp>
              <p:nvSpPr>
                <p:cNvPr id="32" name="文字方塊 2"/>
                <p:cNvSpPr txBox="1">
                  <a:spLocks noChangeArrowheads="1"/>
                </p:cNvSpPr>
                <p:nvPr/>
              </p:nvSpPr>
              <p:spPr bwMode="auto">
                <a:xfrm>
                  <a:off x="350717" y="380199"/>
                  <a:ext cx="4281501" cy="20069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lnSpc>
                      <a:spcPct val="125000"/>
                    </a:lnSpc>
                    <a:spcAft>
                      <a:spcPts val="0"/>
                    </a:spcAft>
                    <a:defRPr/>
                  </a:pPr>
                  <a:endParaRPr lang="zh-TW" sz="1200" kern="100" dirty="0">
                    <a:latin typeface="Times New Roman"/>
                    <a:ea typeface="新細明體"/>
                  </a:endParaRPr>
                </a:p>
              </p:txBody>
            </p:sp>
          </p:grpSp>
          <p:sp>
            <p:nvSpPr>
              <p:cNvPr id="22" name="文字方塊 21"/>
              <p:cNvSpPr txBox="1"/>
              <p:nvPr/>
            </p:nvSpPr>
            <p:spPr>
              <a:xfrm>
                <a:off x="3640569" y="1902990"/>
                <a:ext cx="4697246" cy="98902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lnSpc>
                    <a:spcPct val="150000"/>
                  </a:lnSpc>
                  <a:defRPr/>
                </a:pPr>
                <a:r>
                  <a:rPr lang="zh-TW" altLang="en-US" sz="4400" dirty="0" smtClean="0">
                    <a:solidFill>
                      <a:srgbClr val="000000"/>
                    </a:solidFill>
                    <a:effectLst>
                      <a:glow rad="127000">
                        <a:schemeClr val="bg1"/>
                      </a:glow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華康中特圓體" panose="020F0809000000000000" pitchFamily="49" charset="-120"/>
                    <a:ea typeface="華康中特圓體" panose="020F0809000000000000" pitchFamily="49" charset="-120"/>
                  </a:rPr>
                  <a:t>沒有數棒怎麼辦？</a:t>
                </a:r>
                <a:endParaRPr lang="zh-TW" altLang="en-US" sz="4400" b="0" dirty="0">
                  <a:solidFill>
                    <a:srgbClr val="000000"/>
                  </a:solidFill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endParaRPr>
              </a:p>
            </p:txBody>
          </p:sp>
        </p:grp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8184" y="2973914"/>
              <a:ext cx="3298222" cy="3846909"/>
            </a:xfrm>
            <a:prstGeom prst="rect">
              <a:avLst/>
            </a:prstGeom>
          </p:spPr>
        </p:pic>
      </p:grpSp>
      <p:sp>
        <p:nvSpPr>
          <p:cNvPr id="34" name="文字方塊 33"/>
          <p:cNvSpPr txBox="1"/>
          <p:nvPr/>
        </p:nvSpPr>
        <p:spPr bwMode="auto">
          <a:xfrm>
            <a:off x="1552854" y="3068274"/>
            <a:ext cx="514975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en-US" sz="3200" dirty="0" smtClean="0">
                <a:ln w="18415" cmpd="sng">
                  <a:noFill/>
                  <a:prstDash val="solid"/>
                </a:ln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自製紙質數棒</a:t>
            </a:r>
            <a:endParaRPr lang="en-US" altLang="zh-TW" sz="3200" dirty="0" smtClean="0">
              <a:ln w="18415" cmpd="sng">
                <a:noFill/>
                <a:prstDash val="solid"/>
              </a:ln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zh-TW" altLang="en-US" sz="3200" u="sng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萬用揭示板</a:t>
            </a:r>
            <a:r>
              <a:rPr lang="zh-TW" altLang="en-US" sz="2000" dirty="0" smtClean="0">
                <a:ln w="18415" cmpd="sng">
                  <a:noFill/>
                  <a:prstDash val="solid"/>
                </a:ln>
                <a:latin typeface="華康中特圓體" panose="020F0809000000000000" pitchFamily="49" charset="-120"/>
                <a:ea typeface="華康中特圓體" panose="020F0809000000000000" pitchFamily="49" charset="-120"/>
              </a:rPr>
              <a:t>（網絡平臺）</a:t>
            </a:r>
            <a:endParaRPr lang="en-US" altLang="zh-TW" sz="2000" dirty="0" smtClean="0">
              <a:ln w="18415" cmpd="sng">
                <a:noFill/>
                <a:prstDash val="solid"/>
              </a:ln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TW" sz="2000" dirty="0">
                <a:ln w="18415" cmpd="sng">
                  <a:noFill/>
                  <a:prstDash val="solid"/>
                </a:ln>
                <a:latin typeface="華康中特圓體" panose="020F0809000000000000" pitchFamily="49" charset="-120"/>
                <a:ea typeface="華康中特圓體" panose="020F0809000000000000" pitchFamily="49" charset="-120"/>
              </a:rPr>
              <a:t>http://magicboard.cycu.edu.tw/</a:t>
            </a:r>
            <a:endParaRPr lang="zh-TW" altLang="en-US" sz="2000" dirty="0">
              <a:ln w="18415" cmpd="sng">
                <a:noFill/>
                <a:prstDash val="solid"/>
              </a:ln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sp>
        <p:nvSpPr>
          <p:cNvPr id="10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6804025" y="6524625"/>
            <a:ext cx="2322513" cy="32702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dirty="0" smtClean="0">
                <a:solidFill>
                  <a:srgbClr val="77777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台南市鹽水國小何鳳珠</a:t>
            </a:r>
            <a:r>
              <a:rPr lang="zh-TW" altLang="en-US" sz="1200" dirty="0" smtClean="0">
                <a:latin typeface="Arial" panose="020B0604020202020204" pitchFamily="34" charset="0"/>
              </a:rPr>
              <a:t>    </a:t>
            </a:r>
            <a:endParaRPr lang="en-US" altLang="zh-TW" sz="1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5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419872" y="1330224"/>
            <a:ext cx="5400600" cy="5127111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/>
          <a:stretch/>
        </p:blipFill>
        <p:spPr>
          <a:xfrm>
            <a:off x="162014" y="1844824"/>
            <a:ext cx="3037534" cy="226440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009" y="4293096"/>
            <a:ext cx="3002539" cy="216423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7" name="頁尾版面配置區 3"/>
          <p:cNvSpPr>
            <a:spLocks noGrp="1"/>
          </p:cNvSpPr>
          <p:nvPr>
            <p:ph idx="10" sz="quarter" type="ftr"/>
          </p:nvPr>
        </p:nvSpPr>
        <p:spPr>
          <a:xfrm>
            <a:off x="6804025" y="6524625"/>
            <a:ext cx="2322513" cy="32702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charset="2" panose="05000000000000000000" pitchFamily="2" typeface="Wingdings"/>
              <a:buChar char="v"/>
              <a:defRPr sz="28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1pPr>
            <a:lvl2pPr indent="-285750" marL="742950">
              <a:spcBef>
                <a:spcPct val="20000"/>
              </a:spcBef>
              <a:buClr>
                <a:schemeClr val="accent1"/>
              </a:buClr>
              <a:buFont charset="2" panose="05000000000000000000" pitchFamily="2" typeface="Wingdings"/>
              <a:buChar char="§"/>
              <a:defRPr sz="26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2pPr>
            <a:lvl3pPr indent="-228600" marL="11430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dirty="0" lang="zh-TW" smtClean="0" sz="1400">
                <a:solidFill>
                  <a:srgbClr val="777777"/>
                </a:solidFill>
                <a:latin charset="0" panose="020B0604020202020204" pitchFamily="34" typeface="Arial"/>
                <a:ea charset="-120" panose="020B0604030504040204" pitchFamily="34" typeface="微軟正黑體"/>
              </a:rPr>
              <a:t>台南市鹽水國小何鳳珠</a:t>
            </a:r>
            <a:r>
              <a:rPr altLang="en-US" dirty="0" lang="zh-TW" smtClean="0" sz="1200">
                <a:latin charset="0" panose="020B0604020202020204" pitchFamily="34" typeface="Arial"/>
              </a:rPr>
              <a:t>    </a:t>
            </a:r>
            <a:endParaRPr altLang="zh-TW" dirty="0" lang="en-US" smtClean="0" sz="1200">
              <a:latin charset="0" panose="020B0604020202020204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488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0" spd="slow"/>
    </mc:Choice>
    <mc:Fallback xmlns="">
      <p:transition spd="slow"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8" presetSubtype="6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downRight)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36504"/>
          </a:xfrm>
        </p:spPr>
        <p:txBody>
          <a:bodyPr vert="horz" lIns="91440" tIns="45720" rIns="91440" bIns="45720" rtlCol="0">
            <a:noAutofit/>
          </a:bodyPr>
          <a:lstStyle/>
          <a:p>
            <a:pPr marL="360363" lvl="2" indent="-360363">
              <a:lnSpc>
                <a:spcPct val="170000"/>
              </a:lnSpc>
              <a:buClrTx/>
              <a:buFont typeface="Wingdings" panose="05000000000000000000" pitchFamily="2" charset="2"/>
              <a:buChar char="l"/>
            </a:pPr>
            <a:r>
              <a:rPr lang="en-US" altLang="zh-TW" sz="3600" dirty="0" smtClean="0">
                <a:latin typeface="華康中特圓體" panose="020F0809000000000000" pitchFamily="49" charset="-120"/>
                <a:ea typeface="華康中特圓體" panose="020F0809000000000000" pitchFamily="49" charset="-120"/>
                <a:hlinkClick r:id="rId2"/>
              </a:rPr>
              <a:t>http</a:t>
            </a:r>
            <a:r>
              <a:rPr lang="en-US" altLang="zh-TW" sz="3600" dirty="0">
                <a:latin typeface="華康中特圓體" panose="020F0809000000000000" pitchFamily="49" charset="-120"/>
                <a:ea typeface="華康中特圓體" panose="020F0809000000000000" pitchFamily="49" charset="-120"/>
                <a:hlinkClick r:id="rId2"/>
              </a:rPr>
              <a:t>://magicboard.cycu.edu.tw</a:t>
            </a:r>
            <a:r>
              <a:rPr lang="en-US" altLang="zh-TW" sz="3600" dirty="0" smtClean="0">
                <a:latin typeface="華康中特圓體" panose="020F0809000000000000" pitchFamily="49" charset="-120"/>
                <a:ea typeface="華康中特圓體" panose="020F0809000000000000" pitchFamily="49" charset="-120"/>
                <a:hlinkClick r:id="rId2"/>
              </a:rPr>
              <a:t>/</a:t>
            </a:r>
            <a:endParaRPr lang="en-US" altLang="zh-TW" sz="3600" dirty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360363" lvl="2" indent="-360363">
              <a:lnSpc>
                <a:spcPct val="170000"/>
              </a:lnSpc>
              <a:buClrTx/>
              <a:buFont typeface="Wingdings" panose="05000000000000000000" pitchFamily="2" charset="2"/>
              <a:buChar char="l"/>
            </a:pPr>
            <a:r>
              <a:rPr lang="zh-TW" altLang="en-US" sz="36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中原大學袁媛教授研發</a:t>
            </a:r>
            <a:endParaRPr lang="en-US" altLang="zh-TW" sz="3600" dirty="0" smtClean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 marL="360363" lvl="2" indent="-360363">
              <a:lnSpc>
                <a:spcPct val="170000"/>
              </a:lnSpc>
              <a:buClrTx/>
              <a:buFont typeface="Wingdings" panose="05000000000000000000" pitchFamily="2" charset="2"/>
              <a:buChar char="l"/>
            </a:pPr>
            <a:r>
              <a:rPr lang="zh-TW" altLang="en-US" sz="3600" dirty="0" smtClean="0"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各單元數位教具使用</a:t>
            </a:r>
            <a:endParaRPr lang="en-US" altLang="zh-TW" sz="3600" dirty="0" smtClean="0"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584" y="4005064"/>
            <a:ext cx="3545464" cy="158417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251521" y="272842"/>
            <a:ext cx="618737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40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萬用揭示板</a:t>
            </a:r>
            <a:r>
              <a:rPr lang="zh-TW" altLang="en-US" sz="280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　</a:t>
            </a:r>
            <a:r>
              <a:rPr lang="zh-TW" altLang="en-US" sz="320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　　　　　　　　　　　　　　　　　　　　　　　　　　　　　　　　　　　　　　　　　　　　　　　　　　　　　　　　　　　　　　　　　　　　　　　　　　　　　　　　</a:t>
            </a:r>
            <a:endParaRPr lang="zh-TW" altLang="en-US" sz="3200" spc="300" dirty="0">
              <a:ln w="11430" cmpd="sng">
                <a:noFill/>
                <a:prstDash val="solid"/>
                <a:miter lim="800000"/>
              </a:ln>
              <a:solidFill>
                <a:srgbClr val="FFFF00"/>
              </a:solidFill>
              <a:effectLst>
                <a:glow rad="76200">
                  <a:srgbClr val="FFFF00"/>
                </a:glow>
              </a:effectLst>
              <a:latin typeface="華康行楷體W5" panose="03000509000000000000" pitchFamily="65" charset="-120"/>
              <a:ea typeface="華康行楷體W5" panose="03000509000000000000" pitchFamily="65" charset="-120"/>
            </a:endParaRPr>
          </a:p>
        </p:txBody>
      </p:sp>
      <p:sp>
        <p:nvSpPr>
          <p:cNvPr id="6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6804025" y="6524625"/>
            <a:ext cx="2322513" cy="32702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dirty="0" smtClean="0">
                <a:solidFill>
                  <a:srgbClr val="77777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台南市鹽水國小何鳳珠</a:t>
            </a:r>
            <a:r>
              <a:rPr lang="zh-TW" altLang="en-US" sz="1200" dirty="0" smtClean="0">
                <a:latin typeface="Arial" panose="020B0604020202020204" pitchFamily="34" charset="0"/>
              </a:rPr>
              <a:t>    </a:t>
            </a:r>
            <a:endParaRPr lang="en-US" altLang="zh-TW" sz="1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98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4"/>
          <p:cNvSpPr>
            <a:spLocks noChangeArrowheads="1"/>
          </p:cNvSpPr>
          <p:nvPr/>
        </p:nvSpPr>
        <p:spPr bwMode="auto">
          <a:xfrm>
            <a:off x="1258888" y="0"/>
            <a:ext cx="3313112" cy="692150"/>
          </a:xfrm>
          <a:prstGeom prst="rect">
            <a:avLst/>
          </a:prstGeom>
          <a:solidFill>
            <a:srgbClr val="D9C215"/>
          </a:solidFill>
          <a:ln w="9525" algn="ctr">
            <a:solidFill>
              <a:srgbClr val="D9C215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1259632" y="0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r>
              <a:rPr lang="zh-TW" altLang="en-US" sz="4000" dirty="0">
                <a:effectLst>
                  <a:glow rad="177800">
                    <a:schemeClr val="bg1"/>
                  </a:glo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分數教學學具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1403648" y="1412776"/>
            <a:ext cx="5706258" cy="5239425"/>
            <a:chOff x="1403648" y="1412776"/>
            <a:chExt cx="5706258" cy="5239425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1412776"/>
              <a:ext cx="5418226" cy="523942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 bwMode="auto">
            <a:xfrm>
              <a:off x="1403648" y="6165304"/>
              <a:ext cx="1800200" cy="4868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7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6804025" y="6524625"/>
            <a:ext cx="2322513" cy="32702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dirty="0" smtClean="0">
                <a:solidFill>
                  <a:srgbClr val="77777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台南市鹽水國小何鳳珠</a:t>
            </a:r>
            <a:r>
              <a:rPr lang="zh-TW" altLang="en-US" sz="1200" dirty="0" smtClean="0">
                <a:latin typeface="Arial" panose="020B0604020202020204" pitchFamily="34" charset="0"/>
              </a:rPr>
              <a:t>    </a:t>
            </a:r>
            <a:endParaRPr lang="en-US" altLang="zh-TW" sz="1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08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32760" y="3140968"/>
            <a:ext cx="6543496" cy="304698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TW" dirty="0" lang="en-US" smtClean="0" sz="3200">
                <a:ln cmpd="sng" w="18415">
                  <a:noFill/>
                  <a:prstDash val="solid"/>
                </a:ln>
                <a:solidFill>
                  <a:srgbClr val="006600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1.</a:t>
            </a:r>
            <a:r>
              <a:rPr altLang="en-US" dirty="0" lang="zh-TW" smtClean="0" sz="3200">
                <a:ln cmpd="sng" w="18415">
                  <a:noFill/>
                  <a:prstDash val="solid"/>
                </a:ln>
                <a:solidFill>
                  <a:srgbClr val="006600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２人同時掀開一張牌</a:t>
            </a:r>
            <a:endParaRPr altLang="zh-TW" dirty="0" lang="en-US" smtClean="0" sz="3200">
              <a:ln cmpd="sng" w="18415">
                <a:noFill/>
                <a:prstDash val="solid"/>
              </a:ln>
              <a:solidFill>
                <a:srgbClr val="006600"/>
              </a:solidFill>
              <a:latin charset="-120" panose="020F0809000000000000" pitchFamily="49" typeface="華康中特圓體"/>
              <a:ea charset="-120" panose="020F0809000000000000" pitchFamily="49" typeface="華康中特圓體"/>
            </a:endParaRPr>
          </a:p>
          <a:p>
            <a:pPr>
              <a:lnSpc>
                <a:spcPct val="150000"/>
              </a:lnSpc>
            </a:pPr>
            <a:r>
              <a:rPr altLang="zh-TW" dirty="0" lang="en-US" smtClean="0" sz="3200">
                <a:ln cmpd="sng" w="18415">
                  <a:noFill/>
                  <a:prstDash val="solid"/>
                </a:ln>
                <a:solidFill>
                  <a:srgbClr val="006600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2.</a:t>
            </a:r>
            <a:r>
              <a:rPr altLang="en-US" dirty="0" lang="zh-TW" smtClean="0" sz="3200" u="sng">
                <a:ln cmpd="sng" w="18415">
                  <a:noFill/>
                  <a:prstDash val="solid"/>
                </a:ln>
                <a:solidFill>
                  <a:srgbClr val="0000FF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先喊出倍數關係者勝</a:t>
            </a:r>
            <a:r>
              <a:rPr altLang="en-US" dirty="0" lang="zh-TW" smtClean="0" sz="3200">
                <a:ln cmpd="sng" w="18415">
                  <a:noFill/>
                  <a:prstDash val="solid"/>
                </a:ln>
                <a:solidFill>
                  <a:srgbClr val="006600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，可拿走牌</a:t>
            </a:r>
            <a:endParaRPr altLang="zh-TW" dirty="0" lang="en-US" smtClean="0" sz="3200">
              <a:ln cmpd="sng" w="18415">
                <a:noFill/>
                <a:prstDash val="solid"/>
              </a:ln>
              <a:solidFill>
                <a:srgbClr val="006600"/>
              </a:solidFill>
              <a:latin charset="-120" panose="020F0809000000000000" pitchFamily="49" typeface="華康中特圓體"/>
              <a:ea charset="-120" panose="020F0809000000000000" pitchFamily="49" typeface="華康中特圓體"/>
            </a:endParaRPr>
          </a:p>
          <a:p>
            <a:pPr>
              <a:lnSpc>
                <a:spcPct val="150000"/>
              </a:lnSpc>
            </a:pPr>
            <a:r>
              <a:rPr altLang="zh-TW" dirty="0" lang="en-US" smtClean="0" sz="3200">
                <a:ln cmpd="sng" w="18415">
                  <a:noFill/>
                  <a:prstDash val="solid"/>
                </a:ln>
                <a:solidFill>
                  <a:srgbClr val="006600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3.</a:t>
            </a:r>
            <a:r>
              <a:rPr altLang="en-US" dirty="0" lang="zh-TW" smtClean="0" sz="3200">
                <a:ln cmpd="sng" w="18415">
                  <a:noFill/>
                  <a:prstDash val="solid"/>
                </a:ln>
                <a:solidFill>
                  <a:srgbClr val="006600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共進行１３回合</a:t>
            </a:r>
            <a:endParaRPr altLang="zh-TW" dirty="0" lang="en-US" smtClean="0" sz="3200">
              <a:ln cmpd="sng" w="18415">
                <a:noFill/>
                <a:prstDash val="solid"/>
              </a:ln>
              <a:solidFill>
                <a:srgbClr val="006600"/>
              </a:solidFill>
              <a:latin charset="-120" panose="020F0809000000000000" pitchFamily="49" typeface="華康中特圓體"/>
              <a:ea charset="-120" panose="020F0809000000000000" pitchFamily="49" typeface="華康中特圓體"/>
            </a:endParaRPr>
          </a:p>
          <a:p>
            <a:pPr>
              <a:lnSpc>
                <a:spcPct val="150000"/>
              </a:lnSpc>
            </a:pPr>
            <a:r>
              <a:rPr altLang="zh-TW" dirty="0" lang="en-US" smtClean="0" sz="3200">
                <a:ln cmpd="sng" w="18415">
                  <a:noFill/>
                  <a:prstDash val="solid"/>
                </a:ln>
                <a:solidFill>
                  <a:srgbClr val="006600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4.</a:t>
            </a:r>
            <a:r>
              <a:rPr altLang="en-US" dirty="0" lang="zh-TW" smtClean="0" sz="3200">
                <a:ln cmpd="sng" w="18415">
                  <a:noFill/>
                  <a:prstDash val="solid"/>
                </a:ln>
                <a:solidFill>
                  <a:srgbClr val="006600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牌數多者獲勝</a:t>
            </a:r>
            <a:endParaRPr altLang="en-US" dirty="0" lang="zh-TW" sz="3200">
              <a:ln cmpd="sng" w="18415">
                <a:noFill/>
                <a:prstDash val="solid"/>
              </a:ln>
              <a:solidFill>
                <a:srgbClr val="006600"/>
              </a:solidFill>
              <a:latin charset="-120" panose="020F0809000000000000" pitchFamily="49" typeface="華康中特圓體"/>
              <a:ea charset="-120" panose="020F0809000000000000" pitchFamily="49" typeface="華康中特圓體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6876256" y="1096654"/>
            <a:ext cx="2376264" cy="2242945"/>
            <a:chOff x="6876256" y="1096654"/>
            <a:chExt cx="2376264" cy="224294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76256" y="1096654"/>
              <a:ext cx="2376264" cy="2242945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 rot="203103">
              <a:off x="7063828" y="1948219"/>
              <a:ext cx="1733549" cy="722057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altLang="en-US" dirty="0" lang="zh-TW" smtClean="0" sz="3600">
                  <a:ln cmpd="sng" w="18415">
                    <a:noFill/>
                    <a:prstDash val="solid"/>
                  </a:ln>
                  <a:solidFill>
                    <a:srgbClr val="C00000"/>
                  </a:solidFill>
                  <a:effectLst>
                    <a:glow rad="165100">
                      <a:srgbClr val="FFC000">
                        <a:alpha val="75000"/>
                      </a:srgbClr>
                    </a:glow>
                  </a:effectLst>
                  <a:latin charset="-120" panose="020F0809000000000000" pitchFamily="49" typeface="華康中特圓體"/>
                  <a:ea charset="-120" panose="020F0809000000000000" pitchFamily="49" typeface="華康中特圓體"/>
                </a:rPr>
                <a:t>雙人賽</a:t>
              </a:r>
              <a:endParaRPr altLang="en-US" dirty="0" lang="zh-TW" sz="3600">
                <a:ln cmpd="sng" w="18415">
                  <a:noFill/>
                  <a:prstDash val="solid"/>
                </a:ln>
                <a:solidFill>
                  <a:srgbClr val="C00000"/>
                </a:solidFill>
                <a:effectLst>
                  <a:glow rad="165100">
                    <a:srgbClr val="FFC000">
                      <a:alpha val="75000"/>
                    </a:srgbClr>
                  </a:glow>
                </a:effectLst>
                <a:latin charset="-120" panose="020F0809000000000000" pitchFamily="49" typeface="華康中特圓體"/>
                <a:ea charset="-120" panose="020F0809000000000000" pitchFamily="49" typeface="華康中特圓體"/>
              </a:endParaRPr>
            </a:p>
          </p:txBody>
        </p:sp>
      </p:grpSp>
      <p:pic>
        <p:nvPicPr>
          <p:cNvPr id="12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025331" y="4871688"/>
            <a:ext cx="2562893" cy="1191128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263931" y="1385917"/>
            <a:ext cx="4524093" cy="92333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dist"/>
            <a:r>
              <a:rPr altLang="en-US" dirty="0" lang="zh-TW" smtClean="0" sz="3200">
                <a:ln cmpd="sng" w="1841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第一回合：</a:t>
            </a:r>
            <a:r>
              <a:rPr altLang="en-US" dirty="0" lang="zh-TW" smtClean="0" sz="5400">
                <a:ln cmpd="sng" w="18415">
                  <a:noFill/>
                  <a:prstDash val="solid"/>
                </a:ln>
                <a:solidFill>
                  <a:srgbClr val="000099"/>
                </a:solidFill>
                <a:effectLst>
                  <a:glow rad="127000">
                    <a:srgbClr val="66FFFF"/>
                  </a:glow>
                </a:effectLst>
                <a:latin charset="-120" panose="040B0909000000000000" pitchFamily="81" typeface="華康海報體W9"/>
                <a:ea charset="-120" panose="040B0909000000000000" pitchFamily="81" typeface="華康海報體W9"/>
              </a:rPr>
              <a:t>大吃小</a:t>
            </a:r>
            <a:endParaRPr altLang="zh-TW" dirty="0" lang="en-US" smtClean="0" sz="5400">
              <a:ln cmpd="sng" w="18415">
                <a:noFill/>
                <a:prstDash val="solid"/>
              </a:ln>
              <a:solidFill>
                <a:srgbClr val="000099"/>
              </a:solidFill>
              <a:effectLst>
                <a:glow rad="127000">
                  <a:srgbClr val="66FFFF"/>
                </a:glow>
              </a:effectLst>
              <a:latin charset="-120" panose="040B0909000000000000" pitchFamily="81" typeface="華康海報體W9"/>
              <a:ea charset="-120" panose="040B0909000000000000" pitchFamily="81" typeface="華康海報體W9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9002" y="2371527"/>
            <a:ext cx="5045693" cy="76944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dist"/>
            <a:r>
              <a:rPr altLang="en-US" dirty="0" lang="zh-TW" smtClean="0" sz="4400" u="sng">
                <a:ln cmpd="sng" w="18415">
                  <a:noFill/>
                  <a:prstDash val="solid"/>
                </a:ln>
                <a:solidFill>
                  <a:srgbClr val="FF0000"/>
                </a:solidFill>
                <a:effectLst/>
                <a:latin charset="-120" panose="020F0809000000000000" pitchFamily="49" typeface="華康中特圓體"/>
                <a:ea charset="-120" panose="020F0809000000000000" pitchFamily="49" typeface="華康中特圓體"/>
              </a:rPr>
              <a:t>大數是小數的？倍</a:t>
            </a:r>
            <a:endParaRPr altLang="zh-TW" dirty="0" lang="en-US" smtClean="0" sz="4400" u="sng">
              <a:ln cmpd="sng" w="18415">
                <a:noFill/>
                <a:prstDash val="solid"/>
              </a:ln>
              <a:solidFill>
                <a:srgbClr val="FF0000"/>
              </a:solidFill>
              <a:effectLst/>
              <a:latin charset="-120" panose="020F0809000000000000" pitchFamily="49" typeface="華康中特圓體"/>
              <a:ea charset="-120" panose="020F0809000000000000" pitchFamily="49" typeface="華康中特圓體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6529134" y="4099100"/>
            <a:ext cx="2736304" cy="2736304"/>
            <a:chOff x="6529134" y="4099100"/>
            <a:chExt cx="2736304" cy="2736304"/>
          </a:xfrm>
        </p:grpSpPr>
        <p:sp>
          <p:nvSpPr>
            <p:cNvPr id="5" name="爆炸 2 4"/>
            <p:cNvSpPr/>
            <p:nvPr/>
          </p:nvSpPr>
          <p:spPr bwMode="auto">
            <a:xfrm>
              <a:off x="6529134" y="4099100"/>
              <a:ext cx="2736304" cy="2736304"/>
            </a:xfrm>
            <a:prstGeom prst="irregularSeal2">
              <a:avLst/>
            </a:prstGeom>
            <a:solidFill>
              <a:srgbClr val="FF0000"/>
            </a:solidFill>
            <a:ln algn="ctr" cap="flat" cmpd="sng" w="28575">
              <a:solidFill>
                <a:srgbClr val="FFC000"/>
              </a:solidFill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itchFamily="34" typeface="Arial"/>
                <a:buNone/>
                <a:tabLst/>
              </a:pPr>
              <a:endParaRPr altLang="en-US" b="0" baseline="0" cap="none" i="0" kumimoji="0" lang="zh-TW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7026985" y="5007062"/>
                  <a:ext cx="1700630" cy="920380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r>
                    <a:rPr altLang="en-US" dirty="0" lang="zh-TW" smtClean="0" sz="3200">
                      <a:ln cmpd="sng" w="18415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algn="tl" blurRad="63500" dir="3600000" rotWithShape="0">
                          <a:srgbClr val="000000">
                            <a:alpha val="70000"/>
                          </a:srgbClr>
                        </a:outerShdw>
                      </a:effectLst>
                      <a:latin charset="-120" panose="020F0809000000000000" pitchFamily="49" typeface="華康中特圓體"/>
                      <a:ea charset="-120" panose="020F0809000000000000" pitchFamily="49" typeface="華康中特圓體"/>
                    </a:rPr>
                    <a:t>２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altLang="zh-TW" i="1" lang="en-US" smtClean="0" sz="3200">
                              <a:ln cmpd="sng" w="18415">
                                <a:solidFill>
                                  <a:srgbClr val="FFFFFF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algn="tl" blurRad="63500" dir="3600000" rotWithShape="0">
                                  <a:srgbClr val="000000">
                                    <a:alpha val="70000"/>
                                  </a:srgbClr>
                                </a:outerShdw>
                              </a:effectLst>
                              <a:latin charset="0" panose="02040503050406030204" pitchFamily="18" typeface="Cambria Math"/>
                              <a:ea charset="-120" panose="020F0809000000000000" pitchFamily="49" typeface="華康中特圓體"/>
                            </a:rPr>
                          </m:ctrlPr>
                        </m:fPr>
                        <m:num>
                          <m:r>
                            <a:rPr altLang="en-US" i="1" lang="zh-TW" smtClean="0" sz="3200">
                              <a:ln cmpd="sng" w="18415">
                                <a:solidFill>
                                  <a:srgbClr val="FFFFFF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algn="tl" blurRad="63500" dir="3600000" rotWithShape="0">
                                  <a:srgbClr val="000000">
                                    <a:alpha val="70000"/>
                                  </a:srgbClr>
                                </a:outerShdw>
                              </a:effectLst>
                              <a:latin typeface="Cambria Math"/>
                              <a:ea charset="-120" panose="020F0809000000000000" pitchFamily="49" typeface="華康中特圓體"/>
                            </a:rPr>
                            <m:t>２</m:t>
                          </m:r>
                        </m:num>
                        <m:den>
                          <m:r>
                            <a:rPr altLang="en-US" i="1" lang="zh-TW" smtClean="0" sz="3200">
                              <a:ln cmpd="sng" w="18415">
                                <a:solidFill>
                                  <a:srgbClr val="FFFFFF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algn="tl" blurRad="63500" dir="3600000" rotWithShape="0">
                                  <a:srgbClr val="000000">
                                    <a:alpha val="70000"/>
                                  </a:srgbClr>
                                </a:outerShdw>
                              </a:effectLst>
                              <a:latin typeface="Cambria Math"/>
                              <a:ea charset="-120" panose="020F0809000000000000" pitchFamily="49" typeface="華康中特圓體"/>
                            </a:rPr>
                            <m:t>３</m:t>
                          </m:r>
                        </m:den>
                      </m:f>
                    </m:oMath>
                  </a14:m>
                  <a:r>
                    <a:rPr altLang="en-US" dirty="0" lang="zh-TW" smtClean="0" sz="3200">
                      <a:ln cmpd="sng" w="18415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algn="tl" blurRad="63500" dir="3600000" rotWithShape="0">
                          <a:srgbClr val="000000">
                            <a:alpha val="70000"/>
                          </a:srgbClr>
                        </a:outerShdw>
                      </a:effectLst>
                      <a:latin charset="-120" panose="020F0809000000000000" pitchFamily="49" typeface="華康中特圓體"/>
                      <a:ea charset="-120" panose="020F0809000000000000" pitchFamily="49" typeface="華康中特圓體"/>
                    </a:rPr>
                    <a:t>倍</a:t>
                  </a:r>
                  <a:endParaRPr altLang="en-US" dirty="0" lang="zh-TW" sz="3200">
                    <a:ln cmpd="sng" w="18415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algn="tl" blurRad="63500" dir="3600000" rotWithShape="0">
                        <a:srgbClr val="000000">
                          <a:alpha val="70000"/>
                        </a:srgbClr>
                      </a:outerShdw>
                    </a:effectLst>
                    <a:latin charset="-120" panose="020F0809000000000000" pitchFamily="49" typeface="華康中特圓體"/>
                    <a:ea charset="-120" panose="020F0809000000000000" pitchFamily="49" typeface="華康中特圓體"/>
                  </a:endParaRPr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AdjustHandles="1" noChangeArrowheads="1" noChangeAspect="1" noChangeShapeType="1" noEditPoints="1" noMove="1" noResize="1" noRot="1" noTextEdit="1"/>
                </p:cNvSpPr>
                <p:nvPr/>
              </p:nvSpPr>
              <p:spPr>
                <a:xfrm>
                  <a:off x="7026985" y="5007062"/>
                  <a:ext cx="1700630" cy="92038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9934" l="-11828"/>
                  </a:stretch>
                </a:blipFill>
              </p:spPr>
              <p:txBody>
                <a:bodyPr/>
                <a:lstStyle/>
                <a:p>
                  <a:r>
                    <a:rPr altLang="en-US" lang="zh-TW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矩形 4"/>
          <p:cNvSpPr>
            <a:spLocks noChangeArrowheads="1"/>
          </p:cNvSpPr>
          <p:nvPr/>
        </p:nvSpPr>
        <p:spPr bwMode="auto">
          <a:xfrm>
            <a:off x="1258888" y="0"/>
            <a:ext cx="3313112" cy="692150"/>
          </a:xfrm>
          <a:prstGeom prst="rect">
            <a:avLst/>
          </a:prstGeom>
          <a:solidFill>
            <a:srgbClr val="D9C215"/>
          </a:solidFill>
          <a:ln algn="ctr" w="9525">
            <a:solidFill>
              <a:srgbClr val="D9C215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9pPr>
          </a:lstStyle>
          <a:p>
            <a:pPr eaLnBrk="1" hangingPunct="1"/>
            <a:endParaRPr altLang="en-US" lang="zh-TW"/>
          </a:p>
        </p:txBody>
      </p:sp>
      <p:sp>
        <p:nvSpPr>
          <p:cNvPr id="17" name="文字方塊 16"/>
          <p:cNvSpPr txBox="1"/>
          <p:nvPr/>
        </p:nvSpPr>
        <p:spPr>
          <a:xfrm>
            <a:off x="1259632" y="0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r>
              <a:rPr altLang="en-US" dirty="0" lang="zh-TW" sz="4000">
                <a:effectLst>
                  <a:glow rad="177800">
                    <a:schemeClr val="bg1"/>
                  </a:glow>
                </a:effectLst>
                <a:latin charset="-120" panose="020F0809000000000000" pitchFamily="49" typeface="華康中特圓體"/>
                <a:ea charset="-120" panose="020F0809000000000000" pitchFamily="49" typeface="華康中特圓體"/>
              </a:rPr>
              <a:t>分數教學學具</a:t>
            </a:r>
          </a:p>
        </p:txBody>
      </p:sp>
      <p:sp>
        <p:nvSpPr>
          <p:cNvPr id="18" name="頁尾版面配置區 3"/>
          <p:cNvSpPr>
            <a:spLocks noGrp="1"/>
          </p:cNvSpPr>
          <p:nvPr>
            <p:ph idx="10" sz="quarter" type="ftr"/>
          </p:nvPr>
        </p:nvSpPr>
        <p:spPr>
          <a:xfrm>
            <a:off x="6804025" y="6524625"/>
            <a:ext cx="2322513" cy="32702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charset="2" panose="05000000000000000000" pitchFamily="2" typeface="Wingdings"/>
              <a:buChar char="v"/>
              <a:defRPr sz="28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1pPr>
            <a:lvl2pPr indent="-285750" marL="742950">
              <a:spcBef>
                <a:spcPct val="20000"/>
              </a:spcBef>
              <a:buClr>
                <a:schemeClr val="accent1"/>
              </a:buClr>
              <a:buFont charset="2" panose="05000000000000000000" pitchFamily="2" typeface="Wingdings"/>
              <a:buChar char="§"/>
              <a:defRPr sz="26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2pPr>
            <a:lvl3pPr indent="-228600" marL="11430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dirty="0" lang="zh-TW" smtClean="0" sz="1400">
                <a:solidFill>
                  <a:srgbClr val="777777"/>
                </a:solidFill>
                <a:latin charset="0" panose="020B0604020202020204" pitchFamily="34" typeface="Arial"/>
                <a:ea charset="-120" panose="020B0604030504040204" pitchFamily="34" typeface="微軟正黑體"/>
              </a:rPr>
              <a:t>台南市鹽水國小何鳳珠</a:t>
            </a:r>
            <a:r>
              <a:rPr altLang="en-US" dirty="0" lang="zh-TW" smtClean="0" sz="1200">
                <a:latin charset="0" panose="020B0604020202020204" pitchFamily="34" typeface="Arial"/>
              </a:rPr>
              <a:t>    </a:t>
            </a:r>
            <a:endParaRPr altLang="zh-TW" dirty="0" lang="en-US" smtClean="0" sz="1200">
              <a:latin charset="0" panose="020B0604020202020204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596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>
                            <p:stCondLst>
                              <p:cond delay="500"/>
                            </p:stCondLst>
                            <p:childTnLst>
                              <p:par>
                                <p:cTn fill="hold" id="2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10"/>
      <p:bldP grpId="0" spid="14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smtClean="0">
                <a:solidFill>
                  <a:srgbClr val="77777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台南市鹽水國小何鳳珠</a:t>
            </a:r>
            <a:r>
              <a:rPr lang="zh-TW" altLang="en-US" sz="1200" smtClean="0">
                <a:latin typeface="Arial" panose="020B0604020202020204" pitchFamily="34" charset="0"/>
              </a:rPr>
              <a:t>    </a:t>
            </a:r>
            <a:endParaRPr lang="en-US" altLang="zh-TW" sz="1200" smtClean="0">
              <a:latin typeface="Arial" panose="020B0604020202020204" pitchFamily="34" charset="0"/>
            </a:endParaRPr>
          </a:p>
        </p:txBody>
      </p:sp>
      <p:sp>
        <p:nvSpPr>
          <p:cNvPr id="4099" name="矩形 4"/>
          <p:cNvSpPr>
            <a:spLocks noChangeArrowheads="1"/>
          </p:cNvSpPr>
          <p:nvPr/>
        </p:nvSpPr>
        <p:spPr bwMode="auto">
          <a:xfrm>
            <a:off x="1258888" y="0"/>
            <a:ext cx="3313112" cy="692150"/>
          </a:xfrm>
          <a:prstGeom prst="rect">
            <a:avLst/>
          </a:prstGeom>
          <a:solidFill>
            <a:srgbClr val="D9C215"/>
          </a:solidFill>
          <a:ln w="9525" algn="ctr">
            <a:solidFill>
              <a:srgbClr val="D9C215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259632" y="0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r>
              <a:rPr lang="zh-TW" altLang="en-US" sz="4000" dirty="0">
                <a:effectLst>
                  <a:glow rad="177800">
                    <a:schemeClr val="bg1"/>
                  </a:glo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分數教學學具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2"/>
          <a:stretch/>
        </p:blipFill>
        <p:spPr>
          <a:xfrm>
            <a:off x="323528" y="1484784"/>
            <a:ext cx="4052684" cy="48095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5" name="群組 44"/>
          <p:cNvGrpSpPr/>
          <p:nvPr/>
        </p:nvGrpSpPr>
        <p:grpSpPr>
          <a:xfrm>
            <a:off x="4706668" y="1627516"/>
            <a:ext cx="4194713" cy="4524050"/>
            <a:chOff x="143907" y="1353222"/>
            <a:chExt cx="3865600" cy="4169098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907" y="1353222"/>
              <a:ext cx="3865600" cy="2232248"/>
            </a:xfrm>
            <a:prstGeom prst="rect">
              <a:avLst/>
            </a:prstGeom>
          </p:spPr>
        </p:pic>
        <p:pic>
          <p:nvPicPr>
            <p:cNvPr id="43" name="圖片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907" y="3914170"/>
              <a:ext cx="3865600" cy="160815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32760" y="3140968"/>
            <a:ext cx="6543496" cy="304698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TW" dirty="0" lang="en-US" smtClean="0" sz="3200">
                <a:ln cmpd="sng" w="18415">
                  <a:noFill/>
                  <a:prstDash val="solid"/>
                </a:ln>
                <a:solidFill>
                  <a:srgbClr val="006600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1.</a:t>
            </a:r>
            <a:r>
              <a:rPr altLang="en-US" dirty="0" lang="zh-TW" smtClean="0" sz="3200">
                <a:ln cmpd="sng" w="18415">
                  <a:noFill/>
                  <a:prstDash val="solid"/>
                </a:ln>
                <a:solidFill>
                  <a:srgbClr val="006600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２人同時掀開一張牌</a:t>
            </a:r>
            <a:endParaRPr altLang="zh-TW" dirty="0" lang="en-US" smtClean="0" sz="3200">
              <a:ln cmpd="sng" w="18415">
                <a:noFill/>
                <a:prstDash val="solid"/>
              </a:ln>
              <a:solidFill>
                <a:srgbClr val="006600"/>
              </a:solidFill>
              <a:latin charset="-120" panose="020F0809000000000000" pitchFamily="49" typeface="華康中特圓體"/>
              <a:ea charset="-120" panose="020F0809000000000000" pitchFamily="49" typeface="華康中特圓體"/>
            </a:endParaRPr>
          </a:p>
          <a:p>
            <a:pPr>
              <a:lnSpc>
                <a:spcPct val="150000"/>
              </a:lnSpc>
            </a:pPr>
            <a:r>
              <a:rPr altLang="zh-TW" dirty="0" lang="en-US" smtClean="0" sz="3200">
                <a:ln cmpd="sng" w="18415">
                  <a:noFill/>
                  <a:prstDash val="solid"/>
                </a:ln>
                <a:solidFill>
                  <a:srgbClr val="006600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2.</a:t>
            </a:r>
            <a:r>
              <a:rPr altLang="en-US" dirty="0" lang="zh-TW" smtClean="0" sz="3200" u="sng">
                <a:ln cmpd="sng" w="18415">
                  <a:noFill/>
                  <a:prstDash val="solid"/>
                </a:ln>
                <a:solidFill>
                  <a:srgbClr val="0000FF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先喊出倍數關係者勝</a:t>
            </a:r>
            <a:r>
              <a:rPr altLang="en-US" dirty="0" lang="zh-TW" smtClean="0" sz="3200">
                <a:ln cmpd="sng" w="18415">
                  <a:noFill/>
                  <a:prstDash val="solid"/>
                </a:ln>
                <a:solidFill>
                  <a:srgbClr val="006600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，可拿走牌</a:t>
            </a:r>
            <a:endParaRPr altLang="zh-TW" dirty="0" lang="en-US" smtClean="0" sz="3200">
              <a:ln cmpd="sng" w="18415">
                <a:noFill/>
                <a:prstDash val="solid"/>
              </a:ln>
              <a:solidFill>
                <a:srgbClr val="006600"/>
              </a:solidFill>
              <a:latin charset="-120" panose="020F0809000000000000" pitchFamily="49" typeface="華康中特圓體"/>
              <a:ea charset="-120" panose="020F0809000000000000" pitchFamily="49" typeface="華康中特圓體"/>
            </a:endParaRPr>
          </a:p>
          <a:p>
            <a:pPr>
              <a:lnSpc>
                <a:spcPct val="150000"/>
              </a:lnSpc>
            </a:pPr>
            <a:r>
              <a:rPr altLang="zh-TW" dirty="0" lang="en-US" smtClean="0" sz="3200">
                <a:ln cmpd="sng" w="18415">
                  <a:noFill/>
                  <a:prstDash val="solid"/>
                </a:ln>
                <a:solidFill>
                  <a:srgbClr val="006600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3.</a:t>
            </a:r>
            <a:r>
              <a:rPr altLang="en-US" dirty="0" lang="zh-TW" smtClean="0" sz="3200">
                <a:ln cmpd="sng" w="18415">
                  <a:noFill/>
                  <a:prstDash val="solid"/>
                </a:ln>
                <a:solidFill>
                  <a:srgbClr val="006600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共進行１３回合</a:t>
            </a:r>
            <a:endParaRPr altLang="zh-TW" dirty="0" lang="en-US" smtClean="0" sz="3200">
              <a:ln cmpd="sng" w="18415">
                <a:noFill/>
                <a:prstDash val="solid"/>
              </a:ln>
              <a:solidFill>
                <a:srgbClr val="006600"/>
              </a:solidFill>
              <a:latin charset="-120" panose="020F0809000000000000" pitchFamily="49" typeface="華康中特圓體"/>
              <a:ea charset="-120" panose="020F0809000000000000" pitchFamily="49" typeface="華康中特圓體"/>
            </a:endParaRPr>
          </a:p>
          <a:p>
            <a:pPr>
              <a:lnSpc>
                <a:spcPct val="150000"/>
              </a:lnSpc>
            </a:pPr>
            <a:r>
              <a:rPr altLang="zh-TW" dirty="0" lang="en-US" smtClean="0" sz="3200">
                <a:ln cmpd="sng" w="18415">
                  <a:noFill/>
                  <a:prstDash val="solid"/>
                </a:ln>
                <a:solidFill>
                  <a:srgbClr val="006600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4.</a:t>
            </a:r>
            <a:r>
              <a:rPr altLang="en-US" dirty="0" lang="zh-TW" smtClean="0" sz="3200">
                <a:ln cmpd="sng" w="18415">
                  <a:noFill/>
                  <a:prstDash val="solid"/>
                </a:ln>
                <a:solidFill>
                  <a:srgbClr val="006600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牌數多者獲勝</a:t>
            </a:r>
            <a:endParaRPr altLang="en-US" dirty="0" lang="zh-TW" sz="3200">
              <a:ln cmpd="sng" w="18415">
                <a:noFill/>
                <a:prstDash val="solid"/>
              </a:ln>
              <a:solidFill>
                <a:srgbClr val="006600"/>
              </a:solidFill>
              <a:latin charset="-120" panose="020F0809000000000000" pitchFamily="49" typeface="華康中特圓體"/>
              <a:ea charset="-120" panose="020F0809000000000000" pitchFamily="49" typeface="華康中特圓體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6876256" y="1096654"/>
            <a:ext cx="2376264" cy="2242945"/>
            <a:chOff x="6876256" y="1096654"/>
            <a:chExt cx="2376264" cy="224294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76256" y="1096654"/>
              <a:ext cx="2376264" cy="2242945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 rot="203103">
              <a:off x="7063828" y="1948219"/>
              <a:ext cx="1733549" cy="722057"/>
            </a:xfrm>
            <a:prstGeom prst="rect">
              <a:avLst/>
            </a:prstGeom>
            <a:noFill/>
          </p:spPr>
          <p:txBody>
            <a:bodyPr bIns="45720" lIns="91440" rIns="91440" tIns="45720" wrap="square">
              <a:spAutoFit/>
            </a:bodyPr>
            <a:lstStyle/>
            <a:p>
              <a:pPr>
                <a:lnSpc>
                  <a:spcPct val="125000"/>
                </a:lnSpc>
              </a:pPr>
              <a:r>
                <a:rPr altLang="en-US" dirty="0" lang="zh-TW" smtClean="0" sz="3600">
                  <a:ln cmpd="sng" w="18415">
                    <a:noFill/>
                    <a:prstDash val="solid"/>
                  </a:ln>
                  <a:solidFill>
                    <a:srgbClr val="C00000"/>
                  </a:solidFill>
                  <a:effectLst>
                    <a:glow rad="165100">
                      <a:srgbClr val="FFC000">
                        <a:alpha val="75000"/>
                      </a:srgbClr>
                    </a:glow>
                  </a:effectLst>
                  <a:latin charset="-120" panose="020F0809000000000000" pitchFamily="49" typeface="華康中特圓體"/>
                  <a:ea charset="-120" panose="020F0809000000000000" pitchFamily="49" typeface="華康中特圓體"/>
                </a:rPr>
                <a:t>雙人賽</a:t>
              </a:r>
              <a:endParaRPr altLang="en-US" dirty="0" lang="zh-TW" sz="3600">
                <a:ln cmpd="sng" w="18415">
                  <a:noFill/>
                  <a:prstDash val="solid"/>
                </a:ln>
                <a:solidFill>
                  <a:srgbClr val="C00000"/>
                </a:solidFill>
                <a:effectLst>
                  <a:glow rad="165100">
                    <a:srgbClr val="FFC000">
                      <a:alpha val="75000"/>
                    </a:srgbClr>
                  </a:glow>
                </a:effectLst>
                <a:latin charset="-120" panose="020F0809000000000000" pitchFamily="49" typeface="華康中特圓體"/>
                <a:ea charset="-120" panose="020F0809000000000000" pitchFamily="49" typeface="華康中特圓體"/>
              </a:endParaRPr>
            </a:p>
          </p:txBody>
        </p:sp>
      </p:grpSp>
      <p:pic>
        <p:nvPicPr>
          <p:cNvPr id="12" name="Picture 2"/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4025331" y="4871688"/>
            <a:ext cx="2562893" cy="1191128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矩形 12"/>
          <p:cNvSpPr/>
          <p:nvPr/>
        </p:nvSpPr>
        <p:spPr>
          <a:xfrm>
            <a:off x="263931" y="1385917"/>
            <a:ext cx="4524093" cy="92333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dist"/>
            <a:r>
              <a:rPr altLang="en-US" dirty="0" lang="zh-TW" smtClean="0" sz="3200">
                <a:ln cmpd="sng" w="18415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第二回合：</a:t>
            </a:r>
            <a:r>
              <a:rPr altLang="en-US" dirty="0" lang="zh-TW" smtClean="0" sz="5400">
                <a:ln cmpd="sng" w="18415">
                  <a:noFill/>
                  <a:prstDash val="solid"/>
                </a:ln>
                <a:solidFill>
                  <a:srgbClr val="000099"/>
                </a:solidFill>
                <a:effectLst>
                  <a:glow rad="127000">
                    <a:srgbClr val="66FFFF"/>
                  </a:glow>
                </a:effectLst>
                <a:latin charset="-120" panose="040B0909000000000000" pitchFamily="81" typeface="華康海報體W9"/>
                <a:ea charset="-120" panose="040B0909000000000000" pitchFamily="81" typeface="華康海報體W9"/>
              </a:rPr>
              <a:t>小吃大</a:t>
            </a:r>
            <a:endParaRPr altLang="zh-TW" dirty="0" lang="en-US" smtClean="0" sz="5400">
              <a:ln cmpd="sng" w="18415">
                <a:noFill/>
                <a:prstDash val="solid"/>
              </a:ln>
              <a:solidFill>
                <a:srgbClr val="000099"/>
              </a:solidFill>
              <a:effectLst>
                <a:glow rad="127000">
                  <a:srgbClr val="66FFFF"/>
                </a:glow>
              </a:effectLst>
              <a:latin charset="-120" panose="040B0909000000000000" pitchFamily="81" typeface="華康海報體W9"/>
              <a:ea charset="-120" panose="040B0909000000000000" pitchFamily="81" typeface="華康海報體W9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9002" y="2371527"/>
            <a:ext cx="5045693" cy="769441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dist"/>
            <a:r>
              <a:rPr altLang="en-US" dirty="0" lang="zh-TW" sz="4400" u="sng">
                <a:ln cmpd="sng" w="18415">
                  <a:noFill/>
                  <a:prstDash val="solid"/>
                </a:ln>
                <a:solidFill>
                  <a:srgbClr val="FF0000"/>
                </a:solidFill>
                <a:effectLst/>
                <a:latin charset="-120" panose="020F0809000000000000" pitchFamily="49" typeface="華康中特圓體"/>
                <a:ea charset="-120" panose="020F0809000000000000" pitchFamily="49" typeface="華康中特圓體"/>
              </a:rPr>
              <a:t>小</a:t>
            </a:r>
            <a:r>
              <a:rPr altLang="en-US" dirty="0" lang="zh-TW" smtClean="0" sz="4400" u="sng">
                <a:ln cmpd="sng" w="18415">
                  <a:noFill/>
                  <a:prstDash val="solid"/>
                </a:ln>
                <a:solidFill>
                  <a:srgbClr val="FF0000"/>
                </a:solidFill>
                <a:effectLst/>
                <a:latin charset="-120" panose="020F0809000000000000" pitchFamily="49" typeface="華康中特圓體"/>
                <a:ea charset="-120" panose="020F0809000000000000" pitchFamily="49" typeface="華康中特圓體"/>
              </a:rPr>
              <a:t>數是大數的？倍</a:t>
            </a:r>
            <a:endParaRPr altLang="zh-TW" dirty="0" lang="en-US" smtClean="0" sz="4400" u="sng">
              <a:ln cmpd="sng" w="18415">
                <a:noFill/>
                <a:prstDash val="solid"/>
              </a:ln>
              <a:solidFill>
                <a:srgbClr val="FF0000"/>
              </a:solidFill>
              <a:effectLst/>
              <a:latin charset="-120" panose="020F0809000000000000" pitchFamily="49" typeface="華康中特圓體"/>
              <a:ea charset="-120" panose="020F0809000000000000" pitchFamily="49" typeface="華康中特圓體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6529134" y="4099100"/>
            <a:ext cx="2736304" cy="2736304"/>
            <a:chOff x="6529134" y="4099100"/>
            <a:chExt cx="2736304" cy="2736304"/>
          </a:xfrm>
        </p:grpSpPr>
        <p:sp>
          <p:nvSpPr>
            <p:cNvPr id="5" name="爆炸 2 4"/>
            <p:cNvSpPr/>
            <p:nvPr/>
          </p:nvSpPr>
          <p:spPr bwMode="auto">
            <a:xfrm>
              <a:off x="6529134" y="4099100"/>
              <a:ext cx="2736304" cy="2736304"/>
            </a:xfrm>
            <a:prstGeom prst="irregularSeal2">
              <a:avLst/>
            </a:prstGeom>
            <a:solidFill>
              <a:srgbClr val="FF0000"/>
            </a:solidFill>
            <a:ln algn="ctr" cap="flat" cmpd="sng" w="28575">
              <a:solidFill>
                <a:srgbClr val="FFC000"/>
              </a:solidFill>
              <a:prstDash val="solid"/>
              <a:round/>
              <a:headEnd len="med" type="none" w="med"/>
              <a:tailEnd len="med" type="none" w="med"/>
            </a:ln>
            <a:effectLst/>
            <a:extLst/>
          </p:spPr>
          <p:txBody>
            <a:bodyPr anchor="t" anchorCtr="0" bIns="45720" compatLnSpc="1" lIns="91440" numCol="1" rIns="91440" rtlCol="0" tIns="45720" vert="horz" wrap="square">
              <a:prstTxWarp prst="textNoShape">
                <a:avLst/>
              </a:prstTxWarp>
            </a:bodyPr>
            <a:lstStyle/>
            <a:p>
              <a:pPr algn="l" defTabSz="914400" eaLnBrk="1" fontAlgn="base" hangingPunct="1" indent="0" latinLnBrk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charset="0" pitchFamily="34" typeface="Arial"/>
                <a:buNone/>
                <a:tabLst/>
              </a:pPr>
              <a:endParaRPr altLang="en-US" b="0" baseline="0" cap="none" i="0" kumimoji="0" lang="zh-TW" normalizeH="0" smtClean="0" strike="noStrike" sz="1800" u="none">
                <a:ln>
                  <a:noFill/>
                </a:ln>
                <a:solidFill>
                  <a:schemeClr val="tx1"/>
                </a:solidFill>
                <a:effectLst/>
                <a:latin charset="0" pitchFamily="34" typeface="Arial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文字方塊 14"/>
                <p:cNvSpPr txBox="1"/>
                <p:nvPr/>
              </p:nvSpPr>
              <p:spPr>
                <a:xfrm>
                  <a:off x="7380312" y="5007062"/>
                  <a:ext cx="1037403" cy="920765"/>
                </a:xfrm>
                <a:prstGeom prst="rect">
                  <a:avLst/>
                </a:prstGeom>
                <a:noFill/>
              </p:spPr>
              <p:txBody>
                <a:bodyPr rtlCol="0" wrap="square">
                  <a:spAutoFit/>
                </a:bodyPr>
                <a:lstStyle/>
                <a:p>
                  <a:pPr algn="dist"/>
                  <a14:m>
                    <m:oMath xmlns:m="http://schemas.openxmlformats.org/officeDocument/2006/math">
                      <m:f>
                        <m:fPr>
                          <m:ctrlPr>
                            <a:rPr altLang="zh-TW" i="1" lang="en-US" smtClean="0" sz="3200">
                              <a:ln cmpd="sng" w="18415">
                                <a:solidFill>
                                  <a:srgbClr val="FFFFFF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algn="tl" blurRad="63500" dir="3600000" rotWithShape="0">
                                  <a:srgbClr val="000000">
                                    <a:alpha val="70000"/>
                                  </a:srgbClr>
                                </a:outerShdw>
                              </a:effectLst>
                              <a:latin charset="0" panose="02040503050406030204" pitchFamily="18" typeface="Cambria Math"/>
                              <a:ea charset="-120" panose="020F0809000000000000" pitchFamily="49" typeface="華康中特圓體"/>
                            </a:rPr>
                          </m:ctrlPr>
                        </m:fPr>
                        <m:num>
                          <m:r>
                            <a:rPr altLang="en-US" b="0" i="1" lang="zh-TW" smtClean="0" sz="3200">
                              <a:ln cmpd="sng" w="18415">
                                <a:solidFill>
                                  <a:srgbClr val="FFFFFF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algn="tl" blurRad="63500" dir="3600000" rotWithShape="0">
                                  <a:srgbClr val="000000">
                                    <a:alpha val="70000"/>
                                  </a:srgbClr>
                                </a:outerShdw>
                              </a:effectLst>
                              <a:latin typeface="Cambria Math"/>
                              <a:ea charset="-120" panose="020F0809000000000000" pitchFamily="49" typeface="華康中特圓體"/>
                            </a:rPr>
                            <m:t>３</m:t>
                          </m:r>
                        </m:num>
                        <m:den>
                          <m:r>
                            <a:rPr altLang="en-US" b="0" i="1" lang="zh-TW" smtClean="0" sz="3200">
                              <a:ln cmpd="sng" w="18415">
                                <a:solidFill>
                                  <a:srgbClr val="FFFFFF"/>
                                </a:solidFill>
                                <a:prstDash val="solid"/>
                              </a:ln>
                              <a:solidFill>
                                <a:srgbClr val="FFFFFF"/>
                              </a:solidFill>
                              <a:effectLst>
                                <a:outerShdw algn="tl" blurRad="63500" dir="3600000" rotWithShape="0">
                                  <a:srgbClr val="000000">
                                    <a:alpha val="70000"/>
                                  </a:srgbClr>
                                </a:outerShdw>
                              </a:effectLst>
                              <a:latin typeface="Cambria Math"/>
                              <a:ea charset="-120" panose="020F0809000000000000" pitchFamily="49" typeface="華康中特圓體"/>
                            </a:rPr>
                            <m:t>８</m:t>
                          </m:r>
                        </m:den>
                      </m:f>
                    </m:oMath>
                  </a14:m>
                  <a:r>
                    <a:rPr altLang="en-US" dirty="0" lang="zh-TW" smtClean="0" sz="3200">
                      <a:ln cmpd="sng" w="18415">
                        <a:solidFill>
                          <a:srgbClr val="FFFFFF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algn="tl" blurRad="63500" dir="3600000" rotWithShape="0">
                          <a:srgbClr val="000000">
                            <a:alpha val="70000"/>
                          </a:srgbClr>
                        </a:outerShdw>
                      </a:effectLst>
                      <a:latin charset="-120" panose="020F0809000000000000" pitchFamily="49" typeface="華康中特圓體"/>
                      <a:ea charset="-120" panose="020F0809000000000000" pitchFamily="49" typeface="華康中特圓體"/>
                    </a:rPr>
                    <a:t>倍</a:t>
                  </a:r>
                  <a:endParaRPr altLang="en-US" dirty="0" lang="zh-TW" sz="3200">
                    <a:ln cmpd="sng" w="18415">
                      <a:solidFill>
                        <a:srgbClr val="FFFFFF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algn="tl" blurRad="63500" dir="3600000" rotWithShape="0">
                        <a:srgbClr val="000000">
                          <a:alpha val="70000"/>
                        </a:srgbClr>
                      </a:outerShdw>
                    </a:effectLst>
                    <a:latin charset="-120" panose="020F0809000000000000" pitchFamily="49" typeface="華康中特圓體"/>
                    <a:ea charset="-120" panose="020F0809000000000000" pitchFamily="49" typeface="華康中特圓體"/>
                  </a:endParaRPr>
                </a:p>
              </p:txBody>
            </p:sp>
          </mc:Choice>
          <mc:Fallback xmlns="">
            <p:sp>
              <p:nvSpPr>
                <p:cNvPr id="15" name="文字方塊 14"/>
                <p:cNvSpPr txBox="1">
                  <a:spLocks noAdjustHandles="1" noChangeArrowheads="1" noChangeAspect="1" noChangeShapeType="1" noEditPoints="1" noMove="1" noResize="1" noRot="1" noTextEdit="1"/>
                </p:cNvSpPr>
                <p:nvPr/>
              </p:nvSpPr>
              <p:spPr>
                <a:xfrm>
                  <a:off x="7380312" y="5007062"/>
                  <a:ext cx="1037403" cy="9207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9934" r="-19412"/>
                  </a:stretch>
                </a:blipFill>
              </p:spPr>
              <p:txBody>
                <a:bodyPr/>
                <a:lstStyle/>
                <a:p>
                  <a:r>
                    <a:rPr altLang="en-US" lang="zh-TW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矩形 4"/>
          <p:cNvSpPr>
            <a:spLocks noChangeArrowheads="1"/>
          </p:cNvSpPr>
          <p:nvPr/>
        </p:nvSpPr>
        <p:spPr bwMode="auto">
          <a:xfrm>
            <a:off x="1258888" y="0"/>
            <a:ext cx="3313112" cy="692150"/>
          </a:xfrm>
          <a:prstGeom prst="rect">
            <a:avLst/>
          </a:prstGeom>
          <a:solidFill>
            <a:srgbClr val="D9C215"/>
          </a:solidFill>
          <a:ln algn="ctr" w="9525">
            <a:solidFill>
              <a:srgbClr val="D9C215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9pPr>
          </a:lstStyle>
          <a:p>
            <a:pPr eaLnBrk="1" hangingPunct="1"/>
            <a:endParaRPr altLang="en-US" lang="zh-TW"/>
          </a:p>
        </p:txBody>
      </p:sp>
      <p:sp>
        <p:nvSpPr>
          <p:cNvPr id="17" name="文字方塊 16"/>
          <p:cNvSpPr txBox="1"/>
          <p:nvPr/>
        </p:nvSpPr>
        <p:spPr>
          <a:xfrm>
            <a:off x="1259632" y="0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r>
              <a:rPr altLang="en-US" dirty="0" lang="zh-TW" sz="4000">
                <a:effectLst>
                  <a:glow rad="177800">
                    <a:schemeClr val="bg1"/>
                  </a:glow>
                </a:effectLst>
                <a:latin charset="-120" panose="020F0809000000000000" pitchFamily="49" typeface="華康中特圓體"/>
                <a:ea charset="-120" panose="020F0809000000000000" pitchFamily="49" typeface="華康中特圓體"/>
              </a:rPr>
              <a:t>分數教學學具</a:t>
            </a:r>
          </a:p>
        </p:txBody>
      </p:sp>
      <p:sp>
        <p:nvSpPr>
          <p:cNvPr id="18" name="頁尾版面配置區 3"/>
          <p:cNvSpPr>
            <a:spLocks noGrp="1"/>
          </p:cNvSpPr>
          <p:nvPr>
            <p:ph idx="10" sz="quarter" type="ftr"/>
          </p:nvPr>
        </p:nvSpPr>
        <p:spPr>
          <a:xfrm>
            <a:off x="6804025" y="6524625"/>
            <a:ext cx="2322513" cy="32702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charset="2" panose="05000000000000000000" pitchFamily="2" typeface="Wingdings"/>
              <a:buChar char="v"/>
              <a:defRPr sz="28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1pPr>
            <a:lvl2pPr indent="-285750" marL="742950">
              <a:spcBef>
                <a:spcPct val="20000"/>
              </a:spcBef>
              <a:buClr>
                <a:schemeClr val="accent1"/>
              </a:buClr>
              <a:buFont charset="2" panose="05000000000000000000" pitchFamily="2" typeface="Wingdings"/>
              <a:buChar char="§"/>
              <a:defRPr sz="26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2pPr>
            <a:lvl3pPr indent="-228600" marL="11430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dirty="0" lang="zh-TW" smtClean="0" sz="1400">
                <a:solidFill>
                  <a:srgbClr val="777777"/>
                </a:solidFill>
                <a:latin charset="0" panose="020B0604020202020204" pitchFamily="34" typeface="Arial"/>
                <a:ea charset="-120" panose="020B0604030504040204" pitchFamily="34" typeface="微軟正黑體"/>
              </a:rPr>
              <a:t>台南市鹽水國小何鳳珠</a:t>
            </a:r>
            <a:r>
              <a:rPr altLang="en-US" dirty="0" lang="zh-TW" smtClean="0" sz="1200">
                <a:latin charset="0" panose="020B0604020202020204" pitchFamily="34" typeface="Arial"/>
              </a:rPr>
              <a:t>    </a:t>
            </a:r>
            <a:endParaRPr altLang="zh-TW" dirty="0" lang="en-US" smtClean="0" sz="1200">
              <a:latin charset="0" panose="020B0604020202020204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87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>
                            <p:stCondLst>
                              <p:cond delay="500"/>
                            </p:stCondLst>
                            <p:childTnLst>
                              <p:par>
                                <p:cTn fill="hold" id="2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50" fill="hold" id="25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fill="hold" id="2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1"/>
                                        <p:tgtEl>
                                          <p:spTgt spid="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33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5"/>
                                        <p:tgtEl>
                                          <p:spTgt spid="1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grpId="0" spid="10"/>
      <p:bldP grpId="0" spid="14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332760" y="2231723"/>
            <a:ext cx="6687512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3200" dirty="0" smtClean="0">
                <a:ln w="18415" cmpd="sng">
                  <a:noFill/>
                  <a:prstDash val="solid"/>
                </a:ln>
                <a:solidFill>
                  <a:srgbClr val="0066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1.</a:t>
            </a:r>
            <a:r>
              <a:rPr lang="zh-TW" altLang="en-US" sz="3200" dirty="0" smtClean="0">
                <a:ln w="18415" cmpd="sng">
                  <a:noFill/>
                  <a:prstDash val="solid"/>
                </a:ln>
                <a:solidFill>
                  <a:srgbClr val="0066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分兩大組對抗，每次派出一位組員</a:t>
            </a:r>
            <a:endParaRPr lang="en-US" altLang="zh-TW" sz="3200" dirty="0" smtClean="0">
              <a:ln w="18415" cmpd="sng">
                <a:noFill/>
                <a:prstDash val="solid"/>
              </a:ln>
              <a:solidFill>
                <a:srgbClr val="0066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dirty="0" smtClean="0">
                <a:ln w="18415" cmpd="sng">
                  <a:noFill/>
                  <a:prstDash val="solid"/>
                </a:ln>
                <a:solidFill>
                  <a:srgbClr val="0066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2.</a:t>
            </a:r>
            <a:r>
              <a:rPr lang="zh-TW" altLang="en-US" sz="3200" dirty="0" smtClean="0">
                <a:ln w="18415" cmpd="sng">
                  <a:noFill/>
                  <a:prstDash val="solid"/>
                </a:ln>
                <a:solidFill>
                  <a:srgbClr val="0066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教師揭示題目，進行搶答</a:t>
            </a:r>
            <a:endParaRPr lang="en-US" altLang="zh-TW" sz="3200" dirty="0" smtClean="0">
              <a:ln w="18415" cmpd="sng">
                <a:noFill/>
                <a:prstDash val="solid"/>
              </a:ln>
              <a:solidFill>
                <a:srgbClr val="0066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dirty="0" smtClean="0">
                <a:ln w="18415" cmpd="sng">
                  <a:noFill/>
                  <a:prstDash val="solid"/>
                </a:ln>
                <a:solidFill>
                  <a:srgbClr val="0066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3.</a:t>
            </a:r>
            <a:r>
              <a:rPr lang="zh-TW" altLang="en-US" sz="3200" dirty="0" smtClean="0">
                <a:ln w="18415" cmpd="sng">
                  <a:noFill/>
                  <a:prstDash val="solid"/>
                </a:ln>
                <a:solidFill>
                  <a:srgbClr val="0066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每位搶答４題，累計計分</a:t>
            </a:r>
            <a:endParaRPr lang="en-US" altLang="zh-TW" sz="3200" dirty="0" smtClean="0">
              <a:ln w="18415" cmpd="sng">
                <a:noFill/>
                <a:prstDash val="solid"/>
              </a:ln>
              <a:solidFill>
                <a:srgbClr val="0066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dirty="0" smtClean="0">
                <a:ln w="18415" cmpd="sng">
                  <a:noFill/>
                  <a:prstDash val="solid"/>
                </a:ln>
                <a:solidFill>
                  <a:srgbClr val="0066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4.</a:t>
            </a:r>
            <a:r>
              <a:rPr lang="zh-TW" altLang="en-US" sz="3200" dirty="0" smtClean="0">
                <a:ln w="18415" cmpd="sng">
                  <a:noFill/>
                  <a:prstDash val="solid"/>
                </a:ln>
                <a:solidFill>
                  <a:srgbClr val="006600"/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答對次數多的組別獲勝</a:t>
            </a:r>
            <a:endParaRPr lang="en-US" altLang="zh-TW" sz="3200" dirty="0" smtClean="0">
              <a:ln w="18415" cmpd="sng">
                <a:noFill/>
                <a:prstDash val="solid"/>
              </a:ln>
              <a:solidFill>
                <a:srgbClr val="0066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  <a:p>
            <a:pPr>
              <a:lnSpc>
                <a:spcPct val="150000"/>
              </a:lnSpc>
            </a:pPr>
            <a:endParaRPr lang="zh-TW" altLang="en-US" sz="3200" dirty="0">
              <a:ln w="18415" cmpd="sng">
                <a:noFill/>
                <a:prstDash val="solid"/>
              </a:ln>
              <a:solidFill>
                <a:srgbClr val="006600"/>
              </a:solidFill>
              <a:latin typeface="華康中特圓體" panose="020F0809000000000000" pitchFamily="49" charset="-120"/>
              <a:ea typeface="華康中特圓體" panose="020F0809000000000000" pitchFamily="49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6876256" y="1096654"/>
            <a:ext cx="2376264" cy="2242945"/>
            <a:chOff x="6876256" y="1096654"/>
            <a:chExt cx="2376264" cy="2242945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76256" y="1096654"/>
              <a:ext cx="2376264" cy="2242945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 rot="203103">
              <a:off x="7183016" y="1936985"/>
              <a:ext cx="1353037" cy="72205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dist">
                <a:lnSpc>
                  <a:spcPct val="125000"/>
                </a:lnSpc>
              </a:pPr>
              <a:r>
                <a:rPr lang="en-US" altLang="zh-TW" sz="3600" dirty="0" smtClean="0">
                  <a:ln w="18415" cmpd="sng">
                    <a:noFill/>
                    <a:prstDash val="solid"/>
                  </a:ln>
                  <a:solidFill>
                    <a:srgbClr val="C00000"/>
                  </a:solidFill>
                  <a:effectLst>
                    <a:glow rad="165100">
                      <a:srgbClr val="FFC000">
                        <a:alpha val="75000"/>
                      </a:srgbClr>
                    </a:glo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PK</a:t>
              </a:r>
              <a:r>
                <a:rPr lang="zh-TW" altLang="en-US" sz="3600" dirty="0" smtClean="0">
                  <a:ln w="18415" cmpd="sng">
                    <a:noFill/>
                    <a:prstDash val="solid"/>
                  </a:ln>
                  <a:solidFill>
                    <a:srgbClr val="C00000"/>
                  </a:solidFill>
                  <a:effectLst>
                    <a:glow rad="165100">
                      <a:srgbClr val="FFC000">
                        <a:alpha val="75000"/>
                      </a:srgbClr>
                    </a:glow>
                  </a:effectLst>
                  <a:latin typeface="華康中特圓體" panose="020F0809000000000000" pitchFamily="49" charset="-120"/>
                  <a:ea typeface="華康中特圓體" panose="020F0809000000000000" pitchFamily="49" charset="-120"/>
                </a:rPr>
                <a:t>賽</a:t>
              </a:r>
              <a:endParaRPr lang="zh-TW" altLang="en-US" sz="360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glow rad="165100">
                    <a:srgbClr val="FFC000">
                      <a:alpha val="75000"/>
                    </a:srgbClr>
                  </a:glo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endParaRPr>
            </a:p>
          </p:txBody>
        </p:sp>
      </p:grpSp>
      <p:sp>
        <p:nvSpPr>
          <p:cNvPr id="13" name="矩形 12"/>
          <p:cNvSpPr/>
          <p:nvPr/>
        </p:nvSpPr>
        <p:spPr>
          <a:xfrm>
            <a:off x="263932" y="1124744"/>
            <a:ext cx="50428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zh-TW" altLang="en-US" sz="3200" dirty="0" smtClean="0">
                <a:ln w="18415" cmpd="sng">
                  <a:noFill/>
                  <a:prstDash val="solid"/>
                </a:ln>
                <a:solidFill>
                  <a:schemeClr val="bg1">
                    <a:lumMod val="50000"/>
                  </a:schemeClr>
                </a:solidFill>
                <a:latin typeface="華康中特圓體" panose="020F0809000000000000" pitchFamily="49" charset="-120"/>
                <a:ea typeface="華康中特圓體" panose="020F0809000000000000" pitchFamily="49" charset="-120"/>
              </a:rPr>
              <a:t>第三回合：</a:t>
            </a:r>
            <a:r>
              <a:rPr lang="zh-TW" altLang="en-US" sz="5400" dirty="0" smtClean="0">
                <a:ln w="18415" cmpd="sng">
                  <a:noFill/>
                  <a:prstDash val="solid"/>
                </a:ln>
                <a:solidFill>
                  <a:srgbClr val="000099"/>
                </a:solidFill>
                <a:effectLst>
                  <a:glow rad="127000">
                    <a:srgbClr val="66FFFF"/>
                  </a:glow>
                </a:effectLst>
                <a:latin typeface="華康海報體W9" panose="040B0909000000000000" pitchFamily="81" charset="-120"/>
                <a:ea typeface="華康海報體W9" panose="040B0909000000000000" pitchFamily="81" charset="-120"/>
              </a:rPr>
              <a:t>大小通吃</a:t>
            </a:r>
            <a:endParaRPr lang="en-US" altLang="zh-TW" sz="5400" dirty="0" smtClean="0">
              <a:ln w="18415" cmpd="sng">
                <a:noFill/>
                <a:prstDash val="solid"/>
              </a:ln>
              <a:solidFill>
                <a:srgbClr val="000099"/>
              </a:solidFill>
              <a:effectLst>
                <a:glow rad="127000">
                  <a:srgbClr val="66FFFF"/>
                </a:glow>
              </a:effectLst>
              <a:latin typeface="華康海報體W9" panose="040B0909000000000000" pitchFamily="81" charset="-120"/>
              <a:ea typeface="華康海報體W9" panose="040B0909000000000000" pitchFamily="81" charset="-120"/>
            </a:endParaRPr>
          </a:p>
        </p:txBody>
      </p:sp>
      <p:sp>
        <p:nvSpPr>
          <p:cNvPr id="8" name="矩形 4"/>
          <p:cNvSpPr>
            <a:spLocks noChangeArrowheads="1"/>
          </p:cNvSpPr>
          <p:nvPr/>
        </p:nvSpPr>
        <p:spPr bwMode="auto">
          <a:xfrm>
            <a:off x="1258888" y="0"/>
            <a:ext cx="3313112" cy="692150"/>
          </a:xfrm>
          <a:prstGeom prst="rect">
            <a:avLst/>
          </a:prstGeom>
          <a:solidFill>
            <a:srgbClr val="D9C215"/>
          </a:solidFill>
          <a:ln w="9525" algn="ctr">
            <a:solidFill>
              <a:srgbClr val="D9C215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259632" y="0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r>
              <a:rPr lang="zh-TW" altLang="en-US" sz="4000" dirty="0">
                <a:effectLst>
                  <a:glow rad="177800">
                    <a:schemeClr val="bg1"/>
                  </a:glo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分數教學學具</a:t>
            </a:r>
          </a:p>
        </p:txBody>
      </p:sp>
      <p:sp>
        <p:nvSpPr>
          <p:cNvPr id="11" name="頁尾版面配置區 3"/>
          <p:cNvSpPr>
            <a:spLocks noGrp="1"/>
          </p:cNvSpPr>
          <p:nvPr>
            <p:ph type="ftr" sz="quarter" idx="10"/>
          </p:nvPr>
        </p:nvSpPr>
        <p:spPr>
          <a:xfrm>
            <a:off x="6804025" y="6524625"/>
            <a:ext cx="2322513" cy="32702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dirty="0" smtClean="0">
                <a:solidFill>
                  <a:srgbClr val="77777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台南市鹽水國小何鳳珠</a:t>
            </a:r>
            <a:r>
              <a:rPr lang="zh-TW" altLang="en-US" sz="1200" dirty="0" smtClean="0">
                <a:latin typeface="Arial" panose="020B0604020202020204" pitchFamily="34" charset="0"/>
              </a:rPr>
              <a:t>    </a:t>
            </a:r>
            <a:endParaRPr lang="en-US" altLang="zh-TW" sz="1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20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251520" y="1484784"/>
          <a:ext cx="8712968" cy="4680520"/>
        </p:xfrm>
        <a:graphic>
          <a:graphicData uri="http://schemas.openxmlformats.org/drawingml/2006/table">
            <a:tbl>
              <a:tblPr bandRow="1" firstRow="1"/>
              <a:tblGrid>
                <a:gridCol w="4356484"/>
                <a:gridCol w="4356484"/>
              </a:tblGrid>
              <a:tr h="2340260">
                <a:tc>
                  <a:txBody>
                    <a:bodyPr/>
                    <a:lstStyle/>
                    <a:p>
                      <a:pPr algn="ctr"/>
                      <a:endParaRPr altLang="en-US" dirty="0" lang="zh-TW">
                        <a:ln>
                          <a:solidFill>
                            <a:sysClr lastClr="000000" val="windowText"/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altLang="en-US" dirty="0" lang="zh-TW">
                        <a:ln>
                          <a:solidFill>
                            <a:sysClr lastClr="000000" val="windowText"/>
                          </a:solidFill>
                        </a:ln>
                      </a:endParaRPr>
                    </a:p>
                  </a:txBody>
                  <a:tcPr anchor="ctr"/>
                </a:tc>
              </a:tr>
              <a:tr h="2340260">
                <a:tc>
                  <a:txBody>
                    <a:bodyPr/>
                    <a:lstStyle/>
                    <a:p>
                      <a:pPr algn="ctr"/>
                      <a:endParaRPr altLang="en-US" dirty="0" lang="zh-TW">
                        <a:ln>
                          <a:solidFill>
                            <a:sysClr lastClr="000000" val="windowText"/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altLang="en-US" dirty="0" lang="zh-TW">
                        <a:ln>
                          <a:solidFill>
                            <a:sysClr lastClr="000000" val="windowText"/>
                          </a:solidFill>
                        </a:ln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19625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00808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08085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19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32076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78361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2166700" y="1844824"/>
            <a:ext cx="677108" cy="1656184"/>
          </a:xfrm>
          <a:prstGeom prst="rect">
            <a:avLst/>
          </a:prstGeom>
          <a:noFill/>
        </p:spPr>
        <p:txBody>
          <a:bodyPr anchor="ctr" rtlCol="0" vert="eaVert" wrap="square">
            <a:spAutoFit/>
          </a:bodyPr>
          <a:lstStyle/>
          <a:p>
            <a:pPr algn="ctr"/>
            <a:r>
              <a:rPr altLang="en-US" dirty="0" lang="zh-TW" smtClean="0" sz="3200">
                <a:solidFill>
                  <a:srgbClr val="0000FF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小欺大</a:t>
            </a:r>
            <a:endParaRPr altLang="en-US" dirty="0" lang="zh-TW" sz="3200">
              <a:solidFill>
                <a:srgbClr val="0000FF"/>
              </a:solidFill>
              <a:latin charset="-120" panose="020F0809000000000000" pitchFamily="49" typeface="華康中特圓體"/>
              <a:ea charset="-120" panose="020F0809000000000000" pitchFamily="49" typeface="華康中特圓體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444208" y="1832641"/>
            <a:ext cx="677108" cy="1656184"/>
          </a:xfrm>
          <a:prstGeom prst="rect">
            <a:avLst/>
          </a:prstGeom>
          <a:noFill/>
        </p:spPr>
        <p:txBody>
          <a:bodyPr anchor="ctr" rtlCol="0" vert="eaVert" wrap="square">
            <a:spAutoFit/>
          </a:bodyPr>
          <a:lstStyle/>
          <a:p>
            <a:pPr algn="ctr"/>
            <a:r>
              <a:rPr altLang="en-US" dirty="0" lang="zh-TW" sz="3200">
                <a:solidFill>
                  <a:srgbClr val="0000FF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大欺小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2153052" y="4206167"/>
            <a:ext cx="677108" cy="1656184"/>
          </a:xfrm>
          <a:prstGeom prst="rect">
            <a:avLst/>
          </a:prstGeom>
          <a:noFill/>
        </p:spPr>
        <p:txBody>
          <a:bodyPr anchor="ctr" rtlCol="0" vert="eaVert" wrap="square">
            <a:spAutoFit/>
          </a:bodyPr>
          <a:lstStyle/>
          <a:p>
            <a:pPr algn="ctr"/>
            <a:r>
              <a:rPr altLang="en-US" dirty="0" lang="zh-TW" sz="3200">
                <a:solidFill>
                  <a:srgbClr val="0000FF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大欺小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6430560" y="4193984"/>
            <a:ext cx="677108" cy="1656184"/>
          </a:xfrm>
          <a:prstGeom prst="rect">
            <a:avLst/>
          </a:prstGeom>
          <a:noFill/>
        </p:spPr>
        <p:txBody>
          <a:bodyPr anchor="ctr" rtlCol="0" vert="eaVert" wrap="square">
            <a:spAutoFit/>
          </a:bodyPr>
          <a:lstStyle/>
          <a:p>
            <a:pPr algn="ctr"/>
            <a:r>
              <a:rPr altLang="en-US" dirty="0" lang="zh-TW" smtClean="0" sz="3200">
                <a:solidFill>
                  <a:srgbClr val="0000FF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小欺大</a:t>
            </a:r>
            <a:endParaRPr altLang="en-US" dirty="0" lang="zh-TW" sz="3200">
              <a:solidFill>
                <a:srgbClr val="0000FF"/>
              </a:solidFill>
              <a:latin charset="-120" panose="020F0809000000000000" pitchFamily="49" typeface="華康中特圓體"/>
              <a:ea charset="-120" panose="020F0809000000000000" pitchFamily="49" typeface="華康中特圓體"/>
            </a:endParaRPr>
          </a:p>
        </p:txBody>
      </p:sp>
      <p:pic>
        <p:nvPicPr>
          <p:cNvPr id="6" name="圖片 5"/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8238" y="1579860"/>
            <a:ext cx="4176303" cy="216000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18" name="圖片 17"/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05100" y="3921295"/>
            <a:ext cx="4176303" cy="216000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19" name="圖片 18"/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02299" y="1580733"/>
            <a:ext cx="4176303" cy="216000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20" name="圖片 19"/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1343" y="3921295"/>
            <a:ext cx="4176303" cy="216000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sp>
        <p:nvSpPr>
          <p:cNvPr id="21" name="矩形 4"/>
          <p:cNvSpPr>
            <a:spLocks noChangeArrowheads="1"/>
          </p:cNvSpPr>
          <p:nvPr/>
        </p:nvSpPr>
        <p:spPr bwMode="auto">
          <a:xfrm>
            <a:off x="1258888" y="0"/>
            <a:ext cx="3313112" cy="692150"/>
          </a:xfrm>
          <a:prstGeom prst="rect">
            <a:avLst/>
          </a:prstGeom>
          <a:solidFill>
            <a:srgbClr val="D9C215"/>
          </a:solidFill>
          <a:ln algn="ctr" w="9525">
            <a:solidFill>
              <a:srgbClr val="D9C215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9pPr>
          </a:lstStyle>
          <a:p>
            <a:pPr eaLnBrk="1" hangingPunct="1"/>
            <a:endParaRPr altLang="en-US" lang="zh-TW"/>
          </a:p>
        </p:txBody>
      </p:sp>
      <p:sp>
        <p:nvSpPr>
          <p:cNvPr id="22" name="文字方塊 21"/>
          <p:cNvSpPr txBox="1"/>
          <p:nvPr/>
        </p:nvSpPr>
        <p:spPr>
          <a:xfrm>
            <a:off x="1259632" y="0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r>
              <a:rPr altLang="en-US" dirty="0" lang="zh-TW" sz="4000">
                <a:effectLst>
                  <a:glow rad="177800">
                    <a:schemeClr val="bg1"/>
                  </a:glow>
                </a:effectLst>
                <a:latin charset="-120" panose="020F0809000000000000" pitchFamily="49" typeface="華康中特圓體"/>
                <a:ea charset="-120" panose="020F0809000000000000" pitchFamily="49" typeface="華康中特圓體"/>
              </a:rPr>
              <a:t>分數教學學具</a:t>
            </a:r>
          </a:p>
        </p:txBody>
      </p:sp>
      <p:sp>
        <p:nvSpPr>
          <p:cNvPr id="23" name="頁尾版面配置區 3"/>
          <p:cNvSpPr>
            <a:spLocks noGrp="1"/>
          </p:cNvSpPr>
          <p:nvPr>
            <p:ph idx="10" sz="quarter" type="ftr"/>
          </p:nvPr>
        </p:nvSpPr>
        <p:spPr>
          <a:xfrm>
            <a:off x="6804025" y="6524625"/>
            <a:ext cx="2322513" cy="32702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charset="2" panose="05000000000000000000" pitchFamily="2" typeface="Wingdings"/>
              <a:buChar char="v"/>
              <a:defRPr sz="28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1pPr>
            <a:lvl2pPr indent="-285750" marL="742950">
              <a:spcBef>
                <a:spcPct val="20000"/>
              </a:spcBef>
              <a:buClr>
                <a:schemeClr val="accent1"/>
              </a:buClr>
              <a:buFont charset="2" panose="05000000000000000000" pitchFamily="2" typeface="Wingdings"/>
              <a:buChar char="§"/>
              <a:defRPr sz="26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2pPr>
            <a:lvl3pPr indent="-228600" marL="11430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dirty="0" lang="zh-TW" smtClean="0" sz="1400">
                <a:solidFill>
                  <a:srgbClr val="777777"/>
                </a:solidFill>
                <a:latin charset="0" panose="020B0604020202020204" pitchFamily="34" typeface="Arial"/>
                <a:ea charset="-120" panose="020B0604030504040204" pitchFamily="34" typeface="微軟正黑體"/>
              </a:rPr>
              <a:t>台南市鹽水國小何鳳珠</a:t>
            </a:r>
            <a:r>
              <a:rPr altLang="en-US" dirty="0" lang="zh-TW" smtClean="0" sz="1200">
                <a:latin charset="0" panose="020B0604020202020204" pitchFamily="34" typeface="Arial"/>
              </a:rPr>
              <a:t>    </a:t>
            </a:r>
            <a:endParaRPr altLang="zh-TW" dirty="0" lang="en-US" smtClean="0" sz="1200">
              <a:latin charset="0" panose="020B0604020202020204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285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xit" presetID="16" presetSubtype="37">
                                  <p:stCondLst>
                                    <p:cond delay="0"/>
                                  </p:stCondLst>
                                  <p:childTnLst>
                                    <p:animEffect filter="barn(outVertical)" transition="out">
                                      <p:cBhvr>
                                        <p:cTn dur="500" id="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afterEffect" presetClass="exit" presetID="16" presetSubtype="37">
                                  <p:stCondLst>
                                    <p:cond delay="0"/>
                                  </p:stCondLst>
                                  <p:childTnLst>
                                    <p:animEffect filter="barn(outVertical)" transition="out">
                                      <p:cBhvr>
                                        <p:cTn dur="500" id="1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afterEffect" presetClass="exit" presetID="16" presetSubtype="37">
                                  <p:stCondLst>
                                    <p:cond delay="0"/>
                                  </p:stCondLst>
                                  <p:childTnLst>
                                    <p:animEffect filter="barn(outVertical)" transition="out">
                                      <p:cBhvr>
                                        <p:cTn dur="500" id="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afterEffect" presetClass="exit" presetID="16" presetSubtype="37">
                                  <p:stCondLst>
                                    <p:cond delay="0"/>
                                  </p:stCondLst>
                                  <p:childTnLst>
                                    <p:animEffect filter="barn(outVertical)" transition="out">
                                      <p:cBhvr>
                                        <p:cTn dur="500" id="3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251520" y="1484784"/>
          <a:ext cx="8712968" cy="4680520"/>
        </p:xfrm>
        <a:graphic>
          <a:graphicData uri="http://schemas.openxmlformats.org/drawingml/2006/table">
            <a:tbl>
              <a:tblPr bandRow="1" firstRow="1"/>
              <a:tblGrid>
                <a:gridCol w="4356484"/>
                <a:gridCol w="4356484"/>
              </a:tblGrid>
              <a:tr h="2340260">
                <a:tc>
                  <a:txBody>
                    <a:bodyPr/>
                    <a:lstStyle/>
                    <a:p>
                      <a:pPr algn="ctr"/>
                      <a:endParaRPr altLang="en-US" dirty="0" lang="zh-TW">
                        <a:ln>
                          <a:solidFill>
                            <a:sysClr lastClr="000000" val="windowText"/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altLang="en-US" dirty="0" lang="zh-TW">
                        <a:ln>
                          <a:solidFill>
                            <a:sysClr lastClr="000000" val="windowText"/>
                          </a:solidFill>
                        </a:ln>
                      </a:endParaRPr>
                    </a:p>
                  </a:txBody>
                  <a:tcPr anchor="ctr"/>
                </a:tc>
              </a:tr>
              <a:tr h="2340260">
                <a:tc>
                  <a:txBody>
                    <a:bodyPr/>
                    <a:lstStyle/>
                    <a:p>
                      <a:pPr algn="ctr"/>
                      <a:endParaRPr altLang="en-US" dirty="0" lang="zh-TW">
                        <a:ln>
                          <a:solidFill>
                            <a:sysClr lastClr="000000" val="windowText"/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altLang="en-US" dirty="0" lang="zh-TW">
                        <a:ln>
                          <a:solidFill>
                            <a:sysClr lastClr="000000" val="windowText"/>
                          </a:solidFill>
                        </a:ln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" name="Picture 3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00808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700808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0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029931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7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1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8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73393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42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2166700" y="1844824"/>
            <a:ext cx="677108" cy="1656184"/>
          </a:xfrm>
          <a:prstGeom prst="rect">
            <a:avLst/>
          </a:prstGeom>
          <a:noFill/>
        </p:spPr>
        <p:txBody>
          <a:bodyPr anchor="ctr" rtlCol="0" vert="eaVert" wrap="square">
            <a:spAutoFit/>
          </a:bodyPr>
          <a:lstStyle/>
          <a:p>
            <a:pPr algn="ctr"/>
            <a:r>
              <a:rPr altLang="en-US" dirty="0" lang="zh-TW" smtClean="0" sz="3200">
                <a:solidFill>
                  <a:srgbClr val="0000FF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小欺大</a:t>
            </a:r>
            <a:endParaRPr altLang="en-US" dirty="0" lang="zh-TW" sz="3200">
              <a:solidFill>
                <a:srgbClr val="0000FF"/>
              </a:solidFill>
              <a:latin charset="-120" panose="020F0809000000000000" pitchFamily="49" typeface="華康中特圓體"/>
              <a:ea charset="-120" panose="020F0809000000000000" pitchFamily="49" typeface="華康中特圓體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6444208" y="1832641"/>
            <a:ext cx="677108" cy="1656184"/>
          </a:xfrm>
          <a:prstGeom prst="rect">
            <a:avLst/>
          </a:prstGeom>
          <a:noFill/>
        </p:spPr>
        <p:txBody>
          <a:bodyPr anchor="ctr" rtlCol="0" vert="eaVert" wrap="square">
            <a:spAutoFit/>
          </a:bodyPr>
          <a:lstStyle/>
          <a:p>
            <a:pPr algn="ctr"/>
            <a:r>
              <a:rPr altLang="en-US" dirty="0" lang="zh-TW" sz="3200">
                <a:solidFill>
                  <a:srgbClr val="0000FF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大欺小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2153052" y="4206167"/>
            <a:ext cx="677108" cy="1656184"/>
          </a:xfrm>
          <a:prstGeom prst="rect">
            <a:avLst/>
          </a:prstGeom>
          <a:noFill/>
        </p:spPr>
        <p:txBody>
          <a:bodyPr anchor="ctr" rtlCol="0" vert="eaVert" wrap="square">
            <a:spAutoFit/>
          </a:bodyPr>
          <a:lstStyle/>
          <a:p>
            <a:pPr algn="ctr"/>
            <a:r>
              <a:rPr altLang="en-US" dirty="0" lang="zh-TW" sz="3200">
                <a:solidFill>
                  <a:srgbClr val="0000FF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大欺小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6430560" y="4193984"/>
            <a:ext cx="677108" cy="1656184"/>
          </a:xfrm>
          <a:prstGeom prst="rect">
            <a:avLst/>
          </a:prstGeom>
          <a:noFill/>
        </p:spPr>
        <p:txBody>
          <a:bodyPr anchor="ctr" rtlCol="0" vert="eaVert" wrap="square">
            <a:spAutoFit/>
          </a:bodyPr>
          <a:lstStyle/>
          <a:p>
            <a:pPr algn="ctr"/>
            <a:r>
              <a:rPr altLang="en-US" dirty="0" lang="zh-TW" smtClean="0" sz="3200">
                <a:solidFill>
                  <a:srgbClr val="0000FF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大欺小</a:t>
            </a:r>
            <a:endParaRPr altLang="en-US" dirty="0" lang="zh-TW" sz="3200">
              <a:solidFill>
                <a:srgbClr val="0000FF"/>
              </a:solidFill>
              <a:latin charset="-120" panose="020F0809000000000000" pitchFamily="49" typeface="華康中特圓體"/>
              <a:ea charset="-120" panose="020F0809000000000000" pitchFamily="49" typeface="華康中特圓體"/>
            </a:endParaRPr>
          </a:p>
        </p:txBody>
      </p:sp>
      <p:pic>
        <p:nvPicPr>
          <p:cNvPr id="19" name="圖片 18"/>
          <p:cNvPicPr>
            <a:picLocks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8238" y="1579860"/>
            <a:ext cx="4176303" cy="216000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20" name="圖片 19"/>
          <p:cNvPicPr>
            <a:picLocks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05100" y="3921295"/>
            <a:ext cx="4176303" cy="216000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21" name="圖片 20"/>
          <p:cNvPicPr>
            <a:picLocks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02299" y="1580733"/>
            <a:ext cx="4176303" cy="216000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22" name="圖片 21"/>
          <p:cNvPicPr>
            <a:picLocks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1343" y="3921295"/>
            <a:ext cx="4176303" cy="216000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sp>
        <p:nvSpPr>
          <p:cNvPr id="23" name="矩形 4"/>
          <p:cNvSpPr>
            <a:spLocks noChangeArrowheads="1"/>
          </p:cNvSpPr>
          <p:nvPr/>
        </p:nvSpPr>
        <p:spPr bwMode="auto">
          <a:xfrm>
            <a:off x="1258888" y="0"/>
            <a:ext cx="3313112" cy="692150"/>
          </a:xfrm>
          <a:prstGeom prst="rect">
            <a:avLst/>
          </a:prstGeom>
          <a:solidFill>
            <a:srgbClr val="D9C215"/>
          </a:solidFill>
          <a:ln algn="ctr" w="9525">
            <a:solidFill>
              <a:srgbClr val="D9C215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9pPr>
          </a:lstStyle>
          <a:p>
            <a:pPr eaLnBrk="1" hangingPunct="1"/>
            <a:endParaRPr altLang="en-US" lang="zh-TW"/>
          </a:p>
        </p:txBody>
      </p:sp>
      <p:sp>
        <p:nvSpPr>
          <p:cNvPr id="24" name="文字方塊 23"/>
          <p:cNvSpPr txBox="1"/>
          <p:nvPr/>
        </p:nvSpPr>
        <p:spPr>
          <a:xfrm>
            <a:off x="1259632" y="0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r>
              <a:rPr altLang="en-US" dirty="0" lang="zh-TW" sz="4000">
                <a:effectLst>
                  <a:glow rad="177800">
                    <a:schemeClr val="bg1"/>
                  </a:glow>
                </a:effectLst>
                <a:latin charset="-120" panose="020F0809000000000000" pitchFamily="49" typeface="華康中特圓體"/>
                <a:ea charset="-120" panose="020F0809000000000000" pitchFamily="49" typeface="華康中特圓體"/>
              </a:rPr>
              <a:t>分數教學學具</a:t>
            </a:r>
          </a:p>
        </p:txBody>
      </p:sp>
      <p:sp>
        <p:nvSpPr>
          <p:cNvPr id="25" name="頁尾版面配置區 3"/>
          <p:cNvSpPr>
            <a:spLocks noGrp="1"/>
          </p:cNvSpPr>
          <p:nvPr>
            <p:ph idx="10" sz="quarter" type="ftr"/>
          </p:nvPr>
        </p:nvSpPr>
        <p:spPr>
          <a:xfrm>
            <a:off x="6804025" y="6524625"/>
            <a:ext cx="2322513" cy="32702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charset="2" panose="05000000000000000000" pitchFamily="2" typeface="Wingdings"/>
              <a:buChar char="v"/>
              <a:defRPr sz="28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1pPr>
            <a:lvl2pPr indent="-285750" marL="742950">
              <a:spcBef>
                <a:spcPct val="20000"/>
              </a:spcBef>
              <a:buClr>
                <a:schemeClr val="accent1"/>
              </a:buClr>
              <a:buFont charset="2" panose="05000000000000000000" pitchFamily="2" typeface="Wingdings"/>
              <a:buChar char="§"/>
              <a:defRPr sz="26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2pPr>
            <a:lvl3pPr indent="-228600" marL="11430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dirty="0" lang="zh-TW" smtClean="0" sz="1400">
                <a:solidFill>
                  <a:srgbClr val="777777"/>
                </a:solidFill>
                <a:latin charset="0" panose="020B0604020202020204" pitchFamily="34" typeface="Arial"/>
                <a:ea charset="-120" panose="020B0604030504040204" pitchFamily="34" typeface="微軟正黑體"/>
              </a:rPr>
              <a:t>台南市鹽水國小何鳳珠</a:t>
            </a:r>
            <a:r>
              <a:rPr altLang="en-US" dirty="0" lang="zh-TW" smtClean="0" sz="1200">
                <a:latin charset="0" panose="020B0604020202020204" pitchFamily="34" typeface="Arial"/>
              </a:rPr>
              <a:t>    </a:t>
            </a:r>
            <a:endParaRPr altLang="zh-TW" dirty="0" lang="en-US" smtClean="0" sz="1200">
              <a:latin charset="0" panose="020B0604020202020204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538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xit" presetID="16" presetSubtype="37">
                                  <p:stCondLst>
                                    <p:cond delay="0"/>
                                  </p:stCondLst>
                                  <p:childTnLst>
                                    <p:animEffect filter="barn(outVertical)" transition="out">
                                      <p:cBhvr>
                                        <p:cTn dur="500" id="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afterEffect" presetClass="exit" presetID="16" presetSubtype="37">
                                  <p:stCondLst>
                                    <p:cond delay="0"/>
                                  </p:stCondLst>
                                  <p:childTnLst>
                                    <p:animEffect filter="barn(outVertical)" transition="out">
                                      <p:cBhvr>
                                        <p:cTn dur="500" id="14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afterEffect" presetClass="exit" presetID="16" presetSubtype="37">
                                  <p:stCondLst>
                                    <p:cond delay="0"/>
                                  </p:stCondLst>
                                  <p:childTnLst>
                                    <p:animEffect filter="barn(outVertical)" transition="out">
                                      <p:cBhvr>
                                        <p:cTn dur="500" id="22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afterEffect" presetClass="exit" presetID="16" presetSubtype="37">
                                  <p:stCondLst>
                                    <p:cond delay="0"/>
                                  </p:stCondLst>
                                  <p:childTnLst>
                                    <p:animEffect filter="barn(outVertical)" transition="out">
                                      <p:cBhvr>
                                        <p:cTn dur="500" id="3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251520" y="1484784"/>
          <a:ext cx="8712968" cy="4680520"/>
        </p:xfrm>
        <a:graphic>
          <a:graphicData uri="http://schemas.openxmlformats.org/drawingml/2006/table">
            <a:tbl>
              <a:tblPr bandRow="1" firstRow="1"/>
              <a:tblGrid>
                <a:gridCol w="4356484"/>
                <a:gridCol w="4356484"/>
              </a:tblGrid>
              <a:tr h="2340260">
                <a:tc>
                  <a:txBody>
                    <a:bodyPr/>
                    <a:lstStyle/>
                    <a:p>
                      <a:pPr algn="ctr"/>
                      <a:endParaRPr altLang="en-US" dirty="0" lang="zh-TW">
                        <a:ln>
                          <a:solidFill>
                            <a:sysClr lastClr="000000" val="windowText"/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altLang="en-US" dirty="0" lang="zh-TW">
                        <a:ln>
                          <a:solidFill>
                            <a:sysClr lastClr="000000" val="windowText"/>
                          </a:solidFill>
                        </a:ln>
                      </a:endParaRPr>
                    </a:p>
                  </a:txBody>
                  <a:tcPr anchor="ctr"/>
                </a:tc>
              </a:tr>
              <a:tr h="2340260">
                <a:tc>
                  <a:txBody>
                    <a:bodyPr/>
                    <a:lstStyle/>
                    <a:p>
                      <a:pPr algn="ctr"/>
                      <a:endParaRPr altLang="en-US" dirty="0" lang="zh-TW">
                        <a:ln>
                          <a:solidFill>
                            <a:sysClr lastClr="000000" val="windowText"/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altLang="en-US" dirty="0" lang="zh-TW">
                        <a:ln>
                          <a:solidFill>
                            <a:sysClr lastClr="000000" val="windowText"/>
                          </a:solidFill>
                        </a:ln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1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09029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719" y="1653667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38629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30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53667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038629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4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536" y="1653667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4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1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2166700" y="1844824"/>
            <a:ext cx="677108" cy="1656184"/>
          </a:xfrm>
          <a:prstGeom prst="rect">
            <a:avLst/>
          </a:prstGeom>
          <a:noFill/>
        </p:spPr>
        <p:txBody>
          <a:bodyPr anchor="ctr" rtlCol="0" vert="eaVert" wrap="square">
            <a:spAutoFit/>
          </a:bodyPr>
          <a:lstStyle/>
          <a:p>
            <a:pPr algn="ctr"/>
            <a:r>
              <a:rPr altLang="en-US" dirty="0" lang="zh-TW" smtClean="0" sz="3200">
                <a:solidFill>
                  <a:srgbClr val="0000FF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小欺大</a:t>
            </a:r>
            <a:endParaRPr altLang="en-US" dirty="0" lang="zh-TW" sz="3200">
              <a:solidFill>
                <a:srgbClr val="0000FF"/>
              </a:solidFill>
              <a:latin charset="-120" panose="020F0809000000000000" pitchFamily="49" typeface="華康中特圓體"/>
              <a:ea charset="-120" panose="020F0809000000000000" pitchFamily="49" typeface="華康中特圓體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6444208" y="1832641"/>
            <a:ext cx="677108" cy="1656184"/>
          </a:xfrm>
          <a:prstGeom prst="rect">
            <a:avLst/>
          </a:prstGeom>
          <a:noFill/>
        </p:spPr>
        <p:txBody>
          <a:bodyPr anchor="ctr" rtlCol="0" vert="eaVert" wrap="square">
            <a:spAutoFit/>
          </a:bodyPr>
          <a:lstStyle/>
          <a:p>
            <a:pPr algn="ctr"/>
            <a:r>
              <a:rPr altLang="en-US" dirty="0" lang="zh-TW" sz="3200">
                <a:solidFill>
                  <a:srgbClr val="0000FF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大欺小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153052" y="4206167"/>
            <a:ext cx="677108" cy="1656184"/>
          </a:xfrm>
          <a:prstGeom prst="rect">
            <a:avLst/>
          </a:prstGeom>
          <a:noFill/>
        </p:spPr>
        <p:txBody>
          <a:bodyPr anchor="ctr" rtlCol="0" vert="eaVert" wrap="square">
            <a:spAutoFit/>
          </a:bodyPr>
          <a:lstStyle/>
          <a:p>
            <a:pPr algn="ctr"/>
            <a:r>
              <a:rPr altLang="en-US" dirty="0" lang="zh-TW" sz="3200">
                <a:solidFill>
                  <a:srgbClr val="0000FF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大欺小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6430560" y="4193984"/>
            <a:ext cx="677108" cy="1656184"/>
          </a:xfrm>
          <a:prstGeom prst="rect">
            <a:avLst/>
          </a:prstGeom>
          <a:noFill/>
        </p:spPr>
        <p:txBody>
          <a:bodyPr anchor="ctr" rtlCol="0" vert="eaVert" wrap="square">
            <a:spAutoFit/>
          </a:bodyPr>
          <a:lstStyle/>
          <a:p>
            <a:pPr algn="ctr"/>
            <a:r>
              <a:rPr altLang="en-US" dirty="0" lang="zh-TW" smtClean="0" sz="3200">
                <a:solidFill>
                  <a:srgbClr val="0000FF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大欺小</a:t>
            </a:r>
            <a:endParaRPr altLang="en-US" dirty="0" lang="zh-TW" sz="3200">
              <a:solidFill>
                <a:srgbClr val="0000FF"/>
              </a:solidFill>
              <a:latin charset="-120" panose="020F0809000000000000" pitchFamily="49" typeface="華康中特圓體"/>
              <a:ea charset="-120" panose="020F0809000000000000" pitchFamily="49" typeface="華康中特圓體"/>
            </a:endParaRPr>
          </a:p>
        </p:txBody>
      </p:sp>
      <p:pic>
        <p:nvPicPr>
          <p:cNvPr id="17" name="圖片 16"/>
          <p:cNvPicPr>
            <a:picLocks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8238" y="1579860"/>
            <a:ext cx="4176303" cy="216000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18" name="圖片 17"/>
          <p:cNvPicPr>
            <a:picLocks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02299" y="1580733"/>
            <a:ext cx="4176303" cy="216000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19" name="圖片 18"/>
          <p:cNvPicPr>
            <a:picLocks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05100" y="3921295"/>
            <a:ext cx="4176303" cy="216000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20" name="圖片 19"/>
          <p:cNvPicPr>
            <a:picLocks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1343" y="3921295"/>
            <a:ext cx="4176303" cy="216000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sp>
        <p:nvSpPr>
          <p:cNvPr id="21" name="矩形 4"/>
          <p:cNvSpPr>
            <a:spLocks noChangeArrowheads="1"/>
          </p:cNvSpPr>
          <p:nvPr/>
        </p:nvSpPr>
        <p:spPr bwMode="auto">
          <a:xfrm>
            <a:off x="1258888" y="0"/>
            <a:ext cx="3313112" cy="692150"/>
          </a:xfrm>
          <a:prstGeom prst="rect">
            <a:avLst/>
          </a:prstGeom>
          <a:solidFill>
            <a:srgbClr val="D9C215"/>
          </a:solidFill>
          <a:ln algn="ctr" w="9525">
            <a:solidFill>
              <a:srgbClr val="D9C215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9pPr>
          </a:lstStyle>
          <a:p>
            <a:pPr eaLnBrk="1" hangingPunct="1"/>
            <a:endParaRPr altLang="en-US" lang="zh-TW"/>
          </a:p>
        </p:txBody>
      </p:sp>
      <p:sp>
        <p:nvSpPr>
          <p:cNvPr id="22" name="文字方塊 21"/>
          <p:cNvSpPr txBox="1"/>
          <p:nvPr/>
        </p:nvSpPr>
        <p:spPr>
          <a:xfrm>
            <a:off x="1259632" y="0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r>
              <a:rPr altLang="en-US" dirty="0" lang="zh-TW" sz="4000">
                <a:effectLst>
                  <a:glow rad="177800">
                    <a:schemeClr val="bg1"/>
                  </a:glow>
                </a:effectLst>
                <a:latin charset="-120" panose="020F0809000000000000" pitchFamily="49" typeface="華康中特圓體"/>
                <a:ea charset="-120" panose="020F0809000000000000" pitchFamily="49" typeface="華康中特圓體"/>
              </a:rPr>
              <a:t>分數教學學具</a:t>
            </a:r>
          </a:p>
        </p:txBody>
      </p:sp>
      <p:sp>
        <p:nvSpPr>
          <p:cNvPr id="23" name="頁尾版面配置區 3"/>
          <p:cNvSpPr>
            <a:spLocks noGrp="1"/>
          </p:cNvSpPr>
          <p:nvPr>
            <p:ph idx="10" sz="quarter" type="ftr"/>
          </p:nvPr>
        </p:nvSpPr>
        <p:spPr>
          <a:xfrm>
            <a:off x="6804025" y="6524625"/>
            <a:ext cx="2322513" cy="32702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charset="2" panose="05000000000000000000" pitchFamily="2" typeface="Wingdings"/>
              <a:buChar char="v"/>
              <a:defRPr sz="28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1pPr>
            <a:lvl2pPr indent="-285750" marL="742950">
              <a:spcBef>
                <a:spcPct val="20000"/>
              </a:spcBef>
              <a:buClr>
                <a:schemeClr val="accent1"/>
              </a:buClr>
              <a:buFont charset="2" panose="05000000000000000000" pitchFamily="2" typeface="Wingdings"/>
              <a:buChar char="§"/>
              <a:defRPr sz="26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2pPr>
            <a:lvl3pPr indent="-228600" marL="11430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dirty="0" lang="zh-TW" smtClean="0" sz="1400">
                <a:solidFill>
                  <a:srgbClr val="777777"/>
                </a:solidFill>
                <a:latin charset="0" panose="020B0604020202020204" pitchFamily="34" typeface="Arial"/>
                <a:ea charset="-120" panose="020B0604030504040204" pitchFamily="34" typeface="微軟正黑體"/>
              </a:rPr>
              <a:t>台南市鹽水國小何鳳珠</a:t>
            </a:r>
            <a:r>
              <a:rPr altLang="en-US" dirty="0" lang="zh-TW" smtClean="0" sz="1200">
                <a:latin charset="0" panose="020B0604020202020204" pitchFamily="34" typeface="Arial"/>
              </a:rPr>
              <a:t>    </a:t>
            </a:r>
            <a:endParaRPr altLang="zh-TW" dirty="0" lang="en-US" smtClean="0" sz="1200">
              <a:latin charset="0" panose="020B0604020202020204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892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xit" presetID="16" presetSubtype="37">
                                  <p:stCondLst>
                                    <p:cond delay="0"/>
                                  </p:stCondLst>
                                  <p:childTnLst>
                                    <p:animEffect filter="barn(outVertical)" transition="out">
                                      <p:cBhvr>
                                        <p:cTn dur="500" id="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afterEffect" presetClass="exit" presetID="16" presetSubtype="37">
                                  <p:stCondLst>
                                    <p:cond delay="0"/>
                                  </p:stCondLst>
                                  <p:childTnLst>
                                    <p:animEffect filter="barn(outVertical)" transition="out">
                                      <p:cBhvr>
                                        <p:cTn dur="500" id="1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afterEffect" presetClass="exit" presetID="16" presetSubtype="37">
                                  <p:stCondLst>
                                    <p:cond delay="0"/>
                                  </p:stCondLst>
                                  <p:childTnLst>
                                    <p:animEffect filter="barn(outVertical)" transition="out">
                                      <p:cBhvr>
                                        <p:cTn dur="500" id="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afterEffect" presetClass="exit" presetID="16" presetSubtype="37">
                                  <p:stCondLst>
                                    <p:cond delay="0"/>
                                  </p:stCondLst>
                                  <p:childTnLst>
                                    <p:animEffect filter="barn(outVertical)" transition="out">
                                      <p:cBhvr>
                                        <p:cTn dur="500" id="3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251520" y="1484784"/>
          <a:ext cx="8712968" cy="4680520"/>
        </p:xfrm>
        <a:graphic>
          <a:graphicData uri="http://schemas.openxmlformats.org/drawingml/2006/table">
            <a:tbl>
              <a:tblPr bandRow="1" firstRow="1"/>
              <a:tblGrid>
                <a:gridCol w="4356484"/>
                <a:gridCol w="4356484"/>
              </a:tblGrid>
              <a:tr h="2340260">
                <a:tc>
                  <a:txBody>
                    <a:bodyPr/>
                    <a:lstStyle/>
                    <a:p>
                      <a:pPr algn="ctr"/>
                      <a:endParaRPr altLang="en-US" dirty="0" lang="zh-TW">
                        <a:ln>
                          <a:solidFill>
                            <a:sysClr lastClr="000000" val="windowText"/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altLang="en-US" dirty="0" lang="zh-TW">
                        <a:ln>
                          <a:solidFill>
                            <a:sysClr lastClr="000000" val="windowText"/>
                          </a:solidFill>
                        </a:ln>
                      </a:endParaRPr>
                    </a:p>
                  </a:txBody>
                  <a:tcPr anchor="ctr"/>
                </a:tc>
              </a:tr>
              <a:tr h="2340260">
                <a:tc>
                  <a:txBody>
                    <a:bodyPr/>
                    <a:lstStyle/>
                    <a:p>
                      <a:pPr algn="ctr"/>
                      <a:endParaRPr altLang="en-US" dirty="0" lang="zh-TW">
                        <a:ln>
                          <a:solidFill>
                            <a:sysClr lastClr="000000" val="windowText"/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altLang="en-US" dirty="0" lang="zh-TW">
                        <a:ln>
                          <a:solidFill>
                            <a:sysClr lastClr="000000" val="windowText"/>
                          </a:solidFill>
                        </a:ln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28800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66700" y="1844824"/>
            <a:ext cx="677108" cy="1656184"/>
          </a:xfrm>
          <a:prstGeom prst="rect">
            <a:avLst/>
          </a:prstGeom>
          <a:noFill/>
        </p:spPr>
        <p:txBody>
          <a:bodyPr anchor="ctr" rtlCol="0" vert="eaVert" wrap="square">
            <a:spAutoFit/>
          </a:bodyPr>
          <a:lstStyle/>
          <a:p>
            <a:pPr algn="ctr"/>
            <a:r>
              <a:rPr altLang="en-US" dirty="0" lang="zh-TW" smtClean="0" sz="3200">
                <a:solidFill>
                  <a:srgbClr val="0000FF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大欺小</a:t>
            </a:r>
            <a:endParaRPr altLang="en-US" dirty="0" lang="zh-TW" sz="3200">
              <a:solidFill>
                <a:srgbClr val="0000FF"/>
              </a:solidFill>
              <a:latin charset="-120" panose="020F0809000000000000" pitchFamily="49" typeface="華康中特圓體"/>
              <a:ea charset="-120" panose="020F0809000000000000" pitchFamily="49" typeface="華康中特圓體"/>
            </a:endParaRPr>
          </a:p>
        </p:txBody>
      </p:sp>
      <p:pic>
        <p:nvPicPr>
          <p:cNvPr id="7" name="Picture 3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52841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65024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05064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05064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32076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976769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6444208" y="1832641"/>
            <a:ext cx="677108" cy="1656184"/>
          </a:xfrm>
          <a:prstGeom prst="rect">
            <a:avLst/>
          </a:prstGeom>
          <a:noFill/>
        </p:spPr>
        <p:txBody>
          <a:bodyPr anchor="ctr" rtlCol="0" vert="eaVert" wrap="square">
            <a:spAutoFit/>
          </a:bodyPr>
          <a:lstStyle/>
          <a:p>
            <a:pPr algn="ctr"/>
            <a:r>
              <a:rPr altLang="en-US" dirty="0" lang="zh-TW" sz="3200">
                <a:solidFill>
                  <a:srgbClr val="0000FF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大欺小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2153052" y="4206167"/>
            <a:ext cx="677108" cy="1656184"/>
          </a:xfrm>
          <a:prstGeom prst="rect">
            <a:avLst/>
          </a:prstGeom>
          <a:noFill/>
        </p:spPr>
        <p:txBody>
          <a:bodyPr anchor="ctr" rtlCol="0" vert="eaVert" wrap="square">
            <a:spAutoFit/>
          </a:bodyPr>
          <a:lstStyle/>
          <a:p>
            <a:pPr algn="ctr"/>
            <a:r>
              <a:rPr altLang="en-US" dirty="0" lang="zh-TW" sz="3200">
                <a:solidFill>
                  <a:srgbClr val="0000FF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大欺小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6430560" y="4193984"/>
            <a:ext cx="677108" cy="1656184"/>
          </a:xfrm>
          <a:prstGeom prst="rect">
            <a:avLst/>
          </a:prstGeom>
          <a:noFill/>
        </p:spPr>
        <p:txBody>
          <a:bodyPr anchor="ctr" rtlCol="0" vert="eaVert" wrap="square">
            <a:spAutoFit/>
          </a:bodyPr>
          <a:lstStyle/>
          <a:p>
            <a:pPr algn="ctr"/>
            <a:r>
              <a:rPr altLang="en-US" dirty="0" lang="zh-TW" smtClean="0" sz="3200">
                <a:solidFill>
                  <a:srgbClr val="0000FF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小欺大</a:t>
            </a:r>
            <a:endParaRPr altLang="en-US" dirty="0" lang="zh-TW" sz="3200">
              <a:solidFill>
                <a:srgbClr val="0000FF"/>
              </a:solidFill>
              <a:latin charset="-120" panose="020F0809000000000000" pitchFamily="49" typeface="華康中特圓體"/>
              <a:ea charset="-120" panose="020F0809000000000000" pitchFamily="49" typeface="華康中特圓體"/>
            </a:endParaRPr>
          </a:p>
        </p:txBody>
      </p:sp>
      <p:pic>
        <p:nvPicPr>
          <p:cNvPr id="17" name="圖片 16"/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8238" y="1579860"/>
            <a:ext cx="4176303" cy="216000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18" name="圖片 17"/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1343" y="3921295"/>
            <a:ext cx="4176303" cy="216000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19" name="圖片 18"/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02299" y="1580733"/>
            <a:ext cx="4176303" cy="216000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20" name="圖片 19"/>
          <p:cNvPicPr>
            <a:picLocks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05100" y="3921295"/>
            <a:ext cx="4176303" cy="216000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sp>
        <p:nvSpPr>
          <p:cNvPr id="21" name="矩形 4"/>
          <p:cNvSpPr>
            <a:spLocks noChangeArrowheads="1"/>
          </p:cNvSpPr>
          <p:nvPr/>
        </p:nvSpPr>
        <p:spPr bwMode="auto">
          <a:xfrm>
            <a:off x="1258888" y="0"/>
            <a:ext cx="3313112" cy="692150"/>
          </a:xfrm>
          <a:prstGeom prst="rect">
            <a:avLst/>
          </a:prstGeom>
          <a:solidFill>
            <a:srgbClr val="D9C215"/>
          </a:solidFill>
          <a:ln algn="ctr" w="9525">
            <a:solidFill>
              <a:srgbClr val="D9C215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9pPr>
          </a:lstStyle>
          <a:p>
            <a:pPr eaLnBrk="1" hangingPunct="1"/>
            <a:endParaRPr altLang="en-US" lang="zh-TW"/>
          </a:p>
        </p:txBody>
      </p:sp>
      <p:sp>
        <p:nvSpPr>
          <p:cNvPr id="22" name="文字方塊 21"/>
          <p:cNvSpPr txBox="1"/>
          <p:nvPr/>
        </p:nvSpPr>
        <p:spPr>
          <a:xfrm>
            <a:off x="1259632" y="0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r>
              <a:rPr altLang="en-US" dirty="0" lang="zh-TW" sz="4000">
                <a:effectLst>
                  <a:glow rad="177800">
                    <a:schemeClr val="bg1"/>
                  </a:glow>
                </a:effectLst>
                <a:latin charset="-120" panose="020F0809000000000000" pitchFamily="49" typeface="華康中特圓體"/>
                <a:ea charset="-120" panose="020F0809000000000000" pitchFamily="49" typeface="華康中特圓體"/>
              </a:rPr>
              <a:t>分數教學學具</a:t>
            </a:r>
          </a:p>
        </p:txBody>
      </p:sp>
      <p:sp>
        <p:nvSpPr>
          <p:cNvPr id="23" name="頁尾版面配置區 3"/>
          <p:cNvSpPr>
            <a:spLocks noGrp="1"/>
          </p:cNvSpPr>
          <p:nvPr>
            <p:ph idx="10" sz="quarter" type="ftr"/>
          </p:nvPr>
        </p:nvSpPr>
        <p:spPr>
          <a:xfrm>
            <a:off x="6804025" y="6524625"/>
            <a:ext cx="2322513" cy="32702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charset="2" panose="05000000000000000000" pitchFamily="2" typeface="Wingdings"/>
              <a:buChar char="v"/>
              <a:defRPr sz="28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1pPr>
            <a:lvl2pPr indent="-285750" marL="742950">
              <a:spcBef>
                <a:spcPct val="20000"/>
              </a:spcBef>
              <a:buClr>
                <a:schemeClr val="accent1"/>
              </a:buClr>
              <a:buFont charset="2" panose="05000000000000000000" pitchFamily="2" typeface="Wingdings"/>
              <a:buChar char="§"/>
              <a:defRPr sz="26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2pPr>
            <a:lvl3pPr indent="-228600" marL="11430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dirty="0" lang="zh-TW" smtClean="0" sz="1400">
                <a:solidFill>
                  <a:srgbClr val="777777"/>
                </a:solidFill>
                <a:latin charset="0" panose="020B0604020202020204" pitchFamily="34" typeface="Arial"/>
                <a:ea charset="-120" panose="020B0604030504040204" pitchFamily="34" typeface="微軟正黑體"/>
              </a:rPr>
              <a:t>台南市鹽水國小何鳳珠</a:t>
            </a:r>
            <a:r>
              <a:rPr altLang="en-US" dirty="0" lang="zh-TW" smtClean="0" sz="1200">
                <a:latin charset="0" panose="020B0604020202020204" pitchFamily="34" typeface="Arial"/>
              </a:rPr>
              <a:t>    </a:t>
            </a:r>
            <a:endParaRPr altLang="zh-TW" dirty="0" lang="en-US" smtClean="0" sz="1200">
              <a:latin charset="0" panose="020B0604020202020204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325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xit" presetID="16" presetSubtype="37">
                                  <p:stCondLst>
                                    <p:cond delay="0"/>
                                  </p:stCondLst>
                                  <p:childTnLst>
                                    <p:animEffect filter="barn(outVertical)" transition="out">
                                      <p:cBhvr>
                                        <p:cTn dur="500" id="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afterEffect" presetClass="exit" presetID="16" presetSubtype="37">
                                  <p:stCondLst>
                                    <p:cond delay="0"/>
                                  </p:stCondLst>
                                  <p:childTnLst>
                                    <p:animEffect filter="barn(outVertical)" transition="out">
                                      <p:cBhvr>
                                        <p:cTn dur="500" id="1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afterEffect" presetClass="exit" presetID="16" presetSubtype="37">
                                  <p:stCondLst>
                                    <p:cond delay="0"/>
                                  </p:stCondLst>
                                  <p:childTnLst>
                                    <p:animEffect filter="barn(outVertical)" transition="out">
                                      <p:cBhvr>
                                        <p:cTn dur="500" id="2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afterEffect" presetClass="exit" presetID="16" presetSubtype="37">
                                  <p:stCondLst>
                                    <p:cond delay="0"/>
                                  </p:stCondLst>
                                  <p:childTnLst>
                                    <p:animEffect filter="barn(outVertical)" transition="out">
                                      <p:cBhvr>
                                        <p:cTn dur="500" id="3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/>
          </p:nvPr>
        </p:nvGraphicFramePr>
        <p:xfrm>
          <a:off x="251520" y="1484784"/>
          <a:ext cx="8712968" cy="4680520"/>
        </p:xfrm>
        <a:graphic>
          <a:graphicData uri="http://schemas.openxmlformats.org/drawingml/2006/table">
            <a:tbl>
              <a:tblPr bandRow="1" firstRow="1"/>
              <a:tblGrid>
                <a:gridCol w="4356484"/>
                <a:gridCol w="4356484"/>
              </a:tblGrid>
              <a:tr h="2340260">
                <a:tc>
                  <a:txBody>
                    <a:bodyPr/>
                    <a:lstStyle/>
                    <a:p>
                      <a:pPr algn="ctr"/>
                      <a:endParaRPr altLang="en-US" dirty="0" lang="zh-TW">
                        <a:ln>
                          <a:solidFill>
                            <a:sysClr lastClr="000000" val="windowText"/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altLang="en-US" dirty="0" lang="zh-TW">
                        <a:ln>
                          <a:solidFill>
                            <a:sysClr lastClr="000000" val="windowText"/>
                          </a:solidFill>
                        </a:ln>
                      </a:endParaRPr>
                    </a:p>
                  </a:txBody>
                  <a:tcPr anchor="ctr"/>
                </a:tc>
              </a:tr>
              <a:tr h="2340260">
                <a:tc>
                  <a:txBody>
                    <a:bodyPr/>
                    <a:lstStyle/>
                    <a:p>
                      <a:pPr algn="ctr"/>
                      <a:endParaRPr altLang="en-US" dirty="0" lang="zh-TW">
                        <a:ln>
                          <a:solidFill>
                            <a:sysClr lastClr="000000" val="windowText"/>
                          </a:solidFill>
                        </a:ln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altLang="en-US" dirty="0" lang="zh-TW">
                        <a:ln>
                          <a:solidFill>
                            <a:sysClr lastClr="000000" val="windowText"/>
                          </a:solidFill>
                        </a:ln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3" name="Picture 20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71214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166700" y="1844824"/>
            <a:ext cx="677108" cy="1656184"/>
          </a:xfrm>
          <a:prstGeom prst="rect">
            <a:avLst/>
          </a:prstGeom>
          <a:noFill/>
        </p:spPr>
        <p:txBody>
          <a:bodyPr anchor="ctr" rtlCol="0" vert="eaVert" wrap="square">
            <a:spAutoFit/>
          </a:bodyPr>
          <a:lstStyle/>
          <a:p>
            <a:pPr algn="ctr"/>
            <a:r>
              <a:rPr altLang="en-US" dirty="0" lang="zh-TW" smtClean="0" sz="3200">
                <a:solidFill>
                  <a:srgbClr val="0000FF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小欺大</a:t>
            </a:r>
            <a:endParaRPr altLang="en-US" dirty="0" lang="zh-TW" sz="3200">
              <a:solidFill>
                <a:srgbClr val="0000FF"/>
              </a:solidFill>
              <a:latin charset="-120" panose="020F0809000000000000" pitchFamily="49" typeface="華康中特圓體"/>
              <a:ea charset="-120" panose="020F0809000000000000" pitchFamily="49" typeface="華康中特圓體"/>
            </a:endParaRPr>
          </a:p>
        </p:txBody>
      </p:sp>
      <p:pic>
        <p:nvPicPr>
          <p:cNvPr id="7" name="Picture 3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52841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652841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976769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52841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976769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文字方塊 12"/>
          <p:cNvSpPr txBox="1"/>
          <p:nvPr/>
        </p:nvSpPr>
        <p:spPr>
          <a:xfrm>
            <a:off x="6444208" y="1832641"/>
            <a:ext cx="677108" cy="1656184"/>
          </a:xfrm>
          <a:prstGeom prst="rect">
            <a:avLst/>
          </a:prstGeom>
          <a:noFill/>
        </p:spPr>
        <p:txBody>
          <a:bodyPr anchor="ctr" rtlCol="0" vert="eaVert" wrap="square">
            <a:spAutoFit/>
          </a:bodyPr>
          <a:lstStyle/>
          <a:p>
            <a:pPr algn="ctr"/>
            <a:r>
              <a:rPr altLang="en-US" dirty="0" lang="zh-TW" sz="3200">
                <a:solidFill>
                  <a:srgbClr val="0000FF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大欺小</a:t>
            </a:r>
          </a:p>
        </p:txBody>
      </p:sp>
      <p:sp>
        <p:nvSpPr>
          <p:cNvPr id="14" name="文字方塊 13"/>
          <p:cNvSpPr txBox="1"/>
          <p:nvPr/>
        </p:nvSpPr>
        <p:spPr>
          <a:xfrm>
            <a:off x="2153052" y="4206167"/>
            <a:ext cx="677108" cy="1656184"/>
          </a:xfrm>
          <a:prstGeom prst="rect">
            <a:avLst/>
          </a:prstGeom>
          <a:noFill/>
        </p:spPr>
        <p:txBody>
          <a:bodyPr anchor="ctr" rtlCol="0" vert="eaVert" wrap="square">
            <a:spAutoFit/>
          </a:bodyPr>
          <a:lstStyle/>
          <a:p>
            <a:pPr algn="ctr"/>
            <a:r>
              <a:rPr altLang="en-US" dirty="0" lang="zh-TW" smtClean="0" sz="3200">
                <a:solidFill>
                  <a:srgbClr val="0000FF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小欺大</a:t>
            </a:r>
            <a:endParaRPr altLang="en-US" dirty="0" lang="zh-TW" sz="3200">
              <a:solidFill>
                <a:srgbClr val="0000FF"/>
              </a:solidFill>
              <a:latin charset="-120" panose="020F0809000000000000" pitchFamily="49" typeface="華康中特圓體"/>
              <a:ea charset="-120" panose="020F0809000000000000" pitchFamily="49" typeface="華康中特圓體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430560" y="4193984"/>
            <a:ext cx="677108" cy="1656184"/>
          </a:xfrm>
          <a:prstGeom prst="rect">
            <a:avLst/>
          </a:prstGeom>
          <a:noFill/>
        </p:spPr>
        <p:txBody>
          <a:bodyPr anchor="ctr" rtlCol="0" vert="eaVert" wrap="square">
            <a:spAutoFit/>
          </a:bodyPr>
          <a:lstStyle/>
          <a:p>
            <a:pPr algn="ctr"/>
            <a:r>
              <a:rPr altLang="en-US" dirty="0" lang="zh-TW" smtClean="0" sz="3200">
                <a:solidFill>
                  <a:srgbClr val="0000FF"/>
                </a:solidFill>
                <a:latin charset="-120" panose="020F0809000000000000" pitchFamily="49" typeface="華康中特圓體"/>
                <a:ea charset="-120" panose="020F0809000000000000" pitchFamily="49" typeface="華康中特圓體"/>
              </a:rPr>
              <a:t>大欺小</a:t>
            </a:r>
            <a:endParaRPr altLang="en-US" dirty="0" lang="zh-TW" sz="3200">
              <a:solidFill>
                <a:srgbClr val="0000FF"/>
              </a:solidFill>
              <a:latin charset="-120" panose="020F0809000000000000" pitchFamily="49" typeface="華康中特圓體"/>
              <a:ea charset="-120" panose="020F0809000000000000" pitchFamily="49" typeface="華康中特圓體"/>
            </a:endParaRPr>
          </a:p>
        </p:txBody>
      </p:sp>
      <p:pic>
        <p:nvPicPr>
          <p:cNvPr id="16" name="Picture 40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96" y="1665024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37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32076"/>
            <a:ext cx="1440000" cy="198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圖片 18"/>
          <p:cNvPicPr>
            <a:picLocks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8238" y="1579860"/>
            <a:ext cx="4176303" cy="216000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20" name="圖片 19"/>
          <p:cNvPicPr>
            <a:picLocks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1343" y="3921295"/>
            <a:ext cx="4176303" cy="216000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21" name="圖片 20"/>
          <p:cNvPicPr>
            <a:picLocks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02299" y="1580733"/>
            <a:ext cx="4176303" cy="216000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22" name="圖片 21"/>
          <p:cNvPicPr>
            <a:picLocks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705100" y="3921295"/>
            <a:ext cx="4176303" cy="216000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sp>
        <p:nvSpPr>
          <p:cNvPr id="23" name="矩形 4"/>
          <p:cNvSpPr>
            <a:spLocks noChangeArrowheads="1"/>
          </p:cNvSpPr>
          <p:nvPr/>
        </p:nvSpPr>
        <p:spPr bwMode="auto">
          <a:xfrm>
            <a:off x="1258888" y="0"/>
            <a:ext cx="3313112" cy="692150"/>
          </a:xfrm>
          <a:prstGeom prst="rect">
            <a:avLst/>
          </a:prstGeom>
          <a:solidFill>
            <a:srgbClr val="D9C215"/>
          </a:solidFill>
          <a:ln algn="ctr" w="9525">
            <a:solidFill>
              <a:srgbClr val="D9C215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9pPr>
          </a:lstStyle>
          <a:p>
            <a:pPr eaLnBrk="1" hangingPunct="1"/>
            <a:endParaRPr altLang="en-US" lang="zh-TW"/>
          </a:p>
        </p:txBody>
      </p:sp>
      <p:sp>
        <p:nvSpPr>
          <p:cNvPr id="24" name="文字方塊 23"/>
          <p:cNvSpPr txBox="1"/>
          <p:nvPr/>
        </p:nvSpPr>
        <p:spPr>
          <a:xfrm>
            <a:off x="1259632" y="0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r>
              <a:rPr altLang="en-US" dirty="0" lang="zh-TW" sz="4000">
                <a:effectLst>
                  <a:glow rad="177800">
                    <a:schemeClr val="bg1"/>
                  </a:glow>
                </a:effectLst>
                <a:latin charset="-120" panose="020F0809000000000000" pitchFamily="49" typeface="華康中特圓體"/>
                <a:ea charset="-120" panose="020F0809000000000000" pitchFamily="49" typeface="華康中特圓體"/>
              </a:rPr>
              <a:t>分數教學學具</a:t>
            </a:r>
          </a:p>
        </p:txBody>
      </p:sp>
      <p:sp>
        <p:nvSpPr>
          <p:cNvPr id="25" name="頁尾版面配置區 3"/>
          <p:cNvSpPr>
            <a:spLocks noGrp="1"/>
          </p:cNvSpPr>
          <p:nvPr>
            <p:ph idx="10" sz="quarter" type="ftr"/>
          </p:nvPr>
        </p:nvSpPr>
        <p:spPr>
          <a:xfrm>
            <a:off x="6804025" y="6524625"/>
            <a:ext cx="2322513" cy="32702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charset="2" panose="05000000000000000000" pitchFamily="2" typeface="Wingdings"/>
              <a:buChar char="v"/>
              <a:defRPr sz="28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1pPr>
            <a:lvl2pPr indent="-285750" marL="742950">
              <a:spcBef>
                <a:spcPct val="20000"/>
              </a:spcBef>
              <a:buClr>
                <a:schemeClr val="accent1"/>
              </a:buClr>
              <a:buFont charset="2" panose="05000000000000000000" pitchFamily="2" typeface="Wingdings"/>
              <a:buChar char="§"/>
              <a:defRPr sz="26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2pPr>
            <a:lvl3pPr indent="-228600" marL="11430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dirty="0" lang="zh-TW" smtClean="0" sz="1400">
                <a:solidFill>
                  <a:srgbClr val="777777"/>
                </a:solidFill>
                <a:latin charset="0" panose="020B0604020202020204" pitchFamily="34" typeface="Arial"/>
                <a:ea charset="-120" panose="020B0604030504040204" pitchFamily="34" typeface="微軟正黑體"/>
              </a:rPr>
              <a:t>台南市鹽水國小何鳳珠</a:t>
            </a:r>
            <a:r>
              <a:rPr altLang="en-US" dirty="0" lang="zh-TW" smtClean="0" sz="1200">
                <a:latin charset="0" panose="020B0604020202020204" pitchFamily="34" typeface="Arial"/>
              </a:rPr>
              <a:t>    </a:t>
            </a:r>
            <a:endParaRPr altLang="zh-TW" dirty="0" lang="en-US" smtClean="0" sz="1200">
              <a:latin charset="0" panose="020B0604020202020204" pitchFamily="34"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849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xit" presetID="16" presetSubtype="37">
                                  <p:stCondLst>
                                    <p:cond delay="0"/>
                                  </p:stCondLst>
                                  <p:childTnLst>
                                    <p:animEffect filter="barn(outVertical)" transition="out">
                                      <p:cBhvr>
                                        <p:cTn dur="500" id="6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afterEffect" presetClass="exit" presetID="16" presetSubtype="37">
                                  <p:stCondLst>
                                    <p:cond delay="0"/>
                                  </p:stCondLst>
                                  <p:childTnLst>
                                    <p:animEffect filter="barn(outVertical)" transition="out">
                                      <p:cBhvr>
                                        <p:cTn dur="500" id="1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afterEffect" presetClass="exit" presetID="16" presetSubtype="37">
                                  <p:stCondLst>
                                    <p:cond delay="0"/>
                                  </p:stCondLst>
                                  <p:childTnLst>
                                    <p:animEffect filter="barn(outVertical)" transition="out">
                                      <p:cBhvr>
                                        <p:cTn dur="500" id="22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afterEffect" presetClass="exit" presetID="16" presetSubtype="37">
                                  <p:stCondLst>
                                    <p:cond delay="0"/>
                                  </p:stCondLst>
                                  <p:childTnLst>
                                    <p:animEffect filter="barn(outVertical)" transition="out">
                                      <p:cBhvr>
                                        <p:cTn dur="500" id="3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2">
                      <p:stCondLst>
                        <p:cond delay="indefinite"/>
                      </p:stCondLst>
                      <p:childTnLst>
                        <p:par>
                          <p:cTn fill="hold" id="33">
                            <p:stCondLst>
                              <p:cond delay="0"/>
                            </p:stCondLst>
                            <p:childTnLst>
                              <p:par>
                                <p:cTn fill="hold" id="34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smtClean="0">
                <a:solidFill>
                  <a:srgbClr val="77777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台南市鹽水國小何鳳珠</a:t>
            </a:r>
            <a:r>
              <a:rPr lang="zh-TW" altLang="en-US" sz="1200" smtClean="0">
                <a:latin typeface="Arial" panose="020B0604020202020204" pitchFamily="34" charset="0"/>
              </a:rPr>
              <a:t>    </a:t>
            </a:r>
            <a:endParaRPr lang="en-US" altLang="zh-TW" sz="1200" smtClean="0">
              <a:latin typeface="Arial" panose="020B0604020202020204" pitchFamily="34" charset="0"/>
            </a:endParaRPr>
          </a:p>
        </p:txBody>
      </p:sp>
      <p:sp>
        <p:nvSpPr>
          <p:cNvPr id="4099" name="矩形 4"/>
          <p:cNvSpPr>
            <a:spLocks noChangeArrowheads="1"/>
          </p:cNvSpPr>
          <p:nvPr/>
        </p:nvSpPr>
        <p:spPr bwMode="auto">
          <a:xfrm>
            <a:off x="1258888" y="0"/>
            <a:ext cx="3313112" cy="692150"/>
          </a:xfrm>
          <a:prstGeom prst="rect">
            <a:avLst/>
          </a:prstGeom>
          <a:solidFill>
            <a:srgbClr val="D9C215"/>
          </a:solidFill>
          <a:ln w="9525" algn="ctr">
            <a:solidFill>
              <a:srgbClr val="D9C215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259632" y="0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r>
              <a:rPr lang="zh-TW" altLang="en-US" sz="4000" dirty="0">
                <a:effectLst>
                  <a:glow rad="177800">
                    <a:schemeClr val="bg1"/>
                  </a:glo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分數教學學具</a:t>
            </a:r>
          </a:p>
        </p:txBody>
      </p:sp>
      <p:sp>
        <p:nvSpPr>
          <p:cNvPr id="24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8816"/>
            <a:ext cx="1066800" cy="329184"/>
          </a:xfrm>
          <a:prstGeom prst="rect">
            <a:avLst/>
          </a:prstGeom>
        </p:spPr>
        <p:txBody>
          <a:bodyPr/>
          <a:lstStyle/>
          <a:p>
            <a:fld id="{FA61CA24-0CF4-4185-9F2A-8564CEA1453A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340768"/>
            <a:ext cx="5943861" cy="489654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383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dirty="0" smtClean="0">
                <a:solidFill>
                  <a:srgbClr val="77777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台南市鹽水國小何鳳珠</a:t>
            </a:r>
            <a:r>
              <a:rPr lang="zh-TW" altLang="en-US" sz="1200" dirty="0" smtClean="0">
                <a:latin typeface="Arial" panose="020B0604020202020204" pitchFamily="34" charset="0"/>
              </a:rPr>
              <a:t>    </a:t>
            </a:r>
            <a:endParaRPr lang="en-US" altLang="zh-TW" sz="1200" dirty="0" smtClean="0">
              <a:latin typeface="Arial" panose="020B0604020202020204" pitchFamily="34" charset="0"/>
            </a:endParaRPr>
          </a:p>
        </p:txBody>
      </p:sp>
      <p:sp>
        <p:nvSpPr>
          <p:cNvPr id="4099" name="矩形 4"/>
          <p:cNvSpPr>
            <a:spLocks noChangeArrowheads="1"/>
          </p:cNvSpPr>
          <p:nvPr/>
        </p:nvSpPr>
        <p:spPr bwMode="auto">
          <a:xfrm>
            <a:off x="1258888" y="0"/>
            <a:ext cx="3313112" cy="692150"/>
          </a:xfrm>
          <a:prstGeom prst="rect">
            <a:avLst/>
          </a:prstGeom>
          <a:solidFill>
            <a:srgbClr val="D9C215"/>
          </a:solidFill>
          <a:ln w="9525" algn="ctr">
            <a:solidFill>
              <a:srgbClr val="D9C215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259632" y="0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r>
              <a:rPr lang="zh-TW" altLang="en-US" sz="4000" dirty="0">
                <a:effectLst>
                  <a:glow rad="177800">
                    <a:schemeClr val="bg1"/>
                  </a:glo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分數教學學具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2776"/>
            <a:ext cx="7508995" cy="475252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400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頁尾版面配置區 3"/>
          <p:cNvSpPr>
            <a:spLocks noGrp="1"/>
          </p:cNvSpPr>
          <p:nvPr>
            <p:ph idx="10" sz="quarter" type="ftr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charset="2" panose="05000000000000000000" pitchFamily="2" typeface="Wingdings"/>
              <a:buChar char="v"/>
              <a:defRPr sz="28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1pPr>
            <a:lvl2pPr indent="-285750" marL="742950">
              <a:spcBef>
                <a:spcPct val="20000"/>
              </a:spcBef>
              <a:buClr>
                <a:schemeClr val="accent1"/>
              </a:buClr>
              <a:buFont charset="2" panose="05000000000000000000" pitchFamily="2" typeface="Wingdings"/>
              <a:buChar char="§"/>
              <a:defRPr sz="26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2pPr>
            <a:lvl3pPr indent="-228600" marL="11430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lang="zh-TW" smtClean="0" sz="1400">
                <a:solidFill>
                  <a:srgbClr val="777777"/>
                </a:solidFill>
                <a:latin charset="0" panose="020B0604020202020204" pitchFamily="34" typeface="Arial"/>
                <a:ea charset="-120" panose="020B0604030504040204" pitchFamily="34" typeface="微軟正黑體"/>
              </a:rPr>
              <a:t>台南市鹽水國小何鳳珠</a:t>
            </a:r>
            <a:r>
              <a:rPr altLang="en-US" lang="zh-TW" smtClean="0" sz="1200">
                <a:latin charset="0" panose="020B0604020202020204" pitchFamily="34" typeface="Arial"/>
              </a:rPr>
              <a:t>    </a:t>
            </a:r>
            <a:endParaRPr altLang="zh-TW" lang="en-US" smtClean="0" sz="1200">
              <a:latin charset="0" panose="020B0604020202020204" pitchFamily="34" typeface="Arial"/>
            </a:endParaRPr>
          </a:p>
        </p:txBody>
      </p:sp>
      <p:sp>
        <p:nvSpPr>
          <p:cNvPr id="4099" name="矩形 4"/>
          <p:cNvSpPr>
            <a:spLocks noChangeArrowheads="1"/>
          </p:cNvSpPr>
          <p:nvPr/>
        </p:nvSpPr>
        <p:spPr bwMode="auto">
          <a:xfrm>
            <a:off x="1258888" y="0"/>
            <a:ext cx="3313112" cy="692150"/>
          </a:xfrm>
          <a:prstGeom prst="rect">
            <a:avLst/>
          </a:prstGeom>
          <a:solidFill>
            <a:srgbClr val="D9C215"/>
          </a:solidFill>
          <a:ln algn="ctr" w="9525">
            <a:solidFill>
              <a:srgbClr val="D9C215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9pPr>
          </a:lstStyle>
          <a:p>
            <a:pPr eaLnBrk="1" hangingPunct="1"/>
            <a:endParaRPr altLang="en-US" lang="zh-TW"/>
          </a:p>
        </p:txBody>
      </p:sp>
      <p:sp>
        <p:nvSpPr>
          <p:cNvPr id="6" name="文字方塊 5"/>
          <p:cNvSpPr txBox="1"/>
          <p:nvPr/>
        </p:nvSpPr>
        <p:spPr>
          <a:xfrm>
            <a:off x="1259632" y="0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r>
              <a:rPr altLang="en-US" dirty="0" lang="zh-TW" sz="4000">
                <a:effectLst>
                  <a:glow rad="177800">
                    <a:schemeClr val="bg1"/>
                  </a:glow>
                </a:effectLst>
                <a:latin charset="-120" panose="020F0809000000000000" pitchFamily="49" typeface="華康中特圓體"/>
                <a:ea charset="-120" panose="020F0809000000000000" pitchFamily="49" typeface="華康中特圓體"/>
              </a:rPr>
              <a:t>分數教學學具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cstate="print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41"/>
          <a:stretch/>
        </p:blipFill>
        <p:spPr>
          <a:xfrm rot="16200000">
            <a:off x="3491099" y="-1008892"/>
            <a:ext cx="2161801" cy="68580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cstate="print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519"/>
          <a:stretch/>
        </p:blipFill>
        <p:spPr>
          <a:xfrm rot="16200000">
            <a:off x="3419872" y="1728193"/>
            <a:ext cx="2304256" cy="685800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5670074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smtClean="0">
                <a:solidFill>
                  <a:srgbClr val="77777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台南市鹽水國小何鳳珠</a:t>
            </a:r>
            <a:r>
              <a:rPr lang="zh-TW" altLang="en-US" sz="1200" smtClean="0">
                <a:latin typeface="Arial" panose="020B0604020202020204" pitchFamily="34" charset="0"/>
              </a:rPr>
              <a:t>    </a:t>
            </a:r>
            <a:endParaRPr lang="en-US" altLang="zh-TW" sz="1200" smtClean="0">
              <a:latin typeface="Arial" panose="020B0604020202020204" pitchFamily="34" charset="0"/>
            </a:endParaRPr>
          </a:p>
        </p:txBody>
      </p:sp>
      <p:sp>
        <p:nvSpPr>
          <p:cNvPr id="4099" name="矩形 4"/>
          <p:cNvSpPr>
            <a:spLocks noChangeArrowheads="1"/>
          </p:cNvSpPr>
          <p:nvPr/>
        </p:nvSpPr>
        <p:spPr bwMode="auto">
          <a:xfrm>
            <a:off x="1258888" y="0"/>
            <a:ext cx="3313112" cy="692150"/>
          </a:xfrm>
          <a:prstGeom prst="rect">
            <a:avLst/>
          </a:prstGeom>
          <a:solidFill>
            <a:srgbClr val="D9C215"/>
          </a:solidFill>
          <a:ln w="9525" algn="ctr">
            <a:solidFill>
              <a:srgbClr val="D9C215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259632" y="0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r>
              <a:rPr lang="zh-TW" altLang="en-US" sz="4000" dirty="0">
                <a:effectLst>
                  <a:glow rad="177800">
                    <a:schemeClr val="bg1"/>
                  </a:glo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分數教學學具</a:t>
            </a:r>
          </a:p>
        </p:txBody>
      </p:sp>
      <p:sp>
        <p:nvSpPr>
          <p:cNvPr id="24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8816"/>
            <a:ext cx="1066800" cy="329184"/>
          </a:xfrm>
          <a:prstGeom prst="rect">
            <a:avLst/>
          </a:prstGeom>
        </p:spPr>
        <p:txBody>
          <a:bodyPr/>
          <a:lstStyle/>
          <a:p>
            <a:fld id="{FA61CA24-0CF4-4185-9F2A-8564CEA1453A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5550718" cy="47542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484784"/>
            <a:ext cx="2885973" cy="21866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59" y="3861048"/>
            <a:ext cx="2885973" cy="2450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320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smtClean="0">
                <a:solidFill>
                  <a:srgbClr val="77777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台南市鹽水國小何鳳珠</a:t>
            </a:r>
            <a:r>
              <a:rPr lang="zh-TW" altLang="en-US" sz="1200" smtClean="0">
                <a:latin typeface="Arial" panose="020B0604020202020204" pitchFamily="34" charset="0"/>
              </a:rPr>
              <a:t>    </a:t>
            </a:r>
            <a:endParaRPr lang="en-US" altLang="zh-TW" sz="1200" smtClean="0">
              <a:latin typeface="Arial" panose="020B0604020202020204" pitchFamily="34" charset="0"/>
            </a:endParaRPr>
          </a:p>
        </p:txBody>
      </p:sp>
      <p:sp>
        <p:nvSpPr>
          <p:cNvPr id="4099" name="矩形 4"/>
          <p:cNvSpPr>
            <a:spLocks noChangeArrowheads="1"/>
          </p:cNvSpPr>
          <p:nvPr/>
        </p:nvSpPr>
        <p:spPr bwMode="auto">
          <a:xfrm>
            <a:off x="1258888" y="0"/>
            <a:ext cx="3313112" cy="692150"/>
          </a:xfrm>
          <a:prstGeom prst="rect">
            <a:avLst/>
          </a:prstGeom>
          <a:solidFill>
            <a:srgbClr val="D9C215"/>
          </a:solidFill>
          <a:ln w="9525" algn="ctr">
            <a:solidFill>
              <a:srgbClr val="D9C215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259632" y="0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r>
              <a:rPr lang="zh-TW" altLang="en-US" sz="4000" dirty="0">
                <a:effectLst>
                  <a:glow rad="177800">
                    <a:schemeClr val="bg1"/>
                  </a:glo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分數教學學具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89" y="2872212"/>
            <a:ext cx="4761072" cy="36524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421103"/>
            <a:ext cx="3682238" cy="509717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951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/>
          <p:cNvPicPr>
            <a:picLocks noChangeArrowheads="1"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4717" y="2996952"/>
            <a:ext cx="5177401" cy="3240360"/>
          </a:xfrm>
          <a:prstGeom prst="rect">
            <a:avLst/>
          </a:prstGeom>
          <a:ln w="6350">
            <a:solidFill>
              <a:schemeClr val="tx1"/>
            </a:solidFill>
            <a:miter lim="800000"/>
            <a:headEnd/>
            <a:tailEnd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2"/>
          <p:cNvPicPr>
            <a:picLocks noChangeArrowheads="1"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859" l="7556" r="296"/>
          <a:stretch/>
        </p:blipFill>
        <p:spPr bwMode="auto">
          <a:xfrm>
            <a:off x="1043608" y="3661242"/>
            <a:ext cx="874196" cy="14436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/>
          <p:cNvPicPr>
            <a:picLocks noChangeArrowheads="1"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32" l="1485" r="296" t="43936"/>
          <a:stretch/>
        </p:blipFill>
        <p:spPr bwMode="auto">
          <a:xfrm>
            <a:off x="2567020" y="3653978"/>
            <a:ext cx="936104" cy="144465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" name="Picture 2"/>
          <p:cNvPicPr>
            <a:picLocks noChangeArrowheads="1" noChangeAspect="1"/>
          </p:cNvPicPr>
          <p:nvPr/>
        </p:nvPicPr>
        <p:blipFill rotWithShape="1"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" t="71968"/>
          <a:stretch/>
        </p:blipFill>
        <p:spPr bwMode="auto">
          <a:xfrm>
            <a:off x="4148295" y="3666867"/>
            <a:ext cx="950249" cy="144465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210"/>
          <p:cNvPicPr>
            <a:picLocks noChangeArrowheads="1" noChangeAspect="1"/>
          </p:cNvPicPr>
          <p:nvPr/>
        </p:nvPicPr>
        <p:blipFill>
          <a:blip r:embed="rId6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324" y="3666866"/>
            <a:ext cx="963103" cy="144465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383682" y="1160748"/>
            <a:ext cx="8229600" cy="17556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ClrTx/>
            </a:pPr>
            <a:r>
              <a:rPr altLang="en-US" b="1" dirty="0" lang="zh-TW" smtClean="0" sz="3600">
                <a:solidFill>
                  <a:schemeClr val="tx1"/>
                </a:solidFill>
              </a:rPr>
              <a:t>分數的大小比較</a:t>
            </a:r>
            <a:endParaRPr altLang="zh-TW" b="1" dirty="0" lang="en-US" smtClean="0" sz="360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  <a:spcBef>
                <a:spcPts val="0"/>
              </a:spcBef>
              <a:buClrTx/>
            </a:pPr>
            <a:r>
              <a:rPr altLang="en-US" dirty="0" lang="zh-TW" smtClean="0" sz="2800"/>
              <a:t>善用     與１這兩個參照點。</a:t>
            </a:r>
            <a:endParaRPr altLang="zh-TW" dirty="0" lang="en-US" smtClean="0" sz="2800">
              <a:solidFill>
                <a:schemeClr val="tx1"/>
              </a:solidFill>
            </a:endParaRPr>
          </a:p>
        </p:txBody>
      </p:sp>
      <p:graphicFrame>
        <p:nvGraphicFramePr>
          <p:cNvPr id="13" name="物件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077939"/>
              </p:ext>
            </p:extLst>
          </p:nvPr>
        </p:nvGraphicFramePr>
        <p:xfrm>
          <a:off x="2192370" y="1925084"/>
          <a:ext cx="3746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imgH="393529" imgW="152334" name="方程式" progId="Equation.3" r:id="rId7" spid="_x0000_s34877">
                  <p:embed/>
                </p:oleObj>
              </mc:Choice>
              <mc:Fallback>
                <p:oleObj imgH="393529" imgW="152334" name="方程式" progId="Equation.3" r:id="rId7">
                  <p:embed/>
                  <p:pic>
                    <p:nvPicPr>
                      <p:cNvPr id="0" name=""/>
                      <p:cNvPicPr>
                        <a:picLocks noChangeArrowheads="1" noChangeAspect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2370" y="1925084"/>
                        <a:ext cx="374650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" name="群組 21"/>
          <p:cNvGrpSpPr/>
          <p:nvPr/>
        </p:nvGrpSpPr>
        <p:grpSpPr>
          <a:xfrm>
            <a:off x="7347207" y="3666865"/>
            <a:ext cx="946448" cy="1444656"/>
            <a:chOff x="7740352" y="3847647"/>
            <a:chExt cx="946448" cy="1444656"/>
          </a:xfrm>
        </p:grpSpPr>
        <p:pic>
          <p:nvPicPr>
            <p:cNvPr id="19" name="Picture 2"/>
            <p:cNvPicPr>
              <a:picLocks noChangeArrowheads="1" noChangeAspect="1"/>
            </p:cNvPicPr>
            <p:nvPr/>
          </p:nvPicPr>
          <p:blipFill rotWithShape="1">
            <a:blip r:embed="rId5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032" l="398" r="296" t="43936"/>
            <a:stretch/>
          </p:blipFill>
          <p:spPr bwMode="auto">
            <a:xfrm>
              <a:off x="7740352" y="3847647"/>
              <a:ext cx="946448" cy="1444656"/>
            </a:xfrm>
            <a:prstGeom prst="rect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algn="tl" blurRad="292100" dir="2700000" dist="139700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958188" y="4695763"/>
              <a:ext cx="542925" cy="552450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978022" y="3937823"/>
              <a:ext cx="533400" cy="609600"/>
            </a:xfrm>
            <a:prstGeom prst="rect">
              <a:avLst/>
            </a:prstGeom>
            <a:ln>
              <a:solidFill>
                <a:srgbClr val="C4C4C4"/>
              </a:solidFill>
            </a:ln>
          </p:spPr>
        </p:pic>
      </p:grpSp>
      <p:sp>
        <p:nvSpPr>
          <p:cNvPr id="23" name="矩形 4"/>
          <p:cNvSpPr>
            <a:spLocks noChangeArrowheads="1"/>
          </p:cNvSpPr>
          <p:nvPr/>
        </p:nvSpPr>
        <p:spPr bwMode="auto">
          <a:xfrm>
            <a:off x="1258888" y="0"/>
            <a:ext cx="3313112" cy="692150"/>
          </a:xfrm>
          <a:prstGeom prst="rect">
            <a:avLst/>
          </a:prstGeom>
          <a:solidFill>
            <a:srgbClr val="D9C215"/>
          </a:solidFill>
          <a:ln algn="ctr" w="9525">
            <a:solidFill>
              <a:srgbClr val="D9C215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1pPr>
            <a:lvl2pPr indent="-285750" marL="742950"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2pPr>
            <a:lvl3pPr indent="-228600" marL="1143000"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3pPr>
            <a:lvl4pPr indent="-228600" marL="1600200"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4pPr>
            <a:lvl5pPr indent="-228600" marL="2057400"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5pPr>
            <a:lvl6pPr eaLnBrk="0" fontAlgn="base" hangingPunct="0" indent="-228600" marL="25146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6pPr>
            <a:lvl7pPr eaLnBrk="0" fontAlgn="base" hangingPunct="0" indent="-228600" marL="29718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7pPr>
            <a:lvl8pPr eaLnBrk="0" fontAlgn="base" hangingPunct="0" indent="-228600" marL="34290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8pPr>
            <a:lvl9pPr eaLnBrk="0" fontAlgn="base" hangingPunct="0" indent="-228600" marL="388620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charset="0" panose="020B0604020202020204" pitchFamily="34" typeface="Arial"/>
                <a:ea charset="-120" panose="03000509000000000000" pitchFamily="65" typeface="標楷體"/>
              </a:defRPr>
            </a:lvl9pPr>
          </a:lstStyle>
          <a:p>
            <a:pPr eaLnBrk="1" hangingPunct="1"/>
            <a:endParaRPr altLang="en-US" lang="zh-TW"/>
          </a:p>
        </p:txBody>
      </p:sp>
      <p:sp>
        <p:nvSpPr>
          <p:cNvPr id="24" name="文字方塊 23"/>
          <p:cNvSpPr txBox="1"/>
          <p:nvPr/>
        </p:nvSpPr>
        <p:spPr>
          <a:xfrm>
            <a:off x="1259632" y="0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r>
              <a:rPr altLang="en-US" dirty="0" lang="zh-TW" sz="4000">
                <a:effectLst>
                  <a:glow rad="177800">
                    <a:schemeClr val="bg1"/>
                  </a:glow>
                </a:effectLst>
                <a:latin charset="-120" panose="020F0809000000000000" pitchFamily="49" typeface="華康中特圓體"/>
                <a:ea charset="-120" panose="020F0809000000000000" pitchFamily="49" typeface="華康中特圓體"/>
              </a:rPr>
              <a:t>分數教學學具</a:t>
            </a:r>
          </a:p>
        </p:txBody>
      </p:sp>
    </p:spTree>
    <p:extLst>
      <p:ext uri="{BB962C8B-B14F-4D97-AF65-F5344CB8AC3E}">
        <p14:creationId xmlns:p14="http://schemas.microsoft.com/office/powerpoint/2010/main" val="428381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5" nodeType="clickEffect" presetClass="exit" presetID="49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8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1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2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6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smtClean="0">
                <a:solidFill>
                  <a:srgbClr val="77777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台南市鹽水國小何鳳珠</a:t>
            </a:r>
            <a:r>
              <a:rPr lang="zh-TW" altLang="en-US" sz="1200" smtClean="0">
                <a:latin typeface="Arial" panose="020B0604020202020204" pitchFamily="34" charset="0"/>
              </a:rPr>
              <a:t>    </a:t>
            </a:r>
            <a:endParaRPr lang="en-US" altLang="zh-TW" sz="1200" smtClean="0">
              <a:latin typeface="Arial" panose="020B0604020202020204" pitchFamily="34" charset="0"/>
            </a:endParaRPr>
          </a:p>
        </p:txBody>
      </p:sp>
      <p:pic>
        <p:nvPicPr>
          <p:cNvPr id="5123" name="Picture 9" descr="DSC08277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9144000" cy="621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7316" name="WordArt 4"/>
          <p:cNvSpPr>
            <a:spLocks noChangeArrowheads="1" noChangeShapeType="1" noTextEdit="1"/>
          </p:cNvSpPr>
          <p:nvPr/>
        </p:nvSpPr>
        <p:spPr bwMode="auto">
          <a:xfrm>
            <a:off x="2268538" y="2781300"/>
            <a:ext cx="4752975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TW" altLang="en-US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超世紀中疊黑" panose="02000000000000000000" pitchFamily="2" charset="-120"/>
                <a:ea typeface="超世紀中疊黑" panose="02000000000000000000" pitchFamily="2" charset="-120"/>
              </a:rPr>
              <a:t>分數除法</a:t>
            </a:r>
          </a:p>
        </p:txBody>
      </p:sp>
      <p:sp>
        <p:nvSpPr>
          <p:cNvPr id="364" name="文字方塊 363"/>
          <p:cNvSpPr txBox="1"/>
          <p:nvPr/>
        </p:nvSpPr>
        <p:spPr>
          <a:xfrm>
            <a:off x="2051050" y="5157788"/>
            <a:ext cx="5545138" cy="7937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30000"/>
              </a:spcBef>
              <a:defRPr/>
            </a:pPr>
            <a:r>
              <a:rPr lang="zh-TW" altLang="en-US" sz="2000" smtClean="0">
                <a:latin typeface="華康儷中宋" pitchFamily="49" charset="-120"/>
                <a:ea typeface="華康儷中宋" pitchFamily="49" charset="-120"/>
                <a:cs typeface="華康細圓體" pitchFamily="49" charset="-120"/>
              </a:rPr>
              <a:t>臺南市國教輔導團  </a:t>
            </a:r>
            <a:r>
              <a:rPr lang="zh-TW" altLang="en-US" sz="2000" smtClean="0">
                <a:effectLst>
                  <a:outerShdw blurRad="38100" dist="38100" dir="2700000" algn="tl">
                    <a:srgbClr val="C0C0C0"/>
                  </a:outerShdw>
                </a:effectLst>
                <a:latin typeface="華康儷中宋" pitchFamily="49" charset="-120"/>
                <a:ea typeface="華康儷中宋" pitchFamily="49" charset="-120"/>
                <a:cs typeface="華康細圓體" pitchFamily="49" charset="-120"/>
              </a:rPr>
              <a:t>鹽水國小何鳳珠</a:t>
            </a:r>
          </a:p>
          <a:p>
            <a:pPr algn="ctr" eaLnBrk="1" hangingPunct="1">
              <a:spcBef>
                <a:spcPct val="30000"/>
              </a:spcBef>
              <a:defRPr/>
            </a:pPr>
            <a:r>
              <a:rPr lang="en-US" altLang="zh-TW" sz="2000" smtClean="0">
                <a:solidFill>
                  <a:srgbClr val="800000"/>
                </a:solidFill>
                <a:ea typeface="Batang" pitchFamily="18" charset="-127"/>
                <a:cs typeface="華康細圓體" pitchFamily="49" charset="-120"/>
              </a:rPr>
              <a:t>judy_h@mail2000.com.tw</a:t>
            </a:r>
          </a:p>
        </p:txBody>
      </p:sp>
      <p:sp>
        <p:nvSpPr>
          <p:cNvPr id="6" name="頁尾版面配置區 3"/>
          <p:cNvSpPr txBox="1">
            <a:spLocks/>
          </p:cNvSpPr>
          <p:nvPr/>
        </p:nvSpPr>
        <p:spPr bwMode="gray">
          <a:xfrm>
            <a:off x="6956425" y="6677025"/>
            <a:ext cx="23225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v"/>
              <a:defRPr sz="2800" b="1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6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smtClean="0">
                <a:solidFill>
                  <a:srgbClr val="77777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台南市鹽水國小何鳳珠</a:t>
            </a:r>
            <a:r>
              <a:rPr lang="zh-TW" altLang="en-US" sz="1200" smtClean="0">
                <a:latin typeface="Arial" panose="020B0604020202020204" pitchFamily="34" charset="0"/>
              </a:rPr>
              <a:t>    </a:t>
            </a:r>
            <a:endParaRPr lang="en-US" altLang="zh-TW" sz="12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smtClean="0">
                <a:solidFill>
                  <a:srgbClr val="77777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台南市鹽水國小何鳳珠</a:t>
            </a:r>
            <a:r>
              <a:rPr lang="zh-TW" altLang="en-US" sz="1200" smtClean="0">
                <a:latin typeface="Arial" panose="020B0604020202020204" pitchFamily="34" charset="0"/>
              </a:rPr>
              <a:t>    </a:t>
            </a:r>
            <a:endParaRPr lang="en-US" altLang="zh-TW" sz="1200" smtClean="0">
              <a:latin typeface="Arial" panose="020B0604020202020204" pitchFamily="34" charset="0"/>
            </a:endParaRPr>
          </a:p>
        </p:txBody>
      </p:sp>
      <p:pic>
        <p:nvPicPr>
          <p:cNvPr id="462890" name="Picture 42" descr="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3535363"/>
            <a:ext cx="25781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2891" name="Picture 43" descr="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3522663"/>
            <a:ext cx="2592387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2892" name="Picture 44" descr="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3535363"/>
            <a:ext cx="2084387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TW" altLang="en-US" smtClean="0"/>
          </a:p>
        </p:txBody>
      </p:sp>
      <p:sp>
        <p:nvSpPr>
          <p:cNvPr id="462851" name="Text Box 3"/>
          <p:cNvSpPr txBox="1">
            <a:spLocks noChangeArrowheads="1"/>
          </p:cNvSpPr>
          <p:nvPr/>
        </p:nvSpPr>
        <p:spPr bwMode="auto">
          <a:xfrm>
            <a:off x="3521075" y="3360738"/>
            <a:ext cx="2159000" cy="431800"/>
          </a:xfrm>
          <a:prstGeom prst="rect">
            <a:avLst/>
          </a:prstGeom>
          <a:solidFill>
            <a:srgbClr val="000066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tIns="10800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zh-TW" altLang="en-US" sz="2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整數</a:t>
            </a:r>
            <a:r>
              <a:rPr lang="en-US" altLang="zh-TW" sz="2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zh-TW" altLang="en-US" sz="2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</a:t>
            </a:r>
          </a:p>
        </p:txBody>
      </p:sp>
      <p:sp>
        <p:nvSpPr>
          <p:cNvPr id="462852" name="Text Box 4"/>
          <p:cNvSpPr txBox="1">
            <a:spLocks noChangeArrowheads="1"/>
          </p:cNvSpPr>
          <p:nvPr/>
        </p:nvSpPr>
        <p:spPr bwMode="auto">
          <a:xfrm>
            <a:off x="6400800" y="3360738"/>
            <a:ext cx="2160588" cy="431800"/>
          </a:xfrm>
          <a:prstGeom prst="rect">
            <a:avLst/>
          </a:prstGeom>
          <a:solidFill>
            <a:srgbClr val="CC00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tIns="10800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zh-TW" altLang="en-US" sz="2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</a:t>
            </a:r>
            <a:r>
              <a:rPr lang="en-US" altLang="zh-TW" sz="2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zh-TW" altLang="en-US" sz="2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</a:t>
            </a:r>
          </a:p>
        </p:txBody>
      </p:sp>
      <p:sp>
        <p:nvSpPr>
          <p:cNvPr id="462880" name="Text Box 32"/>
          <p:cNvSpPr txBox="1">
            <a:spLocks noChangeArrowheads="1"/>
          </p:cNvSpPr>
          <p:nvPr/>
        </p:nvSpPr>
        <p:spPr bwMode="auto">
          <a:xfrm>
            <a:off x="639763" y="3360738"/>
            <a:ext cx="2160587" cy="431800"/>
          </a:xfrm>
          <a:prstGeom prst="rect">
            <a:avLst/>
          </a:prstGeom>
          <a:solidFill>
            <a:srgbClr val="0066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tIns="10800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zh-TW" altLang="en-US" sz="2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</a:t>
            </a:r>
            <a:r>
              <a:rPr lang="en-US" altLang="zh-TW" sz="2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zh-TW" altLang="en-US" sz="26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整數</a:t>
            </a:r>
          </a:p>
        </p:txBody>
      </p:sp>
      <p:grpSp>
        <p:nvGrpSpPr>
          <p:cNvPr id="462906" name="Group 58"/>
          <p:cNvGrpSpPr>
            <a:grpSpLocks/>
          </p:cNvGrpSpPr>
          <p:nvPr/>
        </p:nvGrpSpPr>
        <p:grpSpPr bwMode="auto">
          <a:xfrm>
            <a:off x="1720850" y="2865438"/>
            <a:ext cx="5759450" cy="503237"/>
            <a:chOff x="1066" y="1570"/>
            <a:chExt cx="3628" cy="408"/>
          </a:xfrm>
        </p:grpSpPr>
        <p:sp>
          <p:nvSpPr>
            <p:cNvPr id="6167" name="Line 47"/>
            <p:cNvSpPr>
              <a:spLocks noChangeShapeType="1"/>
            </p:cNvSpPr>
            <p:nvPr/>
          </p:nvSpPr>
          <p:spPr bwMode="auto">
            <a:xfrm>
              <a:off x="1066" y="1706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8" name="Line 48"/>
            <p:cNvSpPr>
              <a:spLocks noChangeShapeType="1"/>
            </p:cNvSpPr>
            <p:nvPr/>
          </p:nvSpPr>
          <p:spPr bwMode="auto">
            <a:xfrm>
              <a:off x="2880" y="1570"/>
              <a:ext cx="0" cy="4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9" name="Line 49"/>
            <p:cNvSpPr>
              <a:spLocks noChangeShapeType="1"/>
            </p:cNvSpPr>
            <p:nvPr/>
          </p:nvSpPr>
          <p:spPr bwMode="auto">
            <a:xfrm>
              <a:off x="4694" y="1706"/>
              <a:ext cx="0" cy="2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70" name="Freeform 50"/>
            <p:cNvSpPr>
              <a:spLocks/>
            </p:cNvSpPr>
            <p:nvPr/>
          </p:nvSpPr>
          <p:spPr bwMode="auto">
            <a:xfrm>
              <a:off x="1070" y="1707"/>
              <a:ext cx="3624" cy="2"/>
            </a:xfrm>
            <a:custGeom>
              <a:avLst/>
              <a:gdLst>
                <a:gd name="T0" fmla="*/ 0 w 3624"/>
                <a:gd name="T1" fmla="*/ 2 h 2"/>
                <a:gd name="T2" fmla="*/ 3624 w 3624"/>
                <a:gd name="T3" fmla="*/ 0 h 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624" h="2">
                  <a:moveTo>
                    <a:pt x="0" y="2"/>
                  </a:moveTo>
                  <a:lnTo>
                    <a:pt x="3624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62913" name="Group 65"/>
          <p:cNvGrpSpPr>
            <a:grpSpLocks/>
          </p:cNvGrpSpPr>
          <p:nvPr/>
        </p:nvGrpSpPr>
        <p:grpSpPr bwMode="auto">
          <a:xfrm>
            <a:off x="971550" y="1268413"/>
            <a:ext cx="7316788" cy="1008062"/>
            <a:chOff x="612" y="799"/>
            <a:chExt cx="4609" cy="635"/>
          </a:xfrm>
        </p:grpSpPr>
        <p:sp>
          <p:nvSpPr>
            <p:cNvPr id="6157" name="Text Box 51"/>
            <p:cNvSpPr txBox="1">
              <a:spLocks noChangeArrowheads="1"/>
            </p:cNvSpPr>
            <p:nvPr/>
          </p:nvSpPr>
          <p:spPr bwMode="auto">
            <a:xfrm>
              <a:off x="612" y="799"/>
              <a:ext cx="1043" cy="272"/>
            </a:xfrm>
            <a:prstGeom prst="rect">
              <a:avLst/>
            </a:prstGeom>
            <a:solidFill>
              <a:srgbClr val="80008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整數</a:t>
              </a:r>
              <a:r>
                <a:rPr lang="en-US" altLang="zh-TW" sz="2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÷</a:t>
              </a:r>
              <a:r>
                <a:rPr lang="zh-TW" altLang="en-US" sz="2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整數</a:t>
              </a:r>
            </a:p>
          </p:txBody>
        </p:sp>
        <p:sp>
          <p:nvSpPr>
            <p:cNvPr id="6158" name="Text Box 52"/>
            <p:cNvSpPr txBox="1">
              <a:spLocks noChangeArrowheads="1"/>
            </p:cNvSpPr>
            <p:nvPr/>
          </p:nvSpPr>
          <p:spPr bwMode="auto">
            <a:xfrm>
              <a:off x="1792" y="799"/>
              <a:ext cx="1043" cy="272"/>
            </a:xfrm>
            <a:prstGeom prst="rect">
              <a:avLst/>
            </a:prstGeom>
            <a:solidFill>
              <a:srgbClr val="80008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分數</a:t>
              </a:r>
              <a:r>
                <a:rPr lang="en-US" altLang="en-US" sz="2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×</a:t>
              </a:r>
              <a:r>
                <a:rPr lang="zh-TW" altLang="en-US" sz="2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整數</a:t>
              </a:r>
            </a:p>
          </p:txBody>
        </p:sp>
        <p:sp>
          <p:nvSpPr>
            <p:cNvPr id="6159" name="Text Box 53"/>
            <p:cNvSpPr txBox="1">
              <a:spLocks noChangeArrowheads="1"/>
            </p:cNvSpPr>
            <p:nvPr/>
          </p:nvSpPr>
          <p:spPr bwMode="auto">
            <a:xfrm>
              <a:off x="2998" y="799"/>
              <a:ext cx="1043" cy="272"/>
            </a:xfrm>
            <a:prstGeom prst="rect">
              <a:avLst/>
            </a:prstGeom>
            <a:solidFill>
              <a:srgbClr val="80008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整數</a:t>
              </a:r>
              <a:r>
                <a:rPr lang="en-US" altLang="en-US" sz="2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×</a:t>
              </a:r>
              <a:r>
                <a:rPr lang="zh-TW" altLang="en-US" sz="2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分數</a:t>
              </a:r>
            </a:p>
          </p:txBody>
        </p:sp>
        <p:sp>
          <p:nvSpPr>
            <p:cNvPr id="6160" name="Text Box 54"/>
            <p:cNvSpPr txBox="1">
              <a:spLocks noChangeArrowheads="1"/>
            </p:cNvSpPr>
            <p:nvPr/>
          </p:nvSpPr>
          <p:spPr bwMode="auto">
            <a:xfrm>
              <a:off x="4178" y="799"/>
              <a:ext cx="1043" cy="272"/>
            </a:xfrm>
            <a:prstGeom prst="rect">
              <a:avLst/>
            </a:prstGeom>
            <a:solidFill>
              <a:srgbClr val="80008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分數</a:t>
              </a:r>
              <a:r>
                <a:rPr lang="en-US" altLang="en-US" sz="2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×</a:t>
              </a:r>
              <a:r>
                <a:rPr lang="zh-TW" altLang="en-US" sz="24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分數</a:t>
              </a:r>
            </a:p>
          </p:txBody>
        </p:sp>
        <p:sp>
          <p:nvSpPr>
            <p:cNvPr id="6161" name="Line 59"/>
            <p:cNvSpPr>
              <a:spLocks noChangeShapeType="1"/>
            </p:cNvSpPr>
            <p:nvPr/>
          </p:nvSpPr>
          <p:spPr bwMode="auto">
            <a:xfrm flipV="1">
              <a:off x="1129" y="1071"/>
              <a:ext cx="0" cy="227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2" name="Line 60"/>
            <p:cNvSpPr>
              <a:spLocks noChangeShapeType="1"/>
            </p:cNvSpPr>
            <p:nvPr/>
          </p:nvSpPr>
          <p:spPr bwMode="auto">
            <a:xfrm flipV="1">
              <a:off x="2309" y="1071"/>
              <a:ext cx="0" cy="227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3" name="Line 61"/>
            <p:cNvSpPr>
              <a:spLocks noChangeShapeType="1"/>
            </p:cNvSpPr>
            <p:nvPr/>
          </p:nvSpPr>
          <p:spPr bwMode="auto">
            <a:xfrm flipV="1">
              <a:off x="3514" y="1071"/>
              <a:ext cx="0" cy="227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4" name="Line 62"/>
            <p:cNvSpPr>
              <a:spLocks noChangeShapeType="1"/>
            </p:cNvSpPr>
            <p:nvPr/>
          </p:nvSpPr>
          <p:spPr bwMode="auto">
            <a:xfrm flipV="1">
              <a:off x="4694" y="1071"/>
              <a:ext cx="0" cy="227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5" name="Freeform 63"/>
            <p:cNvSpPr>
              <a:spLocks/>
            </p:cNvSpPr>
            <p:nvPr/>
          </p:nvSpPr>
          <p:spPr bwMode="auto">
            <a:xfrm>
              <a:off x="1125" y="1298"/>
              <a:ext cx="3569" cy="1"/>
            </a:xfrm>
            <a:custGeom>
              <a:avLst/>
              <a:gdLst>
                <a:gd name="T0" fmla="*/ 0 w 3569"/>
                <a:gd name="T1" fmla="*/ 0 h 1"/>
                <a:gd name="T2" fmla="*/ 3569 w 3569"/>
                <a:gd name="T3" fmla="*/ 1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3569" h="1">
                  <a:moveTo>
                    <a:pt x="0" y="0"/>
                  </a:moveTo>
                  <a:lnTo>
                    <a:pt x="3569" y="1"/>
                  </a:lnTo>
                </a:path>
              </a:pathLst>
            </a:custGeom>
            <a:noFill/>
            <a:ln w="28575" cmpd="sng">
              <a:solidFill>
                <a:srgbClr val="800080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166" name="Line 64"/>
            <p:cNvSpPr>
              <a:spLocks noChangeShapeType="1"/>
            </p:cNvSpPr>
            <p:nvPr/>
          </p:nvSpPr>
          <p:spPr bwMode="auto">
            <a:xfrm>
              <a:off x="2880" y="1298"/>
              <a:ext cx="0" cy="136"/>
            </a:xfrm>
            <a:prstGeom prst="line">
              <a:avLst/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62894" name="AutoShape 46"/>
          <p:cNvSpPr>
            <a:spLocks noChangeArrowheads="1"/>
          </p:cNvSpPr>
          <p:nvPr/>
        </p:nvSpPr>
        <p:spPr bwMode="auto">
          <a:xfrm>
            <a:off x="3521075" y="2289175"/>
            <a:ext cx="2159000" cy="576263"/>
          </a:xfrm>
          <a:prstGeom prst="roundRect">
            <a:avLst>
              <a:gd name="adj" fmla="val 48898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zh-TW" altLang="en-US">
                <a:solidFill>
                  <a:schemeClr val="bg1"/>
                </a:solidFill>
                <a:latin typeface="Arial" panose="020B0604020202020204" pitchFamily="34" charset="0"/>
                <a:ea typeface="華康儷粗圓" pitchFamily="1" charset="-120"/>
              </a:rPr>
              <a:t>分數除法</a:t>
            </a:r>
            <a:endParaRPr lang="en-US" altLang="zh-TW">
              <a:solidFill>
                <a:schemeClr val="bg1"/>
              </a:solidFill>
              <a:latin typeface="Arial" panose="020B0604020202020204" pitchFamily="34" charset="0"/>
              <a:ea typeface="華康儷粗圓" pitchFamily="1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6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62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62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62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6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6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62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62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62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 animBg="1"/>
      <p:bldP spid="462852" grpId="0" animBg="1"/>
      <p:bldP spid="462880" grpId="0" animBg="1"/>
      <p:bldP spid="46289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smtClean="0">
                <a:solidFill>
                  <a:srgbClr val="77777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台南市鹽水國小何鳳珠</a:t>
            </a:r>
            <a:r>
              <a:rPr lang="zh-TW" altLang="en-US" sz="1200" smtClean="0">
                <a:latin typeface="Arial" panose="020B0604020202020204" pitchFamily="34" charset="0"/>
              </a:rPr>
              <a:t>    </a:t>
            </a:r>
            <a:endParaRPr lang="en-US" altLang="zh-TW" sz="1200" smtClean="0">
              <a:latin typeface="Arial" panose="020B0604020202020204" pitchFamily="34" charset="0"/>
            </a:endParaRPr>
          </a:p>
        </p:txBody>
      </p:sp>
      <p:sp>
        <p:nvSpPr>
          <p:cNvPr id="356524" name="Rectangle 172"/>
          <p:cNvSpPr>
            <a:spLocks noChangeArrowheads="1"/>
          </p:cNvSpPr>
          <p:nvPr/>
        </p:nvSpPr>
        <p:spPr bwMode="auto">
          <a:xfrm>
            <a:off x="539750" y="4956175"/>
            <a:ext cx="2663825" cy="719138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356523" name="Rectangle 171"/>
          <p:cNvSpPr>
            <a:spLocks noChangeArrowheads="1"/>
          </p:cNvSpPr>
          <p:nvPr/>
        </p:nvSpPr>
        <p:spPr bwMode="auto">
          <a:xfrm>
            <a:off x="539750" y="3860800"/>
            <a:ext cx="2663825" cy="431800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7173" name="Text Box 29"/>
          <p:cNvSpPr txBox="1">
            <a:spLocks noChangeArrowheads="1"/>
          </p:cNvSpPr>
          <p:nvPr/>
        </p:nvSpPr>
        <p:spPr bwMode="auto">
          <a:xfrm>
            <a:off x="539750" y="1412875"/>
            <a:ext cx="1728788" cy="476250"/>
          </a:xfrm>
          <a:prstGeom prst="rect">
            <a:avLst/>
          </a:prstGeom>
          <a:solidFill>
            <a:srgbClr val="66FF33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zh-TW" altLang="en-US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分數</a:t>
            </a:r>
            <a:r>
              <a:rPr lang="en-US" altLang="zh-TW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÷</a:t>
            </a:r>
            <a:r>
              <a:rPr lang="zh-TW" altLang="en-US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整數</a:t>
            </a:r>
          </a:p>
        </p:txBody>
      </p:sp>
      <p:grpSp>
        <p:nvGrpSpPr>
          <p:cNvPr id="7174" name="Group 141"/>
          <p:cNvGrpSpPr>
            <a:grpSpLocks/>
          </p:cNvGrpSpPr>
          <p:nvPr/>
        </p:nvGrpSpPr>
        <p:grpSpPr bwMode="auto">
          <a:xfrm>
            <a:off x="2268538" y="1412875"/>
            <a:ext cx="2159000" cy="476250"/>
            <a:chOff x="1429" y="1117"/>
            <a:chExt cx="1360" cy="300"/>
          </a:xfrm>
        </p:grpSpPr>
        <p:sp>
          <p:nvSpPr>
            <p:cNvPr id="7204" name="Text Box 30"/>
            <p:cNvSpPr txBox="1">
              <a:spLocks noChangeArrowheads="1"/>
            </p:cNvSpPr>
            <p:nvPr/>
          </p:nvSpPr>
          <p:spPr bwMode="auto">
            <a:xfrm>
              <a:off x="1701" y="1117"/>
              <a:ext cx="1088" cy="300"/>
            </a:xfrm>
            <a:prstGeom prst="rect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整數</a:t>
              </a:r>
              <a:r>
                <a:rPr lang="en-US" altLang="zh-TW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÷</a:t>
              </a: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</a:p>
          </p:txBody>
        </p:sp>
        <p:sp>
          <p:nvSpPr>
            <p:cNvPr id="7205" name="AutoShape 34"/>
            <p:cNvSpPr>
              <a:spLocks noChangeArrowheads="1"/>
            </p:cNvSpPr>
            <p:nvPr/>
          </p:nvSpPr>
          <p:spPr bwMode="auto">
            <a:xfrm>
              <a:off x="1429" y="1117"/>
              <a:ext cx="272" cy="272"/>
            </a:xfrm>
            <a:prstGeom prst="rightArrow">
              <a:avLst>
                <a:gd name="adj1" fmla="val 50278"/>
                <a:gd name="adj2" fmla="val 4852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77777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7175" name="Group 140"/>
          <p:cNvGrpSpPr>
            <a:grpSpLocks/>
          </p:cNvGrpSpPr>
          <p:nvPr/>
        </p:nvGrpSpPr>
        <p:grpSpPr bwMode="auto">
          <a:xfrm>
            <a:off x="4427538" y="1412875"/>
            <a:ext cx="2160587" cy="476250"/>
            <a:chOff x="2789" y="1117"/>
            <a:chExt cx="1361" cy="300"/>
          </a:xfrm>
        </p:grpSpPr>
        <p:sp>
          <p:nvSpPr>
            <p:cNvPr id="7202" name="Text Box 135"/>
            <p:cNvSpPr txBox="1">
              <a:spLocks noChangeArrowheads="1"/>
            </p:cNvSpPr>
            <p:nvPr/>
          </p:nvSpPr>
          <p:spPr bwMode="auto">
            <a:xfrm>
              <a:off x="3061" y="1117"/>
              <a:ext cx="1089" cy="300"/>
            </a:xfrm>
            <a:prstGeom prst="rect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  <a:r>
                <a:rPr lang="en-US" altLang="zh-TW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÷</a:t>
              </a: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</a:p>
          </p:txBody>
        </p:sp>
        <p:sp>
          <p:nvSpPr>
            <p:cNvPr id="7203" name="AutoShape 136"/>
            <p:cNvSpPr>
              <a:spLocks noChangeArrowheads="1"/>
            </p:cNvSpPr>
            <p:nvPr/>
          </p:nvSpPr>
          <p:spPr bwMode="auto">
            <a:xfrm>
              <a:off x="2789" y="1117"/>
              <a:ext cx="272" cy="272"/>
            </a:xfrm>
            <a:prstGeom prst="rightArrow">
              <a:avLst>
                <a:gd name="adj1" fmla="val 50278"/>
                <a:gd name="adj2" fmla="val 4852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77777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356528" name="Group 176"/>
          <p:cNvGrpSpPr>
            <a:grpSpLocks/>
          </p:cNvGrpSpPr>
          <p:nvPr/>
        </p:nvGrpSpPr>
        <p:grpSpPr bwMode="auto">
          <a:xfrm>
            <a:off x="539750" y="2205038"/>
            <a:ext cx="7920038" cy="457200"/>
            <a:chOff x="340" y="1389"/>
            <a:chExt cx="4989" cy="288"/>
          </a:xfrm>
        </p:grpSpPr>
        <p:sp>
          <p:nvSpPr>
            <p:cNvPr id="7200" name="Text Box 137"/>
            <p:cNvSpPr txBox="1">
              <a:spLocks noChangeArrowheads="1"/>
            </p:cNvSpPr>
            <p:nvPr/>
          </p:nvSpPr>
          <p:spPr bwMode="auto">
            <a:xfrm>
              <a:off x="340" y="1389"/>
              <a:ext cx="498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400" b="1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前置經驗：整數</a:t>
              </a:r>
              <a:r>
                <a:rPr lang="en-US" altLang="zh-TW" sz="2400" b="1">
                  <a:solidFill>
                    <a:srgbClr val="CC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÷</a:t>
              </a:r>
              <a:r>
                <a:rPr lang="zh-TW" altLang="en-US" sz="2400" b="1">
                  <a:solidFill>
                    <a:srgbClr val="CC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整數</a:t>
              </a:r>
              <a:r>
                <a:rPr lang="zh-TW" altLang="en-US" sz="2400" b="1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整數</a:t>
              </a:r>
              <a:r>
                <a:rPr lang="en-US" altLang="zh-TW" sz="2400" b="1">
                  <a:solidFill>
                    <a:srgbClr val="CC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×</a:t>
              </a:r>
              <a:r>
                <a:rPr lang="zh-TW" altLang="en-US" sz="2400" b="1">
                  <a:solidFill>
                    <a:srgbClr val="CC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單位分數</a:t>
              </a:r>
            </a:p>
          </p:txBody>
        </p:sp>
        <p:sp>
          <p:nvSpPr>
            <p:cNvPr id="7201" name="AutoShape 150"/>
            <p:cNvSpPr>
              <a:spLocks noChangeArrowheads="1"/>
            </p:cNvSpPr>
            <p:nvPr/>
          </p:nvSpPr>
          <p:spPr bwMode="auto">
            <a:xfrm>
              <a:off x="2336" y="1389"/>
              <a:ext cx="317" cy="272"/>
            </a:xfrm>
            <a:prstGeom prst="rightArrow">
              <a:avLst>
                <a:gd name="adj1" fmla="val 45593"/>
                <a:gd name="adj2" fmla="val 40073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356520" name="Group 168"/>
          <p:cNvGrpSpPr>
            <a:grpSpLocks noChangeAspect="1"/>
          </p:cNvGrpSpPr>
          <p:nvPr/>
        </p:nvGrpSpPr>
        <p:grpSpPr bwMode="auto">
          <a:xfrm>
            <a:off x="3419475" y="3876675"/>
            <a:ext cx="2520950" cy="2271713"/>
            <a:chOff x="1837" y="2555"/>
            <a:chExt cx="1568" cy="1292"/>
          </a:xfrm>
        </p:grpSpPr>
        <p:pic>
          <p:nvPicPr>
            <p:cNvPr id="7185" name="Picture 153" descr="04"/>
            <p:cNvPicPr>
              <a:picLocks noChangeAspect="1" noChangeArrowheads="1"/>
            </p:cNvPicPr>
            <p:nvPr/>
          </p:nvPicPr>
          <p:blipFill>
            <a:blip r:embed="rId2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2555"/>
              <a:ext cx="29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6" name="Picture 154" descr="04"/>
            <p:cNvPicPr>
              <a:picLocks noChangeAspect="1" noChangeArrowheads="1"/>
            </p:cNvPicPr>
            <p:nvPr/>
          </p:nvPicPr>
          <p:blipFill>
            <a:blip r:embed="rId3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2555"/>
              <a:ext cx="29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7" name="Picture 155" descr="04"/>
            <p:cNvPicPr>
              <a:picLocks noChangeAspect="1" noChangeArrowheads="1"/>
            </p:cNvPicPr>
            <p:nvPr/>
          </p:nvPicPr>
          <p:blipFill>
            <a:blip r:embed="rId2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2555"/>
              <a:ext cx="29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8" name="Picture 156" descr="04"/>
            <p:cNvPicPr>
              <a:picLocks noChangeAspect="1" noChangeArrowheads="1"/>
            </p:cNvPicPr>
            <p:nvPr/>
          </p:nvPicPr>
          <p:blipFill>
            <a:blip r:embed="rId2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555"/>
              <a:ext cx="29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9" name="Picture 157" descr="04"/>
            <p:cNvPicPr>
              <a:picLocks noChangeAspect="1" noChangeArrowheads="1"/>
            </p:cNvPicPr>
            <p:nvPr/>
          </p:nvPicPr>
          <p:blipFill>
            <a:blip r:embed="rId2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555"/>
              <a:ext cx="29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0" name="Picture 158" descr="04"/>
            <p:cNvPicPr>
              <a:picLocks noChangeAspect="1" noChangeArrowheads="1"/>
            </p:cNvPicPr>
            <p:nvPr/>
          </p:nvPicPr>
          <p:blipFill>
            <a:blip r:embed="rId2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2989"/>
              <a:ext cx="29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1" name="Picture 159" descr="04"/>
            <p:cNvPicPr>
              <a:picLocks noChangeAspect="1" noChangeArrowheads="1"/>
            </p:cNvPicPr>
            <p:nvPr/>
          </p:nvPicPr>
          <p:blipFill>
            <a:blip r:embed="rId2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2989"/>
              <a:ext cx="29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2" name="Picture 160" descr="04"/>
            <p:cNvPicPr>
              <a:picLocks noChangeAspect="1" noChangeArrowheads="1"/>
            </p:cNvPicPr>
            <p:nvPr/>
          </p:nvPicPr>
          <p:blipFill>
            <a:blip r:embed="rId2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2989"/>
              <a:ext cx="29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3" name="Picture 161" descr="04"/>
            <p:cNvPicPr>
              <a:picLocks noChangeAspect="1" noChangeArrowheads="1"/>
            </p:cNvPicPr>
            <p:nvPr/>
          </p:nvPicPr>
          <p:blipFill>
            <a:blip r:embed="rId2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2989"/>
              <a:ext cx="29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4" name="Picture 162" descr="04"/>
            <p:cNvPicPr>
              <a:picLocks noChangeAspect="1" noChangeArrowheads="1"/>
            </p:cNvPicPr>
            <p:nvPr/>
          </p:nvPicPr>
          <p:blipFill>
            <a:blip r:embed="rId2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2989"/>
              <a:ext cx="29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5" name="Picture 163" descr="04"/>
            <p:cNvPicPr>
              <a:picLocks noChangeAspect="1" noChangeArrowheads="1"/>
            </p:cNvPicPr>
            <p:nvPr/>
          </p:nvPicPr>
          <p:blipFill>
            <a:blip r:embed="rId2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7" y="3439"/>
              <a:ext cx="29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6" name="Picture 164" descr="04"/>
            <p:cNvPicPr>
              <a:picLocks noChangeAspect="1" noChangeArrowheads="1"/>
            </p:cNvPicPr>
            <p:nvPr/>
          </p:nvPicPr>
          <p:blipFill>
            <a:blip r:embed="rId2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4" y="3439"/>
              <a:ext cx="29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7" name="Picture 165" descr="04"/>
            <p:cNvPicPr>
              <a:picLocks noChangeAspect="1" noChangeArrowheads="1"/>
            </p:cNvPicPr>
            <p:nvPr/>
          </p:nvPicPr>
          <p:blipFill>
            <a:blip r:embed="rId2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72" y="3439"/>
              <a:ext cx="29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8" name="Picture 166" descr="04"/>
            <p:cNvPicPr>
              <a:picLocks noChangeAspect="1" noChangeArrowheads="1"/>
            </p:cNvPicPr>
            <p:nvPr/>
          </p:nvPicPr>
          <p:blipFill>
            <a:blip r:embed="rId2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9" y="3439"/>
              <a:ext cx="29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9" name="Picture 167" descr="04"/>
            <p:cNvPicPr>
              <a:picLocks noChangeAspect="1" noChangeArrowheads="1"/>
            </p:cNvPicPr>
            <p:nvPr/>
          </p:nvPicPr>
          <p:blipFill>
            <a:blip r:embed="rId2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3439"/>
              <a:ext cx="29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6527" name="Group 175"/>
          <p:cNvGrpSpPr>
            <a:grpSpLocks/>
          </p:cNvGrpSpPr>
          <p:nvPr/>
        </p:nvGrpSpPr>
        <p:grpSpPr bwMode="auto">
          <a:xfrm>
            <a:off x="515938" y="2781300"/>
            <a:ext cx="7993062" cy="3689350"/>
            <a:chOff x="325" y="1752"/>
            <a:chExt cx="5035" cy="2324"/>
          </a:xfrm>
        </p:grpSpPr>
        <p:sp>
          <p:nvSpPr>
            <p:cNvPr id="7181" name="Text Box 151"/>
            <p:cNvSpPr txBox="1">
              <a:spLocks noChangeArrowheads="1"/>
            </p:cNvSpPr>
            <p:nvPr/>
          </p:nvSpPr>
          <p:spPr bwMode="auto">
            <a:xfrm>
              <a:off x="325" y="1752"/>
              <a:ext cx="5035" cy="23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25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400"/>
                <a:t>曉銘有</a:t>
              </a:r>
              <a:r>
                <a:rPr lang="en-US" altLang="zh-TW" sz="2400"/>
                <a:t>15</a:t>
              </a:r>
              <a:r>
                <a:rPr lang="zh-TW" altLang="en-US" sz="2400"/>
                <a:t>張棒球卡，他把其中的　送給弟弟，弟弟得到幾張棒球卡？</a:t>
              </a:r>
            </a:p>
            <a:p>
              <a:pPr eaLnBrk="1" hangingPunct="1">
                <a:lnSpc>
                  <a:spcPct val="125000"/>
                </a:lnSpc>
                <a:buClrTx/>
                <a:buFont typeface="Wingdings" panose="05000000000000000000" pitchFamily="2" charset="2"/>
                <a:buChar char="Ø"/>
              </a:pPr>
              <a:r>
                <a:rPr lang="en-US" altLang="zh-TW" sz="2400"/>
                <a:t>15</a:t>
              </a:r>
              <a:r>
                <a:rPr lang="zh-TW" altLang="en-US" sz="2400"/>
                <a:t>張平分為</a:t>
              </a:r>
              <a:r>
                <a:rPr lang="en-US" altLang="zh-TW" sz="2400"/>
                <a:t>3</a:t>
              </a:r>
              <a:r>
                <a:rPr lang="zh-TW" altLang="en-US" sz="2400"/>
                <a:t>等分</a:t>
              </a:r>
            </a:p>
            <a:p>
              <a:pPr eaLnBrk="1" hangingPunct="1">
                <a:lnSpc>
                  <a:spcPct val="125000"/>
                </a:lnSpc>
                <a:buClrTx/>
                <a:buFont typeface="Wingdings" panose="05000000000000000000" pitchFamily="2" charset="2"/>
                <a:buNone/>
              </a:pPr>
              <a:r>
                <a:rPr lang="zh-TW" altLang="en-US" sz="2400"/>
                <a:t>  </a:t>
              </a:r>
              <a:r>
                <a:rPr lang="en-US" altLang="zh-TW" sz="2400"/>
                <a:t>15÷3</a:t>
              </a:r>
              <a:r>
                <a:rPr lang="zh-TW" altLang="en-US" sz="2400"/>
                <a:t>＝</a:t>
              </a:r>
              <a:r>
                <a:rPr lang="en-US" altLang="zh-TW" sz="2400"/>
                <a:t>5</a:t>
              </a:r>
            </a:p>
            <a:p>
              <a:pPr eaLnBrk="1" hangingPunct="1">
                <a:lnSpc>
                  <a:spcPct val="125000"/>
                </a:lnSpc>
                <a:buClrTx/>
                <a:buFont typeface="Wingdings" panose="05000000000000000000" pitchFamily="2" charset="2"/>
                <a:buNone/>
              </a:pPr>
              <a:endParaRPr lang="en-US" altLang="zh-TW" sz="800"/>
            </a:p>
            <a:p>
              <a:pPr eaLnBrk="1" hangingPunct="1">
                <a:lnSpc>
                  <a:spcPct val="125000"/>
                </a:lnSpc>
                <a:buClrTx/>
                <a:buFont typeface="Wingdings" panose="05000000000000000000" pitchFamily="2" charset="2"/>
                <a:buChar char="Ø"/>
              </a:pPr>
              <a:r>
                <a:rPr lang="en-US" altLang="zh-TW" sz="2400"/>
                <a:t>15</a:t>
              </a:r>
              <a:r>
                <a:rPr lang="zh-TW" altLang="en-US" sz="2400"/>
                <a:t>張的  </a:t>
              </a:r>
            </a:p>
            <a:p>
              <a:pPr eaLnBrk="1" hangingPunct="1">
                <a:lnSpc>
                  <a:spcPct val="125000"/>
                </a:lnSpc>
                <a:spcBef>
                  <a:spcPct val="50000"/>
                </a:spcBef>
                <a:buClrTx/>
                <a:buFontTx/>
                <a:buNone/>
              </a:pPr>
              <a:endParaRPr lang="en-US" altLang="zh-TW" sz="2000"/>
            </a:p>
            <a:p>
              <a:pPr eaLnBrk="1" hangingPunct="1">
                <a:lnSpc>
                  <a:spcPct val="125000"/>
                </a:lnSpc>
                <a:spcBef>
                  <a:spcPct val="50000"/>
                </a:spcBef>
                <a:buClrTx/>
                <a:buFontTx/>
                <a:buNone/>
              </a:pPr>
              <a:endParaRPr lang="en-US" altLang="zh-TW" sz="1400"/>
            </a:p>
          </p:txBody>
        </p:sp>
        <p:pic>
          <p:nvPicPr>
            <p:cNvPr id="7182" name="Picture 152" descr="0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752"/>
              <a:ext cx="16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169" descr="0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" y="3130"/>
              <a:ext cx="16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170" descr="05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602"/>
              <a:ext cx="453" cy="4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6525" name="Rectangle 173"/>
          <p:cNvSpPr>
            <a:spLocks noChangeArrowheads="1"/>
          </p:cNvSpPr>
          <p:nvPr/>
        </p:nvSpPr>
        <p:spPr bwMode="auto">
          <a:xfrm>
            <a:off x="3348038" y="3817938"/>
            <a:ext cx="2663825" cy="792162"/>
          </a:xfrm>
          <a:prstGeom prst="rect">
            <a:avLst/>
          </a:prstGeom>
          <a:noFill/>
          <a:ln w="38100">
            <a:solidFill>
              <a:srgbClr val="00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pic>
        <p:nvPicPr>
          <p:cNvPr id="356526" name="Picture 174" descr="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437063"/>
            <a:ext cx="20383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6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6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6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6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65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5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6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56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6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6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524" grpId="0" animBg="1"/>
      <p:bldP spid="356523" grpId="0" animBg="1"/>
      <p:bldP spid="3565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smtClean="0">
                <a:solidFill>
                  <a:srgbClr val="77777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台南市鹽水國小何鳳珠</a:t>
            </a:r>
            <a:r>
              <a:rPr lang="zh-TW" altLang="en-US" sz="1200" smtClean="0">
                <a:latin typeface="Arial" panose="020B0604020202020204" pitchFamily="34" charset="0"/>
              </a:rPr>
              <a:t>    </a:t>
            </a:r>
            <a:endParaRPr lang="en-US" altLang="zh-TW" sz="1200" smtClean="0">
              <a:latin typeface="Arial" panose="020B0604020202020204" pitchFamily="34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539750" y="1412875"/>
            <a:ext cx="1728788" cy="47625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zh-TW" altLang="en-US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分數</a:t>
            </a:r>
            <a:r>
              <a:rPr lang="en-US" altLang="zh-TW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÷</a:t>
            </a:r>
            <a:r>
              <a:rPr lang="zh-TW" altLang="en-US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整數</a:t>
            </a:r>
          </a:p>
        </p:txBody>
      </p:sp>
      <p:grpSp>
        <p:nvGrpSpPr>
          <p:cNvPr id="8196" name="Group 6"/>
          <p:cNvGrpSpPr>
            <a:grpSpLocks/>
          </p:cNvGrpSpPr>
          <p:nvPr/>
        </p:nvGrpSpPr>
        <p:grpSpPr bwMode="auto">
          <a:xfrm>
            <a:off x="2268538" y="1412875"/>
            <a:ext cx="2159000" cy="476250"/>
            <a:chOff x="1429" y="1117"/>
            <a:chExt cx="1360" cy="300"/>
          </a:xfrm>
        </p:grpSpPr>
        <p:sp>
          <p:nvSpPr>
            <p:cNvPr id="8210" name="Text Box 7"/>
            <p:cNvSpPr txBox="1">
              <a:spLocks noChangeArrowheads="1"/>
            </p:cNvSpPr>
            <p:nvPr/>
          </p:nvSpPr>
          <p:spPr bwMode="auto">
            <a:xfrm>
              <a:off x="1701" y="1117"/>
              <a:ext cx="1088" cy="300"/>
            </a:xfrm>
            <a:prstGeom prst="rect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整數</a:t>
              </a:r>
              <a:r>
                <a:rPr lang="en-US" altLang="zh-TW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÷</a:t>
              </a: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</a:p>
          </p:txBody>
        </p:sp>
        <p:sp>
          <p:nvSpPr>
            <p:cNvPr id="8211" name="AutoShape 8"/>
            <p:cNvSpPr>
              <a:spLocks noChangeArrowheads="1"/>
            </p:cNvSpPr>
            <p:nvPr/>
          </p:nvSpPr>
          <p:spPr bwMode="auto">
            <a:xfrm>
              <a:off x="1429" y="1117"/>
              <a:ext cx="272" cy="272"/>
            </a:xfrm>
            <a:prstGeom prst="rightArrow">
              <a:avLst>
                <a:gd name="adj1" fmla="val 50278"/>
                <a:gd name="adj2" fmla="val 4852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77777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8197" name="Group 9"/>
          <p:cNvGrpSpPr>
            <a:grpSpLocks/>
          </p:cNvGrpSpPr>
          <p:nvPr/>
        </p:nvGrpSpPr>
        <p:grpSpPr bwMode="auto">
          <a:xfrm>
            <a:off x="4427538" y="1412875"/>
            <a:ext cx="2160587" cy="476250"/>
            <a:chOff x="2789" y="1117"/>
            <a:chExt cx="1361" cy="300"/>
          </a:xfrm>
        </p:grpSpPr>
        <p:sp>
          <p:nvSpPr>
            <p:cNvPr id="8208" name="Text Box 10"/>
            <p:cNvSpPr txBox="1">
              <a:spLocks noChangeArrowheads="1"/>
            </p:cNvSpPr>
            <p:nvPr/>
          </p:nvSpPr>
          <p:spPr bwMode="auto">
            <a:xfrm>
              <a:off x="3061" y="1117"/>
              <a:ext cx="1089" cy="300"/>
            </a:xfrm>
            <a:prstGeom prst="rect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  <a:r>
                <a:rPr lang="en-US" altLang="zh-TW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÷</a:t>
              </a: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</a:p>
          </p:txBody>
        </p:sp>
        <p:sp>
          <p:nvSpPr>
            <p:cNvPr id="8209" name="AutoShape 11"/>
            <p:cNvSpPr>
              <a:spLocks noChangeArrowheads="1"/>
            </p:cNvSpPr>
            <p:nvPr/>
          </p:nvSpPr>
          <p:spPr bwMode="auto">
            <a:xfrm>
              <a:off x="2789" y="1117"/>
              <a:ext cx="272" cy="272"/>
            </a:xfrm>
            <a:prstGeom prst="rightArrow">
              <a:avLst>
                <a:gd name="adj1" fmla="val 50278"/>
                <a:gd name="adj2" fmla="val 4852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77777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8198" name="Text Box 12"/>
          <p:cNvSpPr txBox="1">
            <a:spLocks noChangeArrowheads="1"/>
          </p:cNvSpPr>
          <p:nvPr/>
        </p:nvSpPr>
        <p:spPr bwMode="auto">
          <a:xfrm>
            <a:off x="539750" y="2205038"/>
            <a:ext cx="792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zh-TW" altLang="en-US" sz="240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前置經驗：整數</a:t>
            </a:r>
            <a:r>
              <a:rPr lang="en-US" altLang="zh-TW" sz="2400" b="1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zh-TW" altLang="en-US" sz="2400" b="1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整數</a:t>
            </a:r>
            <a:r>
              <a:rPr lang="zh-TW" altLang="en-US" sz="2400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整數</a:t>
            </a:r>
            <a:r>
              <a:rPr lang="en-US" altLang="zh-TW" sz="2400" b="1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×</a:t>
            </a:r>
            <a:r>
              <a:rPr lang="zh-TW" altLang="en-US" sz="2400" b="1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單位分數</a:t>
            </a:r>
          </a:p>
        </p:txBody>
      </p:sp>
      <p:sp>
        <p:nvSpPr>
          <p:cNvPr id="8199" name="AutoShape 13"/>
          <p:cNvSpPr>
            <a:spLocks noChangeArrowheads="1"/>
          </p:cNvSpPr>
          <p:nvPr/>
        </p:nvSpPr>
        <p:spPr bwMode="auto">
          <a:xfrm>
            <a:off x="3708400" y="2205038"/>
            <a:ext cx="503238" cy="431800"/>
          </a:xfrm>
          <a:prstGeom prst="rightArrow">
            <a:avLst>
              <a:gd name="adj1" fmla="val 45593"/>
              <a:gd name="adj2" fmla="val 40073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grpSp>
        <p:nvGrpSpPr>
          <p:cNvPr id="440363" name="Group 43"/>
          <p:cNvGrpSpPr>
            <a:grpSpLocks/>
          </p:cNvGrpSpPr>
          <p:nvPr/>
        </p:nvGrpSpPr>
        <p:grpSpPr bwMode="auto">
          <a:xfrm>
            <a:off x="515938" y="2781300"/>
            <a:ext cx="7993062" cy="3692525"/>
            <a:chOff x="325" y="1752"/>
            <a:chExt cx="5035" cy="2326"/>
          </a:xfrm>
        </p:grpSpPr>
        <p:sp>
          <p:nvSpPr>
            <p:cNvPr id="8204" name="Text Box 14"/>
            <p:cNvSpPr txBox="1">
              <a:spLocks noChangeArrowheads="1"/>
            </p:cNvSpPr>
            <p:nvPr/>
          </p:nvSpPr>
          <p:spPr bwMode="auto">
            <a:xfrm>
              <a:off x="325" y="1752"/>
              <a:ext cx="5035" cy="23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65000"/>
                </a:lnSpc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400"/>
                <a:t>類化：</a:t>
              </a:r>
            </a:p>
            <a:p>
              <a:pPr lvl="1" eaLnBrk="1" hangingPunct="1">
                <a:lnSpc>
                  <a:spcPct val="165000"/>
                </a:lnSpc>
                <a:spcBef>
                  <a:spcPct val="100000"/>
                </a:spcBef>
                <a:buClrTx/>
                <a:buFont typeface="Wingdings" panose="05000000000000000000" pitchFamily="2" charset="2"/>
                <a:buChar char="Ø"/>
              </a:pPr>
              <a:r>
                <a:rPr lang="zh-TW" altLang="en-US" sz="2000"/>
                <a:t>　</a:t>
              </a:r>
            </a:p>
            <a:p>
              <a:pPr lvl="1" eaLnBrk="1" hangingPunct="1">
                <a:lnSpc>
                  <a:spcPct val="165000"/>
                </a:lnSpc>
                <a:spcBef>
                  <a:spcPct val="100000"/>
                </a:spcBef>
                <a:buClrTx/>
                <a:buFont typeface="Wingdings" panose="05000000000000000000" pitchFamily="2" charset="2"/>
                <a:buChar char="Ø"/>
              </a:pPr>
              <a:r>
                <a:rPr lang="zh-TW" altLang="en-US" sz="2000"/>
                <a:t>　</a:t>
              </a:r>
            </a:p>
            <a:p>
              <a:pPr lvl="1" eaLnBrk="1" hangingPunct="1">
                <a:lnSpc>
                  <a:spcPct val="165000"/>
                </a:lnSpc>
                <a:spcBef>
                  <a:spcPct val="100000"/>
                </a:spcBef>
                <a:buClrTx/>
                <a:buFont typeface="Wingdings" panose="05000000000000000000" pitchFamily="2" charset="2"/>
                <a:buChar char="Ø"/>
              </a:pPr>
              <a:r>
                <a:rPr lang="zh-TW" altLang="en-US" sz="2000"/>
                <a:t>　</a:t>
              </a:r>
            </a:p>
            <a:p>
              <a:pPr lvl="1" eaLnBrk="1" hangingPunct="1">
                <a:lnSpc>
                  <a:spcPct val="140000"/>
                </a:lnSpc>
                <a:spcBef>
                  <a:spcPct val="45000"/>
                </a:spcBef>
                <a:buClrTx/>
                <a:buFont typeface="Wingdings" panose="05000000000000000000" pitchFamily="2" charset="2"/>
                <a:buNone/>
              </a:pPr>
              <a:r>
                <a:rPr lang="zh-TW" altLang="en-US" sz="2000"/>
                <a:t>　</a:t>
              </a:r>
            </a:p>
          </p:txBody>
        </p:sp>
        <p:pic>
          <p:nvPicPr>
            <p:cNvPr id="8205" name="Picture 36" descr="0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2296"/>
              <a:ext cx="1056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37" descr="0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" y="3358"/>
              <a:ext cx="104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7" name="Picture 38" descr="0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3" y="2822"/>
              <a:ext cx="103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362" name="Group 42"/>
          <p:cNvGrpSpPr>
            <a:grpSpLocks/>
          </p:cNvGrpSpPr>
          <p:nvPr/>
        </p:nvGrpSpPr>
        <p:grpSpPr bwMode="auto">
          <a:xfrm>
            <a:off x="4025900" y="3141663"/>
            <a:ext cx="4232275" cy="3278187"/>
            <a:chOff x="2608" y="1979"/>
            <a:chExt cx="2666" cy="2065"/>
          </a:xfrm>
        </p:grpSpPr>
        <p:pic>
          <p:nvPicPr>
            <p:cNvPr id="8202" name="Picture 41" descr="7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2205"/>
              <a:ext cx="1215" cy="1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3" name="AutoShape 40"/>
            <p:cNvSpPr>
              <a:spLocks noChangeArrowheads="1"/>
            </p:cNvSpPr>
            <p:nvPr/>
          </p:nvSpPr>
          <p:spPr bwMode="auto">
            <a:xfrm>
              <a:off x="2608" y="1979"/>
              <a:ext cx="1724" cy="1270"/>
            </a:xfrm>
            <a:prstGeom prst="cloudCallout">
              <a:avLst>
                <a:gd name="adj1" fmla="val 54005"/>
                <a:gd name="adj2" fmla="val 56301"/>
              </a:avLst>
            </a:prstGeom>
            <a:gradFill rotWithShape="1">
              <a:gsLst>
                <a:gs pos="0">
                  <a:srgbClr val="00B0EE"/>
                </a:gs>
                <a:gs pos="100000">
                  <a:schemeClr val="bg1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lnSpc>
                  <a:spcPct val="12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2600" b="1">
                  <a:latin typeface="Arial" panose="020B0604020202020204" pitchFamily="34" charset="0"/>
                  <a:ea typeface="微軟正黑體" panose="020B0604030504040204" pitchFamily="34" charset="-120"/>
                </a:rPr>
                <a:t>可適時引入</a:t>
              </a:r>
            </a:p>
            <a:p>
              <a:pPr algn="ctr" eaLnBrk="1" hangingPunct="1">
                <a:lnSpc>
                  <a:spcPct val="125000"/>
                </a:lnSpc>
                <a:spcBef>
                  <a:spcPct val="0"/>
                </a:spcBef>
                <a:buClrTx/>
                <a:buFontTx/>
                <a:buNone/>
              </a:pPr>
              <a:r>
                <a:rPr lang="zh-TW" altLang="en-US" sz="2600" b="1">
                  <a:latin typeface="Arial" panose="020B0604020202020204" pitchFamily="34" charset="0"/>
                  <a:ea typeface="微軟正黑體" panose="020B0604030504040204" pitchFamily="34" charset="-120"/>
                </a:rPr>
                <a:t>倒數的概念</a:t>
              </a:r>
              <a:endParaRPr lang="en-US" altLang="zh-TW" sz="2600" b="1">
                <a:latin typeface="Arial" panose="020B0604020202020204" pitchFamily="34" charset="0"/>
                <a:ea typeface="微軟正黑體" panose="020B0604030504040204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0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頁尾版面配置區 3"/>
          <p:cNvSpPr>
            <a:spLocks noGrp="1"/>
          </p:cNvSpPr>
          <p:nvPr>
            <p:ph idx="10" sz="quarter" type="ftr"/>
          </p:nvPr>
        </p:nvSpPr>
        <p:spPr>
          <a:xfrm>
            <a:off x="6847583" y="6483350"/>
            <a:ext cx="2322513" cy="327025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charset="2" panose="05000000000000000000" pitchFamily="2" typeface="Wingdings"/>
              <a:buChar char="v"/>
              <a:defRPr sz="28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1pPr>
            <a:lvl2pPr indent="-285750" marL="742950">
              <a:spcBef>
                <a:spcPct val="20000"/>
              </a:spcBef>
              <a:buClr>
                <a:schemeClr val="accent1"/>
              </a:buClr>
              <a:buFont charset="2" panose="05000000000000000000" pitchFamily="2" typeface="Wingdings"/>
              <a:buChar char="§"/>
              <a:defRPr sz="26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2pPr>
            <a:lvl3pPr indent="-228600" marL="11430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altLang="en-US" dirty="0" lang="zh-TW" smtClean="0" sz="1400">
                <a:solidFill>
                  <a:srgbClr val="777777"/>
                </a:solidFill>
                <a:latin charset="0" panose="020B0604020202020204" pitchFamily="34" typeface="Arial"/>
                <a:ea charset="-120" panose="020B0604030504040204" pitchFamily="34" typeface="微軟正黑體"/>
              </a:rPr>
              <a:t>台南市鹽水國小何鳳珠</a:t>
            </a:r>
            <a:r>
              <a:rPr altLang="en-US" dirty="0" lang="zh-TW" smtClean="0" sz="1200">
                <a:latin charset="0" panose="020B0604020202020204" pitchFamily="34" typeface="Arial"/>
              </a:rPr>
              <a:t>    </a:t>
            </a:r>
            <a:endParaRPr altLang="zh-TW" dirty="0" lang="en-US" smtClean="0" sz="1200">
              <a:latin charset="0" panose="020B0604020202020204" pitchFamily="34" typeface="Arial"/>
            </a:endParaRPr>
          </a:p>
        </p:txBody>
      </p:sp>
      <p:sp>
        <p:nvSpPr>
          <p:cNvPr id="441377" name="Rectangle 33"/>
          <p:cNvSpPr>
            <a:spLocks noChangeArrowheads="1"/>
          </p:cNvSpPr>
          <p:nvPr/>
        </p:nvSpPr>
        <p:spPr bwMode="auto">
          <a:xfrm>
            <a:off x="769938" y="3948113"/>
            <a:ext cx="2987675" cy="152876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>
            <a:lvl1pPr>
              <a:spcBef>
                <a:spcPct val="20000"/>
              </a:spcBef>
              <a:buClr>
                <a:schemeClr val="tx2"/>
              </a:buClr>
              <a:buFont charset="2" panose="05000000000000000000" pitchFamily="2" typeface="Wingdings"/>
              <a:buChar char="v"/>
              <a:defRPr sz="28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1pPr>
            <a:lvl2pPr indent="-285750" marL="742950">
              <a:spcBef>
                <a:spcPct val="20000"/>
              </a:spcBef>
              <a:buClr>
                <a:schemeClr val="accent1"/>
              </a:buClr>
              <a:buFont charset="2" panose="05000000000000000000" pitchFamily="2" typeface="Wingdings"/>
              <a:buChar char="§"/>
              <a:defRPr sz="26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2pPr>
            <a:lvl3pPr indent="-228600" marL="11430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altLang="en-US" lang="zh-TW" sz="1800">
              <a:latin charset="0" panose="020B0604020202020204" pitchFamily="34" typeface="Arial"/>
            </a:endParaRPr>
          </a:p>
        </p:txBody>
      </p:sp>
      <p:sp>
        <p:nvSpPr>
          <p:cNvPr id="441378" name="Rectangle 34"/>
          <p:cNvSpPr>
            <a:spLocks noChangeArrowheads="1"/>
          </p:cNvSpPr>
          <p:nvPr/>
        </p:nvSpPr>
        <p:spPr bwMode="auto">
          <a:xfrm>
            <a:off x="769938" y="3932238"/>
            <a:ext cx="2987675" cy="792162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>
            <a:lvl1pPr>
              <a:spcBef>
                <a:spcPct val="20000"/>
              </a:spcBef>
              <a:buClr>
                <a:schemeClr val="tx2"/>
              </a:buClr>
              <a:buFont charset="2" panose="05000000000000000000" pitchFamily="2" typeface="Wingdings"/>
              <a:buChar char="v"/>
              <a:defRPr sz="28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1pPr>
            <a:lvl2pPr indent="-285750" marL="742950">
              <a:spcBef>
                <a:spcPct val="20000"/>
              </a:spcBef>
              <a:buClr>
                <a:schemeClr val="accent1"/>
              </a:buClr>
              <a:buFont charset="2" panose="05000000000000000000" pitchFamily="2" typeface="Wingdings"/>
              <a:buChar char="§"/>
              <a:defRPr sz="26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2pPr>
            <a:lvl3pPr indent="-228600" marL="11430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altLang="en-US" lang="zh-TW" sz="1800">
              <a:latin charset="0" panose="020B0604020202020204" pitchFamily="34" typeface="Arial"/>
            </a:endParaRPr>
          </a:p>
        </p:txBody>
      </p: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539750" y="1412875"/>
            <a:ext cx="1728788" cy="47625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charset="2" panose="05000000000000000000" pitchFamily="2" typeface="Wingdings"/>
              <a:buChar char="v"/>
              <a:defRPr sz="28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1pPr>
            <a:lvl2pPr indent="-285750" marL="742950">
              <a:spcBef>
                <a:spcPct val="20000"/>
              </a:spcBef>
              <a:buClr>
                <a:schemeClr val="accent1"/>
              </a:buClr>
              <a:buFont charset="2" panose="05000000000000000000" pitchFamily="2" typeface="Wingdings"/>
              <a:buChar char="§"/>
              <a:defRPr sz="26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2pPr>
            <a:lvl3pPr indent="-228600" marL="11430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altLang="en-US" lang="zh-TW" sz="2400">
                <a:latin charset="-120" panose="02020509000000000000" pitchFamily="49" typeface="華康儷中宋"/>
                <a:ea charset="-120" panose="02020509000000000000" pitchFamily="49" typeface="華康儷中宋"/>
              </a:rPr>
              <a:t>分數</a:t>
            </a:r>
            <a:r>
              <a:rPr altLang="zh-TW" lang="en-US" sz="2400">
                <a:latin charset="-120" panose="02020509000000000000" pitchFamily="49" typeface="華康儷中宋"/>
                <a:ea charset="-120" panose="02020509000000000000" pitchFamily="49" typeface="華康儷中宋"/>
              </a:rPr>
              <a:t>÷</a:t>
            </a:r>
            <a:r>
              <a:rPr altLang="en-US" lang="zh-TW" sz="2400">
                <a:latin charset="-120" panose="02020509000000000000" pitchFamily="49" typeface="華康儷中宋"/>
                <a:ea charset="-120" panose="02020509000000000000" pitchFamily="49" typeface="華康儷中宋"/>
              </a:rPr>
              <a:t>整數</a:t>
            </a:r>
          </a:p>
        </p:txBody>
      </p:sp>
      <p:grpSp>
        <p:nvGrpSpPr>
          <p:cNvPr id="9222" name="Group 4"/>
          <p:cNvGrpSpPr>
            <a:grpSpLocks/>
          </p:cNvGrpSpPr>
          <p:nvPr/>
        </p:nvGrpSpPr>
        <p:grpSpPr bwMode="auto">
          <a:xfrm>
            <a:off x="2268538" y="1412875"/>
            <a:ext cx="2159000" cy="476250"/>
            <a:chOff x="1429" y="1117"/>
            <a:chExt cx="1360" cy="300"/>
          </a:xfrm>
        </p:grpSpPr>
        <p:sp>
          <p:nvSpPr>
            <p:cNvPr id="9244" name="Text Box 5"/>
            <p:cNvSpPr txBox="1">
              <a:spLocks noChangeArrowheads="1"/>
            </p:cNvSpPr>
            <p:nvPr/>
          </p:nvSpPr>
          <p:spPr bwMode="auto">
            <a:xfrm>
              <a:off x="1701" y="1117"/>
              <a:ext cx="1088" cy="300"/>
            </a:xfrm>
            <a:prstGeom prst="rect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charset="2" panose="05000000000000000000" pitchFamily="2" typeface="Wingdings"/>
                <a:buChar char="v"/>
                <a:defRPr sz="28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1pPr>
              <a:lvl2pPr indent="-285750" marL="742950">
                <a:spcBef>
                  <a:spcPct val="20000"/>
                </a:spcBef>
                <a:buClr>
                  <a:schemeClr val="accent1"/>
                </a:buClr>
                <a:buFont charset="2" panose="05000000000000000000" pitchFamily="2" typeface="Wingdings"/>
                <a:buChar char="§"/>
                <a:defRPr sz="26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2pPr>
              <a:lvl3pPr indent="-228600" marL="11430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altLang="en-US" lang="zh-TW" sz="2400">
                  <a:latin charset="-120" panose="02020509000000000000" pitchFamily="49" typeface="華康儷中宋"/>
                  <a:ea charset="-120" panose="02020509000000000000" pitchFamily="49" typeface="華康儷中宋"/>
                </a:rPr>
                <a:t>整數</a:t>
              </a:r>
              <a:r>
                <a:rPr altLang="zh-TW" lang="en-US" sz="2400">
                  <a:latin charset="-120" panose="02020509000000000000" pitchFamily="49" typeface="華康儷中宋"/>
                  <a:ea charset="-120" panose="02020509000000000000" pitchFamily="49" typeface="華康儷中宋"/>
                </a:rPr>
                <a:t>÷</a:t>
              </a:r>
              <a:r>
                <a:rPr altLang="en-US" lang="zh-TW" sz="2400">
                  <a:latin charset="-120" panose="02020509000000000000" pitchFamily="49" typeface="華康儷中宋"/>
                  <a:ea charset="-120" panose="02020509000000000000" pitchFamily="49" typeface="華康儷中宋"/>
                </a:rPr>
                <a:t>分數</a:t>
              </a:r>
            </a:p>
          </p:txBody>
        </p:sp>
        <p:sp>
          <p:nvSpPr>
            <p:cNvPr id="9245" name="AutoShape 6"/>
            <p:cNvSpPr>
              <a:spLocks noChangeArrowheads="1"/>
            </p:cNvSpPr>
            <p:nvPr/>
          </p:nvSpPr>
          <p:spPr bwMode="auto">
            <a:xfrm>
              <a:off x="1429" y="1117"/>
              <a:ext cx="272" cy="272"/>
            </a:xfrm>
            <a:prstGeom prst="rightArrow">
              <a:avLst>
                <a:gd fmla="val 50278" name="adj1"/>
                <a:gd fmla="val 48528" name="adj2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77777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>
              <a:lvl1pPr>
                <a:spcBef>
                  <a:spcPct val="20000"/>
                </a:spcBef>
                <a:buClr>
                  <a:schemeClr val="tx2"/>
                </a:buClr>
                <a:buFont charset="2" panose="05000000000000000000" pitchFamily="2" typeface="Wingdings"/>
                <a:buChar char="v"/>
                <a:defRPr sz="28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1pPr>
              <a:lvl2pPr indent="-285750" marL="742950">
                <a:spcBef>
                  <a:spcPct val="20000"/>
                </a:spcBef>
                <a:buClr>
                  <a:schemeClr val="accent1"/>
                </a:buClr>
                <a:buFont charset="2" panose="05000000000000000000" pitchFamily="2" typeface="Wingdings"/>
                <a:buChar char="§"/>
                <a:defRPr sz="26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2pPr>
              <a:lvl3pPr indent="-228600" marL="11430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altLang="en-US" lang="zh-TW" sz="1800">
                <a:latin charset="0" panose="020B0604020202020204" pitchFamily="34" typeface="Arial"/>
              </a:endParaRPr>
            </a:p>
          </p:txBody>
        </p:sp>
      </p:grpSp>
      <p:grpSp>
        <p:nvGrpSpPr>
          <p:cNvPr id="9223" name="Group 7"/>
          <p:cNvGrpSpPr>
            <a:grpSpLocks/>
          </p:cNvGrpSpPr>
          <p:nvPr/>
        </p:nvGrpSpPr>
        <p:grpSpPr bwMode="auto">
          <a:xfrm>
            <a:off x="4427538" y="1412875"/>
            <a:ext cx="2160587" cy="476250"/>
            <a:chOff x="2789" y="1117"/>
            <a:chExt cx="1361" cy="300"/>
          </a:xfrm>
        </p:grpSpPr>
        <p:sp>
          <p:nvSpPr>
            <p:cNvPr id="9242" name="Text Box 8"/>
            <p:cNvSpPr txBox="1">
              <a:spLocks noChangeArrowheads="1"/>
            </p:cNvSpPr>
            <p:nvPr/>
          </p:nvSpPr>
          <p:spPr bwMode="auto">
            <a:xfrm>
              <a:off x="3061" y="1117"/>
              <a:ext cx="1089" cy="300"/>
            </a:xfrm>
            <a:prstGeom prst="rect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charset="2" panose="05000000000000000000" pitchFamily="2" typeface="Wingdings"/>
                <a:buChar char="v"/>
                <a:defRPr sz="28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1pPr>
              <a:lvl2pPr indent="-285750" marL="742950">
                <a:spcBef>
                  <a:spcPct val="20000"/>
                </a:spcBef>
                <a:buClr>
                  <a:schemeClr val="accent1"/>
                </a:buClr>
                <a:buFont charset="2" panose="05000000000000000000" pitchFamily="2" typeface="Wingdings"/>
                <a:buChar char="§"/>
                <a:defRPr sz="26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2pPr>
              <a:lvl3pPr indent="-228600" marL="11430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altLang="en-US" lang="zh-TW" sz="2400">
                  <a:latin charset="-120" panose="02020509000000000000" pitchFamily="49" typeface="華康儷中宋"/>
                  <a:ea charset="-120" panose="02020509000000000000" pitchFamily="49" typeface="華康儷中宋"/>
                </a:rPr>
                <a:t>分數</a:t>
              </a:r>
              <a:r>
                <a:rPr altLang="zh-TW" lang="en-US" sz="2400">
                  <a:latin charset="-120" panose="02020509000000000000" pitchFamily="49" typeface="華康儷中宋"/>
                  <a:ea charset="-120" panose="02020509000000000000" pitchFamily="49" typeface="華康儷中宋"/>
                </a:rPr>
                <a:t>÷</a:t>
              </a:r>
              <a:r>
                <a:rPr altLang="en-US" lang="zh-TW" sz="2400">
                  <a:latin charset="-120" panose="02020509000000000000" pitchFamily="49" typeface="華康儷中宋"/>
                  <a:ea charset="-120" panose="02020509000000000000" pitchFamily="49" typeface="華康儷中宋"/>
                </a:rPr>
                <a:t>分數</a:t>
              </a:r>
            </a:p>
          </p:txBody>
        </p:sp>
        <p:sp>
          <p:nvSpPr>
            <p:cNvPr id="9243" name="AutoShape 9"/>
            <p:cNvSpPr>
              <a:spLocks noChangeArrowheads="1"/>
            </p:cNvSpPr>
            <p:nvPr/>
          </p:nvSpPr>
          <p:spPr bwMode="auto">
            <a:xfrm>
              <a:off x="2789" y="1117"/>
              <a:ext cx="272" cy="272"/>
            </a:xfrm>
            <a:prstGeom prst="rightArrow">
              <a:avLst>
                <a:gd fmla="val 50278" name="adj1"/>
                <a:gd fmla="val 48528" name="adj2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77777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>
              <a:lvl1pPr>
                <a:spcBef>
                  <a:spcPct val="20000"/>
                </a:spcBef>
                <a:buClr>
                  <a:schemeClr val="tx2"/>
                </a:buClr>
                <a:buFont charset="2" panose="05000000000000000000" pitchFamily="2" typeface="Wingdings"/>
                <a:buChar char="v"/>
                <a:defRPr sz="28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1pPr>
              <a:lvl2pPr indent="-285750" marL="742950">
                <a:spcBef>
                  <a:spcPct val="20000"/>
                </a:spcBef>
                <a:buClr>
                  <a:schemeClr val="accent1"/>
                </a:buClr>
                <a:buFont charset="2" panose="05000000000000000000" pitchFamily="2" typeface="Wingdings"/>
                <a:buChar char="§"/>
                <a:defRPr sz="26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2pPr>
              <a:lvl3pPr indent="-228600" marL="11430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altLang="en-US" lang="zh-TW" sz="1800">
                <a:latin charset="0" panose="020B0604020202020204" pitchFamily="34" typeface="Arial"/>
              </a:endParaRPr>
            </a:p>
          </p:txBody>
        </p:sp>
      </p:grp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539750" y="2205038"/>
            <a:ext cx="792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charset="2" panose="05000000000000000000" pitchFamily="2" typeface="Wingdings"/>
              <a:buChar char="v"/>
              <a:defRPr sz="28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1pPr>
            <a:lvl2pPr indent="-285750" marL="742950">
              <a:spcBef>
                <a:spcPct val="20000"/>
              </a:spcBef>
              <a:buClr>
                <a:schemeClr val="accent1"/>
              </a:buClr>
              <a:buFont charset="2" panose="05000000000000000000" pitchFamily="2" typeface="Wingdings"/>
              <a:buChar char="§"/>
              <a:defRPr sz="26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2pPr>
            <a:lvl3pPr indent="-228600" marL="11430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altLang="en-US" b="1" lang="zh-TW" sz="2400">
                <a:solidFill>
                  <a:srgbClr val="0033CC"/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類型一：被除數的分子</a:t>
            </a:r>
            <a:r>
              <a:rPr altLang="en-US" b="1" lang="zh-TW" sz="2400">
                <a:solidFill>
                  <a:srgbClr val="CC0000"/>
                </a:solidFill>
                <a:latin charset="-120" panose="020B0604030504040204" pitchFamily="34" typeface="微軟正黑體"/>
                <a:ea charset="-120" panose="020B0604030504040204" pitchFamily="34" typeface="微軟正黑體"/>
              </a:rPr>
              <a:t>可以平分</a:t>
            </a:r>
          </a:p>
        </p:txBody>
      </p:sp>
      <p:sp>
        <p:nvSpPr>
          <p:cNvPr id="9225" name="Text Box 12"/>
          <p:cNvSpPr txBox="1">
            <a:spLocks noChangeArrowheads="1"/>
          </p:cNvSpPr>
          <p:nvPr/>
        </p:nvSpPr>
        <p:spPr bwMode="auto">
          <a:xfrm>
            <a:off x="515938" y="2781300"/>
            <a:ext cx="7993062" cy="3519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charset="2" panose="05000000000000000000" pitchFamily="2" typeface="Wingdings"/>
              <a:buChar char="v"/>
              <a:defRPr sz="28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1pPr>
            <a:lvl2pPr indent="-285750" marL="742950">
              <a:spcBef>
                <a:spcPct val="20000"/>
              </a:spcBef>
              <a:buClr>
                <a:schemeClr val="accent1"/>
              </a:buClr>
              <a:buFont charset="2" panose="05000000000000000000" pitchFamily="2" typeface="Wingdings"/>
              <a:buChar char="§"/>
              <a:defRPr sz="26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2pPr>
            <a:lvl3pPr indent="-228600" marL="11430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9pPr>
          </a:lstStyle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r>
              <a:rPr altLang="en-US" lang="zh-TW" sz="2400"/>
              <a:t>把一張紙的　平分成</a:t>
            </a:r>
            <a:r>
              <a:rPr altLang="zh-TW" lang="en-US" sz="2400"/>
              <a:t>2</a:t>
            </a:r>
            <a:r>
              <a:rPr altLang="en-US" lang="zh-TW" sz="2400"/>
              <a:t>份，每份是這張紙的幾分之幾？</a:t>
            </a:r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altLang="en-US" lang="zh-TW" sz="2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altLang="en-US" lang="zh-TW" sz="2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altLang="en-US" lang="zh-TW" sz="2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altLang="en-US" lang="zh-TW" sz="1400"/>
          </a:p>
        </p:txBody>
      </p:sp>
      <p:pic>
        <p:nvPicPr>
          <p:cNvPr descr="10" id="9226" name="Picture 18"/>
          <p:cNvPicPr>
            <a:picLocks noChangeArrowheads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867025"/>
            <a:ext cx="2762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1364" name="Rectangle 20"/>
          <p:cNvSpPr>
            <a:spLocks noChangeArrowheads="1"/>
          </p:cNvSpPr>
          <p:nvPr/>
        </p:nvSpPr>
        <p:spPr bwMode="auto">
          <a:xfrm>
            <a:off x="755650" y="3933825"/>
            <a:ext cx="3024188" cy="19446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>
            <a:lvl1pPr>
              <a:spcBef>
                <a:spcPct val="20000"/>
              </a:spcBef>
              <a:buClr>
                <a:schemeClr val="tx2"/>
              </a:buClr>
              <a:buFont charset="2" panose="05000000000000000000" pitchFamily="2" typeface="Wingdings"/>
              <a:buChar char="v"/>
              <a:defRPr sz="28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1pPr>
            <a:lvl2pPr indent="-285750" marL="742950">
              <a:spcBef>
                <a:spcPct val="20000"/>
              </a:spcBef>
              <a:buClr>
                <a:schemeClr val="accent1"/>
              </a:buClr>
              <a:buFont charset="2" panose="05000000000000000000" pitchFamily="2" typeface="Wingdings"/>
              <a:buChar char="§"/>
              <a:defRPr sz="26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2pPr>
            <a:lvl3pPr indent="-228600" marL="11430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altLang="en-US" lang="zh-TW" sz="1800">
              <a:latin charset="0" panose="020B0604020202020204" pitchFamily="34" typeface="Arial"/>
            </a:endParaRPr>
          </a:p>
        </p:txBody>
      </p:sp>
      <p:grpSp>
        <p:nvGrpSpPr>
          <p:cNvPr id="441365" name="Group 21"/>
          <p:cNvGrpSpPr>
            <a:grpSpLocks/>
          </p:cNvGrpSpPr>
          <p:nvPr/>
        </p:nvGrpSpPr>
        <p:grpSpPr bwMode="auto">
          <a:xfrm>
            <a:off x="3851275" y="4149725"/>
            <a:ext cx="647700" cy="1512888"/>
            <a:chOff x="4830" y="2614"/>
            <a:chExt cx="408" cy="953"/>
          </a:xfrm>
        </p:grpSpPr>
        <p:sp>
          <p:nvSpPr>
            <p:cNvPr id="9240" name="WordArt 22"/>
            <p:cNvSpPr>
              <a:spLocks noChangeArrowheads="1" noChangeShapeType="1" noTextEdit="1"/>
            </p:cNvSpPr>
            <p:nvPr/>
          </p:nvSpPr>
          <p:spPr bwMode="auto">
            <a:xfrm rot="5400000">
              <a:off x="4671" y="3000"/>
              <a:ext cx="953" cy="18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fromWordArt="1" vert="eaVert" wrap="none">
              <a:prstTxWarp prst="textPlain">
                <a:avLst>
                  <a:gd fmla="val 50000" name="adj"/>
                </a:avLst>
              </a:prstTxWarp>
            </a:bodyPr>
            <a:lstStyle/>
            <a:p>
              <a:pPr algn="ctr" fontAlgn="auto"/>
              <a:r>
                <a:rPr altLang="en-US" kern="10" lang="zh-TW" sz="3600">
                  <a:solidFill>
                    <a:srgbClr val="800000"/>
                  </a:solidFill>
                  <a:latin charset="-120" panose="03000509000000000000" pitchFamily="65" typeface="標楷體"/>
                </a:rPr>
                <a:t>完整的１</a:t>
              </a:r>
            </a:p>
          </p:txBody>
        </p:sp>
        <p:sp>
          <p:nvSpPr>
            <p:cNvPr id="9241" name="AutoShape 23"/>
            <p:cNvSpPr>
              <a:spLocks noChangeArrowheads="1"/>
            </p:cNvSpPr>
            <p:nvPr/>
          </p:nvSpPr>
          <p:spPr bwMode="auto">
            <a:xfrm>
              <a:off x="4830" y="2931"/>
              <a:ext cx="182" cy="227"/>
            </a:xfrm>
            <a:prstGeom prst="leftArrow">
              <a:avLst>
                <a:gd fmla="val 49778" name="adj1"/>
                <a:gd fmla="val 33042" name="adj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>
              <a:lvl1pPr>
                <a:spcBef>
                  <a:spcPct val="20000"/>
                </a:spcBef>
                <a:buClr>
                  <a:schemeClr val="tx2"/>
                </a:buClr>
                <a:buFont charset="2" panose="05000000000000000000" pitchFamily="2" typeface="Wingdings"/>
                <a:buChar char="v"/>
                <a:defRPr sz="28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1pPr>
              <a:lvl2pPr indent="-285750" marL="742950">
                <a:spcBef>
                  <a:spcPct val="20000"/>
                </a:spcBef>
                <a:buClr>
                  <a:schemeClr val="accent1"/>
                </a:buClr>
                <a:buFont charset="2" panose="05000000000000000000" pitchFamily="2" typeface="Wingdings"/>
                <a:buChar char="§"/>
                <a:defRPr sz="26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2pPr>
              <a:lvl3pPr indent="-228600" marL="11430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altLang="en-US" lang="zh-TW" sz="1800">
                <a:latin charset="0" panose="020B0604020202020204" pitchFamily="34" typeface="Arial"/>
              </a:endParaRPr>
            </a:p>
          </p:txBody>
        </p:sp>
      </p:grpSp>
      <p:pic>
        <p:nvPicPr>
          <p:cNvPr descr="11" id="441379" name="Picture 35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"/>
          <a:stretch>
            <a:fillRect/>
          </a:stretch>
        </p:blipFill>
        <p:spPr bwMode="auto">
          <a:xfrm>
            <a:off x="5219700" y="3573463"/>
            <a:ext cx="230505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1381" name="Line 37"/>
          <p:cNvSpPr>
            <a:spLocks noChangeShapeType="1"/>
          </p:cNvSpPr>
          <p:nvPr/>
        </p:nvSpPr>
        <p:spPr bwMode="auto">
          <a:xfrm>
            <a:off x="2297113" y="3933825"/>
            <a:ext cx="0" cy="1943100"/>
          </a:xfrm>
          <a:prstGeom prst="line">
            <a:avLst/>
          </a:prstGeom>
          <a:noFill/>
          <a:ln cap="rnd"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TW"/>
          </a:p>
        </p:txBody>
      </p:sp>
      <p:sp>
        <p:nvSpPr>
          <p:cNvPr id="441382" name="Rectangle 38"/>
          <p:cNvSpPr>
            <a:spLocks noChangeArrowheads="1"/>
          </p:cNvSpPr>
          <p:nvPr/>
        </p:nvSpPr>
        <p:spPr bwMode="auto">
          <a:xfrm>
            <a:off x="769938" y="3962400"/>
            <a:ext cx="1512887" cy="15113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anchor="ctr" wrap="none"/>
          <a:lstStyle>
            <a:lvl1pPr>
              <a:spcBef>
                <a:spcPct val="20000"/>
              </a:spcBef>
              <a:buClr>
                <a:schemeClr val="tx2"/>
              </a:buClr>
              <a:buFont charset="2" panose="05000000000000000000" pitchFamily="2" typeface="Wingdings"/>
              <a:buChar char="v"/>
              <a:defRPr sz="28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1pPr>
            <a:lvl2pPr indent="-285750" marL="742950">
              <a:spcBef>
                <a:spcPct val="20000"/>
              </a:spcBef>
              <a:buClr>
                <a:schemeClr val="accent1"/>
              </a:buClr>
              <a:buFont charset="2" panose="05000000000000000000" pitchFamily="2" typeface="Wingdings"/>
              <a:buChar char="§"/>
              <a:defRPr sz="26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2pPr>
            <a:lvl3pPr indent="-228600" marL="11430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3pPr>
            <a:lvl4pPr indent="-228600" marL="1600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4pPr>
            <a:lvl5pPr indent="-228600" marL="20574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5pPr>
            <a:lvl6pPr eaLnBrk="0" fontAlgn="base" hangingPunct="0" indent="-228600" marL="25146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6pPr>
            <a:lvl7pPr eaLnBrk="0" fontAlgn="base" hangingPunct="0" indent="-228600" marL="29718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7pPr>
            <a:lvl8pPr eaLnBrk="0" fontAlgn="base" hangingPunct="0" indent="-228600" marL="34290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8pPr>
            <a:lvl9pPr eaLnBrk="0" fontAlgn="base" hangingPunct="0" indent="-228600" marL="388620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charset="-120" panose="03000509000000000000" pitchFamily="65" typeface="標楷體"/>
                <a:ea charset="-120" panose="03000509000000000000" pitchFamily="65" typeface="標楷體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altLang="en-US" lang="zh-TW" sz="1800">
              <a:latin charset="0" panose="020B0604020202020204" pitchFamily="34" typeface="Arial"/>
            </a:endParaRPr>
          </a:p>
        </p:txBody>
      </p:sp>
      <p:sp>
        <p:nvSpPr>
          <p:cNvPr id="441370" name="Line 26"/>
          <p:cNvSpPr>
            <a:spLocks noChangeShapeType="1"/>
          </p:cNvSpPr>
          <p:nvPr/>
        </p:nvSpPr>
        <p:spPr bwMode="auto">
          <a:xfrm>
            <a:off x="754063" y="4718050"/>
            <a:ext cx="3025775" cy="635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TW"/>
          </a:p>
        </p:txBody>
      </p:sp>
      <p:sp>
        <p:nvSpPr>
          <p:cNvPr id="441371" name="Line 27"/>
          <p:cNvSpPr>
            <a:spLocks noChangeShapeType="1"/>
          </p:cNvSpPr>
          <p:nvPr/>
        </p:nvSpPr>
        <p:spPr bwMode="auto">
          <a:xfrm>
            <a:off x="755650" y="4322763"/>
            <a:ext cx="30241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TW"/>
          </a:p>
        </p:txBody>
      </p:sp>
      <p:sp>
        <p:nvSpPr>
          <p:cNvPr id="441372" name="Line 28"/>
          <p:cNvSpPr>
            <a:spLocks noChangeShapeType="1"/>
          </p:cNvSpPr>
          <p:nvPr/>
        </p:nvSpPr>
        <p:spPr bwMode="auto">
          <a:xfrm>
            <a:off x="755650" y="5116513"/>
            <a:ext cx="30241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TW"/>
          </a:p>
        </p:txBody>
      </p:sp>
      <p:sp>
        <p:nvSpPr>
          <p:cNvPr id="441376" name="Line 32"/>
          <p:cNvSpPr>
            <a:spLocks noChangeShapeType="1"/>
          </p:cNvSpPr>
          <p:nvPr/>
        </p:nvSpPr>
        <p:spPr bwMode="auto">
          <a:xfrm>
            <a:off x="755650" y="5491163"/>
            <a:ext cx="30241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altLang="en-US" lang="zh-TW"/>
          </a:p>
        </p:txBody>
      </p:sp>
      <p:pic>
        <p:nvPicPr>
          <p:cNvPr descr="14" id="441385" name="Picture 41"/>
          <p:cNvPicPr>
            <a:picLocks noChangeArrowheads="1" noChangeAspect="1"/>
          </p:cNvPicPr>
          <p:nvPr/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941888"/>
            <a:ext cx="346710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1388" name="Group 44"/>
          <p:cNvGrpSpPr>
            <a:grpSpLocks/>
          </p:cNvGrpSpPr>
          <p:nvPr/>
        </p:nvGrpSpPr>
        <p:grpSpPr bwMode="auto">
          <a:xfrm>
            <a:off x="4787900" y="4292600"/>
            <a:ext cx="3529013" cy="1081088"/>
            <a:chOff x="3016" y="2704"/>
            <a:chExt cx="2223" cy="681"/>
          </a:xfrm>
        </p:grpSpPr>
        <p:pic>
          <p:nvPicPr>
            <p:cNvPr descr="12" id="9238" name="Picture 42"/>
            <p:cNvPicPr>
              <a:picLocks noChangeArrowheads="1"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2704"/>
              <a:ext cx="2223" cy="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9" name="Rectangle 43"/>
            <p:cNvSpPr>
              <a:spLocks noChangeArrowheads="1"/>
            </p:cNvSpPr>
            <p:nvPr/>
          </p:nvSpPr>
          <p:spPr bwMode="auto">
            <a:xfrm>
              <a:off x="3016" y="2704"/>
              <a:ext cx="2223" cy="681"/>
            </a:xfrm>
            <a:prstGeom prst="rect">
              <a:avLst/>
            </a:prstGeom>
            <a:noFill/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algn="ctr" dir="2700000" dist="35921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wrap="none"/>
            <a:lstStyle>
              <a:lvl1pPr>
                <a:spcBef>
                  <a:spcPct val="20000"/>
                </a:spcBef>
                <a:buClr>
                  <a:schemeClr val="tx2"/>
                </a:buClr>
                <a:buFont charset="2" panose="05000000000000000000" pitchFamily="2" typeface="Wingdings"/>
                <a:buChar char="v"/>
                <a:defRPr sz="28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1pPr>
              <a:lvl2pPr indent="-285750" marL="742950">
                <a:spcBef>
                  <a:spcPct val="20000"/>
                </a:spcBef>
                <a:buClr>
                  <a:schemeClr val="accent1"/>
                </a:buClr>
                <a:buFont charset="2" panose="05000000000000000000" pitchFamily="2" typeface="Wingdings"/>
                <a:buChar char="§"/>
                <a:defRPr sz="26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2pPr>
              <a:lvl3pPr indent="-228600" marL="11430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3pPr>
              <a:lvl4pPr indent="-228600" marL="16002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4pPr>
              <a:lvl5pPr indent="-228600" marL="20574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5pPr>
              <a:lvl6pPr eaLnBrk="0" fontAlgn="base" hangingPunct="0" indent="-228600" marL="25146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6pPr>
              <a:lvl7pPr eaLnBrk="0" fontAlgn="base" hangingPunct="0" indent="-228600" marL="29718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7pPr>
              <a:lvl8pPr eaLnBrk="0" fontAlgn="base" hangingPunct="0" indent="-228600" marL="34290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8pPr>
              <a:lvl9pPr eaLnBrk="0" fontAlgn="base" hangingPunct="0" indent="-228600" marL="388620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charset="-120" panose="03000509000000000000" pitchFamily="65" typeface="標楷體"/>
                  <a:ea charset="-120" panose="03000509000000000000" pitchFamily="65" typeface="標楷體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altLang="en-US" lang="zh-TW" sz="1800">
                <a:latin charset="0" panose="020B0604020202020204" pitchFamily="34"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7"/>
                                        <p:tgtEl>
                                          <p:spTgt spid="44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1"/>
                                        <p:tgtEl>
                                          <p:spTgt spid="441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4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44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44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44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6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8"/>
                                        <p:tgtEl>
                                          <p:spTgt spid="441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 nodeType="clickPar">
                      <p:stCondLst>
                        <p:cond delay="indefinite"/>
                      </p:stCondLst>
                      <p:childTnLst>
                        <p:par>
                          <p:cTn fill="hold" id="30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3"/>
                                        <p:tgtEl>
                                          <p:spTgt spid="441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 nodeType="clickPar">
                      <p:stCondLst>
                        <p:cond delay="indefinite"/>
                      </p:stCondLst>
                      <p:childTnLst>
                        <p:par>
                          <p:cTn fill="hold" id="35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6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8"/>
                                        <p:tgtEl>
                                          <p:spTgt spid="44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</p:stCondLst>
                      <p:childTnLst>
                        <p:par>
                          <p:cTn fill="hold" id="40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1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43"/>
                                        <p:tgtEl>
                                          <p:spTgt spid="44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 nodeType="clickPar">
                      <p:stCondLst>
                        <p:cond delay="indefinite"/>
                      </p:stCondLst>
                      <p:childTnLst>
                        <p:par>
                          <p:cTn fill="hold" id="45" nodeType="with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1" id="46" nodeType="clickEffect" presetClass="exit" presetID="49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47"/>
                                        <p:tgtEl>
                                          <p:spTgt spid="44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48"/>
                                        <p:tgtEl>
                                          <p:spTgt spid="44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49"/>
                                        <p:tgtEl>
                                          <p:spTgt spid="441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50"/>
                                        <p:tgtEl>
                                          <p:spTgt spid="441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 nodeType="clickPar">
                      <p:stCondLst>
                        <p:cond delay="indefinite"/>
                      </p:stCondLst>
                      <p:childTnLst>
                        <p:par>
                          <p:cTn fill="hold" id="53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4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56"/>
                                        <p:tgtEl>
                                          <p:spTgt spid="44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7" nodeType="clickPar">
                      <p:stCondLst>
                        <p:cond delay="indefinite"/>
                      </p:stCondLst>
                      <p:childTnLst>
                        <p:par>
                          <p:cTn fill="hold" id="58" nodeType="with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9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61"/>
                                        <p:tgtEl>
                                          <p:spTgt spid="44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63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65"/>
                                        <p:tgtEl>
                                          <p:spTgt spid="44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 nodeType="clickPar">
                      <p:stCondLst>
                        <p:cond delay="indefinite"/>
                      </p:stCondLst>
                      <p:childTnLst>
                        <p:par>
                          <p:cTn fill="hold" id="67" nodeType="withGroup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68" nodeType="clickEffect" presetClass="exit" presetID="49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69"/>
                                        <p:tgtEl>
                                          <p:spTgt spid="44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70"/>
                                        <p:tgtEl>
                                          <p:spTgt spid="44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71"/>
                                        <p:tgtEl>
                                          <p:spTgt spid="4413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72"/>
                                        <p:tgtEl>
                                          <p:spTgt spid="441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accel="100000" fill="hold" id="74" nodeType="withEffect" presetClass="exit" presetID="49" presetSubtype="0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dur="500" id="75"/>
                                        <p:tgtEl>
                                          <p:spTgt spid="441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76"/>
                                        <p:tgtEl>
                                          <p:spTgt spid="441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77"/>
                                        <p:tgtEl>
                                          <p:spTgt spid="4413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filter="fade" transition="out">
                                      <p:cBhvr>
                                        <p:cTn dur="500" id="78"/>
                                        <p:tgtEl>
                                          <p:spTgt spid="441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81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3"/>
                                        <p:tgtEl>
                                          <p:spTgt spid="441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4"/>
                                        <p:tgtEl>
                                          <p:spTgt spid="441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441377"/>
      <p:bldP animBg="1" grpId="0" spid="441378"/>
      <p:bldP animBg="1" grpId="1" spid="441378"/>
      <p:bldP animBg="1" grpId="0" spid="441364"/>
      <p:bldP animBg="1" grpId="0" spid="441381"/>
      <p:bldP animBg="1" grpId="0" spid="441382"/>
      <p:bldP animBg="1" grpId="0" spid="441370"/>
      <p:bldP animBg="1" grpId="0" spid="441371"/>
      <p:bldP animBg="1" grpId="0" spid="441372"/>
      <p:bldP animBg="1" grpId="0" spid="441376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smtClean="0">
                <a:solidFill>
                  <a:srgbClr val="77777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台南市鹽水國小何鳳珠</a:t>
            </a:r>
            <a:r>
              <a:rPr lang="zh-TW" altLang="en-US" sz="1200" smtClean="0">
                <a:latin typeface="Arial" panose="020B0604020202020204" pitchFamily="34" charset="0"/>
              </a:rPr>
              <a:t>    </a:t>
            </a:r>
            <a:endParaRPr lang="en-US" altLang="zh-TW" sz="1200" smtClean="0">
              <a:latin typeface="Arial" panose="020B0604020202020204" pitchFamily="34" charset="0"/>
            </a:endParaRPr>
          </a:p>
        </p:txBody>
      </p:sp>
      <p:sp>
        <p:nvSpPr>
          <p:cNvPr id="443394" name="Rectangle 2"/>
          <p:cNvSpPr>
            <a:spLocks noChangeArrowheads="1"/>
          </p:cNvSpPr>
          <p:nvPr/>
        </p:nvSpPr>
        <p:spPr bwMode="auto">
          <a:xfrm>
            <a:off x="1504950" y="3948113"/>
            <a:ext cx="2987675" cy="1528762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539750" y="1412875"/>
            <a:ext cx="1728788" cy="476250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zh-TW" altLang="en-US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分數</a:t>
            </a:r>
            <a:r>
              <a:rPr lang="en-US" altLang="zh-TW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÷</a:t>
            </a:r>
            <a:r>
              <a:rPr lang="zh-TW" altLang="en-US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整數</a:t>
            </a:r>
          </a:p>
        </p:txBody>
      </p:sp>
      <p:grpSp>
        <p:nvGrpSpPr>
          <p:cNvPr id="10245" name="Group 6"/>
          <p:cNvGrpSpPr>
            <a:grpSpLocks/>
          </p:cNvGrpSpPr>
          <p:nvPr/>
        </p:nvGrpSpPr>
        <p:grpSpPr bwMode="auto">
          <a:xfrm>
            <a:off x="2268538" y="1412875"/>
            <a:ext cx="2159000" cy="476250"/>
            <a:chOff x="1429" y="1117"/>
            <a:chExt cx="1360" cy="300"/>
          </a:xfrm>
        </p:grpSpPr>
        <p:sp>
          <p:nvSpPr>
            <p:cNvPr id="10265" name="Text Box 7"/>
            <p:cNvSpPr txBox="1">
              <a:spLocks noChangeArrowheads="1"/>
            </p:cNvSpPr>
            <p:nvPr/>
          </p:nvSpPr>
          <p:spPr bwMode="auto">
            <a:xfrm>
              <a:off x="1701" y="1117"/>
              <a:ext cx="1088" cy="300"/>
            </a:xfrm>
            <a:prstGeom prst="rect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整數</a:t>
              </a:r>
              <a:r>
                <a:rPr lang="en-US" altLang="zh-TW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÷</a:t>
              </a: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</a:p>
          </p:txBody>
        </p:sp>
        <p:sp>
          <p:nvSpPr>
            <p:cNvPr id="10266" name="AutoShape 8"/>
            <p:cNvSpPr>
              <a:spLocks noChangeArrowheads="1"/>
            </p:cNvSpPr>
            <p:nvPr/>
          </p:nvSpPr>
          <p:spPr bwMode="auto">
            <a:xfrm>
              <a:off x="1429" y="1117"/>
              <a:ext cx="272" cy="272"/>
            </a:xfrm>
            <a:prstGeom prst="rightArrow">
              <a:avLst>
                <a:gd name="adj1" fmla="val 50278"/>
                <a:gd name="adj2" fmla="val 4852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77777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0246" name="Group 9"/>
          <p:cNvGrpSpPr>
            <a:grpSpLocks/>
          </p:cNvGrpSpPr>
          <p:nvPr/>
        </p:nvGrpSpPr>
        <p:grpSpPr bwMode="auto">
          <a:xfrm>
            <a:off x="4427538" y="1412875"/>
            <a:ext cx="2160587" cy="476250"/>
            <a:chOff x="2789" y="1117"/>
            <a:chExt cx="1361" cy="300"/>
          </a:xfrm>
        </p:grpSpPr>
        <p:sp>
          <p:nvSpPr>
            <p:cNvPr id="10263" name="Text Box 10"/>
            <p:cNvSpPr txBox="1">
              <a:spLocks noChangeArrowheads="1"/>
            </p:cNvSpPr>
            <p:nvPr/>
          </p:nvSpPr>
          <p:spPr bwMode="auto">
            <a:xfrm>
              <a:off x="3061" y="1117"/>
              <a:ext cx="1089" cy="300"/>
            </a:xfrm>
            <a:prstGeom prst="rect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  <a:r>
                <a:rPr lang="en-US" altLang="zh-TW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÷</a:t>
              </a: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</a:p>
          </p:txBody>
        </p:sp>
        <p:sp>
          <p:nvSpPr>
            <p:cNvPr id="10264" name="AutoShape 11"/>
            <p:cNvSpPr>
              <a:spLocks noChangeArrowheads="1"/>
            </p:cNvSpPr>
            <p:nvPr/>
          </p:nvSpPr>
          <p:spPr bwMode="auto">
            <a:xfrm>
              <a:off x="2789" y="1117"/>
              <a:ext cx="272" cy="272"/>
            </a:xfrm>
            <a:prstGeom prst="rightArrow">
              <a:avLst>
                <a:gd name="adj1" fmla="val 50278"/>
                <a:gd name="adj2" fmla="val 4852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77777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539750" y="2205038"/>
            <a:ext cx="792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zh-TW" altLang="en-US" sz="24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類型二：被除數的分子</a:t>
            </a:r>
            <a:r>
              <a:rPr lang="zh-TW" altLang="en-US" sz="2400" b="1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不可以平分</a:t>
            </a:r>
          </a:p>
        </p:txBody>
      </p:sp>
      <p:sp>
        <p:nvSpPr>
          <p:cNvPr id="10248" name="Text Box 13"/>
          <p:cNvSpPr txBox="1">
            <a:spLocks noChangeArrowheads="1"/>
          </p:cNvSpPr>
          <p:nvPr/>
        </p:nvSpPr>
        <p:spPr bwMode="auto">
          <a:xfrm>
            <a:off x="515938" y="2781300"/>
            <a:ext cx="7993062" cy="3519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400"/>
              <a:t>把一張紙的　平分成</a:t>
            </a:r>
            <a:r>
              <a:rPr lang="en-US" altLang="zh-TW" sz="2400"/>
              <a:t>3</a:t>
            </a:r>
            <a:r>
              <a:rPr lang="zh-TW" altLang="en-US" sz="2400"/>
              <a:t>份，每份是這張紙的幾分之幾？</a:t>
            </a:r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zh-TW" altLang="en-US" sz="2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zh-TW" altLang="en-US" sz="2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zh-TW" altLang="en-US" sz="2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zh-TW" altLang="en-US" sz="1400"/>
          </a:p>
        </p:txBody>
      </p:sp>
      <p:pic>
        <p:nvPicPr>
          <p:cNvPr id="10249" name="Picture 14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2867025"/>
            <a:ext cx="2762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3407" name="Rectangle 15"/>
          <p:cNvSpPr>
            <a:spLocks noChangeArrowheads="1"/>
          </p:cNvSpPr>
          <p:nvPr/>
        </p:nvSpPr>
        <p:spPr bwMode="auto">
          <a:xfrm>
            <a:off x="1490663" y="3933825"/>
            <a:ext cx="3024187" cy="19446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43414" name="Line 22"/>
          <p:cNvSpPr>
            <a:spLocks noChangeShapeType="1"/>
          </p:cNvSpPr>
          <p:nvPr/>
        </p:nvSpPr>
        <p:spPr bwMode="auto">
          <a:xfrm>
            <a:off x="1490663" y="5491163"/>
            <a:ext cx="30241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43417" name="Line 25"/>
          <p:cNvSpPr>
            <a:spLocks noChangeShapeType="1"/>
          </p:cNvSpPr>
          <p:nvPr/>
        </p:nvSpPr>
        <p:spPr bwMode="auto">
          <a:xfrm>
            <a:off x="2498725" y="3933825"/>
            <a:ext cx="0" cy="19431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43419" name="Rectangle 27"/>
          <p:cNvSpPr>
            <a:spLocks noChangeArrowheads="1"/>
          </p:cNvSpPr>
          <p:nvPr/>
        </p:nvSpPr>
        <p:spPr bwMode="auto">
          <a:xfrm>
            <a:off x="1504950" y="3962400"/>
            <a:ext cx="993775" cy="1511300"/>
          </a:xfrm>
          <a:prstGeom prst="rect">
            <a:avLst/>
          </a:prstGeom>
          <a:solidFill>
            <a:srgbClr val="FF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43418" name="Line 26"/>
          <p:cNvSpPr>
            <a:spLocks noChangeShapeType="1"/>
          </p:cNvSpPr>
          <p:nvPr/>
        </p:nvSpPr>
        <p:spPr bwMode="auto">
          <a:xfrm>
            <a:off x="3506788" y="3933825"/>
            <a:ext cx="0" cy="19431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43411" name="Line 19"/>
          <p:cNvSpPr>
            <a:spLocks noChangeShapeType="1"/>
          </p:cNvSpPr>
          <p:nvPr/>
        </p:nvSpPr>
        <p:spPr bwMode="auto">
          <a:xfrm>
            <a:off x="1490663" y="4727575"/>
            <a:ext cx="30241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43412" name="Line 20"/>
          <p:cNvSpPr>
            <a:spLocks noChangeShapeType="1"/>
          </p:cNvSpPr>
          <p:nvPr/>
        </p:nvSpPr>
        <p:spPr bwMode="auto">
          <a:xfrm>
            <a:off x="1490663" y="4322763"/>
            <a:ext cx="30241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43413" name="Line 21"/>
          <p:cNvSpPr>
            <a:spLocks noChangeShapeType="1"/>
          </p:cNvSpPr>
          <p:nvPr/>
        </p:nvSpPr>
        <p:spPr bwMode="auto">
          <a:xfrm>
            <a:off x="1490663" y="5116513"/>
            <a:ext cx="30241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443421" name="Group 29"/>
          <p:cNvGrpSpPr>
            <a:grpSpLocks/>
          </p:cNvGrpSpPr>
          <p:nvPr/>
        </p:nvGrpSpPr>
        <p:grpSpPr bwMode="auto">
          <a:xfrm>
            <a:off x="755650" y="4149725"/>
            <a:ext cx="647700" cy="1512888"/>
            <a:chOff x="249" y="2614"/>
            <a:chExt cx="408" cy="953"/>
          </a:xfrm>
        </p:grpSpPr>
        <p:sp>
          <p:nvSpPr>
            <p:cNvPr id="10261" name="WordArt 30"/>
            <p:cNvSpPr>
              <a:spLocks noChangeArrowheads="1" noChangeShapeType="1" noTextEdit="1"/>
            </p:cNvSpPr>
            <p:nvPr/>
          </p:nvSpPr>
          <p:spPr bwMode="auto">
            <a:xfrm rot="5400000">
              <a:off x="-137" y="3000"/>
              <a:ext cx="953" cy="18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zh-TW" altLang="en-US" sz="3600" kern="10">
                  <a:solidFill>
                    <a:srgbClr val="800000"/>
                  </a:solidFill>
                  <a:latin typeface="標楷體" panose="03000509000000000000" pitchFamily="65" charset="-120"/>
                </a:rPr>
                <a:t>完整的１</a:t>
              </a:r>
            </a:p>
          </p:txBody>
        </p:sp>
        <p:sp>
          <p:nvSpPr>
            <p:cNvPr id="10262" name="AutoShape 31"/>
            <p:cNvSpPr>
              <a:spLocks noChangeArrowheads="1"/>
            </p:cNvSpPr>
            <p:nvPr/>
          </p:nvSpPr>
          <p:spPr bwMode="auto">
            <a:xfrm flipH="1">
              <a:off x="475" y="2931"/>
              <a:ext cx="182" cy="227"/>
            </a:xfrm>
            <a:prstGeom prst="leftArrow">
              <a:avLst>
                <a:gd name="adj1" fmla="val 49778"/>
                <a:gd name="adj2" fmla="val 3304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443424" name="Rectangle 32"/>
          <p:cNvSpPr>
            <a:spLocks noChangeArrowheads="1"/>
          </p:cNvSpPr>
          <p:nvPr/>
        </p:nvSpPr>
        <p:spPr bwMode="auto">
          <a:xfrm>
            <a:off x="7827963" y="4927600"/>
            <a:ext cx="503237" cy="503238"/>
          </a:xfrm>
          <a:prstGeom prst="rect">
            <a:avLst/>
          </a:prstGeom>
          <a:solidFill>
            <a:srgbClr val="FF66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pic>
        <p:nvPicPr>
          <p:cNvPr id="443420" name="Picture 28" descr="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292600"/>
            <a:ext cx="352901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3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3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3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3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3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43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43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43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4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3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3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43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4" grpId="0" animBg="1"/>
      <p:bldP spid="443407" grpId="0" animBg="1"/>
      <p:bldP spid="443414" grpId="0" animBg="1"/>
      <p:bldP spid="443417" grpId="0" animBg="1"/>
      <p:bldP spid="443419" grpId="0" animBg="1"/>
      <p:bldP spid="443418" grpId="0" animBg="1"/>
      <p:bldP spid="443411" grpId="0" animBg="1"/>
      <p:bldP spid="443412" grpId="0" animBg="1"/>
      <p:bldP spid="443413" grpId="0" animBg="1"/>
      <p:bldP spid="4434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smtClean="0">
                <a:solidFill>
                  <a:srgbClr val="77777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台南市鹽水國小何鳳珠</a:t>
            </a:r>
            <a:r>
              <a:rPr lang="zh-TW" altLang="en-US" sz="1200" smtClean="0">
                <a:latin typeface="Arial" panose="020B0604020202020204" pitchFamily="34" charset="0"/>
              </a:rPr>
              <a:t>    </a:t>
            </a:r>
            <a:endParaRPr lang="en-US" altLang="zh-TW" sz="1200" smtClean="0">
              <a:latin typeface="Arial" panose="020B0604020202020204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39750" y="1412875"/>
            <a:ext cx="1728788" cy="47625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zh-TW" altLang="en-US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分數</a:t>
            </a:r>
            <a:r>
              <a:rPr lang="en-US" altLang="zh-TW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÷</a:t>
            </a:r>
            <a:r>
              <a:rPr lang="zh-TW" altLang="en-US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整數</a:t>
            </a: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2268538" y="1412875"/>
            <a:ext cx="2159000" cy="476250"/>
            <a:chOff x="1429" y="1117"/>
            <a:chExt cx="1360" cy="300"/>
          </a:xfrm>
        </p:grpSpPr>
        <p:sp>
          <p:nvSpPr>
            <p:cNvPr id="11283" name="Text Box 5"/>
            <p:cNvSpPr txBox="1">
              <a:spLocks noChangeArrowheads="1"/>
            </p:cNvSpPr>
            <p:nvPr/>
          </p:nvSpPr>
          <p:spPr bwMode="auto">
            <a:xfrm>
              <a:off x="1701" y="1117"/>
              <a:ext cx="1088" cy="3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整數</a:t>
              </a:r>
              <a:r>
                <a:rPr lang="en-US" altLang="zh-TW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÷</a:t>
              </a: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</a:p>
          </p:txBody>
        </p:sp>
        <p:sp>
          <p:nvSpPr>
            <p:cNvPr id="11284" name="AutoShape 6"/>
            <p:cNvSpPr>
              <a:spLocks noChangeArrowheads="1"/>
            </p:cNvSpPr>
            <p:nvPr/>
          </p:nvSpPr>
          <p:spPr bwMode="auto">
            <a:xfrm>
              <a:off x="1429" y="1117"/>
              <a:ext cx="272" cy="272"/>
            </a:xfrm>
            <a:prstGeom prst="rightArrow">
              <a:avLst>
                <a:gd name="adj1" fmla="val 50278"/>
                <a:gd name="adj2" fmla="val 4852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77777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1269" name="Group 7"/>
          <p:cNvGrpSpPr>
            <a:grpSpLocks/>
          </p:cNvGrpSpPr>
          <p:nvPr/>
        </p:nvGrpSpPr>
        <p:grpSpPr bwMode="auto">
          <a:xfrm>
            <a:off x="4427538" y="1412875"/>
            <a:ext cx="2160587" cy="476250"/>
            <a:chOff x="2789" y="1117"/>
            <a:chExt cx="1361" cy="300"/>
          </a:xfrm>
        </p:grpSpPr>
        <p:sp>
          <p:nvSpPr>
            <p:cNvPr id="11281" name="Text Box 8"/>
            <p:cNvSpPr txBox="1">
              <a:spLocks noChangeArrowheads="1"/>
            </p:cNvSpPr>
            <p:nvPr/>
          </p:nvSpPr>
          <p:spPr bwMode="auto">
            <a:xfrm>
              <a:off x="3061" y="1117"/>
              <a:ext cx="1089" cy="300"/>
            </a:xfrm>
            <a:prstGeom prst="rect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  <a:r>
                <a:rPr lang="en-US" altLang="zh-TW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÷</a:t>
              </a: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</a:p>
          </p:txBody>
        </p:sp>
        <p:sp>
          <p:nvSpPr>
            <p:cNvPr id="11282" name="AutoShape 9"/>
            <p:cNvSpPr>
              <a:spLocks noChangeArrowheads="1"/>
            </p:cNvSpPr>
            <p:nvPr/>
          </p:nvSpPr>
          <p:spPr bwMode="auto">
            <a:xfrm>
              <a:off x="2789" y="1117"/>
              <a:ext cx="272" cy="272"/>
            </a:xfrm>
            <a:prstGeom prst="rightArrow">
              <a:avLst>
                <a:gd name="adj1" fmla="val 50278"/>
                <a:gd name="adj2" fmla="val 4852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77777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1270" name="Text Box 10"/>
          <p:cNvSpPr txBox="1">
            <a:spLocks noChangeArrowheads="1"/>
          </p:cNvSpPr>
          <p:nvPr/>
        </p:nvSpPr>
        <p:spPr bwMode="auto">
          <a:xfrm>
            <a:off x="539750" y="2205038"/>
            <a:ext cx="792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zh-TW" altLang="en-US" sz="24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類型一：整數</a:t>
            </a:r>
            <a:r>
              <a:rPr lang="en-US" altLang="zh-TW" sz="2400" b="1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zh-TW" altLang="en-US" sz="2400" b="1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單位分數</a:t>
            </a:r>
            <a:r>
              <a:rPr lang="en-US" altLang="zh-TW" sz="2000" b="1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以包含除的方式引入</a:t>
            </a:r>
            <a:r>
              <a:rPr lang="en-US" altLang="zh-TW" sz="2000" b="1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11271" name="Text Box 11"/>
          <p:cNvSpPr txBox="1">
            <a:spLocks noChangeArrowheads="1"/>
          </p:cNvSpPr>
          <p:nvPr/>
        </p:nvSpPr>
        <p:spPr bwMode="auto">
          <a:xfrm>
            <a:off x="515938" y="2781300"/>
            <a:ext cx="7993062" cy="3519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400" b="1">
                <a:solidFill>
                  <a:srgbClr val="CC0000"/>
                </a:solidFill>
              </a:rPr>
              <a:t>例</a:t>
            </a:r>
            <a:r>
              <a:rPr lang="en-US" altLang="zh-TW" sz="2400" b="1">
                <a:solidFill>
                  <a:srgbClr val="CC0000"/>
                </a:solidFill>
              </a:rPr>
              <a:t>1</a:t>
            </a:r>
            <a:r>
              <a:rPr lang="zh-TW" altLang="en-US" sz="2400"/>
              <a:t>：</a:t>
            </a:r>
            <a:r>
              <a:rPr lang="en-US" altLang="zh-TW" sz="2400"/>
              <a:t>1</a:t>
            </a:r>
            <a:r>
              <a:rPr lang="zh-TW" altLang="en-US" sz="2400"/>
              <a:t>公升的果汁，每  公升倒一杯，全部倒完可倒幾杯</a:t>
            </a:r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en-US" altLang="zh-TW" sz="2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en-US" altLang="zh-TW" sz="2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en-US" altLang="zh-TW" sz="2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en-US" altLang="zh-TW" sz="1400"/>
          </a:p>
        </p:txBody>
      </p:sp>
      <p:sp>
        <p:nvSpPr>
          <p:cNvPr id="442382" name="Rectangle 14"/>
          <p:cNvSpPr>
            <a:spLocks noChangeArrowheads="1"/>
          </p:cNvSpPr>
          <p:nvPr/>
        </p:nvSpPr>
        <p:spPr bwMode="auto">
          <a:xfrm>
            <a:off x="5075238" y="3933825"/>
            <a:ext cx="936625" cy="16557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pic>
        <p:nvPicPr>
          <p:cNvPr id="442383" name="Picture 15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055"/>
          <a:stretch>
            <a:fillRect/>
          </a:stretch>
        </p:blipFill>
        <p:spPr bwMode="auto">
          <a:xfrm>
            <a:off x="669925" y="4321175"/>
            <a:ext cx="8778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6" descr="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2867025"/>
            <a:ext cx="2730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2386" name="Line 18"/>
          <p:cNvSpPr>
            <a:spLocks noChangeShapeType="1"/>
          </p:cNvSpPr>
          <p:nvPr/>
        </p:nvSpPr>
        <p:spPr bwMode="auto">
          <a:xfrm>
            <a:off x="6732588" y="4465638"/>
            <a:ext cx="9350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42387" name="Line 19"/>
          <p:cNvSpPr>
            <a:spLocks noChangeShapeType="1"/>
          </p:cNvSpPr>
          <p:nvPr/>
        </p:nvSpPr>
        <p:spPr bwMode="auto">
          <a:xfrm>
            <a:off x="6732588" y="5041900"/>
            <a:ext cx="93503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pSp>
        <p:nvGrpSpPr>
          <p:cNvPr id="442390" name="Group 22"/>
          <p:cNvGrpSpPr>
            <a:grpSpLocks/>
          </p:cNvGrpSpPr>
          <p:nvPr/>
        </p:nvGrpSpPr>
        <p:grpSpPr bwMode="auto">
          <a:xfrm>
            <a:off x="6084888" y="3933825"/>
            <a:ext cx="1582737" cy="1655763"/>
            <a:chOff x="3833" y="2478"/>
            <a:chExt cx="997" cy="1043"/>
          </a:xfrm>
        </p:grpSpPr>
        <p:sp>
          <p:nvSpPr>
            <p:cNvPr id="11279" name="Rectangle 17"/>
            <p:cNvSpPr>
              <a:spLocks noChangeArrowheads="1"/>
            </p:cNvSpPr>
            <p:nvPr/>
          </p:nvSpPr>
          <p:spPr bwMode="auto">
            <a:xfrm>
              <a:off x="4240" y="2478"/>
              <a:ext cx="590" cy="1043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280" name="AutoShape 20"/>
            <p:cNvSpPr>
              <a:spLocks noChangeArrowheads="1"/>
            </p:cNvSpPr>
            <p:nvPr/>
          </p:nvSpPr>
          <p:spPr bwMode="auto">
            <a:xfrm>
              <a:off x="3833" y="2840"/>
              <a:ext cx="362" cy="273"/>
            </a:xfrm>
            <a:prstGeom prst="rightArrow">
              <a:avLst>
                <a:gd name="adj1" fmla="val 50000"/>
                <a:gd name="adj2" fmla="val 3315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pic>
        <p:nvPicPr>
          <p:cNvPr id="442389" name="Picture 21" descr="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1"/>
          <a:stretch>
            <a:fillRect/>
          </a:stretch>
        </p:blipFill>
        <p:spPr bwMode="auto">
          <a:xfrm>
            <a:off x="1504950" y="4351338"/>
            <a:ext cx="32083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2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42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42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4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42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4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2382" grpId="0" animBg="1"/>
      <p:bldP spid="442386" grpId="0" animBg="1"/>
      <p:bldP spid="44238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smtClean="0">
                <a:solidFill>
                  <a:srgbClr val="77777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台南市鹽水國小何鳳珠</a:t>
            </a:r>
            <a:r>
              <a:rPr lang="zh-TW" altLang="en-US" sz="1200" smtClean="0">
                <a:latin typeface="Arial" panose="020B0604020202020204" pitchFamily="34" charset="0"/>
              </a:rPr>
              <a:t>    </a:t>
            </a:r>
            <a:endParaRPr lang="en-US" altLang="zh-TW" sz="1200" smtClean="0">
              <a:latin typeface="Arial" panose="020B0604020202020204" pitchFamily="34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9750" y="1412875"/>
            <a:ext cx="1728788" cy="47625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zh-TW" altLang="en-US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分數</a:t>
            </a:r>
            <a:r>
              <a:rPr lang="en-US" altLang="zh-TW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÷</a:t>
            </a:r>
            <a:r>
              <a:rPr lang="zh-TW" altLang="en-US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整數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2268538" y="1412875"/>
            <a:ext cx="2159000" cy="476250"/>
            <a:chOff x="1429" y="1117"/>
            <a:chExt cx="1360" cy="300"/>
          </a:xfrm>
        </p:grpSpPr>
        <p:sp>
          <p:nvSpPr>
            <p:cNvPr id="12324" name="Text Box 5"/>
            <p:cNvSpPr txBox="1">
              <a:spLocks noChangeArrowheads="1"/>
            </p:cNvSpPr>
            <p:nvPr/>
          </p:nvSpPr>
          <p:spPr bwMode="auto">
            <a:xfrm>
              <a:off x="1701" y="1117"/>
              <a:ext cx="1088" cy="3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整數</a:t>
              </a:r>
              <a:r>
                <a:rPr lang="en-US" altLang="zh-TW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÷</a:t>
              </a: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</a:p>
          </p:txBody>
        </p:sp>
        <p:sp>
          <p:nvSpPr>
            <p:cNvPr id="12325" name="AutoShape 6"/>
            <p:cNvSpPr>
              <a:spLocks noChangeArrowheads="1"/>
            </p:cNvSpPr>
            <p:nvPr/>
          </p:nvSpPr>
          <p:spPr bwMode="auto">
            <a:xfrm>
              <a:off x="1429" y="1117"/>
              <a:ext cx="272" cy="272"/>
            </a:xfrm>
            <a:prstGeom prst="rightArrow">
              <a:avLst>
                <a:gd name="adj1" fmla="val 50278"/>
                <a:gd name="adj2" fmla="val 4852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77777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2293" name="Group 7"/>
          <p:cNvGrpSpPr>
            <a:grpSpLocks/>
          </p:cNvGrpSpPr>
          <p:nvPr/>
        </p:nvGrpSpPr>
        <p:grpSpPr bwMode="auto">
          <a:xfrm>
            <a:off x="4427538" y="1412875"/>
            <a:ext cx="2160587" cy="476250"/>
            <a:chOff x="2789" y="1117"/>
            <a:chExt cx="1361" cy="300"/>
          </a:xfrm>
        </p:grpSpPr>
        <p:sp>
          <p:nvSpPr>
            <p:cNvPr id="12322" name="Text Box 8"/>
            <p:cNvSpPr txBox="1">
              <a:spLocks noChangeArrowheads="1"/>
            </p:cNvSpPr>
            <p:nvPr/>
          </p:nvSpPr>
          <p:spPr bwMode="auto">
            <a:xfrm>
              <a:off x="3061" y="1117"/>
              <a:ext cx="1089" cy="300"/>
            </a:xfrm>
            <a:prstGeom prst="rect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  <a:r>
                <a:rPr lang="en-US" altLang="zh-TW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÷</a:t>
              </a: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</a:p>
          </p:txBody>
        </p:sp>
        <p:sp>
          <p:nvSpPr>
            <p:cNvPr id="12323" name="AutoShape 9"/>
            <p:cNvSpPr>
              <a:spLocks noChangeArrowheads="1"/>
            </p:cNvSpPr>
            <p:nvPr/>
          </p:nvSpPr>
          <p:spPr bwMode="auto">
            <a:xfrm>
              <a:off x="2789" y="1117"/>
              <a:ext cx="272" cy="272"/>
            </a:xfrm>
            <a:prstGeom prst="rightArrow">
              <a:avLst>
                <a:gd name="adj1" fmla="val 50278"/>
                <a:gd name="adj2" fmla="val 4852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77777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2294" name="Text Box 10"/>
          <p:cNvSpPr txBox="1">
            <a:spLocks noChangeArrowheads="1"/>
          </p:cNvSpPr>
          <p:nvPr/>
        </p:nvSpPr>
        <p:spPr bwMode="auto">
          <a:xfrm>
            <a:off x="539750" y="2205038"/>
            <a:ext cx="792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zh-TW" altLang="en-US" sz="24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類型一：整數</a:t>
            </a:r>
            <a:r>
              <a:rPr lang="en-US" altLang="zh-TW" sz="2400" b="1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zh-TW" altLang="en-US" sz="2400" b="1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單位分數</a:t>
            </a:r>
            <a:r>
              <a:rPr lang="en-US" altLang="zh-TW" sz="2000" b="1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以包含除的方式引入</a:t>
            </a:r>
            <a:r>
              <a:rPr lang="en-US" altLang="zh-TW" sz="2000" b="1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12295" name="Text Box 11"/>
          <p:cNvSpPr txBox="1">
            <a:spLocks noChangeArrowheads="1"/>
          </p:cNvSpPr>
          <p:nvPr/>
        </p:nvSpPr>
        <p:spPr bwMode="auto">
          <a:xfrm>
            <a:off x="515938" y="2781300"/>
            <a:ext cx="8088312" cy="3648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400" b="1">
                <a:solidFill>
                  <a:srgbClr val="CC0000"/>
                </a:solidFill>
              </a:rPr>
              <a:t>例</a:t>
            </a:r>
            <a:r>
              <a:rPr lang="en-US" altLang="zh-TW" sz="2400" b="1">
                <a:solidFill>
                  <a:srgbClr val="CC0000"/>
                </a:solidFill>
              </a:rPr>
              <a:t>2</a:t>
            </a:r>
            <a:r>
              <a:rPr lang="zh-TW" altLang="en-US" sz="2400"/>
              <a:t>：</a:t>
            </a:r>
            <a:r>
              <a:rPr lang="en-US" altLang="zh-TW" sz="2400"/>
              <a:t>4</a:t>
            </a:r>
            <a:r>
              <a:rPr lang="zh-TW" altLang="en-US" sz="2400"/>
              <a:t>公升的果汁，每  公升倒一杯，全部倒完可倒幾杯</a:t>
            </a:r>
            <a:endParaRPr lang="en-US" altLang="zh-TW" sz="2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en-US" altLang="zh-TW" sz="2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zh-TW" altLang="en-US" sz="2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en-US" altLang="zh-TW" sz="1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en-US" altLang="zh-TW" sz="1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en-US" altLang="zh-TW" sz="1400"/>
          </a:p>
        </p:txBody>
      </p:sp>
      <p:pic>
        <p:nvPicPr>
          <p:cNvPr id="12296" name="Picture 14" descr="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2867025"/>
            <a:ext cx="2730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7503" name="Line 15"/>
          <p:cNvSpPr>
            <a:spLocks noChangeShapeType="1"/>
          </p:cNvSpPr>
          <p:nvPr/>
        </p:nvSpPr>
        <p:spPr bwMode="auto">
          <a:xfrm>
            <a:off x="4718050" y="4248150"/>
            <a:ext cx="7905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47504" name="Line 16"/>
          <p:cNvSpPr>
            <a:spLocks noChangeShapeType="1"/>
          </p:cNvSpPr>
          <p:nvPr/>
        </p:nvSpPr>
        <p:spPr bwMode="auto">
          <a:xfrm>
            <a:off x="4718050" y="4824413"/>
            <a:ext cx="7905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47506" name="Rectangle 18"/>
          <p:cNvSpPr>
            <a:spLocks noChangeArrowheads="1"/>
          </p:cNvSpPr>
          <p:nvPr/>
        </p:nvSpPr>
        <p:spPr bwMode="auto">
          <a:xfrm>
            <a:off x="4716463" y="3716338"/>
            <a:ext cx="792162" cy="16557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447510" name="Picture 22" descr="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47" b="-6624"/>
          <a:stretch>
            <a:fillRect/>
          </a:stretch>
        </p:blipFill>
        <p:spPr bwMode="auto">
          <a:xfrm>
            <a:off x="755650" y="3602038"/>
            <a:ext cx="7207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7511" name="Picture 23" descr="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11" b="3206"/>
          <a:stretch>
            <a:fillRect/>
          </a:stretch>
        </p:blipFill>
        <p:spPr bwMode="auto">
          <a:xfrm>
            <a:off x="1446213" y="3632200"/>
            <a:ext cx="2947987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7512" name="Line 24"/>
          <p:cNvSpPr>
            <a:spLocks noChangeShapeType="1"/>
          </p:cNvSpPr>
          <p:nvPr/>
        </p:nvSpPr>
        <p:spPr bwMode="auto">
          <a:xfrm>
            <a:off x="5654675" y="4248150"/>
            <a:ext cx="7905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47513" name="Line 25"/>
          <p:cNvSpPr>
            <a:spLocks noChangeShapeType="1"/>
          </p:cNvSpPr>
          <p:nvPr/>
        </p:nvSpPr>
        <p:spPr bwMode="auto">
          <a:xfrm>
            <a:off x="5654675" y="4824413"/>
            <a:ext cx="7905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47514" name="Rectangle 26"/>
          <p:cNvSpPr>
            <a:spLocks noChangeArrowheads="1"/>
          </p:cNvSpPr>
          <p:nvPr/>
        </p:nvSpPr>
        <p:spPr bwMode="auto">
          <a:xfrm>
            <a:off x="5653088" y="3716338"/>
            <a:ext cx="792162" cy="16557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47515" name="Line 27"/>
          <p:cNvSpPr>
            <a:spLocks noChangeShapeType="1"/>
          </p:cNvSpPr>
          <p:nvPr/>
        </p:nvSpPr>
        <p:spPr bwMode="auto">
          <a:xfrm>
            <a:off x="6589713" y="4248150"/>
            <a:ext cx="7905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47516" name="Line 28"/>
          <p:cNvSpPr>
            <a:spLocks noChangeShapeType="1"/>
          </p:cNvSpPr>
          <p:nvPr/>
        </p:nvSpPr>
        <p:spPr bwMode="auto">
          <a:xfrm>
            <a:off x="6589713" y="4824413"/>
            <a:ext cx="7905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47517" name="Rectangle 29"/>
          <p:cNvSpPr>
            <a:spLocks noChangeArrowheads="1"/>
          </p:cNvSpPr>
          <p:nvPr/>
        </p:nvSpPr>
        <p:spPr bwMode="auto">
          <a:xfrm>
            <a:off x="6588125" y="3716338"/>
            <a:ext cx="792163" cy="16557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47518" name="Line 30"/>
          <p:cNvSpPr>
            <a:spLocks noChangeShapeType="1"/>
          </p:cNvSpPr>
          <p:nvPr/>
        </p:nvSpPr>
        <p:spPr bwMode="auto">
          <a:xfrm>
            <a:off x="7526338" y="4248150"/>
            <a:ext cx="7905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47519" name="Line 31"/>
          <p:cNvSpPr>
            <a:spLocks noChangeShapeType="1"/>
          </p:cNvSpPr>
          <p:nvPr/>
        </p:nvSpPr>
        <p:spPr bwMode="auto">
          <a:xfrm>
            <a:off x="7526338" y="4824413"/>
            <a:ext cx="7905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47520" name="Rectangle 32"/>
          <p:cNvSpPr>
            <a:spLocks noChangeArrowheads="1"/>
          </p:cNvSpPr>
          <p:nvPr/>
        </p:nvSpPr>
        <p:spPr bwMode="auto">
          <a:xfrm>
            <a:off x="7524750" y="3716338"/>
            <a:ext cx="792163" cy="16557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447521" name="Picture 33" descr="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5821363"/>
            <a:ext cx="12858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7524" name="Group 36"/>
          <p:cNvGrpSpPr>
            <a:grpSpLocks/>
          </p:cNvGrpSpPr>
          <p:nvPr/>
        </p:nvGrpSpPr>
        <p:grpSpPr bwMode="auto">
          <a:xfrm>
            <a:off x="5148263" y="5622925"/>
            <a:ext cx="2736850" cy="685800"/>
            <a:chOff x="367" y="3475"/>
            <a:chExt cx="1724" cy="432"/>
          </a:xfrm>
        </p:grpSpPr>
        <p:pic>
          <p:nvPicPr>
            <p:cNvPr id="12320" name="Picture 34" descr="2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3475"/>
              <a:ext cx="1434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1" name="AutoShape 35"/>
            <p:cNvSpPr>
              <a:spLocks noChangeArrowheads="1"/>
            </p:cNvSpPr>
            <p:nvPr/>
          </p:nvSpPr>
          <p:spPr bwMode="auto">
            <a:xfrm>
              <a:off x="367" y="3584"/>
              <a:ext cx="272" cy="227"/>
            </a:xfrm>
            <a:prstGeom prst="rightArrow">
              <a:avLst>
                <a:gd name="adj1" fmla="val 50000"/>
                <a:gd name="adj2" fmla="val 29956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47527" name="Group 39"/>
          <p:cNvGrpSpPr>
            <a:grpSpLocks/>
          </p:cNvGrpSpPr>
          <p:nvPr/>
        </p:nvGrpSpPr>
        <p:grpSpPr bwMode="auto">
          <a:xfrm>
            <a:off x="682625" y="4525963"/>
            <a:ext cx="4033838" cy="1187450"/>
            <a:chOff x="430" y="2851"/>
            <a:chExt cx="2541" cy="748"/>
          </a:xfrm>
        </p:grpSpPr>
        <p:sp>
          <p:nvSpPr>
            <p:cNvPr id="12318" name="Text Box 37"/>
            <p:cNvSpPr txBox="1">
              <a:spLocks noChangeArrowheads="1"/>
            </p:cNvSpPr>
            <p:nvPr/>
          </p:nvSpPr>
          <p:spPr bwMode="auto">
            <a:xfrm>
              <a:off x="430" y="2851"/>
              <a:ext cx="2541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65000"/>
                </a:spcBef>
                <a:buClrTx/>
                <a:buFontTx/>
                <a:buNone/>
              </a:pPr>
              <a:r>
                <a:rPr lang="en-US" altLang="zh-TW" sz="2400"/>
                <a:t>1</a:t>
              </a:r>
              <a:r>
                <a:rPr lang="zh-TW" altLang="en-US" sz="2400"/>
                <a:t>杯是   公升，那麼每</a:t>
              </a:r>
              <a:r>
                <a:rPr lang="en-US" altLang="zh-TW" sz="2400"/>
                <a:t>1</a:t>
              </a:r>
              <a:r>
                <a:rPr lang="zh-TW" altLang="en-US" sz="2400"/>
                <a:t>公升可以倒</a:t>
              </a:r>
              <a:r>
                <a:rPr lang="en-US" altLang="zh-TW" sz="2400"/>
                <a:t>3</a:t>
              </a:r>
              <a:r>
                <a:rPr lang="zh-TW" altLang="en-US" sz="2400"/>
                <a:t>杯</a:t>
              </a:r>
              <a:endParaRPr lang="en-US" altLang="zh-TW" sz="2400"/>
            </a:p>
          </p:txBody>
        </p:sp>
        <p:pic>
          <p:nvPicPr>
            <p:cNvPr id="12319" name="Picture 38" descr="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" y="2859"/>
              <a:ext cx="172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7528" name="Rectangle 40"/>
          <p:cNvSpPr>
            <a:spLocks noChangeArrowheads="1"/>
          </p:cNvSpPr>
          <p:nvPr/>
        </p:nvSpPr>
        <p:spPr bwMode="auto">
          <a:xfrm>
            <a:off x="4716463" y="3716338"/>
            <a:ext cx="792162" cy="1657350"/>
          </a:xfrm>
          <a:prstGeom prst="rect">
            <a:avLst/>
          </a:prstGeom>
          <a:noFill/>
          <a:ln w="57150">
            <a:solidFill>
              <a:srgbClr val="00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47529" name="WordArt 41"/>
          <p:cNvSpPr>
            <a:spLocks noChangeArrowheads="1" noChangeShapeType="1" noTextEdit="1"/>
          </p:cNvSpPr>
          <p:nvPr/>
        </p:nvSpPr>
        <p:spPr bwMode="auto">
          <a:xfrm rot="5400000">
            <a:off x="4655344" y="4369594"/>
            <a:ext cx="914400" cy="3603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zh-TW" altLang="en-US" sz="3600" kern="10">
                <a:latin typeface="標楷體" panose="03000509000000000000" pitchFamily="65" charset="-120"/>
              </a:rPr>
              <a:t>３杯</a:t>
            </a:r>
          </a:p>
        </p:txBody>
      </p:sp>
      <p:pic>
        <p:nvPicPr>
          <p:cNvPr id="447530" name="Picture 42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716338"/>
            <a:ext cx="46831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7531" name="Picture 43" descr="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4652963"/>
            <a:ext cx="46831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47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4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4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4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7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7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7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7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7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7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7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7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4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44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4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4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44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4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47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7503" grpId="0" animBg="1"/>
      <p:bldP spid="447504" grpId="0" animBg="1"/>
      <p:bldP spid="447506" grpId="0" animBg="1"/>
      <p:bldP spid="447512" grpId="0" animBg="1"/>
      <p:bldP spid="447513" grpId="0" animBg="1"/>
      <p:bldP spid="447514" grpId="0" animBg="1"/>
      <p:bldP spid="447515" grpId="0" animBg="1"/>
      <p:bldP spid="447516" grpId="0" animBg="1"/>
      <p:bldP spid="447517" grpId="0" animBg="1"/>
      <p:bldP spid="447518" grpId="0" animBg="1"/>
      <p:bldP spid="447519" grpId="0" animBg="1"/>
      <p:bldP spid="447520" grpId="0" animBg="1"/>
      <p:bldP spid="447528" grpId="0" animBg="1"/>
      <p:bldP spid="4475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/>
          <p:cNvSpPr>
            <a:spLocks noChangeArrowheads="1"/>
          </p:cNvSpPr>
          <p:nvPr/>
        </p:nvSpPr>
        <p:spPr bwMode="auto">
          <a:xfrm>
            <a:off x="1258888" y="0"/>
            <a:ext cx="3313112" cy="692150"/>
          </a:xfrm>
          <a:prstGeom prst="rect">
            <a:avLst/>
          </a:prstGeom>
          <a:solidFill>
            <a:srgbClr val="D9C215"/>
          </a:solidFill>
          <a:ln w="9525" algn="ctr">
            <a:solidFill>
              <a:srgbClr val="D9C215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1259632" y="0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r>
              <a:rPr lang="zh-TW" altLang="en-US" sz="4000" dirty="0">
                <a:effectLst>
                  <a:glow rad="177800">
                    <a:schemeClr val="bg1"/>
                  </a:glo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分數教學學具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76872"/>
            <a:ext cx="8576953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8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smtClean="0">
                <a:solidFill>
                  <a:srgbClr val="77777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台南市鹽水國小何鳳珠</a:t>
            </a:r>
            <a:r>
              <a:rPr lang="zh-TW" altLang="en-US" sz="1200" smtClean="0">
                <a:latin typeface="Arial" panose="020B0604020202020204" pitchFamily="34" charset="0"/>
              </a:rPr>
              <a:t>    </a:t>
            </a:r>
            <a:endParaRPr lang="en-US" altLang="zh-TW" sz="1200" smtClean="0">
              <a:latin typeface="Arial" panose="020B0604020202020204" pitchFamily="34" charset="0"/>
            </a:endParaRPr>
          </a:p>
        </p:txBody>
      </p:sp>
      <p:sp>
        <p:nvSpPr>
          <p:cNvPr id="13315" name="Rectangle 110"/>
          <p:cNvSpPr>
            <a:spLocks noChangeArrowheads="1"/>
          </p:cNvSpPr>
          <p:nvPr/>
        </p:nvSpPr>
        <p:spPr bwMode="auto">
          <a:xfrm>
            <a:off x="1476375" y="2924175"/>
            <a:ext cx="1655763" cy="5762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539750" y="1412875"/>
            <a:ext cx="1728788" cy="47625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zh-TW" altLang="en-US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分數</a:t>
            </a:r>
            <a:r>
              <a:rPr lang="en-US" altLang="zh-TW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÷</a:t>
            </a:r>
            <a:r>
              <a:rPr lang="zh-TW" altLang="en-US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整數</a:t>
            </a:r>
          </a:p>
        </p:txBody>
      </p:sp>
      <p:grpSp>
        <p:nvGrpSpPr>
          <p:cNvPr id="13317" name="Group 4"/>
          <p:cNvGrpSpPr>
            <a:grpSpLocks/>
          </p:cNvGrpSpPr>
          <p:nvPr/>
        </p:nvGrpSpPr>
        <p:grpSpPr bwMode="auto">
          <a:xfrm>
            <a:off x="2268538" y="1412875"/>
            <a:ext cx="2159000" cy="476250"/>
            <a:chOff x="1429" y="1117"/>
            <a:chExt cx="1360" cy="300"/>
          </a:xfrm>
        </p:grpSpPr>
        <p:sp>
          <p:nvSpPr>
            <p:cNvPr id="13384" name="Text Box 5"/>
            <p:cNvSpPr txBox="1">
              <a:spLocks noChangeArrowheads="1"/>
            </p:cNvSpPr>
            <p:nvPr/>
          </p:nvSpPr>
          <p:spPr bwMode="auto">
            <a:xfrm>
              <a:off x="1701" y="1117"/>
              <a:ext cx="1088" cy="3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整數</a:t>
              </a:r>
              <a:r>
                <a:rPr lang="en-US" altLang="zh-TW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÷</a:t>
              </a: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</a:p>
          </p:txBody>
        </p:sp>
        <p:sp>
          <p:nvSpPr>
            <p:cNvPr id="13385" name="AutoShape 6"/>
            <p:cNvSpPr>
              <a:spLocks noChangeArrowheads="1"/>
            </p:cNvSpPr>
            <p:nvPr/>
          </p:nvSpPr>
          <p:spPr bwMode="auto">
            <a:xfrm>
              <a:off x="1429" y="1117"/>
              <a:ext cx="272" cy="272"/>
            </a:xfrm>
            <a:prstGeom prst="rightArrow">
              <a:avLst>
                <a:gd name="adj1" fmla="val 50278"/>
                <a:gd name="adj2" fmla="val 4852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77777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3318" name="Group 7"/>
          <p:cNvGrpSpPr>
            <a:grpSpLocks/>
          </p:cNvGrpSpPr>
          <p:nvPr/>
        </p:nvGrpSpPr>
        <p:grpSpPr bwMode="auto">
          <a:xfrm>
            <a:off x="4427538" y="1412875"/>
            <a:ext cx="2160587" cy="476250"/>
            <a:chOff x="2789" y="1117"/>
            <a:chExt cx="1361" cy="300"/>
          </a:xfrm>
        </p:grpSpPr>
        <p:sp>
          <p:nvSpPr>
            <p:cNvPr id="13382" name="Text Box 8"/>
            <p:cNvSpPr txBox="1">
              <a:spLocks noChangeArrowheads="1"/>
            </p:cNvSpPr>
            <p:nvPr/>
          </p:nvSpPr>
          <p:spPr bwMode="auto">
            <a:xfrm>
              <a:off x="3061" y="1117"/>
              <a:ext cx="1089" cy="300"/>
            </a:xfrm>
            <a:prstGeom prst="rect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  <a:r>
                <a:rPr lang="en-US" altLang="zh-TW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÷</a:t>
              </a: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</a:p>
          </p:txBody>
        </p:sp>
        <p:sp>
          <p:nvSpPr>
            <p:cNvPr id="13383" name="AutoShape 9"/>
            <p:cNvSpPr>
              <a:spLocks noChangeArrowheads="1"/>
            </p:cNvSpPr>
            <p:nvPr/>
          </p:nvSpPr>
          <p:spPr bwMode="auto">
            <a:xfrm>
              <a:off x="2789" y="1117"/>
              <a:ext cx="272" cy="272"/>
            </a:xfrm>
            <a:prstGeom prst="rightArrow">
              <a:avLst>
                <a:gd name="adj1" fmla="val 50278"/>
                <a:gd name="adj2" fmla="val 4852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77777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539750" y="2205038"/>
            <a:ext cx="792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zh-TW" altLang="en-US" sz="24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類型一：整數</a:t>
            </a:r>
            <a:r>
              <a:rPr lang="en-US" altLang="zh-TW" sz="2400" b="1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zh-TW" altLang="en-US" sz="2400" b="1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單位分數</a:t>
            </a:r>
            <a:r>
              <a:rPr lang="en-US" altLang="zh-TW" sz="2000" b="1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以包含除的方式引入</a:t>
            </a:r>
            <a:r>
              <a:rPr lang="en-US" altLang="zh-TW" sz="2000" b="1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515938" y="2781300"/>
            <a:ext cx="8088312" cy="3582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400" b="1">
                <a:solidFill>
                  <a:srgbClr val="CC0000"/>
                </a:solidFill>
              </a:rPr>
              <a:t>關鍵</a:t>
            </a:r>
            <a:r>
              <a:rPr lang="zh-TW" altLang="en-US" sz="2400"/>
              <a:t>：</a:t>
            </a:r>
            <a:r>
              <a:rPr lang="zh-TW" altLang="en-US" sz="2400" b="1"/>
              <a:t>單位量策略</a:t>
            </a:r>
            <a:r>
              <a:rPr lang="zh-TW" altLang="en-US" sz="1800"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  <a:endParaRPr lang="en-US" altLang="zh-TW" sz="2400"/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2400"/>
              <a:t>      </a:t>
            </a:r>
            <a:r>
              <a:rPr lang="en-US" altLang="zh-TW" sz="1800" b="1"/>
              <a:t>(</a:t>
            </a:r>
            <a:r>
              <a:rPr lang="zh-TW" altLang="en-US" sz="1800" b="1"/>
              <a:t>以</a:t>
            </a:r>
            <a:r>
              <a:rPr lang="en-US" altLang="zh-TW" sz="1800" b="1"/>
              <a:t>1</a:t>
            </a:r>
            <a:r>
              <a:rPr lang="zh-TW" altLang="en-US" sz="1800" b="1"/>
              <a:t>公升為單位</a:t>
            </a:r>
            <a:r>
              <a:rPr lang="en-US" altLang="zh-TW" sz="1800" b="1"/>
              <a:t>)</a:t>
            </a: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  <a:endParaRPr lang="en-US" altLang="zh-TW" sz="2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zh-TW" altLang="en-US" sz="32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en-US" altLang="zh-TW" sz="1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en-US" altLang="zh-TW" sz="1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en-US" altLang="zh-TW" sz="1400"/>
          </a:p>
        </p:txBody>
      </p:sp>
      <p:pic>
        <p:nvPicPr>
          <p:cNvPr id="453668" name="Picture 36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473575"/>
            <a:ext cx="46831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3690" name="Group 58"/>
          <p:cNvGrpSpPr>
            <a:grpSpLocks/>
          </p:cNvGrpSpPr>
          <p:nvPr/>
        </p:nvGrpSpPr>
        <p:grpSpPr bwMode="auto">
          <a:xfrm>
            <a:off x="3419475" y="3386138"/>
            <a:ext cx="5040313" cy="215900"/>
            <a:chOff x="2154" y="2206"/>
            <a:chExt cx="3175" cy="136"/>
          </a:xfrm>
        </p:grpSpPr>
        <p:sp>
          <p:nvSpPr>
            <p:cNvPr id="13375" name="Rectangle 38"/>
            <p:cNvSpPr>
              <a:spLocks noChangeArrowheads="1"/>
            </p:cNvSpPr>
            <p:nvPr/>
          </p:nvSpPr>
          <p:spPr bwMode="auto">
            <a:xfrm>
              <a:off x="2154" y="2206"/>
              <a:ext cx="453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376" name="Rectangle 39"/>
            <p:cNvSpPr>
              <a:spLocks noChangeArrowheads="1"/>
            </p:cNvSpPr>
            <p:nvPr/>
          </p:nvSpPr>
          <p:spPr bwMode="auto">
            <a:xfrm>
              <a:off x="2608" y="2206"/>
              <a:ext cx="453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377" name="Rectangle 40"/>
            <p:cNvSpPr>
              <a:spLocks noChangeArrowheads="1"/>
            </p:cNvSpPr>
            <p:nvPr/>
          </p:nvSpPr>
          <p:spPr bwMode="auto">
            <a:xfrm>
              <a:off x="3061" y="2206"/>
              <a:ext cx="453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378" name="Rectangle 41"/>
            <p:cNvSpPr>
              <a:spLocks noChangeArrowheads="1"/>
            </p:cNvSpPr>
            <p:nvPr/>
          </p:nvSpPr>
          <p:spPr bwMode="auto">
            <a:xfrm>
              <a:off x="3515" y="2206"/>
              <a:ext cx="453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379" name="Rectangle 42"/>
            <p:cNvSpPr>
              <a:spLocks noChangeArrowheads="1"/>
            </p:cNvSpPr>
            <p:nvPr/>
          </p:nvSpPr>
          <p:spPr bwMode="auto">
            <a:xfrm>
              <a:off x="3969" y="2206"/>
              <a:ext cx="453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380" name="Rectangle 43"/>
            <p:cNvSpPr>
              <a:spLocks noChangeArrowheads="1"/>
            </p:cNvSpPr>
            <p:nvPr/>
          </p:nvSpPr>
          <p:spPr bwMode="auto">
            <a:xfrm>
              <a:off x="4422" y="2206"/>
              <a:ext cx="453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381" name="Rectangle 44"/>
            <p:cNvSpPr>
              <a:spLocks noChangeArrowheads="1"/>
            </p:cNvSpPr>
            <p:nvPr/>
          </p:nvSpPr>
          <p:spPr bwMode="auto">
            <a:xfrm>
              <a:off x="4876" y="2206"/>
              <a:ext cx="453" cy="13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53691" name="Group 59"/>
          <p:cNvGrpSpPr>
            <a:grpSpLocks/>
          </p:cNvGrpSpPr>
          <p:nvPr/>
        </p:nvGrpSpPr>
        <p:grpSpPr bwMode="auto">
          <a:xfrm>
            <a:off x="3419475" y="2881313"/>
            <a:ext cx="5026025" cy="504825"/>
            <a:chOff x="2154" y="1888"/>
            <a:chExt cx="3166" cy="318"/>
          </a:xfrm>
        </p:grpSpPr>
        <p:sp>
          <p:nvSpPr>
            <p:cNvPr id="13372" name="Freeform 46"/>
            <p:cNvSpPr>
              <a:spLocks/>
            </p:cNvSpPr>
            <p:nvPr/>
          </p:nvSpPr>
          <p:spPr bwMode="auto">
            <a:xfrm>
              <a:off x="2154" y="1979"/>
              <a:ext cx="1179" cy="227"/>
            </a:xfrm>
            <a:custGeom>
              <a:avLst/>
              <a:gdLst>
                <a:gd name="T0" fmla="*/ 0 w 1179"/>
                <a:gd name="T1" fmla="*/ 227 h 227"/>
                <a:gd name="T2" fmla="*/ 635 w 1179"/>
                <a:gd name="T3" fmla="*/ 45 h 227"/>
                <a:gd name="T4" fmla="*/ 1179 w 1179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9" h="227">
                  <a:moveTo>
                    <a:pt x="0" y="227"/>
                  </a:moveTo>
                  <a:cubicBezTo>
                    <a:pt x="219" y="155"/>
                    <a:pt x="439" y="83"/>
                    <a:pt x="635" y="45"/>
                  </a:cubicBezTo>
                  <a:cubicBezTo>
                    <a:pt x="831" y="7"/>
                    <a:pt x="1005" y="3"/>
                    <a:pt x="1179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73" name="Freeform 47"/>
            <p:cNvSpPr>
              <a:spLocks/>
            </p:cNvSpPr>
            <p:nvPr/>
          </p:nvSpPr>
          <p:spPr bwMode="auto">
            <a:xfrm flipH="1">
              <a:off x="4141" y="1973"/>
              <a:ext cx="1179" cy="227"/>
            </a:xfrm>
            <a:custGeom>
              <a:avLst/>
              <a:gdLst>
                <a:gd name="T0" fmla="*/ 0 w 1179"/>
                <a:gd name="T1" fmla="*/ 227 h 227"/>
                <a:gd name="T2" fmla="*/ 635 w 1179"/>
                <a:gd name="T3" fmla="*/ 45 h 227"/>
                <a:gd name="T4" fmla="*/ 1179 w 1179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9" h="227">
                  <a:moveTo>
                    <a:pt x="0" y="227"/>
                  </a:moveTo>
                  <a:cubicBezTo>
                    <a:pt x="219" y="155"/>
                    <a:pt x="439" y="83"/>
                    <a:pt x="635" y="45"/>
                  </a:cubicBezTo>
                  <a:cubicBezTo>
                    <a:pt x="831" y="7"/>
                    <a:pt x="1005" y="3"/>
                    <a:pt x="1179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3374" name="Text Box 49"/>
            <p:cNvSpPr txBox="1">
              <a:spLocks noChangeArrowheads="1"/>
            </p:cNvSpPr>
            <p:nvPr/>
          </p:nvSpPr>
          <p:spPr bwMode="auto">
            <a:xfrm>
              <a:off x="3469" y="1888"/>
              <a:ext cx="6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TW" sz="20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20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公升</a:t>
              </a:r>
            </a:p>
          </p:txBody>
        </p:sp>
      </p:grpSp>
      <p:pic>
        <p:nvPicPr>
          <p:cNvPr id="453683" name="Picture 51" descr="3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365625"/>
            <a:ext cx="1828800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3686" name="Group 54"/>
          <p:cNvGrpSpPr>
            <a:grpSpLocks/>
          </p:cNvGrpSpPr>
          <p:nvPr/>
        </p:nvGrpSpPr>
        <p:grpSpPr bwMode="auto">
          <a:xfrm>
            <a:off x="3419475" y="3746500"/>
            <a:ext cx="719138" cy="684213"/>
            <a:chOff x="2154" y="2433"/>
            <a:chExt cx="453" cy="431"/>
          </a:xfrm>
        </p:grpSpPr>
        <p:sp>
          <p:nvSpPr>
            <p:cNvPr id="13370" name="Rectangle 52"/>
            <p:cNvSpPr>
              <a:spLocks noChangeArrowheads="1"/>
            </p:cNvSpPr>
            <p:nvPr/>
          </p:nvSpPr>
          <p:spPr bwMode="auto">
            <a:xfrm>
              <a:off x="2154" y="2433"/>
              <a:ext cx="453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371" name="Text Box 53"/>
            <p:cNvSpPr txBox="1">
              <a:spLocks noChangeArrowheads="1"/>
            </p:cNvSpPr>
            <p:nvPr/>
          </p:nvSpPr>
          <p:spPr bwMode="auto">
            <a:xfrm>
              <a:off x="2154" y="261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TW" sz="2000" b="1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2000" b="1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杯</a:t>
              </a:r>
            </a:p>
          </p:txBody>
        </p:sp>
      </p:grpSp>
      <p:grpSp>
        <p:nvGrpSpPr>
          <p:cNvPr id="453692" name="Group 60"/>
          <p:cNvGrpSpPr>
            <a:grpSpLocks/>
          </p:cNvGrpSpPr>
          <p:nvPr/>
        </p:nvGrpSpPr>
        <p:grpSpPr bwMode="auto">
          <a:xfrm>
            <a:off x="4140200" y="3744913"/>
            <a:ext cx="719138" cy="684212"/>
            <a:chOff x="2154" y="2433"/>
            <a:chExt cx="453" cy="431"/>
          </a:xfrm>
        </p:grpSpPr>
        <p:sp>
          <p:nvSpPr>
            <p:cNvPr id="13368" name="Rectangle 61"/>
            <p:cNvSpPr>
              <a:spLocks noChangeArrowheads="1"/>
            </p:cNvSpPr>
            <p:nvPr/>
          </p:nvSpPr>
          <p:spPr bwMode="auto">
            <a:xfrm>
              <a:off x="2154" y="2433"/>
              <a:ext cx="453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369" name="Text Box 62"/>
            <p:cNvSpPr txBox="1">
              <a:spLocks noChangeArrowheads="1"/>
            </p:cNvSpPr>
            <p:nvPr/>
          </p:nvSpPr>
          <p:spPr bwMode="auto">
            <a:xfrm>
              <a:off x="2154" y="261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TW" sz="2000" b="1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2000" b="1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杯</a:t>
              </a:r>
            </a:p>
          </p:txBody>
        </p:sp>
      </p:grpSp>
      <p:grpSp>
        <p:nvGrpSpPr>
          <p:cNvPr id="453695" name="Group 63"/>
          <p:cNvGrpSpPr>
            <a:grpSpLocks/>
          </p:cNvGrpSpPr>
          <p:nvPr/>
        </p:nvGrpSpPr>
        <p:grpSpPr bwMode="auto">
          <a:xfrm>
            <a:off x="4860925" y="3746500"/>
            <a:ext cx="719138" cy="684213"/>
            <a:chOff x="2154" y="2433"/>
            <a:chExt cx="453" cy="431"/>
          </a:xfrm>
        </p:grpSpPr>
        <p:sp>
          <p:nvSpPr>
            <p:cNvPr id="13366" name="Rectangle 64"/>
            <p:cNvSpPr>
              <a:spLocks noChangeArrowheads="1"/>
            </p:cNvSpPr>
            <p:nvPr/>
          </p:nvSpPr>
          <p:spPr bwMode="auto">
            <a:xfrm>
              <a:off x="2154" y="2433"/>
              <a:ext cx="453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367" name="Text Box 65"/>
            <p:cNvSpPr txBox="1">
              <a:spLocks noChangeArrowheads="1"/>
            </p:cNvSpPr>
            <p:nvPr/>
          </p:nvSpPr>
          <p:spPr bwMode="auto">
            <a:xfrm>
              <a:off x="2154" y="261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TW" sz="2000" b="1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2000" b="1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杯</a:t>
              </a:r>
            </a:p>
          </p:txBody>
        </p:sp>
      </p:grpSp>
      <p:grpSp>
        <p:nvGrpSpPr>
          <p:cNvPr id="453698" name="Group 66"/>
          <p:cNvGrpSpPr>
            <a:grpSpLocks/>
          </p:cNvGrpSpPr>
          <p:nvPr/>
        </p:nvGrpSpPr>
        <p:grpSpPr bwMode="auto">
          <a:xfrm>
            <a:off x="5581650" y="3744913"/>
            <a:ext cx="719138" cy="684212"/>
            <a:chOff x="2154" y="2433"/>
            <a:chExt cx="453" cy="431"/>
          </a:xfrm>
        </p:grpSpPr>
        <p:sp>
          <p:nvSpPr>
            <p:cNvPr id="13364" name="Rectangle 67"/>
            <p:cNvSpPr>
              <a:spLocks noChangeArrowheads="1"/>
            </p:cNvSpPr>
            <p:nvPr/>
          </p:nvSpPr>
          <p:spPr bwMode="auto">
            <a:xfrm>
              <a:off x="2154" y="2433"/>
              <a:ext cx="453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365" name="Text Box 68"/>
            <p:cNvSpPr txBox="1">
              <a:spLocks noChangeArrowheads="1"/>
            </p:cNvSpPr>
            <p:nvPr/>
          </p:nvSpPr>
          <p:spPr bwMode="auto">
            <a:xfrm>
              <a:off x="2154" y="261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TW" sz="2000" b="1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2000" b="1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杯</a:t>
              </a:r>
            </a:p>
          </p:txBody>
        </p:sp>
      </p:grpSp>
      <p:grpSp>
        <p:nvGrpSpPr>
          <p:cNvPr id="453701" name="Group 69"/>
          <p:cNvGrpSpPr>
            <a:grpSpLocks/>
          </p:cNvGrpSpPr>
          <p:nvPr/>
        </p:nvGrpSpPr>
        <p:grpSpPr bwMode="auto">
          <a:xfrm>
            <a:off x="6300788" y="3744913"/>
            <a:ext cx="719137" cy="684212"/>
            <a:chOff x="2154" y="2433"/>
            <a:chExt cx="453" cy="431"/>
          </a:xfrm>
        </p:grpSpPr>
        <p:sp>
          <p:nvSpPr>
            <p:cNvPr id="13362" name="Rectangle 70"/>
            <p:cNvSpPr>
              <a:spLocks noChangeArrowheads="1"/>
            </p:cNvSpPr>
            <p:nvPr/>
          </p:nvSpPr>
          <p:spPr bwMode="auto">
            <a:xfrm>
              <a:off x="2154" y="2433"/>
              <a:ext cx="453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363" name="Text Box 71"/>
            <p:cNvSpPr txBox="1">
              <a:spLocks noChangeArrowheads="1"/>
            </p:cNvSpPr>
            <p:nvPr/>
          </p:nvSpPr>
          <p:spPr bwMode="auto">
            <a:xfrm>
              <a:off x="2154" y="261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TW" sz="2000" b="1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2000" b="1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杯</a:t>
              </a:r>
            </a:p>
          </p:txBody>
        </p:sp>
      </p:grpSp>
      <p:grpSp>
        <p:nvGrpSpPr>
          <p:cNvPr id="453704" name="Group 72"/>
          <p:cNvGrpSpPr>
            <a:grpSpLocks/>
          </p:cNvGrpSpPr>
          <p:nvPr/>
        </p:nvGrpSpPr>
        <p:grpSpPr bwMode="auto">
          <a:xfrm>
            <a:off x="7021513" y="3746500"/>
            <a:ext cx="719137" cy="684213"/>
            <a:chOff x="2154" y="2433"/>
            <a:chExt cx="453" cy="431"/>
          </a:xfrm>
        </p:grpSpPr>
        <p:sp>
          <p:nvSpPr>
            <p:cNvPr id="13360" name="Rectangle 73"/>
            <p:cNvSpPr>
              <a:spLocks noChangeArrowheads="1"/>
            </p:cNvSpPr>
            <p:nvPr/>
          </p:nvSpPr>
          <p:spPr bwMode="auto">
            <a:xfrm>
              <a:off x="2154" y="2433"/>
              <a:ext cx="453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361" name="Text Box 74"/>
            <p:cNvSpPr txBox="1">
              <a:spLocks noChangeArrowheads="1"/>
            </p:cNvSpPr>
            <p:nvPr/>
          </p:nvSpPr>
          <p:spPr bwMode="auto">
            <a:xfrm>
              <a:off x="2154" y="261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TW" sz="2000" b="1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2000" b="1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杯</a:t>
              </a:r>
            </a:p>
          </p:txBody>
        </p:sp>
      </p:grpSp>
      <p:grpSp>
        <p:nvGrpSpPr>
          <p:cNvPr id="453707" name="Group 75"/>
          <p:cNvGrpSpPr>
            <a:grpSpLocks/>
          </p:cNvGrpSpPr>
          <p:nvPr/>
        </p:nvGrpSpPr>
        <p:grpSpPr bwMode="auto">
          <a:xfrm>
            <a:off x="7742238" y="3744913"/>
            <a:ext cx="719137" cy="684212"/>
            <a:chOff x="2154" y="2433"/>
            <a:chExt cx="453" cy="431"/>
          </a:xfrm>
        </p:grpSpPr>
        <p:sp>
          <p:nvSpPr>
            <p:cNvPr id="13358" name="Rectangle 76"/>
            <p:cNvSpPr>
              <a:spLocks noChangeArrowheads="1"/>
            </p:cNvSpPr>
            <p:nvPr/>
          </p:nvSpPr>
          <p:spPr bwMode="auto">
            <a:xfrm>
              <a:off x="2154" y="2433"/>
              <a:ext cx="453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359" name="Text Box 77"/>
            <p:cNvSpPr txBox="1">
              <a:spLocks noChangeArrowheads="1"/>
            </p:cNvSpPr>
            <p:nvPr/>
          </p:nvSpPr>
          <p:spPr bwMode="auto">
            <a:xfrm>
              <a:off x="2154" y="261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TW" sz="2000" b="1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2000" b="1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杯</a:t>
              </a:r>
            </a:p>
          </p:txBody>
        </p:sp>
      </p:grpSp>
      <p:grpSp>
        <p:nvGrpSpPr>
          <p:cNvPr id="453712" name="Group 80"/>
          <p:cNvGrpSpPr>
            <a:grpSpLocks/>
          </p:cNvGrpSpPr>
          <p:nvPr/>
        </p:nvGrpSpPr>
        <p:grpSpPr bwMode="auto">
          <a:xfrm>
            <a:off x="3059113" y="4479925"/>
            <a:ext cx="2709862" cy="466725"/>
            <a:chOff x="1927" y="2822"/>
            <a:chExt cx="1707" cy="294"/>
          </a:xfrm>
        </p:grpSpPr>
        <p:pic>
          <p:nvPicPr>
            <p:cNvPr id="13356" name="Picture 78" descr="3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2" y="2822"/>
              <a:ext cx="1362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57" name="AutoShape 79"/>
            <p:cNvSpPr>
              <a:spLocks noChangeArrowheads="1"/>
            </p:cNvSpPr>
            <p:nvPr/>
          </p:nvSpPr>
          <p:spPr bwMode="auto">
            <a:xfrm>
              <a:off x="1927" y="2859"/>
              <a:ext cx="318" cy="227"/>
            </a:xfrm>
            <a:prstGeom prst="rightArrow">
              <a:avLst>
                <a:gd name="adj1" fmla="val 41852"/>
                <a:gd name="adj2" fmla="val 47137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pic>
        <p:nvPicPr>
          <p:cNvPr id="453713" name="Picture 81" descr="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5373688"/>
            <a:ext cx="18383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3717" name="Group 85"/>
          <p:cNvGrpSpPr>
            <a:grpSpLocks/>
          </p:cNvGrpSpPr>
          <p:nvPr/>
        </p:nvGrpSpPr>
        <p:grpSpPr bwMode="auto">
          <a:xfrm>
            <a:off x="3419475" y="3748088"/>
            <a:ext cx="1439863" cy="685800"/>
            <a:chOff x="3288" y="3430"/>
            <a:chExt cx="907" cy="432"/>
          </a:xfrm>
        </p:grpSpPr>
        <p:sp>
          <p:nvSpPr>
            <p:cNvPr id="13354" name="Rectangle 83"/>
            <p:cNvSpPr>
              <a:spLocks noChangeArrowheads="1"/>
            </p:cNvSpPr>
            <p:nvPr/>
          </p:nvSpPr>
          <p:spPr bwMode="auto">
            <a:xfrm>
              <a:off x="3288" y="3430"/>
              <a:ext cx="907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355" name="Text Box 84"/>
            <p:cNvSpPr txBox="1">
              <a:spLocks noChangeArrowheads="1"/>
            </p:cNvSpPr>
            <p:nvPr/>
          </p:nvSpPr>
          <p:spPr bwMode="auto">
            <a:xfrm>
              <a:off x="3560" y="3612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TW" sz="2000" b="1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2000" b="1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杯</a:t>
              </a:r>
            </a:p>
          </p:txBody>
        </p:sp>
      </p:grpSp>
      <p:pic>
        <p:nvPicPr>
          <p:cNvPr id="453718" name="Picture 86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45125"/>
            <a:ext cx="468312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3719" name="Group 87"/>
          <p:cNvGrpSpPr>
            <a:grpSpLocks/>
          </p:cNvGrpSpPr>
          <p:nvPr/>
        </p:nvGrpSpPr>
        <p:grpSpPr bwMode="auto">
          <a:xfrm>
            <a:off x="4860925" y="3752850"/>
            <a:ext cx="1439863" cy="685800"/>
            <a:chOff x="3288" y="3430"/>
            <a:chExt cx="907" cy="432"/>
          </a:xfrm>
        </p:grpSpPr>
        <p:sp>
          <p:nvSpPr>
            <p:cNvPr id="13352" name="Rectangle 88"/>
            <p:cNvSpPr>
              <a:spLocks noChangeArrowheads="1"/>
            </p:cNvSpPr>
            <p:nvPr/>
          </p:nvSpPr>
          <p:spPr bwMode="auto">
            <a:xfrm>
              <a:off x="3288" y="3430"/>
              <a:ext cx="907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353" name="Text Box 89"/>
            <p:cNvSpPr txBox="1">
              <a:spLocks noChangeArrowheads="1"/>
            </p:cNvSpPr>
            <p:nvPr/>
          </p:nvSpPr>
          <p:spPr bwMode="auto">
            <a:xfrm>
              <a:off x="3560" y="3612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TW" sz="2000" b="1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2000" b="1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杯</a:t>
              </a:r>
            </a:p>
          </p:txBody>
        </p:sp>
      </p:grpSp>
      <p:grpSp>
        <p:nvGrpSpPr>
          <p:cNvPr id="453722" name="Group 90"/>
          <p:cNvGrpSpPr>
            <a:grpSpLocks/>
          </p:cNvGrpSpPr>
          <p:nvPr/>
        </p:nvGrpSpPr>
        <p:grpSpPr bwMode="auto">
          <a:xfrm>
            <a:off x="6300788" y="3748088"/>
            <a:ext cx="1439862" cy="685800"/>
            <a:chOff x="3288" y="3430"/>
            <a:chExt cx="907" cy="432"/>
          </a:xfrm>
        </p:grpSpPr>
        <p:sp>
          <p:nvSpPr>
            <p:cNvPr id="13350" name="Rectangle 91"/>
            <p:cNvSpPr>
              <a:spLocks noChangeArrowheads="1"/>
            </p:cNvSpPr>
            <p:nvPr/>
          </p:nvSpPr>
          <p:spPr bwMode="auto">
            <a:xfrm>
              <a:off x="3288" y="3430"/>
              <a:ext cx="907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351" name="Text Box 92"/>
            <p:cNvSpPr txBox="1">
              <a:spLocks noChangeArrowheads="1"/>
            </p:cNvSpPr>
            <p:nvPr/>
          </p:nvSpPr>
          <p:spPr bwMode="auto">
            <a:xfrm>
              <a:off x="3560" y="3612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TW" sz="2000" b="1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2000" b="1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杯</a:t>
              </a:r>
            </a:p>
          </p:txBody>
        </p:sp>
      </p:grpSp>
      <p:grpSp>
        <p:nvGrpSpPr>
          <p:cNvPr id="453733" name="Group 101"/>
          <p:cNvGrpSpPr>
            <a:grpSpLocks/>
          </p:cNvGrpSpPr>
          <p:nvPr/>
        </p:nvGrpSpPr>
        <p:grpSpPr bwMode="auto">
          <a:xfrm>
            <a:off x="7740650" y="3746500"/>
            <a:ext cx="719138" cy="684213"/>
            <a:chOff x="4876" y="2954"/>
            <a:chExt cx="453" cy="431"/>
          </a:xfrm>
        </p:grpSpPr>
        <p:sp>
          <p:nvSpPr>
            <p:cNvPr id="13344" name="Rectangle 94"/>
            <p:cNvSpPr>
              <a:spLocks noChangeArrowheads="1"/>
            </p:cNvSpPr>
            <p:nvPr/>
          </p:nvSpPr>
          <p:spPr bwMode="auto">
            <a:xfrm>
              <a:off x="4876" y="2954"/>
              <a:ext cx="453" cy="136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345" name="Text Box 95"/>
            <p:cNvSpPr txBox="1">
              <a:spLocks noChangeArrowheads="1"/>
            </p:cNvSpPr>
            <p:nvPr/>
          </p:nvSpPr>
          <p:spPr bwMode="auto">
            <a:xfrm>
              <a:off x="4921" y="3135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000" b="1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杯</a:t>
              </a:r>
            </a:p>
          </p:txBody>
        </p:sp>
        <p:grpSp>
          <p:nvGrpSpPr>
            <p:cNvPr id="13346" name="Group 99"/>
            <p:cNvGrpSpPr>
              <a:grpSpLocks/>
            </p:cNvGrpSpPr>
            <p:nvPr/>
          </p:nvGrpSpPr>
          <p:grpSpPr bwMode="auto">
            <a:xfrm>
              <a:off x="4975" y="3118"/>
              <a:ext cx="122" cy="256"/>
              <a:chOff x="4540" y="3195"/>
              <a:chExt cx="318" cy="689"/>
            </a:xfrm>
          </p:grpSpPr>
          <p:sp>
            <p:nvSpPr>
              <p:cNvPr id="13347" name="WordArt 96"/>
              <p:cNvSpPr>
                <a:spLocks noChangeArrowheads="1" noChangeShapeType="1" noTextEdit="1"/>
              </p:cNvSpPr>
              <p:nvPr/>
            </p:nvSpPr>
            <p:spPr bwMode="auto">
              <a:xfrm>
                <a:off x="4649" y="3195"/>
                <a:ext cx="77" cy="30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TW" sz="3600" kern="10">
                    <a:solidFill>
                      <a:srgbClr val="0033CC"/>
                    </a:solidFill>
                    <a:cs typeface="Arial" panose="020B0604020202020204" pitchFamily="34" charset="0"/>
                  </a:rPr>
                  <a:t>1</a:t>
                </a:r>
                <a:endParaRPr lang="zh-TW" altLang="en-US" sz="3600" kern="10">
                  <a:solidFill>
                    <a:srgbClr val="0033CC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348" name="WordArt 97"/>
              <p:cNvSpPr>
                <a:spLocks noChangeArrowheads="1" noChangeShapeType="1" noTextEdit="1"/>
              </p:cNvSpPr>
              <p:nvPr/>
            </p:nvSpPr>
            <p:spPr bwMode="auto">
              <a:xfrm>
                <a:off x="4631" y="3584"/>
                <a:ext cx="144" cy="30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TW" sz="3600" kern="10">
                    <a:solidFill>
                      <a:srgbClr val="0033CC"/>
                    </a:solidFill>
                    <a:cs typeface="Arial" panose="020B0604020202020204" pitchFamily="34" charset="0"/>
                  </a:rPr>
                  <a:t>2</a:t>
                </a:r>
                <a:endParaRPr lang="zh-TW" altLang="en-US" sz="3600" kern="10">
                  <a:solidFill>
                    <a:srgbClr val="0033CC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349" name="Line 98"/>
              <p:cNvSpPr>
                <a:spLocks noChangeShapeType="1"/>
              </p:cNvSpPr>
              <p:nvPr/>
            </p:nvSpPr>
            <p:spPr bwMode="auto">
              <a:xfrm>
                <a:off x="4540" y="3539"/>
                <a:ext cx="318" cy="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  <p:grpSp>
        <p:nvGrpSpPr>
          <p:cNvPr id="453739" name="Group 107"/>
          <p:cNvGrpSpPr>
            <a:grpSpLocks/>
          </p:cNvGrpSpPr>
          <p:nvPr/>
        </p:nvGrpSpPr>
        <p:grpSpPr bwMode="auto">
          <a:xfrm>
            <a:off x="3059113" y="5372100"/>
            <a:ext cx="3681412" cy="723900"/>
            <a:chOff x="1927" y="3384"/>
            <a:chExt cx="2319" cy="456"/>
          </a:xfrm>
        </p:grpSpPr>
        <p:sp>
          <p:nvSpPr>
            <p:cNvPr id="13342" name="AutoShape 103"/>
            <p:cNvSpPr>
              <a:spLocks noChangeArrowheads="1"/>
            </p:cNvSpPr>
            <p:nvPr/>
          </p:nvSpPr>
          <p:spPr bwMode="auto">
            <a:xfrm>
              <a:off x="1927" y="3475"/>
              <a:ext cx="318" cy="204"/>
            </a:xfrm>
            <a:prstGeom prst="rightArrow">
              <a:avLst>
                <a:gd name="adj1" fmla="val 49778"/>
                <a:gd name="adj2" fmla="val 52452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13343" name="Picture 106" descr="4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" y="3384"/>
              <a:ext cx="1956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3740" name="Oval 108"/>
          <p:cNvSpPr>
            <a:spLocks noChangeArrowheads="1"/>
          </p:cNvSpPr>
          <p:nvPr/>
        </p:nvSpPr>
        <p:spPr bwMode="auto">
          <a:xfrm>
            <a:off x="2051050" y="5229225"/>
            <a:ext cx="433388" cy="100806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53741" name="Oval 109"/>
          <p:cNvSpPr>
            <a:spLocks noChangeArrowheads="1"/>
          </p:cNvSpPr>
          <p:nvPr/>
        </p:nvSpPr>
        <p:spPr bwMode="auto">
          <a:xfrm>
            <a:off x="6083300" y="5229225"/>
            <a:ext cx="433388" cy="100806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3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5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3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53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5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53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5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5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5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53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53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53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53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453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45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45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5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5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453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45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740" grpId="0" animBg="1"/>
      <p:bldP spid="45374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smtClean="0">
                <a:solidFill>
                  <a:srgbClr val="77777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台南市鹽水國小何鳳珠</a:t>
            </a:r>
            <a:r>
              <a:rPr lang="zh-TW" altLang="en-US" sz="1200" smtClean="0">
                <a:latin typeface="Arial" panose="020B0604020202020204" pitchFamily="34" charset="0"/>
              </a:rPr>
              <a:t>    </a:t>
            </a:r>
            <a:endParaRPr lang="en-US" altLang="zh-TW" sz="1200" smtClean="0">
              <a:latin typeface="Arial" panose="020B0604020202020204" pitchFamily="34" charset="0"/>
            </a:endParaRPr>
          </a:p>
        </p:txBody>
      </p:sp>
      <p:sp>
        <p:nvSpPr>
          <p:cNvPr id="14339" name="Rectangle 137"/>
          <p:cNvSpPr>
            <a:spLocks noChangeArrowheads="1"/>
          </p:cNvSpPr>
          <p:nvPr/>
        </p:nvSpPr>
        <p:spPr bwMode="auto">
          <a:xfrm>
            <a:off x="1476375" y="2924175"/>
            <a:ext cx="1655763" cy="57626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539750" y="1412875"/>
            <a:ext cx="1728788" cy="47625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zh-TW" altLang="en-US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分數</a:t>
            </a:r>
            <a:r>
              <a:rPr lang="en-US" altLang="zh-TW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÷</a:t>
            </a:r>
            <a:r>
              <a:rPr lang="zh-TW" altLang="en-US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整數</a:t>
            </a:r>
          </a:p>
        </p:txBody>
      </p:sp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2268538" y="1412875"/>
            <a:ext cx="2159000" cy="476250"/>
            <a:chOff x="1429" y="1117"/>
            <a:chExt cx="1360" cy="300"/>
          </a:xfrm>
        </p:grpSpPr>
        <p:sp>
          <p:nvSpPr>
            <p:cNvPr id="14407" name="Text Box 5"/>
            <p:cNvSpPr txBox="1">
              <a:spLocks noChangeArrowheads="1"/>
            </p:cNvSpPr>
            <p:nvPr/>
          </p:nvSpPr>
          <p:spPr bwMode="auto">
            <a:xfrm>
              <a:off x="1701" y="1117"/>
              <a:ext cx="1088" cy="3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整數</a:t>
              </a:r>
              <a:r>
                <a:rPr lang="en-US" altLang="zh-TW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÷</a:t>
              </a: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</a:p>
          </p:txBody>
        </p:sp>
        <p:sp>
          <p:nvSpPr>
            <p:cNvPr id="14408" name="AutoShape 6"/>
            <p:cNvSpPr>
              <a:spLocks noChangeArrowheads="1"/>
            </p:cNvSpPr>
            <p:nvPr/>
          </p:nvSpPr>
          <p:spPr bwMode="auto">
            <a:xfrm>
              <a:off x="1429" y="1117"/>
              <a:ext cx="272" cy="272"/>
            </a:xfrm>
            <a:prstGeom prst="rightArrow">
              <a:avLst>
                <a:gd name="adj1" fmla="val 50278"/>
                <a:gd name="adj2" fmla="val 4852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77777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4342" name="Group 7"/>
          <p:cNvGrpSpPr>
            <a:grpSpLocks/>
          </p:cNvGrpSpPr>
          <p:nvPr/>
        </p:nvGrpSpPr>
        <p:grpSpPr bwMode="auto">
          <a:xfrm>
            <a:off x="4427538" y="1412875"/>
            <a:ext cx="2160587" cy="476250"/>
            <a:chOff x="2789" y="1117"/>
            <a:chExt cx="1361" cy="300"/>
          </a:xfrm>
        </p:grpSpPr>
        <p:sp>
          <p:nvSpPr>
            <p:cNvPr id="14405" name="Text Box 8"/>
            <p:cNvSpPr txBox="1">
              <a:spLocks noChangeArrowheads="1"/>
            </p:cNvSpPr>
            <p:nvPr/>
          </p:nvSpPr>
          <p:spPr bwMode="auto">
            <a:xfrm>
              <a:off x="3061" y="1117"/>
              <a:ext cx="1089" cy="300"/>
            </a:xfrm>
            <a:prstGeom prst="rect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  <a:r>
                <a:rPr lang="en-US" altLang="zh-TW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÷</a:t>
              </a: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</a:p>
          </p:txBody>
        </p:sp>
        <p:sp>
          <p:nvSpPr>
            <p:cNvPr id="14406" name="AutoShape 9"/>
            <p:cNvSpPr>
              <a:spLocks noChangeArrowheads="1"/>
            </p:cNvSpPr>
            <p:nvPr/>
          </p:nvSpPr>
          <p:spPr bwMode="auto">
            <a:xfrm>
              <a:off x="2789" y="1117"/>
              <a:ext cx="272" cy="272"/>
            </a:xfrm>
            <a:prstGeom prst="rightArrow">
              <a:avLst>
                <a:gd name="adj1" fmla="val 50278"/>
                <a:gd name="adj2" fmla="val 4852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77777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539750" y="2205038"/>
            <a:ext cx="792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zh-TW" altLang="en-US" sz="24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類型一：整數</a:t>
            </a:r>
            <a:r>
              <a:rPr lang="en-US" altLang="zh-TW" sz="2400" b="1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zh-TW" altLang="en-US" sz="2400" b="1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單位分數</a:t>
            </a:r>
            <a:r>
              <a:rPr lang="en-US" altLang="zh-TW" sz="2000" b="1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以包含除的方式引入</a:t>
            </a:r>
            <a:r>
              <a:rPr lang="en-US" altLang="zh-TW" sz="2000" b="1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14344" name="Text Box 11"/>
          <p:cNvSpPr txBox="1">
            <a:spLocks noChangeArrowheads="1"/>
          </p:cNvSpPr>
          <p:nvPr/>
        </p:nvSpPr>
        <p:spPr bwMode="auto">
          <a:xfrm>
            <a:off x="515938" y="2781300"/>
            <a:ext cx="8088312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400" b="1">
                <a:solidFill>
                  <a:srgbClr val="CC0000"/>
                </a:solidFill>
              </a:rPr>
              <a:t>關鍵</a:t>
            </a:r>
            <a:r>
              <a:rPr lang="zh-TW" altLang="en-US" sz="2400"/>
              <a:t>：</a:t>
            </a:r>
            <a:r>
              <a:rPr lang="zh-TW" altLang="en-US" sz="2400" b="1"/>
              <a:t>單位量策略</a:t>
            </a:r>
            <a:r>
              <a:rPr lang="zh-TW" altLang="en-US" sz="1800"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  <a:endParaRPr lang="en-US" altLang="zh-TW" sz="2400"/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1800"/>
              <a:t>       </a:t>
            </a:r>
            <a:r>
              <a:rPr lang="en-US" altLang="zh-TW" sz="1800" b="1"/>
              <a:t>(</a:t>
            </a:r>
            <a:r>
              <a:rPr lang="zh-TW" altLang="en-US" sz="1800" b="1"/>
              <a:t>以</a:t>
            </a:r>
            <a:r>
              <a:rPr lang="en-US" altLang="zh-TW" sz="1800" b="1"/>
              <a:t>1</a:t>
            </a:r>
            <a:r>
              <a:rPr lang="zh-TW" altLang="en-US" sz="1800" b="1"/>
              <a:t>公升為單位</a:t>
            </a:r>
            <a:r>
              <a:rPr lang="en-US" altLang="zh-TW" sz="1800" b="1"/>
              <a:t>)</a:t>
            </a:r>
            <a:r>
              <a:rPr lang="en-US" altLang="zh-TW" sz="1800"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zh-TW" altLang="en-US" sz="36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en-US" altLang="zh-TW" sz="1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en-US" altLang="zh-TW" sz="1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en-US" altLang="zh-TW" sz="1400"/>
          </a:p>
        </p:txBody>
      </p:sp>
      <p:pic>
        <p:nvPicPr>
          <p:cNvPr id="14345" name="Picture 1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7183438"/>
            <a:ext cx="46831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4746" name="Group 90"/>
          <p:cNvGrpSpPr>
            <a:grpSpLocks/>
          </p:cNvGrpSpPr>
          <p:nvPr/>
        </p:nvGrpSpPr>
        <p:grpSpPr bwMode="auto">
          <a:xfrm>
            <a:off x="3419475" y="3386138"/>
            <a:ext cx="5026025" cy="258762"/>
            <a:chOff x="2154" y="2133"/>
            <a:chExt cx="3166" cy="163"/>
          </a:xfrm>
        </p:grpSpPr>
        <p:sp>
          <p:nvSpPr>
            <p:cNvPr id="14400" name="Rectangle 14"/>
            <p:cNvSpPr>
              <a:spLocks noChangeArrowheads="1"/>
            </p:cNvSpPr>
            <p:nvPr/>
          </p:nvSpPr>
          <p:spPr bwMode="auto">
            <a:xfrm>
              <a:off x="2154" y="2133"/>
              <a:ext cx="634" cy="1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01" name="Rectangle 15"/>
            <p:cNvSpPr>
              <a:spLocks noChangeArrowheads="1"/>
            </p:cNvSpPr>
            <p:nvPr/>
          </p:nvSpPr>
          <p:spPr bwMode="auto">
            <a:xfrm>
              <a:off x="2781" y="2133"/>
              <a:ext cx="634" cy="1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02" name="Rectangle 16"/>
            <p:cNvSpPr>
              <a:spLocks noChangeArrowheads="1"/>
            </p:cNvSpPr>
            <p:nvPr/>
          </p:nvSpPr>
          <p:spPr bwMode="auto">
            <a:xfrm>
              <a:off x="3415" y="2133"/>
              <a:ext cx="634" cy="1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03" name="Rectangle 17"/>
            <p:cNvSpPr>
              <a:spLocks noChangeArrowheads="1"/>
            </p:cNvSpPr>
            <p:nvPr/>
          </p:nvSpPr>
          <p:spPr bwMode="auto">
            <a:xfrm>
              <a:off x="4050" y="2133"/>
              <a:ext cx="634" cy="1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404" name="Rectangle 18"/>
            <p:cNvSpPr>
              <a:spLocks noChangeArrowheads="1"/>
            </p:cNvSpPr>
            <p:nvPr/>
          </p:nvSpPr>
          <p:spPr bwMode="auto">
            <a:xfrm>
              <a:off x="4686" y="2133"/>
              <a:ext cx="634" cy="1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54677" name="Group 21"/>
          <p:cNvGrpSpPr>
            <a:grpSpLocks/>
          </p:cNvGrpSpPr>
          <p:nvPr/>
        </p:nvGrpSpPr>
        <p:grpSpPr bwMode="auto">
          <a:xfrm>
            <a:off x="3419475" y="2881313"/>
            <a:ext cx="5026025" cy="504825"/>
            <a:chOff x="2154" y="1888"/>
            <a:chExt cx="3166" cy="318"/>
          </a:xfrm>
        </p:grpSpPr>
        <p:sp>
          <p:nvSpPr>
            <p:cNvPr id="14397" name="Freeform 22"/>
            <p:cNvSpPr>
              <a:spLocks/>
            </p:cNvSpPr>
            <p:nvPr/>
          </p:nvSpPr>
          <p:spPr bwMode="auto">
            <a:xfrm>
              <a:off x="2154" y="1979"/>
              <a:ext cx="1179" cy="227"/>
            </a:xfrm>
            <a:custGeom>
              <a:avLst/>
              <a:gdLst>
                <a:gd name="T0" fmla="*/ 0 w 1179"/>
                <a:gd name="T1" fmla="*/ 227 h 227"/>
                <a:gd name="T2" fmla="*/ 635 w 1179"/>
                <a:gd name="T3" fmla="*/ 45 h 227"/>
                <a:gd name="T4" fmla="*/ 1179 w 1179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9" h="227">
                  <a:moveTo>
                    <a:pt x="0" y="227"/>
                  </a:moveTo>
                  <a:cubicBezTo>
                    <a:pt x="219" y="155"/>
                    <a:pt x="439" y="83"/>
                    <a:pt x="635" y="45"/>
                  </a:cubicBezTo>
                  <a:cubicBezTo>
                    <a:pt x="831" y="7"/>
                    <a:pt x="1005" y="3"/>
                    <a:pt x="1179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98" name="Freeform 23"/>
            <p:cNvSpPr>
              <a:spLocks/>
            </p:cNvSpPr>
            <p:nvPr/>
          </p:nvSpPr>
          <p:spPr bwMode="auto">
            <a:xfrm flipH="1">
              <a:off x="4141" y="1973"/>
              <a:ext cx="1179" cy="227"/>
            </a:xfrm>
            <a:custGeom>
              <a:avLst/>
              <a:gdLst>
                <a:gd name="T0" fmla="*/ 0 w 1179"/>
                <a:gd name="T1" fmla="*/ 227 h 227"/>
                <a:gd name="T2" fmla="*/ 635 w 1179"/>
                <a:gd name="T3" fmla="*/ 45 h 227"/>
                <a:gd name="T4" fmla="*/ 1179 w 1179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9" h="227">
                  <a:moveTo>
                    <a:pt x="0" y="227"/>
                  </a:moveTo>
                  <a:cubicBezTo>
                    <a:pt x="219" y="155"/>
                    <a:pt x="439" y="83"/>
                    <a:pt x="635" y="45"/>
                  </a:cubicBezTo>
                  <a:cubicBezTo>
                    <a:pt x="831" y="7"/>
                    <a:pt x="1005" y="3"/>
                    <a:pt x="1179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4399" name="Text Box 24"/>
            <p:cNvSpPr txBox="1">
              <a:spLocks noChangeArrowheads="1"/>
            </p:cNvSpPr>
            <p:nvPr/>
          </p:nvSpPr>
          <p:spPr bwMode="auto">
            <a:xfrm>
              <a:off x="3469" y="1888"/>
              <a:ext cx="63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TW" sz="20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2000" b="1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公升</a:t>
              </a:r>
            </a:p>
          </p:txBody>
        </p:sp>
      </p:grpSp>
      <p:sp>
        <p:nvSpPr>
          <p:cNvPr id="14348" name="AutoShape 68"/>
          <p:cNvSpPr>
            <a:spLocks noChangeArrowheads="1"/>
          </p:cNvSpPr>
          <p:nvPr/>
        </p:nvSpPr>
        <p:spPr bwMode="auto">
          <a:xfrm>
            <a:off x="7019925" y="1844675"/>
            <a:ext cx="504825" cy="323850"/>
          </a:xfrm>
          <a:prstGeom prst="rightArrow">
            <a:avLst>
              <a:gd name="adj1" fmla="val 49778"/>
              <a:gd name="adj2" fmla="val 52452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pic>
        <p:nvPicPr>
          <p:cNvPr id="454730" name="Picture 7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516563"/>
            <a:ext cx="46831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4731" name="Picture 75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79938"/>
            <a:ext cx="46831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4736" name="Group 80"/>
          <p:cNvGrpSpPr>
            <a:grpSpLocks/>
          </p:cNvGrpSpPr>
          <p:nvPr/>
        </p:nvGrpSpPr>
        <p:grpSpPr bwMode="auto">
          <a:xfrm>
            <a:off x="3419475" y="3746500"/>
            <a:ext cx="1997075" cy="655638"/>
            <a:chOff x="2154" y="2360"/>
            <a:chExt cx="1258" cy="413"/>
          </a:xfrm>
        </p:grpSpPr>
        <p:sp>
          <p:nvSpPr>
            <p:cNvPr id="14395" name="Text Box 28"/>
            <p:cNvSpPr txBox="1">
              <a:spLocks noChangeArrowheads="1"/>
            </p:cNvSpPr>
            <p:nvPr/>
          </p:nvSpPr>
          <p:spPr bwMode="auto">
            <a:xfrm>
              <a:off x="2562" y="2523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TW" sz="2000" b="1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2000" b="1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杯</a:t>
              </a:r>
            </a:p>
          </p:txBody>
        </p:sp>
        <p:sp>
          <p:nvSpPr>
            <p:cNvPr id="14396" name="Rectangle 77"/>
            <p:cNvSpPr>
              <a:spLocks noChangeArrowheads="1"/>
            </p:cNvSpPr>
            <p:nvPr/>
          </p:nvSpPr>
          <p:spPr bwMode="auto">
            <a:xfrm>
              <a:off x="2154" y="2360"/>
              <a:ext cx="1258" cy="1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54737" name="Group 81"/>
          <p:cNvGrpSpPr>
            <a:grpSpLocks/>
          </p:cNvGrpSpPr>
          <p:nvPr/>
        </p:nvGrpSpPr>
        <p:grpSpPr bwMode="auto">
          <a:xfrm>
            <a:off x="5426075" y="3746500"/>
            <a:ext cx="1997075" cy="655638"/>
            <a:chOff x="2154" y="2360"/>
            <a:chExt cx="1258" cy="413"/>
          </a:xfrm>
        </p:grpSpPr>
        <p:sp>
          <p:nvSpPr>
            <p:cNvPr id="14393" name="Text Box 82"/>
            <p:cNvSpPr txBox="1">
              <a:spLocks noChangeArrowheads="1"/>
            </p:cNvSpPr>
            <p:nvPr/>
          </p:nvSpPr>
          <p:spPr bwMode="auto">
            <a:xfrm>
              <a:off x="2562" y="2523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TW" sz="2000" b="1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2000" b="1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杯</a:t>
              </a:r>
            </a:p>
          </p:txBody>
        </p:sp>
        <p:sp>
          <p:nvSpPr>
            <p:cNvPr id="14394" name="Rectangle 83"/>
            <p:cNvSpPr>
              <a:spLocks noChangeArrowheads="1"/>
            </p:cNvSpPr>
            <p:nvPr/>
          </p:nvSpPr>
          <p:spPr bwMode="auto">
            <a:xfrm>
              <a:off x="2154" y="2360"/>
              <a:ext cx="1258" cy="1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54745" name="Group 89"/>
          <p:cNvGrpSpPr>
            <a:grpSpLocks/>
          </p:cNvGrpSpPr>
          <p:nvPr/>
        </p:nvGrpSpPr>
        <p:grpSpPr bwMode="auto">
          <a:xfrm>
            <a:off x="7423150" y="3746500"/>
            <a:ext cx="1006475" cy="682625"/>
            <a:chOff x="4676" y="2360"/>
            <a:chExt cx="634" cy="430"/>
          </a:xfrm>
        </p:grpSpPr>
        <p:grpSp>
          <p:nvGrpSpPr>
            <p:cNvPr id="14386" name="Group 88"/>
            <p:cNvGrpSpPr>
              <a:grpSpLocks/>
            </p:cNvGrpSpPr>
            <p:nvPr/>
          </p:nvGrpSpPr>
          <p:grpSpPr bwMode="auto">
            <a:xfrm>
              <a:off x="4785" y="2523"/>
              <a:ext cx="408" cy="267"/>
              <a:chOff x="5352" y="3277"/>
              <a:chExt cx="408" cy="267"/>
            </a:xfrm>
          </p:grpSpPr>
          <p:sp>
            <p:nvSpPr>
              <p:cNvPr id="14388" name="Text Box 63"/>
              <p:cNvSpPr txBox="1">
                <a:spLocks noChangeArrowheads="1"/>
              </p:cNvSpPr>
              <p:nvPr/>
            </p:nvSpPr>
            <p:spPr bwMode="auto">
              <a:xfrm>
                <a:off x="5352" y="3294"/>
                <a:ext cx="40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zh-TW" altLang="en-US" sz="2000" b="1">
                    <a:solidFill>
                      <a:srgbClr val="0033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杯</a:t>
                </a:r>
              </a:p>
            </p:txBody>
          </p:sp>
          <p:grpSp>
            <p:nvGrpSpPr>
              <p:cNvPr id="14389" name="Group 64"/>
              <p:cNvGrpSpPr>
                <a:grpSpLocks/>
              </p:cNvGrpSpPr>
              <p:nvPr/>
            </p:nvGrpSpPr>
            <p:grpSpPr bwMode="auto">
              <a:xfrm>
                <a:off x="5406" y="3277"/>
                <a:ext cx="122" cy="256"/>
                <a:chOff x="4540" y="3195"/>
                <a:chExt cx="318" cy="689"/>
              </a:xfrm>
            </p:grpSpPr>
            <p:sp>
              <p:nvSpPr>
                <p:cNvPr id="14390" name="WordArt 65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649" y="3195"/>
                  <a:ext cx="77" cy="300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altLang="zh-TW" sz="3600" kern="10">
                      <a:solidFill>
                        <a:srgbClr val="0033CC"/>
                      </a:solidFill>
                      <a:cs typeface="Arial" panose="020B0604020202020204" pitchFamily="34" charset="0"/>
                    </a:rPr>
                    <a:t>1</a:t>
                  </a:r>
                  <a:endParaRPr lang="zh-TW" altLang="en-US" sz="3600" kern="10">
                    <a:solidFill>
                      <a:srgbClr val="0033CC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91" name="WordArt 6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631" y="3584"/>
                  <a:ext cx="144" cy="300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altLang="zh-TW" sz="3600" kern="10">
                      <a:solidFill>
                        <a:srgbClr val="0033CC"/>
                      </a:solidFill>
                      <a:cs typeface="Arial" panose="020B0604020202020204" pitchFamily="34" charset="0"/>
                    </a:rPr>
                    <a:t>2</a:t>
                  </a:r>
                  <a:endParaRPr lang="zh-TW" altLang="en-US" sz="3600" kern="10">
                    <a:solidFill>
                      <a:srgbClr val="0033CC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92" name="Line 67"/>
                <p:cNvSpPr>
                  <a:spLocks noChangeShapeType="1"/>
                </p:cNvSpPr>
                <p:nvPr/>
              </p:nvSpPr>
              <p:spPr bwMode="auto">
                <a:xfrm>
                  <a:off x="4540" y="3539"/>
                  <a:ext cx="318" cy="0"/>
                </a:xfrm>
                <a:prstGeom prst="line">
                  <a:avLst/>
                </a:prstGeom>
                <a:noFill/>
                <a:ln w="3810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14387" name="Rectangle 87"/>
            <p:cNvSpPr>
              <a:spLocks noChangeArrowheads="1"/>
            </p:cNvSpPr>
            <p:nvPr/>
          </p:nvSpPr>
          <p:spPr bwMode="auto">
            <a:xfrm>
              <a:off x="4676" y="2360"/>
              <a:ext cx="634" cy="16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54758" name="Group 102"/>
          <p:cNvGrpSpPr>
            <a:grpSpLocks/>
          </p:cNvGrpSpPr>
          <p:nvPr/>
        </p:nvGrpSpPr>
        <p:grpSpPr bwMode="auto">
          <a:xfrm>
            <a:off x="3419475" y="3386138"/>
            <a:ext cx="5019675" cy="260350"/>
            <a:chOff x="1238" y="4156"/>
            <a:chExt cx="3411" cy="164"/>
          </a:xfrm>
        </p:grpSpPr>
        <p:sp>
          <p:nvSpPr>
            <p:cNvPr id="14377" name="Rectangle 93"/>
            <p:cNvSpPr>
              <a:spLocks noChangeArrowheads="1"/>
            </p:cNvSpPr>
            <p:nvPr/>
          </p:nvSpPr>
          <p:spPr bwMode="auto">
            <a:xfrm>
              <a:off x="1610" y="4157"/>
              <a:ext cx="380" cy="1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78" name="Rectangle 94"/>
            <p:cNvSpPr>
              <a:spLocks noChangeArrowheads="1"/>
            </p:cNvSpPr>
            <p:nvPr/>
          </p:nvSpPr>
          <p:spPr bwMode="auto">
            <a:xfrm>
              <a:off x="1986" y="4157"/>
              <a:ext cx="381" cy="1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79" name="Rectangle 95"/>
            <p:cNvSpPr>
              <a:spLocks noChangeArrowheads="1"/>
            </p:cNvSpPr>
            <p:nvPr/>
          </p:nvSpPr>
          <p:spPr bwMode="auto">
            <a:xfrm>
              <a:off x="2367" y="4157"/>
              <a:ext cx="380" cy="1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80" name="Rectangle 96"/>
            <p:cNvSpPr>
              <a:spLocks noChangeArrowheads="1"/>
            </p:cNvSpPr>
            <p:nvPr/>
          </p:nvSpPr>
          <p:spPr bwMode="auto">
            <a:xfrm>
              <a:off x="2748" y="4157"/>
              <a:ext cx="380" cy="1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81" name="Rectangle 97"/>
            <p:cNvSpPr>
              <a:spLocks noChangeArrowheads="1"/>
            </p:cNvSpPr>
            <p:nvPr/>
          </p:nvSpPr>
          <p:spPr bwMode="auto">
            <a:xfrm>
              <a:off x="3130" y="4157"/>
              <a:ext cx="380" cy="1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82" name="Rectangle 98"/>
            <p:cNvSpPr>
              <a:spLocks noChangeArrowheads="1"/>
            </p:cNvSpPr>
            <p:nvPr/>
          </p:nvSpPr>
          <p:spPr bwMode="auto">
            <a:xfrm>
              <a:off x="3506" y="4156"/>
              <a:ext cx="380" cy="1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83" name="Rectangle 99"/>
            <p:cNvSpPr>
              <a:spLocks noChangeArrowheads="1"/>
            </p:cNvSpPr>
            <p:nvPr/>
          </p:nvSpPr>
          <p:spPr bwMode="auto">
            <a:xfrm>
              <a:off x="3887" y="4156"/>
              <a:ext cx="380" cy="1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84" name="Rectangle 100"/>
            <p:cNvSpPr>
              <a:spLocks noChangeArrowheads="1"/>
            </p:cNvSpPr>
            <p:nvPr/>
          </p:nvSpPr>
          <p:spPr bwMode="auto">
            <a:xfrm>
              <a:off x="4269" y="4156"/>
              <a:ext cx="380" cy="1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85" name="Rectangle 101"/>
            <p:cNvSpPr>
              <a:spLocks noChangeArrowheads="1"/>
            </p:cNvSpPr>
            <p:nvPr/>
          </p:nvSpPr>
          <p:spPr bwMode="auto">
            <a:xfrm>
              <a:off x="1238" y="4156"/>
              <a:ext cx="380" cy="1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54777" name="Group 121"/>
          <p:cNvGrpSpPr>
            <a:grpSpLocks/>
          </p:cNvGrpSpPr>
          <p:nvPr/>
        </p:nvGrpSpPr>
        <p:grpSpPr bwMode="auto">
          <a:xfrm>
            <a:off x="3419475" y="3744913"/>
            <a:ext cx="2232025" cy="685800"/>
            <a:chOff x="2426" y="3702"/>
            <a:chExt cx="1406" cy="432"/>
          </a:xfrm>
        </p:grpSpPr>
        <p:sp>
          <p:nvSpPr>
            <p:cNvPr id="14375" name="Rectangle 117"/>
            <p:cNvSpPr>
              <a:spLocks noChangeArrowheads="1"/>
            </p:cNvSpPr>
            <p:nvPr/>
          </p:nvSpPr>
          <p:spPr bwMode="auto">
            <a:xfrm>
              <a:off x="2426" y="3702"/>
              <a:ext cx="1406" cy="163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76" name="Text Box 119"/>
            <p:cNvSpPr txBox="1">
              <a:spLocks noChangeArrowheads="1"/>
            </p:cNvSpPr>
            <p:nvPr/>
          </p:nvSpPr>
          <p:spPr bwMode="auto">
            <a:xfrm>
              <a:off x="2971" y="388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TW" sz="2000" b="1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2000" b="1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杯</a:t>
              </a:r>
            </a:p>
          </p:txBody>
        </p:sp>
      </p:grpSp>
      <p:grpSp>
        <p:nvGrpSpPr>
          <p:cNvPr id="454778" name="Group 122"/>
          <p:cNvGrpSpPr>
            <a:grpSpLocks/>
          </p:cNvGrpSpPr>
          <p:nvPr/>
        </p:nvGrpSpPr>
        <p:grpSpPr bwMode="auto">
          <a:xfrm>
            <a:off x="5651500" y="3744913"/>
            <a:ext cx="2232025" cy="685800"/>
            <a:chOff x="2426" y="3702"/>
            <a:chExt cx="1406" cy="432"/>
          </a:xfrm>
        </p:grpSpPr>
        <p:sp>
          <p:nvSpPr>
            <p:cNvPr id="14373" name="Rectangle 123"/>
            <p:cNvSpPr>
              <a:spLocks noChangeArrowheads="1"/>
            </p:cNvSpPr>
            <p:nvPr/>
          </p:nvSpPr>
          <p:spPr bwMode="auto">
            <a:xfrm>
              <a:off x="2426" y="3702"/>
              <a:ext cx="1406" cy="163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374" name="Text Box 124"/>
            <p:cNvSpPr txBox="1">
              <a:spLocks noChangeArrowheads="1"/>
            </p:cNvSpPr>
            <p:nvPr/>
          </p:nvSpPr>
          <p:spPr bwMode="auto">
            <a:xfrm>
              <a:off x="2971" y="3884"/>
              <a:ext cx="40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TW" sz="2000" b="1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r>
                <a:rPr lang="zh-TW" altLang="en-US" sz="2000" b="1">
                  <a:solidFill>
                    <a:srgbClr val="0033CC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杯</a:t>
              </a:r>
            </a:p>
          </p:txBody>
        </p:sp>
      </p:grpSp>
      <p:grpSp>
        <p:nvGrpSpPr>
          <p:cNvPr id="454789" name="Group 133"/>
          <p:cNvGrpSpPr>
            <a:grpSpLocks/>
          </p:cNvGrpSpPr>
          <p:nvPr/>
        </p:nvGrpSpPr>
        <p:grpSpPr bwMode="auto">
          <a:xfrm>
            <a:off x="7885113" y="3740150"/>
            <a:ext cx="647700" cy="711200"/>
            <a:chOff x="5148" y="2296"/>
            <a:chExt cx="408" cy="448"/>
          </a:xfrm>
        </p:grpSpPr>
        <p:sp>
          <p:nvSpPr>
            <p:cNvPr id="14366" name="Rectangle 116"/>
            <p:cNvSpPr>
              <a:spLocks noChangeArrowheads="1"/>
            </p:cNvSpPr>
            <p:nvPr/>
          </p:nvSpPr>
          <p:spPr bwMode="auto">
            <a:xfrm>
              <a:off x="5148" y="2296"/>
              <a:ext cx="352" cy="163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14367" name="Group 126"/>
            <p:cNvGrpSpPr>
              <a:grpSpLocks/>
            </p:cNvGrpSpPr>
            <p:nvPr/>
          </p:nvGrpSpPr>
          <p:grpSpPr bwMode="auto">
            <a:xfrm>
              <a:off x="5148" y="2477"/>
              <a:ext cx="408" cy="267"/>
              <a:chOff x="5352" y="3277"/>
              <a:chExt cx="408" cy="267"/>
            </a:xfrm>
          </p:grpSpPr>
          <p:sp>
            <p:nvSpPr>
              <p:cNvPr id="14368" name="Text Box 127"/>
              <p:cNvSpPr txBox="1">
                <a:spLocks noChangeArrowheads="1"/>
              </p:cNvSpPr>
              <p:nvPr/>
            </p:nvSpPr>
            <p:spPr bwMode="auto">
              <a:xfrm>
                <a:off x="5352" y="3294"/>
                <a:ext cx="40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FontTx/>
                  <a:buNone/>
                </a:pPr>
                <a:r>
                  <a:rPr lang="zh-TW" altLang="en-US" sz="2000" b="1">
                    <a:solidFill>
                      <a:srgbClr val="0033CC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   杯</a:t>
                </a:r>
              </a:p>
            </p:txBody>
          </p:sp>
          <p:grpSp>
            <p:nvGrpSpPr>
              <p:cNvPr id="14369" name="Group 128"/>
              <p:cNvGrpSpPr>
                <a:grpSpLocks/>
              </p:cNvGrpSpPr>
              <p:nvPr/>
            </p:nvGrpSpPr>
            <p:grpSpPr bwMode="auto">
              <a:xfrm>
                <a:off x="5406" y="3277"/>
                <a:ext cx="122" cy="256"/>
                <a:chOff x="4540" y="3195"/>
                <a:chExt cx="318" cy="689"/>
              </a:xfrm>
            </p:grpSpPr>
            <p:sp>
              <p:nvSpPr>
                <p:cNvPr id="14370" name="WordArt 129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649" y="3195"/>
                  <a:ext cx="77" cy="300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altLang="zh-TW" sz="3600" kern="10">
                      <a:solidFill>
                        <a:srgbClr val="0033CC"/>
                      </a:solidFill>
                      <a:cs typeface="Arial" panose="020B0604020202020204" pitchFamily="34" charset="0"/>
                    </a:rPr>
                    <a:t>1</a:t>
                  </a:r>
                  <a:endParaRPr lang="zh-TW" altLang="en-US" sz="3600" kern="10">
                    <a:solidFill>
                      <a:srgbClr val="0033CC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71" name="WordArt 130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4631" y="3584"/>
                  <a:ext cx="144" cy="300"/>
                </a:xfrm>
                <a:prstGeom prst="rect">
                  <a:avLst/>
                </a:prstGeom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altLang="zh-TW" sz="3600" kern="10">
                      <a:solidFill>
                        <a:srgbClr val="0033CC"/>
                      </a:solidFill>
                      <a:cs typeface="Arial" panose="020B0604020202020204" pitchFamily="34" charset="0"/>
                    </a:rPr>
                    <a:t>4</a:t>
                  </a:r>
                  <a:endParaRPr lang="zh-TW" altLang="en-US" sz="3600" kern="10">
                    <a:solidFill>
                      <a:srgbClr val="0033CC"/>
                    </a:solidFill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372" name="Line 131"/>
                <p:cNvSpPr>
                  <a:spLocks noChangeShapeType="1"/>
                </p:cNvSpPr>
                <p:nvPr/>
              </p:nvSpPr>
              <p:spPr bwMode="auto">
                <a:xfrm>
                  <a:off x="4540" y="3539"/>
                  <a:ext cx="318" cy="0"/>
                </a:xfrm>
                <a:prstGeom prst="line">
                  <a:avLst/>
                </a:prstGeom>
                <a:noFill/>
                <a:ln w="38100">
                  <a:solidFill>
                    <a:srgbClr val="0033CC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</p:grpSp>
      </p:grpSp>
      <p:pic>
        <p:nvPicPr>
          <p:cNvPr id="454796" name="Picture 140" descr="0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5402263"/>
            <a:ext cx="181927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4799" name="Picture 143" descr="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5372100"/>
            <a:ext cx="451485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4800" name="Picture 144" descr="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825" y="4538663"/>
            <a:ext cx="4495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4801" name="Picture 145" descr="0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4465638"/>
            <a:ext cx="180975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4728" name="Oval 72"/>
          <p:cNvSpPr>
            <a:spLocks noChangeAspect="1" noChangeArrowheads="1"/>
          </p:cNvSpPr>
          <p:nvPr/>
        </p:nvSpPr>
        <p:spPr bwMode="auto">
          <a:xfrm>
            <a:off x="2022475" y="4379913"/>
            <a:ext cx="388938" cy="90646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54729" name="Oval 73"/>
          <p:cNvSpPr>
            <a:spLocks noChangeAspect="1" noChangeArrowheads="1"/>
          </p:cNvSpPr>
          <p:nvPr/>
        </p:nvSpPr>
        <p:spPr bwMode="auto">
          <a:xfrm>
            <a:off x="6170613" y="4437063"/>
            <a:ext cx="388937" cy="90646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54791" name="Oval 135"/>
          <p:cNvSpPr>
            <a:spLocks noChangeAspect="1" noChangeArrowheads="1"/>
          </p:cNvSpPr>
          <p:nvPr/>
        </p:nvSpPr>
        <p:spPr bwMode="auto">
          <a:xfrm>
            <a:off x="2022475" y="5345113"/>
            <a:ext cx="388938" cy="90646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54792" name="Oval 136"/>
          <p:cNvSpPr>
            <a:spLocks noChangeAspect="1" noChangeArrowheads="1"/>
          </p:cNvSpPr>
          <p:nvPr/>
        </p:nvSpPr>
        <p:spPr bwMode="auto">
          <a:xfrm>
            <a:off x="6170613" y="5359400"/>
            <a:ext cx="388937" cy="90646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5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5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54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54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454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454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45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54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454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54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5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54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54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454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1000"/>
                                        <p:tgtEl>
                                          <p:spTgt spid="454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45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45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454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454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54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728" grpId="0" animBg="1"/>
      <p:bldP spid="454729" grpId="0" animBg="1"/>
      <p:bldP spid="454791" grpId="0" animBg="1"/>
      <p:bldP spid="45479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smtClean="0">
                <a:solidFill>
                  <a:srgbClr val="77777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台南市鹽水國小何鳳珠</a:t>
            </a:r>
            <a:r>
              <a:rPr lang="zh-TW" altLang="en-US" sz="1200" smtClean="0">
                <a:latin typeface="Arial" panose="020B0604020202020204" pitchFamily="34" charset="0"/>
              </a:rPr>
              <a:t>    </a:t>
            </a:r>
            <a:endParaRPr lang="en-US" altLang="zh-TW" sz="1200" smtClean="0">
              <a:latin typeface="Arial" panose="020B0604020202020204" pitchFamily="34" charset="0"/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39750" y="1412875"/>
            <a:ext cx="1728788" cy="47625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zh-TW" altLang="en-US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分數</a:t>
            </a:r>
            <a:r>
              <a:rPr lang="en-US" altLang="zh-TW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÷</a:t>
            </a:r>
            <a:r>
              <a:rPr lang="zh-TW" altLang="en-US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整數</a:t>
            </a:r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2268538" y="1412875"/>
            <a:ext cx="2159000" cy="476250"/>
            <a:chOff x="1429" y="1117"/>
            <a:chExt cx="1360" cy="300"/>
          </a:xfrm>
        </p:grpSpPr>
        <p:sp>
          <p:nvSpPr>
            <p:cNvPr id="15416" name="Text Box 5"/>
            <p:cNvSpPr txBox="1">
              <a:spLocks noChangeArrowheads="1"/>
            </p:cNvSpPr>
            <p:nvPr/>
          </p:nvSpPr>
          <p:spPr bwMode="auto">
            <a:xfrm>
              <a:off x="1701" y="1117"/>
              <a:ext cx="1088" cy="3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整數</a:t>
              </a:r>
              <a:r>
                <a:rPr lang="en-US" altLang="zh-TW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÷</a:t>
              </a: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</a:p>
          </p:txBody>
        </p:sp>
        <p:sp>
          <p:nvSpPr>
            <p:cNvPr id="15417" name="AutoShape 6"/>
            <p:cNvSpPr>
              <a:spLocks noChangeArrowheads="1"/>
            </p:cNvSpPr>
            <p:nvPr/>
          </p:nvSpPr>
          <p:spPr bwMode="auto">
            <a:xfrm>
              <a:off x="1429" y="1117"/>
              <a:ext cx="272" cy="272"/>
            </a:xfrm>
            <a:prstGeom prst="rightArrow">
              <a:avLst>
                <a:gd name="adj1" fmla="val 50278"/>
                <a:gd name="adj2" fmla="val 4852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77777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5365" name="Group 7"/>
          <p:cNvGrpSpPr>
            <a:grpSpLocks/>
          </p:cNvGrpSpPr>
          <p:nvPr/>
        </p:nvGrpSpPr>
        <p:grpSpPr bwMode="auto">
          <a:xfrm>
            <a:off x="4427538" y="1412875"/>
            <a:ext cx="2160587" cy="476250"/>
            <a:chOff x="2789" y="1117"/>
            <a:chExt cx="1361" cy="300"/>
          </a:xfrm>
        </p:grpSpPr>
        <p:sp>
          <p:nvSpPr>
            <p:cNvPr id="15414" name="Text Box 8"/>
            <p:cNvSpPr txBox="1">
              <a:spLocks noChangeArrowheads="1"/>
            </p:cNvSpPr>
            <p:nvPr/>
          </p:nvSpPr>
          <p:spPr bwMode="auto">
            <a:xfrm>
              <a:off x="3061" y="1117"/>
              <a:ext cx="1089" cy="300"/>
            </a:xfrm>
            <a:prstGeom prst="rect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  <a:r>
                <a:rPr lang="en-US" altLang="zh-TW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÷</a:t>
              </a: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</a:p>
          </p:txBody>
        </p:sp>
        <p:sp>
          <p:nvSpPr>
            <p:cNvPr id="15415" name="AutoShape 9"/>
            <p:cNvSpPr>
              <a:spLocks noChangeArrowheads="1"/>
            </p:cNvSpPr>
            <p:nvPr/>
          </p:nvSpPr>
          <p:spPr bwMode="auto">
            <a:xfrm>
              <a:off x="2789" y="1117"/>
              <a:ext cx="272" cy="272"/>
            </a:xfrm>
            <a:prstGeom prst="rightArrow">
              <a:avLst>
                <a:gd name="adj1" fmla="val 50278"/>
                <a:gd name="adj2" fmla="val 4852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77777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5366" name="Text Box 10"/>
          <p:cNvSpPr txBox="1">
            <a:spLocks noChangeArrowheads="1"/>
          </p:cNvSpPr>
          <p:nvPr/>
        </p:nvSpPr>
        <p:spPr bwMode="auto">
          <a:xfrm>
            <a:off x="539750" y="2205038"/>
            <a:ext cx="792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zh-TW" altLang="en-US" sz="24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類型二：整數</a:t>
            </a:r>
            <a:r>
              <a:rPr lang="en-US" altLang="zh-TW" sz="2400" b="1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zh-TW" altLang="en-US" sz="2400" b="1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</a:t>
            </a:r>
            <a:r>
              <a:rPr lang="en-US" altLang="zh-TW" sz="2000" b="1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以包含除的方式引入</a:t>
            </a:r>
            <a:r>
              <a:rPr lang="en-US" altLang="zh-TW" sz="2000" b="1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15367" name="Text Box 11"/>
          <p:cNvSpPr txBox="1">
            <a:spLocks noChangeArrowheads="1"/>
          </p:cNvSpPr>
          <p:nvPr/>
        </p:nvSpPr>
        <p:spPr bwMode="auto">
          <a:xfrm>
            <a:off x="515938" y="2781300"/>
            <a:ext cx="8377237" cy="3648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400" b="1">
                <a:solidFill>
                  <a:srgbClr val="CC0000"/>
                </a:solidFill>
              </a:rPr>
              <a:t>例</a:t>
            </a:r>
            <a:r>
              <a:rPr lang="en-US" altLang="zh-TW" sz="2400" b="1">
                <a:solidFill>
                  <a:srgbClr val="CC0000"/>
                </a:solidFill>
              </a:rPr>
              <a:t>1</a:t>
            </a:r>
            <a:r>
              <a:rPr lang="zh-TW" altLang="en-US" sz="2400"/>
              <a:t>：</a:t>
            </a:r>
            <a:r>
              <a:rPr lang="en-US" altLang="zh-TW" sz="2400"/>
              <a:t>4</a:t>
            </a:r>
            <a:r>
              <a:rPr lang="zh-TW" altLang="en-US" sz="2400"/>
              <a:t>公升的果汁，每  公升倒一杯，全部倒完可倒幾杯？</a:t>
            </a:r>
            <a:endParaRPr lang="en-US" altLang="zh-TW" sz="2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en-US" altLang="zh-TW" sz="2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zh-TW" altLang="en-US" sz="2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en-US" altLang="zh-TW" sz="1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en-US" altLang="zh-TW" sz="1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en-US" altLang="zh-TW" sz="1400"/>
          </a:p>
        </p:txBody>
      </p:sp>
      <p:sp>
        <p:nvSpPr>
          <p:cNvPr id="448527" name="Rectangle 15"/>
          <p:cNvSpPr>
            <a:spLocks noChangeArrowheads="1"/>
          </p:cNvSpPr>
          <p:nvPr/>
        </p:nvSpPr>
        <p:spPr bwMode="auto">
          <a:xfrm>
            <a:off x="4716463" y="3716338"/>
            <a:ext cx="792162" cy="16557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48532" name="Rectangle 20"/>
          <p:cNvSpPr>
            <a:spLocks noChangeArrowheads="1"/>
          </p:cNvSpPr>
          <p:nvPr/>
        </p:nvSpPr>
        <p:spPr bwMode="auto">
          <a:xfrm>
            <a:off x="5653088" y="3716338"/>
            <a:ext cx="792162" cy="16557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48535" name="Rectangle 23"/>
          <p:cNvSpPr>
            <a:spLocks noChangeArrowheads="1"/>
          </p:cNvSpPr>
          <p:nvPr/>
        </p:nvSpPr>
        <p:spPr bwMode="auto">
          <a:xfrm>
            <a:off x="6588125" y="3716338"/>
            <a:ext cx="792163" cy="16557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48538" name="Rectangle 26"/>
          <p:cNvSpPr>
            <a:spLocks noChangeArrowheads="1"/>
          </p:cNvSpPr>
          <p:nvPr/>
        </p:nvSpPr>
        <p:spPr bwMode="auto">
          <a:xfrm>
            <a:off x="7524750" y="3716338"/>
            <a:ext cx="792163" cy="16557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pic>
        <p:nvPicPr>
          <p:cNvPr id="15372" name="Picture 34" descr="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2852738"/>
            <a:ext cx="2762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8547" name="Picture 35" descr="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891" b="1732"/>
          <a:stretch>
            <a:fillRect/>
          </a:stretch>
        </p:blipFill>
        <p:spPr bwMode="auto">
          <a:xfrm>
            <a:off x="741363" y="3644900"/>
            <a:ext cx="7921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8548" name="Picture 36" descr="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2" b="1732"/>
          <a:stretch>
            <a:fillRect/>
          </a:stretch>
        </p:blipFill>
        <p:spPr bwMode="auto">
          <a:xfrm>
            <a:off x="1389063" y="3673475"/>
            <a:ext cx="30337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8549" name="Rectangle 37"/>
          <p:cNvSpPr>
            <a:spLocks noChangeArrowheads="1"/>
          </p:cNvSpPr>
          <p:nvPr/>
        </p:nvSpPr>
        <p:spPr bwMode="auto">
          <a:xfrm>
            <a:off x="4730750" y="3730625"/>
            <a:ext cx="773113" cy="108108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48550" name="Rectangle 38"/>
          <p:cNvSpPr>
            <a:spLocks noChangeArrowheads="1"/>
          </p:cNvSpPr>
          <p:nvPr/>
        </p:nvSpPr>
        <p:spPr bwMode="auto">
          <a:xfrm>
            <a:off x="4730750" y="4840288"/>
            <a:ext cx="773113" cy="525462"/>
          </a:xfrm>
          <a:prstGeom prst="rect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48552" name="Rectangle 40"/>
          <p:cNvSpPr>
            <a:spLocks noChangeArrowheads="1"/>
          </p:cNvSpPr>
          <p:nvPr/>
        </p:nvSpPr>
        <p:spPr bwMode="auto">
          <a:xfrm>
            <a:off x="5665788" y="3730625"/>
            <a:ext cx="773112" cy="525463"/>
          </a:xfrm>
          <a:prstGeom prst="rect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48553" name="Rectangle 41"/>
          <p:cNvSpPr>
            <a:spLocks noChangeArrowheads="1"/>
          </p:cNvSpPr>
          <p:nvPr/>
        </p:nvSpPr>
        <p:spPr bwMode="auto">
          <a:xfrm>
            <a:off x="5665788" y="4264025"/>
            <a:ext cx="773112" cy="108108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48556" name="Rectangle 44"/>
          <p:cNvSpPr>
            <a:spLocks noChangeArrowheads="1"/>
          </p:cNvSpPr>
          <p:nvPr/>
        </p:nvSpPr>
        <p:spPr bwMode="auto">
          <a:xfrm>
            <a:off x="6602413" y="3716338"/>
            <a:ext cx="773112" cy="108108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48557" name="Rectangle 45"/>
          <p:cNvSpPr>
            <a:spLocks noChangeArrowheads="1"/>
          </p:cNvSpPr>
          <p:nvPr/>
        </p:nvSpPr>
        <p:spPr bwMode="auto">
          <a:xfrm>
            <a:off x="6604000" y="4840288"/>
            <a:ext cx="773113" cy="525462"/>
          </a:xfrm>
          <a:prstGeom prst="rect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48558" name="Rectangle 46"/>
          <p:cNvSpPr>
            <a:spLocks noChangeArrowheads="1"/>
          </p:cNvSpPr>
          <p:nvPr/>
        </p:nvSpPr>
        <p:spPr bwMode="auto">
          <a:xfrm>
            <a:off x="7539038" y="3730625"/>
            <a:ext cx="773112" cy="525463"/>
          </a:xfrm>
          <a:prstGeom prst="rect">
            <a:avLst/>
          </a:prstGeom>
          <a:solidFill>
            <a:srgbClr val="CC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48559" name="Rectangle 47"/>
          <p:cNvSpPr>
            <a:spLocks noChangeArrowheads="1"/>
          </p:cNvSpPr>
          <p:nvPr/>
        </p:nvSpPr>
        <p:spPr bwMode="auto">
          <a:xfrm>
            <a:off x="7524750" y="4264025"/>
            <a:ext cx="773113" cy="108108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48530" name="Line 18"/>
          <p:cNvSpPr>
            <a:spLocks noChangeShapeType="1"/>
          </p:cNvSpPr>
          <p:nvPr/>
        </p:nvSpPr>
        <p:spPr bwMode="auto">
          <a:xfrm>
            <a:off x="5654675" y="4248150"/>
            <a:ext cx="7905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48531" name="Line 19"/>
          <p:cNvSpPr>
            <a:spLocks noChangeShapeType="1"/>
          </p:cNvSpPr>
          <p:nvPr/>
        </p:nvSpPr>
        <p:spPr bwMode="auto">
          <a:xfrm>
            <a:off x="5654675" y="4824413"/>
            <a:ext cx="7905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48533" name="Line 21"/>
          <p:cNvSpPr>
            <a:spLocks noChangeShapeType="1"/>
          </p:cNvSpPr>
          <p:nvPr/>
        </p:nvSpPr>
        <p:spPr bwMode="auto">
          <a:xfrm>
            <a:off x="6589713" y="4248150"/>
            <a:ext cx="7905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48534" name="Line 22"/>
          <p:cNvSpPr>
            <a:spLocks noChangeShapeType="1"/>
          </p:cNvSpPr>
          <p:nvPr/>
        </p:nvSpPr>
        <p:spPr bwMode="auto">
          <a:xfrm>
            <a:off x="6589713" y="4824413"/>
            <a:ext cx="7905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48536" name="Line 24"/>
          <p:cNvSpPr>
            <a:spLocks noChangeShapeType="1"/>
          </p:cNvSpPr>
          <p:nvPr/>
        </p:nvSpPr>
        <p:spPr bwMode="auto">
          <a:xfrm>
            <a:off x="7526338" y="4248150"/>
            <a:ext cx="7905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48537" name="Line 25"/>
          <p:cNvSpPr>
            <a:spLocks noChangeShapeType="1"/>
          </p:cNvSpPr>
          <p:nvPr/>
        </p:nvSpPr>
        <p:spPr bwMode="auto">
          <a:xfrm>
            <a:off x="7526338" y="4824413"/>
            <a:ext cx="7905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48525" name="Line 13"/>
          <p:cNvSpPr>
            <a:spLocks noChangeShapeType="1"/>
          </p:cNvSpPr>
          <p:nvPr/>
        </p:nvSpPr>
        <p:spPr bwMode="auto">
          <a:xfrm>
            <a:off x="4718050" y="4248150"/>
            <a:ext cx="7905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48526" name="Line 14"/>
          <p:cNvSpPr>
            <a:spLocks noChangeShapeType="1"/>
          </p:cNvSpPr>
          <p:nvPr/>
        </p:nvSpPr>
        <p:spPr bwMode="auto">
          <a:xfrm>
            <a:off x="4718050" y="4824413"/>
            <a:ext cx="79057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448560" name="Rectangle 48"/>
          <p:cNvSpPr>
            <a:spLocks noChangeArrowheads="1"/>
          </p:cNvSpPr>
          <p:nvPr/>
        </p:nvSpPr>
        <p:spPr bwMode="auto">
          <a:xfrm>
            <a:off x="4716463" y="3716338"/>
            <a:ext cx="792162" cy="1657350"/>
          </a:xfrm>
          <a:prstGeom prst="rect">
            <a:avLst/>
          </a:prstGeom>
          <a:noFill/>
          <a:ln w="57150">
            <a:solidFill>
              <a:srgbClr val="0066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grpSp>
        <p:nvGrpSpPr>
          <p:cNvPr id="448567" name="Group 55"/>
          <p:cNvGrpSpPr>
            <a:grpSpLocks/>
          </p:cNvGrpSpPr>
          <p:nvPr/>
        </p:nvGrpSpPr>
        <p:grpSpPr bwMode="auto">
          <a:xfrm>
            <a:off x="4932363" y="3846513"/>
            <a:ext cx="360362" cy="1304925"/>
            <a:chOff x="3107" y="2423"/>
            <a:chExt cx="227" cy="822"/>
          </a:xfrm>
        </p:grpSpPr>
        <p:sp>
          <p:nvSpPr>
            <p:cNvPr id="15410" name="WordArt 49"/>
            <p:cNvSpPr>
              <a:spLocks noChangeArrowheads="1" noChangeShapeType="1" noTextEdit="1"/>
            </p:cNvSpPr>
            <p:nvPr/>
          </p:nvSpPr>
          <p:spPr bwMode="auto">
            <a:xfrm rot="5400000">
              <a:off x="3064" y="2974"/>
              <a:ext cx="314" cy="227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/>
              <a:r>
                <a:rPr lang="zh-TW" altLang="en-US" sz="3600" kern="10">
                  <a:latin typeface="標楷體" panose="03000509000000000000" pitchFamily="65" charset="-120"/>
                </a:rPr>
                <a:t>杯</a:t>
              </a:r>
            </a:p>
          </p:txBody>
        </p:sp>
        <p:sp>
          <p:nvSpPr>
            <p:cNvPr id="15411" name="WordArt 52"/>
            <p:cNvSpPr>
              <a:spLocks noChangeArrowheads="1" noChangeShapeType="1" noTextEdit="1"/>
            </p:cNvSpPr>
            <p:nvPr/>
          </p:nvSpPr>
          <p:spPr bwMode="auto">
            <a:xfrm>
              <a:off x="3160" y="2668"/>
              <a:ext cx="119" cy="17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TW" sz="3600" b="1" kern="10">
                  <a:cs typeface="Arial" panose="020B0604020202020204" pitchFamily="34" charset="0"/>
                </a:rPr>
                <a:t>2</a:t>
              </a:r>
              <a:endParaRPr lang="zh-TW" altLang="en-US" sz="3600" b="1" kern="10">
                <a:cs typeface="Arial" panose="020B0604020202020204" pitchFamily="34" charset="0"/>
              </a:endParaRPr>
            </a:p>
          </p:txBody>
        </p:sp>
        <p:sp>
          <p:nvSpPr>
            <p:cNvPr id="15412" name="WordArt 53"/>
            <p:cNvSpPr>
              <a:spLocks noChangeArrowheads="1" noChangeShapeType="1" noTextEdit="1"/>
            </p:cNvSpPr>
            <p:nvPr/>
          </p:nvSpPr>
          <p:spPr bwMode="auto">
            <a:xfrm>
              <a:off x="3161" y="2423"/>
              <a:ext cx="119" cy="17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TW" sz="3600" b="1" kern="10">
                  <a:cs typeface="Arial" panose="020B0604020202020204" pitchFamily="34" charset="0"/>
                </a:rPr>
                <a:t>3</a:t>
              </a:r>
              <a:endParaRPr lang="zh-TW" altLang="en-US" sz="3600" b="1" kern="10">
                <a:cs typeface="Arial" panose="020B0604020202020204" pitchFamily="34" charset="0"/>
              </a:endParaRPr>
            </a:p>
          </p:txBody>
        </p:sp>
        <p:sp>
          <p:nvSpPr>
            <p:cNvPr id="15413" name="Line 54"/>
            <p:cNvSpPr>
              <a:spLocks noChangeShapeType="1"/>
            </p:cNvSpPr>
            <p:nvPr/>
          </p:nvSpPr>
          <p:spPr bwMode="auto">
            <a:xfrm>
              <a:off x="3107" y="2641"/>
              <a:ext cx="22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448569" name="Rectangle 57"/>
          <p:cNvSpPr>
            <a:spLocks noChangeArrowheads="1"/>
          </p:cNvSpPr>
          <p:nvPr/>
        </p:nvSpPr>
        <p:spPr bwMode="auto">
          <a:xfrm>
            <a:off x="755650" y="5516563"/>
            <a:ext cx="4032250" cy="7207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grpSp>
        <p:nvGrpSpPr>
          <p:cNvPr id="448576" name="Group 64"/>
          <p:cNvGrpSpPr>
            <a:grpSpLocks/>
          </p:cNvGrpSpPr>
          <p:nvPr/>
        </p:nvGrpSpPr>
        <p:grpSpPr bwMode="auto">
          <a:xfrm>
            <a:off x="682625" y="4525963"/>
            <a:ext cx="5113338" cy="1747837"/>
            <a:chOff x="430" y="2851"/>
            <a:chExt cx="3221" cy="1101"/>
          </a:xfrm>
        </p:grpSpPr>
        <p:grpSp>
          <p:nvGrpSpPr>
            <p:cNvPr id="15406" name="Group 63"/>
            <p:cNvGrpSpPr>
              <a:grpSpLocks/>
            </p:cNvGrpSpPr>
            <p:nvPr/>
          </p:nvGrpSpPr>
          <p:grpSpPr bwMode="auto">
            <a:xfrm>
              <a:off x="430" y="2851"/>
              <a:ext cx="3221" cy="1014"/>
              <a:chOff x="430" y="2851"/>
              <a:chExt cx="3221" cy="1014"/>
            </a:xfrm>
          </p:grpSpPr>
          <p:pic>
            <p:nvPicPr>
              <p:cNvPr id="15408" name="Picture 50" descr="21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2" y="2921"/>
                <a:ext cx="174" cy="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48544" name="Text Box 32"/>
              <p:cNvSpPr txBox="1">
                <a:spLocks noChangeArrowheads="1"/>
              </p:cNvSpPr>
              <p:nvPr/>
            </p:nvSpPr>
            <p:spPr bwMode="auto">
              <a:xfrm>
                <a:off x="430" y="2851"/>
                <a:ext cx="3221" cy="1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175000"/>
                  </a:lnSpc>
                  <a:spcBef>
                    <a:spcPct val="65000"/>
                  </a:spcBef>
                  <a:defRPr/>
                </a:pPr>
                <a:r>
                  <a:rPr lang="en-US" altLang="zh-TW" sz="2400">
                    <a:latin typeface="標楷體" pitchFamily="65" charset="-120"/>
                  </a:rPr>
                  <a:t>1</a:t>
                </a:r>
                <a:r>
                  <a:rPr lang="zh-TW" altLang="en-US" sz="2400">
                    <a:latin typeface="標楷體" pitchFamily="65" charset="-120"/>
                  </a:rPr>
                  <a:t>杯是   公升，那麼～</a:t>
                </a:r>
              </a:p>
              <a:p>
                <a:pPr eaLnBrk="1" hangingPunct="1">
                  <a:lnSpc>
                    <a:spcPct val="175000"/>
                  </a:lnSpc>
                  <a:spcBef>
                    <a:spcPct val="65000"/>
                  </a:spcBef>
                  <a:defRPr/>
                </a:pPr>
                <a:r>
                  <a:rPr lang="zh-TW" altLang="en-US" sz="2400" u="sng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標楷體" pitchFamily="65" charset="-120"/>
                  </a:rPr>
                  <a:t>每</a:t>
                </a:r>
                <a:r>
                  <a:rPr lang="en-US" altLang="zh-TW" sz="2400" u="sng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標楷體" pitchFamily="65" charset="-120"/>
                  </a:rPr>
                  <a:t>1</a:t>
                </a:r>
                <a:r>
                  <a:rPr lang="zh-TW" altLang="en-US" sz="2400" u="sng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標楷體" pitchFamily="65" charset="-120"/>
                  </a:rPr>
                  <a:t>公升</a:t>
                </a:r>
                <a:r>
                  <a:rPr lang="zh-TW" altLang="en-US" sz="2400">
                    <a:latin typeface="標楷體" pitchFamily="65" charset="-120"/>
                  </a:rPr>
                  <a:t>可以倒</a:t>
                </a:r>
                <a:r>
                  <a:rPr lang="en-US" altLang="zh-TW" sz="2400">
                    <a:latin typeface="標楷體" pitchFamily="65" charset="-120"/>
                  </a:rPr>
                  <a:t>3</a:t>
                </a:r>
                <a:r>
                  <a:rPr lang="zh-TW" altLang="zh-TW" sz="2400">
                    <a:latin typeface="標楷體" pitchFamily="65" charset="-120"/>
                  </a:rPr>
                  <a:t>÷2</a:t>
                </a:r>
                <a:r>
                  <a:rPr lang="zh-TW" altLang="en-US" sz="2400">
                    <a:latin typeface="標楷體" pitchFamily="65" charset="-120"/>
                  </a:rPr>
                  <a:t>杯，即　杯</a:t>
                </a:r>
                <a:endParaRPr lang="en-US" altLang="zh-TW" sz="2400">
                  <a:latin typeface="標楷體" pitchFamily="65" charset="-120"/>
                </a:endParaRPr>
              </a:p>
            </p:txBody>
          </p:sp>
        </p:grpSp>
        <p:pic>
          <p:nvPicPr>
            <p:cNvPr id="15407" name="Picture 56" descr="2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" y="3466"/>
              <a:ext cx="180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8574" name="Group 62"/>
          <p:cNvGrpSpPr>
            <a:grpSpLocks/>
          </p:cNvGrpSpPr>
          <p:nvPr/>
        </p:nvGrpSpPr>
        <p:grpSpPr bwMode="auto">
          <a:xfrm>
            <a:off x="4932363" y="5532438"/>
            <a:ext cx="2522537" cy="752475"/>
            <a:chOff x="3107" y="3530"/>
            <a:chExt cx="1589" cy="474"/>
          </a:xfrm>
        </p:grpSpPr>
        <p:sp>
          <p:nvSpPr>
            <p:cNvPr id="15404" name="AutoShape 60"/>
            <p:cNvSpPr>
              <a:spLocks noChangeArrowheads="1"/>
            </p:cNvSpPr>
            <p:nvPr/>
          </p:nvSpPr>
          <p:spPr bwMode="auto">
            <a:xfrm>
              <a:off x="3107" y="3651"/>
              <a:ext cx="272" cy="227"/>
            </a:xfrm>
            <a:prstGeom prst="rightArrow">
              <a:avLst>
                <a:gd name="adj1" fmla="val 50000"/>
                <a:gd name="adj2" fmla="val 29956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15405" name="Picture 61" descr="2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3530"/>
              <a:ext cx="1272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8580" name="Group 68"/>
          <p:cNvGrpSpPr>
            <a:grpSpLocks/>
          </p:cNvGrpSpPr>
          <p:nvPr/>
        </p:nvGrpSpPr>
        <p:grpSpPr bwMode="auto">
          <a:xfrm>
            <a:off x="4960938" y="5516563"/>
            <a:ext cx="3211512" cy="752475"/>
            <a:chOff x="3606" y="1207"/>
            <a:chExt cx="2023" cy="474"/>
          </a:xfrm>
        </p:grpSpPr>
        <p:pic>
          <p:nvPicPr>
            <p:cNvPr id="15401" name="Picture 65" descr="2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9" y="1207"/>
              <a:ext cx="1470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402" name="WordArt 66"/>
            <p:cNvSpPr>
              <a:spLocks noChangeArrowheads="1" noChangeShapeType="1" noTextEdit="1"/>
            </p:cNvSpPr>
            <p:nvPr/>
          </p:nvSpPr>
          <p:spPr bwMode="auto">
            <a:xfrm>
              <a:off x="3606" y="1335"/>
              <a:ext cx="333" cy="211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TW" altLang="en-US" sz="3600" kern="10">
                  <a:solidFill>
                    <a:srgbClr val="0033CC"/>
                  </a:solidFill>
                  <a:latin typeface="標楷體" panose="03000509000000000000" pitchFamily="65" charset="-120"/>
                </a:rPr>
                <a:t>推得</a:t>
              </a:r>
            </a:p>
          </p:txBody>
        </p:sp>
        <p:sp>
          <p:nvSpPr>
            <p:cNvPr id="15403" name="AutoShape 67"/>
            <p:cNvSpPr>
              <a:spLocks noChangeArrowheads="1"/>
            </p:cNvSpPr>
            <p:nvPr/>
          </p:nvSpPr>
          <p:spPr bwMode="auto">
            <a:xfrm>
              <a:off x="3978" y="1353"/>
              <a:ext cx="181" cy="181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pic>
        <p:nvPicPr>
          <p:cNvPr id="448581" name="Picture 69" descr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716338"/>
            <a:ext cx="46831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8582" name="Picture 70" descr="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4652963"/>
            <a:ext cx="46831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8583" name="Rectangle 71"/>
          <p:cNvSpPr>
            <a:spLocks noChangeArrowheads="1"/>
          </p:cNvSpPr>
          <p:nvPr/>
        </p:nvSpPr>
        <p:spPr bwMode="auto">
          <a:xfrm>
            <a:off x="6056313" y="5516563"/>
            <a:ext cx="503237" cy="792162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48584" name="Rectangle 72"/>
          <p:cNvSpPr>
            <a:spLocks noChangeArrowheads="1"/>
          </p:cNvSpPr>
          <p:nvPr/>
        </p:nvSpPr>
        <p:spPr bwMode="auto">
          <a:xfrm>
            <a:off x="7078663" y="5516563"/>
            <a:ext cx="503237" cy="792162"/>
          </a:xfrm>
          <a:prstGeom prst="rect">
            <a:avLst/>
          </a:prstGeom>
          <a:noFill/>
          <a:ln w="381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8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48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48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4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48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8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8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48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4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8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8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48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4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44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4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4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44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44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4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44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4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448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5" dur="1000"/>
                                        <p:tgtEl>
                                          <p:spTgt spid="448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448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4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4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44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500"/>
                                        <p:tgtEl>
                                          <p:spTgt spid="448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48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48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44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44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27" grpId="0" animBg="1"/>
      <p:bldP spid="448532" grpId="0" animBg="1"/>
      <p:bldP spid="448535" grpId="0" animBg="1"/>
      <p:bldP spid="448538" grpId="0" animBg="1"/>
      <p:bldP spid="448549" grpId="0" animBg="1"/>
      <p:bldP spid="448549" grpId="1" animBg="1"/>
      <p:bldP spid="448549" grpId="2" animBg="1"/>
      <p:bldP spid="448550" grpId="0" animBg="1"/>
      <p:bldP spid="448550" grpId="1" animBg="1"/>
      <p:bldP spid="448550" grpId="2" animBg="1"/>
      <p:bldP spid="448552" grpId="0" animBg="1"/>
      <p:bldP spid="448552" grpId="1" animBg="1"/>
      <p:bldP spid="448553" grpId="0" animBg="1"/>
      <p:bldP spid="448553" grpId="1" animBg="1"/>
      <p:bldP spid="448556" grpId="0" animBg="1"/>
      <p:bldP spid="448556" grpId="1" animBg="1"/>
      <p:bldP spid="448557" grpId="0" animBg="1"/>
      <p:bldP spid="448557" grpId="1" animBg="1"/>
      <p:bldP spid="448558" grpId="0" animBg="1"/>
      <p:bldP spid="448558" grpId="1" animBg="1"/>
      <p:bldP spid="448559" grpId="0" animBg="1"/>
      <p:bldP spid="448559" grpId="1" animBg="1"/>
      <p:bldP spid="448530" grpId="0" animBg="1"/>
      <p:bldP spid="448531" grpId="0" animBg="1"/>
      <p:bldP spid="448533" grpId="0" animBg="1"/>
      <p:bldP spid="448534" grpId="0" animBg="1"/>
      <p:bldP spid="448536" grpId="0" animBg="1"/>
      <p:bldP spid="448537" grpId="0" animBg="1"/>
      <p:bldP spid="448525" grpId="0" animBg="1"/>
      <p:bldP spid="448526" grpId="0" animBg="1"/>
      <p:bldP spid="448560" grpId="0" animBg="1"/>
      <p:bldP spid="448569" grpId="0" animBg="1"/>
      <p:bldP spid="448583" grpId="0" animBg="1"/>
      <p:bldP spid="44858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smtClean="0">
                <a:solidFill>
                  <a:srgbClr val="77777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台南市鹽水國小何鳳珠</a:t>
            </a:r>
            <a:r>
              <a:rPr lang="zh-TW" altLang="en-US" sz="1200" smtClean="0">
                <a:latin typeface="Arial" panose="020B0604020202020204" pitchFamily="34" charset="0"/>
              </a:rPr>
              <a:t>    </a:t>
            </a:r>
            <a:endParaRPr lang="en-US" altLang="zh-TW" sz="1200" smtClean="0">
              <a:latin typeface="Arial" panose="020B0604020202020204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539750" y="1412875"/>
            <a:ext cx="1728788" cy="47625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zh-TW" altLang="en-US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分數</a:t>
            </a:r>
            <a:r>
              <a:rPr lang="en-US" altLang="zh-TW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÷</a:t>
            </a:r>
            <a:r>
              <a:rPr lang="zh-TW" altLang="en-US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整數</a:t>
            </a: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2268538" y="1412875"/>
            <a:ext cx="2159000" cy="476250"/>
            <a:chOff x="1429" y="1117"/>
            <a:chExt cx="1360" cy="300"/>
          </a:xfrm>
        </p:grpSpPr>
        <p:sp>
          <p:nvSpPr>
            <p:cNvPr id="16422" name="Text Box 5"/>
            <p:cNvSpPr txBox="1">
              <a:spLocks noChangeArrowheads="1"/>
            </p:cNvSpPr>
            <p:nvPr/>
          </p:nvSpPr>
          <p:spPr bwMode="auto">
            <a:xfrm>
              <a:off x="1701" y="1117"/>
              <a:ext cx="1088" cy="3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整數</a:t>
              </a:r>
              <a:r>
                <a:rPr lang="en-US" altLang="zh-TW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÷</a:t>
              </a: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</a:p>
          </p:txBody>
        </p:sp>
        <p:sp>
          <p:nvSpPr>
            <p:cNvPr id="16423" name="AutoShape 6"/>
            <p:cNvSpPr>
              <a:spLocks noChangeArrowheads="1"/>
            </p:cNvSpPr>
            <p:nvPr/>
          </p:nvSpPr>
          <p:spPr bwMode="auto">
            <a:xfrm>
              <a:off x="1429" y="1117"/>
              <a:ext cx="272" cy="272"/>
            </a:xfrm>
            <a:prstGeom prst="rightArrow">
              <a:avLst>
                <a:gd name="adj1" fmla="val 50278"/>
                <a:gd name="adj2" fmla="val 4852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77777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6389" name="Group 7"/>
          <p:cNvGrpSpPr>
            <a:grpSpLocks/>
          </p:cNvGrpSpPr>
          <p:nvPr/>
        </p:nvGrpSpPr>
        <p:grpSpPr bwMode="auto">
          <a:xfrm>
            <a:off x="4427538" y="1412875"/>
            <a:ext cx="2160587" cy="476250"/>
            <a:chOff x="2789" y="1117"/>
            <a:chExt cx="1361" cy="300"/>
          </a:xfrm>
        </p:grpSpPr>
        <p:sp>
          <p:nvSpPr>
            <p:cNvPr id="16420" name="Text Box 8"/>
            <p:cNvSpPr txBox="1">
              <a:spLocks noChangeArrowheads="1"/>
            </p:cNvSpPr>
            <p:nvPr/>
          </p:nvSpPr>
          <p:spPr bwMode="auto">
            <a:xfrm>
              <a:off x="3061" y="1117"/>
              <a:ext cx="1089" cy="300"/>
            </a:xfrm>
            <a:prstGeom prst="rect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  <a:r>
                <a:rPr lang="en-US" altLang="zh-TW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÷</a:t>
              </a: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</a:p>
          </p:txBody>
        </p:sp>
        <p:sp>
          <p:nvSpPr>
            <p:cNvPr id="16421" name="AutoShape 9"/>
            <p:cNvSpPr>
              <a:spLocks noChangeArrowheads="1"/>
            </p:cNvSpPr>
            <p:nvPr/>
          </p:nvSpPr>
          <p:spPr bwMode="auto">
            <a:xfrm>
              <a:off x="2789" y="1117"/>
              <a:ext cx="272" cy="272"/>
            </a:xfrm>
            <a:prstGeom prst="rightArrow">
              <a:avLst>
                <a:gd name="adj1" fmla="val 50278"/>
                <a:gd name="adj2" fmla="val 4852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77777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6390" name="Text Box 10"/>
          <p:cNvSpPr txBox="1">
            <a:spLocks noChangeArrowheads="1"/>
          </p:cNvSpPr>
          <p:nvPr/>
        </p:nvSpPr>
        <p:spPr bwMode="auto">
          <a:xfrm>
            <a:off x="539750" y="2205038"/>
            <a:ext cx="792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zh-TW" altLang="en-US" sz="24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類型二：整數</a:t>
            </a:r>
            <a:r>
              <a:rPr lang="en-US" altLang="zh-TW" sz="2400" b="1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÷</a:t>
            </a:r>
            <a:r>
              <a:rPr lang="zh-TW" altLang="en-US" sz="2400" b="1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分數</a:t>
            </a:r>
            <a:r>
              <a:rPr lang="en-US" altLang="zh-TW" sz="2000" b="1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以包含除的方式引入</a:t>
            </a:r>
            <a:r>
              <a:rPr lang="en-US" altLang="zh-TW" sz="2000" b="1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515938" y="2781300"/>
            <a:ext cx="7993062" cy="3648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400" b="1">
                <a:solidFill>
                  <a:srgbClr val="CC0000"/>
                </a:solidFill>
              </a:rPr>
              <a:t>例</a:t>
            </a:r>
            <a:r>
              <a:rPr lang="en-US" altLang="zh-TW" sz="2400" b="1">
                <a:solidFill>
                  <a:srgbClr val="CC0000"/>
                </a:solidFill>
              </a:rPr>
              <a:t>2</a:t>
            </a:r>
            <a:r>
              <a:rPr lang="zh-TW" altLang="en-US" sz="2400"/>
              <a:t>：</a:t>
            </a:r>
            <a:r>
              <a:rPr lang="en-US" altLang="zh-TW" sz="2400"/>
              <a:t>3</a:t>
            </a:r>
            <a:r>
              <a:rPr lang="zh-TW" altLang="en-US" sz="2400"/>
              <a:t>公升的果汁，每  公升倒一杯，全部倒完可倒幾杯</a:t>
            </a:r>
            <a:endParaRPr lang="en-US" altLang="zh-TW" sz="2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TW" sz="2400"/>
              <a:t>                            </a:t>
            </a:r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zh-TW" altLang="en-US" sz="2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en-US" altLang="zh-TW" sz="1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en-US" altLang="zh-TW" sz="1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en-US" altLang="zh-TW" sz="1400"/>
          </a:p>
        </p:txBody>
      </p:sp>
      <p:sp>
        <p:nvSpPr>
          <p:cNvPr id="450601" name="Rectangle 41"/>
          <p:cNvSpPr>
            <a:spLocks noChangeArrowheads="1"/>
          </p:cNvSpPr>
          <p:nvPr/>
        </p:nvSpPr>
        <p:spPr bwMode="auto">
          <a:xfrm>
            <a:off x="3708400" y="4610100"/>
            <a:ext cx="4751388" cy="7207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pic>
        <p:nvPicPr>
          <p:cNvPr id="450614" name="Picture 5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716338"/>
            <a:ext cx="468313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5" name="Picture 55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4652963"/>
            <a:ext cx="468312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58" descr="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2924175"/>
            <a:ext cx="2571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9" name="Picture 59" descr="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644900"/>
            <a:ext cx="44862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629" name="Group 69"/>
          <p:cNvGrpSpPr>
            <a:grpSpLocks/>
          </p:cNvGrpSpPr>
          <p:nvPr/>
        </p:nvGrpSpPr>
        <p:grpSpPr bwMode="auto">
          <a:xfrm>
            <a:off x="5364163" y="3854450"/>
            <a:ext cx="3065462" cy="396875"/>
            <a:chOff x="3379" y="2428"/>
            <a:chExt cx="1931" cy="250"/>
          </a:xfrm>
        </p:grpSpPr>
        <p:sp>
          <p:nvSpPr>
            <p:cNvPr id="16418" name="Text Box 60"/>
            <p:cNvSpPr txBox="1">
              <a:spLocks noChangeArrowheads="1"/>
            </p:cNvSpPr>
            <p:nvPr/>
          </p:nvSpPr>
          <p:spPr bwMode="auto">
            <a:xfrm>
              <a:off x="3568" y="2428"/>
              <a:ext cx="17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000" b="1">
                  <a:solidFill>
                    <a:srgbClr val="0033CC"/>
                  </a:solidFill>
                  <a:latin typeface="Arial" panose="020B0604020202020204" pitchFamily="34" charset="0"/>
                  <a:ea typeface="微軟正黑體" panose="020B0604030504040204" pitchFamily="34" charset="-120"/>
                </a:rPr>
                <a:t>轉換為同分母分數相除</a:t>
              </a:r>
            </a:p>
          </p:txBody>
        </p:sp>
        <p:sp>
          <p:nvSpPr>
            <p:cNvPr id="16419" name="AutoShape 61"/>
            <p:cNvSpPr>
              <a:spLocks noChangeArrowheads="1"/>
            </p:cNvSpPr>
            <p:nvPr/>
          </p:nvSpPr>
          <p:spPr bwMode="auto">
            <a:xfrm>
              <a:off x="3379" y="2459"/>
              <a:ext cx="226" cy="182"/>
            </a:xfrm>
            <a:prstGeom prst="rightArrow">
              <a:avLst>
                <a:gd name="adj1" fmla="val 50000"/>
                <a:gd name="adj2" fmla="val 31044"/>
              </a:avLst>
            </a:prstGeom>
            <a:solidFill>
              <a:srgbClr val="0033CC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50634" name="Group 74"/>
          <p:cNvGrpSpPr>
            <a:grpSpLocks/>
          </p:cNvGrpSpPr>
          <p:nvPr/>
        </p:nvGrpSpPr>
        <p:grpSpPr bwMode="auto">
          <a:xfrm>
            <a:off x="682625" y="4525963"/>
            <a:ext cx="7777163" cy="831850"/>
            <a:chOff x="430" y="2851"/>
            <a:chExt cx="4899" cy="524"/>
          </a:xfrm>
        </p:grpSpPr>
        <p:sp>
          <p:nvSpPr>
            <p:cNvPr id="450605" name="Text Box 45"/>
            <p:cNvSpPr txBox="1">
              <a:spLocks noChangeArrowheads="1"/>
            </p:cNvSpPr>
            <p:nvPr/>
          </p:nvSpPr>
          <p:spPr bwMode="auto">
            <a:xfrm>
              <a:off x="430" y="2851"/>
              <a:ext cx="4899" cy="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lnSpc>
                  <a:spcPct val="175000"/>
                </a:lnSpc>
                <a:spcBef>
                  <a:spcPct val="65000"/>
                </a:spcBef>
                <a:defRPr/>
              </a:pPr>
              <a:r>
                <a:rPr lang="en-US" altLang="zh-TW" sz="2400">
                  <a:latin typeface="標楷體" pitchFamily="65" charset="-120"/>
                </a:rPr>
                <a:t>1</a:t>
              </a:r>
              <a:r>
                <a:rPr lang="zh-TW" altLang="en-US" sz="2400">
                  <a:latin typeface="標楷體" pitchFamily="65" charset="-120"/>
                </a:rPr>
                <a:t>杯是  公升，那麼～</a:t>
              </a:r>
              <a:r>
                <a:rPr lang="zh-TW" altLang="en-US" sz="2400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</a:rPr>
                <a:t>每</a:t>
              </a:r>
              <a:r>
                <a:rPr lang="en-US" altLang="zh-TW" sz="2400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</a:rPr>
                <a:t>1</a:t>
              </a:r>
              <a:r>
                <a:rPr lang="zh-TW" altLang="en-US" sz="2400" u="sng">
                  <a:effectLst>
                    <a:outerShdw blurRad="38100" dist="38100" dir="2700000" algn="tl">
                      <a:srgbClr val="C0C0C0"/>
                    </a:outerShdw>
                  </a:effectLst>
                  <a:latin typeface="標楷體" pitchFamily="65" charset="-120"/>
                </a:rPr>
                <a:t>公升</a:t>
              </a:r>
              <a:r>
                <a:rPr lang="zh-TW" altLang="en-US" sz="2400">
                  <a:latin typeface="標楷體" pitchFamily="65" charset="-120"/>
                </a:rPr>
                <a:t>可以倒</a:t>
              </a:r>
              <a:r>
                <a:rPr lang="en-US" altLang="zh-TW" sz="2400">
                  <a:latin typeface="標楷體" pitchFamily="65" charset="-120"/>
                </a:rPr>
                <a:t>5</a:t>
              </a:r>
              <a:r>
                <a:rPr lang="zh-TW" altLang="zh-TW" sz="2400">
                  <a:latin typeface="標楷體" pitchFamily="65" charset="-120"/>
                </a:rPr>
                <a:t>÷2</a:t>
              </a:r>
              <a:r>
                <a:rPr lang="zh-TW" altLang="en-US" sz="2400">
                  <a:latin typeface="標楷體" pitchFamily="65" charset="-120"/>
                </a:rPr>
                <a:t>杯，即　杯</a:t>
              </a:r>
              <a:r>
                <a:rPr lang="en-US" altLang="zh-TW" sz="2400">
                  <a:latin typeface="標楷體" pitchFamily="65" charset="-120"/>
                </a:rPr>
                <a:t>(2  )</a:t>
              </a:r>
            </a:p>
          </p:txBody>
        </p:sp>
        <p:pic>
          <p:nvPicPr>
            <p:cNvPr id="16415" name="Picture 62" descr="2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4" y="2931"/>
              <a:ext cx="162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6" name="Picture 64" descr="28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2" y="2886"/>
              <a:ext cx="174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17" name="Picture 65" descr="29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" y="2913"/>
              <a:ext cx="168" cy="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0635" name="Group 75"/>
          <p:cNvGrpSpPr>
            <a:grpSpLocks/>
          </p:cNvGrpSpPr>
          <p:nvPr/>
        </p:nvGrpSpPr>
        <p:grpSpPr bwMode="auto">
          <a:xfrm>
            <a:off x="827088" y="5487988"/>
            <a:ext cx="4249737" cy="863600"/>
            <a:chOff x="521" y="3457"/>
            <a:chExt cx="2677" cy="544"/>
          </a:xfrm>
        </p:grpSpPr>
        <p:pic>
          <p:nvPicPr>
            <p:cNvPr id="16411" name="Picture 66" descr="3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2" y="3457"/>
              <a:ext cx="2010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2" name="AutoShape 67"/>
            <p:cNvSpPr>
              <a:spLocks noChangeArrowheads="1"/>
            </p:cNvSpPr>
            <p:nvPr/>
          </p:nvSpPr>
          <p:spPr bwMode="auto">
            <a:xfrm>
              <a:off x="521" y="3557"/>
              <a:ext cx="499" cy="318"/>
            </a:xfrm>
            <a:prstGeom prst="rightArrow">
              <a:avLst>
                <a:gd name="adj1" fmla="val 50000"/>
                <a:gd name="adj2" fmla="val 3923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13" name="Rectangle 68"/>
            <p:cNvSpPr>
              <a:spLocks noChangeArrowheads="1"/>
            </p:cNvSpPr>
            <p:nvPr/>
          </p:nvSpPr>
          <p:spPr bwMode="auto">
            <a:xfrm>
              <a:off x="1066" y="3457"/>
              <a:ext cx="2132" cy="544"/>
            </a:xfrm>
            <a:prstGeom prst="rect">
              <a:avLst/>
            </a:prstGeom>
            <a:noFill/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50633" name="Group 73"/>
          <p:cNvGrpSpPr>
            <a:grpSpLocks/>
          </p:cNvGrpSpPr>
          <p:nvPr/>
        </p:nvGrpSpPr>
        <p:grpSpPr bwMode="auto">
          <a:xfrm>
            <a:off x="5335588" y="5724525"/>
            <a:ext cx="1584325" cy="396875"/>
            <a:chOff x="3361" y="3606"/>
            <a:chExt cx="998" cy="250"/>
          </a:xfrm>
        </p:grpSpPr>
        <p:sp>
          <p:nvSpPr>
            <p:cNvPr id="16409" name="Text Box 71"/>
            <p:cNvSpPr txBox="1">
              <a:spLocks noChangeArrowheads="1"/>
            </p:cNvSpPr>
            <p:nvPr/>
          </p:nvSpPr>
          <p:spPr bwMode="auto">
            <a:xfrm>
              <a:off x="3550" y="3606"/>
              <a:ext cx="80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000" b="1">
                  <a:solidFill>
                    <a:srgbClr val="0033CC"/>
                  </a:solidFill>
                  <a:latin typeface="Arial" panose="020B0604020202020204" pitchFamily="34" charset="0"/>
                  <a:ea typeface="微軟正黑體" panose="020B0604030504040204" pitchFamily="34" charset="-120"/>
                </a:rPr>
                <a:t>顛倒相乘</a:t>
              </a:r>
            </a:p>
          </p:txBody>
        </p:sp>
        <p:sp>
          <p:nvSpPr>
            <p:cNvPr id="16410" name="AutoShape 72"/>
            <p:cNvSpPr>
              <a:spLocks noChangeArrowheads="1"/>
            </p:cNvSpPr>
            <p:nvPr/>
          </p:nvSpPr>
          <p:spPr bwMode="auto">
            <a:xfrm>
              <a:off x="3361" y="3637"/>
              <a:ext cx="226" cy="182"/>
            </a:xfrm>
            <a:prstGeom prst="rightArrow">
              <a:avLst>
                <a:gd name="adj1" fmla="val 50000"/>
                <a:gd name="adj2" fmla="val 31044"/>
              </a:avLst>
            </a:prstGeom>
            <a:solidFill>
              <a:srgbClr val="0033CC"/>
            </a:solidFill>
            <a:ln w="9525">
              <a:solidFill>
                <a:srgbClr val="00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450636" name="Oval 76"/>
          <p:cNvSpPr>
            <a:spLocks noChangeArrowheads="1"/>
          </p:cNvSpPr>
          <p:nvPr/>
        </p:nvSpPr>
        <p:spPr bwMode="auto">
          <a:xfrm>
            <a:off x="1763713" y="3573463"/>
            <a:ext cx="1079500" cy="9350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grpSp>
        <p:nvGrpSpPr>
          <p:cNvPr id="450643" name="Group 83"/>
          <p:cNvGrpSpPr>
            <a:grpSpLocks/>
          </p:cNvGrpSpPr>
          <p:nvPr/>
        </p:nvGrpSpPr>
        <p:grpSpPr bwMode="auto">
          <a:xfrm>
            <a:off x="1504950" y="4364038"/>
            <a:ext cx="5875338" cy="1009650"/>
            <a:chOff x="948" y="2749"/>
            <a:chExt cx="3701" cy="636"/>
          </a:xfrm>
        </p:grpSpPr>
        <p:sp>
          <p:nvSpPr>
            <p:cNvPr id="16403" name="Rectangle 77"/>
            <p:cNvSpPr>
              <a:spLocks noChangeArrowheads="1"/>
            </p:cNvSpPr>
            <p:nvPr/>
          </p:nvSpPr>
          <p:spPr bwMode="auto">
            <a:xfrm>
              <a:off x="948" y="2886"/>
              <a:ext cx="226" cy="49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04" name="Rectangle 78"/>
            <p:cNvSpPr>
              <a:spLocks noChangeArrowheads="1"/>
            </p:cNvSpPr>
            <p:nvPr/>
          </p:nvSpPr>
          <p:spPr bwMode="auto">
            <a:xfrm>
              <a:off x="4423" y="2886"/>
              <a:ext cx="226" cy="499"/>
            </a:xfrm>
            <a:prstGeom prst="rect">
              <a:avLst/>
            </a:prstGeom>
            <a:noFill/>
            <a:ln w="381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grpSp>
          <p:nvGrpSpPr>
            <p:cNvPr id="16405" name="Group 82"/>
            <p:cNvGrpSpPr>
              <a:grpSpLocks/>
            </p:cNvGrpSpPr>
            <p:nvPr/>
          </p:nvGrpSpPr>
          <p:grpSpPr bwMode="auto">
            <a:xfrm>
              <a:off x="1047" y="2749"/>
              <a:ext cx="3493" cy="122"/>
              <a:chOff x="1065" y="2695"/>
              <a:chExt cx="3493" cy="191"/>
            </a:xfrm>
          </p:grpSpPr>
          <p:sp>
            <p:nvSpPr>
              <p:cNvPr id="16406" name="Line 79"/>
              <p:cNvSpPr>
                <a:spLocks noChangeShapeType="1"/>
              </p:cNvSpPr>
              <p:nvPr/>
            </p:nvSpPr>
            <p:spPr bwMode="auto">
              <a:xfrm flipV="1">
                <a:off x="1065" y="2695"/>
                <a:ext cx="0" cy="182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6407" name="Line 80"/>
              <p:cNvSpPr>
                <a:spLocks noChangeShapeType="1"/>
              </p:cNvSpPr>
              <p:nvPr/>
            </p:nvSpPr>
            <p:spPr bwMode="auto">
              <a:xfrm>
                <a:off x="1066" y="2704"/>
                <a:ext cx="3492" cy="0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6408" name="Line 81"/>
              <p:cNvSpPr>
                <a:spLocks noChangeShapeType="1"/>
              </p:cNvSpPr>
              <p:nvPr/>
            </p:nvSpPr>
            <p:spPr bwMode="auto">
              <a:xfrm>
                <a:off x="4558" y="2704"/>
                <a:ext cx="0" cy="182"/>
              </a:xfrm>
              <a:prstGeom prst="line">
                <a:avLst/>
              </a:prstGeom>
              <a:noFill/>
              <a:ln w="38100">
                <a:solidFill>
                  <a:srgbClr val="00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50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50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50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50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50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1000"/>
                                        <p:tgtEl>
                                          <p:spTgt spid="450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50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50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50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1" grpId="0" animBg="1"/>
      <p:bldP spid="45063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smtClean="0">
                <a:solidFill>
                  <a:srgbClr val="77777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台南市鹽水國小何鳳珠</a:t>
            </a:r>
            <a:r>
              <a:rPr lang="zh-TW" altLang="en-US" sz="1200" smtClean="0">
                <a:latin typeface="Arial" panose="020B0604020202020204" pitchFamily="34" charset="0"/>
              </a:rPr>
              <a:t>    </a:t>
            </a:r>
            <a:endParaRPr lang="en-US" altLang="zh-TW" sz="1200" smtClean="0">
              <a:latin typeface="Arial" panose="020B0604020202020204" pitchFamily="34" charset="0"/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9750" y="1412875"/>
            <a:ext cx="1728788" cy="47625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zh-TW" altLang="en-US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分數</a:t>
            </a:r>
            <a:r>
              <a:rPr lang="en-US" altLang="zh-TW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÷</a:t>
            </a:r>
            <a:r>
              <a:rPr lang="zh-TW" altLang="en-US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整數</a:t>
            </a:r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2268538" y="1412875"/>
            <a:ext cx="2159000" cy="476250"/>
            <a:chOff x="1429" y="1117"/>
            <a:chExt cx="1360" cy="300"/>
          </a:xfrm>
        </p:grpSpPr>
        <p:sp>
          <p:nvSpPr>
            <p:cNvPr id="17453" name="Text Box 5"/>
            <p:cNvSpPr txBox="1">
              <a:spLocks noChangeArrowheads="1"/>
            </p:cNvSpPr>
            <p:nvPr/>
          </p:nvSpPr>
          <p:spPr bwMode="auto">
            <a:xfrm>
              <a:off x="1701" y="1117"/>
              <a:ext cx="1088" cy="300"/>
            </a:xfrm>
            <a:prstGeom prst="rect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整數</a:t>
              </a:r>
              <a:r>
                <a:rPr lang="en-US" altLang="zh-TW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÷</a:t>
              </a: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</a:p>
          </p:txBody>
        </p:sp>
        <p:sp>
          <p:nvSpPr>
            <p:cNvPr id="17454" name="AutoShape 6"/>
            <p:cNvSpPr>
              <a:spLocks noChangeArrowheads="1"/>
            </p:cNvSpPr>
            <p:nvPr/>
          </p:nvSpPr>
          <p:spPr bwMode="auto">
            <a:xfrm>
              <a:off x="1429" y="1117"/>
              <a:ext cx="272" cy="272"/>
            </a:xfrm>
            <a:prstGeom prst="rightArrow">
              <a:avLst>
                <a:gd name="adj1" fmla="val 50278"/>
                <a:gd name="adj2" fmla="val 4852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77777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7413" name="Group 7"/>
          <p:cNvGrpSpPr>
            <a:grpSpLocks/>
          </p:cNvGrpSpPr>
          <p:nvPr/>
        </p:nvGrpSpPr>
        <p:grpSpPr bwMode="auto">
          <a:xfrm>
            <a:off x="4427538" y="1412875"/>
            <a:ext cx="2160587" cy="476250"/>
            <a:chOff x="2789" y="1117"/>
            <a:chExt cx="1361" cy="300"/>
          </a:xfrm>
        </p:grpSpPr>
        <p:sp>
          <p:nvSpPr>
            <p:cNvPr id="17451" name="Text Box 8"/>
            <p:cNvSpPr txBox="1">
              <a:spLocks noChangeArrowheads="1"/>
            </p:cNvSpPr>
            <p:nvPr/>
          </p:nvSpPr>
          <p:spPr bwMode="auto">
            <a:xfrm>
              <a:off x="3061" y="1117"/>
              <a:ext cx="1089" cy="3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  <a:r>
                <a:rPr lang="en-US" altLang="zh-TW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÷</a:t>
              </a: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</a:p>
          </p:txBody>
        </p:sp>
        <p:sp>
          <p:nvSpPr>
            <p:cNvPr id="17452" name="AutoShape 9"/>
            <p:cNvSpPr>
              <a:spLocks noChangeArrowheads="1"/>
            </p:cNvSpPr>
            <p:nvPr/>
          </p:nvSpPr>
          <p:spPr bwMode="auto">
            <a:xfrm>
              <a:off x="2789" y="1117"/>
              <a:ext cx="272" cy="272"/>
            </a:xfrm>
            <a:prstGeom prst="rightArrow">
              <a:avLst>
                <a:gd name="adj1" fmla="val 50278"/>
                <a:gd name="adj2" fmla="val 4852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77777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539750" y="2205038"/>
            <a:ext cx="792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zh-TW" altLang="en-US" sz="24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類型一：同分母分數除法</a:t>
            </a:r>
            <a:endParaRPr lang="en-US" altLang="zh-TW" sz="2000" b="1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515938" y="2781300"/>
            <a:ext cx="7993062" cy="3648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400" b="1">
                <a:solidFill>
                  <a:srgbClr val="CC0000"/>
                </a:solidFill>
              </a:rPr>
              <a:t>例</a:t>
            </a:r>
            <a:r>
              <a:rPr lang="en-US" altLang="zh-TW" sz="2400" b="1">
                <a:solidFill>
                  <a:srgbClr val="CC0000"/>
                </a:solidFill>
              </a:rPr>
              <a:t>1</a:t>
            </a:r>
            <a:r>
              <a:rPr lang="zh-TW" altLang="en-US" sz="2400"/>
              <a:t>：</a:t>
            </a:r>
            <a:endParaRPr lang="en-US" altLang="zh-TW" sz="2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TW" sz="2400"/>
              <a:t>                            </a:t>
            </a:r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zh-TW" altLang="en-US" sz="2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en-US" altLang="zh-TW" sz="1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en-US" altLang="zh-TW" sz="1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en-US" altLang="zh-TW" sz="1400"/>
          </a:p>
        </p:txBody>
      </p:sp>
      <p:pic>
        <p:nvPicPr>
          <p:cNvPr id="17416" name="Picture 30" descr="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25" y="2954338"/>
            <a:ext cx="7007225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1616" name="Rectangle 32"/>
          <p:cNvSpPr>
            <a:spLocks noChangeArrowheads="1"/>
          </p:cNvSpPr>
          <p:nvPr/>
        </p:nvSpPr>
        <p:spPr bwMode="auto">
          <a:xfrm>
            <a:off x="3711575" y="4005263"/>
            <a:ext cx="360363" cy="215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51617" name="Rectangle 33"/>
          <p:cNvSpPr>
            <a:spLocks noChangeArrowheads="1"/>
          </p:cNvSpPr>
          <p:nvPr/>
        </p:nvSpPr>
        <p:spPr bwMode="auto">
          <a:xfrm>
            <a:off x="4071938" y="4005263"/>
            <a:ext cx="360362" cy="215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51618" name="Rectangle 34"/>
          <p:cNvSpPr>
            <a:spLocks noChangeArrowheads="1"/>
          </p:cNvSpPr>
          <p:nvPr/>
        </p:nvSpPr>
        <p:spPr bwMode="auto">
          <a:xfrm>
            <a:off x="4432300" y="4005263"/>
            <a:ext cx="360363" cy="215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51619" name="Rectangle 35"/>
          <p:cNvSpPr>
            <a:spLocks noChangeArrowheads="1"/>
          </p:cNvSpPr>
          <p:nvPr/>
        </p:nvSpPr>
        <p:spPr bwMode="auto">
          <a:xfrm>
            <a:off x="4792663" y="4005263"/>
            <a:ext cx="360362" cy="215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51620" name="Rectangle 36"/>
          <p:cNvSpPr>
            <a:spLocks noChangeArrowheads="1"/>
          </p:cNvSpPr>
          <p:nvPr/>
        </p:nvSpPr>
        <p:spPr bwMode="auto">
          <a:xfrm>
            <a:off x="5149850" y="4005263"/>
            <a:ext cx="360363" cy="215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51621" name="Rectangle 37"/>
          <p:cNvSpPr>
            <a:spLocks noChangeArrowheads="1"/>
          </p:cNvSpPr>
          <p:nvPr/>
        </p:nvSpPr>
        <p:spPr bwMode="auto">
          <a:xfrm>
            <a:off x="5510213" y="4005263"/>
            <a:ext cx="360362" cy="215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51622" name="Rectangle 38"/>
          <p:cNvSpPr>
            <a:spLocks noChangeArrowheads="1"/>
          </p:cNvSpPr>
          <p:nvPr/>
        </p:nvSpPr>
        <p:spPr bwMode="auto">
          <a:xfrm>
            <a:off x="5870575" y="4005263"/>
            <a:ext cx="360363" cy="215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51623" name="Rectangle 39"/>
          <p:cNvSpPr>
            <a:spLocks noChangeArrowheads="1"/>
          </p:cNvSpPr>
          <p:nvPr/>
        </p:nvSpPr>
        <p:spPr bwMode="auto">
          <a:xfrm>
            <a:off x="6230938" y="4005263"/>
            <a:ext cx="360362" cy="215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51624" name="Rectangle 40"/>
          <p:cNvSpPr>
            <a:spLocks noChangeArrowheads="1"/>
          </p:cNvSpPr>
          <p:nvPr/>
        </p:nvSpPr>
        <p:spPr bwMode="auto">
          <a:xfrm>
            <a:off x="6589713" y="4005263"/>
            <a:ext cx="360362" cy="215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51625" name="Rectangle 41"/>
          <p:cNvSpPr>
            <a:spLocks noChangeArrowheads="1"/>
          </p:cNvSpPr>
          <p:nvPr/>
        </p:nvSpPr>
        <p:spPr bwMode="auto">
          <a:xfrm>
            <a:off x="6946900" y="4005263"/>
            <a:ext cx="360363" cy="215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51626" name="Rectangle 42"/>
          <p:cNvSpPr>
            <a:spLocks noChangeArrowheads="1"/>
          </p:cNvSpPr>
          <p:nvPr/>
        </p:nvSpPr>
        <p:spPr bwMode="auto">
          <a:xfrm>
            <a:off x="7307263" y="4005263"/>
            <a:ext cx="360362" cy="215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51627" name="Rectangle 43"/>
          <p:cNvSpPr>
            <a:spLocks noChangeArrowheads="1"/>
          </p:cNvSpPr>
          <p:nvPr/>
        </p:nvSpPr>
        <p:spPr bwMode="auto">
          <a:xfrm>
            <a:off x="7667625" y="4005263"/>
            <a:ext cx="360363" cy="215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51628" name="Rectangle 44"/>
          <p:cNvSpPr>
            <a:spLocks noChangeArrowheads="1"/>
          </p:cNvSpPr>
          <p:nvPr/>
        </p:nvSpPr>
        <p:spPr bwMode="auto">
          <a:xfrm>
            <a:off x="8027988" y="4005263"/>
            <a:ext cx="360362" cy="215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51629" name="Rectangle 45"/>
          <p:cNvSpPr>
            <a:spLocks noChangeArrowheads="1"/>
          </p:cNvSpPr>
          <p:nvPr/>
        </p:nvSpPr>
        <p:spPr bwMode="auto">
          <a:xfrm>
            <a:off x="3708400" y="4292600"/>
            <a:ext cx="360363" cy="2159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51630" name="Rectangle 46"/>
          <p:cNvSpPr>
            <a:spLocks noChangeArrowheads="1"/>
          </p:cNvSpPr>
          <p:nvPr/>
        </p:nvSpPr>
        <p:spPr bwMode="auto">
          <a:xfrm>
            <a:off x="4068763" y="4292600"/>
            <a:ext cx="360362" cy="2159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51631" name="Rectangle 47"/>
          <p:cNvSpPr>
            <a:spLocks noChangeArrowheads="1"/>
          </p:cNvSpPr>
          <p:nvPr/>
        </p:nvSpPr>
        <p:spPr bwMode="auto">
          <a:xfrm>
            <a:off x="4429125" y="4292600"/>
            <a:ext cx="360363" cy="2159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51632" name="Rectangle 48"/>
          <p:cNvSpPr>
            <a:spLocks noChangeArrowheads="1"/>
          </p:cNvSpPr>
          <p:nvPr/>
        </p:nvSpPr>
        <p:spPr bwMode="auto">
          <a:xfrm>
            <a:off x="4789488" y="4292600"/>
            <a:ext cx="360362" cy="2159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51633" name="Rectangle 49"/>
          <p:cNvSpPr>
            <a:spLocks noChangeArrowheads="1"/>
          </p:cNvSpPr>
          <p:nvPr/>
        </p:nvSpPr>
        <p:spPr bwMode="auto">
          <a:xfrm>
            <a:off x="5146675" y="4292600"/>
            <a:ext cx="360363" cy="2159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grpSp>
        <p:nvGrpSpPr>
          <p:cNvPr id="451642" name="Group 58"/>
          <p:cNvGrpSpPr>
            <a:grpSpLocks/>
          </p:cNvGrpSpPr>
          <p:nvPr/>
        </p:nvGrpSpPr>
        <p:grpSpPr bwMode="auto">
          <a:xfrm>
            <a:off x="3708400" y="4518025"/>
            <a:ext cx="1800225" cy="485775"/>
            <a:chOff x="2336" y="2846"/>
            <a:chExt cx="1134" cy="306"/>
          </a:xfrm>
        </p:grpSpPr>
        <p:sp>
          <p:nvSpPr>
            <p:cNvPr id="17448" name="Freeform 52"/>
            <p:cNvSpPr>
              <a:spLocks/>
            </p:cNvSpPr>
            <p:nvPr/>
          </p:nvSpPr>
          <p:spPr bwMode="auto">
            <a:xfrm flipV="1">
              <a:off x="2336" y="2849"/>
              <a:ext cx="318" cy="127"/>
            </a:xfrm>
            <a:custGeom>
              <a:avLst/>
              <a:gdLst>
                <a:gd name="T0" fmla="*/ 0 w 1179"/>
                <a:gd name="T1" fmla="*/ 40 h 227"/>
                <a:gd name="T2" fmla="*/ 12 w 1179"/>
                <a:gd name="T3" fmla="*/ 8 h 227"/>
                <a:gd name="T4" fmla="*/ 23 w 1179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9" h="227">
                  <a:moveTo>
                    <a:pt x="0" y="227"/>
                  </a:moveTo>
                  <a:cubicBezTo>
                    <a:pt x="219" y="155"/>
                    <a:pt x="439" y="83"/>
                    <a:pt x="635" y="45"/>
                  </a:cubicBezTo>
                  <a:cubicBezTo>
                    <a:pt x="831" y="7"/>
                    <a:pt x="1005" y="3"/>
                    <a:pt x="1179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49" name="Freeform 53"/>
            <p:cNvSpPr>
              <a:spLocks/>
            </p:cNvSpPr>
            <p:nvPr/>
          </p:nvSpPr>
          <p:spPr bwMode="auto">
            <a:xfrm flipH="1" flipV="1">
              <a:off x="3152" y="2846"/>
              <a:ext cx="318" cy="127"/>
            </a:xfrm>
            <a:custGeom>
              <a:avLst/>
              <a:gdLst>
                <a:gd name="T0" fmla="*/ 0 w 1179"/>
                <a:gd name="T1" fmla="*/ 40 h 227"/>
                <a:gd name="T2" fmla="*/ 12 w 1179"/>
                <a:gd name="T3" fmla="*/ 8 h 227"/>
                <a:gd name="T4" fmla="*/ 23 w 1179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9" h="227">
                  <a:moveTo>
                    <a:pt x="0" y="227"/>
                  </a:moveTo>
                  <a:cubicBezTo>
                    <a:pt x="219" y="155"/>
                    <a:pt x="439" y="83"/>
                    <a:pt x="635" y="45"/>
                  </a:cubicBezTo>
                  <a:cubicBezTo>
                    <a:pt x="831" y="7"/>
                    <a:pt x="1005" y="3"/>
                    <a:pt x="1179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17450" name="Picture 55" descr="3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" y="2864"/>
              <a:ext cx="3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1641" name="Group 57"/>
          <p:cNvGrpSpPr>
            <a:grpSpLocks/>
          </p:cNvGrpSpPr>
          <p:nvPr/>
        </p:nvGrpSpPr>
        <p:grpSpPr bwMode="auto">
          <a:xfrm>
            <a:off x="3708400" y="3429000"/>
            <a:ext cx="4670425" cy="576263"/>
            <a:chOff x="2336" y="2160"/>
            <a:chExt cx="2942" cy="363"/>
          </a:xfrm>
        </p:grpSpPr>
        <p:sp>
          <p:nvSpPr>
            <p:cNvPr id="17445" name="Freeform 50"/>
            <p:cNvSpPr>
              <a:spLocks/>
            </p:cNvSpPr>
            <p:nvPr/>
          </p:nvSpPr>
          <p:spPr bwMode="auto">
            <a:xfrm>
              <a:off x="2336" y="2296"/>
              <a:ext cx="1179" cy="227"/>
            </a:xfrm>
            <a:custGeom>
              <a:avLst/>
              <a:gdLst>
                <a:gd name="T0" fmla="*/ 0 w 1179"/>
                <a:gd name="T1" fmla="*/ 227 h 227"/>
                <a:gd name="T2" fmla="*/ 635 w 1179"/>
                <a:gd name="T3" fmla="*/ 45 h 227"/>
                <a:gd name="T4" fmla="*/ 1179 w 1179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9" h="227">
                  <a:moveTo>
                    <a:pt x="0" y="227"/>
                  </a:moveTo>
                  <a:cubicBezTo>
                    <a:pt x="219" y="155"/>
                    <a:pt x="439" y="83"/>
                    <a:pt x="635" y="45"/>
                  </a:cubicBezTo>
                  <a:cubicBezTo>
                    <a:pt x="831" y="7"/>
                    <a:pt x="1005" y="3"/>
                    <a:pt x="1179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7446" name="Freeform 51"/>
            <p:cNvSpPr>
              <a:spLocks/>
            </p:cNvSpPr>
            <p:nvPr/>
          </p:nvSpPr>
          <p:spPr bwMode="auto">
            <a:xfrm flipH="1">
              <a:off x="4099" y="2290"/>
              <a:ext cx="1179" cy="227"/>
            </a:xfrm>
            <a:custGeom>
              <a:avLst/>
              <a:gdLst>
                <a:gd name="T0" fmla="*/ 0 w 1179"/>
                <a:gd name="T1" fmla="*/ 227 h 227"/>
                <a:gd name="T2" fmla="*/ 635 w 1179"/>
                <a:gd name="T3" fmla="*/ 45 h 227"/>
                <a:gd name="T4" fmla="*/ 1179 w 1179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9" h="227">
                  <a:moveTo>
                    <a:pt x="0" y="227"/>
                  </a:moveTo>
                  <a:cubicBezTo>
                    <a:pt x="219" y="155"/>
                    <a:pt x="439" y="83"/>
                    <a:pt x="635" y="45"/>
                  </a:cubicBezTo>
                  <a:cubicBezTo>
                    <a:pt x="831" y="7"/>
                    <a:pt x="1005" y="3"/>
                    <a:pt x="1179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17447" name="Picture 56" descr="3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2160"/>
              <a:ext cx="389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1643" name="Picture 59" descr="3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365625"/>
            <a:ext cx="23145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1649" name="Group 65"/>
          <p:cNvGrpSpPr>
            <a:grpSpLocks/>
          </p:cNvGrpSpPr>
          <p:nvPr/>
        </p:nvGrpSpPr>
        <p:grpSpPr bwMode="auto">
          <a:xfrm>
            <a:off x="3824288" y="5286375"/>
            <a:ext cx="4329112" cy="800100"/>
            <a:chOff x="2409" y="3330"/>
            <a:chExt cx="2727" cy="504"/>
          </a:xfrm>
        </p:grpSpPr>
        <p:sp>
          <p:nvSpPr>
            <p:cNvPr id="17443" name="AutoShape 60"/>
            <p:cNvSpPr>
              <a:spLocks noChangeArrowheads="1"/>
            </p:cNvSpPr>
            <p:nvPr/>
          </p:nvSpPr>
          <p:spPr bwMode="auto">
            <a:xfrm>
              <a:off x="2409" y="3448"/>
              <a:ext cx="453" cy="273"/>
            </a:xfrm>
            <a:prstGeom prst="rightArrow">
              <a:avLst>
                <a:gd name="adj1" fmla="val 50000"/>
                <a:gd name="adj2" fmla="val 4148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pic>
          <p:nvPicPr>
            <p:cNvPr id="17444" name="Picture 64" descr="5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8" y="3330"/>
              <a:ext cx="2238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39" name="Text Box 66"/>
          <p:cNvSpPr txBox="1">
            <a:spLocks noChangeArrowheads="1"/>
          </p:cNvSpPr>
          <p:nvPr/>
        </p:nvSpPr>
        <p:spPr bwMode="auto">
          <a:xfrm>
            <a:off x="5580063" y="4292600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grpSp>
        <p:nvGrpSpPr>
          <p:cNvPr id="451654" name="Group 70"/>
          <p:cNvGrpSpPr>
            <a:grpSpLocks/>
          </p:cNvGrpSpPr>
          <p:nvPr/>
        </p:nvGrpSpPr>
        <p:grpSpPr bwMode="auto">
          <a:xfrm>
            <a:off x="6084888" y="4048125"/>
            <a:ext cx="2087562" cy="684213"/>
            <a:chOff x="3833" y="2550"/>
            <a:chExt cx="1315" cy="431"/>
          </a:xfrm>
        </p:grpSpPr>
        <p:sp>
          <p:nvSpPr>
            <p:cNvPr id="17441" name="Text Box 67"/>
            <p:cNvSpPr txBox="1">
              <a:spLocks noChangeArrowheads="1"/>
            </p:cNvSpPr>
            <p:nvPr/>
          </p:nvSpPr>
          <p:spPr bwMode="auto">
            <a:xfrm>
              <a:off x="4090" y="2550"/>
              <a:ext cx="40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zh-TW" b="1">
                  <a:latin typeface="Arial" panose="020B0604020202020204" pitchFamily="34" charset="0"/>
                  <a:ea typeface="新細明體" panose="02020500000000000000" pitchFamily="18" charset="-120"/>
                </a:rPr>
                <a:t>︸</a:t>
              </a:r>
              <a:endParaRPr lang="zh-TW" altLang="en-US" b="1">
                <a:latin typeface="Arial" panose="020B0604020202020204" pitchFamily="34" charset="0"/>
                <a:ea typeface="新細明體" panose="02020500000000000000" pitchFamily="18" charset="-120"/>
              </a:endParaRPr>
            </a:p>
          </p:txBody>
        </p:sp>
        <p:pic>
          <p:nvPicPr>
            <p:cNvPr id="17442" name="Picture 69" descr="1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2750"/>
              <a:ext cx="13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45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"/>
                                        <p:tgtEl>
                                          <p:spTgt spid="451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"/>
                                        <p:tgtEl>
                                          <p:spTgt spid="45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"/>
                                        <p:tgtEl>
                                          <p:spTgt spid="45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"/>
                                        <p:tgtEl>
                                          <p:spTgt spid="45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"/>
                                        <p:tgtEl>
                                          <p:spTgt spid="45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"/>
                                        <p:tgtEl>
                                          <p:spTgt spid="45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300"/>
                                        <p:tgtEl>
                                          <p:spTgt spid="45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300"/>
                                        <p:tgtEl>
                                          <p:spTgt spid="45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300"/>
                                        <p:tgtEl>
                                          <p:spTgt spid="45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300"/>
                                        <p:tgtEl>
                                          <p:spTgt spid="45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300"/>
                                        <p:tgtEl>
                                          <p:spTgt spid="45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300"/>
                                        <p:tgtEl>
                                          <p:spTgt spid="45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451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4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51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300"/>
                                        <p:tgtEl>
                                          <p:spTgt spid="45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300"/>
                                        <p:tgtEl>
                                          <p:spTgt spid="45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300"/>
                                        <p:tgtEl>
                                          <p:spTgt spid="45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300"/>
                                        <p:tgtEl>
                                          <p:spTgt spid="45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8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300"/>
                                        <p:tgtEl>
                                          <p:spTgt spid="45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451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451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51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616" grpId="0" animBg="1"/>
      <p:bldP spid="451617" grpId="0" animBg="1"/>
      <p:bldP spid="451618" grpId="0" animBg="1"/>
      <p:bldP spid="451619" grpId="0" animBg="1"/>
      <p:bldP spid="451620" grpId="0" animBg="1"/>
      <p:bldP spid="451621" grpId="0" animBg="1"/>
      <p:bldP spid="451622" grpId="0" animBg="1"/>
      <p:bldP spid="451623" grpId="0" animBg="1"/>
      <p:bldP spid="451624" grpId="0" animBg="1"/>
      <p:bldP spid="451625" grpId="0" animBg="1"/>
      <p:bldP spid="451626" grpId="0" animBg="1"/>
      <p:bldP spid="451627" grpId="0" animBg="1"/>
      <p:bldP spid="451628" grpId="0" animBg="1"/>
      <p:bldP spid="451629" grpId="0" animBg="1"/>
      <p:bldP spid="451630" grpId="0" animBg="1"/>
      <p:bldP spid="451631" grpId="0" animBg="1"/>
      <p:bldP spid="451632" grpId="0" animBg="1"/>
      <p:bldP spid="45163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smtClean="0">
                <a:solidFill>
                  <a:srgbClr val="77777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台南市鹽水國小何鳳珠</a:t>
            </a:r>
            <a:r>
              <a:rPr lang="zh-TW" altLang="en-US" sz="1200" smtClean="0">
                <a:latin typeface="Arial" panose="020B0604020202020204" pitchFamily="34" charset="0"/>
              </a:rPr>
              <a:t>    </a:t>
            </a:r>
            <a:endParaRPr lang="en-US" altLang="zh-TW" sz="1200" smtClean="0">
              <a:latin typeface="Arial" panose="020B0604020202020204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39750" y="1412875"/>
            <a:ext cx="1728788" cy="47625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zh-TW" altLang="en-US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分數</a:t>
            </a:r>
            <a:r>
              <a:rPr lang="en-US" altLang="zh-TW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÷</a:t>
            </a:r>
            <a:r>
              <a:rPr lang="zh-TW" altLang="en-US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整數</a:t>
            </a: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2268538" y="1412875"/>
            <a:ext cx="2159000" cy="476250"/>
            <a:chOff x="1429" y="1117"/>
            <a:chExt cx="1360" cy="300"/>
          </a:xfrm>
        </p:grpSpPr>
        <p:sp>
          <p:nvSpPr>
            <p:cNvPr id="18450" name="Text Box 5"/>
            <p:cNvSpPr txBox="1">
              <a:spLocks noChangeArrowheads="1"/>
            </p:cNvSpPr>
            <p:nvPr/>
          </p:nvSpPr>
          <p:spPr bwMode="auto">
            <a:xfrm>
              <a:off x="1701" y="1117"/>
              <a:ext cx="1088" cy="300"/>
            </a:xfrm>
            <a:prstGeom prst="rect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整數</a:t>
              </a:r>
              <a:r>
                <a:rPr lang="en-US" altLang="zh-TW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÷</a:t>
              </a: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</a:p>
          </p:txBody>
        </p:sp>
        <p:sp>
          <p:nvSpPr>
            <p:cNvPr id="18451" name="AutoShape 6"/>
            <p:cNvSpPr>
              <a:spLocks noChangeArrowheads="1"/>
            </p:cNvSpPr>
            <p:nvPr/>
          </p:nvSpPr>
          <p:spPr bwMode="auto">
            <a:xfrm>
              <a:off x="1429" y="1117"/>
              <a:ext cx="272" cy="272"/>
            </a:xfrm>
            <a:prstGeom prst="rightArrow">
              <a:avLst>
                <a:gd name="adj1" fmla="val 50278"/>
                <a:gd name="adj2" fmla="val 4852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77777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8437" name="Group 7"/>
          <p:cNvGrpSpPr>
            <a:grpSpLocks/>
          </p:cNvGrpSpPr>
          <p:nvPr/>
        </p:nvGrpSpPr>
        <p:grpSpPr bwMode="auto">
          <a:xfrm>
            <a:off x="4427538" y="1412875"/>
            <a:ext cx="2160587" cy="476250"/>
            <a:chOff x="2789" y="1117"/>
            <a:chExt cx="1361" cy="300"/>
          </a:xfrm>
        </p:grpSpPr>
        <p:sp>
          <p:nvSpPr>
            <p:cNvPr id="18448" name="Text Box 8"/>
            <p:cNvSpPr txBox="1">
              <a:spLocks noChangeArrowheads="1"/>
            </p:cNvSpPr>
            <p:nvPr/>
          </p:nvSpPr>
          <p:spPr bwMode="auto">
            <a:xfrm>
              <a:off x="3061" y="1117"/>
              <a:ext cx="1089" cy="3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  <a:r>
                <a:rPr lang="en-US" altLang="zh-TW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÷</a:t>
              </a: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</a:p>
          </p:txBody>
        </p:sp>
        <p:sp>
          <p:nvSpPr>
            <p:cNvPr id="18449" name="AutoShape 9"/>
            <p:cNvSpPr>
              <a:spLocks noChangeArrowheads="1"/>
            </p:cNvSpPr>
            <p:nvPr/>
          </p:nvSpPr>
          <p:spPr bwMode="auto">
            <a:xfrm>
              <a:off x="2789" y="1117"/>
              <a:ext cx="272" cy="272"/>
            </a:xfrm>
            <a:prstGeom prst="rightArrow">
              <a:avLst>
                <a:gd name="adj1" fmla="val 50278"/>
                <a:gd name="adj2" fmla="val 4852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77777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539750" y="2205038"/>
            <a:ext cx="792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zh-TW" altLang="en-US" sz="24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類型二：異分母分數除法</a:t>
            </a:r>
            <a:endParaRPr lang="en-US" altLang="zh-TW" sz="2000" b="1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439" name="Text Box 11"/>
          <p:cNvSpPr txBox="1">
            <a:spLocks noChangeArrowheads="1"/>
          </p:cNvSpPr>
          <p:nvPr/>
        </p:nvSpPr>
        <p:spPr bwMode="auto">
          <a:xfrm>
            <a:off x="515938" y="2781300"/>
            <a:ext cx="7993062" cy="3648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400" b="1">
                <a:solidFill>
                  <a:srgbClr val="CC0000"/>
                </a:solidFill>
              </a:rPr>
              <a:t>例</a:t>
            </a:r>
            <a:r>
              <a:rPr lang="en-US" altLang="zh-TW" sz="2400" b="1">
                <a:solidFill>
                  <a:srgbClr val="CC0000"/>
                </a:solidFill>
              </a:rPr>
              <a:t>1</a:t>
            </a:r>
            <a:r>
              <a:rPr lang="zh-TW" altLang="en-US" sz="2400"/>
              <a:t>：</a:t>
            </a:r>
            <a:endParaRPr lang="en-US" altLang="zh-TW" sz="2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TW" sz="2400"/>
              <a:t>                            </a:t>
            </a:r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zh-TW" altLang="en-US" sz="2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en-US" altLang="zh-TW" sz="1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en-US" altLang="zh-TW" sz="1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en-US" altLang="zh-TW" sz="1400"/>
          </a:p>
        </p:txBody>
      </p:sp>
      <p:pic>
        <p:nvPicPr>
          <p:cNvPr id="18440" name="Picture 43" descr="4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2852738"/>
            <a:ext cx="65182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5738" name="Group 58"/>
          <p:cNvGrpSpPr>
            <a:grpSpLocks/>
          </p:cNvGrpSpPr>
          <p:nvPr/>
        </p:nvGrpSpPr>
        <p:grpSpPr bwMode="auto">
          <a:xfrm>
            <a:off x="827088" y="5516563"/>
            <a:ext cx="5113337" cy="809625"/>
            <a:chOff x="521" y="3475"/>
            <a:chExt cx="3221" cy="510"/>
          </a:xfrm>
        </p:grpSpPr>
        <p:pic>
          <p:nvPicPr>
            <p:cNvPr id="18446" name="Picture 56" descr="5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3475"/>
              <a:ext cx="3042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7" name="Rectangle 57"/>
            <p:cNvSpPr>
              <a:spLocks noChangeArrowheads="1"/>
            </p:cNvSpPr>
            <p:nvPr/>
          </p:nvSpPr>
          <p:spPr bwMode="auto">
            <a:xfrm>
              <a:off x="521" y="3475"/>
              <a:ext cx="3221" cy="499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pic>
        <p:nvPicPr>
          <p:cNvPr id="455739" name="Picture 59" descr="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3789363"/>
            <a:ext cx="59721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5726" name="Oval 46"/>
          <p:cNvSpPr>
            <a:spLocks noChangeAspect="1" noChangeArrowheads="1"/>
          </p:cNvSpPr>
          <p:nvPr/>
        </p:nvSpPr>
        <p:spPr bwMode="auto">
          <a:xfrm>
            <a:off x="2511425" y="3644900"/>
            <a:ext cx="388938" cy="906463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455730" name="Oval 50"/>
          <p:cNvSpPr>
            <a:spLocks noChangeAspect="1" noChangeArrowheads="1"/>
          </p:cNvSpPr>
          <p:nvPr/>
        </p:nvSpPr>
        <p:spPr bwMode="auto">
          <a:xfrm>
            <a:off x="6256338" y="3659188"/>
            <a:ext cx="388937" cy="90646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pic>
        <p:nvPicPr>
          <p:cNvPr id="455740" name="Picture 60" descr="6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652963"/>
            <a:ext cx="42862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5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55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55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5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55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726" grpId="0" animBg="1"/>
      <p:bldP spid="45573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smtClean="0">
                <a:solidFill>
                  <a:srgbClr val="77777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台南市鹽水國小何鳳珠</a:t>
            </a:r>
            <a:r>
              <a:rPr lang="zh-TW" altLang="en-US" sz="1200" smtClean="0">
                <a:latin typeface="Arial" panose="020B0604020202020204" pitchFamily="34" charset="0"/>
              </a:rPr>
              <a:t>    </a:t>
            </a:r>
            <a:endParaRPr lang="en-US" altLang="zh-TW" sz="1200" smtClean="0">
              <a:latin typeface="Arial" panose="020B0604020202020204" pitchFamily="34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39750" y="1412875"/>
            <a:ext cx="1728788" cy="47625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zh-TW" altLang="en-US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分數</a:t>
            </a:r>
            <a:r>
              <a:rPr lang="en-US" altLang="zh-TW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÷</a:t>
            </a:r>
            <a:r>
              <a:rPr lang="zh-TW" altLang="en-US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整數</a:t>
            </a: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2268538" y="1412875"/>
            <a:ext cx="2159000" cy="476250"/>
            <a:chOff x="1429" y="1117"/>
            <a:chExt cx="1360" cy="300"/>
          </a:xfrm>
        </p:grpSpPr>
        <p:sp>
          <p:nvSpPr>
            <p:cNvPr id="19528" name="Text Box 5"/>
            <p:cNvSpPr txBox="1">
              <a:spLocks noChangeArrowheads="1"/>
            </p:cNvSpPr>
            <p:nvPr/>
          </p:nvSpPr>
          <p:spPr bwMode="auto">
            <a:xfrm>
              <a:off x="1701" y="1117"/>
              <a:ext cx="1088" cy="300"/>
            </a:xfrm>
            <a:prstGeom prst="rect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整數</a:t>
              </a:r>
              <a:r>
                <a:rPr lang="en-US" altLang="zh-TW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÷</a:t>
              </a: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</a:p>
          </p:txBody>
        </p:sp>
        <p:sp>
          <p:nvSpPr>
            <p:cNvPr id="19529" name="AutoShape 6"/>
            <p:cNvSpPr>
              <a:spLocks noChangeArrowheads="1"/>
            </p:cNvSpPr>
            <p:nvPr/>
          </p:nvSpPr>
          <p:spPr bwMode="auto">
            <a:xfrm>
              <a:off x="1429" y="1117"/>
              <a:ext cx="272" cy="272"/>
            </a:xfrm>
            <a:prstGeom prst="rightArrow">
              <a:avLst>
                <a:gd name="adj1" fmla="val 50278"/>
                <a:gd name="adj2" fmla="val 4852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77777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9461" name="Group 7"/>
          <p:cNvGrpSpPr>
            <a:grpSpLocks/>
          </p:cNvGrpSpPr>
          <p:nvPr/>
        </p:nvGrpSpPr>
        <p:grpSpPr bwMode="auto">
          <a:xfrm>
            <a:off x="4427538" y="1412875"/>
            <a:ext cx="2160587" cy="476250"/>
            <a:chOff x="2789" y="1117"/>
            <a:chExt cx="1361" cy="300"/>
          </a:xfrm>
        </p:grpSpPr>
        <p:sp>
          <p:nvSpPr>
            <p:cNvPr id="19526" name="Text Box 8"/>
            <p:cNvSpPr txBox="1">
              <a:spLocks noChangeArrowheads="1"/>
            </p:cNvSpPr>
            <p:nvPr/>
          </p:nvSpPr>
          <p:spPr bwMode="auto">
            <a:xfrm>
              <a:off x="3061" y="1117"/>
              <a:ext cx="1089" cy="3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  <a:r>
                <a:rPr lang="en-US" altLang="zh-TW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÷</a:t>
              </a: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</a:p>
          </p:txBody>
        </p:sp>
        <p:sp>
          <p:nvSpPr>
            <p:cNvPr id="19527" name="AutoShape 9"/>
            <p:cNvSpPr>
              <a:spLocks noChangeArrowheads="1"/>
            </p:cNvSpPr>
            <p:nvPr/>
          </p:nvSpPr>
          <p:spPr bwMode="auto">
            <a:xfrm>
              <a:off x="2789" y="1117"/>
              <a:ext cx="272" cy="272"/>
            </a:xfrm>
            <a:prstGeom prst="rightArrow">
              <a:avLst>
                <a:gd name="adj1" fmla="val 50278"/>
                <a:gd name="adj2" fmla="val 4852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77777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539750" y="2205038"/>
            <a:ext cx="792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zh-TW" altLang="en-US" sz="24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類型三：同分母分數除法</a:t>
            </a:r>
            <a:r>
              <a:rPr lang="en-US" altLang="zh-TW" sz="2000" b="1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有餘數</a:t>
            </a:r>
            <a:r>
              <a:rPr lang="en-US" altLang="zh-TW" sz="2000" b="1">
                <a:solidFill>
                  <a:srgbClr val="CC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19463" name="Text Box 11"/>
          <p:cNvSpPr txBox="1">
            <a:spLocks noChangeArrowheads="1"/>
          </p:cNvSpPr>
          <p:nvPr/>
        </p:nvSpPr>
        <p:spPr bwMode="auto">
          <a:xfrm>
            <a:off x="515938" y="2781300"/>
            <a:ext cx="7993062" cy="3648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400" b="1">
                <a:solidFill>
                  <a:srgbClr val="CC0000"/>
                </a:solidFill>
              </a:rPr>
              <a:t>例</a:t>
            </a:r>
            <a:r>
              <a:rPr lang="en-US" altLang="zh-TW" sz="2400" b="1">
                <a:solidFill>
                  <a:srgbClr val="CC0000"/>
                </a:solidFill>
              </a:rPr>
              <a:t>1</a:t>
            </a:r>
            <a:r>
              <a:rPr lang="zh-TW" altLang="en-US" sz="2400"/>
              <a:t>：</a:t>
            </a:r>
            <a:endParaRPr lang="en-US" altLang="zh-TW" sz="2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TW" sz="2400"/>
              <a:t>                            </a:t>
            </a:r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zh-TW" altLang="en-US" sz="2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en-US" altLang="zh-TW" sz="1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en-US" altLang="zh-TW" sz="1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en-US" altLang="zh-TW" sz="1400"/>
          </a:p>
        </p:txBody>
      </p:sp>
      <p:grpSp>
        <p:nvGrpSpPr>
          <p:cNvPr id="457771" name="Group 43"/>
          <p:cNvGrpSpPr>
            <a:grpSpLocks/>
          </p:cNvGrpSpPr>
          <p:nvPr/>
        </p:nvGrpSpPr>
        <p:grpSpPr bwMode="auto">
          <a:xfrm>
            <a:off x="3711575" y="4005263"/>
            <a:ext cx="4676775" cy="215900"/>
            <a:chOff x="2338" y="2523"/>
            <a:chExt cx="2946" cy="136"/>
          </a:xfrm>
        </p:grpSpPr>
        <p:sp>
          <p:nvSpPr>
            <p:cNvPr id="19513" name="Rectangle 13"/>
            <p:cNvSpPr>
              <a:spLocks noChangeArrowheads="1"/>
            </p:cNvSpPr>
            <p:nvPr/>
          </p:nvSpPr>
          <p:spPr bwMode="auto">
            <a:xfrm>
              <a:off x="2338" y="2523"/>
              <a:ext cx="227" cy="1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14" name="Rectangle 14"/>
            <p:cNvSpPr>
              <a:spLocks noChangeArrowheads="1"/>
            </p:cNvSpPr>
            <p:nvPr/>
          </p:nvSpPr>
          <p:spPr bwMode="auto">
            <a:xfrm>
              <a:off x="2565" y="2523"/>
              <a:ext cx="227" cy="1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15" name="Rectangle 15"/>
            <p:cNvSpPr>
              <a:spLocks noChangeArrowheads="1"/>
            </p:cNvSpPr>
            <p:nvPr/>
          </p:nvSpPr>
          <p:spPr bwMode="auto">
            <a:xfrm>
              <a:off x="2792" y="2523"/>
              <a:ext cx="227" cy="1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16" name="Rectangle 16"/>
            <p:cNvSpPr>
              <a:spLocks noChangeArrowheads="1"/>
            </p:cNvSpPr>
            <p:nvPr/>
          </p:nvSpPr>
          <p:spPr bwMode="auto">
            <a:xfrm>
              <a:off x="3019" y="2523"/>
              <a:ext cx="227" cy="1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17" name="Rectangle 17"/>
            <p:cNvSpPr>
              <a:spLocks noChangeArrowheads="1"/>
            </p:cNvSpPr>
            <p:nvPr/>
          </p:nvSpPr>
          <p:spPr bwMode="auto">
            <a:xfrm>
              <a:off x="3244" y="2523"/>
              <a:ext cx="227" cy="1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18" name="Rectangle 18"/>
            <p:cNvSpPr>
              <a:spLocks noChangeArrowheads="1"/>
            </p:cNvSpPr>
            <p:nvPr/>
          </p:nvSpPr>
          <p:spPr bwMode="auto">
            <a:xfrm>
              <a:off x="3471" y="2523"/>
              <a:ext cx="227" cy="1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19" name="Rectangle 19"/>
            <p:cNvSpPr>
              <a:spLocks noChangeArrowheads="1"/>
            </p:cNvSpPr>
            <p:nvPr/>
          </p:nvSpPr>
          <p:spPr bwMode="auto">
            <a:xfrm>
              <a:off x="3698" y="2523"/>
              <a:ext cx="227" cy="1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20" name="Rectangle 20"/>
            <p:cNvSpPr>
              <a:spLocks noChangeArrowheads="1"/>
            </p:cNvSpPr>
            <p:nvPr/>
          </p:nvSpPr>
          <p:spPr bwMode="auto">
            <a:xfrm>
              <a:off x="3925" y="2523"/>
              <a:ext cx="227" cy="1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21" name="Rectangle 21"/>
            <p:cNvSpPr>
              <a:spLocks noChangeArrowheads="1"/>
            </p:cNvSpPr>
            <p:nvPr/>
          </p:nvSpPr>
          <p:spPr bwMode="auto">
            <a:xfrm>
              <a:off x="4151" y="2523"/>
              <a:ext cx="227" cy="1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22" name="Rectangle 22"/>
            <p:cNvSpPr>
              <a:spLocks noChangeArrowheads="1"/>
            </p:cNvSpPr>
            <p:nvPr/>
          </p:nvSpPr>
          <p:spPr bwMode="auto">
            <a:xfrm>
              <a:off x="4376" y="2523"/>
              <a:ext cx="227" cy="1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23" name="Rectangle 23"/>
            <p:cNvSpPr>
              <a:spLocks noChangeArrowheads="1"/>
            </p:cNvSpPr>
            <p:nvPr/>
          </p:nvSpPr>
          <p:spPr bwMode="auto">
            <a:xfrm>
              <a:off x="4603" y="2523"/>
              <a:ext cx="227" cy="1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24" name="Rectangle 24"/>
            <p:cNvSpPr>
              <a:spLocks noChangeArrowheads="1"/>
            </p:cNvSpPr>
            <p:nvPr/>
          </p:nvSpPr>
          <p:spPr bwMode="auto">
            <a:xfrm>
              <a:off x="4830" y="2523"/>
              <a:ext cx="227" cy="1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25" name="Rectangle 25"/>
            <p:cNvSpPr>
              <a:spLocks noChangeArrowheads="1"/>
            </p:cNvSpPr>
            <p:nvPr/>
          </p:nvSpPr>
          <p:spPr bwMode="auto">
            <a:xfrm>
              <a:off x="5057" y="2523"/>
              <a:ext cx="227" cy="13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57763" name="Group 35"/>
          <p:cNvGrpSpPr>
            <a:grpSpLocks/>
          </p:cNvGrpSpPr>
          <p:nvPr/>
        </p:nvGrpSpPr>
        <p:grpSpPr bwMode="auto">
          <a:xfrm>
            <a:off x="3708400" y="3429000"/>
            <a:ext cx="4670425" cy="576263"/>
            <a:chOff x="2336" y="2160"/>
            <a:chExt cx="2942" cy="363"/>
          </a:xfrm>
        </p:grpSpPr>
        <p:sp>
          <p:nvSpPr>
            <p:cNvPr id="19510" name="Freeform 36"/>
            <p:cNvSpPr>
              <a:spLocks/>
            </p:cNvSpPr>
            <p:nvPr/>
          </p:nvSpPr>
          <p:spPr bwMode="auto">
            <a:xfrm>
              <a:off x="2336" y="2296"/>
              <a:ext cx="1179" cy="227"/>
            </a:xfrm>
            <a:custGeom>
              <a:avLst/>
              <a:gdLst>
                <a:gd name="T0" fmla="*/ 0 w 1179"/>
                <a:gd name="T1" fmla="*/ 227 h 227"/>
                <a:gd name="T2" fmla="*/ 635 w 1179"/>
                <a:gd name="T3" fmla="*/ 45 h 227"/>
                <a:gd name="T4" fmla="*/ 1179 w 1179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9" h="227">
                  <a:moveTo>
                    <a:pt x="0" y="227"/>
                  </a:moveTo>
                  <a:cubicBezTo>
                    <a:pt x="219" y="155"/>
                    <a:pt x="439" y="83"/>
                    <a:pt x="635" y="45"/>
                  </a:cubicBezTo>
                  <a:cubicBezTo>
                    <a:pt x="831" y="7"/>
                    <a:pt x="1005" y="3"/>
                    <a:pt x="1179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9511" name="Freeform 37"/>
            <p:cNvSpPr>
              <a:spLocks/>
            </p:cNvSpPr>
            <p:nvPr/>
          </p:nvSpPr>
          <p:spPr bwMode="auto">
            <a:xfrm flipH="1">
              <a:off x="4099" y="2290"/>
              <a:ext cx="1179" cy="227"/>
            </a:xfrm>
            <a:custGeom>
              <a:avLst/>
              <a:gdLst>
                <a:gd name="T0" fmla="*/ 0 w 1179"/>
                <a:gd name="T1" fmla="*/ 227 h 227"/>
                <a:gd name="T2" fmla="*/ 635 w 1179"/>
                <a:gd name="T3" fmla="*/ 45 h 227"/>
                <a:gd name="T4" fmla="*/ 1179 w 1179"/>
                <a:gd name="T5" fmla="*/ 0 h 22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9" h="227">
                  <a:moveTo>
                    <a:pt x="0" y="227"/>
                  </a:moveTo>
                  <a:cubicBezTo>
                    <a:pt x="219" y="155"/>
                    <a:pt x="439" y="83"/>
                    <a:pt x="635" y="45"/>
                  </a:cubicBezTo>
                  <a:cubicBezTo>
                    <a:pt x="831" y="7"/>
                    <a:pt x="1005" y="3"/>
                    <a:pt x="1179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pic>
          <p:nvPicPr>
            <p:cNvPr id="19512" name="Picture 38" descr="3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2160"/>
              <a:ext cx="389" cy="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466" name="Picture 45" descr="5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2952750"/>
            <a:ext cx="68707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7829" name="Group 101"/>
          <p:cNvGrpSpPr>
            <a:grpSpLocks/>
          </p:cNvGrpSpPr>
          <p:nvPr/>
        </p:nvGrpSpPr>
        <p:grpSpPr bwMode="auto">
          <a:xfrm>
            <a:off x="3708400" y="4292600"/>
            <a:ext cx="1800225" cy="922338"/>
            <a:chOff x="2336" y="2704"/>
            <a:chExt cx="1134" cy="581"/>
          </a:xfrm>
        </p:grpSpPr>
        <p:grpSp>
          <p:nvGrpSpPr>
            <p:cNvPr id="19499" name="Group 48"/>
            <p:cNvGrpSpPr>
              <a:grpSpLocks/>
            </p:cNvGrpSpPr>
            <p:nvPr/>
          </p:nvGrpSpPr>
          <p:grpSpPr bwMode="auto">
            <a:xfrm>
              <a:off x="2336" y="2704"/>
              <a:ext cx="1133" cy="136"/>
              <a:chOff x="2336" y="2704"/>
              <a:chExt cx="1133" cy="136"/>
            </a:xfrm>
          </p:grpSpPr>
          <p:sp>
            <p:nvSpPr>
              <p:cNvPr id="19505" name="Rectangle 26"/>
              <p:cNvSpPr>
                <a:spLocks noChangeArrowheads="1"/>
              </p:cNvSpPr>
              <p:nvPr/>
            </p:nvSpPr>
            <p:spPr bwMode="auto">
              <a:xfrm>
                <a:off x="2336" y="2704"/>
                <a:ext cx="227" cy="136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506" name="Rectangle 27"/>
              <p:cNvSpPr>
                <a:spLocks noChangeArrowheads="1"/>
              </p:cNvSpPr>
              <p:nvPr/>
            </p:nvSpPr>
            <p:spPr bwMode="auto">
              <a:xfrm>
                <a:off x="2563" y="2704"/>
                <a:ext cx="227" cy="136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507" name="Rectangle 28"/>
              <p:cNvSpPr>
                <a:spLocks noChangeArrowheads="1"/>
              </p:cNvSpPr>
              <p:nvPr/>
            </p:nvSpPr>
            <p:spPr bwMode="auto">
              <a:xfrm>
                <a:off x="2790" y="2704"/>
                <a:ext cx="227" cy="136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508" name="Rectangle 29"/>
              <p:cNvSpPr>
                <a:spLocks noChangeArrowheads="1"/>
              </p:cNvSpPr>
              <p:nvPr/>
            </p:nvSpPr>
            <p:spPr bwMode="auto">
              <a:xfrm>
                <a:off x="3017" y="2704"/>
                <a:ext cx="227" cy="136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509" name="Rectangle 30"/>
              <p:cNvSpPr>
                <a:spLocks noChangeArrowheads="1"/>
              </p:cNvSpPr>
              <p:nvPr/>
            </p:nvSpPr>
            <p:spPr bwMode="auto">
              <a:xfrm>
                <a:off x="3242" y="2704"/>
                <a:ext cx="227" cy="136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500" name="Group 47"/>
            <p:cNvGrpSpPr>
              <a:grpSpLocks/>
            </p:cNvGrpSpPr>
            <p:nvPr/>
          </p:nvGrpSpPr>
          <p:grpSpPr bwMode="auto">
            <a:xfrm>
              <a:off x="2336" y="2846"/>
              <a:ext cx="1134" cy="439"/>
              <a:chOff x="2336" y="2846"/>
              <a:chExt cx="1134" cy="439"/>
            </a:xfrm>
          </p:grpSpPr>
          <p:sp>
            <p:nvSpPr>
              <p:cNvPr id="19501" name="Freeform 32"/>
              <p:cNvSpPr>
                <a:spLocks/>
              </p:cNvSpPr>
              <p:nvPr/>
            </p:nvSpPr>
            <p:spPr bwMode="auto">
              <a:xfrm flipV="1">
                <a:off x="2336" y="2849"/>
                <a:ext cx="318" cy="127"/>
              </a:xfrm>
              <a:custGeom>
                <a:avLst/>
                <a:gdLst>
                  <a:gd name="T0" fmla="*/ 0 w 1179"/>
                  <a:gd name="T1" fmla="*/ 40 h 227"/>
                  <a:gd name="T2" fmla="*/ 12 w 1179"/>
                  <a:gd name="T3" fmla="*/ 8 h 227"/>
                  <a:gd name="T4" fmla="*/ 23 w 1179"/>
                  <a:gd name="T5" fmla="*/ 0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79" h="227">
                    <a:moveTo>
                      <a:pt x="0" y="227"/>
                    </a:moveTo>
                    <a:cubicBezTo>
                      <a:pt x="219" y="155"/>
                      <a:pt x="439" y="83"/>
                      <a:pt x="635" y="45"/>
                    </a:cubicBezTo>
                    <a:cubicBezTo>
                      <a:pt x="831" y="7"/>
                      <a:pt x="1005" y="3"/>
                      <a:pt x="117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502" name="Freeform 33"/>
              <p:cNvSpPr>
                <a:spLocks/>
              </p:cNvSpPr>
              <p:nvPr/>
            </p:nvSpPr>
            <p:spPr bwMode="auto">
              <a:xfrm flipH="1" flipV="1">
                <a:off x="3152" y="2846"/>
                <a:ext cx="318" cy="127"/>
              </a:xfrm>
              <a:custGeom>
                <a:avLst/>
                <a:gdLst>
                  <a:gd name="T0" fmla="*/ 0 w 1179"/>
                  <a:gd name="T1" fmla="*/ 40 h 227"/>
                  <a:gd name="T2" fmla="*/ 12 w 1179"/>
                  <a:gd name="T3" fmla="*/ 8 h 227"/>
                  <a:gd name="T4" fmla="*/ 23 w 1179"/>
                  <a:gd name="T5" fmla="*/ 0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79" h="227">
                    <a:moveTo>
                      <a:pt x="0" y="227"/>
                    </a:moveTo>
                    <a:cubicBezTo>
                      <a:pt x="219" y="155"/>
                      <a:pt x="439" y="83"/>
                      <a:pt x="635" y="45"/>
                    </a:cubicBezTo>
                    <a:cubicBezTo>
                      <a:pt x="831" y="7"/>
                      <a:pt x="1005" y="3"/>
                      <a:pt x="117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pic>
            <p:nvPicPr>
              <p:cNvPr id="19503" name="Picture 34" descr="3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4" y="2864"/>
                <a:ext cx="3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504" name="WordArt 4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659" y="3145"/>
                <a:ext cx="448" cy="14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zh-TW" altLang="en-US" sz="3600" kern="10">
                    <a:solidFill>
                      <a:srgbClr val="CC0000"/>
                    </a:solidFill>
                    <a:latin typeface="標楷體" panose="03000509000000000000" pitchFamily="65" charset="-120"/>
                  </a:rPr>
                  <a:t>一個蝴蝶結</a:t>
                </a:r>
              </a:p>
            </p:txBody>
          </p:sp>
        </p:grpSp>
      </p:grpSp>
      <p:pic>
        <p:nvPicPr>
          <p:cNvPr id="457777" name="Picture 49" descr="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149725"/>
            <a:ext cx="28289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7830" name="Group 102"/>
          <p:cNvGrpSpPr>
            <a:grpSpLocks/>
          </p:cNvGrpSpPr>
          <p:nvPr/>
        </p:nvGrpSpPr>
        <p:grpSpPr bwMode="auto">
          <a:xfrm>
            <a:off x="5508625" y="4292600"/>
            <a:ext cx="1800225" cy="922338"/>
            <a:chOff x="3470" y="2704"/>
            <a:chExt cx="1134" cy="581"/>
          </a:xfrm>
        </p:grpSpPr>
        <p:grpSp>
          <p:nvGrpSpPr>
            <p:cNvPr id="19488" name="Group 58"/>
            <p:cNvGrpSpPr>
              <a:grpSpLocks/>
            </p:cNvGrpSpPr>
            <p:nvPr/>
          </p:nvGrpSpPr>
          <p:grpSpPr bwMode="auto">
            <a:xfrm>
              <a:off x="3470" y="2704"/>
              <a:ext cx="1133" cy="136"/>
              <a:chOff x="2336" y="2704"/>
              <a:chExt cx="1133" cy="136"/>
            </a:xfrm>
          </p:grpSpPr>
          <p:sp>
            <p:nvSpPr>
              <p:cNvPr id="19494" name="Rectangle 59"/>
              <p:cNvSpPr>
                <a:spLocks noChangeArrowheads="1"/>
              </p:cNvSpPr>
              <p:nvPr/>
            </p:nvSpPr>
            <p:spPr bwMode="auto">
              <a:xfrm>
                <a:off x="2336" y="2704"/>
                <a:ext cx="227" cy="136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495" name="Rectangle 60"/>
              <p:cNvSpPr>
                <a:spLocks noChangeArrowheads="1"/>
              </p:cNvSpPr>
              <p:nvPr/>
            </p:nvSpPr>
            <p:spPr bwMode="auto">
              <a:xfrm>
                <a:off x="2563" y="2704"/>
                <a:ext cx="227" cy="136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496" name="Rectangle 61"/>
              <p:cNvSpPr>
                <a:spLocks noChangeArrowheads="1"/>
              </p:cNvSpPr>
              <p:nvPr/>
            </p:nvSpPr>
            <p:spPr bwMode="auto">
              <a:xfrm>
                <a:off x="2790" y="2704"/>
                <a:ext cx="227" cy="136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497" name="Rectangle 62"/>
              <p:cNvSpPr>
                <a:spLocks noChangeArrowheads="1"/>
              </p:cNvSpPr>
              <p:nvPr/>
            </p:nvSpPr>
            <p:spPr bwMode="auto">
              <a:xfrm>
                <a:off x="3017" y="2704"/>
                <a:ext cx="227" cy="136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498" name="Rectangle 63"/>
              <p:cNvSpPr>
                <a:spLocks noChangeArrowheads="1"/>
              </p:cNvSpPr>
              <p:nvPr/>
            </p:nvSpPr>
            <p:spPr bwMode="auto">
              <a:xfrm>
                <a:off x="3242" y="2704"/>
                <a:ext cx="227" cy="136"/>
              </a:xfrm>
              <a:prstGeom prst="rect">
                <a:avLst/>
              </a:prstGeom>
              <a:solidFill>
                <a:srgbClr val="0033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489" name="Group 64"/>
            <p:cNvGrpSpPr>
              <a:grpSpLocks/>
            </p:cNvGrpSpPr>
            <p:nvPr/>
          </p:nvGrpSpPr>
          <p:grpSpPr bwMode="auto">
            <a:xfrm>
              <a:off x="3470" y="2846"/>
              <a:ext cx="1134" cy="439"/>
              <a:chOff x="2336" y="2846"/>
              <a:chExt cx="1134" cy="439"/>
            </a:xfrm>
          </p:grpSpPr>
          <p:sp>
            <p:nvSpPr>
              <p:cNvPr id="19490" name="Freeform 65"/>
              <p:cNvSpPr>
                <a:spLocks/>
              </p:cNvSpPr>
              <p:nvPr/>
            </p:nvSpPr>
            <p:spPr bwMode="auto">
              <a:xfrm flipV="1">
                <a:off x="2336" y="2849"/>
                <a:ext cx="318" cy="127"/>
              </a:xfrm>
              <a:custGeom>
                <a:avLst/>
                <a:gdLst>
                  <a:gd name="T0" fmla="*/ 0 w 1179"/>
                  <a:gd name="T1" fmla="*/ 40 h 227"/>
                  <a:gd name="T2" fmla="*/ 12 w 1179"/>
                  <a:gd name="T3" fmla="*/ 8 h 227"/>
                  <a:gd name="T4" fmla="*/ 23 w 1179"/>
                  <a:gd name="T5" fmla="*/ 0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79" h="227">
                    <a:moveTo>
                      <a:pt x="0" y="227"/>
                    </a:moveTo>
                    <a:cubicBezTo>
                      <a:pt x="219" y="155"/>
                      <a:pt x="439" y="83"/>
                      <a:pt x="635" y="45"/>
                    </a:cubicBezTo>
                    <a:cubicBezTo>
                      <a:pt x="831" y="7"/>
                      <a:pt x="1005" y="3"/>
                      <a:pt x="117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491" name="Freeform 66"/>
              <p:cNvSpPr>
                <a:spLocks/>
              </p:cNvSpPr>
              <p:nvPr/>
            </p:nvSpPr>
            <p:spPr bwMode="auto">
              <a:xfrm flipH="1" flipV="1">
                <a:off x="3152" y="2846"/>
                <a:ext cx="318" cy="127"/>
              </a:xfrm>
              <a:custGeom>
                <a:avLst/>
                <a:gdLst>
                  <a:gd name="T0" fmla="*/ 0 w 1179"/>
                  <a:gd name="T1" fmla="*/ 40 h 227"/>
                  <a:gd name="T2" fmla="*/ 12 w 1179"/>
                  <a:gd name="T3" fmla="*/ 8 h 227"/>
                  <a:gd name="T4" fmla="*/ 23 w 1179"/>
                  <a:gd name="T5" fmla="*/ 0 h 22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79" h="227">
                    <a:moveTo>
                      <a:pt x="0" y="227"/>
                    </a:moveTo>
                    <a:cubicBezTo>
                      <a:pt x="219" y="155"/>
                      <a:pt x="439" y="83"/>
                      <a:pt x="635" y="45"/>
                    </a:cubicBezTo>
                    <a:cubicBezTo>
                      <a:pt x="831" y="7"/>
                      <a:pt x="1005" y="3"/>
                      <a:pt x="1179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pic>
            <p:nvPicPr>
              <p:cNvPr id="19492" name="Picture 67" descr="3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4" y="2864"/>
                <a:ext cx="38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93" name="WordArt 68"/>
              <p:cNvSpPr>
                <a:spLocks noChangeArrowheads="1" noChangeShapeType="1" noTextEdit="1"/>
              </p:cNvSpPr>
              <p:nvPr/>
            </p:nvSpPr>
            <p:spPr bwMode="auto">
              <a:xfrm>
                <a:off x="2659" y="3145"/>
                <a:ext cx="448" cy="14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zh-TW" altLang="en-US" sz="3600" kern="10">
                    <a:solidFill>
                      <a:srgbClr val="CC0000"/>
                    </a:solidFill>
                    <a:latin typeface="標楷體" panose="03000509000000000000" pitchFamily="65" charset="-120"/>
                  </a:rPr>
                  <a:t>一個蝴蝶結</a:t>
                </a:r>
              </a:p>
            </p:txBody>
          </p:sp>
        </p:grpSp>
      </p:grpSp>
      <p:grpSp>
        <p:nvGrpSpPr>
          <p:cNvPr id="457828" name="Group 100"/>
          <p:cNvGrpSpPr>
            <a:grpSpLocks/>
          </p:cNvGrpSpPr>
          <p:nvPr/>
        </p:nvGrpSpPr>
        <p:grpSpPr bwMode="auto">
          <a:xfrm>
            <a:off x="7310438" y="4292600"/>
            <a:ext cx="1077912" cy="781050"/>
            <a:chOff x="4605" y="2704"/>
            <a:chExt cx="679" cy="492"/>
          </a:xfrm>
        </p:grpSpPr>
        <p:grpSp>
          <p:nvGrpSpPr>
            <p:cNvPr id="19479" name="Group 75"/>
            <p:cNvGrpSpPr>
              <a:grpSpLocks/>
            </p:cNvGrpSpPr>
            <p:nvPr/>
          </p:nvGrpSpPr>
          <p:grpSpPr bwMode="auto">
            <a:xfrm>
              <a:off x="4605" y="2704"/>
              <a:ext cx="679" cy="136"/>
              <a:chOff x="4605" y="2704"/>
              <a:chExt cx="679" cy="136"/>
            </a:xfrm>
          </p:grpSpPr>
          <p:sp>
            <p:nvSpPr>
              <p:cNvPr id="19485" name="Rectangle 72"/>
              <p:cNvSpPr>
                <a:spLocks noChangeArrowheads="1"/>
              </p:cNvSpPr>
              <p:nvPr/>
            </p:nvSpPr>
            <p:spPr bwMode="auto">
              <a:xfrm>
                <a:off x="4605" y="2704"/>
                <a:ext cx="227" cy="136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486" name="Rectangle 73"/>
              <p:cNvSpPr>
                <a:spLocks noChangeArrowheads="1"/>
              </p:cNvSpPr>
              <p:nvPr/>
            </p:nvSpPr>
            <p:spPr bwMode="auto">
              <a:xfrm>
                <a:off x="4832" y="2704"/>
                <a:ext cx="227" cy="136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9487" name="Rectangle 74"/>
              <p:cNvSpPr>
                <a:spLocks noChangeArrowheads="1"/>
              </p:cNvSpPr>
              <p:nvPr/>
            </p:nvSpPr>
            <p:spPr bwMode="auto">
              <a:xfrm>
                <a:off x="5057" y="2704"/>
                <a:ext cx="227" cy="136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Font typeface="Wingdings" panose="05000000000000000000" pitchFamily="2" charset="2"/>
                  <a:buChar char="v"/>
                  <a:defRPr sz="28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1"/>
                  </a:buClr>
                  <a:buFont typeface="Wingdings" panose="05000000000000000000" pitchFamily="2" charset="2"/>
                  <a:buChar char="§"/>
                  <a:defRPr sz="26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FontTx/>
                  <a:buNone/>
                </a:pPr>
                <a:endParaRPr lang="zh-TW" altLang="en-US" sz="1800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9480" name="Group 90"/>
            <p:cNvGrpSpPr>
              <a:grpSpLocks/>
            </p:cNvGrpSpPr>
            <p:nvPr/>
          </p:nvGrpSpPr>
          <p:grpSpPr bwMode="auto">
            <a:xfrm>
              <a:off x="4694" y="2922"/>
              <a:ext cx="494" cy="274"/>
              <a:chOff x="4694" y="2922"/>
              <a:chExt cx="494" cy="274"/>
            </a:xfrm>
          </p:grpSpPr>
          <p:sp>
            <p:nvSpPr>
              <p:cNvPr id="19481" name="WordArt 80"/>
              <p:cNvSpPr>
                <a:spLocks noChangeArrowheads="1" noChangeShapeType="1" noTextEdit="1"/>
              </p:cNvSpPr>
              <p:nvPr/>
            </p:nvSpPr>
            <p:spPr bwMode="auto">
              <a:xfrm>
                <a:off x="4740" y="2976"/>
                <a:ext cx="448" cy="140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zh-TW" altLang="en-US" sz="3600" kern="10">
                    <a:solidFill>
                      <a:srgbClr val="CC0000"/>
                    </a:solidFill>
                    <a:latin typeface="標楷體" panose="03000509000000000000" pitchFamily="65" charset="-120"/>
                  </a:rPr>
                  <a:t>　個蝴蝶結</a:t>
                </a:r>
              </a:p>
            </p:txBody>
          </p:sp>
          <p:sp>
            <p:nvSpPr>
              <p:cNvPr id="19482" name="WordArt 87"/>
              <p:cNvSpPr>
                <a:spLocks noChangeArrowheads="1" noChangeShapeType="1" noTextEdit="1"/>
              </p:cNvSpPr>
              <p:nvPr/>
            </p:nvSpPr>
            <p:spPr bwMode="auto">
              <a:xfrm>
                <a:off x="4729" y="3085"/>
                <a:ext cx="55" cy="11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TW" sz="3600" kern="10">
                    <a:solidFill>
                      <a:srgbClr val="CC0000"/>
                    </a:solidFill>
                    <a:cs typeface="Arial" panose="020B0604020202020204" pitchFamily="34" charset="0"/>
                  </a:rPr>
                  <a:t>5</a:t>
                </a:r>
                <a:endParaRPr lang="zh-TW" altLang="en-US" sz="3600" kern="10">
                  <a:solidFill>
                    <a:srgbClr val="CC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483" name="Line 88"/>
              <p:cNvSpPr>
                <a:spLocks noChangeShapeType="1"/>
              </p:cNvSpPr>
              <p:nvPr/>
            </p:nvSpPr>
            <p:spPr bwMode="auto">
              <a:xfrm>
                <a:off x="4694" y="3059"/>
                <a:ext cx="122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9484" name="WordArt 89"/>
              <p:cNvSpPr>
                <a:spLocks noChangeArrowheads="1" noChangeShapeType="1" noTextEdit="1"/>
              </p:cNvSpPr>
              <p:nvPr/>
            </p:nvSpPr>
            <p:spPr bwMode="auto">
              <a:xfrm>
                <a:off x="4731" y="2922"/>
                <a:ext cx="55" cy="111"/>
              </a:xfrm>
              <a:prstGeom prst="rect">
                <a:avLst/>
              </a:prstGeom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altLang="zh-TW" sz="3600" kern="10">
                    <a:solidFill>
                      <a:srgbClr val="CC0000"/>
                    </a:solidFill>
                    <a:cs typeface="Arial" panose="020B0604020202020204" pitchFamily="34" charset="0"/>
                  </a:rPr>
                  <a:t>3</a:t>
                </a:r>
                <a:endParaRPr lang="zh-TW" altLang="en-US" sz="3600" kern="10">
                  <a:solidFill>
                    <a:srgbClr val="CC0000"/>
                  </a:solidFill>
                  <a:cs typeface="Arial" panose="020B0604020202020204" pitchFamily="34" charset="0"/>
                </a:endParaRPr>
              </a:p>
            </p:txBody>
          </p:sp>
        </p:grpSp>
      </p:grpSp>
      <p:pic>
        <p:nvPicPr>
          <p:cNvPr id="457819" name="Picture 91" descr="5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848350"/>
            <a:ext cx="6600825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7823" name="Picture 95" descr="5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5286375"/>
            <a:ext cx="324643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7831" name="Group 103"/>
          <p:cNvGrpSpPr>
            <a:grpSpLocks/>
          </p:cNvGrpSpPr>
          <p:nvPr/>
        </p:nvGrpSpPr>
        <p:grpSpPr bwMode="auto">
          <a:xfrm>
            <a:off x="2627313" y="4076700"/>
            <a:ext cx="936625" cy="1223963"/>
            <a:chOff x="1655" y="2568"/>
            <a:chExt cx="590" cy="771"/>
          </a:xfrm>
        </p:grpSpPr>
        <p:sp>
          <p:nvSpPr>
            <p:cNvPr id="19477" name="Rectangle 50"/>
            <p:cNvSpPr>
              <a:spLocks noChangeArrowheads="1"/>
            </p:cNvSpPr>
            <p:nvPr/>
          </p:nvSpPr>
          <p:spPr bwMode="auto">
            <a:xfrm>
              <a:off x="1882" y="2568"/>
              <a:ext cx="363" cy="545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78" name="Line 96"/>
            <p:cNvSpPr>
              <a:spLocks noChangeShapeType="1"/>
            </p:cNvSpPr>
            <p:nvPr/>
          </p:nvSpPr>
          <p:spPr bwMode="auto">
            <a:xfrm flipH="1">
              <a:off x="1655" y="3067"/>
              <a:ext cx="227" cy="272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457827" name="Group 99"/>
          <p:cNvGrpSpPr>
            <a:grpSpLocks/>
          </p:cNvGrpSpPr>
          <p:nvPr/>
        </p:nvGrpSpPr>
        <p:grpSpPr bwMode="auto">
          <a:xfrm>
            <a:off x="4529138" y="5329238"/>
            <a:ext cx="3455987" cy="525462"/>
            <a:chOff x="2853" y="3357"/>
            <a:chExt cx="2177" cy="331"/>
          </a:xfrm>
        </p:grpSpPr>
        <p:pic>
          <p:nvPicPr>
            <p:cNvPr id="19475" name="Picture 97" descr="6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366"/>
              <a:ext cx="2099" cy="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6" name="Rectangle 98"/>
            <p:cNvSpPr>
              <a:spLocks noChangeArrowheads="1"/>
            </p:cNvSpPr>
            <p:nvPr/>
          </p:nvSpPr>
          <p:spPr bwMode="auto">
            <a:xfrm>
              <a:off x="2853" y="3357"/>
              <a:ext cx="2177" cy="318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00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57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5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5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5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457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57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smtClean="0">
                <a:solidFill>
                  <a:srgbClr val="77777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台南市鹽水國小何鳳珠</a:t>
            </a:r>
            <a:r>
              <a:rPr lang="zh-TW" altLang="en-US" sz="1200" smtClean="0">
                <a:latin typeface="Arial" panose="020B0604020202020204" pitchFamily="34" charset="0"/>
              </a:rPr>
              <a:t>    </a:t>
            </a:r>
            <a:endParaRPr lang="en-US" altLang="zh-TW" sz="1200" smtClean="0">
              <a:latin typeface="Arial" panose="020B0604020202020204" pitchFamily="34" charset="0"/>
            </a:endParaRPr>
          </a:p>
        </p:txBody>
      </p:sp>
      <p:sp>
        <p:nvSpPr>
          <p:cNvPr id="20483" name="AutoShape 30"/>
          <p:cNvSpPr>
            <a:spLocks noChangeArrowheads="1"/>
          </p:cNvSpPr>
          <p:nvPr/>
        </p:nvSpPr>
        <p:spPr bwMode="auto">
          <a:xfrm>
            <a:off x="971550" y="3716338"/>
            <a:ext cx="7056438" cy="2305050"/>
          </a:xfrm>
          <a:prstGeom prst="roundRect">
            <a:avLst>
              <a:gd name="adj" fmla="val 5991"/>
            </a:avLst>
          </a:prstGeom>
          <a:solidFill>
            <a:srgbClr val="FFFF00"/>
          </a:solidFill>
          <a:ln w="28575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539750" y="1412875"/>
            <a:ext cx="1728788" cy="47625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zh-TW" altLang="en-US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分數</a:t>
            </a:r>
            <a:r>
              <a:rPr lang="en-US" altLang="zh-TW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÷</a:t>
            </a:r>
            <a:r>
              <a:rPr lang="zh-TW" altLang="en-US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整數</a:t>
            </a:r>
          </a:p>
        </p:txBody>
      </p:sp>
      <p:grpSp>
        <p:nvGrpSpPr>
          <p:cNvPr id="20485" name="Group 4"/>
          <p:cNvGrpSpPr>
            <a:grpSpLocks/>
          </p:cNvGrpSpPr>
          <p:nvPr/>
        </p:nvGrpSpPr>
        <p:grpSpPr bwMode="auto">
          <a:xfrm>
            <a:off x="2268538" y="1412875"/>
            <a:ext cx="2159000" cy="476250"/>
            <a:chOff x="1429" y="1117"/>
            <a:chExt cx="1360" cy="300"/>
          </a:xfrm>
        </p:grpSpPr>
        <p:sp>
          <p:nvSpPr>
            <p:cNvPr id="20494" name="Text Box 5"/>
            <p:cNvSpPr txBox="1">
              <a:spLocks noChangeArrowheads="1"/>
            </p:cNvSpPr>
            <p:nvPr/>
          </p:nvSpPr>
          <p:spPr bwMode="auto">
            <a:xfrm>
              <a:off x="1701" y="1117"/>
              <a:ext cx="1088" cy="300"/>
            </a:xfrm>
            <a:prstGeom prst="rect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整數</a:t>
              </a:r>
              <a:r>
                <a:rPr lang="en-US" altLang="zh-TW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÷</a:t>
              </a: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</a:p>
          </p:txBody>
        </p:sp>
        <p:sp>
          <p:nvSpPr>
            <p:cNvPr id="20495" name="AutoShape 6"/>
            <p:cNvSpPr>
              <a:spLocks noChangeArrowheads="1"/>
            </p:cNvSpPr>
            <p:nvPr/>
          </p:nvSpPr>
          <p:spPr bwMode="auto">
            <a:xfrm>
              <a:off x="1429" y="1117"/>
              <a:ext cx="272" cy="272"/>
            </a:xfrm>
            <a:prstGeom prst="rightArrow">
              <a:avLst>
                <a:gd name="adj1" fmla="val 50278"/>
                <a:gd name="adj2" fmla="val 4852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77777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0486" name="Group 7"/>
          <p:cNvGrpSpPr>
            <a:grpSpLocks/>
          </p:cNvGrpSpPr>
          <p:nvPr/>
        </p:nvGrpSpPr>
        <p:grpSpPr bwMode="auto">
          <a:xfrm>
            <a:off x="4427538" y="1412875"/>
            <a:ext cx="2160587" cy="476250"/>
            <a:chOff x="2789" y="1117"/>
            <a:chExt cx="1361" cy="300"/>
          </a:xfrm>
        </p:grpSpPr>
        <p:sp>
          <p:nvSpPr>
            <p:cNvPr id="20492" name="Text Box 8"/>
            <p:cNvSpPr txBox="1">
              <a:spLocks noChangeArrowheads="1"/>
            </p:cNvSpPr>
            <p:nvPr/>
          </p:nvSpPr>
          <p:spPr bwMode="auto">
            <a:xfrm>
              <a:off x="3061" y="1117"/>
              <a:ext cx="1089" cy="3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  <a:r>
                <a:rPr lang="en-US" altLang="zh-TW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÷</a:t>
              </a: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</a:p>
          </p:txBody>
        </p:sp>
        <p:sp>
          <p:nvSpPr>
            <p:cNvPr id="20493" name="AutoShape 9"/>
            <p:cNvSpPr>
              <a:spLocks noChangeArrowheads="1"/>
            </p:cNvSpPr>
            <p:nvPr/>
          </p:nvSpPr>
          <p:spPr bwMode="auto">
            <a:xfrm>
              <a:off x="2789" y="1117"/>
              <a:ext cx="272" cy="272"/>
            </a:xfrm>
            <a:prstGeom prst="rightArrow">
              <a:avLst>
                <a:gd name="adj1" fmla="val 50278"/>
                <a:gd name="adj2" fmla="val 4852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77777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20487" name="Text Box 10"/>
          <p:cNvSpPr txBox="1">
            <a:spLocks noChangeArrowheads="1"/>
          </p:cNvSpPr>
          <p:nvPr/>
        </p:nvSpPr>
        <p:spPr bwMode="auto">
          <a:xfrm>
            <a:off x="539750" y="2205038"/>
            <a:ext cx="792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zh-TW" altLang="en-US" sz="24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類型四：異分母分數除法</a:t>
            </a:r>
            <a:r>
              <a:rPr lang="en-US" altLang="zh-TW" sz="1800" b="1">
                <a:solidFill>
                  <a:srgbClr val="CC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(</a:t>
            </a:r>
            <a:r>
              <a:rPr lang="zh-TW" altLang="en-US" sz="1800" b="1">
                <a:solidFill>
                  <a:srgbClr val="CC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有餘數</a:t>
            </a:r>
            <a:r>
              <a:rPr lang="en-US" altLang="zh-TW" sz="1800" b="1">
                <a:solidFill>
                  <a:srgbClr val="CC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)</a:t>
            </a:r>
            <a:endParaRPr lang="en-US" altLang="zh-TW" sz="2000" b="1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488" name="Text Box 11"/>
          <p:cNvSpPr txBox="1">
            <a:spLocks noChangeArrowheads="1"/>
          </p:cNvSpPr>
          <p:nvPr/>
        </p:nvSpPr>
        <p:spPr bwMode="auto">
          <a:xfrm>
            <a:off x="515938" y="2781300"/>
            <a:ext cx="7993062" cy="3648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400" b="1">
                <a:solidFill>
                  <a:srgbClr val="CC0000"/>
                </a:solidFill>
              </a:rPr>
              <a:t>例</a:t>
            </a:r>
            <a:r>
              <a:rPr lang="en-US" altLang="zh-TW" sz="2400" b="1">
                <a:solidFill>
                  <a:srgbClr val="CC0000"/>
                </a:solidFill>
              </a:rPr>
              <a:t>1</a:t>
            </a:r>
            <a:r>
              <a:rPr lang="zh-TW" altLang="en-US" sz="2400"/>
              <a:t>：</a:t>
            </a:r>
            <a:endParaRPr lang="en-US" altLang="zh-TW" sz="2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TW" sz="2400"/>
              <a:t>                            </a:t>
            </a:r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zh-TW" altLang="en-US" sz="2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en-US" altLang="zh-TW" sz="1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en-US" altLang="zh-TW" sz="1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en-US" altLang="zh-TW" sz="1400"/>
          </a:p>
        </p:txBody>
      </p:sp>
      <p:pic>
        <p:nvPicPr>
          <p:cNvPr id="20489" name="Picture 20" descr="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2940050"/>
            <a:ext cx="7013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9804" name="Picture 28" descr="6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860800"/>
            <a:ext cx="6402387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9807" name="Rectangle 31"/>
          <p:cNvSpPr>
            <a:spLocks noChangeArrowheads="1"/>
          </p:cNvSpPr>
          <p:nvPr/>
        </p:nvSpPr>
        <p:spPr bwMode="auto">
          <a:xfrm>
            <a:off x="2051050" y="4567238"/>
            <a:ext cx="5761038" cy="647700"/>
          </a:xfrm>
          <a:prstGeom prst="rect">
            <a:avLst/>
          </a:prstGeom>
          <a:noFill/>
          <a:ln w="57150" cap="rnd">
            <a:solidFill>
              <a:srgbClr val="CC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5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9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9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80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smtClean="0">
                <a:solidFill>
                  <a:srgbClr val="77777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台南市鹽水國小何鳳珠</a:t>
            </a:r>
            <a:r>
              <a:rPr lang="zh-TW" altLang="en-US" sz="1200" smtClean="0">
                <a:latin typeface="Arial" panose="020B0604020202020204" pitchFamily="34" charset="0"/>
              </a:rPr>
              <a:t>    </a:t>
            </a:r>
            <a:endParaRPr lang="en-US" altLang="zh-TW" sz="1200" smtClean="0">
              <a:latin typeface="Arial" panose="020B0604020202020204" pitchFamily="34" charset="0"/>
            </a:endParaRPr>
          </a:p>
        </p:txBody>
      </p:sp>
      <p:sp>
        <p:nvSpPr>
          <p:cNvPr id="21507" name="AutoShape 2"/>
          <p:cNvSpPr>
            <a:spLocks noChangeArrowheads="1"/>
          </p:cNvSpPr>
          <p:nvPr/>
        </p:nvSpPr>
        <p:spPr bwMode="auto">
          <a:xfrm>
            <a:off x="971550" y="3716338"/>
            <a:ext cx="7056438" cy="2305050"/>
          </a:xfrm>
          <a:prstGeom prst="roundRect">
            <a:avLst>
              <a:gd name="adj" fmla="val 5991"/>
            </a:avLst>
          </a:prstGeom>
          <a:solidFill>
            <a:srgbClr val="FFFF00"/>
          </a:solidFill>
          <a:ln w="28575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539750" y="1412875"/>
            <a:ext cx="1728788" cy="476250"/>
          </a:xfrm>
          <a:prstGeom prst="rect">
            <a:avLst/>
          </a:prstGeom>
          <a:solidFill>
            <a:srgbClr val="00FF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zh-TW" altLang="en-US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分數</a:t>
            </a:r>
            <a:r>
              <a:rPr lang="en-US" altLang="zh-TW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÷</a:t>
            </a:r>
            <a:r>
              <a:rPr lang="zh-TW" altLang="en-US" sz="2400">
                <a:latin typeface="華康儷中宋" panose="02020509000000000000" pitchFamily="49" charset="-120"/>
                <a:ea typeface="華康儷中宋" panose="02020509000000000000" pitchFamily="49" charset="-120"/>
              </a:rPr>
              <a:t>整數</a:t>
            </a:r>
          </a:p>
        </p:txBody>
      </p:sp>
      <p:grpSp>
        <p:nvGrpSpPr>
          <p:cNvPr id="21509" name="Group 5"/>
          <p:cNvGrpSpPr>
            <a:grpSpLocks/>
          </p:cNvGrpSpPr>
          <p:nvPr/>
        </p:nvGrpSpPr>
        <p:grpSpPr bwMode="auto">
          <a:xfrm>
            <a:off x="2268538" y="1412875"/>
            <a:ext cx="2159000" cy="476250"/>
            <a:chOff x="1429" y="1117"/>
            <a:chExt cx="1360" cy="300"/>
          </a:xfrm>
        </p:grpSpPr>
        <p:sp>
          <p:nvSpPr>
            <p:cNvPr id="21518" name="Text Box 6"/>
            <p:cNvSpPr txBox="1">
              <a:spLocks noChangeArrowheads="1"/>
            </p:cNvSpPr>
            <p:nvPr/>
          </p:nvSpPr>
          <p:spPr bwMode="auto">
            <a:xfrm>
              <a:off x="1701" y="1117"/>
              <a:ext cx="1088" cy="300"/>
            </a:xfrm>
            <a:prstGeom prst="rect">
              <a:avLst/>
            </a:prstGeom>
            <a:solidFill>
              <a:srgbClr val="66FF33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整數</a:t>
              </a:r>
              <a:r>
                <a:rPr lang="en-US" altLang="zh-TW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÷</a:t>
              </a: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</a:p>
          </p:txBody>
        </p:sp>
        <p:sp>
          <p:nvSpPr>
            <p:cNvPr id="21519" name="AutoShape 7"/>
            <p:cNvSpPr>
              <a:spLocks noChangeArrowheads="1"/>
            </p:cNvSpPr>
            <p:nvPr/>
          </p:nvSpPr>
          <p:spPr bwMode="auto">
            <a:xfrm>
              <a:off x="1429" y="1117"/>
              <a:ext cx="272" cy="272"/>
            </a:xfrm>
            <a:prstGeom prst="rightArrow">
              <a:avLst>
                <a:gd name="adj1" fmla="val 50278"/>
                <a:gd name="adj2" fmla="val 4852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77777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21510" name="Group 8"/>
          <p:cNvGrpSpPr>
            <a:grpSpLocks/>
          </p:cNvGrpSpPr>
          <p:nvPr/>
        </p:nvGrpSpPr>
        <p:grpSpPr bwMode="auto">
          <a:xfrm>
            <a:off x="4427538" y="1412875"/>
            <a:ext cx="2160587" cy="476250"/>
            <a:chOff x="2789" y="1117"/>
            <a:chExt cx="1361" cy="300"/>
          </a:xfrm>
        </p:grpSpPr>
        <p:sp>
          <p:nvSpPr>
            <p:cNvPr id="21516" name="Text Box 9"/>
            <p:cNvSpPr txBox="1">
              <a:spLocks noChangeArrowheads="1"/>
            </p:cNvSpPr>
            <p:nvPr/>
          </p:nvSpPr>
          <p:spPr bwMode="auto">
            <a:xfrm>
              <a:off x="3061" y="1117"/>
              <a:ext cx="1089" cy="300"/>
            </a:xfrm>
            <a:prstGeom prst="rect">
              <a:avLst/>
            </a:prstGeom>
            <a:solidFill>
              <a:srgbClr val="FF0000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  <a:r>
                <a:rPr lang="en-US" altLang="zh-TW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÷</a:t>
              </a:r>
              <a:r>
                <a:rPr lang="zh-TW" altLang="en-US" sz="2400"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分數</a:t>
              </a:r>
            </a:p>
          </p:txBody>
        </p:sp>
        <p:sp>
          <p:nvSpPr>
            <p:cNvPr id="21517" name="AutoShape 10"/>
            <p:cNvSpPr>
              <a:spLocks noChangeArrowheads="1"/>
            </p:cNvSpPr>
            <p:nvPr/>
          </p:nvSpPr>
          <p:spPr bwMode="auto">
            <a:xfrm>
              <a:off x="2789" y="1117"/>
              <a:ext cx="272" cy="272"/>
            </a:xfrm>
            <a:prstGeom prst="rightArrow">
              <a:avLst>
                <a:gd name="adj1" fmla="val 50278"/>
                <a:gd name="adj2" fmla="val 48528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777777"/>
                </a:gs>
              </a:gsLst>
              <a:lin ang="27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Char char="v"/>
                <a:defRPr sz="28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1"/>
                </a:buClr>
                <a:buFont typeface="Wingdings" panose="05000000000000000000" pitchFamily="2" charset="2"/>
                <a:buChar char="§"/>
                <a:defRPr sz="26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Char char="•"/>
                <a:defRPr sz="24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標楷體" panose="03000509000000000000" pitchFamily="65" charset="-120"/>
                  <a:ea typeface="標楷體" panose="03000509000000000000" pitchFamily="65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zh-TW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21511" name="Text Box 11"/>
          <p:cNvSpPr txBox="1">
            <a:spLocks noChangeArrowheads="1"/>
          </p:cNvSpPr>
          <p:nvPr/>
        </p:nvSpPr>
        <p:spPr bwMode="auto">
          <a:xfrm>
            <a:off x="539750" y="2205038"/>
            <a:ext cx="792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zh-TW" altLang="en-US" sz="2400" b="1">
                <a:solidFill>
                  <a:srgbClr val="00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類型四：異分母分數除法</a:t>
            </a:r>
            <a:r>
              <a:rPr lang="en-US" altLang="zh-TW" sz="1800" b="1">
                <a:solidFill>
                  <a:srgbClr val="CC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(</a:t>
            </a:r>
            <a:r>
              <a:rPr lang="zh-TW" altLang="en-US" sz="1800" b="1">
                <a:solidFill>
                  <a:srgbClr val="CC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有餘數</a:t>
            </a:r>
            <a:r>
              <a:rPr lang="en-US" altLang="zh-TW" sz="1800" b="1">
                <a:solidFill>
                  <a:srgbClr val="CC000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)</a:t>
            </a:r>
            <a:endParaRPr lang="en-US" altLang="zh-TW" sz="2000" b="1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2" name="Text Box 12"/>
          <p:cNvSpPr txBox="1">
            <a:spLocks noChangeArrowheads="1"/>
          </p:cNvSpPr>
          <p:nvPr/>
        </p:nvSpPr>
        <p:spPr bwMode="auto">
          <a:xfrm>
            <a:off x="515938" y="2781300"/>
            <a:ext cx="7993062" cy="3648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r>
              <a:rPr lang="zh-TW" altLang="en-US" sz="2400" b="1">
                <a:solidFill>
                  <a:srgbClr val="CC0000"/>
                </a:solidFill>
              </a:rPr>
              <a:t>例</a:t>
            </a:r>
            <a:r>
              <a:rPr lang="en-US" altLang="zh-TW" sz="2400" b="1">
                <a:solidFill>
                  <a:srgbClr val="CC0000"/>
                </a:solidFill>
              </a:rPr>
              <a:t>1</a:t>
            </a:r>
            <a:r>
              <a:rPr lang="zh-TW" altLang="en-US" sz="2400"/>
              <a:t>：</a:t>
            </a:r>
            <a:endParaRPr lang="en-US" altLang="zh-TW" sz="2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r>
              <a:rPr lang="en-US" altLang="zh-TW" sz="2400"/>
              <a:t>                            </a:t>
            </a:r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zh-TW" altLang="en-US" sz="2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en-US" altLang="zh-TW" sz="1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en-US" altLang="zh-TW" sz="1400"/>
          </a:p>
          <a:p>
            <a:pPr eaLnBrk="1" hangingPunct="1">
              <a:lnSpc>
                <a:spcPct val="165000"/>
              </a:lnSpc>
              <a:spcBef>
                <a:spcPct val="50000"/>
              </a:spcBef>
              <a:buClrTx/>
              <a:buFontTx/>
              <a:buNone/>
            </a:pPr>
            <a:endParaRPr lang="en-US" altLang="zh-TW" sz="1400"/>
          </a:p>
        </p:txBody>
      </p:sp>
      <p:pic>
        <p:nvPicPr>
          <p:cNvPr id="21513" name="Picture 13" descr="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2940050"/>
            <a:ext cx="70135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15" name="Picture 15" descr="6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817938"/>
            <a:ext cx="6564313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16" name="Rectangle 16"/>
          <p:cNvSpPr>
            <a:spLocks noChangeArrowheads="1"/>
          </p:cNvSpPr>
          <p:nvPr/>
        </p:nvSpPr>
        <p:spPr bwMode="auto">
          <a:xfrm>
            <a:off x="2051050" y="4552950"/>
            <a:ext cx="5761038" cy="647700"/>
          </a:xfrm>
          <a:prstGeom prst="rect">
            <a:avLst/>
          </a:prstGeom>
          <a:noFill/>
          <a:ln w="57150" cap="rnd">
            <a:solidFill>
              <a:srgbClr val="CC0000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zh-TW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60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0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0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4"/>
          <p:cNvSpPr>
            <a:spLocks noChangeArrowheads="1"/>
          </p:cNvSpPr>
          <p:nvPr/>
        </p:nvSpPr>
        <p:spPr bwMode="auto">
          <a:xfrm>
            <a:off x="1258888" y="0"/>
            <a:ext cx="3313112" cy="692150"/>
          </a:xfrm>
          <a:prstGeom prst="rect">
            <a:avLst/>
          </a:prstGeom>
          <a:solidFill>
            <a:srgbClr val="D9C215"/>
          </a:solidFill>
          <a:ln w="9525" algn="ctr">
            <a:solidFill>
              <a:srgbClr val="D9C215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22" name="文字方塊 21"/>
          <p:cNvSpPr txBox="1"/>
          <p:nvPr/>
        </p:nvSpPr>
        <p:spPr>
          <a:xfrm>
            <a:off x="1259632" y="0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r>
              <a:rPr lang="zh-TW" altLang="en-US" sz="4000" dirty="0">
                <a:effectLst>
                  <a:glow rad="177800">
                    <a:schemeClr val="bg1"/>
                  </a:glo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分數教學學具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1403648" y="1412776"/>
            <a:ext cx="5706258" cy="5239425"/>
            <a:chOff x="1403648" y="1412776"/>
            <a:chExt cx="5706258" cy="5239425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91680" y="1412776"/>
              <a:ext cx="5418226" cy="523942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 bwMode="auto">
            <a:xfrm>
              <a:off x="1403648" y="6165304"/>
              <a:ext cx="1800200" cy="48689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769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smtClean="0">
                <a:solidFill>
                  <a:srgbClr val="77777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台南市鹽水國小何鳳珠</a:t>
            </a:r>
            <a:r>
              <a:rPr lang="zh-TW" altLang="en-US" sz="1200" smtClean="0">
                <a:latin typeface="Arial" panose="020B0604020202020204" pitchFamily="34" charset="0"/>
              </a:rPr>
              <a:t>    </a:t>
            </a:r>
            <a:endParaRPr lang="en-US" altLang="zh-TW" sz="1200" smtClean="0">
              <a:latin typeface="Arial" panose="020B0604020202020204" pitchFamily="34" charset="0"/>
            </a:endParaRPr>
          </a:p>
        </p:txBody>
      </p:sp>
      <p:sp>
        <p:nvSpPr>
          <p:cNvPr id="4099" name="矩形 4"/>
          <p:cNvSpPr>
            <a:spLocks noChangeArrowheads="1"/>
          </p:cNvSpPr>
          <p:nvPr/>
        </p:nvSpPr>
        <p:spPr bwMode="auto">
          <a:xfrm>
            <a:off x="1258888" y="0"/>
            <a:ext cx="3313112" cy="692150"/>
          </a:xfrm>
          <a:prstGeom prst="rect">
            <a:avLst/>
          </a:prstGeom>
          <a:solidFill>
            <a:srgbClr val="D9C215"/>
          </a:solidFill>
          <a:ln w="9525" algn="ctr">
            <a:solidFill>
              <a:srgbClr val="D9C215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259632" y="0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r>
              <a:rPr lang="zh-TW" altLang="en-US" sz="4000" dirty="0">
                <a:effectLst>
                  <a:glow rad="177800">
                    <a:schemeClr val="bg1"/>
                  </a:glo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分數教學學具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02"/>
          <a:stretch/>
        </p:blipFill>
        <p:spPr>
          <a:xfrm>
            <a:off x="323528" y="1484784"/>
            <a:ext cx="4052684" cy="480951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5" name="群組 44"/>
          <p:cNvGrpSpPr/>
          <p:nvPr/>
        </p:nvGrpSpPr>
        <p:grpSpPr>
          <a:xfrm>
            <a:off x="4706668" y="1627516"/>
            <a:ext cx="4194713" cy="4524050"/>
            <a:chOff x="143907" y="1353222"/>
            <a:chExt cx="3865600" cy="4169098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907" y="1353222"/>
              <a:ext cx="3865600" cy="2232248"/>
            </a:xfrm>
            <a:prstGeom prst="rect">
              <a:avLst/>
            </a:prstGeom>
          </p:spPr>
        </p:pic>
        <p:pic>
          <p:nvPicPr>
            <p:cNvPr id="43" name="圖片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3907" y="3914170"/>
              <a:ext cx="3865600" cy="16081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130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smtClean="0">
                <a:solidFill>
                  <a:srgbClr val="77777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台南市鹽水國小何鳳珠</a:t>
            </a:r>
            <a:r>
              <a:rPr lang="zh-TW" altLang="en-US" sz="1200" smtClean="0">
                <a:latin typeface="Arial" panose="020B0604020202020204" pitchFamily="34" charset="0"/>
              </a:rPr>
              <a:t>    </a:t>
            </a:r>
            <a:endParaRPr lang="en-US" altLang="zh-TW" sz="1200" smtClean="0">
              <a:latin typeface="Arial" panose="020B0604020202020204" pitchFamily="34" charset="0"/>
            </a:endParaRPr>
          </a:p>
        </p:txBody>
      </p:sp>
      <p:sp>
        <p:nvSpPr>
          <p:cNvPr id="4099" name="矩形 4"/>
          <p:cNvSpPr>
            <a:spLocks noChangeArrowheads="1"/>
          </p:cNvSpPr>
          <p:nvPr/>
        </p:nvSpPr>
        <p:spPr bwMode="auto">
          <a:xfrm>
            <a:off x="1258888" y="0"/>
            <a:ext cx="3313112" cy="692150"/>
          </a:xfrm>
          <a:prstGeom prst="rect">
            <a:avLst/>
          </a:prstGeom>
          <a:solidFill>
            <a:srgbClr val="D9C215"/>
          </a:solidFill>
          <a:ln w="9525" algn="ctr">
            <a:solidFill>
              <a:srgbClr val="D9C215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259632" y="0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r>
              <a:rPr lang="zh-TW" altLang="en-US" sz="4000" dirty="0">
                <a:effectLst>
                  <a:glow rad="177800">
                    <a:schemeClr val="bg1"/>
                  </a:glo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分數教學學具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467544" y="2552577"/>
                <a:ext cx="864096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zh-TW" altLang="en-US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552577"/>
                <a:ext cx="864096" cy="61093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>
                <a:off x="477721" y="3315913"/>
                <a:ext cx="864096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zh-TW" altLang="en-US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21" y="3315913"/>
                <a:ext cx="864096" cy="6109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477721" y="4051462"/>
                <a:ext cx="864096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zh-TW" altLang="en-US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21" y="4051462"/>
                <a:ext cx="864096" cy="61093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477721" y="4814798"/>
                <a:ext cx="864096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zh-TW" altLang="en-US" b="1" i="1" smtClean="0"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721" y="4814798"/>
                <a:ext cx="864096" cy="61093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481602" y="5554368"/>
                <a:ext cx="864096" cy="610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zh-TW" altLang="en-US" b="1" i="1" smtClean="0">
                              <a:latin typeface="Cambria Math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02" y="5554368"/>
                <a:ext cx="864096" cy="6109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481602" y="1963244"/>
                <a:ext cx="8640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zh-TW" altLang="en-US" b="1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602" y="1963244"/>
                <a:ext cx="864096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06" y="1796667"/>
            <a:ext cx="686911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611" y="2533031"/>
            <a:ext cx="686911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875" y="3297510"/>
            <a:ext cx="686911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80" y="4033874"/>
            <a:ext cx="686911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11" y="4814798"/>
            <a:ext cx="686911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5551162"/>
            <a:ext cx="686911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24" y="2536179"/>
            <a:ext cx="686911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124" y="3290689"/>
            <a:ext cx="686911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4033874"/>
            <a:ext cx="686911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15" y="4814798"/>
            <a:ext cx="686911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327" y="5554368"/>
            <a:ext cx="686911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8816"/>
            <a:ext cx="1066800" cy="329184"/>
          </a:xfrm>
          <a:prstGeom prst="rect">
            <a:avLst/>
          </a:prstGeom>
        </p:spPr>
        <p:txBody>
          <a:bodyPr/>
          <a:lstStyle/>
          <a:p>
            <a:fld id="{FA61CA24-0CF4-4185-9F2A-8564CEA1453A}" type="slidenum">
              <a:rPr lang="zh-TW" altLang="en-US" smtClean="0"/>
              <a:pPr/>
              <a:t>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672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smtClean="0">
                <a:solidFill>
                  <a:srgbClr val="77777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台南市鹽水國小何鳳珠</a:t>
            </a:r>
            <a:r>
              <a:rPr lang="zh-TW" altLang="en-US" sz="1200" smtClean="0">
                <a:latin typeface="Arial" panose="020B0604020202020204" pitchFamily="34" charset="0"/>
              </a:rPr>
              <a:t>    </a:t>
            </a:r>
            <a:endParaRPr lang="en-US" altLang="zh-TW" sz="1200" smtClean="0">
              <a:latin typeface="Arial" panose="020B0604020202020204" pitchFamily="34" charset="0"/>
            </a:endParaRPr>
          </a:p>
        </p:txBody>
      </p:sp>
      <p:sp>
        <p:nvSpPr>
          <p:cNvPr id="4099" name="矩形 4"/>
          <p:cNvSpPr>
            <a:spLocks noChangeArrowheads="1"/>
          </p:cNvSpPr>
          <p:nvPr/>
        </p:nvSpPr>
        <p:spPr bwMode="auto">
          <a:xfrm>
            <a:off x="1258888" y="0"/>
            <a:ext cx="3313112" cy="692150"/>
          </a:xfrm>
          <a:prstGeom prst="rect">
            <a:avLst/>
          </a:prstGeom>
          <a:solidFill>
            <a:srgbClr val="D9C215"/>
          </a:solidFill>
          <a:ln w="9525" algn="ctr">
            <a:solidFill>
              <a:srgbClr val="D9C215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259632" y="0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r>
              <a:rPr lang="zh-TW" altLang="en-US" sz="4000" dirty="0">
                <a:effectLst>
                  <a:glow rad="177800">
                    <a:schemeClr val="bg1"/>
                  </a:glo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分數教學學具</a:t>
            </a:r>
          </a:p>
        </p:txBody>
      </p:sp>
      <p:sp>
        <p:nvSpPr>
          <p:cNvPr id="24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8816"/>
            <a:ext cx="1066800" cy="329184"/>
          </a:xfrm>
          <a:prstGeom prst="rect">
            <a:avLst/>
          </a:prstGeom>
        </p:spPr>
        <p:txBody>
          <a:bodyPr/>
          <a:lstStyle/>
          <a:p>
            <a:fld id="{FA61CA24-0CF4-4185-9F2A-8564CEA1453A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64" y="1268760"/>
            <a:ext cx="7874471" cy="49685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318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頁尾版面配置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v"/>
              <a:defRPr sz="28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zh-TW" altLang="en-US" sz="1400" smtClean="0">
                <a:solidFill>
                  <a:srgbClr val="777777"/>
                </a:solidFill>
                <a:latin typeface="Arial" panose="020B0604020202020204" pitchFamily="34" charset="0"/>
                <a:ea typeface="微軟正黑體" panose="020B0604030504040204" pitchFamily="34" charset="-120"/>
              </a:rPr>
              <a:t>台南市鹽水國小何鳳珠</a:t>
            </a:r>
            <a:r>
              <a:rPr lang="zh-TW" altLang="en-US" sz="1200" smtClean="0">
                <a:latin typeface="Arial" panose="020B0604020202020204" pitchFamily="34" charset="0"/>
              </a:rPr>
              <a:t>    </a:t>
            </a:r>
            <a:endParaRPr lang="en-US" altLang="zh-TW" sz="1200" smtClean="0">
              <a:latin typeface="Arial" panose="020B0604020202020204" pitchFamily="34" charset="0"/>
            </a:endParaRPr>
          </a:p>
        </p:txBody>
      </p:sp>
      <p:sp>
        <p:nvSpPr>
          <p:cNvPr id="4099" name="矩形 4"/>
          <p:cNvSpPr>
            <a:spLocks noChangeArrowheads="1"/>
          </p:cNvSpPr>
          <p:nvPr/>
        </p:nvSpPr>
        <p:spPr bwMode="auto">
          <a:xfrm>
            <a:off x="1258888" y="0"/>
            <a:ext cx="3313112" cy="692150"/>
          </a:xfrm>
          <a:prstGeom prst="rect">
            <a:avLst/>
          </a:prstGeom>
          <a:solidFill>
            <a:srgbClr val="D9C215"/>
          </a:solidFill>
          <a:ln w="9525" algn="ctr">
            <a:solidFill>
              <a:srgbClr val="D9C215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標楷體" panose="03000509000000000000" pitchFamily="65" charset="-120"/>
              </a:defRPr>
            </a:lvl9pPr>
          </a:lstStyle>
          <a:p>
            <a:pPr eaLnBrk="1" hangingPunct="1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259632" y="0"/>
            <a:ext cx="36004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defRPr/>
            </a:pPr>
            <a:r>
              <a:rPr lang="zh-TW" altLang="en-US" sz="4000" dirty="0">
                <a:effectLst>
                  <a:glow rad="177800">
                    <a:schemeClr val="bg1"/>
                  </a:glow>
                </a:effectLst>
                <a:latin typeface="華康中特圓體" panose="020F0809000000000000" pitchFamily="49" charset="-120"/>
                <a:ea typeface="華康中特圓體" panose="020F0809000000000000" pitchFamily="49" charset="-120"/>
              </a:rPr>
              <a:t>分數教學學具</a:t>
            </a:r>
          </a:p>
        </p:txBody>
      </p:sp>
      <p:sp>
        <p:nvSpPr>
          <p:cNvPr id="24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077200" y="6528816"/>
            <a:ext cx="1066800" cy="329184"/>
          </a:xfrm>
          <a:prstGeom prst="rect">
            <a:avLst/>
          </a:prstGeom>
        </p:spPr>
        <p:txBody>
          <a:bodyPr/>
          <a:lstStyle/>
          <a:p>
            <a:fld id="{FA61CA24-0CF4-4185-9F2A-8564CEA1453A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484784"/>
            <a:ext cx="5550718" cy="475420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484784"/>
            <a:ext cx="2885973" cy="21866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59" y="3861048"/>
            <a:ext cx="2885973" cy="2450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70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91TGp_education_light">
  <a:themeElements>
    <a:clrScheme name="291TGp_education_light 2">
      <a:dk1>
        <a:srgbClr val="000000"/>
      </a:dk1>
      <a:lt1>
        <a:srgbClr val="FFFFFF"/>
      </a:lt1>
      <a:dk2>
        <a:srgbClr val="193583"/>
      </a:dk2>
      <a:lt2>
        <a:srgbClr val="C0C0C0"/>
      </a:lt2>
      <a:accent1>
        <a:srgbClr val="89CA64"/>
      </a:accent1>
      <a:accent2>
        <a:srgbClr val="D9C215"/>
      </a:accent2>
      <a:accent3>
        <a:srgbClr val="FFFFFF"/>
      </a:accent3>
      <a:accent4>
        <a:srgbClr val="000000"/>
      </a:accent4>
      <a:accent5>
        <a:srgbClr val="C4E1B8"/>
      </a:accent5>
      <a:accent6>
        <a:srgbClr val="C4B012"/>
      </a:accent6>
      <a:hlink>
        <a:srgbClr val="04884E"/>
      </a:hlink>
      <a:folHlink>
        <a:srgbClr val="FF9600"/>
      </a:folHlink>
    </a:clrScheme>
    <a:fontScheme name="291TGp_education_light">
      <a:majorFont>
        <a:latin typeface="標楷體"/>
        <a:ea typeface="標楷體"/>
        <a:cs typeface=""/>
      </a:majorFont>
      <a:minorFont>
        <a:latin typeface="標楷體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91TGp_education_light 1">
        <a:dk1>
          <a:srgbClr val="30311D"/>
        </a:dk1>
        <a:lt1>
          <a:srgbClr val="FFFFFF"/>
        </a:lt1>
        <a:dk2>
          <a:srgbClr val="333399"/>
        </a:dk2>
        <a:lt2>
          <a:srgbClr val="C0C0C0"/>
        </a:lt2>
        <a:accent1>
          <a:srgbClr val="3780BD"/>
        </a:accent1>
        <a:accent2>
          <a:srgbClr val="98C13D"/>
        </a:accent2>
        <a:accent3>
          <a:srgbClr val="FFFFFF"/>
        </a:accent3>
        <a:accent4>
          <a:srgbClr val="272817"/>
        </a:accent4>
        <a:accent5>
          <a:srgbClr val="AEC0DB"/>
        </a:accent5>
        <a:accent6>
          <a:srgbClr val="89AF36"/>
        </a:accent6>
        <a:hlink>
          <a:srgbClr val="F5B821"/>
        </a:hlink>
        <a:folHlink>
          <a:srgbClr val="91597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education_light 2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89CA64"/>
        </a:accent1>
        <a:accent2>
          <a:srgbClr val="D9C215"/>
        </a:accent2>
        <a:accent3>
          <a:srgbClr val="FFFFFF"/>
        </a:accent3>
        <a:accent4>
          <a:srgbClr val="000000"/>
        </a:accent4>
        <a:accent5>
          <a:srgbClr val="C4E1B8"/>
        </a:accent5>
        <a:accent6>
          <a:srgbClr val="C4B012"/>
        </a:accent6>
        <a:hlink>
          <a:srgbClr val="04884E"/>
        </a:hlink>
        <a:folHlink>
          <a:srgbClr val="FF9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91TGp_education_light 3">
        <a:dk1>
          <a:srgbClr val="000000"/>
        </a:dk1>
        <a:lt1>
          <a:srgbClr val="FFFFFF"/>
        </a:lt1>
        <a:dk2>
          <a:srgbClr val="006666"/>
        </a:dk2>
        <a:lt2>
          <a:srgbClr val="C0C0C0"/>
        </a:lt2>
        <a:accent1>
          <a:srgbClr val="D4502C"/>
        </a:accent1>
        <a:accent2>
          <a:srgbClr val="D7AE3B"/>
        </a:accent2>
        <a:accent3>
          <a:srgbClr val="FFFFFF"/>
        </a:accent3>
        <a:accent4>
          <a:srgbClr val="000000"/>
        </a:accent4>
        <a:accent5>
          <a:srgbClr val="E6B3AC"/>
        </a:accent5>
        <a:accent6>
          <a:srgbClr val="C39D35"/>
        </a:accent6>
        <a:hlink>
          <a:srgbClr val="1C74B0"/>
        </a:hlink>
        <a:folHlink>
          <a:srgbClr val="85C1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291TGp_education_light</Template>
  <TotalTime>3214</TotalTime>
  <Words>1350</Words>
  <Application>Microsoft Office PowerPoint</Application>
  <PresentationFormat>如螢幕大小 (4:3)</PresentationFormat>
  <Paragraphs>328</Paragraphs>
  <Slides>48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18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48</vt:i4>
      </vt:variant>
    </vt:vector>
  </HeadingPairs>
  <TitlesOfParts>
    <vt:vector size="68" baseType="lpstr">
      <vt:lpstr>Batang</vt:lpstr>
      <vt:lpstr>SimHei</vt:lpstr>
      <vt:lpstr>金梅毛海九宮實心</vt:lpstr>
      <vt:lpstr>華康中特圓體</vt:lpstr>
      <vt:lpstr>華康中黑體</vt:lpstr>
      <vt:lpstr>華康行楷體W5</vt:lpstr>
      <vt:lpstr>華康海報體W9</vt:lpstr>
      <vt:lpstr>華康細圓體</vt:lpstr>
      <vt:lpstr>華康儷中宋</vt:lpstr>
      <vt:lpstr>華康儷粗圓</vt:lpstr>
      <vt:lpstr>超世紀中疊黑</vt:lpstr>
      <vt:lpstr>微軟正黑體</vt:lpstr>
      <vt:lpstr>新細明體</vt:lpstr>
      <vt:lpstr>標楷體</vt:lpstr>
      <vt:lpstr>Arial</vt:lpstr>
      <vt:lpstr>Cambria Math</vt:lpstr>
      <vt:lpstr>Times New Roman</vt:lpstr>
      <vt:lpstr>Wingdings</vt:lpstr>
      <vt:lpstr>291TGp_education_light</vt:lpstr>
      <vt:lpstr>方程式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NONE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user</dc:creator>
  <cp:lastModifiedBy>user</cp:lastModifiedBy>
  <cp:revision>1114</cp:revision>
  <dcterms:created xsi:type="dcterms:W3CDTF">2011-02-09T03:06:04Z</dcterms:created>
  <dcterms:modified xsi:type="dcterms:W3CDTF">2016-10-20T03:31:52Z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3535990</vt:lpwstr>
  </property>
  <property fmtid="{D5CDD505-2E9C-101B-9397-08002B2CF9AE}" name="NXPowerLiteVersion" pid="3">
    <vt:lpwstr>D4.1.4</vt:lpwstr>
  </property>
</Properties>
</file>