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224" r:id="rId2"/>
    <p:sldMasterId id="2147484236" r:id="rId3"/>
    <p:sldMasterId id="2147484260" r:id="rId4"/>
    <p:sldMasterId id="2147484272" r:id="rId5"/>
    <p:sldMasterId id="2147484284" r:id="rId6"/>
    <p:sldMasterId id="2147484296" r:id="rId7"/>
  </p:sldMasterIdLst>
  <p:notesMasterIdLst>
    <p:notesMasterId r:id="rId78"/>
  </p:notesMasterIdLst>
  <p:handoutMasterIdLst>
    <p:handoutMasterId r:id="rId79"/>
  </p:handoutMasterIdLst>
  <p:sldIdLst>
    <p:sldId id="261" r:id="rId8"/>
    <p:sldId id="316" r:id="rId9"/>
    <p:sldId id="409" r:id="rId10"/>
    <p:sldId id="410" r:id="rId11"/>
    <p:sldId id="411" r:id="rId12"/>
    <p:sldId id="425" r:id="rId13"/>
    <p:sldId id="423" r:id="rId14"/>
    <p:sldId id="424" r:id="rId15"/>
    <p:sldId id="426" r:id="rId16"/>
    <p:sldId id="415" r:id="rId17"/>
    <p:sldId id="405" r:id="rId18"/>
    <p:sldId id="406" r:id="rId19"/>
    <p:sldId id="407" r:id="rId20"/>
    <p:sldId id="437" r:id="rId21"/>
    <p:sldId id="408" r:id="rId22"/>
    <p:sldId id="438" r:id="rId23"/>
    <p:sldId id="439" r:id="rId24"/>
    <p:sldId id="397" r:id="rId25"/>
    <p:sldId id="398" r:id="rId26"/>
    <p:sldId id="399" r:id="rId27"/>
    <p:sldId id="402" r:id="rId28"/>
    <p:sldId id="403" r:id="rId29"/>
    <p:sldId id="368" r:id="rId30"/>
    <p:sldId id="369" r:id="rId31"/>
    <p:sldId id="370" r:id="rId32"/>
    <p:sldId id="377" r:id="rId33"/>
    <p:sldId id="440" r:id="rId34"/>
    <p:sldId id="378" r:id="rId35"/>
    <p:sldId id="393" r:id="rId36"/>
    <p:sldId id="394" r:id="rId37"/>
    <p:sldId id="395" r:id="rId38"/>
    <p:sldId id="441" r:id="rId39"/>
    <p:sldId id="384" r:id="rId40"/>
    <p:sldId id="385" r:id="rId41"/>
    <p:sldId id="358" r:id="rId42"/>
    <p:sldId id="318" r:id="rId43"/>
    <p:sldId id="361" r:id="rId44"/>
    <p:sldId id="362" r:id="rId45"/>
    <p:sldId id="336" r:id="rId46"/>
    <p:sldId id="332" r:id="rId47"/>
    <p:sldId id="363" r:id="rId48"/>
    <p:sldId id="333" r:id="rId49"/>
    <p:sldId id="422" r:id="rId50"/>
    <p:sldId id="421" r:id="rId51"/>
    <p:sldId id="334" r:id="rId52"/>
    <p:sldId id="337" r:id="rId53"/>
    <p:sldId id="442" r:id="rId54"/>
    <p:sldId id="443" r:id="rId55"/>
    <p:sldId id="427" r:id="rId56"/>
    <p:sldId id="430" r:id="rId57"/>
    <p:sldId id="431" r:id="rId58"/>
    <p:sldId id="432" r:id="rId59"/>
    <p:sldId id="435" r:id="rId60"/>
    <p:sldId id="436" r:id="rId61"/>
    <p:sldId id="345" r:id="rId62"/>
    <p:sldId id="346" r:id="rId63"/>
    <p:sldId id="347" r:id="rId64"/>
    <p:sldId id="348" r:id="rId65"/>
    <p:sldId id="349" r:id="rId66"/>
    <p:sldId id="350" r:id="rId67"/>
    <p:sldId id="351" r:id="rId68"/>
    <p:sldId id="404" r:id="rId69"/>
    <p:sldId id="401" r:id="rId70"/>
    <p:sldId id="400" r:id="rId71"/>
    <p:sldId id="386" r:id="rId72"/>
    <p:sldId id="387" r:id="rId73"/>
    <p:sldId id="388" r:id="rId74"/>
    <p:sldId id="389" r:id="rId75"/>
    <p:sldId id="390" r:id="rId76"/>
    <p:sldId id="299" r:id="rId77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0000FF"/>
    <a:srgbClr val="0066FF"/>
    <a:srgbClr val="003300"/>
    <a:srgbClr val="006600"/>
    <a:srgbClr val="CC0099"/>
    <a:srgbClr val="580041"/>
    <a:srgbClr val="360028"/>
    <a:srgbClr val="CC9900"/>
    <a:srgbClr val="740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99" autoAdjust="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965"/>
    </p:cViewPr>
  </p:sorterViewPr>
  <p:notesViewPr>
    <p:cSldViewPr>
      <p:cViewPr varScale="1">
        <p:scale>
          <a:sx n="49" d="100"/>
          <a:sy n="49" d="100"/>
        </p:scale>
        <p:origin x="2755" y="53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theme" Target="theme/theme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C74AB3-B170-49BC-8AA7-1F0717B32349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16A10798-7444-456B-BCC6-6712A69ED27E}">
      <dgm:prSet phldrT="[文字]"/>
      <dgm:spPr/>
      <dgm:t>
        <a:bodyPr/>
        <a:lstStyle/>
        <a:p>
          <a:r>
            <a:rPr lang="zh-TW" altLang="en-US" b="1" dirty="0" smtClean="0"/>
            <a:t>測驗統計分析結果</a:t>
          </a:r>
          <a:endParaRPr lang="zh-TW" altLang="en-US" b="1" dirty="0"/>
        </a:p>
      </dgm:t>
    </dgm:pt>
    <dgm:pt modelId="{5E05B206-844B-43C9-9F8D-673EEC8D9BC3}" type="parTrans" cxnId="{5E086187-B50F-45C4-A24B-7F5E6DF1CB1C}">
      <dgm:prSet/>
      <dgm:spPr/>
      <dgm:t>
        <a:bodyPr/>
        <a:lstStyle/>
        <a:p>
          <a:endParaRPr lang="zh-TW" altLang="en-US"/>
        </a:p>
      </dgm:t>
    </dgm:pt>
    <dgm:pt modelId="{D1AFE105-10BA-48BC-8155-1CFE78D2E552}" type="sibTrans" cxnId="{5E086187-B50F-45C4-A24B-7F5E6DF1CB1C}">
      <dgm:prSet/>
      <dgm:spPr/>
      <dgm:t>
        <a:bodyPr/>
        <a:lstStyle/>
        <a:p>
          <a:endParaRPr lang="zh-TW" altLang="en-US"/>
        </a:p>
      </dgm:t>
    </dgm:pt>
    <dgm:pt modelId="{435ABC33-CDD2-41F8-ABF9-6AFB4C23FBB9}">
      <dgm:prSet phldrT="[文字]"/>
      <dgm:spPr/>
      <dgm:t>
        <a:bodyPr/>
        <a:lstStyle/>
        <a:p>
          <a:r>
            <a:rPr lang="zh-TW" altLang="en-US" b="1" dirty="0" smtClean="0"/>
            <a:t>結果的可能性推論</a:t>
          </a:r>
          <a:endParaRPr lang="zh-TW" altLang="en-US" b="1" dirty="0"/>
        </a:p>
      </dgm:t>
    </dgm:pt>
    <dgm:pt modelId="{5AD9B9F0-DCE8-4717-A8A9-961577EA2B9A}" type="parTrans" cxnId="{7BB8D45D-2D7C-479D-809C-883E49B5EAD2}">
      <dgm:prSet/>
      <dgm:spPr/>
      <dgm:t>
        <a:bodyPr/>
        <a:lstStyle/>
        <a:p>
          <a:endParaRPr lang="zh-TW" altLang="en-US"/>
        </a:p>
      </dgm:t>
    </dgm:pt>
    <dgm:pt modelId="{242B5EAE-7B08-48AE-9A15-FC2C77369873}" type="sibTrans" cxnId="{7BB8D45D-2D7C-479D-809C-883E49B5EAD2}">
      <dgm:prSet/>
      <dgm:spPr/>
      <dgm:t>
        <a:bodyPr/>
        <a:lstStyle/>
        <a:p>
          <a:endParaRPr lang="zh-TW" altLang="en-US"/>
        </a:p>
      </dgm:t>
    </dgm:pt>
    <dgm:pt modelId="{747AD829-3C59-4E89-8293-960049F0DA28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試題析論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6ABA2A2D-9956-4024-BE2B-C981A0AC1C74}" type="parTrans" cxnId="{6BDF3869-01BF-4547-A9C2-32DD11756F16}">
      <dgm:prSet/>
      <dgm:spPr/>
      <dgm:t>
        <a:bodyPr/>
        <a:lstStyle/>
        <a:p>
          <a:endParaRPr lang="zh-TW" altLang="en-US"/>
        </a:p>
      </dgm:t>
    </dgm:pt>
    <dgm:pt modelId="{A230C341-9797-4EAF-87BF-8B76012D35EE}" type="sibTrans" cxnId="{6BDF3869-01BF-4547-A9C2-32DD11756F16}">
      <dgm:prSet/>
      <dgm:spPr/>
      <dgm:t>
        <a:bodyPr/>
        <a:lstStyle/>
        <a:p>
          <a:endParaRPr lang="zh-TW" altLang="en-US"/>
        </a:p>
      </dgm:t>
    </dgm:pt>
    <dgm:pt modelId="{639E600D-4BDB-400B-A551-E260626B4411}">
      <dgm:prSet phldrT="[文字]"/>
      <dgm:spPr/>
      <dgm:t>
        <a:bodyPr/>
        <a:lstStyle/>
        <a:p>
          <a:r>
            <a:rPr lang="zh-TW" altLang="en-US" b="1" dirty="0" smtClean="0"/>
            <a:t>學力試題綜析（含教學建議）</a:t>
          </a:r>
          <a:endParaRPr lang="zh-TW" altLang="en-US" b="1" dirty="0"/>
        </a:p>
      </dgm:t>
    </dgm:pt>
    <dgm:pt modelId="{E44881A9-02D2-4551-84CB-EC9BBF7BBF12}" type="parTrans" cxnId="{03D153CF-5119-4B7C-8202-1F5E3EDAE7C6}">
      <dgm:prSet/>
      <dgm:spPr/>
      <dgm:t>
        <a:bodyPr/>
        <a:lstStyle/>
        <a:p>
          <a:endParaRPr lang="zh-TW" altLang="en-US"/>
        </a:p>
      </dgm:t>
    </dgm:pt>
    <dgm:pt modelId="{EE28AE0A-51C9-40BD-8725-1139178B0922}" type="sibTrans" cxnId="{03D153CF-5119-4B7C-8202-1F5E3EDAE7C6}">
      <dgm:prSet/>
      <dgm:spPr/>
      <dgm:t>
        <a:bodyPr/>
        <a:lstStyle/>
        <a:p>
          <a:endParaRPr lang="zh-TW" altLang="en-US"/>
        </a:p>
      </dgm:t>
    </dgm:pt>
    <dgm:pt modelId="{1CDB8906-BE60-4006-B53A-94D5A0197C70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綜合建議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EF66319-F4D8-4279-A8EC-B386237D1085}" type="parTrans" cxnId="{109A0FEE-529C-4260-8FE3-10A1DC0D1504}">
      <dgm:prSet/>
      <dgm:spPr/>
      <dgm:t>
        <a:bodyPr/>
        <a:lstStyle/>
        <a:p>
          <a:endParaRPr lang="zh-TW" altLang="en-US"/>
        </a:p>
      </dgm:t>
    </dgm:pt>
    <dgm:pt modelId="{61D34CA9-EAA9-45D6-B2F4-8A1CDEE3AFAD}" type="sibTrans" cxnId="{109A0FEE-529C-4260-8FE3-10A1DC0D1504}">
      <dgm:prSet/>
      <dgm:spPr/>
      <dgm:t>
        <a:bodyPr/>
        <a:lstStyle/>
        <a:p>
          <a:endParaRPr lang="zh-TW" altLang="en-US"/>
        </a:p>
      </dgm:t>
    </dgm:pt>
    <dgm:pt modelId="{7CDB877C-ABB7-49BC-9833-933BFA89B446}">
      <dgm:prSet phldrT="[文字]"/>
      <dgm:spPr/>
      <dgm:t>
        <a:bodyPr/>
        <a:lstStyle/>
        <a:p>
          <a:r>
            <a:rPr lang="zh-TW" altLang="en-US" b="1" dirty="0" smtClean="0"/>
            <a:t>未來學力檢測方向</a:t>
          </a:r>
          <a:endParaRPr lang="zh-TW" altLang="en-US" b="1" dirty="0"/>
        </a:p>
      </dgm:t>
    </dgm:pt>
    <dgm:pt modelId="{7E794C2B-CB74-4B69-9ECF-B48F0E49C9AA}" type="parTrans" cxnId="{3C163C6E-EB05-4B84-907B-79D24CEF9CCA}">
      <dgm:prSet/>
      <dgm:spPr/>
      <dgm:t>
        <a:bodyPr/>
        <a:lstStyle/>
        <a:p>
          <a:endParaRPr lang="zh-TW" altLang="en-US"/>
        </a:p>
      </dgm:t>
    </dgm:pt>
    <dgm:pt modelId="{5A4DB125-0FEA-4C68-AEF0-581CBF04684B}" type="sibTrans" cxnId="{3C163C6E-EB05-4B84-907B-79D24CEF9CCA}">
      <dgm:prSet/>
      <dgm:spPr/>
      <dgm:t>
        <a:bodyPr/>
        <a:lstStyle/>
        <a:p>
          <a:endParaRPr lang="zh-TW" altLang="en-US"/>
        </a:p>
      </dgm:t>
    </dgm:pt>
    <dgm:pt modelId="{86F2F42A-994E-45F2-8EAD-F507E04999DE}">
      <dgm:prSet phldrT="[文字]"/>
      <dgm:spPr/>
      <dgm:t>
        <a:bodyPr/>
        <a:lstStyle/>
        <a:p>
          <a:r>
            <a:rPr lang="zh-TW" altLang="en-US" b="1" dirty="0" smtClean="0"/>
            <a:t>施行上的行政建議</a:t>
          </a:r>
          <a:endParaRPr lang="zh-TW" altLang="en-US" b="1" dirty="0"/>
        </a:p>
      </dgm:t>
    </dgm:pt>
    <dgm:pt modelId="{7EBBD553-24F0-4582-B075-14BB90E6D23E}" type="parTrans" cxnId="{745F0656-C6CF-4063-9AB5-7930D9CA1940}">
      <dgm:prSet/>
      <dgm:spPr/>
      <dgm:t>
        <a:bodyPr/>
        <a:lstStyle/>
        <a:p>
          <a:endParaRPr lang="zh-TW" altLang="en-US"/>
        </a:p>
      </dgm:t>
    </dgm:pt>
    <dgm:pt modelId="{B1ACFBD8-5F13-433D-A092-FF5F55728476}" type="sibTrans" cxnId="{745F0656-C6CF-4063-9AB5-7930D9CA1940}">
      <dgm:prSet/>
      <dgm:spPr/>
      <dgm:t>
        <a:bodyPr/>
        <a:lstStyle/>
        <a:p>
          <a:endParaRPr lang="zh-TW" altLang="en-US"/>
        </a:p>
      </dgm:t>
    </dgm:pt>
    <dgm:pt modelId="{89BBA666-1617-4FDE-84B6-8E3D907AD10A}">
      <dgm:prSet phldrT="[文字]"/>
      <dgm:spPr/>
      <dgm:t>
        <a:bodyPr/>
        <a:lstStyle/>
        <a:p>
          <a:r>
            <a:rPr lang="zh-TW" altLang="en-US" b="1" dirty="0" smtClean="0"/>
            <a:t>情意試題摘要分析</a:t>
          </a:r>
          <a:endParaRPr lang="zh-TW" altLang="en-US" b="1" dirty="0"/>
        </a:p>
      </dgm:t>
    </dgm:pt>
    <dgm:pt modelId="{3FD19722-321F-418C-959B-40F1D7D014D9}" type="parTrans" cxnId="{6721D308-1022-4238-9A0C-7D86D53334A2}">
      <dgm:prSet/>
      <dgm:spPr/>
      <dgm:t>
        <a:bodyPr/>
        <a:lstStyle/>
        <a:p>
          <a:endParaRPr lang="zh-TW" altLang="en-US"/>
        </a:p>
      </dgm:t>
    </dgm:pt>
    <dgm:pt modelId="{B56DC1E7-1E4F-4357-BF97-6D117D066CA1}" type="sibTrans" cxnId="{6721D308-1022-4238-9A0C-7D86D53334A2}">
      <dgm:prSet/>
      <dgm:spPr/>
      <dgm:t>
        <a:bodyPr/>
        <a:lstStyle/>
        <a:p>
          <a:endParaRPr lang="zh-TW" altLang="en-US"/>
        </a:p>
      </dgm:t>
    </dgm:pt>
    <dgm:pt modelId="{1208C2BD-3A88-42CD-9F9B-370DED08C167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檢測概況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D8570085-3391-4D2F-B40C-5A09F1E3BD36}" type="parTrans" cxnId="{329C6CED-A004-417A-8823-EE50E86754B5}">
      <dgm:prSet/>
      <dgm:spPr/>
      <dgm:t>
        <a:bodyPr/>
        <a:lstStyle/>
        <a:p>
          <a:endParaRPr lang="zh-TW" altLang="en-US"/>
        </a:p>
      </dgm:t>
    </dgm:pt>
    <dgm:pt modelId="{D9E28513-F1DE-4628-A1B0-6BBD013E036B}" type="sibTrans" cxnId="{329C6CED-A004-417A-8823-EE50E86754B5}">
      <dgm:prSet/>
      <dgm:spPr/>
      <dgm:t>
        <a:bodyPr/>
        <a:lstStyle/>
        <a:p>
          <a:endParaRPr lang="zh-TW" altLang="en-US"/>
        </a:p>
      </dgm:t>
    </dgm:pt>
    <dgm:pt modelId="{C8DF27E8-0C4A-45E0-9D0D-7D73F4878513}">
      <dgm:prSet phldrT="[文字]"/>
      <dgm:spPr/>
      <dgm:t>
        <a:bodyPr/>
        <a:lstStyle/>
        <a:p>
          <a:r>
            <a:rPr lang="zh-TW" altLang="en-US" b="1" dirty="0" smtClean="0"/>
            <a:t>全世界</a:t>
          </a:r>
          <a:r>
            <a:rPr lang="zh-TW" altLang="en-US" b="1" dirty="0" smtClean="0">
              <a:solidFill>
                <a:schemeClr val="tx1"/>
              </a:solidFill>
            </a:rPr>
            <a:t>：</a:t>
          </a:r>
          <a:r>
            <a:rPr lang="en-US" altLang="zh-TW" b="1" dirty="0" smtClean="0">
              <a:solidFill>
                <a:schemeClr val="tx1"/>
              </a:solidFill>
            </a:rPr>
            <a:t>PIRSL</a:t>
          </a:r>
          <a:r>
            <a:rPr lang="zh-TW" altLang="en-US" b="1" dirty="0" smtClean="0">
              <a:solidFill>
                <a:schemeClr val="tx1"/>
              </a:solidFill>
            </a:rPr>
            <a:t>、</a:t>
          </a:r>
          <a:r>
            <a:rPr lang="en-US" altLang="zh-TW" b="1" dirty="0" smtClean="0">
              <a:solidFill>
                <a:schemeClr val="tx1"/>
              </a:solidFill>
            </a:rPr>
            <a:t>PISA</a:t>
          </a:r>
          <a:endParaRPr lang="zh-TW" altLang="en-US" b="1" dirty="0">
            <a:solidFill>
              <a:schemeClr val="tx1"/>
            </a:solidFill>
          </a:endParaRPr>
        </a:p>
      </dgm:t>
    </dgm:pt>
    <dgm:pt modelId="{9CB949F9-9E53-4022-AE3A-3A5FDE9DD883}" type="parTrans" cxnId="{F9805387-D995-44BA-89A8-512750240445}">
      <dgm:prSet/>
      <dgm:spPr/>
      <dgm:t>
        <a:bodyPr/>
        <a:lstStyle/>
        <a:p>
          <a:endParaRPr lang="zh-TW" altLang="en-US"/>
        </a:p>
      </dgm:t>
    </dgm:pt>
    <dgm:pt modelId="{2D53C0E1-6B20-49C7-A7F5-FE114BDF89C2}" type="sibTrans" cxnId="{F9805387-D995-44BA-89A8-512750240445}">
      <dgm:prSet/>
      <dgm:spPr/>
      <dgm:t>
        <a:bodyPr/>
        <a:lstStyle/>
        <a:p>
          <a:endParaRPr lang="zh-TW" altLang="en-US"/>
        </a:p>
      </dgm:t>
    </dgm:pt>
    <dgm:pt modelId="{72B7E1F1-B64A-4447-990F-4F92D046FAF6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全國：</a:t>
          </a:r>
          <a:r>
            <a:rPr lang="en-US" altLang="zh-TW" b="1" dirty="0" smtClean="0">
              <a:solidFill>
                <a:schemeClr val="tx1"/>
              </a:solidFill>
            </a:rPr>
            <a:t>TASA</a:t>
          </a:r>
          <a:r>
            <a:rPr lang="zh-TW" altLang="en-US" b="1" dirty="0" smtClean="0"/>
            <a:t>、</a:t>
          </a:r>
          <a:r>
            <a:rPr lang="zh-TW" altLang="zh-TW" b="1" dirty="0" smtClean="0">
              <a:solidFill>
                <a:srgbClr val="FF0000"/>
              </a:solidFill>
            </a:rPr>
            <a:t>學生學習能力檢測</a:t>
          </a:r>
          <a:endParaRPr lang="zh-TW" altLang="en-US" b="1" dirty="0"/>
        </a:p>
      </dgm:t>
    </dgm:pt>
    <dgm:pt modelId="{830C6340-07AB-4F23-A9A3-A30B0DB59B31}" type="parTrans" cxnId="{809A8931-262F-4CA1-B449-56D4F6BB7563}">
      <dgm:prSet/>
      <dgm:spPr/>
      <dgm:t>
        <a:bodyPr/>
        <a:lstStyle/>
        <a:p>
          <a:endParaRPr lang="zh-TW" altLang="en-US"/>
        </a:p>
      </dgm:t>
    </dgm:pt>
    <dgm:pt modelId="{B574060C-9A68-433C-9BFB-BD7C3F078B2E}" type="sibTrans" cxnId="{809A8931-262F-4CA1-B449-56D4F6BB7563}">
      <dgm:prSet/>
      <dgm:spPr/>
      <dgm:t>
        <a:bodyPr/>
        <a:lstStyle/>
        <a:p>
          <a:endParaRPr lang="zh-TW" altLang="en-US"/>
        </a:p>
      </dgm:t>
    </dgm:pt>
    <dgm:pt modelId="{214BD02E-D5EF-4870-9460-96DB15F95CD9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測驗統計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3388F90-425E-4D8B-97EF-DE6F8A10047B}" type="sibTrans" cxnId="{F20ECB28-ABE9-4170-A0A2-D1AA24BC9604}">
      <dgm:prSet/>
      <dgm:spPr/>
      <dgm:t>
        <a:bodyPr/>
        <a:lstStyle/>
        <a:p>
          <a:endParaRPr lang="zh-TW" altLang="en-US"/>
        </a:p>
      </dgm:t>
    </dgm:pt>
    <dgm:pt modelId="{47EA3E21-405D-4873-AF0A-DCA8765D2281}" type="parTrans" cxnId="{F20ECB28-ABE9-4170-A0A2-D1AA24BC9604}">
      <dgm:prSet/>
      <dgm:spPr/>
      <dgm:t>
        <a:bodyPr/>
        <a:lstStyle/>
        <a:p>
          <a:endParaRPr lang="zh-TW" altLang="en-US"/>
        </a:p>
      </dgm:t>
    </dgm:pt>
    <dgm:pt modelId="{DE772439-6383-4ACA-8F4B-B74A895DD2DB}" type="pres">
      <dgm:prSet presAssocID="{43C74AB3-B170-49BC-8AA7-1F0717B323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9E99BBC-0D32-400F-96AF-B685812CD576}" type="pres">
      <dgm:prSet presAssocID="{1208C2BD-3A88-42CD-9F9B-370DED08C167}" presName="linNode" presStyleCnt="0"/>
      <dgm:spPr/>
    </dgm:pt>
    <dgm:pt modelId="{8B297A9B-32AF-4986-8E5B-3427B39577CF}" type="pres">
      <dgm:prSet presAssocID="{1208C2BD-3A88-42CD-9F9B-370DED08C16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FA8899-F1DD-4793-BAE7-4E70387498CF}" type="pres">
      <dgm:prSet presAssocID="{1208C2BD-3A88-42CD-9F9B-370DED08C16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769DF-23A4-4437-AA09-00EAE6CFCF55}" type="pres">
      <dgm:prSet presAssocID="{D9E28513-F1DE-4628-A1B0-6BBD013E036B}" presName="sp" presStyleCnt="0"/>
      <dgm:spPr/>
    </dgm:pt>
    <dgm:pt modelId="{2A71BB37-F2A8-486E-B23E-64ED0247102C}" type="pres">
      <dgm:prSet presAssocID="{214BD02E-D5EF-4870-9460-96DB15F95CD9}" presName="linNode" presStyleCnt="0"/>
      <dgm:spPr/>
    </dgm:pt>
    <dgm:pt modelId="{EFDCDF3D-E461-4BF3-A541-55F5F76B287C}" type="pres">
      <dgm:prSet presAssocID="{214BD02E-D5EF-4870-9460-96DB15F95CD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80C9A5-D748-49A6-9ABE-03658A0C3FF4}" type="pres">
      <dgm:prSet presAssocID="{214BD02E-D5EF-4870-9460-96DB15F95CD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1DB1D7-D4E1-445C-8EE6-CADF1C6772BE}" type="pres">
      <dgm:prSet presAssocID="{13388F90-425E-4D8B-97EF-DE6F8A10047B}" presName="sp" presStyleCnt="0"/>
      <dgm:spPr/>
    </dgm:pt>
    <dgm:pt modelId="{8C45303B-7344-41F7-9CEE-188A50B96555}" type="pres">
      <dgm:prSet presAssocID="{747AD829-3C59-4E89-8293-960049F0DA28}" presName="linNode" presStyleCnt="0"/>
      <dgm:spPr/>
    </dgm:pt>
    <dgm:pt modelId="{9CAC1E03-29EE-4908-B5A5-1DE00D11CCE3}" type="pres">
      <dgm:prSet presAssocID="{747AD829-3C59-4E89-8293-960049F0DA2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40664F-32AA-4DF7-B334-16766ECECEE5}" type="pres">
      <dgm:prSet presAssocID="{747AD829-3C59-4E89-8293-960049F0DA2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115EFB-B8E8-45FB-9725-6158BE180F80}" type="pres">
      <dgm:prSet presAssocID="{A230C341-9797-4EAF-87BF-8B76012D35EE}" presName="sp" presStyleCnt="0"/>
      <dgm:spPr/>
    </dgm:pt>
    <dgm:pt modelId="{07BFB36B-FD66-4BCA-A34E-06876557E866}" type="pres">
      <dgm:prSet presAssocID="{1CDB8906-BE60-4006-B53A-94D5A0197C70}" presName="linNode" presStyleCnt="0"/>
      <dgm:spPr/>
    </dgm:pt>
    <dgm:pt modelId="{7A4CAB9C-90BE-4088-B7DC-955BD6F60310}" type="pres">
      <dgm:prSet presAssocID="{1CDB8906-BE60-4006-B53A-94D5A0197C7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D28BCA-9946-4204-B0F7-1EA7AAF8A928}" type="pres">
      <dgm:prSet presAssocID="{1CDB8906-BE60-4006-B53A-94D5A0197C7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3D153CF-5119-4B7C-8202-1F5E3EDAE7C6}" srcId="{747AD829-3C59-4E89-8293-960049F0DA28}" destId="{639E600D-4BDB-400B-A551-E260626B4411}" srcOrd="0" destOrd="0" parTransId="{E44881A9-02D2-4551-84CB-EC9BBF7BBF12}" sibTransId="{EE28AE0A-51C9-40BD-8725-1139178B0922}"/>
    <dgm:cxn modelId="{A362798D-2AA5-446B-891B-4DA46E7D998B}" type="presOf" srcId="{435ABC33-CDD2-41F8-ABF9-6AFB4C23FBB9}" destId="{BD80C9A5-D748-49A6-9ABE-03658A0C3FF4}" srcOrd="0" destOrd="1" presId="urn:microsoft.com/office/officeart/2005/8/layout/vList5"/>
    <dgm:cxn modelId="{6BDF3869-01BF-4547-A9C2-32DD11756F16}" srcId="{43C74AB3-B170-49BC-8AA7-1F0717B32349}" destId="{747AD829-3C59-4E89-8293-960049F0DA28}" srcOrd="2" destOrd="0" parTransId="{6ABA2A2D-9956-4024-BE2B-C981A0AC1C74}" sibTransId="{A230C341-9797-4EAF-87BF-8B76012D35EE}"/>
    <dgm:cxn modelId="{109A0FEE-529C-4260-8FE3-10A1DC0D1504}" srcId="{43C74AB3-B170-49BC-8AA7-1F0717B32349}" destId="{1CDB8906-BE60-4006-B53A-94D5A0197C70}" srcOrd="3" destOrd="0" parTransId="{2EF66319-F4D8-4279-A8EC-B386237D1085}" sibTransId="{61D34CA9-EAA9-45D6-B2F4-8A1CDEE3AFAD}"/>
    <dgm:cxn modelId="{CEF42344-34A0-4C47-880F-0F62B4133E25}" type="presOf" srcId="{89BBA666-1617-4FDE-84B6-8E3D907AD10A}" destId="{A740664F-32AA-4DF7-B334-16766ECECEE5}" srcOrd="0" destOrd="1" presId="urn:microsoft.com/office/officeart/2005/8/layout/vList5"/>
    <dgm:cxn modelId="{08F0A1AF-D8A5-42CD-92BA-6584D65FEE03}" type="presOf" srcId="{7CDB877C-ABB7-49BC-9833-933BFA89B446}" destId="{B0D28BCA-9946-4204-B0F7-1EA7AAF8A928}" srcOrd="0" destOrd="0" presId="urn:microsoft.com/office/officeart/2005/8/layout/vList5"/>
    <dgm:cxn modelId="{F9805387-D995-44BA-89A8-512750240445}" srcId="{1208C2BD-3A88-42CD-9F9B-370DED08C167}" destId="{C8DF27E8-0C4A-45E0-9D0D-7D73F4878513}" srcOrd="0" destOrd="0" parTransId="{9CB949F9-9E53-4022-AE3A-3A5FDE9DD883}" sibTransId="{2D53C0E1-6B20-49C7-A7F5-FE114BDF89C2}"/>
    <dgm:cxn modelId="{3C66FCF7-D5B7-4630-B98D-EBAE31716964}" type="presOf" srcId="{1208C2BD-3A88-42CD-9F9B-370DED08C167}" destId="{8B297A9B-32AF-4986-8E5B-3427B39577CF}" srcOrd="0" destOrd="0" presId="urn:microsoft.com/office/officeart/2005/8/layout/vList5"/>
    <dgm:cxn modelId="{5DB1B4B9-6A7E-459D-AC43-7ED6A366408B}" type="presOf" srcId="{16A10798-7444-456B-BCC6-6712A69ED27E}" destId="{BD80C9A5-D748-49A6-9ABE-03658A0C3FF4}" srcOrd="0" destOrd="0" presId="urn:microsoft.com/office/officeart/2005/8/layout/vList5"/>
    <dgm:cxn modelId="{915D2712-A332-446C-A744-A09BF0B44842}" type="presOf" srcId="{214BD02E-D5EF-4870-9460-96DB15F95CD9}" destId="{EFDCDF3D-E461-4BF3-A541-55F5F76B287C}" srcOrd="0" destOrd="0" presId="urn:microsoft.com/office/officeart/2005/8/layout/vList5"/>
    <dgm:cxn modelId="{5E086187-B50F-45C4-A24B-7F5E6DF1CB1C}" srcId="{214BD02E-D5EF-4870-9460-96DB15F95CD9}" destId="{16A10798-7444-456B-BCC6-6712A69ED27E}" srcOrd="0" destOrd="0" parTransId="{5E05B206-844B-43C9-9F8D-673EEC8D9BC3}" sibTransId="{D1AFE105-10BA-48BC-8155-1CFE78D2E552}"/>
    <dgm:cxn modelId="{57747EEF-32F4-407E-8194-4445F0455FD3}" type="presOf" srcId="{72B7E1F1-B64A-4447-990F-4F92D046FAF6}" destId="{F9FA8899-F1DD-4793-BAE7-4E70387498CF}" srcOrd="0" destOrd="1" presId="urn:microsoft.com/office/officeart/2005/8/layout/vList5"/>
    <dgm:cxn modelId="{67889A9B-CDC0-4369-A782-CAF0AD5F1256}" type="presOf" srcId="{639E600D-4BDB-400B-A551-E260626B4411}" destId="{A740664F-32AA-4DF7-B334-16766ECECEE5}" srcOrd="0" destOrd="0" presId="urn:microsoft.com/office/officeart/2005/8/layout/vList5"/>
    <dgm:cxn modelId="{7BB8D45D-2D7C-479D-809C-883E49B5EAD2}" srcId="{214BD02E-D5EF-4870-9460-96DB15F95CD9}" destId="{435ABC33-CDD2-41F8-ABF9-6AFB4C23FBB9}" srcOrd="1" destOrd="0" parTransId="{5AD9B9F0-DCE8-4717-A8A9-961577EA2B9A}" sibTransId="{242B5EAE-7B08-48AE-9A15-FC2C77369873}"/>
    <dgm:cxn modelId="{745F0656-C6CF-4063-9AB5-7930D9CA1940}" srcId="{1CDB8906-BE60-4006-B53A-94D5A0197C70}" destId="{86F2F42A-994E-45F2-8EAD-F507E04999DE}" srcOrd="1" destOrd="0" parTransId="{7EBBD553-24F0-4582-B075-14BB90E6D23E}" sibTransId="{B1ACFBD8-5F13-433D-A092-FF5F55728476}"/>
    <dgm:cxn modelId="{3C163C6E-EB05-4B84-907B-79D24CEF9CCA}" srcId="{1CDB8906-BE60-4006-B53A-94D5A0197C70}" destId="{7CDB877C-ABB7-49BC-9833-933BFA89B446}" srcOrd="0" destOrd="0" parTransId="{7E794C2B-CB74-4B69-9ECF-B48F0E49C9AA}" sibTransId="{5A4DB125-0FEA-4C68-AEF0-581CBF04684B}"/>
    <dgm:cxn modelId="{6721D308-1022-4238-9A0C-7D86D53334A2}" srcId="{747AD829-3C59-4E89-8293-960049F0DA28}" destId="{89BBA666-1617-4FDE-84B6-8E3D907AD10A}" srcOrd="1" destOrd="0" parTransId="{3FD19722-321F-418C-959B-40F1D7D014D9}" sibTransId="{B56DC1E7-1E4F-4357-BF97-6D117D066CA1}"/>
    <dgm:cxn modelId="{D6D18C85-CECA-4599-A887-5963BD29FC35}" type="presOf" srcId="{C8DF27E8-0C4A-45E0-9D0D-7D73F4878513}" destId="{F9FA8899-F1DD-4793-BAE7-4E70387498CF}" srcOrd="0" destOrd="0" presId="urn:microsoft.com/office/officeart/2005/8/layout/vList5"/>
    <dgm:cxn modelId="{14641A1A-8516-42F3-9C3D-48FF468FFE12}" type="presOf" srcId="{43C74AB3-B170-49BC-8AA7-1F0717B32349}" destId="{DE772439-6383-4ACA-8F4B-B74A895DD2DB}" srcOrd="0" destOrd="0" presId="urn:microsoft.com/office/officeart/2005/8/layout/vList5"/>
    <dgm:cxn modelId="{C389B1E3-2C80-49D2-9C39-1357E067473E}" type="presOf" srcId="{86F2F42A-994E-45F2-8EAD-F507E04999DE}" destId="{B0D28BCA-9946-4204-B0F7-1EA7AAF8A928}" srcOrd="0" destOrd="1" presId="urn:microsoft.com/office/officeart/2005/8/layout/vList5"/>
    <dgm:cxn modelId="{F20ECB28-ABE9-4170-A0A2-D1AA24BC9604}" srcId="{43C74AB3-B170-49BC-8AA7-1F0717B32349}" destId="{214BD02E-D5EF-4870-9460-96DB15F95CD9}" srcOrd="1" destOrd="0" parTransId="{47EA3E21-405D-4873-AF0A-DCA8765D2281}" sibTransId="{13388F90-425E-4D8B-97EF-DE6F8A10047B}"/>
    <dgm:cxn modelId="{082977E6-F841-40FF-9623-E60E4E187499}" type="presOf" srcId="{1CDB8906-BE60-4006-B53A-94D5A0197C70}" destId="{7A4CAB9C-90BE-4088-B7DC-955BD6F60310}" srcOrd="0" destOrd="0" presId="urn:microsoft.com/office/officeart/2005/8/layout/vList5"/>
    <dgm:cxn modelId="{809A8931-262F-4CA1-B449-56D4F6BB7563}" srcId="{1208C2BD-3A88-42CD-9F9B-370DED08C167}" destId="{72B7E1F1-B64A-4447-990F-4F92D046FAF6}" srcOrd="1" destOrd="0" parTransId="{830C6340-07AB-4F23-A9A3-A30B0DB59B31}" sibTransId="{B574060C-9A68-433C-9BFB-BD7C3F078B2E}"/>
    <dgm:cxn modelId="{1C45A16C-63D1-45DC-91A8-AFC73A5801EC}" type="presOf" srcId="{747AD829-3C59-4E89-8293-960049F0DA28}" destId="{9CAC1E03-29EE-4908-B5A5-1DE00D11CCE3}" srcOrd="0" destOrd="0" presId="urn:microsoft.com/office/officeart/2005/8/layout/vList5"/>
    <dgm:cxn modelId="{329C6CED-A004-417A-8823-EE50E86754B5}" srcId="{43C74AB3-B170-49BC-8AA7-1F0717B32349}" destId="{1208C2BD-3A88-42CD-9F9B-370DED08C167}" srcOrd="0" destOrd="0" parTransId="{D8570085-3391-4D2F-B40C-5A09F1E3BD36}" sibTransId="{D9E28513-F1DE-4628-A1B0-6BBD013E036B}"/>
    <dgm:cxn modelId="{A1B07C39-FF73-413F-818B-469DCFDDAEDB}" type="presParOf" srcId="{DE772439-6383-4ACA-8F4B-B74A895DD2DB}" destId="{A9E99BBC-0D32-400F-96AF-B685812CD576}" srcOrd="0" destOrd="0" presId="urn:microsoft.com/office/officeart/2005/8/layout/vList5"/>
    <dgm:cxn modelId="{C5AFFD6A-FFD6-420C-B056-140BDEEAEF4D}" type="presParOf" srcId="{A9E99BBC-0D32-400F-96AF-B685812CD576}" destId="{8B297A9B-32AF-4986-8E5B-3427B39577CF}" srcOrd="0" destOrd="0" presId="urn:microsoft.com/office/officeart/2005/8/layout/vList5"/>
    <dgm:cxn modelId="{FCD22F32-9E1C-49D5-970F-FBEB360A2C5E}" type="presParOf" srcId="{A9E99BBC-0D32-400F-96AF-B685812CD576}" destId="{F9FA8899-F1DD-4793-BAE7-4E70387498CF}" srcOrd="1" destOrd="0" presId="urn:microsoft.com/office/officeart/2005/8/layout/vList5"/>
    <dgm:cxn modelId="{48244660-BF0D-4110-A453-328014BEF2F0}" type="presParOf" srcId="{DE772439-6383-4ACA-8F4B-B74A895DD2DB}" destId="{1BA769DF-23A4-4437-AA09-00EAE6CFCF55}" srcOrd="1" destOrd="0" presId="urn:microsoft.com/office/officeart/2005/8/layout/vList5"/>
    <dgm:cxn modelId="{029FB97B-E11C-4FAB-AF7A-6412BC2713B0}" type="presParOf" srcId="{DE772439-6383-4ACA-8F4B-B74A895DD2DB}" destId="{2A71BB37-F2A8-486E-B23E-64ED0247102C}" srcOrd="2" destOrd="0" presId="urn:microsoft.com/office/officeart/2005/8/layout/vList5"/>
    <dgm:cxn modelId="{0EDA930D-44E9-42AB-8553-EDBC8627F8CA}" type="presParOf" srcId="{2A71BB37-F2A8-486E-B23E-64ED0247102C}" destId="{EFDCDF3D-E461-4BF3-A541-55F5F76B287C}" srcOrd="0" destOrd="0" presId="urn:microsoft.com/office/officeart/2005/8/layout/vList5"/>
    <dgm:cxn modelId="{4C1101FD-A358-480A-B925-7CD7678BE35B}" type="presParOf" srcId="{2A71BB37-F2A8-486E-B23E-64ED0247102C}" destId="{BD80C9A5-D748-49A6-9ABE-03658A0C3FF4}" srcOrd="1" destOrd="0" presId="urn:microsoft.com/office/officeart/2005/8/layout/vList5"/>
    <dgm:cxn modelId="{94625E86-B161-483B-8512-A15C437E5FAD}" type="presParOf" srcId="{DE772439-6383-4ACA-8F4B-B74A895DD2DB}" destId="{1E1DB1D7-D4E1-445C-8EE6-CADF1C6772BE}" srcOrd="3" destOrd="0" presId="urn:microsoft.com/office/officeart/2005/8/layout/vList5"/>
    <dgm:cxn modelId="{132B23BC-16D3-4817-A508-5ACECC722ED4}" type="presParOf" srcId="{DE772439-6383-4ACA-8F4B-B74A895DD2DB}" destId="{8C45303B-7344-41F7-9CEE-188A50B96555}" srcOrd="4" destOrd="0" presId="urn:microsoft.com/office/officeart/2005/8/layout/vList5"/>
    <dgm:cxn modelId="{B379D708-580B-4A68-9B4E-EA4B6487E973}" type="presParOf" srcId="{8C45303B-7344-41F7-9CEE-188A50B96555}" destId="{9CAC1E03-29EE-4908-B5A5-1DE00D11CCE3}" srcOrd="0" destOrd="0" presId="urn:microsoft.com/office/officeart/2005/8/layout/vList5"/>
    <dgm:cxn modelId="{C2D27C8A-5F0F-4F8E-BC41-4EF576EFDCCA}" type="presParOf" srcId="{8C45303B-7344-41F7-9CEE-188A50B96555}" destId="{A740664F-32AA-4DF7-B334-16766ECECEE5}" srcOrd="1" destOrd="0" presId="urn:microsoft.com/office/officeart/2005/8/layout/vList5"/>
    <dgm:cxn modelId="{5A6F7FDD-9574-4AC0-A8A7-D8F3299B748A}" type="presParOf" srcId="{DE772439-6383-4ACA-8F4B-B74A895DD2DB}" destId="{28115EFB-B8E8-45FB-9725-6158BE180F80}" srcOrd="5" destOrd="0" presId="urn:microsoft.com/office/officeart/2005/8/layout/vList5"/>
    <dgm:cxn modelId="{BC9F9C03-11E8-45FB-AB96-A42BC4118E85}" type="presParOf" srcId="{DE772439-6383-4ACA-8F4B-B74A895DD2DB}" destId="{07BFB36B-FD66-4BCA-A34E-06876557E866}" srcOrd="6" destOrd="0" presId="urn:microsoft.com/office/officeart/2005/8/layout/vList5"/>
    <dgm:cxn modelId="{CFDA83F0-E7F4-4726-8736-719D450214F2}" type="presParOf" srcId="{07BFB36B-FD66-4BCA-A34E-06876557E866}" destId="{7A4CAB9C-90BE-4088-B7DC-955BD6F60310}" srcOrd="0" destOrd="0" presId="urn:microsoft.com/office/officeart/2005/8/layout/vList5"/>
    <dgm:cxn modelId="{71F4D6EA-19FD-4E4A-90AB-D797B1F35E70}" type="presParOf" srcId="{07BFB36B-FD66-4BCA-A34E-06876557E866}" destId="{B0D28BCA-9946-4204-B0F7-1EA7AAF8A9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A8899-F1DD-4793-BAE7-4E70387498CF}">
      <dsp:nvSpPr>
        <dsp:cNvPr id="0" name=""/>
        <dsp:cNvSpPr/>
      </dsp:nvSpPr>
      <dsp:spPr>
        <a:xfrm rot="5400000">
          <a:off x="5418236" y="-2190708"/>
          <a:ext cx="915232" cy="553021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 smtClean="0"/>
            <a:t>全世界</a:t>
          </a:r>
          <a:r>
            <a:rPr lang="zh-TW" altLang="en-US" sz="2200" b="1" kern="1200" dirty="0" smtClean="0">
              <a:solidFill>
                <a:schemeClr val="tx1"/>
              </a:solidFill>
            </a:rPr>
            <a:t>：</a:t>
          </a:r>
          <a:r>
            <a:rPr lang="en-US" altLang="zh-TW" sz="2200" b="1" kern="1200" dirty="0" smtClean="0">
              <a:solidFill>
                <a:schemeClr val="tx1"/>
              </a:solidFill>
            </a:rPr>
            <a:t>PIRSL</a:t>
          </a:r>
          <a:r>
            <a:rPr lang="zh-TW" altLang="en-US" sz="2200" b="1" kern="1200" dirty="0" smtClean="0">
              <a:solidFill>
                <a:schemeClr val="tx1"/>
              </a:solidFill>
            </a:rPr>
            <a:t>、</a:t>
          </a:r>
          <a:r>
            <a:rPr lang="en-US" altLang="zh-TW" sz="2200" b="1" kern="1200" dirty="0" smtClean="0">
              <a:solidFill>
                <a:schemeClr val="tx1"/>
              </a:solidFill>
            </a:rPr>
            <a:t>PISA</a:t>
          </a:r>
          <a:endParaRPr lang="zh-TW" altLang="en-US" sz="2200" b="1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 smtClean="0">
              <a:solidFill>
                <a:schemeClr val="tx1"/>
              </a:solidFill>
            </a:rPr>
            <a:t>全國：</a:t>
          </a:r>
          <a:r>
            <a:rPr lang="en-US" altLang="zh-TW" sz="2200" b="1" kern="1200" dirty="0" smtClean="0">
              <a:solidFill>
                <a:schemeClr val="tx1"/>
              </a:solidFill>
            </a:rPr>
            <a:t>TASA</a:t>
          </a:r>
          <a:r>
            <a:rPr lang="zh-TW" altLang="en-US" sz="2200" b="1" kern="1200" dirty="0" smtClean="0"/>
            <a:t>、</a:t>
          </a:r>
          <a:r>
            <a:rPr lang="zh-TW" altLang="zh-TW" sz="2200" b="1" kern="1200" dirty="0" smtClean="0">
              <a:solidFill>
                <a:srgbClr val="FF0000"/>
              </a:solidFill>
            </a:rPr>
            <a:t>學生學習能力檢測</a:t>
          </a:r>
          <a:endParaRPr lang="zh-TW" altLang="en-US" sz="2200" b="1" kern="1200" dirty="0"/>
        </a:p>
      </dsp:txBody>
      <dsp:txXfrm rot="-5400000">
        <a:off x="3110745" y="161461"/>
        <a:ext cx="5485536" cy="825876"/>
      </dsp:txXfrm>
    </dsp:sp>
    <dsp:sp modelId="{8B297A9B-32AF-4986-8E5B-3427B39577CF}">
      <dsp:nvSpPr>
        <dsp:cNvPr id="0" name=""/>
        <dsp:cNvSpPr/>
      </dsp:nvSpPr>
      <dsp:spPr>
        <a:xfrm>
          <a:off x="0" y="2378"/>
          <a:ext cx="3110745" cy="11440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微軟正黑體" pitchFamily="34" charset="-120"/>
              <a:ea typeface="微軟正黑體" pitchFamily="34" charset="-120"/>
            </a:rPr>
            <a:t>檢測概況</a:t>
          </a:r>
          <a:endParaRPr lang="zh-TW" altLang="en-US" sz="4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5847" y="58225"/>
        <a:ext cx="2999051" cy="1032347"/>
      </dsp:txXfrm>
    </dsp:sp>
    <dsp:sp modelId="{BD80C9A5-D748-49A6-9ABE-03658A0C3FF4}">
      <dsp:nvSpPr>
        <dsp:cNvPr id="0" name=""/>
        <dsp:cNvSpPr/>
      </dsp:nvSpPr>
      <dsp:spPr>
        <a:xfrm rot="5400000">
          <a:off x="5418236" y="-989464"/>
          <a:ext cx="915232" cy="5530214"/>
        </a:xfrm>
        <a:prstGeom prst="round2SameRect">
          <a:avLst/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 smtClean="0"/>
            <a:t>測驗統計分析結果</a:t>
          </a:r>
          <a:endParaRPr lang="zh-TW" altLang="en-US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 smtClean="0"/>
            <a:t>結果的可能性推論</a:t>
          </a:r>
          <a:endParaRPr lang="zh-TW" altLang="en-US" sz="2200" b="1" kern="1200" dirty="0"/>
        </a:p>
      </dsp:txBody>
      <dsp:txXfrm rot="-5400000">
        <a:off x="3110745" y="1362705"/>
        <a:ext cx="5485536" cy="825876"/>
      </dsp:txXfrm>
    </dsp:sp>
    <dsp:sp modelId="{EFDCDF3D-E461-4BF3-A541-55F5F76B287C}">
      <dsp:nvSpPr>
        <dsp:cNvPr id="0" name=""/>
        <dsp:cNvSpPr/>
      </dsp:nvSpPr>
      <dsp:spPr>
        <a:xfrm>
          <a:off x="0" y="1203621"/>
          <a:ext cx="3110745" cy="1144041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微軟正黑體" pitchFamily="34" charset="-120"/>
              <a:ea typeface="微軟正黑體" pitchFamily="34" charset="-120"/>
            </a:rPr>
            <a:t>測驗統計</a:t>
          </a:r>
          <a:endParaRPr lang="zh-TW" altLang="en-US" sz="4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5847" y="1259468"/>
        <a:ext cx="2999051" cy="1032347"/>
      </dsp:txXfrm>
    </dsp:sp>
    <dsp:sp modelId="{A740664F-32AA-4DF7-B334-16766ECECEE5}">
      <dsp:nvSpPr>
        <dsp:cNvPr id="0" name=""/>
        <dsp:cNvSpPr/>
      </dsp:nvSpPr>
      <dsp:spPr>
        <a:xfrm rot="5400000">
          <a:off x="5418236" y="211778"/>
          <a:ext cx="915232" cy="5530214"/>
        </a:xfrm>
        <a:prstGeom prst="round2SameRect">
          <a:avLst/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 smtClean="0"/>
            <a:t>學力試題綜析（含教學建議）</a:t>
          </a:r>
          <a:endParaRPr lang="zh-TW" altLang="en-US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 smtClean="0"/>
            <a:t>情意試題摘要分析</a:t>
          </a:r>
          <a:endParaRPr lang="zh-TW" altLang="en-US" sz="2200" b="1" kern="1200" dirty="0"/>
        </a:p>
      </dsp:txBody>
      <dsp:txXfrm rot="-5400000">
        <a:off x="3110745" y="2563947"/>
        <a:ext cx="5485536" cy="825876"/>
      </dsp:txXfrm>
    </dsp:sp>
    <dsp:sp modelId="{9CAC1E03-29EE-4908-B5A5-1DE00D11CCE3}">
      <dsp:nvSpPr>
        <dsp:cNvPr id="0" name=""/>
        <dsp:cNvSpPr/>
      </dsp:nvSpPr>
      <dsp:spPr>
        <a:xfrm>
          <a:off x="0" y="2404865"/>
          <a:ext cx="3110745" cy="1144041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微軟正黑體" pitchFamily="34" charset="-120"/>
              <a:ea typeface="微軟正黑體" pitchFamily="34" charset="-120"/>
            </a:rPr>
            <a:t>試題析論</a:t>
          </a:r>
          <a:endParaRPr lang="zh-TW" altLang="en-US" sz="4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5847" y="2460712"/>
        <a:ext cx="2999051" cy="1032347"/>
      </dsp:txXfrm>
    </dsp:sp>
    <dsp:sp modelId="{B0D28BCA-9946-4204-B0F7-1EA7AAF8A928}">
      <dsp:nvSpPr>
        <dsp:cNvPr id="0" name=""/>
        <dsp:cNvSpPr/>
      </dsp:nvSpPr>
      <dsp:spPr>
        <a:xfrm rot="5400000">
          <a:off x="5418236" y="1413021"/>
          <a:ext cx="915232" cy="5530214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 smtClean="0"/>
            <a:t>未來學力檢測方向</a:t>
          </a:r>
          <a:endParaRPr lang="zh-TW" altLang="en-US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 smtClean="0"/>
            <a:t>施行上的行政建議</a:t>
          </a:r>
          <a:endParaRPr lang="zh-TW" altLang="en-US" sz="2200" b="1" kern="1200" dirty="0"/>
        </a:p>
      </dsp:txBody>
      <dsp:txXfrm rot="-5400000">
        <a:off x="3110745" y="3765190"/>
        <a:ext cx="5485536" cy="825876"/>
      </dsp:txXfrm>
    </dsp:sp>
    <dsp:sp modelId="{7A4CAB9C-90BE-4088-B7DC-955BD6F60310}">
      <dsp:nvSpPr>
        <dsp:cNvPr id="0" name=""/>
        <dsp:cNvSpPr/>
      </dsp:nvSpPr>
      <dsp:spPr>
        <a:xfrm>
          <a:off x="0" y="3606108"/>
          <a:ext cx="3110745" cy="1144041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微軟正黑體" pitchFamily="34" charset="-120"/>
              <a:ea typeface="微軟正黑體" pitchFamily="34" charset="-120"/>
            </a:rPr>
            <a:t>綜合建議</a:t>
          </a:r>
          <a:endParaRPr lang="zh-TW" altLang="en-US" sz="4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5847" y="3661955"/>
        <a:ext cx="2999051" cy="1032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fld id="{08BEEEF9-7E02-4FB9-A8B7-6B74A8073338}" type="datetimeFigureOut">
              <a:rPr lang="zh-TW" altLang="en-US"/>
              <a:pPr>
                <a:defRPr/>
              </a:pPr>
              <a:t>2015/11/18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</a:lstStyle>
          <a:p>
            <a:fld id="{2C04EA65-B5C7-4FAB-A039-28649D714B4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2337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微軟正黑體" pitchFamily="34" charset="-120"/>
              </a:defRPr>
            </a:lvl1pPr>
          </a:lstStyle>
          <a:p>
            <a:pPr>
              <a:defRPr/>
            </a:pPr>
            <a:fld id="{B2103CC6-3D35-4E3A-9DFE-FEEFEF53C02B}" type="datetimeFigureOut">
              <a:rPr lang="zh-TW" altLang="en-US"/>
              <a:pPr>
                <a:defRPr/>
              </a:pPr>
              <a:t>2015/11/18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 smtClean="0"/>
              <a:t>按一下以編輯母片文字樣式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dirty="0" smtClean="0"/>
              <a:t>第五層</a:t>
            </a:r>
            <a:endParaRPr lang="zh-TW" altLang="en-US" noProof="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微軟正黑體" panose="020B0604030504040204" pitchFamily="34" charset="-120"/>
              </a:defRPr>
            </a:lvl1pPr>
          </a:lstStyle>
          <a:p>
            <a:fld id="{B4815069-C391-4954-9595-B439897F2CC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41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latin typeface="新細明體" panose="02020500000000000000" pitchFamily="18" charset="-120"/>
            </a:endParaRPr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5027F34-B668-472A-87E4-414020F4EE92}" type="slidenum">
              <a:rPr lang="zh-TW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2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latin typeface="新細明體" panose="02020500000000000000" pitchFamily="18" charset="-120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B9AE9EB-1E43-44E8-A6B1-4780B569C3AD}" type="slidenum">
              <a:rPr lang="zh-TW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12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CDC0B78-7EF9-41A7-966A-80435466F9A2}" type="slidenum">
              <a:rPr lang="zh-TW" altLang="en-US" sz="1200"/>
              <a:pPr eaLnBrk="1" hangingPunct="1"/>
              <a:t>10</a:t>
            </a:fld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1659964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C31FB36-9C4C-45E6-8A3A-F2172BA803F1}" type="slidenum">
              <a:rPr lang="zh-TW" altLang="en-US">
                <a:ea typeface="微軟正黑體" panose="020B0604030504040204" pitchFamily="34" charset="-120"/>
              </a:rPr>
              <a:pPr/>
              <a:t>56</a:t>
            </a:fld>
            <a:endParaRPr lang="zh-TW" altLang="en-US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541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DFF90-2E2C-402B-8F04-7FCB7DA29D2B}" type="slidenum">
              <a:rPr lang="en-US" altLang="zh-TW">
                <a:solidFill>
                  <a:srgbClr val="000000"/>
                </a:solidFill>
              </a:rPr>
              <a:pPr/>
              <a:t>67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037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3100" y="808038"/>
            <a:ext cx="5391150" cy="4043362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03779" name="備忘稿版面配置區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zh-TW" altLang="en-US"/>
              <a:t>第一堂及第五堂課為網路課程，第二至第四堂為實體、研討及試教課程。</a:t>
            </a:r>
          </a:p>
        </p:txBody>
      </p:sp>
      <p:sp>
        <p:nvSpPr>
          <p:cNvPr id="203780" name="投影片編號版面配置區 3"/>
          <p:cNvSpPr txBox="1">
            <a:spLocks noGrp="1"/>
          </p:cNvSpPr>
          <p:nvPr/>
        </p:nvSpPr>
        <p:spPr bwMode="auto">
          <a:xfrm>
            <a:off x="3815825" y="10235123"/>
            <a:ext cx="2920483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F2CDDAA3-72B0-467F-9EFB-86B2312C7A7E}" type="slidenum">
              <a:rPr lang="en-US" altLang="zh-TW" sz="1200" smtClean="0">
                <a:solidFill>
                  <a:srgbClr val="000000"/>
                </a:solidFill>
              </a:rPr>
              <a:pPr algn="r" eaLnBrk="1" hangingPunct="1"/>
              <a:t>67</a:t>
            </a:fld>
            <a:endParaRPr lang="en-US" altLang="zh-TW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8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454A8-8699-43DE-A713-584A7FDE0E0A}" type="slidenum">
              <a:rPr lang="en-US" altLang="zh-TW">
                <a:solidFill>
                  <a:srgbClr val="000000"/>
                </a:solidFill>
              </a:rPr>
              <a:pPr/>
              <a:t>68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058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3100" y="808038"/>
            <a:ext cx="5391150" cy="4043362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05827" name="備忘稿版面配置區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zh-TW" altLang="en-US"/>
              <a:t>第一堂及第五堂課為網路課程，第二至第四堂為實體、研討及試教課程。</a:t>
            </a:r>
          </a:p>
        </p:txBody>
      </p:sp>
      <p:sp>
        <p:nvSpPr>
          <p:cNvPr id="205828" name="投影片編號版面配置區 3"/>
          <p:cNvSpPr txBox="1">
            <a:spLocks noGrp="1"/>
          </p:cNvSpPr>
          <p:nvPr/>
        </p:nvSpPr>
        <p:spPr bwMode="auto">
          <a:xfrm>
            <a:off x="3815825" y="10235123"/>
            <a:ext cx="2920483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6DC0880C-1788-4E6D-90F8-021F8CBFDAC6}" type="slidenum">
              <a:rPr lang="en-US" altLang="zh-TW" sz="1200" smtClean="0">
                <a:solidFill>
                  <a:srgbClr val="000000"/>
                </a:solidFill>
              </a:rPr>
              <a:pPr algn="r" eaLnBrk="1" hangingPunct="1"/>
              <a:t>68</a:t>
            </a:fld>
            <a:endParaRPr lang="en-US" altLang="zh-TW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25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37215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twnsys\Desktop\簡報底圖-米羅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9132-768E-41DC-BEB7-E36305348788}" type="datetimeFigureOut">
              <a:rPr lang="zh-TW" altLang="en-US"/>
              <a:pPr>
                <a:defRPr/>
              </a:pPr>
              <a:t>2015/11/18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E228D-32D4-45E1-B122-9DD5FA62AD1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2349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8D963-3B2E-464A-A48E-73B03934C2C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935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341D0-8890-4BF7-8496-41B377A7194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186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F03AD-9650-495C-A5C4-0D3662AE307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600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9826C-0EB7-49A8-83EB-84F34927E5F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733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E4703-2A99-47C0-8A40-253E11C6B03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2737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1B6D5-9AF0-47C5-840F-9D17E56C80C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802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4E0C0-64F9-4465-951A-6421C4CFC2E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947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E9B22-C6BA-4CDF-942F-456660DFA01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939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3AA34-C61A-4E68-AFFE-A5B8ADC905C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3507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C1021-E975-4448-81DB-C6E0B44627D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400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ieh\Desktop\簡報底圖-輔導團簡報內頁拷貝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 userDrawn="1"/>
        </p:nvSpPr>
        <p:spPr>
          <a:xfrm>
            <a:off x="5072063" y="71438"/>
            <a:ext cx="4071937" cy="44608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0"/>
                </a:schemeClr>
              </a:gs>
              <a:gs pos="80000">
                <a:srgbClr val="FF5050">
                  <a:alpha val="47000"/>
                </a:srgbClr>
              </a:gs>
              <a:gs pos="100000">
                <a:srgbClr val="FF5050">
                  <a:alpha val="4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6" name="Oval 9"/>
          <p:cNvSpPr>
            <a:spLocks noChangeArrowheads="1"/>
          </p:cNvSpPr>
          <p:nvPr userDrawn="1"/>
        </p:nvSpPr>
        <p:spPr bwMode="auto">
          <a:xfrm rot="9000000">
            <a:off x="5095875" y="5159375"/>
            <a:ext cx="2220913" cy="2220913"/>
          </a:xfrm>
          <a:prstGeom prst="ellipse">
            <a:avLst/>
          </a:prstGeom>
          <a:gradFill rotWithShape="1">
            <a:gsLst>
              <a:gs pos="0">
                <a:schemeClr val="bg1">
                  <a:alpha val="76999"/>
                </a:schemeClr>
              </a:gs>
              <a:gs pos="100000">
                <a:srgbClr val="FF6699">
                  <a:alpha val="84998"/>
                </a:srgbClr>
              </a:gs>
            </a:gsLst>
            <a:lin ang="27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endParaRPr kumimoji="0" lang="zh-TW" altLang="en-US" smtClean="0"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7" name="Oval 12"/>
          <p:cNvSpPr>
            <a:spLocks noChangeArrowheads="1"/>
          </p:cNvSpPr>
          <p:nvPr userDrawn="1"/>
        </p:nvSpPr>
        <p:spPr bwMode="auto">
          <a:xfrm rot="900000">
            <a:off x="6589713" y="4186238"/>
            <a:ext cx="3067050" cy="3068637"/>
          </a:xfrm>
          <a:prstGeom prst="ellipse">
            <a:avLst/>
          </a:prstGeom>
          <a:gradFill rotWithShape="1">
            <a:gsLst>
              <a:gs pos="0">
                <a:srgbClr val="FF0000">
                  <a:alpha val="79999"/>
                </a:srgb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endParaRPr kumimoji="0" lang="zh-TW" altLang="en-US" smtClean="0"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8" name="Oval 15"/>
          <p:cNvSpPr>
            <a:spLocks noChangeArrowheads="1"/>
          </p:cNvSpPr>
          <p:nvPr userDrawn="1"/>
        </p:nvSpPr>
        <p:spPr bwMode="auto">
          <a:xfrm rot="10800000">
            <a:off x="7959725" y="3238500"/>
            <a:ext cx="1501775" cy="1503363"/>
          </a:xfrm>
          <a:prstGeom prst="ellipse">
            <a:avLst/>
          </a:prstGeom>
          <a:gradFill rotWithShape="1">
            <a:gsLst>
              <a:gs pos="0">
                <a:srgbClr val="FF6699"/>
              </a:gs>
              <a:gs pos="50000">
                <a:schemeClr val="bg1"/>
              </a:gs>
              <a:gs pos="100000">
                <a:srgbClr val="FF6699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+mn-lt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E040D-5BB4-46CA-955C-F6BD71B2292A}" type="datetimeFigureOut">
              <a:rPr lang="zh-TW" altLang="en-US"/>
              <a:pPr>
                <a:defRPr/>
              </a:pPr>
              <a:t>2015/11/18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CC4FD-780F-447D-A7F2-1B80F5D2700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996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F69BC-B9A4-4257-8598-A4C9628AAC5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4542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15584-254A-4720-9B02-5FC863D19DC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8881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  <a:lvl6pPr>
              <a:buFontTx/>
              <a:buBlip>
                <a:blip r:embed="rId2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5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2073-E523-4623-BA0F-0E5A2050EFA8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821E8-BDAB-48D0-8180-5E928309BDE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1240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23FCF-12D6-44A0-850D-C99D884EF29D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318FB-B5FE-4E34-B890-308853E2DA1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3030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63F34-D36E-4149-BFED-68259EC4CC76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C08DC-0203-4991-ABBA-DDB1948DB61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0895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3D12C-CB64-4B1F-9AB0-0ABC94B0C3E8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790EB-5145-41D9-A419-B78785F4E6F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2896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95600-D2A4-44B7-8408-79D6F3263A83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3433B-3EA3-42CF-926B-65C2CEB06C8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9799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2D01C-872F-4486-8815-B249370C430E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6C9D5-0CD7-42C4-93B1-3CFA3A91F43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4826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042B-4B8B-4677-9704-7114F6FD0020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61EEF-15DB-4DCF-8A16-7C514DFA630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7032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B7499-518E-4818-B43E-1DEA98C62BF6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B812E-892F-483C-BFA3-64E319062EF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423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0FE46-5A9D-4871-8DC3-928D804193BD}" type="datetimeFigureOut">
              <a:rPr lang="zh-TW" altLang="en-US"/>
              <a:pPr>
                <a:defRPr/>
              </a:pPr>
              <a:t>2015/11/18</a:t>
            </a:fld>
            <a:endParaRPr lang="zh-TW" alt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2AEA6-F141-461F-81DB-4F44FEEAF6C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593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8699-767E-4136-9C0C-A4774D5DCE2F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7956D-EF17-4FDD-B985-D6F82B9509B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1800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C39B-41E5-422C-BB28-D7FE04E63849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C44F7-529B-4950-BA23-A04113F53B1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9096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242AAB-7A95-489D-A91E-AD395A4B85DC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5F0A677-4C27-46C1-B0A6-9894741D3A8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5624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  <a:lvl6pPr>
              <a:buFontTx/>
              <a:buBlip>
                <a:blip r:embed="rId2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5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2073-E523-4623-BA0F-0E5A2050EFA8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821E8-BDAB-48D0-8180-5E928309BDE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68859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23FCF-12D6-44A0-850D-C99D884EF29D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318FB-B5FE-4E34-B890-308853E2DA1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1988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63F34-D36E-4149-BFED-68259EC4CC76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C08DC-0203-4991-ABBA-DDB1948DB61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6034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3D12C-CB64-4B1F-9AB0-0ABC94B0C3E8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790EB-5145-41D9-A419-B78785F4E6F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7704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95600-D2A4-44B7-8408-79D6F3263A83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3433B-3EA3-42CF-926B-65C2CEB06C8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8684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2D01C-872F-4486-8815-B249370C430E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6C9D5-0CD7-42C4-93B1-3CFA3A91F43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2459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042B-4B8B-4677-9704-7114F6FD0020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61EEF-15DB-4DCF-8A16-7C514DFA630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698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xchin\Desktop\底圖拷貝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309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B7499-518E-4818-B43E-1DEA98C62BF6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B812E-892F-483C-BFA3-64E319062EF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957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8699-767E-4136-9C0C-A4774D5DCE2F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7956D-EF17-4FDD-B985-D6F82B9509B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65665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C39B-41E5-422C-BB28-D7FE04E63849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C44F7-529B-4950-BA23-A04113F53B1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89857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242AAB-7A95-489D-A91E-AD395A4B85DC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5F0A677-4C27-46C1-B0A6-9894741D3A8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1885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  <a:lvl6pPr>
              <a:buFontTx/>
              <a:buBlip>
                <a:blip r:embed="rId2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5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2073-E523-4623-BA0F-0E5A2050EFA8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821E8-BDAB-48D0-8180-5E928309BDE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1495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23FCF-12D6-44A0-850D-C99D884EF29D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318FB-B5FE-4E34-B890-308853E2DA1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2803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63F34-D36E-4149-BFED-68259EC4CC76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C08DC-0203-4991-ABBA-DDB1948DB61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2832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3D12C-CB64-4B1F-9AB0-0ABC94B0C3E8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790EB-5145-41D9-A419-B78785F4E6F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12701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95600-D2A4-44B7-8408-79D6F3263A83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3433B-3EA3-42CF-926B-65C2CEB06C8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58071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2D01C-872F-4486-8815-B249370C430E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6C9D5-0CD7-42C4-93B1-3CFA3A91F43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889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hieh\Desktop\簡報底圖-米羅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/>
          <p:cNvSpPr>
            <a:spLocks noChangeArrowheads="1"/>
          </p:cNvSpPr>
          <p:nvPr userDrawn="1"/>
        </p:nvSpPr>
        <p:spPr bwMode="auto">
          <a:xfrm>
            <a:off x="0" y="5732463"/>
            <a:ext cx="5076825" cy="576262"/>
          </a:xfrm>
          <a:prstGeom prst="rect">
            <a:avLst/>
          </a:prstGeom>
          <a:gradFill rotWithShape="1">
            <a:gsLst>
              <a:gs pos="0">
                <a:srgbClr val="CC0099">
                  <a:alpha val="40999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endParaRPr kumimoji="0" lang="zh-TW" altLang="en-US" smtClean="0">
              <a:latin typeface="Calibri" pitchFamily="34" charset="0"/>
              <a:ea typeface="微軟正黑體" pitchFamily="34" charset="-120"/>
            </a:endParaRPr>
          </a:p>
        </p:txBody>
      </p:sp>
      <p:pic>
        <p:nvPicPr>
          <p:cNvPr id="4" name="Picture 3" descr="C:\Users\shieh\Desktop\圖片1拷貝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3562350"/>
            <a:ext cx="363855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0" y="5157788"/>
            <a:ext cx="9144000" cy="1295400"/>
          </a:xfrm>
          <a:prstGeom prst="rect">
            <a:avLst/>
          </a:prstGeom>
          <a:gradFill rotWithShape="1">
            <a:gsLst>
              <a:gs pos="0">
                <a:srgbClr val="FF5050">
                  <a:alpha val="49000"/>
                </a:srgbClr>
              </a:gs>
              <a:gs pos="100000">
                <a:schemeClr val="bg1">
                  <a:alpha val="54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+mn-lt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3348038" y="831850"/>
            <a:ext cx="3781425" cy="293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Compilsory</a:t>
            </a:r>
            <a:r>
              <a:rPr kumimoji="0" lang="en-US" altLang="zh-TW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 Education Advisory Group of  Tainan City</a:t>
            </a:r>
            <a:endParaRPr kumimoji="0" lang="zh-TW" altLang="en-US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611188" y="5949950"/>
            <a:ext cx="18002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050" dirty="0">
                <a:latin typeface="+mn-lt"/>
                <a:ea typeface="微軟正黑體" pitchFamily="34" charset="-120"/>
              </a:rPr>
              <a:t>幫孩子裝上飛向夢想的翅膀</a:t>
            </a:r>
          </a:p>
        </p:txBody>
      </p:sp>
      <p:sp>
        <p:nvSpPr>
          <p:cNvPr id="8" name="矩形 7"/>
          <p:cNvSpPr>
            <a:spLocks noChangeArrowheads="1"/>
          </p:cNvSpPr>
          <p:nvPr userDrawn="1"/>
        </p:nvSpPr>
        <p:spPr bwMode="auto">
          <a:xfrm>
            <a:off x="203200" y="5857875"/>
            <a:ext cx="582613" cy="2921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1300" smtClean="0">
                <a:latin typeface="Calibri" pitchFamily="34" charset="0"/>
                <a:ea typeface="微軟正黑體" pitchFamily="34" charset="-120"/>
              </a:rPr>
              <a:t>教育</a:t>
            </a:r>
            <a:r>
              <a:rPr kumimoji="0" lang="en-US" altLang="zh-TW" sz="1300" smtClean="0">
                <a:latin typeface="Calibri" pitchFamily="34" charset="0"/>
                <a:ea typeface="微軟正黑體" pitchFamily="34" charset="-120"/>
              </a:rPr>
              <a:t>/</a:t>
            </a:r>
            <a:endParaRPr kumimoji="0" lang="zh-TW" altLang="en-US" sz="1300" smtClean="0"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 userDrawn="1"/>
        </p:nvSpPr>
        <p:spPr bwMode="auto">
          <a:xfrm>
            <a:off x="1655763" y="6072188"/>
            <a:ext cx="755650" cy="261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100" smtClean="0">
                <a:solidFill>
                  <a:schemeClr val="bg1"/>
                </a:solidFill>
                <a:latin typeface="Calibri" pitchFamily="34" charset="0"/>
                <a:ea typeface="微軟正黑體" pitchFamily="34" charset="-120"/>
              </a:rPr>
              <a:t>Education</a:t>
            </a:r>
            <a:endParaRPr kumimoji="0" lang="zh-TW" altLang="en-US" sz="1100" smtClean="0">
              <a:solidFill>
                <a:schemeClr val="bg1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 userDrawn="1"/>
        </p:nvSpPr>
        <p:spPr bwMode="auto">
          <a:xfrm>
            <a:off x="785813" y="5810250"/>
            <a:ext cx="808037" cy="261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100" smtClean="0">
                <a:solidFill>
                  <a:schemeClr val="bg1"/>
                </a:solidFill>
                <a:latin typeface="Calibri" pitchFamily="34" charset="0"/>
                <a:ea typeface="微軟正黑體" pitchFamily="34" charset="-120"/>
              </a:rPr>
              <a:t>The Future</a:t>
            </a:r>
            <a:endParaRPr kumimoji="0" lang="zh-TW" altLang="en-US" sz="1100" smtClean="0">
              <a:solidFill>
                <a:schemeClr val="bg1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1476375" y="188913"/>
            <a:ext cx="53133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台南市國民教育輔導團</a:t>
            </a:r>
            <a:endParaRPr kumimoji="0" lang="zh-TW" altLang="en-US" sz="4000" dirty="0">
              <a:latin typeface="+mn-lt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003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042B-4B8B-4677-9704-7114F6FD0020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61EEF-15DB-4DCF-8A16-7C514DFA630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60934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B7499-518E-4818-B43E-1DEA98C62BF6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B812E-892F-483C-BFA3-64E319062EF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3306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8699-767E-4136-9C0C-A4774D5DCE2F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7956D-EF17-4FDD-B985-D6F82B9509B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190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C39B-41E5-422C-BB28-D7FE04E63849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C44F7-529B-4950-BA23-A04113F53B1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89014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242AAB-7A95-489D-A91E-AD395A4B85DC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5F0A677-4C27-46C1-B0A6-9894741D3A8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3478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9" descr="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12" descr="o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13" descr="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14" descr="op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15" descr="op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 descr="op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668E3-861E-4AA6-BB7F-2B580961B6B6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0558F3-3176-45D0-97A5-10937CAED6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51001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6096"/>
          </a:xfrm>
        </p:spPr>
        <p:txBody>
          <a:bodyPr>
            <a:normAutofit/>
          </a:bodyPr>
          <a:lstStyle>
            <a:lvl1pPr algn="l" rtl="0" eaLnBrk="1" fontAlgn="auto" hangingPunct="1">
              <a:spcBef>
                <a:spcPct val="0"/>
              </a:spcBef>
              <a:spcAft>
                <a:spcPts val="0"/>
              </a:spcAft>
              <a:defRPr lang="zh-TW" altLang="en-US" sz="3600" b="1" u="none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4848" y="1484784"/>
            <a:ext cx="8229600" cy="4536504"/>
          </a:xfrm>
        </p:spPr>
        <p:txBody>
          <a:bodyPr/>
          <a:lstStyle>
            <a:lvl1pPr>
              <a:lnSpc>
                <a:spcPts val="3600"/>
              </a:lnSpc>
              <a:spcBef>
                <a:spcPts val="1200"/>
              </a:spcBef>
              <a:defRPr sz="2800" b="1" baseline="0">
                <a:latin typeface="Arial Black" pitchFamily="34" charset="0"/>
                <a:ea typeface="新細明體" pitchFamily="18" charset="-120"/>
              </a:defRPr>
            </a:lvl1pPr>
            <a:lvl2pPr>
              <a:lnSpc>
                <a:spcPts val="3600"/>
              </a:lnSpc>
              <a:spcBef>
                <a:spcPts val="1200"/>
              </a:spcBef>
              <a:defRPr sz="2400" b="1" baseline="0">
                <a:latin typeface="Arial Black" pitchFamily="34" charset="0"/>
                <a:ea typeface="新細明體" pitchFamily="18" charset="-120"/>
              </a:defRPr>
            </a:lvl2pPr>
            <a:lvl3pPr>
              <a:lnSpc>
                <a:spcPts val="3600"/>
              </a:lnSpc>
              <a:spcBef>
                <a:spcPts val="1200"/>
              </a:spcBef>
              <a:defRPr sz="2000" b="1" baseline="0">
                <a:latin typeface="Arial Black" pitchFamily="34" charset="0"/>
                <a:ea typeface="新細明體" pitchFamily="18" charset="-120"/>
              </a:defRPr>
            </a:lvl3pPr>
            <a:lvl4pPr>
              <a:lnSpc>
                <a:spcPts val="3600"/>
              </a:lnSpc>
              <a:spcBef>
                <a:spcPts val="1200"/>
              </a:spcBef>
              <a:defRPr sz="1800" b="1" baseline="0">
                <a:latin typeface="Arial Black" pitchFamily="34" charset="0"/>
                <a:ea typeface="新細明體" pitchFamily="18" charset="-120"/>
              </a:defRPr>
            </a:lvl4pPr>
            <a:lvl5pPr>
              <a:lnSpc>
                <a:spcPts val="3600"/>
              </a:lnSpc>
              <a:spcBef>
                <a:spcPts val="1200"/>
              </a:spcBef>
              <a:defRPr b="1" baseline="0">
                <a:latin typeface="Arial Black" pitchFamily="34" charset="0"/>
                <a:ea typeface="新細明體" pitchFamily="18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D4B76-DB1E-497F-B100-BCBA7D71380F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686550" y="6376988"/>
            <a:ext cx="2133600" cy="508000"/>
          </a:xfrm>
        </p:spPr>
        <p:txBody>
          <a:bodyPr/>
          <a:lstStyle>
            <a:lvl1pPr>
              <a:defRPr sz="14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F3B76AB-50E4-412F-AEFE-B7D38BEF67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0446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ECC33-D1C9-47F9-BE7C-35293CE92D20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60E80-863A-436A-9782-B1EC0A0FC6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522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5804" y="1536192"/>
            <a:ext cx="8229600" cy="96410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500306"/>
            <a:ext cx="4038600" cy="3625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500306"/>
            <a:ext cx="4038600" cy="3625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2459-D106-40AC-95CC-59A69001C121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90A1-0628-4708-B7E4-2FC9A06396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142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3FA06-A177-4974-91EF-C67B2E19401A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2D23C-4802-475B-9A51-6BB6D5B59D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64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EE7C0-32AB-4D31-9390-46E8B7820681}" type="datetimeFigureOut">
              <a:rPr lang="zh-TW" altLang="en-US"/>
              <a:pPr>
                <a:defRPr/>
              </a:pPr>
              <a:t>2015/11/18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A9ECA-1B1D-4CC9-84BE-77A77C7777E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63041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2" descr="p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AAA0E-C59B-4368-8BB5-0885DEB7A547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A15292-E930-4B55-8D52-2BBBF08F03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4024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E4DF0-49B1-4E5B-A050-8A6D0C70DA17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1E77-99D5-49DC-9C11-AA16C880CC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2146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B80D6-3914-4B13-A837-8E09F83C3B44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02593-B7E2-4659-BFB3-4A6973B440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13212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E1395-036C-4D0F-8D5A-A95A9D3880B3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F153-3B53-4E7E-938E-868D708D6E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691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9EEB-27EB-4DED-859A-4460964F1AC0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B9BA2-4583-45AB-967B-B52C8E9FA4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5882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20323-F8BF-48EA-B476-5D8FD51EB350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D874-7879-4381-ABCD-148926D0BC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9907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9" descr="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12" descr="o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13" descr="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14" descr="op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15" descr="op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 descr="op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668E3-861E-4AA6-BB7F-2B580961B6B6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0558F3-3176-45D0-97A5-10937CAED6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0684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6096"/>
          </a:xfrm>
        </p:spPr>
        <p:txBody>
          <a:bodyPr>
            <a:normAutofit/>
          </a:bodyPr>
          <a:lstStyle>
            <a:lvl1pPr algn="l" rtl="0" eaLnBrk="1" fontAlgn="auto" hangingPunct="1">
              <a:spcBef>
                <a:spcPct val="0"/>
              </a:spcBef>
              <a:spcAft>
                <a:spcPts val="0"/>
              </a:spcAft>
              <a:defRPr lang="zh-TW" altLang="en-US" sz="3600" b="1" u="none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4848" y="1484784"/>
            <a:ext cx="8229600" cy="4536504"/>
          </a:xfrm>
        </p:spPr>
        <p:txBody>
          <a:bodyPr/>
          <a:lstStyle>
            <a:lvl1pPr>
              <a:lnSpc>
                <a:spcPts val="3600"/>
              </a:lnSpc>
              <a:spcBef>
                <a:spcPts val="1200"/>
              </a:spcBef>
              <a:defRPr sz="2800" b="1" baseline="0">
                <a:latin typeface="Arial Black" pitchFamily="34" charset="0"/>
                <a:ea typeface="新細明體" pitchFamily="18" charset="-120"/>
              </a:defRPr>
            </a:lvl1pPr>
            <a:lvl2pPr>
              <a:lnSpc>
                <a:spcPts val="3600"/>
              </a:lnSpc>
              <a:spcBef>
                <a:spcPts val="1200"/>
              </a:spcBef>
              <a:defRPr sz="2400" b="1" baseline="0">
                <a:latin typeface="Arial Black" pitchFamily="34" charset="0"/>
                <a:ea typeface="新細明體" pitchFamily="18" charset="-120"/>
              </a:defRPr>
            </a:lvl2pPr>
            <a:lvl3pPr>
              <a:lnSpc>
                <a:spcPts val="3600"/>
              </a:lnSpc>
              <a:spcBef>
                <a:spcPts val="1200"/>
              </a:spcBef>
              <a:defRPr sz="2000" b="1" baseline="0">
                <a:latin typeface="Arial Black" pitchFamily="34" charset="0"/>
                <a:ea typeface="新細明體" pitchFamily="18" charset="-120"/>
              </a:defRPr>
            </a:lvl3pPr>
            <a:lvl4pPr>
              <a:lnSpc>
                <a:spcPts val="3600"/>
              </a:lnSpc>
              <a:spcBef>
                <a:spcPts val="1200"/>
              </a:spcBef>
              <a:defRPr sz="1800" b="1" baseline="0">
                <a:latin typeface="Arial Black" pitchFamily="34" charset="0"/>
                <a:ea typeface="新細明體" pitchFamily="18" charset="-120"/>
              </a:defRPr>
            </a:lvl4pPr>
            <a:lvl5pPr>
              <a:lnSpc>
                <a:spcPts val="3600"/>
              </a:lnSpc>
              <a:spcBef>
                <a:spcPts val="1200"/>
              </a:spcBef>
              <a:defRPr b="1" baseline="0">
                <a:latin typeface="Arial Black" pitchFamily="34" charset="0"/>
                <a:ea typeface="新細明體" pitchFamily="18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D4B76-DB1E-497F-B100-BCBA7D71380F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686550" y="6376988"/>
            <a:ext cx="2133600" cy="508000"/>
          </a:xfrm>
        </p:spPr>
        <p:txBody>
          <a:bodyPr/>
          <a:lstStyle>
            <a:lvl1pPr>
              <a:defRPr sz="14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F3B76AB-50E4-412F-AEFE-B7D38BEF67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8965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ECC33-D1C9-47F9-BE7C-35293CE92D20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60E80-863A-436A-9782-B1EC0A0FC6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5859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5804" y="1536192"/>
            <a:ext cx="8229600" cy="96410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500306"/>
            <a:ext cx="4038600" cy="3625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500306"/>
            <a:ext cx="4038600" cy="3625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2459-D106-40AC-95CC-59A69001C121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90A1-0628-4708-B7E4-2FC9A06396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99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A72F6-0B84-46A4-8D46-F3F66C018946}" type="datetimeFigureOut">
              <a:rPr lang="zh-TW" altLang="en-US"/>
              <a:pPr>
                <a:defRPr/>
              </a:pPr>
              <a:t>2015/11/18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6A230-AC20-44E0-9CAD-F857808E3A9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4746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3FA06-A177-4974-91EF-C67B2E19401A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2D23C-4802-475B-9A51-6BB6D5B59D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7242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2" descr="p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AAA0E-C59B-4368-8BB5-0885DEB7A547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A15292-E930-4B55-8D52-2BBBF08F03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90258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E4DF0-49B1-4E5B-A050-8A6D0C70DA17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1E77-99D5-49DC-9C11-AA16C880CC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0263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B80D6-3914-4B13-A837-8E09F83C3B44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02593-B7E2-4659-BFB3-4A6973B440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4798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E1395-036C-4D0F-8D5A-A95A9D3880B3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F153-3B53-4E7E-938E-868D708D6E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1447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9EEB-27EB-4DED-859A-4460964F1AC0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B9BA2-4583-45AB-967B-B52C8E9FA4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1486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20323-F8BF-48EA-B476-5D8FD51EB350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D874-7879-4381-ABCD-148926D0BC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11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E9644-20F7-4CFB-8B2E-D01B1B41F6C8}" type="datetimeFigureOut">
              <a:rPr lang="zh-TW" altLang="en-US"/>
              <a:pPr>
                <a:defRPr/>
              </a:pPr>
              <a:t>2015/11/18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22A9F-BF96-452C-B184-68ED767F2CB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85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1FF8-BBBB-4773-AD24-387EDE5EEA20}" type="datetimeFigureOut">
              <a:rPr lang="zh-TW" altLang="en-US"/>
              <a:pPr>
                <a:defRPr/>
              </a:pPr>
              <a:t>2015/11/18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1549A-2D24-4FBC-80DE-9ADFECE8416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125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6.jpe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6.jpe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6.jpe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1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1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fld id="{F338D7A1-8A86-4B9F-B6FC-07918763F6D7}" type="datetimeFigureOut">
              <a:rPr lang="zh-TW" altLang="en-US"/>
              <a:pPr>
                <a:defRPr/>
              </a:pPr>
              <a:t>2015/11/18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</a:lstStyle>
          <a:p>
            <a:fld id="{5AA8CD13-0E35-4DCD-B36A-6D5B3AC5D682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14" r:id="rId3"/>
    <p:sldLayoutId id="2147484221" r:id="rId4"/>
    <p:sldLayoutId id="2147484222" r:id="rId5"/>
    <p:sldLayoutId id="2147484215" r:id="rId6"/>
    <p:sldLayoutId id="2147484216" r:id="rId7"/>
    <p:sldLayoutId id="2147484217" r:id="rId8"/>
    <p:sldLayoutId id="2147484218" r:id="rId9"/>
    <p:sldLayoutId id="2147484223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D2F6BD2E-989A-436B-B234-8ACF5F718FCB}" type="slidenum">
              <a:rPr lang="en-US" altLang="zh-TW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2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fld id="{D9C0B2F3-9C8C-4771-9767-6C86049AC916}" type="datetimeFigureOut">
              <a:rPr lang="en-US"/>
              <a:pPr eaLnBrk="1" hangingPunct="1">
                <a:defRPr/>
              </a:pPr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232C12"/>
                </a:solidFill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fld id="{1F0B112B-6D20-4006-8FD8-5BDF8FD91350}" type="slidenum">
              <a:rPr lang="en-US" altLang="zh-TW" smtClean="0"/>
              <a:pPr eaLnBrk="1" hangingPunct="1"/>
              <a:t>‹#›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19669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3E1716"/>
          </a:solidFill>
          <a:latin typeface="標楷體" pitchFamily="65" charset="-120"/>
          <a:ea typeface="標楷體" pitchFamily="65" charset="-12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標楷體" pitchFamily="65" charset="-120"/>
          <a:ea typeface="標楷體" pitchFamily="65" charset="-12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標楷體" pitchFamily="65" charset="-120"/>
          <a:ea typeface="標楷體" pitchFamily="65" charset="-12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標楷體" pitchFamily="65" charset="-120"/>
          <a:ea typeface="標楷體" pitchFamily="65" charset="-12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標楷體" pitchFamily="65" charset="-120"/>
          <a:ea typeface="標楷體" pitchFamily="65" charset="-12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b="1" kern="1200">
          <a:solidFill>
            <a:srgbClr val="1C1911"/>
          </a:solidFill>
          <a:latin typeface="標楷體" pitchFamily="65" charset="-120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C1911"/>
          </a:solidFill>
          <a:latin typeface="標楷體" pitchFamily="65" charset="-120"/>
          <a:ea typeface="標楷體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rgbClr val="1C1911"/>
          </a:solidFill>
          <a:latin typeface="標楷體" pitchFamily="65" charset="-120"/>
          <a:ea typeface="標楷體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 kern="1200">
          <a:solidFill>
            <a:srgbClr val="1C1911"/>
          </a:solidFill>
          <a:latin typeface="標楷體" pitchFamily="65" charset="-120"/>
          <a:ea typeface="標楷體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 kern="1200">
          <a:solidFill>
            <a:srgbClr val="1C1911"/>
          </a:solidFill>
          <a:latin typeface="標楷體" pitchFamily="65" charset="-120"/>
          <a:ea typeface="標楷體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fld id="{D9C0B2F3-9C8C-4771-9767-6C86049AC916}" type="datetimeFigureOut">
              <a:rPr lang="en-US"/>
              <a:pPr eaLnBrk="1" hangingPunct="1">
                <a:defRPr/>
              </a:pPr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232C12"/>
                </a:solidFill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fld id="{1F0B112B-6D20-4006-8FD8-5BDF8FD91350}" type="slidenum">
              <a:rPr lang="en-US" altLang="zh-TW" smtClean="0"/>
              <a:pPr eaLnBrk="1" hangingPunct="1"/>
              <a:t>‹#›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58274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3E1716"/>
          </a:solidFill>
          <a:latin typeface="標楷體" pitchFamily="65" charset="-120"/>
          <a:ea typeface="標楷體" pitchFamily="65" charset="-12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標楷體" pitchFamily="65" charset="-120"/>
          <a:ea typeface="標楷體" pitchFamily="65" charset="-12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標楷體" pitchFamily="65" charset="-120"/>
          <a:ea typeface="標楷體" pitchFamily="65" charset="-12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標楷體" pitchFamily="65" charset="-120"/>
          <a:ea typeface="標楷體" pitchFamily="65" charset="-12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標楷體" pitchFamily="65" charset="-120"/>
          <a:ea typeface="標楷體" pitchFamily="65" charset="-12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b="1" kern="1200">
          <a:solidFill>
            <a:srgbClr val="1C1911"/>
          </a:solidFill>
          <a:latin typeface="標楷體" pitchFamily="65" charset="-120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C1911"/>
          </a:solidFill>
          <a:latin typeface="標楷體" pitchFamily="65" charset="-120"/>
          <a:ea typeface="標楷體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rgbClr val="1C1911"/>
          </a:solidFill>
          <a:latin typeface="標楷體" pitchFamily="65" charset="-120"/>
          <a:ea typeface="標楷體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 kern="1200">
          <a:solidFill>
            <a:srgbClr val="1C1911"/>
          </a:solidFill>
          <a:latin typeface="標楷體" pitchFamily="65" charset="-120"/>
          <a:ea typeface="標楷體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 kern="1200">
          <a:solidFill>
            <a:srgbClr val="1C1911"/>
          </a:solidFill>
          <a:latin typeface="標楷體" pitchFamily="65" charset="-120"/>
          <a:ea typeface="標楷體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fld id="{D9C0B2F3-9C8C-4771-9767-6C86049AC916}" type="datetimeFigureOut">
              <a:rPr lang="en-US"/>
              <a:pPr eaLnBrk="1" hangingPunct="1">
                <a:defRPr/>
              </a:pPr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232C12"/>
                </a:solidFill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fld id="{1F0B112B-6D20-4006-8FD8-5BDF8FD91350}" type="slidenum">
              <a:rPr lang="en-US" altLang="zh-TW" smtClean="0"/>
              <a:pPr eaLnBrk="1" hangingPunct="1"/>
              <a:t>‹#›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73431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3E1716"/>
          </a:solidFill>
          <a:latin typeface="標楷體" pitchFamily="65" charset="-120"/>
          <a:ea typeface="標楷體" pitchFamily="65" charset="-12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標楷體" pitchFamily="65" charset="-120"/>
          <a:ea typeface="標楷體" pitchFamily="65" charset="-12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標楷體" pitchFamily="65" charset="-120"/>
          <a:ea typeface="標楷體" pitchFamily="65" charset="-12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標楷體" pitchFamily="65" charset="-120"/>
          <a:ea typeface="標楷體" pitchFamily="65" charset="-12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標楷體" pitchFamily="65" charset="-120"/>
          <a:ea typeface="標楷體" pitchFamily="65" charset="-12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b="1" kern="1200">
          <a:solidFill>
            <a:srgbClr val="1C1911"/>
          </a:solidFill>
          <a:latin typeface="標楷體" pitchFamily="65" charset="-120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C1911"/>
          </a:solidFill>
          <a:latin typeface="標楷體" pitchFamily="65" charset="-120"/>
          <a:ea typeface="標楷體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rgbClr val="1C1911"/>
          </a:solidFill>
          <a:latin typeface="標楷體" pitchFamily="65" charset="-120"/>
          <a:ea typeface="標楷體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 kern="1200">
          <a:solidFill>
            <a:srgbClr val="1C1911"/>
          </a:solidFill>
          <a:latin typeface="標楷體" pitchFamily="65" charset="-120"/>
          <a:ea typeface="標楷體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 kern="1200">
          <a:solidFill>
            <a:srgbClr val="1C1911"/>
          </a:solidFill>
          <a:latin typeface="標楷體" pitchFamily="65" charset="-120"/>
          <a:ea typeface="標楷體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575123-6EDE-48E5-96D2-21BD8DE3AD4D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6D82C2-EF57-41C4-AA58-B401E75AAC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圖片 6" descr="pag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圖片 12" descr="pag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圖片 7" descr="page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10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575123-6EDE-48E5-96D2-21BD8DE3AD4D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6D82C2-EF57-41C4-AA58-B401E75AAC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圖片 6" descr="pag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圖片 12" descr="pag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圖片 7" descr="page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76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4"/>
          <p:cNvSpPr>
            <a:spLocks noChangeArrowheads="1"/>
          </p:cNvSpPr>
          <p:nvPr/>
        </p:nvSpPr>
        <p:spPr bwMode="auto">
          <a:xfrm>
            <a:off x="107504" y="820167"/>
            <a:ext cx="5292725" cy="5073650"/>
          </a:xfrm>
          <a:prstGeom prst="ellipse">
            <a:avLst/>
          </a:prstGeom>
          <a:gradFill rotWithShape="1">
            <a:gsLst>
              <a:gs pos="0">
                <a:srgbClr val="FF6699">
                  <a:alpha val="81961"/>
                </a:srgbClr>
              </a:gs>
              <a:gs pos="100000">
                <a:schemeClr val="bg1">
                  <a:alpha val="0"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Calibri" pitchFamily="34" charset="0"/>
              <a:ea typeface="微軟正黑體" pitchFamily="34" charset="-120"/>
            </a:endParaRPr>
          </a:p>
        </p:txBody>
      </p:sp>
      <p:pic>
        <p:nvPicPr>
          <p:cNvPr id="4" name="Picture 2" descr="C:\Documents and Settings\Administrator\桌面\IMG_322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6743" y="1196752"/>
            <a:ext cx="4392488" cy="43204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3429000"/>
            <a:ext cx="1512168" cy="1465987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9552" y="980728"/>
            <a:ext cx="1512168" cy="1407020"/>
          </a:xfrm>
          <a:prstGeom prst="ellips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副標題 2"/>
          <p:cNvSpPr txBox="1">
            <a:spLocks/>
          </p:cNvSpPr>
          <p:nvPr/>
        </p:nvSpPr>
        <p:spPr>
          <a:xfrm>
            <a:off x="2519363" y="1906588"/>
            <a:ext cx="6408737" cy="896937"/>
          </a:xfrm>
          <a:prstGeom prst="rect">
            <a:avLst/>
          </a:prstGeom>
        </p:spPr>
        <p:txBody>
          <a:bodyPr/>
          <a:lstStyle/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臺南市</a:t>
            </a:r>
            <a:r>
              <a:rPr kumimoji="0" lang="en-US" altLang="zh-TW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2015</a:t>
            </a:r>
            <a:r>
              <a:rPr kumimoji="0" lang="zh-TW" alt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國小五年級</a:t>
            </a:r>
            <a:endParaRPr kumimoji="0"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國語文學力檢測分析報告</a:t>
            </a:r>
            <a:endParaRPr kumimoji="0"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 </a:t>
            </a:r>
            <a:endParaRPr kumimoji="0"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53866" y="4998187"/>
            <a:ext cx="628733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報告人</a:t>
            </a:r>
            <a:r>
              <a:rPr kumimoji="0"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：</a:t>
            </a:r>
            <a:r>
              <a:rPr kumimoji="0"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國</a:t>
            </a:r>
            <a:r>
              <a:rPr kumimoji="0"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語文領域國小組</a:t>
            </a:r>
            <a:r>
              <a:rPr kumimoji="0"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召集人楊淑敏校長</a:t>
            </a:r>
            <a:endParaRPr kumimoji="0"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彙整撰稿：月津國小 楊淑敏</a:t>
            </a:r>
            <a:r>
              <a:rPr kumimoji="0"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校長</a:t>
            </a:r>
            <a:endParaRPr kumimoji="0"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             蔡淑芬 課程督學</a:t>
            </a:r>
            <a:endParaRPr kumimoji="0"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                           南安國小 何銘鴻輔導員</a:t>
            </a:r>
            <a:endParaRPr kumimoji="0"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/>
          <a:lstStyle/>
          <a:p>
            <a:r>
              <a:rPr lang="zh-TW" altLang="zh-TW" sz="36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台灣學生</a:t>
            </a:r>
            <a:r>
              <a:rPr lang="zh-TW" altLang="en-US" sz="36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en-US" altLang="zh-TW" sz="36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PISA</a:t>
            </a:r>
            <a:r>
              <a:rPr lang="zh-TW" altLang="zh-TW" sz="36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的表現</a:t>
            </a:r>
            <a:endParaRPr lang="zh-TW" altLang="en-US" sz="36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136316"/>
              </p:ext>
            </p:extLst>
          </p:nvPr>
        </p:nvGraphicFramePr>
        <p:xfrm>
          <a:off x="395536" y="2853192"/>
          <a:ext cx="8229599" cy="280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700881"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科學平均分數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數學平均分數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閱讀平均分數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科學素養排名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數學素養排名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閱讀素養排名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</a:tr>
              <a:tr h="7008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PISA 2006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532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549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496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4 / 57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1 / 57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16 / 57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</a:tr>
              <a:tr h="7008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PISA</a:t>
                      </a:r>
                      <a:r>
                        <a:rPr lang="en-US" altLang="zh-TW" sz="2000" baseline="0" dirty="0" smtClean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2009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520</a:t>
                      </a:r>
                      <a:endParaRPr lang="zh-TW" altLang="en-US" sz="2000" dirty="0" smtClean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543</a:t>
                      </a:r>
                      <a:endParaRPr lang="zh-TW" altLang="en-US" sz="2000" dirty="0" smtClean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495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12 / 65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5 / 65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23 / 65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</a:tr>
              <a:tr h="7008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PISA</a:t>
                      </a:r>
                      <a:b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</a:b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2012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523</a:t>
                      </a:r>
                      <a:endParaRPr lang="zh-TW" altLang="en-US" sz="2000" dirty="0" smtClean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523</a:t>
                      </a:r>
                      <a:endParaRPr lang="zh-TW" altLang="en-US" sz="2000" dirty="0" smtClean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560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67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4/</a:t>
                      </a:r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67</a:t>
                      </a:r>
                      <a:endParaRPr lang="zh-TW" altLang="en-US" sz="2000" dirty="0" smtClean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67</a:t>
                      </a:r>
                      <a:endParaRPr lang="zh-TW" altLang="en-US" sz="2000" dirty="0" smtClean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/>
            </a:scene3d>
            <a:sp3d extrusionH="4445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kumimoji="0" lang="zh-TW" altLang="en-US" sz="4000" dirty="0" smtClean="0">
                <a:solidFill>
                  <a:srgbClr val="480000"/>
                </a:solidFill>
              </a:rPr>
              <a:t>全世界性基本學力檢測</a:t>
            </a:r>
            <a:endParaRPr kumimoji="0" lang="en-US" altLang="zh-TW" sz="4000" dirty="0" smtClean="0">
              <a:solidFill>
                <a:srgbClr val="4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dirty="0" smtClean="0">
                <a:solidFill>
                  <a:srgbClr val="480000"/>
                </a:solidFill>
              </a:rPr>
              <a:t>全國性基本學力檢測</a:t>
            </a:r>
            <a:endParaRPr lang="en-US" altLang="zh-TW" sz="4000" dirty="0" smtClean="0">
              <a:solidFill>
                <a:srgbClr val="480000"/>
              </a:solidFill>
            </a:endParaRPr>
          </a:p>
        </p:txBody>
      </p:sp>
      <p:sp>
        <p:nvSpPr>
          <p:cNvPr id="1740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7700" y="1484313"/>
            <a:ext cx="8172450" cy="4897437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FF0000"/>
                </a:solidFill>
              </a:rPr>
              <a:t>台灣學生學習成就評量資料庫</a:t>
            </a:r>
            <a:r>
              <a:rPr lang="zh-TW" altLang="en-US" b="0" dirty="0" smtClean="0">
                <a:solidFill>
                  <a:srgbClr val="FF0000"/>
                </a:solidFill>
              </a:rPr>
              <a:t> </a:t>
            </a:r>
            <a:r>
              <a:rPr lang="en-US" altLang="zh-TW" b="0" dirty="0" smtClean="0">
                <a:solidFill>
                  <a:srgbClr val="FF0000"/>
                </a:solidFill>
              </a:rPr>
              <a:t>(2004</a:t>
            </a:r>
            <a:r>
              <a:rPr lang="zh-TW" altLang="en-US" b="0" dirty="0" smtClean="0">
                <a:solidFill>
                  <a:srgbClr val="FF0000"/>
                </a:solidFill>
              </a:rPr>
              <a:t>年始</a:t>
            </a:r>
            <a:r>
              <a:rPr lang="en-US" altLang="zh-TW" b="0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zh-TW" dirty="0" smtClean="0">
                <a:solidFill>
                  <a:srgbClr val="0000CC"/>
                </a:solidFill>
              </a:rPr>
              <a:t>Taiwan Assessment of Student Achievement, TASA</a:t>
            </a:r>
          </a:p>
          <a:p>
            <a:pPr eaLnBrk="1" hangingPunct="1"/>
            <a:r>
              <a:rPr lang="zh-TW" altLang="en-US" sz="2800" b="0" dirty="0" smtClean="0"/>
              <a:t>「</a:t>
            </a:r>
            <a:r>
              <a:rPr lang="zh-TW" altLang="en-US" sz="2800" dirty="0" smtClean="0"/>
              <a:t>國立教育研究院籌備處</a:t>
            </a:r>
            <a:r>
              <a:rPr lang="zh-TW" altLang="en-US" sz="2800" b="0" dirty="0" smtClean="0"/>
              <a:t>」負責</a:t>
            </a:r>
          </a:p>
          <a:p>
            <a:pPr eaLnBrk="1" hangingPunct="1"/>
            <a:r>
              <a:rPr lang="zh-TW" altLang="en-US" sz="2800" b="0" dirty="0" smtClean="0"/>
              <a:t>進行之</a:t>
            </a:r>
            <a:r>
              <a:rPr lang="zh-TW" altLang="en-US" sz="2800" u="sng" dirty="0" smtClean="0"/>
              <a:t>長期性研究計畫</a:t>
            </a:r>
          </a:p>
          <a:p>
            <a:pPr eaLnBrk="1" hangingPunct="1"/>
            <a:r>
              <a:rPr lang="zh-TW" altLang="en-US" sz="2800" b="0" dirty="0" smtClean="0"/>
              <a:t>蒐集之資料涵蓋</a:t>
            </a:r>
            <a:r>
              <a:rPr lang="zh-TW" altLang="en-US" sz="2800" u="sng" dirty="0" smtClean="0"/>
              <a:t>國小、國中、高中、高職</a:t>
            </a:r>
            <a:r>
              <a:rPr lang="zh-TW" altLang="en-US" sz="2800" b="0" dirty="0" smtClean="0"/>
              <a:t>此三個教育階段</a:t>
            </a:r>
          </a:p>
          <a:p>
            <a:pPr eaLnBrk="1" hangingPunct="1"/>
            <a:r>
              <a:rPr lang="zh-TW" altLang="en-US" sz="2800" b="0" dirty="0" smtClean="0"/>
              <a:t>蒐集學生</a:t>
            </a:r>
            <a:r>
              <a:rPr lang="zh-TW" altLang="en-US" sz="2800" u="sng" dirty="0" smtClean="0"/>
              <a:t>國語文、英語文、數學、社會、自然</a:t>
            </a:r>
            <a:r>
              <a:rPr lang="zh-TW" altLang="en-US" sz="2800" b="0" dirty="0" smtClean="0"/>
              <a:t>五科之學習成就表現 </a:t>
            </a:r>
          </a:p>
        </p:txBody>
      </p:sp>
    </p:spTree>
    <p:extLst>
      <p:ext uri="{BB962C8B-B14F-4D97-AF65-F5344CB8AC3E}">
        <p14:creationId xmlns:p14="http://schemas.microsoft.com/office/powerpoint/2010/main" val="40437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dirty="0" smtClean="0">
                <a:solidFill>
                  <a:srgbClr val="480000"/>
                </a:solidFill>
              </a:rPr>
              <a:t>全國性基本學力檢測</a:t>
            </a:r>
            <a:endParaRPr lang="en-US" altLang="zh-TW" sz="4000" dirty="0" smtClean="0">
              <a:solidFill>
                <a:srgbClr val="480000"/>
              </a:solidFill>
            </a:endParaRPr>
          </a:p>
        </p:txBody>
      </p:sp>
      <p:sp>
        <p:nvSpPr>
          <p:cNvPr id="1751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84313"/>
            <a:ext cx="8640762" cy="496887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solidFill>
                  <a:srgbClr val="800000"/>
                </a:solidFill>
              </a:rPr>
              <a:t>台灣學生學習成就評量資料庫</a:t>
            </a:r>
            <a:r>
              <a:rPr lang="en-US" altLang="zh-TW" dirty="0">
                <a:solidFill>
                  <a:srgbClr val="800000"/>
                </a:solidFill>
              </a:rPr>
              <a:t>(TASA)</a:t>
            </a:r>
            <a:endParaRPr lang="zh-TW" altLang="en-US" dirty="0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/>
              <a:t>評量年級：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2005</a:t>
            </a:r>
            <a:r>
              <a:rPr lang="zh-TW" altLang="en-US" dirty="0" smtClean="0">
                <a:solidFill>
                  <a:schemeClr val="tx1"/>
                </a:solidFill>
              </a:rPr>
              <a:t>年國小六年級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>
                <a:solidFill>
                  <a:schemeClr val="tx1"/>
                </a:solidFill>
              </a:rPr>
              <a:t>由台灣</a:t>
            </a:r>
            <a:r>
              <a:rPr lang="en-US" altLang="zh-TW" dirty="0" smtClean="0">
                <a:solidFill>
                  <a:schemeClr val="tx1"/>
                </a:solidFill>
              </a:rPr>
              <a:t>2600</a:t>
            </a:r>
            <a:r>
              <a:rPr lang="zh-TW" altLang="en-US" dirty="0" smtClean="0">
                <a:solidFill>
                  <a:schemeClr val="tx1"/>
                </a:solidFill>
              </a:rPr>
              <a:t>所小學，抽樣</a:t>
            </a:r>
            <a:r>
              <a:rPr lang="en-US" altLang="zh-TW" dirty="0" smtClean="0">
                <a:solidFill>
                  <a:schemeClr val="tx1"/>
                </a:solidFill>
              </a:rPr>
              <a:t>460</a:t>
            </a:r>
            <a:r>
              <a:rPr lang="zh-TW" altLang="en-US" dirty="0" smtClean="0">
                <a:solidFill>
                  <a:schemeClr val="tx1"/>
                </a:solidFill>
              </a:rPr>
              <a:t>所</a:t>
            </a:r>
            <a:r>
              <a:rPr lang="en-US" altLang="zh-TW" b="1" u="sng" dirty="0" smtClean="0">
                <a:solidFill>
                  <a:schemeClr val="tx1"/>
                </a:solidFill>
              </a:rPr>
              <a:t>1</a:t>
            </a:r>
            <a:r>
              <a:rPr lang="zh-TW" altLang="en-US" b="1" u="sng" dirty="0" smtClean="0">
                <a:solidFill>
                  <a:schemeClr val="tx1"/>
                </a:solidFill>
              </a:rPr>
              <a:t>萬名</a:t>
            </a:r>
            <a:r>
              <a:rPr lang="zh-TW" altLang="en-US" dirty="0" smtClean="0">
                <a:solidFill>
                  <a:schemeClr val="tx1"/>
                </a:solidFill>
              </a:rPr>
              <a:t>學生</a:t>
            </a:r>
            <a:r>
              <a:rPr lang="en-US" altLang="zh-TW" dirty="0" smtClean="0">
                <a:solidFill>
                  <a:schemeClr val="tx1"/>
                </a:solidFill>
              </a:rPr>
              <a:t>3.3%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2006-2007</a:t>
            </a:r>
            <a:r>
              <a:rPr lang="zh-TW" altLang="en-US" dirty="0" smtClean="0">
                <a:solidFill>
                  <a:schemeClr val="tx1"/>
                </a:solidFill>
              </a:rPr>
              <a:t>年國小四、六年級、國中二年及、高中、高職二年級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/>
              <a:t>自</a:t>
            </a:r>
            <a:r>
              <a:rPr lang="en-US" altLang="zh-TW" dirty="0" smtClean="0"/>
              <a:t>2007</a:t>
            </a:r>
            <a:r>
              <a:rPr lang="zh-TW" altLang="en-US" dirty="0" smtClean="0"/>
              <a:t>年開始將額外抽取約</a:t>
            </a:r>
            <a:r>
              <a:rPr lang="en-US" altLang="zh-TW" b="1" u="sng" dirty="0" smtClean="0"/>
              <a:t>2000</a:t>
            </a:r>
            <a:r>
              <a:rPr lang="zh-TW" altLang="en-US" b="1" u="sng" dirty="0" smtClean="0"/>
              <a:t>名國小四年級學生</a:t>
            </a:r>
            <a:r>
              <a:rPr lang="zh-TW" altLang="en-US" dirty="0" smtClean="0"/>
              <a:t>，列為</a:t>
            </a:r>
            <a:r>
              <a:rPr lang="zh-TW" altLang="en-US" b="1" u="sng" dirty="0" smtClean="0"/>
              <a:t>長期追蹤對象</a:t>
            </a:r>
          </a:p>
          <a:p>
            <a:pPr lvl="1" eaLnBrk="1" hangingPunct="1">
              <a:lnSpc>
                <a:spcPct val="90000"/>
              </a:lnSpc>
            </a:pPr>
            <a:endParaRPr lang="zh-TW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/>
              <a:t>題型</a:t>
            </a:r>
            <a:r>
              <a:rPr lang="zh-TW" altLang="en-US" b="0" dirty="0" smtClean="0"/>
              <a:t>：選擇題、作文、英語的說寫</a:t>
            </a:r>
          </a:p>
        </p:txBody>
      </p:sp>
    </p:spTree>
    <p:extLst>
      <p:ext uri="{BB962C8B-B14F-4D97-AF65-F5344CB8AC3E}">
        <p14:creationId xmlns:p14="http://schemas.microsoft.com/office/powerpoint/2010/main" val="4968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pic>
        <p:nvPicPr>
          <p:cNvPr id="176131" name="Picture 3" descr="臺灣學生學習成就評量資料庫圖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7632700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9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dirty="0" smtClean="0">
                <a:solidFill>
                  <a:srgbClr val="480000"/>
                </a:solidFill>
              </a:rPr>
              <a:t>全國性基本學力檢測</a:t>
            </a:r>
            <a:endParaRPr lang="en-US" altLang="zh-TW" sz="4000" dirty="0" smtClean="0">
              <a:solidFill>
                <a:srgbClr val="480000"/>
              </a:solidFill>
            </a:endParaRPr>
          </a:p>
        </p:txBody>
      </p:sp>
      <p:sp>
        <p:nvSpPr>
          <p:cNvPr id="1751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84313"/>
            <a:ext cx="8640762" cy="496887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solidFill>
                  <a:srgbClr val="800000"/>
                </a:solidFill>
              </a:rPr>
              <a:t>台灣學生學習成就評量資料庫</a:t>
            </a:r>
            <a:r>
              <a:rPr lang="en-US" altLang="zh-TW" dirty="0">
                <a:solidFill>
                  <a:srgbClr val="800000"/>
                </a:solidFill>
              </a:rPr>
              <a:t>(TASA)</a:t>
            </a:r>
            <a:endParaRPr lang="zh-TW" altLang="en-US" dirty="0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/>
              <a:t>評量年級：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2005</a:t>
            </a:r>
            <a:r>
              <a:rPr lang="zh-TW" altLang="en-US" dirty="0" smtClean="0">
                <a:solidFill>
                  <a:schemeClr val="tx1"/>
                </a:solidFill>
              </a:rPr>
              <a:t>年國小六年級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>
                <a:solidFill>
                  <a:schemeClr val="tx1"/>
                </a:solidFill>
              </a:rPr>
              <a:t>由台灣</a:t>
            </a:r>
            <a:r>
              <a:rPr lang="en-US" altLang="zh-TW" dirty="0" smtClean="0">
                <a:solidFill>
                  <a:schemeClr val="tx1"/>
                </a:solidFill>
              </a:rPr>
              <a:t>2600</a:t>
            </a:r>
            <a:r>
              <a:rPr lang="zh-TW" altLang="en-US" dirty="0" smtClean="0">
                <a:solidFill>
                  <a:schemeClr val="tx1"/>
                </a:solidFill>
              </a:rPr>
              <a:t>所小學，抽樣</a:t>
            </a:r>
            <a:r>
              <a:rPr lang="en-US" altLang="zh-TW" dirty="0" smtClean="0">
                <a:solidFill>
                  <a:schemeClr val="tx1"/>
                </a:solidFill>
              </a:rPr>
              <a:t>460</a:t>
            </a:r>
            <a:r>
              <a:rPr lang="zh-TW" altLang="en-US" dirty="0" smtClean="0">
                <a:solidFill>
                  <a:schemeClr val="tx1"/>
                </a:solidFill>
              </a:rPr>
              <a:t>所</a:t>
            </a:r>
            <a:r>
              <a:rPr lang="en-US" altLang="zh-TW" b="1" u="sng" dirty="0" smtClean="0">
                <a:solidFill>
                  <a:schemeClr val="tx1"/>
                </a:solidFill>
              </a:rPr>
              <a:t>1</a:t>
            </a:r>
            <a:r>
              <a:rPr lang="zh-TW" altLang="en-US" b="1" u="sng" dirty="0" smtClean="0">
                <a:solidFill>
                  <a:schemeClr val="tx1"/>
                </a:solidFill>
              </a:rPr>
              <a:t>萬名</a:t>
            </a:r>
            <a:r>
              <a:rPr lang="zh-TW" altLang="en-US" dirty="0" smtClean="0">
                <a:solidFill>
                  <a:schemeClr val="tx1"/>
                </a:solidFill>
              </a:rPr>
              <a:t>學生</a:t>
            </a:r>
            <a:r>
              <a:rPr lang="en-US" altLang="zh-TW" dirty="0" smtClean="0">
                <a:solidFill>
                  <a:schemeClr val="tx1"/>
                </a:solidFill>
              </a:rPr>
              <a:t>3.3%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2006-2007</a:t>
            </a:r>
            <a:r>
              <a:rPr lang="zh-TW" altLang="en-US" dirty="0" smtClean="0">
                <a:solidFill>
                  <a:schemeClr val="tx1"/>
                </a:solidFill>
              </a:rPr>
              <a:t>年國小四、六年級、國中二年及、高中、高職二年級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/>
              <a:t>自</a:t>
            </a:r>
            <a:r>
              <a:rPr lang="en-US" altLang="zh-TW" dirty="0" smtClean="0"/>
              <a:t>2007</a:t>
            </a:r>
            <a:r>
              <a:rPr lang="zh-TW" altLang="en-US" dirty="0" smtClean="0"/>
              <a:t>年開始將額外抽取約</a:t>
            </a:r>
            <a:r>
              <a:rPr lang="en-US" altLang="zh-TW" b="1" u="sng" dirty="0" smtClean="0"/>
              <a:t>2000</a:t>
            </a:r>
            <a:r>
              <a:rPr lang="zh-TW" altLang="en-US" b="1" u="sng" dirty="0" smtClean="0"/>
              <a:t>名國小四年級學生</a:t>
            </a:r>
            <a:r>
              <a:rPr lang="zh-TW" altLang="en-US" dirty="0" smtClean="0"/>
              <a:t>，列為</a:t>
            </a:r>
            <a:r>
              <a:rPr lang="zh-TW" altLang="en-US" b="1" u="sng" dirty="0" smtClean="0"/>
              <a:t>長期追蹤對象</a:t>
            </a:r>
          </a:p>
          <a:p>
            <a:pPr lvl="1" eaLnBrk="1" hangingPunct="1">
              <a:lnSpc>
                <a:spcPct val="90000"/>
              </a:lnSpc>
            </a:pPr>
            <a:endParaRPr lang="zh-TW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/>
              <a:t>題型</a:t>
            </a:r>
            <a:r>
              <a:rPr lang="zh-TW" altLang="en-US" b="0" dirty="0" smtClean="0"/>
              <a:t>：選擇題、作文、英語的說寫</a:t>
            </a:r>
          </a:p>
        </p:txBody>
      </p:sp>
    </p:spTree>
    <p:extLst>
      <p:ext uri="{BB962C8B-B14F-4D97-AF65-F5344CB8AC3E}">
        <p14:creationId xmlns:p14="http://schemas.microsoft.com/office/powerpoint/2010/main" val="411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dirty="0" smtClean="0">
                <a:solidFill>
                  <a:srgbClr val="480000"/>
                </a:solidFill>
              </a:rPr>
              <a:t>全國性基本學力檢測</a:t>
            </a:r>
            <a:endParaRPr lang="en-US" altLang="zh-TW" sz="4000" dirty="0" smtClean="0">
              <a:solidFill>
                <a:srgbClr val="480000"/>
              </a:solidFill>
            </a:endParaRPr>
          </a:p>
        </p:txBody>
      </p:sp>
      <p:sp>
        <p:nvSpPr>
          <p:cNvPr id="1771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84313"/>
            <a:ext cx="7561263" cy="496887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FF0000"/>
                </a:solidFill>
              </a:rPr>
              <a:t>台灣學生學習成就評量資料庫</a:t>
            </a:r>
            <a:r>
              <a:rPr lang="en-US" altLang="zh-TW" dirty="0">
                <a:solidFill>
                  <a:srgbClr val="FF0000"/>
                </a:solidFill>
              </a:rPr>
              <a:t>(TASA)</a:t>
            </a:r>
            <a:endParaRPr lang="zh-TW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zh-TW" altLang="en-US" dirty="0" smtClean="0">
                <a:solidFill>
                  <a:srgbClr val="0000CC"/>
                </a:solidFill>
              </a:rPr>
              <a:t>評量結果之應用</a:t>
            </a:r>
            <a:r>
              <a:rPr lang="zh-TW" altLang="en-US" b="0" dirty="0" smtClean="0"/>
              <a:t>：</a:t>
            </a:r>
          </a:p>
          <a:p>
            <a:pPr lvl="1" eaLnBrk="1" hangingPunct="1"/>
            <a:r>
              <a:rPr lang="zh-TW" altLang="en-US" b="1" dirty="0" smtClean="0"/>
              <a:t>建立</a:t>
            </a:r>
            <a:r>
              <a:rPr lang="zh-TW" altLang="en-US" dirty="0" smtClean="0"/>
              <a:t>台灣學生</a:t>
            </a:r>
            <a:r>
              <a:rPr lang="zh-TW" altLang="en-US" b="1" u="sng" dirty="0" smtClean="0"/>
              <a:t>學習成就評量資料庫</a:t>
            </a:r>
            <a:r>
              <a:rPr lang="zh-TW" altLang="en-US" b="1" dirty="0" smtClean="0"/>
              <a:t> </a:t>
            </a:r>
          </a:p>
          <a:p>
            <a:pPr lvl="1" eaLnBrk="1" hangingPunct="1"/>
            <a:r>
              <a:rPr lang="zh-TW" altLang="en-US" b="1" dirty="0" smtClean="0"/>
              <a:t>做為國家教育政策之</a:t>
            </a:r>
            <a:r>
              <a:rPr lang="zh-TW" altLang="en-US" b="1" u="sng" dirty="0" smtClean="0"/>
              <a:t>決策參考</a:t>
            </a:r>
          </a:p>
          <a:p>
            <a:pPr lvl="1" eaLnBrk="1" hangingPunct="1"/>
            <a:r>
              <a:rPr lang="zh-TW" altLang="en-US" b="1" dirty="0" smtClean="0">
                <a:solidFill>
                  <a:srgbClr val="0000CC"/>
                </a:solidFill>
              </a:rPr>
              <a:t>教育部</a:t>
            </a:r>
            <a:r>
              <a:rPr lang="zh-TW" altLang="en-US" b="1" dirty="0" smtClean="0"/>
              <a:t>：訂定</a:t>
            </a:r>
            <a:r>
              <a:rPr lang="zh-TW" altLang="en-US" b="1" u="sng" dirty="0" smtClean="0"/>
              <a:t>課程與教學</a:t>
            </a:r>
            <a:r>
              <a:rPr lang="zh-TW" altLang="en-US" b="1" dirty="0" smtClean="0"/>
              <a:t>政策</a:t>
            </a:r>
          </a:p>
          <a:p>
            <a:pPr lvl="1" eaLnBrk="1" hangingPunct="1"/>
            <a:r>
              <a:rPr lang="zh-TW" altLang="en-US" b="1" dirty="0" smtClean="0">
                <a:solidFill>
                  <a:srgbClr val="FF0000"/>
                </a:solidFill>
              </a:rPr>
              <a:t>縣市政府與學校</a:t>
            </a:r>
            <a:r>
              <a:rPr lang="zh-TW" altLang="en-US" b="1" dirty="0" smtClean="0"/>
              <a:t>：探討學生</a:t>
            </a:r>
            <a:r>
              <a:rPr lang="zh-TW" altLang="en-US" b="1" u="sng" dirty="0" smtClean="0"/>
              <a:t>學習成就</a:t>
            </a:r>
            <a:r>
              <a:rPr lang="zh-TW" altLang="en-US" b="1" dirty="0" smtClean="0"/>
              <a:t>及</a:t>
            </a:r>
            <a:r>
              <a:rPr lang="zh-TW" altLang="en-US" b="1" u="sng" dirty="0" smtClean="0"/>
              <a:t>推動補救教學</a:t>
            </a:r>
            <a:r>
              <a:rPr lang="zh-TW" altLang="en-US" b="1" dirty="0" smtClean="0"/>
              <a:t>之依據</a:t>
            </a:r>
          </a:p>
          <a:p>
            <a:pPr lvl="1" eaLnBrk="1" hangingPunct="1"/>
            <a:r>
              <a:rPr lang="zh-TW" altLang="en-US" b="1" dirty="0" smtClean="0">
                <a:solidFill>
                  <a:srgbClr val="006600"/>
                </a:solidFill>
              </a:rPr>
              <a:t>學術研究</a:t>
            </a:r>
            <a:r>
              <a:rPr lang="zh-TW" altLang="en-US" b="1" dirty="0" smtClean="0"/>
              <a:t>之資料</a:t>
            </a:r>
          </a:p>
        </p:txBody>
      </p:sp>
    </p:spTree>
    <p:extLst>
      <p:ext uri="{BB962C8B-B14F-4D97-AF65-F5344CB8AC3E}">
        <p14:creationId xmlns:p14="http://schemas.microsoft.com/office/powerpoint/2010/main" val="8705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dirty="0" smtClean="0">
                <a:solidFill>
                  <a:srgbClr val="480000"/>
                </a:solidFill>
              </a:rPr>
              <a:t>全國性基本學力檢測</a:t>
            </a:r>
            <a:endParaRPr lang="en-US" altLang="zh-TW" sz="4000" dirty="0" smtClean="0">
              <a:solidFill>
                <a:srgbClr val="480000"/>
              </a:solidFill>
            </a:endParaRPr>
          </a:p>
        </p:txBody>
      </p:sp>
      <p:sp>
        <p:nvSpPr>
          <p:cNvPr id="1771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84313"/>
            <a:ext cx="7561263" cy="4968875"/>
          </a:xfrm>
          <a:noFill/>
        </p:spPr>
        <p:txBody>
          <a:bodyPr/>
          <a:lstStyle/>
          <a:p>
            <a:pPr eaLnBrk="1" hangingPunct="1"/>
            <a:r>
              <a:rPr lang="zh-TW" altLang="zh-TW" dirty="0" smtClean="0"/>
              <a:t>國家教育研究院「臺灣學生學習成就評量資料庫</a:t>
            </a:r>
            <a:r>
              <a:rPr lang="en-US" altLang="zh-TW" dirty="0" smtClean="0"/>
              <a:t>(TASA)</a:t>
            </a:r>
            <a:r>
              <a:rPr lang="zh-TW" altLang="zh-TW" dirty="0" smtClean="0"/>
              <a:t> 」協助縣市辦理學生學習能力檢測（學力檢測）計畫</a:t>
            </a:r>
            <a:endParaRPr lang="en-US" altLang="zh-TW" dirty="0"/>
          </a:p>
          <a:p>
            <a:pPr eaLnBrk="1" hangingPunct="1"/>
            <a:r>
              <a:rPr lang="zh-TW" altLang="en-US" dirty="0" smtClean="0">
                <a:solidFill>
                  <a:schemeClr val="tx1"/>
                </a:solidFill>
              </a:rPr>
              <a:t>以下簡稱</a:t>
            </a:r>
            <a:r>
              <a:rPr lang="zh-TW" altLang="zh-TW" dirty="0" smtClean="0">
                <a:solidFill>
                  <a:srgbClr val="FF0000"/>
                </a:solidFill>
              </a:rPr>
              <a:t>國家</a:t>
            </a:r>
            <a:r>
              <a:rPr lang="zh-TW" altLang="zh-TW" dirty="0">
                <a:solidFill>
                  <a:srgbClr val="FF0000"/>
                </a:solidFill>
              </a:rPr>
              <a:t>教育研究院「學生學習能力檢測」</a:t>
            </a:r>
            <a:endParaRPr lang="zh-TW" altLang="en-US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zh-TW" alt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dirty="0" smtClean="0">
                <a:solidFill>
                  <a:srgbClr val="480000"/>
                </a:solidFill>
              </a:rPr>
              <a:t>全國性基本學力檢測</a:t>
            </a:r>
            <a:endParaRPr lang="en-US" altLang="zh-TW" sz="4000" dirty="0" smtClean="0">
              <a:solidFill>
                <a:srgbClr val="480000"/>
              </a:solidFill>
            </a:endParaRPr>
          </a:p>
        </p:txBody>
      </p:sp>
      <p:sp>
        <p:nvSpPr>
          <p:cNvPr id="1771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84313"/>
            <a:ext cx="7561263" cy="4968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zh-TW" altLang="zh-TW" dirty="0" smtClean="0">
                <a:solidFill>
                  <a:srgbClr val="FF0000"/>
                </a:solidFill>
              </a:rPr>
              <a:t>國家教育研究院「學生學習能力檢測」</a:t>
            </a:r>
            <a:endParaRPr lang="zh-TW" altLang="en-US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zh-TW" altLang="en-US" dirty="0" smtClean="0"/>
              <a:t>源起：教育部為協助各縣市其學生學習能力檢測之測驗標準化，於</a:t>
            </a:r>
            <a:r>
              <a:rPr lang="en-US" altLang="zh-TW" dirty="0" smtClean="0">
                <a:solidFill>
                  <a:srgbClr val="CC0099"/>
                </a:solidFill>
              </a:rPr>
              <a:t>2009</a:t>
            </a:r>
            <a:r>
              <a:rPr lang="zh-TW" altLang="en-US" dirty="0" smtClean="0">
                <a:solidFill>
                  <a:srgbClr val="CC0099"/>
                </a:solidFill>
              </a:rPr>
              <a:t>年委請國家教育研究院所屬之「臺灣學生學習成就評量資料庫」團隊，</a:t>
            </a:r>
            <a:r>
              <a:rPr lang="zh-TW" altLang="en-US" dirty="0" smtClean="0"/>
              <a:t>協助縣市辦理學生學習能力檢測計畫，並自</a:t>
            </a:r>
            <a:r>
              <a:rPr lang="en-US" altLang="zh-TW" dirty="0" smtClean="0"/>
              <a:t>2010</a:t>
            </a:r>
            <a:r>
              <a:rPr lang="zh-TW" altLang="en-US" dirty="0" smtClean="0"/>
              <a:t>至</a:t>
            </a:r>
            <a:r>
              <a:rPr lang="en-US" altLang="zh-TW" dirty="0" smtClean="0"/>
              <a:t>2012</a:t>
            </a:r>
            <a:r>
              <a:rPr lang="zh-TW" altLang="en-US" dirty="0" smtClean="0"/>
              <a:t>年期間進行國小四年級國語文及數學</a:t>
            </a:r>
            <a:r>
              <a:rPr lang="en-US" altLang="zh-TW" dirty="0" smtClean="0"/>
              <a:t>2</a:t>
            </a:r>
            <a:r>
              <a:rPr lang="zh-TW" altLang="en-US" dirty="0" smtClean="0"/>
              <a:t>科目之施測。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該計畫自</a:t>
            </a:r>
            <a:r>
              <a:rPr lang="en-US" altLang="zh-TW" dirty="0" smtClean="0"/>
              <a:t>2013</a:t>
            </a:r>
            <a:r>
              <a:rPr lang="zh-TW" altLang="en-US" dirty="0" smtClean="0"/>
              <a:t>年開始改以國小五年級學生為檢測對象，並籌組試題團隊獨立研發統一題本，施測規模及施測業務則由參與縣市負責。</a:t>
            </a:r>
            <a:endParaRPr lang="zh-TW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5189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smtClean="0">
                <a:solidFill>
                  <a:srgbClr val="480000"/>
                </a:solidFill>
              </a:rPr>
              <a:t>學力檢測之目的</a:t>
            </a:r>
          </a:p>
        </p:txBody>
      </p:sp>
      <p:sp>
        <p:nvSpPr>
          <p:cNvPr id="1607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00213"/>
            <a:ext cx="8229600" cy="4090987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smtClean="0">
                <a:solidFill>
                  <a:srgbClr val="FF0000"/>
                </a:solidFill>
              </a:rPr>
              <a:t>政府</a:t>
            </a:r>
            <a:r>
              <a:rPr lang="zh-TW" altLang="en-US" b="0" smtClean="0"/>
              <a:t>的決定：制定、推展教育政策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u="sng" smtClean="0">
                <a:solidFill>
                  <a:srgbClr val="FF0000"/>
                </a:solidFill>
              </a:rPr>
              <a:t>學校</a:t>
            </a:r>
            <a:r>
              <a:rPr lang="zh-TW" altLang="en-US" b="0" u="sng" smtClean="0"/>
              <a:t>的決定</a:t>
            </a:r>
            <a:r>
              <a:rPr lang="zh-TW" altLang="en-US" b="0" smtClean="0"/>
              <a:t>：改進教學措施、行政決定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u="sng" smtClean="0">
                <a:solidFill>
                  <a:srgbClr val="FF0000"/>
                </a:solidFill>
              </a:rPr>
              <a:t>教師</a:t>
            </a:r>
            <a:r>
              <a:rPr lang="zh-TW" altLang="en-US" b="0" u="sng" smtClean="0"/>
              <a:t>的決定</a:t>
            </a:r>
            <a:r>
              <a:rPr lang="zh-TW" altLang="en-US" b="0" smtClean="0"/>
              <a:t>：瞭解教學成效、改進教學方  法、選擇弱勢學生進行補救教學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u="sng" smtClean="0">
                <a:solidFill>
                  <a:srgbClr val="FF0000"/>
                </a:solidFill>
              </a:rPr>
              <a:t>學生</a:t>
            </a:r>
            <a:r>
              <a:rPr lang="zh-TW" altLang="en-US" b="0" u="sng" smtClean="0"/>
              <a:t>的決定</a:t>
            </a:r>
            <a:r>
              <a:rPr lang="zh-TW" altLang="en-US" b="0" smtClean="0"/>
              <a:t>：瞭解個人的學習效果、針對個人缺失改善，以提升學習成效</a:t>
            </a:r>
          </a:p>
        </p:txBody>
      </p:sp>
    </p:spTree>
    <p:extLst>
      <p:ext uri="{BB962C8B-B14F-4D97-AF65-F5344CB8AC3E}">
        <p14:creationId xmlns:p14="http://schemas.microsoft.com/office/powerpoint/2010/main" val="11172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smtClean="0">
                <a:solidFill>
                  <a:srgbClr val="480000"/>
                </a:solidFill>
              </a:rPr>
              <a:t>學力檢測之特性</a:t>
            </a:r>
            <a:r>
              <a:rPr lang="en-US" altLang="zh-TW" sz="4000" smtClean="0">
                <a:solidFill>
                  <a:srgbClr val="480000"/>
                </a:solidFill>
              </a:rPr>
              <a:t>(1)</a:t>
            </a:r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smtClean="0">
                <a:solidFill>
                  <a:srgbClr val="0000CC"/>
                </a:solidFill>
              </a:rPr>
              <a:t>目標導向</a:t>
            </a:r>
            <a:r>
              <a:rPr lang="zh-TW" altLang="en-US" b="0" smtClean="0"/>
              <a:t>：依</a:t>
            </a:r>
            <a:r>
              <a:rPr lang="zh-TW" altLang="en-US" u="sng" smtClean="0"/>
              <a:t>既定目標</a:t>
            </a:r>
            <a:r>
              <a:rPr lang="zh-TW" altLang="en-US" b="0" smtClean="0"/>
              <a:t>確立</a:t>
            </a:r>
            <a:r>
              <a:rPr lang="zh-TW" altLang="en-US" u="sng" smtClean="0"/>
              <a:t>評量之內容</a:t>
            </a:r>
            <a:r>
              <a:rPr lang="zh-TW" altLang="en-US" b="0" smtClean="0"/>
              <a:t>與</a:t>
            </a:r>
            <a:r>
              <a:rPr lang="zh-TW" altLang="en-US" u="sng" smtClean="0"/>
              <a:t>方法</a:t>
            </a:r>
            <a:r>
              <a:rPr lang="zh-TW" altLang="en-US" b="0" smtClean="0"/>
              <a:t>、</a:t>
            </a:r>
            <a:r>
              <a:rPr lang="zh-TW" altLang="en-US" u="sng" smtClean="0"/>
              <a:t>評量結果</a:t>
            </a:r>
            <a:r>
              <a:rPr lang="zh-TW" altLang="en-US" b="0" smtClean="0"/>
              <a:t>的解釋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mtClean="0">
                <a:solidFill>
                  <a:srgbClr val="0000CC"/>
                </a:solidFill>
              </a:rPr>
              <a:t>學生本位</a:t>
            </a:r>
            <a:r>
              <a:rPr lang="zh-TW" altLang="en-US" smtClean="0"/>
              <a:t>：</a:t>
            </a:r>
            <a:r>
              <a:rPr lang="zh-TW" altLang="en-US" b="0" smtClean="0"/>
              <a:t>對</a:t>
            </a:r>
            <a:r>
              <a:rPr lang="zh-TW" altLang="en-US" u="sng" smtClean="0"/>
              <a:t>學生知能</a:t>
            </a:r>
            <a:r>
              <a:rPr lang="zh-TW" altLang="en-US" b="0" smtClean="0"/>
              <a:t>之測量，作為補救教學之依據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mtClean="0">
                <a:solidFill>
                  <a:srgbClr val="0000CC"/>
                </a:solidFill>
              </a:rPr>
              <a:t>成果本位</a:t>
            </a:r>
            <a:r>
              <a:rPr lang="zh-TW" altLang="en-US" b="0" smtClean="0"/>
              <a:t>：測量學生是否獲得</a:t>
            </a:r>
            <a:r>
              <a:rPr lang="zh-TW" altLang="en-US" u="sng" smtClean="0"/>
              <a:t>實際知能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mtClean="0">
                <a:solidFill>
                  <a:srgbClr val="0000CC"/>
                </a:solidFill>
              </a:rPr>
              <a:t>核心取向</a:t>
            </a:r>
            <a:r>
              <a:rPr lang="zh-TW" altLang="en-US" b="0" smtClean="0"/>
              <a:t>：檢測的基本學力係</a:t>
            </a:r>
            <a:r>
              <a:rPr lang="zh-TW" altLang="en-US" u="sng" smtClean="0"/>
              <a:t>未來學習的基礎與關鍵核心</a:t>
            </a:r>
          </a:p>
        </p:txBody>
      </p:sp>
    </p:spTree>
    <p:extLst>
      <p:ext uri="{BB962C8B-B14F-4D97-AF65-F5344CB8AC3E}">
        <p14:creationId xmlns:p14="http://schemas.microsoft.com/office/powerpoint/2010/main" val="31078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6013" y="115888"/>
            <a:ext cx="7488237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報告大綱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3590058486"/>
              </p:ext>
            </p:extLst>
          </p:nvPr>
        </p:nvGraphicFramePr>
        <p:xfrm>
          <a:off x="323528" y="1340768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smtClean="0">
                <a:solidFill>
                  <a:srgbClr val="480000"/>
                </a:solidFill>
              </a:rPr>
              <a:t>學力檢測之特性</a:t>
            </a:r>
            <a:r>
              <a:rPr lang="en-US" altLang="zh-TW" sz="4000" smtClean="0">
                <a:solidFill>
                  <a:srgbClr val="480000"/>
                </a:solidFill>
              </a:rPr>
              <a:t>(2)</a:t>
            </a:r>
          </a:p>
        </p:txBody>
      </p:sp>
      <p:sp>
        <p:nvSpPr>
          <p:cNvPr id="1628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133600"/>
            <a:ext cx="8291513" cy="4175125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CC"/>
                </a:solidFill>
              </a:rPr>
              <a:t>整體取向</a:t>
            </a:r>
            <a:r>
              <a:rPr lang="zh-TW" altLang="en-US" b="0" smtClean="0"/>
              <a:t>：評量內容、方式的規劃，以</a:t>
            </a:r>
            <a:r>
              <a:rPr lang="zh-TW" altLang="en-US" u="sng" smtClean="0"/>
              <a:t>多數學習者</a:t>
            </a:r>
            <a:r>
              <a:rPr lang="zh-TW" altLang="en-US" b="0" smtClean="0"/>
              <a:t>必須擁有的知能為考量</a:t>
            </a:r>
            <a:endParaRPr lang="en-US" altLang="zh-TW" b="0" smtClean="0"/>
          </a:p>
          <a:p>
            <a:pPr eaLnBrk="1" hangingPunct="1"/>
            <a:r>
              <a:rPr lang="zh-TW" altLang="en-US" smtClean="0">
                <a:solidFill>
                  <a:srgbClr val="0000CC"/>
                </a:solidFill>
              </a:rPr>
              <a:t>公平取向</a:t>
            </a:r>
            <a:r>
              <a:rPr lang="zh-TW" altLang="en-US" b="0" smtClean="0"/>
              <a:t>：評量工具必須避免族群文化、社經地位、性別、生理狀況等因素的影響</a:t>
            </a:r>
            <a:r>
              <a:rPr lang="zh-TW" altLang="en-US" smtClean="0"/>
              <a:t> </a:t>
            </a:r>
            <a:r>
              <a:rPr lang="en-US" altLang="zh-TW" smtClean="0"/>
              <a:t>bias</a:t>
            </a:r>
          </a:p>
          <a:p>
            <a:pPr eaLnBrk="1" hangingPunct="1"/>
            <a:r>
              <a:rPr lang="zh-TW" altLang="en-US" smtClean="0">
                <a:solidFill>
                  <a:srgbClr val="0000CC"/>
                </a:solidFill>
              </a:rPr>
              <a:t>開放取向</a:t>
            </a:r>
            <a:r>
              <a:rPr lang="zh-TW" altLang="en-US" b="0" smtClean="0"/>
              <a:t>：檢測的標準、程序、方法、工具、評量結果，皆可已</a:t>
            </a:r>
            <a:r>
              <a:rPr lang="zh-TW" altLang="en-US" u="sng" smtClean="0"/>
              <a:t>公開接受大眾評論</a:t>
            </a:r>
          </a:p>
        </p:txBody>
      </p:sp>
    </p:spTree>
    <p:extLst>
      <p:ext uri="{BB962C8B-B14F-4D97-AF65-F5344CB8AC3E}">
        <p14:creationId xmlns:p14="http://schemas.microsoft.com/office/powerpoint/2010/main" val="10142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smtClean="0">
                <a:solidFill>
                  <a:srgbClr val="480000"/>
                </a:solidFill>
              </a:rPr>
              <a:t>台灣學力檢測之</a:t>
            </a:r>
            <a:r>
              <a:rPr lang="zh-TW" altLang="en-US" sz="4000" u="sng" smtClean="0">
                <a:solidFill>
                  <a:srgbClr val="480000"/>
                </a:solidFill>
              </a:rPr>
              <a:t>評量結果處理</a:t>
            </a:r>
            <a:endParaRPr lang="en-US" altLang="zh-TW" sz="4000" u="sng" smtClean="0">
              <a:solidFill>
                <a:srgbClr val="480000"/>
              </a:solidFill>
            </a:endParaRPr>
          </a:p>
        </p:txBody>
      </p:sp>
      <p:sp>
        <p:nvSpPr>
          <p:cNvPr id="1710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628800"/>
            <a:ext cx="8964612" cy="352901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b="0" smtClean="0"/>
              <a:t>皆</a:t>
            </a:r>
            <a:r>
              <a:rPr lang="zh-TW" altLang="en-US" u="sng" smtClean="0">
                <a:solidFill>
                  <a:srgbClr val="0000CC"/>
                </a:solidFill>
              </a:rPr>
              <a:t>不公開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b="0" smtClean="0"/>
              <a:t>設立</a:t>
            </a:r>
            <a:r>
              <a:rPr lang="zh-TW" altLang="en-US" u="sng" smtClean="0">
                <a:solidFill>
                  <a:srgbClr val="CC0000"/>
                </a:solidFill>
              </a:rPr>
              <a:t>門檻分數</a:t>
            </a:r>
            <a:r>
              <a:rPr lang="zh-TW" altLang="en-US" sz="2800" b="0" smtClean="0"/>
              <a:t>（未達標準者，立即進行補救教學）</a:t>
            </a:r>
          </a:p>
          <a:p>
            <a:pPr lvl="1" eaLnBrk="1" hangingPunct="1">
              <a:lnSpc>
                <a:spcPct val="120000"/>
              </a:lnSpc>
            </a:pPr>
            <a:r>
              <a:rPr lang="zh-TW" altLang="en-US" sz="3200" smtClean="0"/>
              <a:t>台北市、台北縣、新竹縣、台東縣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b="0" smtClean="0"/>
              <a:t>評量結果建立</a:t>
            </a:r>
            <a:r>
              <a:rPr lang="zh-TW" altLang="en-US" u="sng" smtClean="0">
                <a:solidFill>
                  <a:srgbClr val="CC0000"/>
                </a:solidFill>
              </a:rPr>
              <a:t>教育追蹤長期資料庫</a:t>
            </a:r>
          </a:p>
          <a:p>
            <a:pPr lvl="1" eaLnBrk="1" hangingPunct="1">
              <a:lnSpc>
                <a:spcPct val="120000"/>
              </a:lnSpc>
            </a:pPr>
            <a:r>
              <a:rPr lang="zh-TW" altLang="en-US" sz="3200" smtClean="0"/>
              <a:t>桃園縣、</a:t>
            </a:r>
            <a:r>
              <a:rPr lang="zh-TW" altLang="en-US" sz="3200" smtClean="0">
                <a:solidFill>
                  <a:srgbClr val="0000CC"/>
                </a:solidFill>
              </a:rPr>
              <a:t>花蓮縣</a:t>
            </a:r>
            <a:r>
              <a:rPr lang="zh-TW" altLang="en-US" sz="3200" smtClean="0"/>
              <a:t>、台東縣</a:t>
            </a:r>
            <a:endParaRPr lang="en-US" altLang="zh-TW" sz="3200" b="1" u="sng" smtClean="0"/>
          </a:p>
        </p:txBody>
      </p:sp>
    </p:spTree>
    <p:extLst>
      <p:ext uri="{BB962C8B-B14F-4D97-AF65-F5344CB8AC3E}">
        <p14:creationId xmlns:p14="http://schemas.microsoft.com/office/powerpoint/2010/main" val="110248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smtClean="0">
                <a:solidFill>
                  <a:srgbClr val="480000"/>
                </a:solidFill>
              </a:rPr>
              <a:t>台灣學力檢測之評量</a:t>
            </a:r>
            <a:r>
              <a:rPr lang="zh-TW" altLang="en-US" sz="4000" u="sng" smtClean="0">
                <a:solidFill>
                  <a:srgbClr val="480000"/>
                </a:solidFill>
              </a:rPr>
              <a:t>結果研究</a:t>
            </a:r>
            <a:endParaRPr lang="en-US" altLang="zh-TW" sz="4000" u="sng" smtClean="0">
              <a:solidFill>
                <a:srgbClr val="480000"/>
              </a:solidFill>
            </a:endParaRPr>
          </a:p>
        </p:txBody>
      </p:sp>
      <p:sp>
        <p:nvSpPr>
          <p:cNvPr id="1720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84313"/>
            <a:ext cx="8964612" cy="4681537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solidFill>
                  <a:srgbClr val="0000CC"/>
                </a:solidFill>
              </a:rPr>
              <a:t>桃園縣</a:t>
            </a:r>
            <a:r>
              <a:rPr lang="en-US" altLang="zh-TW" dirty="0" smtClean="0">
                <a:solidFill>
                  <a:srgbClr val="0000CC"/>
                </a:solidFill>
              </a:rPr>
              <a:t>(92)</a:t>
            </a:r>
            <a:r>
              <a:rPr lang="zh-TW" altLang="en-US" dirty="0" smtClean="0">
                <a:solidFill>
                  <a:srgbClr val="0000CC"/>
                </a:solidFill>
              </a:rPr>
              <a:t>：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b="1" dirty="0" smtClean="0"/>
              <a:t>一年級注音符號教學之學習狀況與改進建議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solidFill>
                  <a:srgbClr val="CC0000"/>
                </a:solidFill>
              </a:rPr>
              <a:t>高雄縣、屏東縣</a:t>
            </a:r>
            <a:r>
              <a:rPr lang="zh-TW" altLang="en-US" sz="2800" b="0" dirty="0" smtClean="0"/>
              <a:t>：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b="1" dirty="0" smtClean="0"/>
              <a:t>瞭解學生在不同教學重點之表現情形，教師</a:t>
            </a:r>
            <a:r>
              <a:rPr lang="zh-TW" altLang="en-US" b="1" u="sng" dirty="0" smtClean="0"/>
              <a:t>教學重點</a:t>
            </a:r>
            <a:r>
              <a:rPr lang="zh-TW" altLang="en-US" b="1" dirty="0" smtClean="0"/>
              <a:t>，</a:t>
            </a:r>
            <a:r>
              <a:rPr lang="zh-TW" altLang="en-US" b="1" u="sng" dirty="0" smtClean="0"/>
              <a:t>補救教學成效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solidFill>
                  <a:srgbClr val="006600"/>
                </a:solidFill>
              </a:rPr>
              <a:t>新竹縣、台中縣：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b="1" dirty="0" smtClean="0"/>
              <a:t>不同</a:t>
            </a:r>
            <a:r>
              <a:rPr lang="zh-TW" altLang="en-US" b="1" u="sng" dirty="0" smtClean="0"/>
              <a:t>版本</a:t>
            </a:r>
            <a:r>
              <a:rPr lang="zh-TW" altLang="en-US" b="1" dirty="0" smtClean="0"/>
              <a:t>教科書，對國小升國中產生的</a:t>
            </a:r>
            <a:r>
              <a:rPr lang="zh-TW" altLang="en-US" b="1" u="sng" dirty="0" smtClean="0"/>
              <a:t>教學銜接</a:t>
            </a:r>
            <a:r>
              <a:rPr lang="zh-TW" altLang="en-US" b="1" dirty="0" smtClean="0"/>
              <a:t>問題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solidFill>
                  <a:srgbClr val="6600CC"/>
                </a:solidFill>
              </a:rPr>
              <a:t>各縣市：</a:t>
            </a:r>
            <a:r>
              <a:rPr lang="zh-TW" altLang="en-US" sz="2800" dirty="0" smtClean="0"/>
              <a:t>瞭解學生的</a:t>
            </a:r>
            <a:r>
              <a:rPr lang="zh-TW" altLang="en-US" sz="2800" u="sng" dirty="0" smtClean="0"/>
              <a:t>學習狀況</a:t>
            </a:r>
            <a:endParaRPr lang="en-US" altLang="zh-TW" sz="2800" u="sng" dirty="0" smtClean="0"/>
          </a:p>
        </p:txBody>
      </p:sp>
    </p:spTree>
    <p:extLst>
      <p:ext uri="{BB962C8B-B14F-4D97-AF65-F5344CB8AC3E}">
        <p14:creationId xmlns:p14="http://schemas.microsoft.com/office/powerpoint/2010/main" val="28811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圖片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3" name="文字方塊 3"/>
          <p:cNvSpPr txBox="1">
            <a:spLocks noChangeArrowheads="1"/>
          </p:cNvSpPr>
          <p:nvPr/>
        </p:nvSpPr>
        <p:spPr bwMode="auto">
          <a:xfrm>
            <a:off x="7235825" y="64531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smtClean="0">
              <a:solidFill>
                <a:srgbClr val="000000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179253" name="Picture 53" descr="台南市市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315913"/>
            <a:ext cx="2519363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54" name="標題 1"/>
          <p:cNvSpPr>
            <a:spLocks/>
          </p:cNvSpPr>
          <p:nvPr/>
        </p:nvSpPr>
        <p:spPr bwMode="auto">
          <a:xfrm>
            <a:off x="1908175" y="692150"/>
            <a:ext cx="6407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各縣市辦理學力檢測情形</a:t>
            </a:r>
          </a:p>
        </p:txBody>
      </p:sp>
      <p:pic>
        <p:nvPicPr>
          <p:cNvPr id="179255" name="Picture 5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6338"/>
            <a:ext cx="4356100" cy="6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56" name="Picture 56" descr="imag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5084763"/>
            <a:ext cx="1782762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58" name="Text Box 58"/>
          <p:cNvSpPr txBox="1">
            <a:spLocks noChangeArrowheads="1"/>
          </p:cNvSpPr>
          <p:nvPr/>
        </p:nvSpPr>
        <p:spPr bwMode="auto">
          <a:xfrm>
            <a:off x="806450" y="2293938"/>
            <a:ext cx="784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mtClean="0">
                <a:solidFill>
                  <a:srgbClr val="000000"/>
                </a:solidFill>
              </a:rPr>
              <a:t> </a:t>
            </a:r>
            <a:r>
              <a:rPr lang="en-US" altLang="zh-TW" b="1" smtClean="0">
                <a:solidFill>
                  <a:srgbClr val="000000"/>
                </a:solidFill>
              </a:rPr>
              <a:t>11  6   4     1     2   13   9  10    5    5    4    4    4    4    4    4    4     3    2    2</a:t>
            </a:r>
          </a:p>
        </p:txBody>
      </p:sp>
      <p:grpSp>
        <p:nvGrpSpPr>
          <p:cNvPr id="179261" name="Group 61"/>
          <p:cNvGrpSpPr>
            <a:grpSpLocks/>
          </p:cNvGrpSpPr>
          <p:nvPr/>
        </p:nvGrpSpPr>
        <p:grpSpPr bwMode="auto">
          <a:xfrm>
            <a:off x="250825" y="1844675"/>
            <a:ext cx="8459788" cy="3430588"/>
            <a:chOff x="204" y="1344"/>
            <a:chExt cx="5329" cy="2161"/>
          </a:xfrm>
        </p:grpSpPr>
        <p:pic>
          <p:nvPicPr>
            <p:cNvPr id="179259" name="Picture 59" descr="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344"/>
              <a:ext cx="5329" cy="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9260" name="Text Box 60"/>
            <p:cNvSpPr txBox="1">
              <a:spLocks noChangeArrowheads="1"/>
            </p:cNvSpPr>
            <p:nvPr/>
          </p:nvSpPr>
          <p:spPr bwMode="auto">
            <a:xfrm>
              <a:off x="508" y="1445"/>
              <a:ext cx="49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TW" smtClean="0">
                  <a:solidFill>
                    <a:srgbClr val="000000"/>
                  </a:solidFill>
                </a:rPr>
                <a:t> </a:t>
              </a:r>
              <a:r>
                <a:rPr lang="en-US" altLang="zh-TW" b="1" smtClean="0">
                  <a:solidFill>
                    <a:srgbClr val="000000"/>
                  </a:solidFill>
                </a:rPr>
                <a:t>11  6   4     1     2   13   9  10    5    5    4    4    4    4    4    4    4     3    2    2</a:t>
              </a:r>
            </a:p>
          </p:txBody>
        </p:sp>
      </p:grpSp>
      <p:sp>
        <p:nvSpPr>
          <p:cNvPr id="179262" name="AutoShape 7"/>
          <p:cNvSpPr>
            <a:spLocks noChangeArrowheads="1"/>
          </p:cNvSpPr>
          <p:nvPr/>
        </p:nvSpPr>
        <p:spPr bwMode="gray">
          <a:xfrm>
            <a:off x="1187450" y="5516563"/>
            <a:ext cx="4608513" cy="1008062"/>
          </a:xfrm>
          <a:prstGeom prst="roundRect">
            <a:avLst>
              <a:gd name="adj" fmla="val 49106"/>
            </a:avLst>
          </a:prstGeom>
          <a:solidFill>
            <a:srgbClr val="33CCCC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0" lang="zh-TW" altLang="en-US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未辦理學力檢測縣市</a:t>
            </a:r>
            <a:r>
              <a:rPr kumimoji="0" lang="en-US" altLang="zh-TW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en-US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雲林縣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kumimoji="0" lang="zh-TW" altLang="en-US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高雄市辦理</a:t>
            </a:r>
            <a:r>
              <a:rPr kumimoji="0" lang="en-US" altLang="zh-TW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kumimoji="0" lang="zh-TW" altLang="en-US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en-US" altLang="zh-TW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:2015</a:t>
            </a:r>
            <a:r>
              <a:rPr kumimoji="0" lang="zh-TW" altLang="en-US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年停辦</a:t>
            </a:r>
          </a:p>
        </p:txBody>
      </p:sp>
      <p:sp>
        <p:nvSpPr>
          <p:cNvPr id="179263" name="Text Box 63"/>
          <p:cNvSpPr txBox="1">
            <a:spLocks noChangeArrowheads="1"/>
          </p:cNvSpPr>
          <p:nvPr/>
        </p:nvSpPr>
        <p:spPr bwMode="auto">
          <a:xfrm>
            <a:off x="900113" y="1341438"/>
            <a:ext cx="1800225" cy="4572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2400" b="1" smtClean="0">
                <a:solidFill>
                  <a:srgbClr val="FFFFFF"/>
                </a:solidFill>
              </a:rPr>
              <a:t>辦理年數</a:t>
            </a:r>
          </a:p>
        </p:txBody>
      </p:sp>
    </p:spTree>
    <p:extLst>
      <p:ext uri="{BB962C8B-B14F-4D97-AF65-F5344CB8AC3E}">
        <p14:creationId xmlns:p14="http://schemas.microsoft.com/office/powerpoint/2010/main" val="2690346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圖片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7" name="文字方塊 3"/>
          <p:cNvSpPr txBox="1">
            <a:spLocks noChangeArrowheads="1"/>
          </p:cNvSpPr>
          <p:nvPr/>
        </p:nvSpPr>
        <p:spPr bwMode="auto">
          <a:xfrm>
            <a:off x="7235825" y="64531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smtClean="0">
              <a:solidFill>
                <a:srgbClr val="000000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180228" name="Picture 4" descr="台南市市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315913"/>
            <a:ext cx="2519363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9" name="標題 1"/>
          <p:cNvSpPr>
            <a:spLocks/>
          </p:cNvSpPr>
          <p:nvPr/>
        </p:nvSpPr>
        <p:spPr bwMode="auto">
          <a:xfrm>
            <a:off x="1908175" y="692150"/>
            <a:ext cx="6407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各縣市辦理學力檢測情形</a:t>
            </a:r>
          </a:p>
        </p:txBody>
      </p:sp>
      <p:pic>
        <p:nvPicPr>
          <p:cNvPr id="180230" name="Picture 6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6338"/>
            <a:ext cx="4356100" cy="6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1" name="Picture 7" descr="imag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5084763"/>
            <a:ext cx="1782762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1188" name="Group 964"/>
          <p:cNvGraphicFramePr>
            <a:graphicFrameLocks noGrp="1"/>
          </p:cNvGraphicFramePr>
          <p:nvPr/>
        </p:nvGraphicFramePr>
        <p:xfrm>
          <a:off x="755650" y="1484313"/>
          <a:ext cx="8135938" cy="4754880"/>
        </p:xfrm>
        <a:graphic>
          <a:graphicData uri="http://schemas.openxmlformats.org/drawingml/2006/table">
            <a:tbl>
              <a:tblPr/>
              <a:tblGrid>
                <a:gridCol w="649288"/>
                <a:gridCol w="1352550"/>
                <a:gridCol w="1146175"/>
                <a:gridCol w="1028700"/>
                <a:gridCol w="1376362"/>
                <a:gridCol w="2582863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縣市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’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抽測年級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除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年級外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檢測科目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除國、數外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辦理方式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除普測外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試題來源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除國教院外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試題類型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除選擇題外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台北市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英語：抽測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作文題：抽測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英語：抽測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自編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國語：填充題及問答題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數學：非選擇題（建構反應題）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英語：書寫試題、口說試題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新北市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英語：普測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自編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國語：閱讀開放題型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數學：非選擇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類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PISA)</a:t>
                      </a: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英語：非選擇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寫的題型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台南市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國語：抽測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數學：抽測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高雄市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年級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自編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線上系統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花蓮縣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國語：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1~8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年級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數學：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3~8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年級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英語：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5~8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年級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英語：普測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自編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數學：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7-8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非選擇題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英語：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5-8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聽力測驗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宜蘭縣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國語：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年級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數學：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年級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自然：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年級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英語：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年級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自然：普測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英語：普測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自編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英語：聽力測驗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苗栗縣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3-8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年級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英語：普測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社會：普測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自然：普測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年級國語、數學：國教院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其它年級：自編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946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圖片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3" name="Picture 3" descr="台南市市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315913"/>
            <a:ext cx="2519363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4" name="標題 1"/>
          <p:cNvSpPr>
            <a:spLocks/>
          </p:cNvSpPr>
          <p:nvPr/>
        </p:nvSpPr>
        <p:spPr bwMode="auto">
          <a:xfrm>
            <a:off x="1403350" y="476250"/>
            <a:ext cx="71278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TW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84325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6338"/>
            <a:ext cx="4356100" cy="6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6" name="Picture 6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0"/>
            <a:ext cx="388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30" name="AutoShape 69"/>
          <p:cNvSpPr>
            <a:spLocks noChangeArrowheads="1"/>
          </p:cNvSpPr>
          <p:nvPr/>
        </p:nvSpPr>
        <p:spPr bwMode="gray">
          <a:xfrm>
            <a:off x="1692275" y="4221163"/>
            <a:ext cx="6408738" cy="1152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9DFF4"/>
              </a:gs>
              <a:gs pos="100000">
                <a:srgbClr val="E46ACD"/>
              </a:gs>
            </a:gsLst>
            <a:lin ang="0" scaled="1"/>
          </a:gradFill>
          <a:ln w="12700" algn="ctr">
            <a:solidFill>
              <a:srgbClr val="FFFFFF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zh-TW" b="1" smtClean="0">
              <a:solidFill>
                <a:srgbClr val="000000"/>
              </a:solidFill>
            </a:endParaRPr>
          </a:p>
        </p:txBody>
      </p:sp>
      <p:sp>
        <p:nvSpPr>
          <p:cNvPr id="184331" name="AutoShape 70"/>
          <p:cNvSpPr>
            <a:spLocks noChangeArrowheads="1"/>
          </p:cNvSpPr>
          <p:nvPr/>
        </p:nvSpPr>
        <p:spPr bwMode="gray">
          <a:xfrm>
            <a:off x="755650" y="4221163"/>
            <a:ext cx="863600" cy="719137"/>
          </a:xfrm>
          <a:prstGeom prst="diamond">
            <a:avLst/>
          </a:prstGeom>
          <a:gradFill rotWithShape="1">
            <a:gsLst>
              <a:gs pos="0">
                <a:srgbClr val="6A315F"/>
              </a:gs>
              <a:gs pos="100000">
                <a:srgbClr val="E46ACD"/>
              </a:gs>
            </a:gsLst>
            <a:lin ang="0" scaled="1"/>
          </a:gradFill>
          <a:ln w="25400" algn="ctr">
            <a:solidFill>
              <a:srgbClr val="FFFFFF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zh-TW" b="1" smtClean="0">
              <a:solidFill>
                <a:srgbClr val="000000"/>
              </a:solidFill>
            </a:endParaRPr>
          </a:p>
        </p:txBody>
      </p:sp>
      <p:sp>
        <p:nvSpPr>
          <p:cNvPr id="184332" name="Text Box 72"/>
          <p:cNvSpPr txBox="1">
            <a:spLocks noChangeArrowheads="1"/>
          </p:cNvSpPr>
          <p:nvPr/>
        </p:nvSpPr>
        <p:spPr bwMode="gray">
          <a:xfrm>
            <a:off x="1044575" y="43656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zh-TW" sz="24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84337" name="AutoShape 59"/>
          <p:cNvSpPr>
            <a:spLocks noChangeArrowheads="1"/>
          </p:cNvSpPr>
          <p:nvPr/>
        </p:nvSpPr>
        <p:spPr bwMode="gray">
          <a:xfrm>
            <a:off x="1619250" y="1557338"/>
            <a:ext cx="6408738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9F4C9"/>
              </a:gs>
              <a:gs pos="100000">
                <a:srgbClr val="99CC00"/>
              </a:gs>
            </a:gsLst>
            <a:lin ang="0" scaled="1"/>
          </a:gradFill>
          <a:ln w="12700" algn="ctr">
            <a:solidFill>
              <a:srgbClr val="FFFFFF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zh-TW" b="1" smtClean="0">
              <a:solidFill>
                <a:srgbClr val="000000"/>
              </a:solidFill>
            </a:endParaRPr>
          </a:p>
        </p:txBody>
      </p:sp>
      <p:sp>
        <p:nvSpPr>
          <p:cNvPr id="184339" name="Text Box 61"/>
          <p:cNvSpPr txBox="1">
            <a:spLocks noChangeArrowheads="1"/>
          </p:cNvSpPr>
          <p:nvPr/>
        </p:nvSpPr>
        <p:spPr bwMode="gray">
          <a:xfrm>
            <a:off x="1692275" y="1557338"/>
            <a:ext cx="62642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kumimoji="0" lang="zh-TW" altLang="en-US" sz="2800" b="1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透過國家教育研究院協助命題</a:t>
            </a:r>
            <a:r>
              <a:rPr kumimoji="0" lang="zh-TW" altLang="zh-TW" sz="2800" b="1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，</a:t>
            </a:r>
            <a:r>
              <a:rPr kumimoji="0" lang="zh-TW" altLang="en-US" sz="2800" b="1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各縣市多能辦理學力檢測，國中少辦理檢測</a:t>
            </a:r>
          </a:p>
        </p:txBody>
      </p:sp>
      <p:sp>
        <p:nvSpPr>
          <p:cNvPr id="184341" name="AutoShape 64"/>
          <p:cNvSpPr>
            <a:spLocks noChangeArrowheads="1"/>
          </p:cNvSpPr>
          <p:nvPr/>
        </p:nvSpPr>
        <p:spPr bwMode="gray">
          <a:xfrm>
            <a:off x="1619250" y="2852738"/>
            <a:ext cx="6408738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9D4"/>
              </a:gs>
              <a:gs pos="100000">
                <a:srgbClr val="FF9933"/>
              </a:gs>
            </a:gsLst>
            <a:lin ang="0" scaled="1"/>
          </a:gradFill>
          <a:ln w="12700" algn="ctr">
            <a:solidFill>
              <a:srgbClr val="FFFFFF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zh-TW" b="1" smtClean="0">
              <a:solidFill>
                <a:srgbClr val="000000"/>
              </a:solidFill>
            </a:endParaRPr>
          </a:p>
        </p:txBody>
      </p:sp>
      <p:sp>
        <p:nvSpPr>
          <p:cNvPr id="184342" name="AutoShape 65"/>
          <p:cNvSpPr>
            <a:spLocks noChangeArrowheads="1"/>
          </p:cNvSpPr>
          <p:nvPr/>
        </p:nvSpPr>
        <p:spPr bwMode="gray">
          <a:xfrm>
            <a:off x="684213" y="2924175"/>
            <a:ext cx="857250" cy="698500"/>
          </a:xfrm>
          <a:prstGeom prst="diamond">
            <a:avLst/>
          </a:prstGeom>
          <a:gradFill rotWithShape="1">
            <a:gsLst>
              <a:gs pos="0">
                <a:srgbClr val="764718"/>
              </a:gs>
              <a:gs pos="100000">
                <a:srgbClr val="FF9933"/>
              </a:gs>
            </a:gsLst>
            <a:lin ang="0" scaled="1"/>
          </a:gradFill>
          <a:ln w="25400" algn="ctr">
            <a:solidFill>
              <a:srgbClr val="FFFFFF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zh-TW" b="1" smtClean="0">
              <a:solidFill>
                <a:srgbClr val="000000"/>
              </a:solidFill>
            </a:endParaRPr>
          </a:p>
        </p:txBody>
      </p:sp>
      <p:sp>
        <p:nvSpPr>
          <p:cNvPr id="184343" name="Text Box 66"/>
          <p:cNvSpPr txBox="1">
            <a:spLocks noChangeArrowheads="1"/>
          </p:cNvSpPr>
          <p:nvPr/>
        </p:nvSpPr>
        <p:spPr bwMode="gray">
          <a:xfrm>
            <a:off x="1692275" y="2924175"/>
            <a:ext cx="64087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kumimoji="0" lang="zh-TW" altLang="en-US" sz="28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國小檢測對象趨向於五年級</a:t>
            </a:r>
            <a:r>
              <a:rPr kumimoji="0" lang="zh-TW" altLang="en-US" sz="2800" b="1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，讓教師有時間</a:t>
            </a:r>
            <a:r>
              <a:rPr kumimoji="0" lang="zh-TW" altLang="en-US" sz="28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實施適性化補救教學</a:t>
            </a:r>
            <a:endParaRPr kumimoji="0" lang="zh-TW" altLang="en-US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344" name="Text Box 67"/>
          <p:cNvSpPr txBox="1">
            <a:spLocks noChangeArrowheads="1"/>
          </p:cNvSpPr>
          <p:nvPr/>
        </p:nvSpPr>
        <p:spPr bwMode="gray">
          <a:xfrm>
            <a:off x="971550" y="30686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zh-TW" sz="24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84345" name="Text Box 66"/>
          <p:cNvSpPr txBox="1">
            <a:spLocks noChangeArrowheads="1"/>
          </p:cNvSpPr>
          <p:nvPr/>
        </p:nvSpPr>
        <p:spPr bwMode="gray">
          <a:xfrm>
            <a:off x="1763713" y="4365625"/>
            <a:ext cx="62658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kumimoji="0" lang="zh-TW" altLang="en-US" sz="2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檢測科目以國</a:t>
            </a:r>
            <a:r>
              <a:rPr kumimoji="0" lang="zh-CN" altLang="en-US" sz="2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0" lang="zh-TW" altLang="en-US" sz="2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kumimoji="0" lang="zh-CN" altLang="en-US" sz="2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0" lang="zh-TW" altLang="en-US" sz="2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數為主，多採普測進行</a:t>
            </a:r>
            <a:r>
              <a:rPr kumimoji="0" lang="zh-CN" altLang="en-US" sz="2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0" lang="zh-TW" altLang="en-US" sz="2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kumimoji="0" lang="en-US" altLang="zh-TW" sz="2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kumimoji="0" lang="zh-TW" altLang="en-US" sz="2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縣市國小採國教院命題題本</a:t>
            </a:r>
            <a:endParaRPr kumimoji="0" lang="zh-CN" altLang="en-US" sz="2800" b="1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348" name="AutoShape 54"/>
          <p:cNvSpPr>
            <a:spLocks noChangeArrowheads="1"/>
          </p:cNvSpPr>
          <p:nvPr/>
        </p:nvSpPr>
        <p:spPr bwMode="gray">
          <a:xfrm>
            <a:off x="1763713" y="5589588"/>
            <a:ext cx="6348412" cy="1054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0EFF9"/>
              </a:gs>
              <a:gs pos="100000">
                <a:srgbClr val="21B3E1"/>
              </a:gs>
            </a:gsLst>
            <a:lin ang="0" scaled="1"/>
          </a:gradFill>
          <a:ln w="12700" algn="ctr">
            <a:solidFill>
              <a:srgbClr val="FFFFFF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zh-TW" b="1" smtClean="0">
              <a:solidFill>
                <a:srgbClr val="000000"/>
              </a:solidFill>
            </a:endParaRPr>
          </a:p>
        </p:txBody>
      </p:sp>
      <p:sp>
        <p:nvSpPr>
          <p:cNvPr id="184349" name="Text Box 56"/>
          <p:cNvSpPr txBox="1">
            <a:spLocks noChangeArrowheads="1"/>
          </p:cNvSpPr>
          <p:nvPr/>
        </p:nvSpPr>
        <p:spPr bwMode="gray">
          <a:xfrm>
            <a:off x="1908175" y="5661025"/>
            <a:ext cx="59769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kumimoji="0" lang="zh-TW" altLang="en-US" sz="2800" b="1" smtClean="0">
                <a:solidFill>
                  <a:srgbClr val="000000"/>
                </a:solidFill>
                <a:ea typeface="標楷體" panose="03000509000000000000" pitchFamily="65" charset="-120"/>
              </a:rPr>
              <a:t>自編國</a:t>
            </a:r>
            <a:r>
              <a:rPr kumimoji="0" lang="zh-CN" altLang="en-US" sz="2800" b="1" smtClean="0">
                <a:solidFill>
                  <a:srgbClr val="000000"/>
                </a:solidFill>
                <a:ea typeface="標楷體" panose="03000509000000000000" pitchFamily="65" charset="-120"/>
              </a:rPr>
              <a:t>、</a:t>
            </a:r>
            <a:r>
              <a:rPr kumimoji="0" lang="zh-TW" altLang="en-US" sz="2800" b="1" smtClean="0">
                <a:solidFill>
                  <a:srgbClr val="000000"/>
                </a:solidFill>
                <a:ea typeface="標楷體" panose="03000509000000000000" pitchFamily="65" charset="-120"/>
              </a:rPr>
              <a:t>英</a:t>
            </a:r>
            <a:r>
              <a:rPr kumimoji="0" lang="zh-CN" altLang="en-US" sz="2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0" lang="zh-TW" altLang="en-US" sz="2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數開放題型施測</a:t>
            </a:r>
            <a:r>
              <a:rPr kumimoji="0" lang="zh-TW" altLang="zh-CN" sz="2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0" lang="zh-TW" altLang="en-US" sz="2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能檢核學生學以致用的能力</a:t>
            </a:r>
            <a:r>
              <a:rPr kumimoji="0" lang="zh-TW" altLang="zh-CN" sz="2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，為未來趨勢</a:t>
            </a:r>
            <a:r>
              <a:rPr kumimoji="0" lang="zh-TW" altLang="en-US" sz="28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kumimoji="0" lang="en-US" altLang="zh-CN" sz="280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350" name="標題 1"/>
          <p:cNvSpPr>
            <a:spLocks/>
          </p:cNvSpPr>
          <p:nvPr/>
        </p:nvSpPr>
        <p:spPr bwMode="auto">
          <a:xfrm>
            <a:off x="1692275" y="549275"/>
            <a:ext cx="6407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各縣市辦理學力檢測重點</a:t>
            </a:r>
          </a:p>
        </p:txBody>
      </p:sp>
      <p:sp>
        <p:nvSpPr>
          <p:cNvPr id="184353" name="AutoShape 55"/>
          <p:cNvSpPr>
            <a:spLocks noChangeArrowheads="1"/>
          </p:cNvSpPr>
          <p:nvPr/>
        </p:nvSpPr>
        <p:spPr bwMode="gray">
          <a:xfrm>
            <a:off x="809625" y="5445125"/>
            <a:ext cx="857250" cy="792163"/>
          </a:xfrm>
          <a:prstGeom prst="diamond">
            <a:avLst/>
          </a:prstGeom>
          <a:gradFill rotWithShape="1">
            <a:gsLst>
              <a:gs pos="0">
                <a:srgbClr val="0F5368"/>
              </a:gs>
              <a:gs pos="100000">
                <a:srgbClr val="21B3E1"/>
              </a:gs>
            </a:gsLst>
            <a:lin ang="0" scaled="1"/>
          </a:gradFill>
          <a:ln w="25400" algn="ctr">
            <a:solidFill>
              <a:srgbClr val="FFFFFF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zh-TW" b="1" smtClean="0">
              <a:solidFill>
                <a:srgbClr val="000000"/>
              </a:solidFill>
            </a:endParaRPr>
          </a:p>
        </p:txBody>
      </p:sp>
      <p:sp>
        <p:nvSpPr>
          <p:cNvPr id="184354" name="Text Box 57"/>
          <p:cNvSpPr txBox="1">
            <a:spLocks noChangeArrowheads="1"/>
          </p:cNvSpPr>
          <p:nvPr/>
        </p:nvSpPr>
        <p:spPr bwMode="gray">
          <a:xfrm>
            <a:off x="1044575" y="56610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zh-TW" sz="24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84357" name="AutoShape 60"/>
          <p:cNvSpPr>
            <a:spLocks noChangeArrowheads="1"/>
          </p:cNvSpPr>
          <p:nvPr/>
        </p:nvSpPr>
        <p:spPr bwMode="gray">
          <a:xfrm>
            <a:off x="684213" y="1628775"/>
            <a:ext cx="836612" cy="723900"/>
          </a:xfrm>
          <a:prstGeom prst="diamond">
            <a:avLst/>
          </a:prstGeom>
          <a:gradFill rotWithShape="1">
            <a:gsLst>
              <a:gs pos="0">
                <a:srgbClr val="475E00"/>
              </a:gs>
              <a:gs pos="100000">
                <a:srgbClr val="99CC00"/>
              </a:gs>
            </a:gsLst>
            <a:lin ang="0" scaled="1"/>
          </a:gradFill>
          <a:ln w="25400" algn="ctr">
            <a:solidFill>
              <a:srgbClr val="FFFFFF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zh-TW" b="1" smtClean="0">
              <a:solidFill>
                <a:srgbClr val="000000"/>
              </a:solidFill>
            </a:endParaRPr>
          </a:p>
        </p:txBody>
      </p:sp>
      <p:sp>
        <p:nvSpPr>
          <p:cNvPr id="184358" name="Text Box 62"/>
          <p:cNvSpPr txBox="1">
            <a:spLocks noChangeArrowheads="1"/>
          </p:cNvSpPr>
          <p:nvPr/>
        </p:nvSpPr>
        <p:spPr bwMode="gray">
          <a:xfrm>
            <a:off x="901700" y="17732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zh-TW" sz="2400" b="1" smtClean="0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68862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圖片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9" name="文字方塊 3"/>
          <p:cNvSpPr txBox="1">
            <a:spLocks noChangeArrowheads="1"/>
          </p:cNvSpPr>
          <p:nvPr/>
        </p:nvSpPr>
        <p:spPr bwMode="auto">
          <a:xfrm>
            <a:off x="7235825" y="64531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smtClean="0">
              <a:solidFill>
                <a:srgbClr val="000000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183300" name="Picture 4" descr="台南市市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315913"/>
            <a:ext cx="2519363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1" name="標題 1"/>
          <p:cNvSpPr>
            <a:spLocks/>
          </p:cNvSpPr>
          <p:nvPr/>
        </p:nvSpPr>
        <p:spPr bwMode="auto">
          <a:xfrm>
            <a:off x="1908175" y="692150"/>
            <a:ext cx="6407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年國民小學力檢測</a:t>
            </a:r>
          </a:p>
        </p:txBody>
      </p:sp>
      <p:pic>
        <p:nvPicPr>
          <p:cNvPr id="183302" name="Picture 6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6338"/>
            <a:ext cx="4356100" cy="6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3" name="Picture 7" descr="imag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5084763"/>
            <a:ext cx="1782762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0" y="3108325"/>
            <a:ext cx="9144000" cy="37496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397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tabLst>
                <a:tab pos="2397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tabLst>
                <a:tab pos="2397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tabLst>
                <a:tab pos="2397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tabLst>
                <a:tab pos="2397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97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97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97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97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 b="1" dirty="0" smtClean="0">
                <a:solidFill>
                  <a:srgbClr val="000000"/>
                </a:solidFill>
              </a:rPr>
              <a:t>檢測科目：國語、數學</a:t>
            </a:r>
          </a:p>
          <a:p>
            <a:pPr eaLnBrk="1" hangingPunct="1"/>
            <a:r>
              <a:rPr lang="zh-TW" altLang="en-US" sz="2000" b="1" dirty="0" smtClean="0">
                <a:solidFill>
                  <a:srgbClr val="000000"/>
                </a:solidFill>
              </a:rPr>
              <a:t>檢測方式：採抽測辦理</a:t>
            </a:r>
          </a:p>
          <a:p>
            <a:pPr eaLnBrk="1" hangingPunct="1"/>
            <a:r>
              <a:rPr lang="zh-TW" altLang="en-US" sz="2000" b="1" dirty="0" smtClean="0">
                <a:solidFill>
                  <a:srgbClr val="000000"/>
                </a:solidFill>
              </a:rPr>
              <a:t>抽測原則：每校每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5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班至 少抽測一班，共抽測公私立國小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211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校</a:t>
            </a:r>
          </a:p>
          <a:p>
            <a:pPr eaLnBrk="1" hangingPunct="1"/>
            <a:r>
              <a:rPr lang="zh-TW" altLang="en-US" sz="2000" b="1" dirty="0" smtClean="0">
                <a:solidFill>
                  <a:srgbClr val="000000"/>
                </a:solidFill>
              </a:rPr>
              <a:t>、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258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班、約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5300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人。</a:t>
            </a:r>
          </a:p>
          <a:p>
            <a:pPr eaLnBrk="1" hangingPunct="1"/>
            <a:r>
              <a:rPr lang="zh-TW" altLang="en-US" sz="2000" b="1" dirty="0" smtClean="0">
                <a:solidFill>
                  <a:srgbClr val="000000"/>
                </a:solidFill>
              </a:rPr>
              <a:t>抽測對象：國小五年級學生。</a:t>
            </a:r>
          </a:p>
          <a:p>
            <a:pPr eaLnBrk="1" hangingPunct="1"/>
            <a:r>
              <a:rPr lang="zh-TW" altLang="en-US" sz="2000" b="1" dirty="0" smtClean="0">
                <a:solidFill>
                  <a:srgbClr val="000000"/>
                </a:solidFill>
              </a:rPr>
              <a:t>測後分析團隊：臺南大學、國民教育輔導團數學、國語領域工作小組。</a:t>
            </a:r>
          </a:p>
          <a:p>
            <a:pPr eaLnBrk="1" hangingPunct="1"/>
            <a:r>
              <a:rPr lang="zh-TW" altLang="en-US" sz="2000" b="1" dirty="0" smtClean="0">
                <a:solidFill>
                  <a:srgbClr val="000000"/>
                </a:solidFill>
              </a:rPr>
              <a:t>試務工作團隊：承辦學校安慶國小及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5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所協辦學校，每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2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年承辦學校由團隊</a:t>
            </a:r>
          </a:p>
          <a:p>
            <a:pPr eaLnBrk="1" hangingPunct="1"/>
            <a:r>
              <a:rPr lang="zh-TW" altLang="en-US" sz="2000" b="1" dirty="0" smtClean="0">
                <a:solidFill>
                  <a:srgbClr val="000000"/>
                </a:solidFill>
              </a:rPr>
              <a:t>內學校進行輪動。</a:t>
            </a:r>
          </a:p>
          <a:p>
            <a:pPr eaLnBrk="1" hangingPunct="1"/>
            <a:r>
              <a:rPr lang="zh-TW" altLang="en-US" sz="2000" b="1" dirty="0" smtClean="0">
                <a:solidFill>
                  <a:srgbClr val="000000"/>
                </a:solidFill>
              </a:rPr>
              <a:t>檢測試題來源：國家教育研究院提供（共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14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縣市 加入共同命題）。另由國</a:t>
            </a:r>
          </a:p>
          <a:p>
            <a:pPr eaLnBrk="1" hangingPunct="1"/>
            <a:r>
              <a:rPr lang="zh-TW" altLang="en-US" sz="2000" b="1" dirty="0" smtClean="0">
                <a:solidFill>
                  <a:srgbClr val="000000"/>
                </a:solidFill>
              </a:rPr>
              <a:t>民教育輔導團數學、國語領域工作小組編擬本市情意題後進行組卷。</a:t>
            </a:r>
          </a:p>
          <a:p>
            <a:pPr eaLnBrk="1" hangingPunct="1"/>
            <a:r>
              <a:rPr lang="zh-TW" altLang="en-US" sz="2000" b="1" dirty="0" smtClean="0">
                <a:solidFill>
                  <a:srgbClr val="000000"/>
                </a:solidFill>
              </a:rPr>
              <a:t>試題類型：為四選一單選 題型（國語科含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15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題單選題型及閱讀題組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3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大題</a:t>
            </a:r>
          </a:p>
          <a:p>
            <a:pPr eaLnBrk="1" hangingPunct="1"/>
            <a:r>
              <a:rPr lang="zh-TW" altLang="en-US" sz="2000" b="1" dirty="0" smtClean="0">
                <a:solidFill>
                  <a:srgbClr val="000000"/>
                </a:solidFill>
              </a:rPr>
              <a:t> 各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5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小題，題數合計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3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小題；數學科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25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題）</a:t>
            </a:r>
            <a:r>
              <a:rPr lang="zh-TW" altLang="en-US" sz="20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" name="爆炸 2 21"/>
          <p:cNvSpPr/>
          <p:nvPr/>
        </p:nvSpPr>
        <p:spPr>
          <a:xfrm>
            <a:off x="7486650" y="3213100"/>
            <a:ext cx="1657350" cy="1373188"/>
          </a:xfrm>
          <a:custGeom>
            <a:avLst/>
            <a:gdLst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2509 w 21600"/>
              <a:gd name="connsiteY22" fmla="*/ 11475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2509 w 21600"/>
              <a:gd name="connsiteY22" fmla="*/ 11475 h 21600"/>
              <a:gd name="connsiteX23" fmla="*/ 1172 w 21600"/>
              <a:gd name="connsiteY23" fmla="*/ 8270 h 21600"/>
              <a:gd name="connsiteX24" fmla="*/ 4731 w 21600"/>
              <a:gd name="connsiteY24" fmla="*/ 746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20337 w 21600"/>
              <a:gd name="connsiteY7" fmla="*/ 12341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2509 w 21600"/>
              <a:gd name="connsiteY22" fmla="*/ 11475 h 21600"/>
              <a:gd name="connsiteX23" fmla="*/ 1172 w 21600"/>
              <a:gd name="connsiteY23" fmla="*/ 8270 h 21600"/>
              <a:gd name="connsiteX24" fmla="*/ 4731 w 21600"/>
              <a:gd name="connsiteY24" fmla="*/ 746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20337 w 21600"/>
              <a:gd name="connsiteY7" fmla="*/ 12341 h 21600"/>
              <a:gd name="connsiteX8" fmla="*/ 17877 w 21600"/>
              <a:gd name="connsiteY8" fmla="*/ 13011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2509 w 21600"/>
              <a:gd name="connsiteY22" fmla="*/ 11475 h 21600"/>
              <a:gd name="connsiteX23" fmla="*/ 1172 w 21600"/>
              <a:gd name="connsiteY23" fmla="*/ 8270 h 21600"/>
              <a:gd name="connsiteX24" fmla="*/ 4731 w 21600"/>
              <a:gd name="connsiteY24" fmla="*/ 746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20337 w 21600"/>
              <a:gd name="connsiteY7" fmla="*/ 12341 h 21600"/>
              <a:gd name="connsiteX8" fmla="*/ 17877 w 21600"/>
              <a:gd name="connsiteY8" fmla="*/ 13011 h 21600"/>
              <a:gd name="connsiteX9" fmla="*/ 19804 w 21600"/>
              <a:gd name="connsiteY9" fmla="*/ 18201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2509 w 21600"/>
              <a:gd name="connsiteY22" fmla="*/ 11475 h 21600"/>
              <a:gd name="connsiteX23" fmla="*/ 1172 w 21600"/>
              <a:gd name="connsiteY23" fmla="*/ 8270 h 21600"/>
              <a:gd name="connsiteX24" fmla="*/ 4731 w 21600"/>
              <a:gd name="connsiteY24" fmla="*/ 746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20337 w 21600"/>
              <a:gd name="connsiteY7" fmla="*/ 12341 h 21600"/>
              <a:gd name="connsiteX8" fmla="*/ 17877 w 21600"/>
              <a:gd name="connsiteY8" fmla="*/ 13011 h 21600"/>
              <a:gd name="connsiteX9" fmla="*/ 19804 w 21600"/>
              <a:gd name="connsiteY9" fmla="*/ 18201 h 21600"/>
              <a:gd name="connsiteX10" fmla="*/ 14640 w 21600"/>
              <a:gd name="connsiteY10" fmla="*/ 14350 h 21600"/>
              <a:gd name="connsiteX11" fmla="*/ 15869 w 21600"/>
              <a:gd name="connsiteY11" fmla="*/ 21223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2509 w 21600"/>
              <a:gd name="connsiteY22" fmla="*/ 11475 h 21600"/>
              <a:gd name="connsiteX23" fmla="*/ 1172 w 21600"/>
              <a:gd name="connsiteY23" fmla="*/ 8270 h 21600"/>
              <a:gd name="connsiteX24" fmla="*/ 4731 w 21600"/>
              <a:gd name="connsiteY24" fmla="*/ 746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20337 w 21600"/>
              <a:gd name="connsiteY7" fmla="*/ 12341 h 21600"/>
              <a:gd name="connsiteX8" fmla="*/ 17877 w 21600"/>
              <a:gd name="connsiteY8" fmla="*/ 13011 h 21600"/>
              <a:gd name="connsiteX9" fmla="*/ 19804 w 21600"/>
              <a:gd name="connsiteY9" fmla="*/ 18201 h 21600"/>
              <a:gd name="connsiteX10" fmla="*/ 16066 w 21600"/>
              <a:gd name="connsiteY10" fmla="*/ 16685 h 21600"/>
              <a:gd name="connsiteX11" fmla="*/ 15869 w 21600"/>
              <a:gd name="connsiteY11" fmla="*/ 21223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2509 w 21600"/>
              <a:gd name="connsiteY22" fmla="*/ 11475 h 21600"/>
              <a:gd name="connsiteX23" fmla="*/ 1172 w 21600"/>
              <a:gd name="connsiteY23" fmla="*/ 8270 h 21600"/>
              <a:gd name="connsiteX24" fmla="*/ 4731 w 21600"/>
              <a:gd name="connsiteY24" fmla="*/ 746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20337 w 21600"/>
              <a:gd name="connsiteY7" fmla="*/ 12341 h 21600"/>
              <a:gd name="connsiteX8" fmla="*/ 17877 w 21600"/>
              <a:gd name="connsiteY8" fmla="*/ 13011 h 21600"/>
              <a:gd name="connsiteX9" fmla="*/ 19804 w 21600"/>
              <a:gd name="connsiteY9" fmla="*/ 18201 h 21600"/>
              <a:gd name="connsiteX10" fmla="*/ 16066 w 21600"/>
              <a:gd name="connsiteY10" fmla="*/ 16685 h 21600"/>
              <a:gd name="connsiteX11" fmla="*/ 15869 w 21600"/>
              <a:gd name="connsiteY11" fmla="*/ 21223 h 21600"/>
              <a:gd name="connsiteX12" fmla="*/ 12821 w 21600"/>
              <a:gd name="connsiteY12" fmla="*/ 18737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2509 w 21600"/>
              <a:gd name="connsiteY22" fmla="*/ 11475 h 21600"/>
              <a:gd name="connsiteX23" fmla="*/ 1172 w 21600"/>
              <a:gd name="connsiteY23" fmla="*/ 8270 h 21600"/>
              <a:gd name="connsiteX24" fmla="*/ 4731 w 21600"/>
              <a:gd name="connsiteY24" fmla="*/ 746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2928"/>
              <a:gd name="connsiteX1" fmla="*/ 14790 w 21600"/>
              <a:gd name="connsiteY1" fmla="*/ 0 h 22928"/>
              <a:gd name="connsiteX2" fmla="*/ 14525 w 21600"/>
              <a:gd name="connsiteY2" fmla="*/ 5777 h 22928"/>
              <a:gd name="connsiteX3" fmla="*/ 18007 w 21600"/>
              <a:gd name="connsiteY3" fmla="*/ 3172 h 22928"/>
              <a:gd name="connsiteX4" fmla="*/ 16380 w 21600"/>
              <a:gd name="connsiteY4" fmla="*/ 6532 h 22928"/>
              <a:gd name="connsiteX5" fmla="*/ 21600 w 21600"/>
              <a:gd name="connsiteY5" fmla="*/ 6645 h 22928"/>
              <a:gd name="connsiteX6" fmla="*/ 16985 w 21600"/>
              <a:gd name="connsiteY6" fmla="*/ 9402 h 22928"/>
              <a:gd name="connsiteX7" fmla="*/ 20337 w 21600"/>
              <a:gd name="connsiteY7" fmla="*/ 12341 h 22928"/>
              <a:gd name="connsiteX8" fmla="*/ 17877 w 21600"/>
              <a:gd name="connsiteY8" fmla="*/ 13011 h 22928"/>
              <a:gd name="connsiteX9" fmla="*/ 19804 w 21600"/>
              <a:gd name="connsiteY9" fmla="*/ 18201 h 22928"/>
              <a:gd name="connsiteX10" fmla="*/ 16066 w 21600"/>
              <a:gd name="connsiteY10" fmla="*/ 16685 h 22928"/>
              <a:gd name="connsiteX11" fmla="*/ 15869 w 21600"/>
              <a:gd name="connsiteY11" fmla="*/ 21223 h 22928"/>
              <a:gd name="connsiteX12" fmla="*/ 12821 w 21600"/>
              <a:gd name="connsiteY12" fmla="*/ 18737 h 22928"/>
              <a:gd name="connsiteX13" fmla="*/ 11612 w 21600"/>
              <a:gd name="connsiteY13" fmla="*/ 22928 h 22928"/>
              <a:gd name="connsiteX14" fmla="*/ 9872 w 21600"/>
              <a:gd name="connsiteY14" fmla="*/ 17370 h 22928"/>
              <a:gd name="connsiteX15" fmla="*/ 8700 w 21600"/>
              <a:gd name="connsiteY15" fmla="*/ 19712 h 22928"/>
              <a:gd name="connsiteX16" fmla="*/ 7527 w 21600"/>
              <a:gd name="connsiteY16" fmla="*/ 18125 h 22928"/>
              <a:gd name="connsiteX17" fmla="*/ 4917 w 21600"/>
              <a:gd name="connsiteY17" fmla="*/ 21600 h 22928"/>
              <a:gd name="connsiteX18" fmla="*/ 4805 w 21600"/>
              <a:gd name="connsiteY18" fmla="*/ 18240 h 22928"/>
              <a:gd name="connsiteX19" fmla="*/ 1285 w 21600"/>
              <a:gd name="connsiteY19" fmla="*/ 17825 h 22928"/>
              <a:gd name="connsiteX20" fmla="*/ 3330 w 21600"/>
              <a:gd name="connsiteY20" fmla="*/ 15370 h 22928"/>
              <a:gd name="connsiteX21" fmla="*/ 0 w 21600"/>
              <a:gd name="connsiteY21" fmla="*/ 12877 h 22928"/>
              <a:gd name="connsiteX22" fmla="*/ 2509 w 21600"/>
              <a:gd name="connsiteY22" fmla="*/ 11475 h 22928"/>
              <a:gd name="connsiteX23" fmla="*/ 1172 w 21600"/>
              <a:gd name="connsiteY23" fmla="*/ 8270 h 22928"/>
              <a:gd name="connsiteX24" fmla="*/ 4731 w 21600"/>
              <a:gd name="connsiteY24" fmla="*/ 7467 h 22928"/>
              <a:gd name="connsiteX25" fmla="*/ 4502 w 21600"/>
              <a:gd name="connsiteY25" fmla="*/ 3625 h 22928"/>
              <a:gd name="connsiteX26" fmla="*/ 8550 w 21600"/>
              <a:gd name="connsiteY26" fmla="*/ 6382 h 22928"/>
              <a:gd name="connsiteX27" fmla="*/ 9722 w 21600"/>
              <a:gd name="connsiteY27" fmla="*/ 1887 h 22928"/>
              <a:gd name="connsiteX28" fmla="*/ 11462 w 21600"/>
              <a:gd name="connsiteY28" fmla="*/ 4342 h 22928"/>
              <a:gd name="connsiteX0" fmla="*/ 11462 w 21600"/>
              <a:gd name="connsiteY0" fmla="*/ 4342 h 24382"/>
              <a:gd name="connsiteX1" fmla="*/ 14790 w 21600"/>
              <a:gd name="connsiteY1" fmla="*/ 0 h 24382"/>
              <a:gd name="connsiteX2" fmla="*/ 14525 w 21600"/>
              <a:gd name="connsiteY2" fmla="*/ 5777 h 24382"/>
              <a:gd name="connsiteX3" fmla="*/ 18007 w 21600"/>
              <a:gd name="connsiteY3" fmla="*/ 3172 h 24382"/>
              <a:gd name="connsiteX4" fmla="*/ 16380 w 21600"/>
              <a:gd name="connsiteY4" fmla="*/ 6532 h 24382"/>
              <a:gd name="connsiteX5" fmla="*/ 21600 w 21600"/>
              <a:gd name="connsiteY5" fmla="*/ 6645 h 24382"/>
              <a:gd name="connsiteX6" fmla="*/ 16985 w 21600"/>
              <a:gd name="connsiteY6" fmla="*/ 9402 h 24382"/>
              <a:gd name="connsiteX7" fmla="*/ 20337 w 21600"/>
              <a:gd name="connsiteY7" fmla="*/ 12341 h 24382"/>
              <a:gd name="connsiteX8" fmla="*/ 17877 w 21600"/>
              <a:gd name="connsiteY8" fmla="*/ 13011 h 24382"/>
              <a:gd name="connsiteX9" fmla="*/ 19804 w 21600"/>
              <a:gd name="connsiteY9" fmla="*/ 18201 h 24382"/>
              <a:gd name="connsiteX10" fmla="*/ 16066 w 21600"/>
              <a:gd name="connsiteY10" fmla="*/ 16685 h 24382"/>
              <a:gd name="connsiteX11" fmla="*/ 15869 w 21600"/>
              <a:gd name="connsiteY11" fmla="*/ 21223 h 24382"/>
              <a:gd name="connsiteX12" fmla="*/ 12821 w 21600"/>
              <a:gd name="connsiteY12" fmla="*/ 18737 h 24382"/>
              <a:gd name="connsiteX13" fmla="*/ 11612 w 21600"/>
              <a:gd name="connsiteY13" fmla="*/ 22928 h 24382"/>
              <a:gd name="connsiteX14" fmla="*/ 9872 w 21600"/>
              <a:gd name="connsiteY14" fmla="*/ 17370 h 24382"/>
              <a:gd name="connsiteX15" fmla="*/ 7702 w 21600"/>
              <a:gd name="connsiteY15" fmla="*/ 24382 h 24382"/>
              <a:gd name="connsiteX16" fmla="*/ 7527 w 21600"/>
              <a:gd name="connsiteY16" fmla="*/ 18125 h 24382"/>
              <a:gd name="connsiteX17" fmla="*/ 4917 w 21600"/>
              <a:gd name="connsiteY17" fmla="*/ 21600 h 24382"/>
              <a:gd name="connsiteX18" fmla="*/ 4805 w 21600"/>
              <a:gd name="connsiteY18" fmla="*/ 18240 h 24382"/>
              <a:gd name="connsiteX19" fmla="*/ 1285 w 21600"/>
              <a:gd name="connsiteY19" fmla="*/ 17825 h 24382"/>
              <a:gd name="connsiteX20" fmla="*/ 3330 w 21600"/>
              <a:gd name="connsiteY20" fmla="*/ 15370 h 24382"/>
              <a:gd name="connsiteX21" fmla="*/ 0 w 21600"/>
              <a:gd name="connsiteY21" fmla="*/ 12877 h 24382"/>
              <a:gd name="connsiteX22" fmla="*/ 2509 w 21600"/>
              <a:gd name="connsiteY22" fmla="*/ 11475 h 24382"/>
              <a:gd name="connsiteX23" fmla="*/ 1172 w 21600"/>
              <a:gd name="connsiteY23" fmla="*/ 8270 h 24382"/>
              <a:gd name="connsiteX24" fmla="*/ 4731 w 21600"/>
              <a:gd name="connsiteY24" fmla="*/ 7467 h 24382"/>
              <a:gd name="connsiteX25" fmla="*/ 4502 w 21600"/>
              <a:gd name="connsiteY25" fmla="*/ 3625 h 24382"/>
              <a:gd name="connsiteX26" fmla="*/ 8550 w 21600"/>
              <a:gd name="connsiteY26" fmla="*/ 6382 h 24382"/>
              <a:gd name="connsiteX27" fmla="*/ 9722 w 21600"/>
              <a:gd name="connsiteY27" fmla="*/ 1887 h 24382"/>
              <a:gd name="connsiteX28" fmla="*/ 11462 w 21600"/>
              <a:gd name="connsiteY28" fmla="*/ 4342 h 24382"/>
              <a:gd name="connsiteX0" fmla="*/ 11462 w 21600"/>
              <a:gd name="connsiteY0" fmla="*/ 4342 h 24382"/>
              <a:gd name="connsiteX1" fmla="*/ 14790 w 21600"/>
              <a:gd name="connsiteY1" fmla="*/ 0 h 24382"/>
              <a:gd name="connsiteX2" fmla="*/ 14525 w 21600"/>
              <a:gd name="connsiteY2" fmla="*/ 5777 h 24382"/>
              <a:gd name="connsiteX3" fmla="*/ 18007 w 21600"/>
              <a:gd name="connsiteY3" fmla="*/ 3172 h 24382"/>
              <a:gd name="connsiteX4" fmla="*/ 16380 w 21600"/>
              <a:gd name="connsiteY4" fmla="*/ 6532 h 24382"/>
              <a:gd name="connsiteX5" fmla="*/ 21600 w 21600"/>
              <a:gd name="connsiteY5" fmla="*/ 6645 h 24382"/>
              <a:gd name="connsiteX6" fmla="*/ 16985 w 21600"/>
              <a:gd name="connsiteY6" fmla="*/ 9402 h 24382"/>
              <a:gd name="connsiteX7" fmla="*/ 20337 w 21600"/>
              <a:gd name="connsiteY7" fmla="*/ 12341 h 24382"/>
              <a:gd name="connsiteX8" fmla="*/ 17877 w 21600"/>
              <a:gd name="connsiteY8" fmla="*/ 13011 h 24382"/>
              <a:gd name="connsiteX9" fmla="*/ 19804 w 21600"/>
              <a:gd name="connsiteY9" fmla="*/ 18201 h 24382"/>
              <a:gd name="connsiteX10" fmla="*/ 16066 w 21600"/>
              <a:gd name="connsiteY10" fmla="*/ 16685 h 24382"/>
              <a:gd name="connsiteX11" fmla="*/ 15869 w 21600"/>
              <a:gd name="connsiteY11" fmla="*/ 21223 h 24382"/>
              <a:gd name="connsiteX12" fmla="*/ 12821 w 21600"/>
              <a:gd name="connsiteY12" fmla="*/ 18737 h 24382"/>
              <a:gd name="connsiteX13" fmla="*/ 11612 w 21600"/>
              <a:gd name="connsiteY13" fmla="*/ 22928 h 24382"/>
              <a:gd name="connsiteX14" fmla="*/ 9729 w 21600"/>
              <a:gd name="connsiteY14" fmla="*/ 19705 h 24382"/>
              <a:gd name="connsiteX15" fmla="*/ 7702 w 21600"/>
              <a:gd name="connsiteY15" fmla="*/ 24382 h 24382"/>
              <a:gd name="connsiteX16" fmla="*/ 7527 w 21600"/>
              <a:gd name="connsiteY16" fmla="*/ 18125 h 24382"/>
              <a:gd name="connsiteX17" fmla="*/ 4917 w 21600"/>
              <a:gd name="connsiteY17" fmla="*/ 21600 h 24382"/>
              <a:gd name="connsiteX18" fmla="*/ 4805 w 21600"/>
              <a:gd name="connsiteY18" fmla="*/ 18240 h 24382"/>
              <a:gd name="connsiteX19" fmla="*/ 1285 w 21600"/>
              <a:gd name="connsiteY19" fmla="*/ 17825 h 24382"/>
              <a:gd name="connsiteX20" fmla="*/ 3330 w 21600"/>
              <a:gd name="connsiteY20" fmla="*/ 15370 h 24382"/>
              <a:gd name="connsiteX21" fmla="*/ 0 w 21600"/>
              <a:gd name="connsiteY21" fmla="*/ 12877 h 24382"/>
              <a:gd name="connsiteX22" fmla="*/ 2509 w 21600"/>
              <a:gd name="connsiteY22" fmla="*/ 11475 h 24382"/>
              <a:gd name="connsiteX23" fmla="*/ 1172 w 21600"/>
              <a:gd name="connsiteY23" fmla="*/ 8270 h 24382"/>
              <a:gd name="connsiteX24" fmla="*/ 4731 w 21600"/>
              <a:gd name="connsiteY24" fmla="*/ 7467 h 24382"/>
              <a:gd name="connsiteX25" fmla="*/ 4502 w 21600"/>
              <a:gd name="connsiteY25" fmla="*/ 3625 h 24382"/>
              <a:gd name="connsiteX26" fmla="*/ 8550 w 21600"/>
              <a:gd name="connsiteY26" fmla="*/ 6382 h 24382"/>
              <a:gd name="connsiteX27" fmla="*/ 9722 w 21600"/>
              <a:gd name="connsiteY27" fmla="*/ 1887 h 24382"/>
              <a:gd name="connsiteX28" fmla="*/ 11462 w 21600"/>
              <a:gd name="connsiteY28" fmla="*/ 4342 h 24382"/>
              <a:gd name="connsiteX0" fmla="*/ 11462 w 21600"/>
              <a:gd name="connsiteY0" fmla="*/ 4342 h 24382"/>
              <a:gd name="connsiteX1" fmla="*/ 14790 w 21600"/>
              <a:gd name="connsiteY1" fmla="*/ 0 h 24382"/>
              <a:gd name="connsiteX2" fmla="*/ 14525 w 21600"/>
              <a:gd name="connsiteY2" fmla="*/ 5777 h 24382"/>
              <a:gd name="connsiteX3" fmla="*/ 18007 w 21600"/>
              <a:gd name="connsiteY3" fmla="*/ 3172 h 24382"/>
              <a:gd name="connsiteX4" fmla="*/ 16380 w 21600"/>
              <a:gd name="connsiteY4" fmla="*/ 6532 h 24382"/>
              <a:gd name="connsiteX5" fmla="*/ 21600 w 21600"/>
              <a:gd name="connsiteY5" fmla="*/ 6645 h 24382"/>
              <a:gd name="connsiteX6" fmla="*/ 16985 w 21600"/>
              <a:gd name="connsiteY6" fmla="*/ 9402 h 24382"/>
              <a:gd name="connsiteX7" fmla="*/ 20337 w 21600"/>
              <a:gd name="connsiteY7" fmla="*/ 12341 h 24382"/>
              <a:gd name="connsiteX8" fmla="*/ 17877 w 21600"/>
              <a:gd name="connsiteY8" fmla="*/ 13011 h 24382"/>
              <a:gd name="connsiteX9" fmla="*/ 19804 w 21600"/>
              <a:gd name="connsiteY9" fmla="*/ 18201 h 24382"/>
              <a:gd name="connsiteX10" fmla="*/ 16066 w 21600"/>
              <a:gd name="connsiteY10" fmla="*/ 16685 h 24382"/>
              <a:gd name="connsiteX11" fmla="*/ 15869 w 21600"/>
              <a:gd name="connsiteY11" fmla="*/ 21223 h 24382"/>
              <a:gd name="connsiteX12" fmla="*/ 12821 w 21600"/>
              <a:gd name="connsiteY12" fmla="*/ 18737 h 24382"/>
              <a:gd name="connsiteX13" fmla="*/ 11612 w 21600"/>
              <a:gd name="connsiteY13" fmla="*/ 22928 h 24382"/>
              <a:gd name="connsiteX14" fmla="*/ 9729 w 21600"/>
              <a:gd name="connsiteY14" fmla="*/ 19705 h 24382"/>
              <a:gd name="connsiteX15" fmla="*/ 7702 w 21600"/>
              <a:gd name="connsiteY15" fmla="*/ 24382 h 24382"/>
              <a:gd name="connsiteX16" fmla="*/ 7171 w 21600"/>
              <a:gd name="connsiteY16" fmla="*/ 19059 h 24382"/>
              <a:gd name="connsiteX17" fmla="*/ 4917 w 21600"/>
              <a:gd name="connsiteY17" fmla="*/ 21600 h 24382"/>
              <a:gd name="connsiteX18" fmla="*/ 4805 w 21600"/>
              <a:gd name="connsiteY18" fmla="*/ 18240 h 24382"/>
              <a:gd name="connsiteX19" fmla="*/ 1285 w 21600"/>
              <a:gd name="connsiteY19" fmla="*/ 17825 h 24382"/>
              <a:gd name="connsiteX20" fmla="*/ 3330 w 21600"/>
              <a:gd name="connsiteY20" fmla="*/ 15370 h 24382"/>
              <a:gd name="connsiteX21" fmla="*/ 0 w 21600"/>
              <a:gd name="connsiteY21" fmla="*/ 12877 h 24382"/>
              <a:gd name="connsiteX22" fmla="*/ 2509 w 21600"/>
              <a:gd name="connsiteY22" fmla="*/ 11475 h 24382"/>
              <a:gd name="connsiteX23" fmla="*/ 1172 w 21600"/>
              <a:gd name="connsiteY23" fmla="*/ 8270 h 24382"/>
              <a:gd name="connsiteX24" fmla="*/ 4731 w 21600"/>
              <a:gd name="connsiteY24" fmla="*/ 7467 h 24382"/>
              <a:gd name="connsiteX25" fmla="*/ 4502 w 21600"/>
              <a:gd name="connsiteY25" fmla="*/ 3625 h 24382"/>
              <a:gd name="connsiteX26" fmla="*/ 8550 w 21600"/>
              <a:gd name="connsiteY26" fmla="*/ 6382 h 24382"/>
              <a:gd name="connsiteX27" fmla="*/ 9722 w 21600"/>
              <a:gd name="connsiteY27" fmla="*/ 1887 h 24382"/>
              <a:gd name="connsiteX28" fmla="*/ 11462 w 21600"/>
              <a:gd name="connsiteY28" fmla="*/ 4342 h 24382"/>
              <a:gd name="connsiteX0" fmla="*/ 11462 w 21600"/>
              <a:gd name="connsiteY0" fmla="*/ 4342 h 24382"/>
              <a:gd name="connsiteX1" fmla="*/ 14790 w 21600"/>
              <a:gd name="connsiteY1" fmla="*/ 0 h 24382"/>
              <a:gd name="connsiteX2" fmla="*/ 14525 w 21600"/>
              <a:gd name="connsiteY2" fmla="*/ 5777 h 24382"/>
              <a:gd name="connsiteX3" fmla="*/ 18007 w 21600"/>
              <a:gd name="connsiteY3" fmla="*/ 3172 h 24382"/>
              <a:gd name="connsiteX4" fmla="*/ 16380 w 21600"/>
              <a:gd name="connsiteY4" fmla="*/ 6532 h 24382"/>
              <a:gd name="connsiteX5" fmla="*/ 21600 w 21600"/>
              <a:gd name="connsiteY5" fmla="*/ 6645 h 24382"/>
              <a:gd name="connsiteX6" fmla="*/ 18054 w 21600"/>
              <a:gd name="connsiteY6" fmla="*/ 9752 h 24382"/>
              <a:gd name="connsiteX7" fmla="*/ 20337 w 21600"/>
              <a:gd name="connsiteY7" fmla="*/ 12341 h 24382"/>
              <a:gd name="connsiteX8" fmla="*/ 17877 w 21600"/>
              <a:gd name="connsiteY8" fmla="*/ 13011 h 24382"/>
              <a:gd name="connsiteX9" fmla="*/ 19804 w 21600"/>
              <a:gd name="connsiteY9" fmla="*/ 18201 h 24382"/>
              <a:gd name="connsiteX10" fmla="*/ 16066 w 21600"/>
              <a:gd name="connsiteY10" fmla="*/ 16685 h 24382"/>
              <a:gd name="connsiteX11" fmla="*/ 15869 w 21600"/>
              <a:gd name="connsiteY11" fmla="*/ 21223 h 24382"/>
              <a:gd name="connsiteX12" fmla="*/ 12821 w 21600"/>
              <a:gd name="connsiteY12" fmla="*/ 18737 h 24382"/>
              <a:gd name="connsiteX13" fmla="*/ 11612 w 21600"/>
              <a:gd name="connsiteY13" fmla="*/ 22928 h 24382"/>
              <a:gd name="connsiteX14" fmla="*/ 9729 w 21600"/>
              <a:gd name="connsiteY14" fmla="*/ 19705 h 24382"/>
              <a:gd name="connsiteX15" fmla="*/ 7702 w 21600"/>
              <a:gd name="connsiteY15" fmla="*/ 24382 h 24382"/>
              <a:gd name="connsiteX16" fmla="*/ 7171 w 21600"/>
              <a:gd name="connsiteY16" fmla="*/ 19059 h 24382"/>
              <a:gd name="connsiteX17" fmla="*/ 4917 w 21600"/>
              <a:gd name="connsiteY17" fmla="*/ 21600 h 24382"/>
              <a:gd name="connsiteX18" fmla="*/ 4805 w 21600"/>
              <a:gd name="connsiteY18" fmla="*/ 18240 h 24382"/>
              <a:gd name="connsiteX19" fmla="*/ 1285 w 21600"/>
              <a:gd name="connsiteY19" fmla="*/ 17825 h 24382"/>
              <a:gd name="connsiteX20" fmla="*/ 3330 w 21600"/>
              <a:gd name="connsiteY20" fmla="*/ 15370 h 24382"/>
              <a:gd name="connsiteX21" fmla="*/ 0 w 21600"/>
              <a:gd name="connsiteY21" fmla="*/ 12877 h 24382"/>
              <a:gd name="connsiteX22" fmla="*/ 2509 w 21600"/>
              <a:gd name="connsiteY22" fmla="*/ 11475 h 24382"/>
              <a:gd name="connsiteX23" fmla="*/ 1172 w 21600"/>
              <a:gd name="connsiteY23" fmla="*/ 8270 h 24382"/>
              <a:gd name="connsiteX24" fmla="*/ 4731 w 21600"/>
              <a:gd name="connsiteY24" fmla="*/ 7467 h 24382"/>
              <a:gd name="connsiteX25" fmla="*/ 4502 w 21600"/>
              <a:gd name="connsiteY25" fmla="*/ 3625 h 24382"/>
              <a:gd name="connsiteX26" fmla="*/ 8550 w 21600"/>
              <a:gd name="connsiteY26" fmla="*/ 6382 h 24382"/>
              <a:gd name="connsiteX27" fmla="*/ 9722 w 21600"/>
              <a:gd name="connsiteY27" fmla="*/ 1887 h 24382"/>
              <a:gd name="connsiteX28" fmla="*/ 11462 w 21600"/>
              <a:gd name="connsiteY28" fmla="*/ 4342 h 24382"/>
              <a:gd name="connsiteX0" fmla="*/ 11462 w 21600"/>
              <a:gd name="connsiteY0" fmla="*/ 4342 h 24382"/>
              <a:gd name="connsiteX1" fmla="*/ 14790 w 21600"/>
              <a:gd name="connsiteY1" fmla="*/ 0 h 24382"/>
              <a:gd name="connsiteX2" fmla="*/ 14525 w 21600"/>
              <a:gd name="connsiteY2" fmla="*/ 5777 h 24382"/>
              <a:gd name="connsiteX3" fmla="*/ 18007 w 21600"/>
              <a:gd name="connsiteY3" fmla="*/ 3172 h 24382"/>
              <a:gd name="connsiteX4" fmla="*/ 17449 w 21600"/>
              <a:gd name="connsiteY4" fmla="*/ 6649 h 24382"/>
              <a:gd name="connsiteX5" fmla="*/ 21600 w 21600"/>
              <a:gd name="connsiteY5" fmla="*/ 6645 h 24382"/>
              <a:gd name="connsiteX6" fmla="*/ 18054 w 21600"/>
              <a:gd name="connsiteY6" fmla="*/ 9752 h 24382"/>
              <a:gd name="connsiteX7" fmla="*/ 20337 w 21600"/>
              <a:gd name="connsiteY7" fmla="*/ 12341 h 24382"/>
              <a:gd name="connsiteX8" fmla="*/ 17877 w 21600"/>
              <a:gd name="connsiteY8" fmla="*/ 13011 h 24382"/>
              <a:gd name="connsiteX9" fmla="*/ 19804 w 21600"/>
              <a:gd name="connsiteY9" fmla="*/ 18201 h 24382"/>
              <a:gd name="connsiteX10" fmla="*/ 16066 w 21600"/>
              <a:gd name="connsiteY10" fmla="*/ 16685 h 24382"/>
              <a:gd name="connsiteX11" fmla="*/ 15869 w 21600"/>
              <a:gd name="connsiteY11" fmla="*/ 21223 h 24382"/>
              <a:gd name="connsiteX12" fmla="*/ 12821 w 21600"/>
              <a:gd name="connsiteY12" fmla="*/ 18737 h 24382"/>
              <a:gd name="connsiteX13" fmla="*/ 11612 w 21600"/>
              <a:gd name="connsiteY13" fmla="*/ 22928 h 24382"/>
              <a:gd name="connsiteX14" fmla="*/ 9729 w 21600"/>
              <a:gd name="connsiteY14" fmla="*/ 19705 h 24382"/>
              <a:gd name="connsiteX15" fmla="*/ 7702 w 21600"/>
              <a:gd name="connsiteY15" fmla="*/ 24382 h 24382"/>
              <a:gd name="connsiteX16" fmla="*/ 7171 w 21600"/>
              <a:gd name="connsiteY16" fmla="*/ 19059 h 24382"/>
              <a:gd name="connsiteX17" fmla="*/ 4917 w 21600"/>
              <a:gd name="connsiteY17" fmla="*/ 21600 h 24382"/>
              <a:gd name="connsiteX18" fmla="*/ 4805 w 21600"/>
              <a:gd name="connsiteY18" fmla="*/ 18240 h 24382"/>
              <a:gd name="connsiteX19" fmla="*/ 1285 w 21600"/>
              <a:gd name="connsiteY19" fmla="*/ 17825 h 24382"/>
              <a:gd name="connsiteX20" fmla="*/ 3330 w 21600"/>
              <a:gd name="connsiteY20" fmla="*/ 15370 h 24382"/>
              <a:gd name="connsiteX21" fmla="*/ 0 w 21600"/>
              <a:gd name="connsiteY21" fmla="*/ 12877 h 24382"/>
              <a:gd name="connsiteX22" fmla="*/ 2509 w 21600"/>
              <a:gd name="connsiteY22" fmla="*/ 11475 h 24382"/>
              <a:gd name="connsiteX23" fmla="*/ 1172 w 21600"/>
              <a:gd name="connsiteY23" fmla="*/ 8270 h 24382"/>
              <a:gd name="connsiteX24" fmla="*/ 4731 w 21600"/>
              <a:gd name="connsiteY24" fmla="*/ 7467 h 24382"/>
              <a:gd name="connsiteX25" fmla="*/ 4502 w 21600"/>
              <a:gd name="connsiteY25" fmla="*/ 3625 h 24382"/>
              <a:gd name="connsiteX26" fmla="*/ 8550 w 21600"/>
              <a:gd name="connsiteY26" fmla="*/ 6382 h 24382"/>
              <a:gd name="connsiteX27" fmla="*/ 9722 w 21600"/>
              <a:gd name="connsiteY27" fmla="*/ 1887 h 24382"/>
              <a:gd name="connsiteX28" fmla="*/ 11462 w 21600"/>
              <a:gd name="connsiteY28" fmla="*/ 4342 h 24382"/>
              <a:gd name="connsiteX0" fmla="*/ 11462 w 21600"/>
              <a:gd name="connsiteY0" fmla="*/ 4342 h 24382"/>
              <a:gd name="connsiteX1" fmla="*/ 14790 w 21600"/>
              <a:gd name="connsiteY1" fmla="*/ 0 h 24382"/>
              <a:gd name="connsiteX2" fmla="*/ 14953 w 21600"/>
              <a:gd name="connsiteY2" fmla="*/ 4259 h 24382"/>
              <a:gd name="connsiteX3" fmla="*/ 18007 w 21600"/>
              <a:gd name="connsiteY3" fmla="*/ 3172 h 24382"/>
              <a:gd name="connsiteX4" fmla="*/ 17449 w 21600"/>
              <a:gd name="connsiteY4" fmla="*/ 6649 h 24382"/>
              <a:gd name="connsiteX5" fmla="*/ 21600 w 21600"/>
              <a:gd name="connsiteY5" fmla="*/ 6645 h 24382"/>
              <a:gd name="connsiteX6" fmla="*/ 18054 w 21600"/>
              <a:gd name="connsiteY6" fmla="*/ 9752 h 24382"/>
              <a:gd name="connsiteX7" fmla="*/ 20337 w 21600"/>
              <a:gd name="connsiteY7" fmla="*/ 12341 h 24382"/>
              <a:gd name="connsiteX8" fmla="*/ 17877 w 21600"/>
              <a:gd name="connsiteY8" fmla="*/ 13011 h 24382"/>
              <a:gd name="connsiteX9" fmla="*/ 19804 w 21600"/>
              <a:gd name="connsiteY9" fmla="*/ 18201 h 24382"/>
              <a:gd name="connsiteX10" fmla="*/ 16066 w 21600"/>
              <a:gd name="connsiteY10" fmla="*/ 16685 h 24382"/>
              <a:gd name="connsiteX11" fmla="*/ 15869 w 21600"/>
              <a:gd name="connsiteY11" fmla="*/ 21223 h 24382"/>
              <a:gd name="connsiteX12" fmla="*/ 12821 w 21600"/>
              <a:gd name="connsiteY12" fmla="*/ 18737 h 24382"/>
              <a:gd name="connsiteX13" fmla="*/ 11612 w 21600"/>
              <a:gd name="connsiteY13" fmla="*/ 22928 h 24382"/>
              <a:gd name="connsiteX14" fmla="*/ 9729 w 21600"/>
              <a:gd name="connsiteY14" fmla="*/ 19705 h 24382"/>
              <a:gd name="connsiteX15" fmla="*/ 7702 w 21600"/>
              <a:gd name="connsiteY15" fmla="*/ 24382 h 24382"/>
              <a:gd name="connsiteX16" fmla="*/ 7171 w 21600"/>
              <a:gd name="connsiteY16" fmla="*/ 19059 h 24382"/>
              <a:gd name="connsiteX17" fmla="*/ 4917 w 21600"/>
              <a:gd name="connsiteY17" fmla="*/ 21600 h 24382"/>
              <a:gd name="connsiteX18" fmla="*/ 4805 w 21600"/>
              <a:gd name="connsiteY18" fmla="*/ 18240 h 24382"/>
              <a:gd name="connsiteX19" fmla="*/ 1285 w 21600"/>
              <a:gd name="connsiteY19" fmla="*/ 17825 h 24382"/>
              <a:gd name="connsiteX20" fmla="*/ 3330 w 21600"/>
              <a:gd name="connsiteY20" fmla="*/ 15370 h 24382"/>
              <a:gd name="connsiteX21" fmla="*/ 0 w 21600"/>
              <a:gd name="connsiteY21" fmla="*/ 12877 h 24382"/>
              <a:gd name="connsiteX22" fmla="*/ 2509 w 21600"/>
              <a:gd name="connsiteY22" fmla="*/ 11475 h 24382"/>
              <a:gd name="connsiteX23" fmla="*/ 1172 w 21600"/>
              <a:gd name="connsiteY23" fmla="*/ 8270 h 24382"/>
              <a:gd name="connsiteX24" fmla="*/ 4731 w 21600"/>
              <a:gd name="connsiteY24" fmla="*/ 7467 h 24382"/>
              <a:gd name="connsiteX25" fmla="*/ 4502 w 21600"/>
              <a:gd name="connsiteY25" fmla="*/ 3625 h 24382"/>
              <a:gd name="connsiteX26" fmla="*/ 8550 w 21600"/>
              <a:gd name="connsiteY26" fmla="*/ 6382 h 24382"/>
              <a:gd name="connsiteX27" fmla="*/ 9722 w 21600"/>
              <a:gd name="connsiteY27" fmla="*/ 1887 h 24382"/>
              <a:gd name="connsiteX28" fmla="*/ 11462 w 21600"/>
              <a:gd name="connsiteY28" fmla="*/ 4342 h 24382"/>
              <a:gd name="connsiteX0" fmla="*/ 11462 w 21600"/>
              <a:gd name="connsiteY0" fmla="*/ 4342 h 24382"/>
              <a:gd name="connsiteX1" fmla="*/ 14790 w 21600"/>
              <a:gd name="connsiteY1" fmla="*/ 0 h 24382"/>
              <a:gd name="connsiteX2" fmla="*/ 14953 w 21600"/>
              <a:gd name="connsiteY2" fmla="*/ 4259 h 24382"/>
              <a:gd name="connsiteX3" fmla="*/ 18007 w 21600"/>
              <a:gd name="connsiteY3" fmla="*/ 3172 h 24382"/>
              <a:gd name="connsiteX4" fmla="*/ 17449 w 21600"/>
              <a:gd name="connsiteY4" fmla="*/ 6649 h 24382"/>
              <a:gd name="connsiteX5" fmla="*/ 21600 w 21600"/>
              <a:gd name="connsiteY5" fmla="*/ 6645 h 24382"/>
              <a:gd name="connsiteX6" fmla="*/ 18054 w 21600"/>
              <a:gd name="connsiteY6" fmla="*/ 9752 h 24382"/>
              <a:gd name="connsiteX7" fmla="*/ 20337 w 21600"/>
              <a:gd name="connsiteY7" fmla="*/ 12341 h 24382"/>
              <a:gd name="connsiteX8" fmla="*/ 17877 w 21600"/>
              <a:gd name="connsiteY8" fmla="*/ 13011 h 24382"/>
              <a:gd name="connsiteX9" fmla="*/ 19804 w 21600"/>
              <a:gd name="connsiteY9" fmla="*/ 18201 h 24382"/>
              <a:gd name="connsiteX10" fmla="*/ 16066 w 21600"/>
              <a:gd name="connsiteY10" fmla="*/ 16685 h 24382"/>
              <a:gd name="connsiteX11" fmla="*/ 15869 w 21600"/>
              <a:gd name="connsiteY11" fmla="*/ 21223 h 24382"/>
              <a:gd name="connsiteX12" fmla="*/ 12821 w 21600"/>
              <a:gd name="connsiteY12" fmla="*/ 18737 h 24382"/>
              <a:gd name="connsiteX13" fmla="*/ 11612 w 21600"/>
              <a:gd name="connsiteY13" fmla="*/ 22928 h 24382"/>
              <a:gd name="connsiteX14" fmla="*/ 9729 w 21600"/>
              <a:gd name="connsiteY14" fmla="*/ 19705 h 24382"/>
              <a:gd name="connsiteX15" fmla="*/ 7702 w 21600"/>
              <a:gd name="connsiteY15" fmla="*/ 24382 h 24382"/>
              <a:gd name="connsiteX16" fmla="*/ 7171 w 21600"/>
              <a:gd name="connsiteY16" fmla="*/ 19059 h 24382"/>
              <a:gd name="connsiteX17" fmla="*/ 4917 w 21600"/>
              <a:gd name="connsiteY17" fmla="*/ 21600 h 24382"/>
              <a:gd name="connsiteX18" fmla="*/ 4805 w 21600"/>
              <a:gd name="connsiteY18" fmla="*/ 18240 h 24382"/>
              <a:gd name="connsiteX19" fmla="*/ 1285 w 21600"/>
              <a:gd name="connsiteY19" fmla="*/ 17825 h 24382"/>
              <a:gd name="connsiteX20" fmla="*/ 3330 w 21600"/>
              <a:gd name="connsiteY20" fmla="*/ 15370 h 24382"/>
              <a:gd name="connsiteX21" fmla="*/ 0 w 21600"/>
              <a:gd name="connsiteY21" fmla="*/ 12877 h 24382"/>
              <a:gd name="connsiteX22" fmla="*/ 2509 w 21600"/>
              <a:gd name="connsiteY22" fmla="*/ 11475 h 24382"/>
              <a:gd name="connsiteX23" fmla="*/ 1172 w 21600"/>
              <a:gd name="connsiteY23" fmla="*/ 8270 h 24382"/>
              <a:gd name="connsiteX24" fmla="*/ 4731 w 21600"/>
              <a:gd name="connsiteY24" fmla="*/ 7467 h 24382"/>
              <a:gd name="connsiteX25" fmla="*/ 4502 w 21600"/>
              <a:gd name="connsiteY25" fmla="*/ 3625 h 24382"/>
              <a:gd name="connsiteX26" fmla="*/ 8051 w 21600"/>
              <a:gd name="connsiteY26" fmla="*/ 5681 h 24382"/>
              <a:gd name="connsiteX27" fmla="*/ 9722 w 21600"/>
              <a:gd name="connsiteY27" fmla="*/ 1887 h 24382"/>
              <a:gd name="connsiteX28" fmla="*/ 11462 w 21600"/>
              <a:gd name="connsiteY28" fmla="*/ 4342 h 24382"/>
              <a:gd name="connsiteX0" fmla="*/ 10290 w 20428"/>
              <a:gd name="connsiteY0" fmla="*/ 4342 h 24382"/>
              <a:gd name="connsiteX1" fmla="*/ 13618 w 20428"/>
              <a:gd name="connsiteY1" fmla="*/ 0 h 24382"/>
              <a:gd name="connsiteX2" fmla="*/ 13781 w 20428"/>
              <a:gd name="connsiteY2" fmla="*/ 4259 h 24382"/>
              <a:gd name="connsiteX3" fmla="*/ 16835 w 20428"/>
              <a:gd name="connsiteY3" fmla="*/ 3172 h 24382"/>
              <a:gd name="connsiteX4" fmla="*/ 16277 w 20428"/>
              <a:gd name="connsiteY4" fmla="*/ 6649 h 24382"/>
              <a:gd name="connsiteX5" fmla="*/ 20428 w 20428"/>
              <a:gd name="connsiteY5" fmla="*/ 6645 h 24382"/>
              <a:gd name="connsiteX6" fmla="*/ 16882 w 20428"/>
              <a:gd name="connsiteY6" fmla="*/ 9752 h 24382"/>
              <a:gd name="connsiteX7" fmla="*/ 19165 w 20428"/>
              <a:gd name="connsiteY7" fmla="*/ 12341 h 24382"/>
              <a:gd name="connsiteX8" fmla="*/ 16705 w 20428"/>
              <a:gd name="connsiteY8" fmla="*/ 13011 h 24382"/>
              <a:gd name="connsiteX9" fmla="*/ 18632 w 20428"/>
              <a:gd name="connsiteY9" fmla="*/ 18201 h 24382"/>
              <a:gd name="connsiteX10" fmla="*/ 14894 w 20428"/>
              <a:gd name="connsiteY10" fmla="*/ 16685 h 24382"/>
              <a:gd name="connsiteX11" fmla="*/ 14697 w 20428"/>
              <a:gd name="connsiteY11" fmla="*/ 21223 h 24382"/>
              <a:gd name="connsiteX12" fmla="*/ 11649 w 20428"/>
              <a:gd name="connsiteY12" fmla="*/ 18737 h 24382"/>
              <a:gd name="connsiteX13" fmla="*/ 10440 w 20428"/>
              <a:gd name="connsiteY13" fmla="*/ 22928 h 24382"/>
              <a:gd name="connsiteX14" fmla="*/ 8557 w 20428"/>
              <a:gd name="connsiteY14" fmla="*/ 19705 h 24382"/>
              <a:gd name="connsiteX15" fmla="*/ 6530 w 20428"/>
              <a:gd name="connsiteY15" fmla="*/ 24382 h 24382"/>
              <a:gd name="connsiteX16" fmla="*/ 5999 w 20428"/>
              <a:gd name="connsiteY16" fmla="*/ 19059 h 24382"/>
              <a:gd name="connsiteX17" fmla="*/ 3745 w 20428"/>
              <a:gd name="connsiteY17" fmla="*/ 21600 h 24382"/>
              <a:gd name="connsiteX18" fmla="*/ 3633 w 20428"/>
              <a:gd name="connsiteY18" fmla="*/ 18240 h 24382"/>
              <a:gd name="connsiteX19" fmla="*/ 113 w 20428"/>
              <a:gd name="connsiteY19" fmla="*/ 17825 h 24382"/>
              <a:gd name="connsiteX20" fmla="*/ 2158 w 20428"/>
              <a:gd name="connsiteY20" fmla="*/ 15370 h 24382"/>
              <a:gd name="connsiteX21" fmla="*/ 111 w 20428"/>
              <a:gd name="connsiteY21" fmla="*/ 13227 h 24382"/>
              <a:gd name="connsiteX22" fmla="*/ 1337 w 20428"/>
              <a:gd name="connsiteY22" fmla="*/ 11475 h 24382"/>
              <a:gd name="connsiteX23" fmla="*/ 0 w 20428"/>
              <a:gd name="connsiteY23" fmla="*/ 8270 h 24382"/>
              <a:gd name="connsiteX24" fmla="*/ 3559 w 20428"/>
              <a:gd name="connsiteY24" fmla="*/ 7467 h 24382"/>
              <a:gd name="connsiteX25" fmla="*/ 3330 w 20428"/>
              <a:gd name="connsiteY25" fmla="*/ 3625 h 24382"/>
              <a:gd name="connsiteX26" fmla="*/ 6879 w 20428"/>
              <a:gd name="connsiteY26" fmla="*/ 5681 h 24382"/>
              <a:gd name="connsiteX27" fmla="*/ 8550 w 20428"/>
              <a:gd name="connsiteY27" fmla="*/ 1887 h 24382"/>
              <a:gd name="connsiteX28" fmla="*/ 10290 w 20428"/>
              <a:gd name="connsiteY28" fmla="*/ 4342 h 24382"/>
              <a:gd name="connsiteX0" fmla="*/ 10290 w 20428"/>
              <a:gd name="connsiteY0" fmla="*/ 4342 h 24382"/>
              <a:gd name="connsiteX1" fmla="*/ 13618 w 20428"/>
              <a:gd name="connsiteY1" fmla="*/ 0 h 24382"/>
              <a:gd name="connsiteX2" fmla="*/ 13781 w 20428"/>
              <a:gd name="connsiteY2" fmla="*/ 4259 h 24382"/>
              <a:gd name="connsiteX3" fmla="*/ 16835 w 20428"/>
              <a:gd name="connsiteY3" fmla="*/ 3172 h 24382"/>
              <a:gd name="connsiteX4" fmla="*/ 16277 w 20428"/>
              <a:gd name="connsiteY4" fmla="*/ 6649 h 24382"/>
              <a:gd name="connsiteX5" fmla="*/ 20428 w 20428"/>
              <a:gd name="connsiteY5" fmla="*/ 6645 h 24382"/>
              <a:gd name="connsiteX6" fmla="*/ 16882 w 20428"/>
              <a:gd name="connsiteY6" fmla="*/ 9752 h 24382"/>
              <a:gd name="connsiteX7" fmla="*/ 19165 w 20428"/>
              <a:gd name="connsiteY7" fmla="*/ 12341 h 24382"/>
              <a:gd name="connsiteX8" fmla="*/ 16705 w 20428"/>
              <a:gd name="connsiteY8" fmla="*/ 13011 h 24382"/>
              <a:gd name="connsiteX9" fmla="*/ 18632 w 20428"/>
              <a:gd name="connsiteY9" fmla="*/ 18201 h 24382"/>
              <a:gd name="connsiteX10" fmla="*/ 14894 w 20428"/>
              <a:gd name="connsiteY10" fmla="*/ 16685 h 24382"/>
              <a:gd name="connsiteX11" fmla="*/ 14697 w 20428"/>
              <a:gd name="connsiteY11" fmla="*/ 21223 h 24382"/>
              <a:gd name="connsiteX12" fmla="*/ 11649 w 20428"/>
              <a:gd name="connsiteY12" fmla="*/ 18737 h 24382"/>
              <a:gd name="connsiteX13" fmla="*/ 10440 w 20428"/>
              <a:gd name="connsiteY13" fmla="*/ 22928 h 24382"/>
              <a:gd name="connsiteX14" fmla="*/ 8557 w 20428"/>
              <a:gd name="connsiteY14" fmla="*/ 19705 h 24382"/>
              <a:gd name="connsiteX15" fmla="*/ 6530 w 20428"/>
              <a:gd name="connsiteY15" fmla="*/ 24382 h 24382"/>
              <a:gd name="connsiteX16" fmla="*/ 5999 w 20428"/>
              <a:gd name="connsiteY16" fmla="*/ 19059 h 24382"/>
              <a:gd name="connsiteX17" fmla="*/ 3745 w 20428"/>
              <a:gd name="connsiteY17" fmla="*/ 21600 h 24382"/>
              <a:gd name="connsiteX18" fmla="*/ 3633 w 20428"/>
              <a:gd name="connsiteY18" fmla="*/ 18240 h 24382"/>
              <a:gd name="connsiteX19" fmla="*/ 113 w 20428"/>
              <a:gd name="connsiteY19" fmla="*/ 17825 h 24382"/>
              <a:gd name="connsiteX20" fmla="*/ 2158 w 20428"/>
              <a:gd name="connsiteY20" fmla="*/ 15370 h 24382"/>
              <a:gd name="connsiteX21" fmla="*/ 111 w 20428"/>
              <a:gd name="connsiteY21" fmla="*/ 13227 h 24382"/>
              <a:gd name="connsiteX22" fmla="*/ 2620 w 20428"/>
              <a:gd name="connsiteY22" fmla="*/ 11125 h 24382"/>
              <a:gd name="connsiteX23" fmla="*/ 0 w 20428"/>
              <a:gd name="connsiteY23" fmla="*/ 8270 h 24382"/>
              <a:gd name="connsiteX24" fmla="*/ 3559 w 20428"/>
              <a:gd name="connsiteY24" fmla="*/ 7467 h 24382"/>
              <a:gd name="connsiteX25" fmla="*/ 3330 w 20428"/>
              <a:gd name="connsiteY25" fmla="*/ 3625 h 24382"/>
              <a:gd name="connsiteX26" fmla="*/ 6879 w 20428"/>
              <a:gd name="connsiteY26" fmla="*/ 5681 h 24382"/>
              <a:gd name="connsiteX27" fmla="*/ 8550 w 20428"/>
              <a:gd name="connsiteY27" fmla="*/ 1887 h 24382"/>
              <a:gd name="connsiteX28" fmla="*/ 10290 w 20428"/>
              <a:gd name="connsiteY28" fmla="*/ 4342 h 24382"/>
              <a:gd name="connsiteX0" fmla="*/ 10179 w 20317"/>
              <a:gd name="connsiteY0" fmla="*/ 4342 h 24382"/>
              <a:gd name="connsiteX1" fmla="*/ 13507 w 20317"/>
              <a:gd name="connsiteY1" fmla="*/ 0 h 24382"/>
              <a:gd name="connsiteX2" fmla="*/ 13670 w 20317"/>
              <a:gd name="connsiteY2" fmla="*/ 4259 h 24382"/>
              <a:gd name="connsiteX3" fmla="*/ 16724 w 20317"/>
              <a:gd name="connsiteY3" fmla="*/ 3172 h 24382"/>
              <a:gd name="connsiteX4" fmla="*/ 16166 w 20317"/>
              <a:gd name="connsiteY4" fmla="*/ 6649 h 24382"/>
              <a:gd name="connsiteX5" fmla="*/ 20317 w 20317"/>
              <a:gd name="connsiteY5" fmla="*/ 6645 h 24382"/>
              <a:gd name="connsiteX6" fmla="*/ 16771 w 20317"/>
              <a:gd name="connsiteY6" fmla="*/ 9752 h 24382"/>
              <a:gd name="connsiteX7" fmla="*/ 19054 w 20317"/>
              <a:gd name="connsiteY7" fmla="*/ 12341 h 24382"/>
              <a:gd name="connsiteX8" fmla="*/ 16594 w 20317"/>
              <a:gd name="connsiteY8" fmla="*/ 13011 h 24382"/>
              <a:gd name="connsiteX9" fmla="*/ 18521 w 20317"/>
              <a:gd name="connsiteY9" fmla="*/ 18201 h 24382"/>
              <a:gd name="connsiteX10" fmla="*/ 14783 w 20317"/>
              <a:gd name="connsiteY10" fmla="*/ 16685 h 24382"/>
              <a:gd name="connsiteX11" fmla="*/ 14586 w 20317"/>
              <a:gd name="connsiteY11" fmla="*/ 21223 h 24382"/>
              <a:gd name="connsiteX12" fmla="*/ 11538 w 20317"/>
              <a:gd name="connsiteY12" fmla="*/ 18737 h 24382"/>
              <a:gd name="connsiteX13" fmla="*/ 10329 w 20317"/>
              <a:gd name="connsiteY13" fmla="*/ 22928 h 24382"/>
              <a:gd name="connsiteX14" fmla="*/ 8446 w 20317"/>
              <a:gd name="connsiteY14" fmla="*/ 19705 h 24382"/>
              <a:gd name="connsiteX15" fmla="*/ 6419 w 20317"/>
              <a:gd name="connsiteY15" fmla="*/ 24382 h 24382"/>
              <a:gd name="connsiteX16" fmla="*/ 5888 w 20317"/>
              <a:gd name="connsiteY16" fmla="*/ 19059 h 24382"/>
              <a:gd name="connsiteX17" fmla="*/ 3634 w 20317"/>
              <a:gd name="connsiteY17" fmla="*/ 21600 h 24382"/>
              <a:gd name="connsiteX18" fmla="*/ 3522 w 20317"/>
              <a:gd name="connsiteY18" fmla="*/ 18240 h 24382"/>
              <a:gd name="connsiteX19" fmla="*/ 2 w 20317"/>
              <a:gd name="connsiteY19" fmla="*/ 17825 h 24382"/>
              <a:gd name="connsiteX20" fmla="*/ 2047 w 20317"/>
              <a:gd name="connsiteY20" fmla="*/ 15370 h 24382"/>
              <a:gd name="connsiteX21" fmla="*/ 0 w 20317"/>
              <a:gd name="connsiteY21" fmla="*/ 13227 h 24382"/>
              <a:gd name="connsiteX22" fmla="*/ 2509 w 20317"/>
              <a:gd name="connsiteY22" fmla="*/ 11125 h 24382"/>
              <a:gd name="connsiteX23" fmla="*/ 958 w 20317"/>
              <a:gd name="connsiteY23" fmla="*/ 8620 h 24382"/>
              <a:gd name="connsiteX24" fmla="*/ 3448 w 20317"/>
              <a:gd name="connsiteY24" fmla="*/ 7467 h 24382"/>
              <a:gd name="connsiteX25" fmla="*/ 3219 w 20317"/>
              <a:gd name="connsiteY25" fmla="*/ 3625 h 24382"/>
              <a:gd name="connsiteX26" fmla="*/ 6768 w 20317"/>
              <a:gd name="connsiteY26" fmla="*/ 5681 h 24382"/>
              <a:gd name="connsiteX27" fmla="*/ 8439 w 20317"/>
              <a:gd name="connsiteY27" fmla="*/ 1887 h 24382"/>
              <a:gd name="connsiteX28" fmla="*/ 10179 w 20317"/>
              <a:gd name="connsiteY28" fmla="*/ 4342 h 24382"/>
              <a:gd name="connsiteX0" fmla="*/ 10179 w 20317"/>
              <a:gd name="connsiteY0" fmla="*/ 4342 h 24382"/>
              <a:gd name="connsiteX1" fmla="*/ 13507 w 20317"/>
              <a:gd name="connsiteY1" fmla="*/ 0 h 24382"/>
              <a:gd name="connsiteX2" fmla="*/ 13670 w 20317"/>
              <a:gd name="connsiteY2" fmla="*/ 4259 h 24382"/>
              <a:gd name="connsiteX3" fmla="*/ 16724 w 20317"/>
              <a:gd name="connsiteY3" fmla="*/ 3172 h 24382"/>
              <a:gd name="connsiteX4" fmla="*/ 16166 w 20317"/>
              <a:gd name="connsiteY4" fmla="*/ 6649 h 24382"/>
              <a:gd name="connsiteX5" fmla="*/ 20317 w 20317"/>
              <a:gd name="connsiteY5" fmla="*/ 6645 h 24382"/>
              <a:gd name="connsiteX6" fmla="*/ 16771 w 20317"/>
              <a:gd name="connsiteY6" fmla="*/ 9752 h 24382"/>
              <a:gd name="connsiteX7" fmla="*/ 19054 w 20317"/>
              <a:gd name="connsiteY7" fmla="*/ 12341 h 24382"/>
              <a:gd name="connsiteX8" fmla="*/ 16594 w 20317"/>
              <a:gd name="connsiteY8" fmla="*/ 13011 h 24382"/>
              <a:gd name="connsiteX9" fmla="*/ 18521 w 20317"/>
              <a:gd name="connsiteY9" fmla="*/ 18201 h 24382"/>
              <a:gd name="connsiteX10" fmla="*/ 14783 w 20317"/>
              <a:gd name="connsiteY10" fmla="*/ 16685 h 24382"/>
              <a:gd name="connsiteX11" fmla="*/ 14586 w 20317"/>
              <a:gd name="connsiteY11" fmla="*/ 21223 h 24382"/>
              <a:gd name="connsiteX12" fmla="*/ 11538 w 20317"/>
              <a:gd name="connsiteY12" fmla="*/ 18737 h 24382"/>
              <a:gd name="connsiteX13" fmla="*/ 10329 w 20317"/>
              <a:gd name="connsiteY13" fmla="*/ 22928 h 24382"/>
              <a:gd name="connsiteX14" fmla="*/ 8446 w 20317"/>
              <a:gd name="connsiteY14" fmla="*/ 19705 h 24382"/>
              <a:gd name="connsiteX15" fmla="*/ 6419 w 20317"/>
              <a:gd name="connsiteY15" fmla="*/ 24382 h 24382"/>
              <a:gd name="connsiteX16" fmla="*/ 5888 w 20317"/>
              <a:gd name="connsiteY16" fmla="*/ 19059 h 24382"/>
              <a:gd name="connsiteX17" fmla="*/ 3634 w 20317"/>
              <a:gd name="connsiteY17" fmla="*/ 21600 h 24382"/>
              <a:gd name="connsiteX18" fmla="*/ 3522 w 20317"/>
              <a:gd name="connsiteY18" fmla="*/ 18240 h 24382"/>
              <a:gd name="connsiteX19" fmla="*/ 1214 w 20317"/>
              <a:gd name="connsiteY19" fmla="*/ 17825 h 24382"/>
              <a:gd name="connsiteX20" fmla="*/ 2047 w 20317"/>
              <a:gd name="connsiteY20" fmla="*/ 15370 h 24382"/>
              <a:gd name="connsiteX21" fmla="*/ 0 w 20317"/>
              <a:gd name="connsiteY21" fmla="*/ 13227 h 24382"/>
              <a:gd name="connsiteX22" fmla="*/ 2509 w 20317"/>
              <a:gd name="connsiteY22" fmla="*/ 11125 h 24382"/>
              <a:gd name="connsiteX23" fmla="*/ 958 w 20317"/>
              <a:gd name="connsiteY23" fmla="*/ 8620 h 24382"/>
              <a:gd name="connsiteX24" fmla="*/ 3448 w 20317"/>
              <a:gd name="connsiteY24" fmla="*/ 7467 h 24382"/>
              <a:gd name="connsiteX25" fmla="*/ 3219 w 20317"/>
              <a:gd name="connsiteY25" fmla="*/ 3625 h 24382"/>
              <a:gd name="connsiteX26" fmla="*/ 6768 w 20317"/>
              <a:gd name="connsiteY26" fmla="*/ 5681 h 24382"/>
              <a:gd name="connsiteX27" fmla="*/ 8439 w 20317"/>
              <a:gd name="connsiteY27" fmla="*/ 1887 h 24382"/>
              <a:gd name="connsiteX28" fmla="*/ 10179 w 20317"/>
              <a:gd name="connsiteY28" fmla="*/ 4342 h 24382"/>
              <a:gd name="connsiteX0" fmla="*/ 9395 w 19533"/>
              <a:gd name="connsiteY0" fmla="*/ 4342 h 24382"/>
              <a:gd name="connsiteX1" fmla="*/ 12723 w 19533"/>
              <a:gd name="connsiteY1" fmla="*/ 0 h 24382"/>
              <a:gd name="connsiteX2" fmla="*/ 12886 w 19533"/>
              <a:gd name="connsiteY2" fmla="*/ 4259 h 24382"/>
              <a:gd name="connsiteX3" fmla="*/ 15940 w 19533"/>
              <a:gd name="connsiteY3" fmla="*/ 3172 h 24382"/>
              <a:gd name="connsiteX4" fmla="*/ 15382 w 19533"/>
              <a:gd name="connsiteY4" fmla="*/ 6649 h 24382"/>
              <a:gd name="connsiteX5" fmla="*/ 19533 w 19533"/>
              <a:gd name="connsiteY5" fmla="*/ 6645 h 24382"/>
              <a:gd name="connsiteX6" fmla="*/ 15987 w 19533"/>
              <a:gd name="connsiteY6" fmla="*/ 9752 h 24382"/>
              <a:gd name="connsiteX7" fmla="*/ 18270 w 19533"/>
              <a:gd name="connsiteY7" fmla="*/ 12341 h 24382"/>
              <a:gd name="connsiteX8" fmla="*/ 15810 w 19533"/>
              <a:gd name="connsiteY8" fmla="*/ 13011 h 24382"/>
              <a:gd name="connsiteX9" fmla="*/ 17737 w 19533"/>
              <a:gd name="connsiteY9" fmla="*/ 18201 h 24382"/>
              <a:gd name="connsiteX10" fmla="*/ 13999 w 19533"/>
              <a:gd name="connsiteY10" fmla="*/ 16685 h 24382"/>
              <a:gd name="connsiteX11" fmla="*/ 13802 w 19533"/>
              <a:gd name="connsiteY11" fmla="*/ 21223 h 24382"/>
              <a:gd name="connsiteX12" fmla="*/ 10754 w 19533"/>
              <a:gd name="connsiteY12" fmla="*/ 18737 h 24382"/>
              <a:gd name="connsiteX13" fmla="*/ 9545 w 19533"/>
              <a:gd name="connsiteY13" fmla="*/ 22928 h 24382"/>
              <a:gd name="connsiteX14" fmla="*/ 7662 w 19533"/>
              <a:gd name="connsiteY14" fmla="*/ 19705 h 24382"/>
              <a:gd name="connsiteX15" fmla="*/ 5635 w 19533"/>
              <a:gd name="connsiteY15" fmla="*/ 24382 h 24382"/>
              <a:gd name="connsiteX16" fmla="*/ 5104 w 19533"/>
              <a:gd name="connsiteY16" fmla="*/ 19059 h 24382"/>
              <a:gd name="connsiteX17" fmla="*/ 2850 w 19533"/>
              <a:gd name="connsiteY17" fmla="*/ 21600 h 24382"/>
              <a:gd name="connsiteX18" fmla="*/ 2738 w 19533"/>
              <a:gd name="connsiteY18" fmla="*/ 18240 h 24382"/>
              <a:gd name="connsiteX19" fmla="*/ 430 w 19533"/>
              <a:gd name="connsiteY19" fmla="*/ 17825 h 24382"/>
              <a:gd name="connsiteX20" fmla="*/ 1263 w 19533"/>
              <a:gd name="connsiteY20" fmla="*/ 15370 h 24382"/>
              <a:gd name="connsiteX21" fmla="*/ 0 w 19533"/>
              <a:gd name="connsiteY21" fmla="*/ 13344 h 24382"/>
              <a:gd name="connsiteX22" fmla="*/ 1725 w 19533"/>
              <a:gd name="connsiteY22" fmla="*/ 11125 h 24382"/>
              <a:gd name="connsiteX23" fmla="*/ 174 w 19533"/>
              <a:gd name="connsiteY23" fmla="*/ 8620 h 24382"/>
              <a:gd name="connsiteX24" fmla="*/ 2664 w 19533"/>
              <a:gd name="connsiteY24" fmla="*/ 7467 h 24382"/>
              <a:gd name="connsiteX25" fmla="*/ 2435 w 19533"/>
              <a:gd name="connsiteY25" fmla="*/ 3625 h 24382"/>
              <a:gd name="connsiteX26" fmla="*/ 5984 w 19533"/>
              <a:gd name="connsiteY26" fmla="*/ 5681 h 24382"/>
              <a:gd name="connsiteX27" fmla="*/ 7655 w 19533"/>
              <a:gd name="connsiteY27" fmla="*/ 1887 h 24382"/>
              <a:gd name="connsiteX28" fmla="*/ 9395 w 19533"/>
              <a:gd name="connsiteY28" fmla="*/ 4342 h 24382"/>
              <a:gd name="connsiteX0" fmla="*/ 9181 w 19533"/>
              <a:gd name="connsiteY0" fmla="*/ 7611 h 24382"/>
              <a:gd name="connsiteX1" fmla="*/ 12723 w 19533"/>
              <a:gd name="connsiteY1" fmla="*/ 0 h 24382"/>
              <a:gd name="connsiteX2" fmla="*/ 12886 w 19533"/>
              <a:gd name="connsiteY2" fmla="*/ 4259 h 24382"/>
              <a:gd name="connsiteX3" fmla="*/ 15940 w 19533"/>
              <a:gd name="connsiteY3" fmla="*/ 3172 h 24382"/>
              <a:gd name="connsiteX4" fmla="*/ 15382 w 19533"/>
              <a:gd name="connsiteY4" fmla="*/ 6649 h 24382"/>
              <a:gd name="connsiteX5" fmla="*/ 19533 w 19533"/>
              <a:gd name="connsiteY5" fmla="*/ 6645 h 24382"/>
              <a:gd name="connsiteX6" fmla="*/ 15987 w 19533"/>
              <a:gd name="connsiteY6" fmla="*/ 9752 h 24382"/>
              <a:gd name="connsiteX7" fmla="*/ 18270 w 19533"/>
              <a:gd name="connsiteY7" fmla="*/ 12341 h 24382"/>
              <a:gd name="connsiteX8" fmla="*/ 15810 w 19533"/>
              <a:gd name="connsiteY8" fmla="*/ 13011 h 24382"/>
              <a:gd name="connsiteX9" fmla="*/ 17737 w 19533"/>
              <a:gd name="connsiteY9" fmla="*/ 18201 h 24382"/>
              <a:gd name="connsiteX10" fmla="*/ 13999 w 19533"/>
              <a:gd name="connsiteY10" fmla="*/ 16685 h 24382"/>
              <a:gd name="connsiteX11" fmla="*/ 13802 w 19533"/>
              <a:gd name="connsiteY11" fmla="*/ 21223 h 24382"/>
              <a:gd name="connsiteX12" fmla="*/ 10754 w 19533"/>
              <a:gd name="connsiteY12" fmla="*/ 18737 h 24382"/>
              <a:gd name="connsiteX13" fmla="*/ 9545 w 19533"/>
              <a:gd name="connsiteY13" fmla="*/ 22928 h 24382"/>
              <a:gd name="connsiteX14" fmla="*/ 7662 w 19533"/>
              <a:gd name="connsiteY14" fmla="*/ 19705 h 24382"/>
              <a:gd name="connsiteX15" fmla="*/ 5635 w 19533"/>
              <a:gd name="connsiteY15" fmla="*/ 24382 h 24382"/>
              <a:gd name="connsiteX16" fmla="*/ 5104 w 19533"/>
              <a:gd name="connsiteY16" fmla="*/ 19059 h 24382"/>
              <a:gd name="connsiteX17" fmla="*/ 2850 w 19533"/>
              <a:gd name="connsiteY17" fmla="*/ 21600 h 24382"/>
              <a:gd name="connsiteX18" fmla="*/ 2738 w 19533"/>
              <a:gd name="connsiteY18" fmla="*/ 18240 h 24382"/>
              <a:gd name="connsiteX19" fmla="*/ 430 w 19533"/>
              <a:gd name="connsiteY19" fmla="*/ 17825 h 24382"/>
              <a:gd name="connsiteX20" fmla="*/ 1263 w 19533"/>
              <a:gd name="connsiteY20" fmla="*/ 15370 h 24382"/>
              <a:gd name="connsiteX21" fmla="*/ 0 w 19533"/>
              <a:gd name="connsiteY21" fmla="*/ 13344 h 24382"/>
              <a:gd name="connsiteX22" fmla="*/ 1725 w 19533"/>
              <a:gd name="connsiteY22" fmla="*/ 11125 h 24382"/>
              <a:gd name="connsiteX23" fmla="*/ 174 w 19533"/>
              <a:gd name="connsiteY23" fmla="*/ 8620 h 24382"/>
              <a:gd name="connsiteX24" fmla="*/ 2664 w 19533"/>
              <a:gd name="connsiteY24" fmla="*/ 7467 h 24382"/>
              <a:gd name="connsiteX25" fmla="*/ 2435 w 19533"/>
              <a:gd name="connsiteY25" fmla="*/ 3625 h 24382"/>
              <a:gd name="connsiteX26" fmla="*/ 5984 w 19533"/>
              <a:gd name="connsiteY26" fmla="*/ 5681 h 24382"/>
              <a:gd name="connsiteX27" fmla="*/ 7655 w 19533"/>
              <a:gd name="connsiteY27" fmla="*/ 1887 h 24382"/>
              <a:gd name="connsiteX28" fmla="*/ 9181 w 19533"/>
              <a:gd name="connsiteY28" fmla="*/ 7611 h 24382"/>
              <a:gd name="connsiteX0" fmla="*/ 9181 w 19533"/>
              <a:gd name="connsiteY0" fmla="*/ 7611 h 24382"/>
              <a:gd name="connsiteX1" fmla="*/ 12723 w 19533"/>
              <a:gd name="connsiteY1" fmla="*/ 0 h 24382"/>
              <a:gd name="connsiteX2" fmla="*/ 12886 w 19533"/>
              <a:gd name="connsiteY2" fmla="*/ 4259 h 24382"/>
              <a:gd name="connsiteX3" fmla="*/ 15940 w 19533"/>
              <a:gd name="connsiteY3" fmla="*/ 3172 h 24382"/>
              <a:gd name="connsiteX4" fmla="*/ 15382 w 19533"/>
              <a:gd name="connsiteY4" fmla="*/ 6649 h 24382"/>
              <a:gd name="connsiteX5" fmla="*/ 19533 w 19533"/>
              <a:gd name="connsiteY5" fmla="*/ 6645 h 24382"/>
              <a:gd name="connsiteX6" fmla="*/ 15987 w 19533"/>
              <a:gd name="connsiteY6" fmla="*/ 9752 h 24382"/>
              <a:gd name="connsiteX7" fmla="*/ 18270 w 19533"/>
              <a:gd name="connsiteY7" fmla="*/ 12341 h 24382"/>
              <a:gd name="connsiteX8" fmla="*/ 15810 w 19533"/>
              <a:gd name="connsiteY8" fmla="*/ 13011 h 24382"/>
              <a:gd name="connsiteX9" fmla="*/ 17737 w 19533"/>
              <a:gd name="connsiteY9" fmla="*/ 18201 h 24382"/>
              <a:gd name="connsiteX10" fmla="*/ 13999 w 19533"/>
              <a:gd name="connsiteY10" fmla="*/ 16685 h 24382"/>
              <a:gd name="connsiteX11" fmla="*/ 13802 w 19533"/>
              <a:gd name="connsiteY11" fmla="*/ 21223 h 24382"/>
              <a:gd name="connsiteX12" fmla="*/ 10754 w 19533"/>
              <a:gd name="connsiteY12" fmla="*/ 18737 h 24382"/>
              <a:gd name="connsiteX13" fmla="*/ 9545 w 19533"/>
              <a:gd name="connsiteY13" fmla="*/ 22928 h 24382"/>
              <a:gd name="connsiteX14" fmla="*/ 7662 w 19533"/>
              <a:gd name="connsiteY14" fmla="*/ 19705 h 24382"/>
              <a:gd name="connsiteX15" fmla="*/ 5635 w 19533"/>
              <a:gd name="connsiteY15" fmla="*/ 24382 h 24382"/>
              <a:gd name="connsiteX16" fmla="*/ 5104 w 19533"/>
              <a:gd name="connsiteY16" fmla="*/ 19059 h 24382"/>
              <a:gd name="connsiteX17" fmla="*/ 2850 w 19533"/>
              <a:gd name="connsiteY17" fmla="*/ 21600 h 24382"/>
              <a:gd name="connsiteX18" fmla="*/ 2738 w 19533"/>
              <a:gd name="connsiteY18" fmla="*/ 18240 h 24382"/>
              <a:gd name="connsiteX19" fmla="*/ 430 w 19533"/>
              <a:gd name="connsiteY19" fmla="*/ 17825 h 24382"/>
              <a:gd name="connsiteX20" fmla="*/ 1263 w 19533"/>
              <a:gd name="connsiteY20" fmla="*/ 15370 h 24382"/>
              <a:gd name="connsiteX21" fmla="*/ 0 w 19533"/>
              <a:gd name="connsiteY21" fmla="*/ 13344 h 24382"/>
              <a:gd name="connsiteX22" fmla="*/ 1725 w 19533"/>
              <a:gd name="connsiteY22" fmla="*/ 11125 h 24382"/>
              <a:gd name="connsiteX23" fmla="*/ 174 w 19533"/>
              <a:gd name="connsiteY23" fmla="*/ 8620 h 24382"/>
              <a:gd name="connsiteX24" fmla="*/ 2664 w 19533"/>
              <a:gd name="connsiteY24" fmla="*/ 7467 h 24382"/>
              <a:gd name="connsiteX25" fmla="*/ 2435 w 19533"/>
              <a:gd name="connsiteY25" fmla="*/ 3625 h 24382"/>
              <a:gd name="connsiteX26" fmla="*/ 6340 w 19533"/>
              <a:gd name="connsiteY26" fmla="*/ 8483 h 24382"/>
              <a:gd name="connsiteX27" fmla="*/ 7655 w 19533"/>
              <a:gd name="connsiteY27" fmla="*/ 1887 h 24382"/>
              <a:gd name="connsiteX28" fmla="*/ 9181 w 19533"/>
              <a:gd name="connsiteY28" fmla="*/ 7611 h 24382"/>
              <a:gd name="connsiteX0" fmla="*/ 9181 w 19533"/>
              <a:gd name="connsiteY0" fmla="*/ 7611 h 24382"/>
              <a:gd name="connsiteX1" fmla="*/ 12723 w 19533"/>
              <a:gd name="connsiteY1" fmla="*/ 0 h 24382"/>
              <a:gd name="connsiteX2" fmla="*/ 12886 w 19533"/>
              <a:gd name="connsiteY2" fmla="*/ 4259 h 24382"/>
              <a:gd name="connsiteX3" fmla="*/ 15940 w 19533"/>
              <a:gd name="connsiteY3" fmla="*/ 3172 h 24382"/>
              <a:gd name="connsiteX4" fmla="*/ 15382 w 19533"/>
              <a:gd name="connsiteY4" fmla="*/ 6649 h 24382"/>
              <a:gd name="connsiteX5" fmla="*/ 19533 w 19533"/>
              <a:gd name="connsiteY5" fmla="*/ 6645 h 24382"/>
              <a:gd name="connsiteX6" fmla="*/ 15987 w 19533"/>
              <a:gd name="connsiteY6" fmla="*/ 9752 h 24382"/>
              <a:gd name="connsiteX7" fmla="*/ 18270 w 19533"/>
              <a:gd name="connsiteY7" fmla="*/ 12341 h 24382"/>
              <a:gd name="connsiteX8" fmla="*/ 15810 w 19533"/>
              <a:gd name="connsiteY8" fmla="*/ 13011 h 24382"/>
              <a:gd name="connsiteX9" fmla="*/ 17737 w 19533"/>
              <a:gd name="connsiteY9" fmla="*/ 18201 h 24382"/>
              <a:gd name="connsiteX10" fmla="*/ 13999 w 19533"/>
              <a:gd name="connsiteY10" fmla="*/ 16685 h 24382"/>
              <a:gd name="connsiteX11" fmla="*/ 13802 w 19533"/>
              <a:gd name="connsiteY11" fmla="*/ 21223 h 24382"/>
              <a:gd name="connsiteX12" fmla="*/ 10754 w 19533"/>
              <a:gd name="connsiteY12" fmla="*/ 18737 h 24382"/>
              <a:gd name="connsiteX13" fmla="*/ 9545 w 19533"/>
              <a:gd name="connsiteY13" fmla="*/ 22928 h 24382"/>
              <a:gd name="connsiteX14" fmla="*/ 7662 w 19533"/>
              <a:gd name="connsiteY14" fmla="*/ 19705 h 24382"/>
              <a:gd name="connsiteX15" fmla="*/ 5635 w 19533"/>
              <a:gd name="connsiteY15" fmla="*/ 24382 h 24382"/>
              <a:gd name="connsiteX16" fmla="*/ 5104 w 19533"/>
              <a:gd name="connsiteY16" fmla="*/ 19059 h 24382"/>
              <a:gd name="connsiteX17" fmla="*/ 2850 w 19533"/>
              <a:gd name="connsiteY17" fmla="*/ 21600 h 24382"/>
              <a:gd name="connsiteX18" fmla="*/ 2738 w 19533"/>
              <a:gd name="connsiteY18" fmla="*/ 18240 h 24382"/>
              <a:gd name="connsiteX19" fmla="*/ 430 w 19533"/>
              <a:gd name="connsiteY19" fmla="*/ 17825 h 24382"/>
              <a:gd name="connsiteX20" fmla="*/ 1263 w 19533"/>
              <a:gd name="connsiteY20" fmla="*/ 15370 h 24382"/>
              <a:gd name="connsiteX21" fmla="*/ 0 w 19533"/>
              <a:gd name="connsiteY21" fmla="*/ 13344 h 24382"/>
              <a:gd name="connsiteX22" fmla="*/ 1725 w 19533"/>
              <a:gd name="connsiteY22" fmla="*/ 11125 h 24382"/>
              <a:gd name="connsiteX23" fmla="*/ 174 w 19533"/>
              <a:gd name="connsiteY23" fmla="*/ 8620 h 24382"/>
              <a:gd name="connsiteX24" fmla="*/ 2664 w 19533"/>
              <a:gd name="connsiteY24" fmla="*/ 7467 h 24382"/>
              <a:gd name="connsiteX25" fmla="*/ 2435 w 19533"/>
              <a:gd name="connsiteY25" fmla="*/ 3625 h 24382"/>
              <a:gd name="connsiteX26" fmla="*/ 6340 w 19533"/>
              <a:gd name="connsiteY26" fmla="*/ 8483 h 24382"/>
              <a:gd name="connsiteX27" fmla="*/ 7869 w 19533"/>
              <a:gd name="connsiteY27" fmla="*/ 4806 h 24382"/>
              <a:gd name="connsiteX28" fmla="*/ 9181 w 19533"/>
              <a:gd name="connsiteY28" fmla="*/ 7611 h 24382"/>
              <a:gd name="connsiteX0" fmla="*/ 9181 w 19533"/>
              <a:gd name="connsiteY0" fmla="*/ 7611 h 24382"/>
              <a:gd name="connsiteX1" fmla="*/ 12723 w 19533"/>
              <a:gd name="connsiteY1" fmla="*/ 0 h 24382"/>
              <a:gd name="connsiteX2" fmla="*/ 12886 w 19533"/>
              <a:gd name="connsiteY2" fmla="*/ 4259 h 24382"/>
              <a:gd name="connsiteX3" fmla="*/ 15940 w 19533"/>
              <a:gd name="connsiteY3" fmla="*/ 3172 h 24382"/>
              <a:gd name="connsiteX4" fmla="*/ 15382 w 19533"/>
              <a:gd name="connsiteY4" fmla="*/ 6649 h 24382"/>
              <a:gd name="connsiteX5" fmla="*/ 19533 w 19533"/>
              <a:gd name="connsiteY5" fmla="*/ 6645 h 24382"/>
              <a:gd name="connsiteX6" fmla="*/ 15987 w 19533"/>
              <a:gd name="connsiteY6" fmla="*/ 9752 h 24382"/>
              <a:gd name="connsiteX7" fmla="*/ 18270 w 19533"/>
              <a:gd name="connsiteY7" fmla="*/ 12341 h 24382"/>
              <a:gd name="connsiteX8" fmla="*/ 15810 w 19533"/>
              <a:gd name="connsiteY8" fmla="*/ 13011 h 24382"/>
              <a:gd name="connsiteX9" fmla="*/ 17737 w 19533"/>
              <a:gd name="connsiteY9" fmla="*/ 18201 h 24382"/>
              <a:gd name="connsiteX10" fmla="*/ 13999 w 19533"/>
              <a:gd name="connsiteY10" fmla="*/ 16685 h 24382"/>
              <a:gd name="connsiteX11" fmla="*/ 13802 w 19533"/>
              <a:gd name="connsiteY11" fmla="*/ 21223 h 24382"/>
              <a:gd name="connsiteX12" fmla="*/ 10754 w 19533"/>
              <a:gd name="connsiteY12" fmla="*/ 18737 h 24382"/>
              <a:gd name="connsiteX13" fmla="*/ 9545 w 19533"/>
              <a:gd name="connsiteY13" fmla="*/ 22928 h 24382"/>
              <a:gd name="connsiteX14" fmla="*/ 7662 w 19533"/>
              <a:gd name="connsiteY14" fmla="*/ 19705 h 24382"/>
              <a:gd name="connsiteX15" fmla="*/ 5635 w 19533"/>
              <a:gd name="connsiteY15" fmla="*/ 24382 h 24382"/>
              <a:gd name="connsiteX16" fmla="*/ 5104 w 19533"/>
              <a:gd name="connsiteY16" fmla="*/ 19059 h 24382"/>
              <a:gd name="connsiteX17" fmla="*/ 2850 w 19533"/>
              <a:gd name="connsiteY17" fmla="*/ 21600 h 24382"/>
              <a:gd name="connsiteX18" fmla="*/ 2738 w 19533"/>
              <a:gd name="connsiteY18" fmla="*/ 18240 h 24382"/>
              <a:gd name="connsiteX19" fmla="*/ 430 w 19533"/>
              <a:gd name="connsiteY19" fmla="*/ 17825 h 24382"/>
              <a:gd name="connsiteX20" fmla="*/ 1263 w 19533"/>
              <a:gd name="connsiteY20" fmla="*/ 15370 h 24382"/>
              <a:gd name="connsiteX21" fmla="*/ 0 w 19533"/>
              <a:gd name="connsiteY21" fmla="*/ 13344 h 24382"/>
              <a:gd name="connsiteX22" fmla="*/ 1725 w 19533"/>
              <a:gd name="connsiteY22" fmla="*/ 11125 h 24382"/>
              <a:gd name="connsiteX23" fmla="*/ 174 w 19533"/>
              <a:gd name="connsiteY23" fmla="*/ 8620 h 24382"/>
              <a:gd name="connsiteX24" fmla="*/ 2807 w 19533"/>
              <a:gd name="connsiteY24" fmla="*/ 8051 h 24382"/>
              <a:gd name="connsiteX25" fmla="*/ 2435 w 19533"/>
              <a:gd name="connsiteY25" fmla="*/ 3625 h 24382"/>
              <a:gd name="connsiteX26" fmla="*/ 6340 w 19533"/>
              <a:gd name="connsiteY26" fmla="*/ 8483 h 24382"/>
              <a:gd name="connsiteX27" fmla="*/ 7869 w 19533"/>
              <a:gd name="connsiteY27" fmla="*/ 4806 h 24382"/>
              <a:gd name="connsiteX28" fmla="*/ 9181 w 19533"/>
              <a:gd name="connsiteY28" fmla="*/ 7611 h 24382"/>
              <a:gd name="connsiteX0" fmla="*/ 9181 w 19533"/>
              <a:gd name="connsiteY0" fmla="*/ 7611 h 24382"/>
              <a:gd name="connsiteX1" fmla="*/ 12723 w 19533"/>
              <a:gd name="connsiteY1" fmla="*/ 0 h 24382"/>
              <a:gd name="connsiteX2" fmla="*/ 12886 w 19533"/>
              <a:gd name="connsiteY2" fmla="*/ 4259 h 24382"/>
              <a:gd name="connsiteX3" fmla="*/ 15940 w 19533"/>
              <a:gd name="connsiteY3" fmla="*/ 3172 h 24382"/>
              <a:gd name="connsiteX4" fmla="*/ 15382 w 19533"/>
              <a:gd name="connsiteY4" fmla="*/ 6649 h 24382"/>
              <a:gd name="connsiteX5" fmla="*/ 19533 w 19533"/>
              <a:gd name="connsiteY5" fmla="*/ 6645 h 24382"/>
              <a:gd name="connsiteX6" fmla="*/ 15987 w 19533"/>
              <a:gd name="connsiteY6" fmla="*/ 9752 h 24382"/>
              <a:gd name="connsiteX7" fmla="*/ 18270 w 19533"/>
              <a:gd name="connsiteY7" fmla="*/ 12341 h 24382"/>
              <a:gd name="connsiteX8" fmla="*/ 15810 w 19533"/>
              <a:gd name="connsiteY8" fmla="*/ 13011 h 24382"/>
              <a:gd name="connsiteX9" fmla="*/ 17737 w 19533"/>
              <a:gd name="connsiteY9" fmla="*/ 18201 h 24382"/>
              <a:gd name="connsiteX10" fmla="*/ 13999 w 19533"/>
              <a:gd name="connsiteY10" fmla="*/ 16685 h 24382"/>
              <a:gd name="connsiteX11" fmla="*/ 13802 w 19533"/>
              <a:gd name="connsiteY11" fmla="*/ 21223 h 24382"/>
              <a:gd name="connsiteX12" fmla="*/ 10754 w 19533"/>
              <a:gd name="connsiteY12" fmla="*/ 18737 h 24382"/>
              <a:gd name="connsiteX13" fmla="*/ 9545 w 19533"/>
              <a:gd name="connsiteY13" fmla="*/ 22928 h 24382"/>
              <a:gd name="connsiteX14" fmla="*/ 7662 w 19533"/>
              <a:gd name="connsiteY14" fmla="*/ 19705 h 24382"/>
              <a:gd name="connsiteX15" fmla="*/ 5635 w 19533"/>
              <a:gd name="connsiteY15" fmla="*/ 24382 h 24382"/>
              <a:gd name="connsiteX16" fmla="*/ 5104 w 19533"/>
              <a:gd name="connsiteY16" fmla="*/ 19059 h 24382"/>
              <a:gd name="connsiteX17" fmla="*/ 2850 w 19533"/>
              <a:gd name="connsiteY17" fmla="*/ 21600 h 24382"/>
              <a:gd name="connsiteX18" fmla="*/ 2738 w 19533"/>
              <a:gd name="connsiteY18" fmla="*/ 18240 h 24382"/>
              <a:gd name="connsiteX19" fmla="*/ 430 w 19533"/>
              <a:gd name="connsiteY19" fmla="*/ 17825 h 24382"/>
              <a:gd name="connsiteX20" fmla="*/ 1263 w 19533"/>
              <a:gd name="connsiteY20" fmla="*/ 15370 h 24382"/>
              <a:gd name="connsiteX21" fmla="*/ 0 w 19533"/>
              <a:gd name="connsiteY21" fmla="*/ 13344 h 24382"/>
              <a:gd name="connsiteX22" fmla="*/ 1725 w 19533"/>
              <a:gd name="connsiteY22" fmla="*/ 11125 h 24382"/>
              <a:gd name="connsiteX23" fmla="*/ 174 w 19533"/>
              <a:gd name="connsiteY23" fmla="*/ 8620 h 24382"/>
              <a:gd name="connsiteX24" fmla="*/ 2807 w 19533"/>
              <a:gd name="connsiteY24" fmla="*/ 8051 h 24382"/>
              <a:gd name="connsiteX25" fmla="*/ 2435 w 19533"/>
              <a:gd name="connsiteY25" fmla="*/ 3625 h 24382"/>
              <a:gd name="connsiteX26" fmla="*/ 5984 w 19533"/>
              <a:gd name="connsiteY26" fmla="*/ 6965 h 24382"/>
              <a:gd name="connsiteX27" fmla="*/ 7869 w 19533"/>
              <a:gd name="connsiteY27" fmla="*/ 4806 h 24382"/>
              <a:gd name="connsiteX28" fmla="*/ 9181 w 19533"/>
              <a:gd name="connsiteY28" fmla="*/ 7611 h 24382"/>
              <a:gd name="connsiteX0" fmla="*/ 9680 w 19533"/>
              <a:gd name="connsiteY0" fmla="*/ 6210 h 24382"/>
              <a:gd name="connsiteX1" fmla="*/ 12723 w 19533"/>
              <a:gd name="connsiteY1" fmla="*/ 0 h 24382"/>
              <a:gd name="connsiteX2" fmla="*/ 12886 w 19533"/>
              <a:gd name="connsiteY2" fmla="*/ 4259 h 24382"/>
              <a:gd name="connsiteX3" fmla="*/ 15940 w 19533"/>
              <a:gd name="connsiteY3" fmla="*/ 3172 h 24382"/>
              <a:gd name="connsiteX4" fmla="*/ 15382 w 19533"/>
              <a:gd name="connsiteY4" fmla="*/ 6649 h 24382"/>
              <a:gd name="connsiteX5" fmla="*/ 19533 w 19533"/>
              <a:gd name="connsiteY5" fmla="*/ 6645 h 24382"/>
              <a:gd name="connsiteX6" fmla="*/ 15987 w 19533"/>
              <a:gd name="connsiteY6" fmla="*/ 9752 h 24382"/>
              <a:gd name="connsiteX7" fmla="*/ 18270 w 19533"/>
              <a:gd name="connsiteY7" fmla="*/ 12341 h 24382"/>
              <a:gd name="connsiteX8" fmla="*/ 15810 w 19533"/>
              <a:gd name="connsiteY8" fmla="*/ 13011 h 24382"/>
              <a:gd name="connsiteX9" fmla="*/ 17737 w 19533"/>
              <a:gd name="connsiteY9" fmla="*/ 18201 h 24382"/>
              <a:gd name="connsiteX10" fmla="*/ 13999 w 19533"/>
              <a:gd name="connsiteY10" fmla="*/ 16685 h 24382"/>
              <a:gd name="connsiteX11" fmla="*/ 13802 w 19533"/>
              <a:gd name="connsiteY11" fmla="*/ 21223 h 24382"/>
              <a:gd name="connsiteX12" fmla="*/ 10754 w 19533"/>
              <a:gd name="connsiteY12" fmla="*/ 18737 h 24382"/>
              <a:gd name="connsiteX13" fmla="*/ 9545 w 19533"/>
              <a:gd name="connsiteY13" fmla="*/ 22928 h 24382"/>
              <a:gd name="connsiteX14" fmla="*/ 7662 w 19533"/>
              <a:gd name="connsiteY14" fmla="*/ 19705 h 24382"/>
              <a:gd name="connsiteX15" fmla="*/ 5635 w 19533"/>
              <a:gd name="connsiteY15" fmla="*/ 24382 h 24382"/>
              <a:gd name="connsiteX16" fmla="*/ 5104 w 19533"/>
              <a:gd name="connsiteY16" fmla="*/ 19059 h 24382"/>
              <a:gd name="connsiteX17" fmla="*/ 2850 w 19533"/>
              <a:gd name="connsiteY17" fmla="*/ 21600 h 24382"/>
              <a:gd name="connsiteX18" fmla="*/ 2738 w 19533"/>
              <a:gd name="connsiteY18" fmla="*/ 18240 h 24382"/>
              <a:gd name="connsiteX19" fmla="*/ 430 w 19533"/>
              <a:gd name="connsiteY19" fmla="*/ 17825 h 24382"/>
              <a:gd name="connsiteX20" fmla="*/ 1263 w 19533"/>
              <a:gd name="connsiteY20" fmla="*/ 15370 h 24382"/>
              <a:gd name="connsiteX21" fmla="*/ 0 w 19533"/>
              <a:gd name="connsiteY21" fmla="*/ 13344 h 24382"/>
              <a:gd name="connsiteX22" fmla="*/ 1725 w 19533"/>
              <a:gd name="connsiteY22" fmla="*/ 11125 h 24382"/>
              <a:gd name="connsiteX23" fmla="*/ 174 w 19533"/>
              <a:gd name="connsiteY23" fmla="*/ 8620 h 24382"/>
              <a:gd name="connsiteX24" fmla="*/ 2807 w 19533"/>
              <a:gd name="connsiteY24" fmla="*/ 8051 h 24382"/>
              <a:gd name="connsiteX25" fmla="*/ 2435 w 19533"/>
              <a:gd name="connsiteY25" fmla="*/ 3625 h 24382"/>
              <a:gd name="connsiteX26" fmla="*/ 5984 w 19533"/>
              <a:gd name="connsiteY26" fmla="*/ 6965 h 24382"/>
              <a:gd name="connsiteX27" fmla="*/ 7869 w 19533"/>
              <a:gd name="connsiteY27" fmla="*/ 4806 h 24382"/>
              <a:gd name="connsiteX28" fmla="*/ 9680 w 19533"/>
              <a:gd name="connsiteY28" fmla="*/ 6210 h 24382"/>
              <a:gd name="connsiteX0" fmla="*/ 9680 w 18270"/>
              <a:gd name="connsiteY0" fmla="*/ 6210 h 24382"/>
              <a:gd name="connsiteX1" fmla="*/ 12723 w 18270"/>
              <a:gd name="connsiteY1" fmla="*/ 0 h 24382"/>
              <a:gd name="connsiteX2" fmla="*/ 12886 w 18270"/>
              <a:gd name="connsiteY2" fmla="*/ 4259 h 24382"/>
              <a:gd name="connsiteX3" fmla="*/ 15940 w 18270"/>
              <a:gd name="connsiteY3" fmla="*/ 3172 h 24382"/>
              <a:gd name="connsiteX4" fmla="*/ 15382 w 18270"/>
              <a:gd name="connsiteY4" fmla="*/ 6649 h 24382"/>
              <a:gd name="connsiteX5" fmla="*/ 17822 w 18270"/>
              <a:gd name="connsiteY5" fmla="*/ 7229 h 24382"/>
              <a:gd name="connsiteX6" fmla="*/ 15987 w 18270"/>
              <a:gd name="connsiteY6" fmla="*/ 9752 h 24382"/>
              <a:gd name="connsiteX7" fmla="*/ 18270 w 18270"/>
              <a:gd name="connsiteY7" fmla="*/ 12341 h 24382"/>
              <a:gd name="connsiteX8" fmla="*/ 15810 w 18270"/>
              <a:gd name="connsiteY8" fmla="*/ 13011 h 24382"/>
              <a:gd name="connsiteX9" fmla="*/ 17737 w 18270"/>
              <a:gd name="connsiteY9" fmla="*/ 18201 h 24382"/>
              <a:gd name="connsiteX10" fmla="*/ 13999 w 18270"/>
              <a:gd name="connsiteY10" fmla="*/ 16685 h 24382"/>
              <a:gd name="connsiteX11" fmla="*/ 13802 w 18270"/>
              <a:gd name="connsiteY11" fmla="*/ 21223 h 24382"/>
              <a:gd name="connsiteX12" fmla="*/ 10754 w 18270"/>
              <a:gd name="connsiteY12" fmla="*/ 18737 h 24382"/>
              <a:gd name="connsiteX13" fmla="*/ 9545 w 18270"/>
              <a:gd name="connsiteY13" fmla="*/ 22928 h 24382"/>
              <a:gd name="connsiteX14" fmla="*/ 7662 w 18270"/>
              <a:gd name="connsiteY14" fmla="*/ 19705 h 24382"/>
              <a:gd name="connsiteX15" fmla="*/ 5635 w 18270"/>
              <a:gd name="connsiteY15" fmla="*/ 24382 h 24382"/>
              <a:gd name="connsiteX16" fmla="*/ 5104 w 18270"/>
              <a:gd name="connsiteY16" fmla="*/ 19059 h 24382"/>
              <a:gd name="connsiteX17" fmla="*/ 2850 w 18270"/>
              <a:gd name="connsiteY17" fmla="*/ 21600 h 24382"/>
              <a:gd name="connsiteX18" fmla="*/ 2738 w 18270"/>
              <a:gd name="connsiteY18" fmla="*/ 18240 h 24382"/>
              <a:gd name="connsiteX19" fmla="*/ 430 w 18270"/>
              <a:gd name="connsiteY19" fmla="*/ 17825 h 24382"/>
              <a:gd name="connsiteX20" fmla="*/ 1263 w 18270"/>
              <a:gd name="connsiteY20" fmla="*/ 15370 h 24382"/>
              <a:gd name="connsiteX21" fmla="*/ 0 w 18270"/>
              <a:gd name="connsiteY21" fmla="*/ 13344 h 24382"/>
              <a:gd name="connsiteX22" fmla="*/ 1725 w 18270"/>
              <a:gd name="connsiteY22" fmla="*/ 11125 h 24382"/>
              <a:gd name="connsiteX23" fmla="*/ 174 w 18270"/>
              <a:gd name="connsiteY23" fmla="*/ 8620 h 24382"/>
              <a:gd name="connsiteX24" fmla="*/ 2807 w 18270"/>
              <a:gd name="connsiteY24" fmla="*/ 8051 h 24382"/>
              <a:gd name="connsiteX25" fmla="*/ 2435 w 18270"/>
              <a:gd name="connsiteY25" fmla="*/ 3625 h 24382"/>
              <a:gd name="connsiteX26" fmla="*/ 5984 w 18270"/>
              <a:gd name="connsiteY26" fmla="*/ 6965 h 24382"/>
              <a:gd name="connsiteX27" fmla="*/ 7869 w 18270"/>
              <a:gd name="connsiteY27" fmla="*/ 4806 h 24382"/>
              <a:gd name="connsiteX28" fmla="*/ 9680 w 18270"/>
              <a:gd name="connsiteY28" fmla="*/ 6210 h 24382"/>
              <a:gd name="connsiteX0" fmla="*/ 9680 w 18270"/>
              <a:gd name="connsiteY0" fmla="*/ 6210 h 24382"/>
              <a:gd name="connsiteX1" fmla="*/ 12723 w 18270"/>
              <a:gd name="connsiteY1" fmla="*/ 0 h 24382"/>
              <a:gd name="connsiteX2" fmla="*/ 12886 w 18270"/>
              <a:gd name="connsiteY2" fmla="*/ 4259 h 24382"/>
              <a:gd name="connsiteX3" fmla="*/ 15940 w 18270"/>
              <a:gd name="connsiteY3" fmla="*/ 3172 h 24382"/>
              <a:gd name="connsiteX4" fmla="*/ 14099 w 18270"/>
              <a:gd name="connsiteY4" fmla="*/ 7933 h 24382"/>
              <a:gd name="connsiteX5" fmla="*/ 17822 w 18270"/>
              <a:gd name="connsiteY5" fmla="*/ 7229 h 24382"/>
              <a:gd name="connsiteX6" fmla="*/ 15987 w 18270"/>
              <a:gd name="connsiteY6" fmla="*/ 9752 h 24382"/>
              <a:gd name="connsiteX7" fmla="*/ 18270 w 18270"/>
              <a:gd name="connsiteY7" fmla="*/ 12341 h 24382"/>
              <a:gd name="connsiteX8" fmla="*/ 15810 w 18270"/>
              <a:gd name="connsiteY8" fmla="*/ 13011 h 24382"/>
              <a:gd name="connsiteX9" fmla="*/ 17737 w 18270"/>
              <a:gd name="connsiteY9" fmla="*/ 18201 h 24382"/>
              <a:gd name="connsiteX10" fmla="*/ 13999 w 18270"/>
              <a:gd name="connsiteY10" fmla="*/ 16685 h 24382"/>
              <a:gd name="connsiteX11" fmla="*/ 13802 w 18270"/>
              <a:gd name="connsiteY11" fmla="*/ 21223 h 24382"/>
              <a:gd name="connsiteX12" fmla="*/ 10754 w 18270"/>
              <a:gd name="connsiteY12" fmla="*/ 18737 h 24382"/>
              <a:gd name="connsiteX13" fmla="*/ 9545 w 18270"/>
              <a:gd name="connsiteY13" fmla="*/ 22928 h 24382"/>
              <a:gd name="connsiteX14" fmla="*/ 7662 w 18270"/>
              <a:gd name="connsiteY14" fmla="*/ 19705 h 24382"/>
              <a:gd name="connsiteX15" fmla="*/ 5635 w 18270"/>
              <a:gd name="connsiteY15" fmla="*/ 24382 h 24382"/>
              <a:gd name="connsiteX16" fmla="*/ 5104 w 18270"/>
              <a:gd name="connsiteY16" fmla="*/ 19059 h 24382"/>
              <a:gd name="connsiteX17" fmla="*/ 2850 w 18270"/>
              <a:gd name="connsiteY17" fmla="*/ 21600 h 24382"/>
              <a:gd name="connsiteX18" fmla="*/ 2738 w 18270"/>
              <a:gd name="connsiteY18" fmla="*/ 18240 h 24382"/>
              <a:gd name="connsiteX19" fmla="*/ 430 w 18270"/>
              <a:gd name="connsiteY19" fmla="*/ 17825 h 24382"/>
              <a:gd name="connsiteX20" fmla="*/ 1263 w 18270"/>
              <a:gd name="connsiteY20" fmla="*/ 15370 h 24382"/>
              <a:gd name="connsiteX21" fmla="*/ 0 w 18270"/>
              <a:gd name="connsiteY21" fmla="*/ 13344 h 24382"/>
              <a:gd name="connsiteX22" fmla="*/ 1725 w 18270"/>
              <a:gd name="connsiteY22" fmla="*/ 11125 h 24382"/>
              <a:gd name="connsiteX23" fmla="*/ 174 w 18270"/>
              <a:gd name="connsiteY23" fmla="*/ 8620 h 24382"/>
              <a:gd name="connsiteX24" fmla="*/ 2807 w 18270"/>
              <a:gd name="connsiteY24" fmla="*/ 8051 h 24382"/>
              <a:gd name="connsiteX25" fmla="*/ 2435 w 18270"/>
              <a:gd name="connsiteY25" fmla="*/ 3625 h 24382"/>
              <a:gd name="connsiteX26" fmla="*/ 5984 w 18270"/>
              <a:gd name="connsiteY26" fmla="*/ 6965 h 24382"/>
              <a:gd name="connsiteX27" fmla="*/ 7869 w 18270"/>
              <a:gd name="connsiteY27" fmla="*/ 4806 h 24382"/>
              <a:gd name="connsiteX28" fmla="*/ 9680 w 18270"/>
              <a:gd name="connsiteY28" fmla="*/ 6210 h 24382"/>
              <a:gd name="connsiteX0" fmla="*/ 9680 w 18270"/>
              <a:gd name="connsiteY0" fmla="*/ 6210 h 24382"/>
              <a:gd name="connsiteX1" fmla="*/ 12723 w 18270"/>
              <a:gd name="connsiteY1" fmla="*/ 0 h 24382"/>
              <a:gd name="connsiteX2" fmla="*/ 11959 w 18270"/>
              <a:gd name="connsiteY2" fmla="*/ 6244 h 24382"/>
              <a:gd name="connsiteX3" fmla="*/ 15940 w 18270"/>
              <a:gd name="connsiteY3" fmla="*/ 3172 h 24382"/>
              <a:gd name="connsiteX4" fmla="*/ 14099 w 18270"/>
              <a:gd name="connsiteY4" fmla="*/ 7933 h 24382"/>
              <a:gd name="connsiteX5" fmla="*/ 17822 w 18270"/>
              <a:gd name="connsiteY5" fmla="*/ 7229 h 24382"/>
              <a:gd name="connsiteX6" fmla="*/ 15987 w 18270"/>
              <a:gd name="connsiteY6" fmla="*/ 9752 h 24382"/>
              <a:gd name="connsiteX7" fmla="*/ 18270 w 18270"/>
              <a:gd name="connsiteY7" fmla="*/ 12341 h 24382"/>
              <a:gd name="connsiteX8" fmla="*/ 15810 w 18270"/>
              <a:gd name="connsiteY8" fmla="*/ 13011 h 24382"/>
              <a:gd name="connsiteX9" fmla="*/ 17737 w 18270"/>
              <a:gd name="connsiteY9" fmla="*/ 18201 h 24382"/>
              <a:gd name="connsiteX10" fmla="*/ 13999 w 18270"/>
              <a:gd name="connsiteY10" fmla="*/ 16685 h 24382"/>
              <a:gd name="connsiteX11" fmla="*/ 13802 w 18270"/>
              <a:gd name="connsiteY11" fmla="*/ 21223 h 24382"/>
              <a:gd name="connsiteX12" fmla="*/ 10754 w 18270"/>
              <a:gd name="connsiteY12" fmla="*/ 18737 h 24382"/>
              <a:gd name="connsiteX13" fmla="*/ 9545 w 18270"/>
              <a:gd name="connsiteY13" fmla="*/ 22928 h 24382"/>
              <a:gd name="connsiteX14" fmla="*/ 7662 w 18270"/>
              <a:gd name="connsiteY14" fmla="*/ 19705 h 24382"/>
              <a:gd name="connsiteX15" fmla="*/ 5635 w 18270"/>
              <a:gd name="connsiteY15" fmla="*/ 24382 h 24382"/>
              <a:gd name="connsiteX16" fmla="*/ 5104 w 18270"/>
              <a:gd name="connsiteY16" fmla="*/ 19059 h 24382"/>
              <a:gd name="connsiteX17" fmla="*/ 2850 w 18270"/>
              <a:gd name="connsiteY17" fmla="*/ 21600 h 24382"/>
              <a:gd name="connsiteX18" fmla="*/ 2738 w 18270"/>
              <a:gd name="connsiteY18" fmla="*/ 18240 h 24382"/>
              <a:gd name="connsiteX19" fmla="*/ 430 w 18270"/>
              <a:gd name="connsiteY19" fmla="*/ 17825 h 24382"/>
              <a:gd name="connsiteX20" fmla="*/ 1263 w 18270"/>
              <a:gd name="connsiteY20" fmla="*/ 15370 h 24382"/>
              <a:gd name="connsiteX21" fmla="*/ 0 w 18270"/>
              <a:gd name="connsiteY21" fmla="*/ 13344 h 24382"/>
              <a:gd name="connsiteX22" fmla="*/ 1725 w 18270"/>
              <a:gd name="connsiteY22" fmla="*/ 11125 h 24382"/>
              <a:gd name="connsiteX23" fmla="*/ 174 w 18270"/>
              <a:gd name="connsiteY23" fmla="*/ 8620 h 24382"/>
              <a:gd name="connsiteX24" fmla="*/ 2807 w 18270"/>
              <a:gd name="connsiteY24" fmla="*/ 8051 h 24382"/>
              <a:gd name="connsiteX25" fmla="*/ 2435 w 18270"/>
              <a:gd name="connsiteY25" fmla="*/ 3625 h 24382"/>
              <a:gd name="connsiteX26" fmla="*/ 5984 w 18270"/>
              <a:gd name="connsiteY26" fmla="*/ 6965 h 24382"/>
              <a:gd name="connsiteX27" fmla="*/ 7869 w 18270"/>
              <a:gd name="connsiteY27" fmla="*/ 4806 h 24382"/>
              <a:gd name="connsiteX28" fmla="*/ 9680 w 18270"/>
              <a:gd name="connsiteY28" fmla="*/ 6210 h 24382"/>
              <a:gd name="connsiteX0" fmla="*/ 9680 w 18270"/>
              <a:gd name="connsiteY0" fmla="*/ 6210 h 24382"/>
              <a:gd name="connsiteX1" fmla="*/ 12723 w 18270"/>
              <a:gd name="connsiteY1" fmla="*/ 0 h 24382"/>
              <a:gd name="connsiteX2" fmla="*/ 11959 w 18270"/>
              <a:gd name="connsiteY2" fmla="*/ 6244 h 24382"/>
              <a:gd name="connsiteX3" fmla="*/ 15940 w 18270"/>
              <a:gd name="connsiteY3" fmla="*/ 3172 h 24382"/>
              <a:gd name="connsiteX4" fmla="*/ 14099 w 18270"/>
              <a:gd name="connsiteY4" fmla="*/ 7933 h 24382"/>
              <a:gd name="connsiteX5" fmla="*/ 17822 w 18270"/>
              <a:gd name="connsiteY5" fmla="*/ 7229 h 24382"/>
              <a:gd name="connsiteX6" fmla="*/ 15987 w 18270"/>
              <a:gd name="connsiteY6" fmla="*/ 9752 h 24382"/>
              <a:gd name="connsiteX7" fmla="*/ 18270 w 18270"/>
              <a:gd name="connsiteY7" fmla="*/ 12341 h 24382"/>
              <a:gd name="connsiteX8" fmla="*/ 15810 w 18270"/>
              <a:gd name="connsiteY8" fmla="*/ 13011 h 24382"/>
              <a:gd name="connsiteX9" fmla="*/ 17737 w 18270"/>
              <a:gd name="connsiteY9" fmla="*/ 18201 h 24382"/>
              <a:gd name="connsiteX10" fmla="*/ 13999 w 18270"/>
              <a:gd name="connsiteY10" fmla="*/ 16685 h 24382"/>
              <a:gd name="connsiteX11" fmla="*/ 13802 w 18270"/>
              <a:gd name="connsiteY11" fmla="*/ 21223 h 24382"/>
              <a:gd name="connsiteX12" fmla="*/ 10754 w 18270"/>
              <a:gd name="connsiteY12" fmla="*/ 18737 h 24382"/>
              <a:gd name="connsiteX13" fmla="*/ 9545 w 18270"/>
              <a:gd name="connsiteY13" fmla="*/ 22928 h 24382"/>
              <a:gd name="connsiteX14" fmla="*/ 7662 w 18270"/>
              <a:gd name="connsiteY14" fmla="*/ 19705 h 24382"/>
              <a:gd name="connsiteX15" fmla="*/ 5635 w 18270"/>
              <a:gd name="connsiteY15" fmla="*/ 24382 h 24382"/>
              <a:gd name="connsiteX16" fmla="*/ 5104 w 18270"/>
              <a:gd name="connsiteY16" fmla="*/ 19059 h 24382"/>
              <a:gd name="connsiteX17" fmla="*/ 2850 w 18270"/>
              <a:gd name="connsiteY17" fmla="*/ 21600 h 24382"/>
              <a:gd name="connsiteX18" fmla="*/ 2738 w 18270"/>
              <a:gd name="connsiteY18" fmla="*/ 18240 h 24382"/>
              <a:gd name="connsiteX19" fmla="*/ 430 w 18270"/>
              <a:gd name="connsiteY19" fmla="*/ 17825 h 24382"/>
              <a:gd name="connsiteX20" fmla="*/ 1263 w 18270"/>
              <a:gd name="connsiteY20" fmla="*/ 15370 h 24382"/>
              <a:gd name="connsiteX21" fmla="*/ 0 w 18270"/>
              <a:gd name="connsiteY21" fmla="*/ 13344 h 24382"/>
              <a:gd name="connsiteX22" fmla="*/ 1725 w 18270"/>
              <a:gd name="connsiteY22" fmla="*/ 11125 h 24382"/>
              <a:gd name="connsiteX23" fmla="*/ 174 w 18270"/>
              <a:gd name="connsiteY23" fmla="*/ 8620 h 24382"/>
              <a:gd name="connsiteX24" fmla="*/ 2807 w 18270"/>
              <a:gd name="connsiteY24" fmla="*/ 8051 h 24382"/>
              <a:gd name="connsiteX25" fmla="*/ 2435 w 18270"/>
              <a:gd name="connsiteY25" fmla="*/ 3625 h 24382"/>
              <a:gd name="connsiteX26" fmla="*/ 5984 w 18270"/>
              <a:gd name="connsiteY26" fmla="*/ 6965 h 24382"/>
              <a:gd name="connsiteX27" fmla="*/ 7513 w 18270"/>
              <a:gd name="connsiteY27" fmla="*/ 3288 h 24382"/>
              <a:gd name="connsiteX28" fmla="*/ 9680 w 18270"/>
              <a:gd name="connsiteY28" fmla="*/ 6210 h 24382"/>
              <a:gd name="connsiteX0" fmla="*/ 9680 w 18270"/>
              <a:gd name="connsiteY0" fmla="*/ 6210 h 23681"/>
              <a:gd name="connsiteX1" fmla="*/ 12723 w 18270"/>
              <a:gd name="connsiteY1" fmla="*/ 0 h 23681"/>
              <a:gd name="connsiteX2" fmla="*/ 11959 w 18270"/>
              <a:gd name="connsiteY2" fmla="*/ 6244 h 23681"/>
              <a:gd name="connsiteX3" fmla="*/ 15940 w 18270"/>
              <a:gd name="connsiteY3" fmla="*/ 3172 h 23681"/>
              <a:gd name="connsiteX4" fmla="*/ 14099 w 18270"/>
              <a:gd name="connsiteY4" fmla="*/ 7933 h 23681"/>
              <a:gd name="connsiteX5" fmla="*/ 17822 w 18270"/>
              <a:gd name="connsiteY5" fmla="*/ 7229 h 23681"/>
              <a:gd name="connsiteX6" fmla="*/ 15987 w 18270"/>
              <a:gd name="connsiteY6" fmla="*/ 9752 h 23681"/>
              <a:gd name="connsiteX7" fmla="*/ 18270 w 18270"/>
              <a:gd name="connsiteY7" fmla="*/ 12341 h 23681"/>
              <a:gd name="connsiteX8" fmla="*/ 15810 w 18270"/>
              <a:gd name="connsiteY8" fmla="*/ 13011 h 23681"/>
              <a:gd name="connsiteX9" fmla="*/ 17737 w 18270"/>
              <a:gd name="connsiteY9" fmla="*/ 18201 h 23681"/>
              <a:gd name="connsiteX10" fmla="*/ 13999 w 18270"/>
              <a:gd name="connsiteY10" fmla="*/ 16685 h 23681"/>
              <a:gd name="connsiteX11" fmla="*/ 13802 w 18270"/>
              <a:gd name="connsiteY11" fmla="*/ 21223 h 23681"/>
              <a:gd name="connsiteX12" fmla="*/ 10754 w 18270"/>
              <a:gd name="connsiteY12" fmla="*/ 18737 h 23681"/>
              <a:gd name="connsiteX13" fmla="*/ 9545 w 18270"/>
              <a:gd name="connsiteY13" fmla="*/ 22928 h 23681"/>
              <a:gd name="connsiteX14" fmla="*/ 7662 w 18270"/>
              <a:gd name="connsiteY14" fmla="*/ 19705 h 23681"/>
              <a:gd name="connsiteX15" fmla="*/ 5350 w 18270"/>
              <a:gd name="connsiteY15" fmla="*/ 23681 h 23681"/>
              <a:gd name="connsiteX16" fmla="*/ 5104 w 18270"/>
              <a:gd name="connsiteY16" fmla="*/ 19059 h 23681"/>
              <a:gd name="connsiteX17" fmla="*/ 2850 w 18270"/>
              <a:gd name="connsiteY17" fmla="*/ 21600 h 23681"/>
              <a:gd name="connsiteX18" fmla="*/ 2738 w 18270"/>
              <a:gd name="connsiteY18" fmla="*/ 18240 h 23681"/>
              <a:gd name="connsiteX19" fmla="*/ 430 w 18270"/>
              <a:gd name="connsiteY19" fmla="*/ 17825 h 23681"/>
              <a:gd name="connsiteX20" fmla="*/ 1263 w 18270"/>
              <a:gd name="connsiteY20" fmla="*/ 15370 h 23681"/>
              <a:gd name="connsiteX21" fmla="*/ 0 w 18270"/>
              <a:gd name="connsiteY21" fmla="*/ 13344 h 23681"/>
              <a:gd name="connsiteX22" fmla="*/ 1725 w 18270"/>
              <a:gd name="connsiteY22" fmla="*/ 11125 h 23681"/>
              <a:gd name="connsiteX23" fmla="*/ 174 w 18270"/>
              <a:gd name="connsiteY23" fmla="*/ 8620 h 23681"/>
              <a:gd name="connsiteX24" fmla="*/ 2807 w 18270"/>
              <a:gd name="connsiteY24" fmla="*/ 8051 h 23681"/>
              <a:gd name="connsiteX25" fmla="*/ 2435 w 18270"/>
              <a:gd name="connsiteY25" fmla="*/ 3625 h 23681"/>
              <a:gd name="connsiteX26" fmla="*/ 5984 w 18270"/>
              <a:gd name="connsiteY26" fmla="*/ 6965 h 23681"/>
              <a:gd name="connsiteX27" fmla="*/ 7513 w 18270"/>
              <a:gd name="connsiteY27" fmla="*/ 3288 h 23681"/>
              <a:gd name="connsiteX28" fmla="*/ 9680 w 18270"/>
              <a:gd name="connsiteY28" fmla="*/ 6210 h 23681"/>
              <a:gd name="connsiteX0" fmla="*/ 9680 w 18270"/>
              <a:gd name="connsiteY0" fmla="*/ 4108 h 21579"/>
              <a:gd name="connsiteX1" fmla="*/ 12153 w 18270"/>
              <a:gd name="connsiteY1" fmla="*/ 0 h 21579"/>
              <a:gd name="connsiteX2" fmla="*/ 11959 w 18270"/>
              <a:gd name="connsiteY2" fmla="*/ 4142 h 21579"/>
              <a:gd name="connsiteX3" fmla="*/ 15940 w 18270"/>
              <a:gd name="connsiteY3" fmla="*/ 1070 h 21579"/>
              <a:gd name="connsiteX4" fmla="*/ 14099 w 18270"/>
              <a:gd name="connsiteY4" fmla="*/ 5831 h 21579"/>
              <a:gd name="connsiteX5" fmla="*/ 17822 w 18270"/>
              <a:gd name="connsiteY5" fmla="*/ 5127 h 21579"/>
              <a:gd name="connsiteX6" fmla="*/ 15987 w 18270"/>
              <a:gd name="connsiteY6" fmla="*/ 7650 h 21579"/>
              <a:gd name="connsiteX7" fmla="*/ 18270 w 18270"/>
              <a:gd name="connsiteY7" fmla="*/ 10239 h 21579"/>
              <a:gd name="connsiteX8" fmla="*/ 15810 w 18270"/>
              <a:gd name="connsiteY8" fmla="*/ 10909 h 21579"/>
              <a:gd name="connsiteX9" fmla="*/ 17737 w 18270"/>
              <a:gd name="connsiteY9" fmla="*/ 16099 h 21579"/>
              <a:gd name="connsiteX10" fmla="*/ 13999 w 18270"/>
              <a:gd name="connsiteY10" fmla="*/ 14583 h 21579"/>
              <a:gd name="connsiteX11" fmla="*/ 13802 w 18270"/>
              <a:gd name="connsiteY11" fmla="*/ 19121 h 21579"/>
              <a:gd name="connsiteX12" fmla="*/ 10754 w 18270"/>
              <a:gd name="connsiteY12" fmla="*/ 16635 h 21579"/>
              <a:gd name="connsiteX13" fmla="*/ 9545 w 18270"/>
              <a:gd name="connsiteY13" fmla="*/ 20826 h 21579"/>
              <a:gd name="connsiteX14" fmla="*/ 7662 w 18270"/>
              <a:gd name="connsiteY14" fmla="*/ 17603 h 21579"/>
              <a:gd name="connsiteX15" fmla="*/ 5350 w 18270"/>
              <a:gd name="connsiteY15" fmla="*/ 21579 h 21579"/>
              <a:gd name="connsiteX16" fmla="*/ 5104 w 18270"/>
              <a:gd name="connsiteY16" fmla="*/ 16957 h 21579"/>
              <a:gd name="connsiteX17" fmla="*/ 2850 w 18270"/>
              <a:gd name="connsiteY17" fmla="*/ 19498 h 21579"/>
              <a:gd name="connsiteX18" fmla="*/ 2738 w 18270"/>
              <a:gd name="connsiteY18" fmla="*/ 16138 h 21579"/>
              <a:gd name="connsiteX19" fmla="*/ 430 w 18270"/>
              <a:gd name="connsiteY19" fmla="*/ 15723 h 21579"/>
              <a:gd name="connsiteX20" fmla="*/ 1263 w 18270"/>
              <a:gd name="connsiteY20" fmla="*/ 13268 h 21579"/>
              <a:gd name="connsiteX21" fmla="*/ 0 w 18270"/>
              <a:gd name="connsiteY21" fmla="*/ 11242 h 21579"/>
              <a:gd name="connsiteX22" fmla="*/ 1725 w 18270"/>
              <a:gd name="connsiteY22" fmla="*/ 9023 h 21579"/>
              <a:gd name="connsiteX23" fmla="*/ 174 w 18270"/>
              <a:gd name="connsiteY23" fmla="*/ 6518 h 21579"/>
              <a:gd name="connsiteX24" fmla="*/ 2807 w 18270"/>
              <a:gd name="connsiteY24" fmla="*/ 5949 h 21579"/>
              <a:gd name="connsiteX25" fmla="*/ 2435 w 18270"/>
              <a:gd name="connsiteY25" fmla="*/ 1523 h 21579"/>
              <a:gd name="connsiteX26" fmla="*/ 5984 w 18270"/>
              <a:gd name="connsiteY26" fmla="*/ 4863 h 21579"/>
              <a:gd name="connsiteX27" fmla="*/ 7513 w 18270"/>
              <a:gd name="connsiteY27" fmla="*/ 1186 h 21579"/>
              <a:gd name="connsiteX28" fmla="*/ 9680 w 18270"/>
              <a:gd name="connsiteY28" fmla="*/ 4108 h 21579"/>
              <a:gd name="connsiteX0" fmla="*/ 9680 w 18270"/>
              <a:gd name="connsiteY0" fmla="*/ 4108 h 21579"/>
              <a:gd name="connsiteX1" fmla="*/ 12153 w 18270"/>
              <a:gd name="connsiteY1" fmla="*/ 0 h 21579"/>
              <a:gd name="connsiteX2" fmla="*/ 11959 w 18270"/>
              <a:gd name="connsiteY2" fmla="*/ 4142 h 21579"/>
              <a:gd name="connsiteX3" fmla="*/ 15940 w 18270"/>
              <a:gd name="connsiteY3" fmla="*/ 1070 h 21579"/>
              <a:gd name="connsiteX4" fmla="*/ 14099 w 18270"/>
              <a:gd name="connsiteY4" fmla="*/ 5831 h 21579"/>
              <a:gd name="connsiteX5" fmla="*/ 17822 w 18270"/>
              <a:gd name="connsiteY5" fmla="*/ 5127 h 21579"/>
              <a:gd name="connsiteX6" fmla="*/ 15987 w 18270"/>
              <a:gd name="connsiteY6" fmla="*/ 7650 h 21579"/>
              <a:gd name="connsiteX7" fmla="*/ 18270 w 18270"/>
              <a:gd name="connsiteY7" fmla="*/ 10239 h 21579"/>
              <a:gd name="connsiteX8" fmla="*/ 15810 w 18270"/>
              <a:gd name="connsiteY8" fmla="*/ 10909 h 21579"/>
              <a:gd name="connsiteX9" fmla="*/ 17737 w 18270"/>
              <a:gd name="connsiteY9" fmla="*/ 16099 h 21579"/>
              <a:gd name="connsiteX10" fmla="*/ 13999 w 18270"/>
              <a:gd name="connsiteY10" fmla="*/ 14583 h 21579"/>
              <a:gd name="connsiteX11" fmla="*/ 13802 w 18270"/>
              <a:gd name="connsiteY11" fmla="*/ 19121 h 21579"/>
              <a:gd name="connsiteX12" fmla="*/ 10754 w 18270"/>
              <a:gd name="connsiteY12" fmla="*/ 16635 h 21579"/>
              <a:gd name="connsiteX13" fmla="*/ 9545 w 18270"/>
              <a:gd name="connsiteY13" fmla="*/ 20826 h 21579"/>
              <a:gd name="connsiteX14" fmla="*/ 7662 w 18270"/>
              <a:gd name="connsiteY14" fmla="*/ 17603 h 21579"/>
              <a:gd name="connsiteX15" fmla="*/ 5350 w 18270"/>
              <a:gd name="connsiteY15" fmla="*/ 21579 h 21579"/>
              <a:gd name="connsiteX16" fmla="*/ 5337 w 18270"/>
              <a:gd name="connsiteY16" fmla="*/ 15160 h 21579"/>
              <a:gd name="connsiteX17" fmla="*/ 2850 w 18270"/>
              <a:gd name="connsiteY17" fmla="*/ 19498 h 21579"/>
              <a:gd name="connsiteX18" fmla="*/ 2738 w 18270"/>
              <a:gd name="connsiteY18" fmla="*/ 16138 h 21579"/>
              <a:gd name="connsiteX19" fmla="*/ 430 w 18270"/>
              <a:gd name="connsiteY19" fmla="*/ 15723 h 21579"/>
              <a:gd name="connsiteX20" fmla="*/ 1263 w 18270"/>
              <a:gd name="connsiteY20" fmla="*/ 13268 h 21579"/>
              <a:gd name="connsiteX21" fmla="*/ 0 w 18270"/>
              <a:gd name="connsiteY21" fmla="*/ 11242 h 21579"/>
              <a:gd name="connsiteX22" fmla="*/ 1725 w 18270"/>
              <a:gd name="connsiteY22" fmla="*/ 9023 h 21579"/>
              <a:gd name="connsiteX23" fmla="*/ 174 w 18270"/>
              <a:gd name="connsiteY23" fmla="*/ 6518 h 21579"/>
              <a:gd name="connsiteX24" fmla="*/ 2807 w 18270"/>
              <a:gd name="connsiteY24" fmla="*/ 5949 h 21579"/>
              <a:gd name="connsiteX25" fmla="*/ 2435 w 18270"/>
              <a:gd name="connsiteY25" fmla="*/ 1523 h 21579"/>
              <a:gd name="connsiteX26" fmla="*/ 5984 w 18270"/>
              <a:gd name="connsiteY26" fmla="*/ 4863 h 21579"/>
              <a:gd name="connsiteX27" fmla="*/ 7513 w 18270"/>
              <a:gd name="connsiteY27" fmla="*/ 1186 h 21579"/>
              <a:gd name="connsiteX28" fmla="*/ 9680 w 18270"/>
              <a:gd name="connsiteY28" fmla="*/ 4108 h 21579"/>
              <a:gd name="connsiteX0" fmla="*/ 9680 w 18270"/>
              <a:gd name="connsiteY0" fmla="*/ 4108 h 20826"/>
              <a:gd name="connsiteX1" fmla="*/ 12153 w 18270"/>
              <a:gd name="connsiteY1" fmla="*/ 0 h 20826"/>
              <a:gd name="connsiteX2" fmla="*/ 11959 w 18270"/>
              <a:gd name="connsiteY2" fmla="*/ 4142 h 20826"/>
              <a:gd name="connsiteX3" fmla="*/ 15940 w 18270"/>
              <a:gd name="connsiteY3" fmla="*/ 1070 h 20826"/>
              <a:gd name="connsiteX4" fmla="*/ 14099 w 18270"/>
              <a:gd name="connsiteY4" fmla="*/ 5831 h 20826"/>
              <a:gd name="connsiteX5" fmla="*/ 17822 w 18270"/>
              <a:gd name="connsiteY5" fmla="*/ 5127 h 20826"/>
              <a:gd name="connsiteX6" fmla="*/ 15987 w 18270"/>
              <a:gd name="connsiteY6" fmla="*/ 7650 h 20826"/>
              <a:gd name="connsiteX7" fmla="*/ 18270 w 18270"/>
              <a:gd name="connsiteY7" fmla="*/ 10239 h 20826"/>
              <a:gd name="connsiteX8" fmla="*/ 15810 w 18270"/>
              <a:gd name="connsiteY8" fmla="*/ 10909 h 20826"/>
              <a:gd name="connsiteX9" fmla="*/ 17737 w 18270"/>
              <a:gd name="connsiteY9" fmla="*/ 16099 h 20826"/>
              <a:gd name="connsiteX10" fmla="*/ 13999 w 18270"/>
              <a:gd name="connsiteY10" fmla="*/ 14583 h 20826"/>
              <a:gd name="connsiteX11" fmla="*/ 13802 w 18270"/>
              <a:gd name="connsiteY11" fmla="*/ 19121 h 20826"/>
              <a:gd name="connsiteX12" fmla="*/ 10754 w 18270"/>
              <a:gd name="connsiteY12" fmla="*/ 16635 h 20826"/>
              <a:gd name="connsiteX13" fmla="*/ 9545 w 18270"/>
              <a:gd name="connsiteY13" fmla="*/ 20826 h 20826"/>
              <a:gd name="connsiteX14" fmla="*/ 7662 w 18270"/>
              <a:gd name="connsiteY14" fmla="*/ 17603 h 20826"/>
              <a:gd name="connsiteX15" fmla="*/ 6050 w 18270"/>
              <a:gd name="connsiteY15" fmla="*/ 20099 h 20826"/>
              <a:gd name="connsiteX16" fmla="*/ 5337 w 18270"/>
              <a:gd name="connsiteY16" fmla="*/ 15160 h 20826"/>
              <a:gd name="connsiteX17" fmla="*/ 2850 w 18270"/>
              <a:gd name="connsiteY17" fmla="*/ 19498 h 20826"/>
              <a:gd name="connsiteX18" fmla="*/ 2738 w 18270"/>
              <a:gd name="connsiteY18" fmla="*/ 16138 h 20826"/>
              <a:gd name="connsiteX19" fmla="*/ 430 w 18270"/>
              <a:gd name="connsiteY19" fmla="*/ 15723 h 20826"/>
              <a:gd name="connsiteX20" fmla="*/ 1263 w 18270"/>
              <a:gd name="connsiteY20" fmla="*/ 13268 h 20826"/>
              <a:gd name="connsiteX21" fmla="*/ 0 w 18270"/>
              <a:gd name="connsiteY21" fmla="*/ 11242 h 20826"/>
              <a:gd name="connsiteX22" fmla="*/ 1725 w 18270"/>
              <a:gd name="connsiteY22" fmla="*/ 9023 h 20826"/>
              <a:gd name="connsiteX23" fmla="*/ 174 w 18270"/>
              <a:gd name="connsiteY23" fmla="*/ 6518 h 20826"/>
              <a:gd name="connsiteX24" fmla="*/ 2807 w 18270"/>
              <a:gd name="connsiteY24" fmla="*/ 5949 h 20826"/>
              <a:gd name="connsiteX25" fmla="*/ 2435 w 18270"/>
              <a:gd name="connsiteY25" fmla="*/ 1523 h 20826"/>
              <a:gd name="connsiteX26" fmla="*/ 5984 w 18270"/>
              <a:gd name="connsiteY26" fmla="*/ 4863 h 20826"/>
              <a:gd name="connsiteX27" fmla="*/ 7513 w 18270"/>
              <a:gd name="connsiteY27" fmla="*/ 1186 h 20826"/>
              <a:gd name="connsiteX28" fmla="*/ 9680 w 18270"/>
              <a:gd name="connsiteY28" fmla="*/ 4108 h 20826"/>
              <a:gd name="connsiteX0" fmla="*/ 9680 w 18270"/>
              <a:gd name="connsiteY0" fmla="*/ 4108 h 20826"/>
              <a:gd name="connsiteX1" fmla="*/ 12153 w 18270"/>
              <a:gd name="connsiteY1" fmla="*/ 0 h 20826"/>
              <a:gd name="connsiteX2" fmla="*/ 11959 w 18270"/>
              <a:gd name="connsiteY2" fmla="*/ 4142 h 20826"/>
              <a:gd name="connsiteX3" fmla="*/ 15940 w 18270"/>
              <a:gd name="connsiteY3" fmla="*/ 1070 h 20826"/>
              <a:gd name="connsiteX4" fmla="*/ 14099 w 18270"/>
              <a:gd name="connsiteY4" fmla="*/ 5831 h 20826"/>
              <a:gd name="connsiteX5" fmla="*/ 17822 w 18270"/>
              <a:gd name="connsiteY5" fmla="*/ 5127 h 20826"/>
              <a:gd name="connsiteX6" fmla="*/ 15987 w 18270"/>
              <a:gd name="connsiteY6" fmla="*/ 7650 h 20826"/>
              <a:gd name="connsiteX7" fmla="*/ 18270 w 18270"/>
              <a:gd name="connsiteY7" fmla="*/ 10239 h 20826"/>
              <a:gd name="connsiteX8" fmla="*/ 15810 w 18270"/>
              <a:gd name="connsiteY8" fmla="*/ 10909 h 20826"/>
              <a:gd name="connsiteX9" fmla="*/ 17737 w 18270"/>
              <a:gd name="connsiteY9" fmla="*/ 16099 h 20826"/>
              <a:gd name="connsiteX10" fmla="*/ 13999 w 18270"/>
              <a:gd name="connsiteY10" fmla="*/ 14583 h 20826"/>
              <a:gd name="connsiteX11" fmla="*/ 13802 w 18270"/>
              <a:gd name="connsiteY11" fmla="*/ 19121 h 20826"/>
              <a:gd name="connsiteX12" fmla="*/ 10754 w 18270"/>
              <a:gd name="connsiteY12" fmla="*/ 16635 h 20826"/>
              <a:gd name="connsiteX13" fmla="*/ 9545 w 18270"/>
              <a:gd name="connsiteY13" fmla="*/ 20826 h 20826"/>
              <a:gd name="connsiteX14" fmla="*/ 8128 w 18270"/>
              <a:gd name="connsiteY14" fmla="*/ 15912 h 20826"/>
              <a:gd name="connsiteX15" fmla="*/ 6050 w 18270"/>
              <a:gd name="connsiteY15" fmla="*/ 20099 h 20826"/>
              <a:gd name="connsiteX16" fmla="*/ 5337 w 18270"/>
              <a:gd name="connsiteY16" fmla="*/ 15160 h 20826"/>
              <a:gd name="connsiteX17" fmla="*/ 2850 w 18270"/>
              <a:gd name="connsiteY17" fmla="*/ 19498 h 20826"/>
              <a:gd name="connsiteX18" fmla="*/ 2738 w 18270"/>
              <a:gd name="connsiteY18" fmla="*/ 16138 h 20826"/>
              <a:gd name="connsiteX19" fmla="*/ 430 w 18270"/>
              <a:gd name="connsiteY19" fmla="*/ 15723 h 20826"/>
              <a:gd name="connsiteX20" fmla="*/ 1263 w 18270"/>
              <a:gd name="connsiteY20" fmla="*/ 13268 h 20826"/>
              <a:gd name="connsiteX21" fmla="*/ 0 w 18270"/>
              <a:gd name="connsiteY21" fmla="*/ 11242 h 20826"/>
              <a:gd name="connsiteX22" fmla="*/ 1725 w 18270"/>
              <a:gd name="connsiteY22" fmla="*/ 9023 h 20826"/>
              <a:gd name="connsiteX23" fmla="*/ 174 w 18270"/>
              <a:gd name="connsiteY23" fmla="*/ 6518 h 20826"/>
              <a:gd name="connsiteX24" fmla="*/ 2807 w 18270"/>
              <a:gd name="connsiteY24" fmla="*/ 5949 h 20826"/>
              <a:gd name="connsiteX25" fmla="*/ 2435 w 18270"/>
              <a:gd name="connsiteY25" fmla="*/ 1523 h 20826"/>
              <a:gd name="connsiteX26" fmla="*/ 5984 w 18270"/>
              <a:gd name="connsiteY26" fmla="*/ 4863 h 20826"/>
              <a:gd name="connsiteX27" fmla="*/ 7513 w 18270"/>
              <a:gd name="connsiteY27" fmla="*/ 1186 h 20826"/>
              <a:gd name="connsiteX28" fmla="*/ 9680 w 18270"/>
              <a:gd name="connsiteY28" fmla="*/ 4108 h 20826"/>
              <a:gd name="connsiteX0" fmla="*/ 9680 w 18270"/>
              <a:gd name="connsiteY0" fmla="*/ 4108 h 20826"/>
              <a:gd name="connsiteX1" fmla="*/ 12153 w 18270"/>
              <a:gd name="connsiteY1" fmla="*/ 0 h 20826"/>
              <a:gd name="connsiteX2" fmla="*/ 11959 w 18270"/>
              <a:gd name="connsiteY2" fmla="*/ 4142 h 20826"/>
              <a:gd name="connsiteX3" fmla="*/ 15940 w 18270"/>
              <a:gd name="connsiteY3" fmla="*/ 1070 h 20826"/>
              <a:gd name="connsiteX4" fmla="*/ 14099 w 18270"/>
              <a:gd name="connsiteY4" fmla="*/ 5831 h 20826"/>
              <a:gd name="connsiteX5" fmla="*/ 17822 w 18270"/>
              <a:gd name="connsiteY5" fmla="*/ 5127 h 20826"/>
              <a:gd name="connsiteX6" fmla="*/ 15987 w 18270"/>
              <a:gd name="connsiteY6" fmla="*/ 7650 h 20826"/>
              <a:gd name="connsiteX7" fmla="*/ 18270 w 18270"/>
              <a:gd name="connsiteY7" fmla="*/ 10239 h 20826"/>
              <a:gd name="connsiteX8" fmla="*/ 15810 w 18270"/>
              <a:gd name="connsiteY8" fmla="*/ 10909 h 20826"/>
              <a:gd name="connsiteX9" fmla="*/ 17737 w 18270"/>
              <a:gd name="connsiteY9" fmla="*/ 16099 h 20826"/>
              <a:gd name="connsiteX10" fmla="*/ 13999 w 18270"/>
              <a:gd name="connsiteY10" fmla="*/ 14583 h 20826"/>
              <a:gd name="connsiteX11" fmla="*/ 13802 w 18270"/>
              <a:gd name="connsiteY11" fmla="*/ 19121 h 20826"/>
              <a:gd name="connsiteX12" fmla="*/ 10754 w 18270"/>
              <a:gd name="connsiteY12" fmla="*/ 16635 h 20826"/>
              <a:gd name="connsiteX13" fmla="*/ 9545 w 18270"/>
              <a:gd name="connsiteY13" fmla="*/ 20826 h 20826"/>
              <a:gd name="connsiteX14" fmla="*/ 8128 w 18270"/>
              <a:gd name="connsiteY14" fmla="*/ 15912 h 20826"/>
              <a:gd name="connsiteX15" fmla="*/ 5661 w 18270"/>
              <a:gd name="connsiteY15" fmla="*/ 20205 h 20826"/>
              <a:gd name="connsiteX16" fmla="*/ 5337 w 18270"/>
              <a:gd name="connsiteY16" fmla="*/ 15160 h 20826"/>
              <a:gd name="connsiteX17" fmla="*/ 2850 w 18270"/>
              <a:gd name="connsiteY17" fmla="*/ 19498 h 20826"/>
              <a:gd name="connsiteX18" fmla="*/ 2738 w 18270"/>
              <a:gd name="connsiteY18" fmla="*/ 16138 h 20826"/>
              <a:gd name="connsiteX19" fmla="*/ 430 w 18270"/>
              <a:gd name="connsiteY19" fmla="*/ 15723 h 20826"/>
              <a:gd name="connsiteX20" fmla="*/ 1263 w 18270"/>
              <a:gd name="connsiteY20" fmla="*/ 13268 h 20826"/>
              <a:gd name="connsiteX21" fmla="*/ 0 w 18270"/>
              <a:gd name="connsiteY21" fmla="*/ 11242 h 20826"/>
              <a:gd name="connsiteX22" fmla="*/ 1725 w 18270"/>
              <a:gd name="connsiteY22" fmla="*/ 9023 h 20826"/>
              <a:gd name="connsiteX23" fmla="*/ 174 w 18270"/>
              <a:gd name="connsiteY23" fmla="*/ 6518 h 20826"/>
              <a:gd name="connsiteX24" fmla="*/ 2807 w 18270"/>
              <a:gd name="connsiteY24" fmla="*/ 5949 h 20826"/>
              <a:gd name="connsiteX25" fmla="*/ 2435 w 18270"/>
              <a:gd name="connsiteY25" fmla="*/ 1523 h 20826"/>
              <a:gd name="connsiteX26" fmla="*/ 5984 w 18270"/>
              <a:gd name="connsiteY26" fmla="*/ 4863 h 20826"/>
              <a:gd name="connsiteX27" fmla="*/ 7513 w 18270"/>
              <a:gd name="connsiteY27" fmla="*/ 1186 h 20826"/>
              <a:gd name="connsiteX28" fmla="*/ 9680 w 18270"/>
              <a:gd name="connsiteY28" fmla="*/ 4108 h 20826"/>
              <a:gd name="connsiteX0" fmla="*/ 9680 w 18270"/>
              <a:gd name="connsiteY0" fmla="*/ 4108 h 20205"/>
              <a:gd name="connsiteX1" fmla="*/ 12153 w 18270"/>
              <a:gd name="connsiteY1" fmla="*/ 0 h 20205"/>
              <a:gd name="connsiteX2" fmla="*/ 11959 w 18270"/>
              <a:gd name="connsiteY2" fmla="*/ 4142 h 20205"/>
              <a:gd name="connsiteX3" fmla="*/ 15940 w 18270"/>
              <a:gd name="connsiteY3" fmla="*/ 1070 h 20205"/>
              <a:gd name="connsiteX4" fmla="*/ 14099 w 18270"/>
              <a:gd name="connsiteY4" fmla="*/ 5831 h 20205"/>
              <a:gd name="connsiteX5" fmla="*/ 17822 w 18270"/>
              <a:gd name="connsiteY5" fmla="*/ 5127 h 20205"/>
              <a:gd name="connsiteX6" fmla="*/ 15987 w 18270"/>
              <a:gd name="connsiteY6" fmla="*/ 7650 h 20205"/>
              <a:gd name="connsiteX7" fmla="*/ 18270 w 18270"/>
              <a:gd name="connsiteY7" fmla="*/ 10239 h 20205"/>
              <a:gd name="connsiteX8" fmla="*/ 15810 w 18270"/>
              <a:gd name="connsiteY8" fmla="*/ 10909 h 20205"/>
              <a:gd name="connsiteX9" fmla="*/ 17737 w 18270"/>
              <a:gd name="connsiteY9" fmla="*/ 16099 h 20205"/>
              <a:gd name="connsiteX10" fmla="*/ 13999 w 18270"/>
              <a:gd name="connsiteY10" fmla="*/ 14583 h 20205"/>
              <a:gd name="connsiteX11" fmla="*/ 13802 w 18270"/>
              <a:gd name="connsiteY11" fmla="*/ 19121 h 20205"/>
              <a:gd name="connsiteX12" fmla="*/ 10754 w 18270"/>
              <a:gd name="connsiteY12" fmla="*/ 16635 h 20205"/>
              <a:gd name="connsiteX13" fmla="*/ 9934 w 18270"/>
              <a:gd name="connsiteY13" fmla="*/ 19452 h 20205"/>
              <a:gd name="connsiteX14" fmla="*/ 8128 w 18270"/>
              <a:gd name="connsiteY14" fmla="*/ 15912 h 20205"/>
              <a:gd name="connsiteX15" fmla="*/ 5661 w 18270"/>
              <a:gd name="connsiteY15" fmla="*/ 20205 h 20205"/>
              <a:gd name="connsiteX16" fmla="*/ 5337 w 18270"/>
              <a:gd name="connsiteY16" fmla="*/ 15160 h 20205"/>
              <a:gd name="connsiteX17" fmla="*/ 2850 w 18270"/>
              <a:gd name="connsiteY17" fmla="*/ 19498 h 20205"/>
              <a:gd name="connsiteX18" fmla="*/ 2738 w 18270"/>
              <a:gd name="connsiteY18" fmla="*/ 16138 h 20205"/>
              <a:gd name="connsiteX19" fmla="*/ 430 w 18270"/>
              <a:gd name="connsiteY19" fmla="*/ 15723 h 20205"/>
              <a:gd name="connsiteX20" fmla="*/ 1263 w 18270"/>
              <a:gd name="connsiteY20" fmla="*/ 13268 h 20205"/>
              <a:gd name="connsiteX21" fmla="*/ 0 w 18270"/>
              <a:gd name="connsiteY21" fmla="*/ 11242 h 20205"/>
              <a:gd name="connsiteX22" fmla="*/ 1725 w 18270"/>
              <a:gd name="connsiteY22" fmla="*/ 9023 h 20205"/>
              <a:gd name="connsiteX23" fmla="*/ 174 w 18270"/>
              <a:gd name="connsiteY23" fmla="*/ 6518 h 20205"/>
              <a:gd name="connsiteX24" fmla="*/ 2807 w 18270"/>
              <a:gd name="connsiteY24" fmla="*/ 5949 h 20205"/>
              <a:gd name="connsiteX25" fmla="*/ 2435 w 18270"/>
              <a:gd name="connsiteY25" fmla="*/ 1523 h 20205"/>
              <a:gd name="connsiteX26" fmla="*/ 5984 w 18270"/>
              <a:gd name="connsiteY26" fmla="*/ 4863 h 20205"/>
              <a:gd name="connsiteX27" fmla="*/ 7513 w 18270"/>
              <a:gd name="connsiteY27" fmla="*/ 1186 h 20205"/>
              <a:gd name="connsiteX28" fmla="*/ 9680 w 18270"/>
              <a:gd name="connsiteY28" fmla="*/ 4108 h 20205"/>
              <a:gd name="connsiteX0" fmla="*/ 9680 w 18270"/>
              <a:gd name="connsiteY0" fmla="*/ 4108 h 20205"/>
              <a:gd name="connsiteX1" fmla="*/ 12153 w 18270"/>
              <a:gd name="connsiteY1" fmla="*/ 0 h 20205"/>
              <a:gd name="connsiteX2" fmla="*/ 11959 w 18270"/>
              <a:gd name="connsiteY2" fmla="*/ 4142 h 20205"/>
              <a:gd name="connsiteX3" fmla="*/ 15940 w 18270"/>
              <a:gd name="connsiteY3" fmla="*/ 1070 h 20205"/>
              <a:gd name="connsiteX4" fmla="*/ 14099 w 18270"/>
              <a:gd name="connsiteY4" fmla="*/ 5831 h 20205"/>
              <a:gd name="connsiteX5" fmla="*/ 17822 w 18270"/>
              <a:gd name="connsiteY5" fmla="*/ 5127 h 20205"/>
              <a:gd name="connsiteX6" fmla="*/ 15987 w 18270"/>
              <a:gd name="connsiteY6" fmla="*/ 7650 h 20205"/>
              <a:gd name="connsiteX7" fmla="*/ 18270 w 18270"/>
              <a:gd name="connsiteY7" fmla="*/ 10239 h 20205"/>
              <a:gd name="connsiteX8" fmla="*/ 15810 w 18270"/>
              <a:gd name="connsiteY8" fmla="*/ 10909 h 20205"/>
              <a:gd name="connsiteX9" fmla="*/ 17737 w 18270"/>
              <a:gd name="connsiteY9" fmla="*/ 16099 h 20205"/>
              <a:gd name="connsiteX10" fmla="*/ 13999 w 18270"/>
              <a:gd name="connsiteY10" fmla="*/ 14583 h 20205"/>
              <a:gd name="connsiteX11" fmla="*/ 13413 w 18270"/>
              <a:gd name="connsiteY11" fmla="*/ 17641 h 20205"/>
              <a:gd name="connsiteX12" fmla="*/ 10754 w 18270"/>
              <a:gd name="connsiteY12" fmla="*/ 16635 h 20205"/>
              <a:gd name="connsiteX13" fmla="*/ 9934 w 18270"/>
              <a:gd name="connsiteY13" fmla="*/ 19452 h 20205"/>
              <a:gd name="connsiteX14" fmla="*/ 8128 w 18270"/>
              <a:gd name="connsiteY14" fmla="*/ 15912 h 20205"/>
              <a:gd name="connsiteX15" fmla="*/ 5661 w 18270"/>
              <a:gd name="connsiteY15" fmla="*/ 20205 h 20205"/>
              <a:gd name="connsiteX16" fmla="*/ 5337 w 18270"/>
              <a:gd name="connsiteY16" fmla="*/ 15160 h 20205"/>
              <a:gd name="connsiteX17" fmla="*/ 2850 w 18270"/>
              <a:gd name="connsiteY17" fmla="*/ 19498 h 20205"/>
              <a:gd name="connsiteX18" fmla="*/ 2738 w 18270"/>
              <a:gd name="connsiteY18" fmla="*/ 16138 h 20205"/>
              <a:gd name="connsiteX19" fmla="*/ 430 w 18270"/>
              <a:gd name="connsiteY19" fmla="*/ 15723 h 20205"/>
              <a:gd name="connsiteX20" fmla="*/ 1263 w 18270"/>
              <a:gd name="connsiteY20" fmla="*/ 13268 h 20205"/>
              <a:gd name="connsiteX21" fmla="*/ 0 w 18270"/>
              <a:gd name="connsiteY21" fmla="*/ 11242 h 20205"/>
              <a:gd name="connsiteX22" fmla="*/ 1725 w 18270"/>
              <a:gd name="connsiteY22" fmla="*/ 9023 h 20205"/>
              <a:gd name="connsiteX23" fmla="*/ 174 w 18270"/>
              <a:gd name="connsiteY23" fmla="*/ 6518 h 20205"/>
              <a:gd name="connsiteX24" fmla="*/ 2807 w 18270"/>
              <a:gd name="connsiteY24" fmla="*/ 5949 h 20205"/>
              <a:gd name="connsiteX25" fmla="*/ 2435 w 18270"/>
              <a:gd name="connsiteY25" fmla="*/ 1523 h 20205"/>
              <a:gd name="connsiteX26" fmla="*/ 5984 w 18270"/>
              <a:gd name="connsiteY26" fmla="*/ 4863 h 20205"/>
              <a:gd name="connsiteX27" fmla="*/ 7513 w 18270"/>
              <a:gd name="connsiteY27" fmla="*/ 1186 h 20205"/>
              <a:gd name="connsiteX28" fmla="*/ 9680 w 18270"/>
              <a:gd name="connsiteY28" fmla="*/ 4108 h 20205"/>
              <a:gd name="connsiteX0" fmla="*/ 9680 w 18270"/>
              <a:gd name="connsiteY0" fmla="*/ 4108 h 20205"/>
              <a:gd name="connsiteX1" fmla="*/ 12153 w 18270"/>
              <a:gd name="connsiteY1" fmla="*/ 0 h 20205"/>
              <a:gd name="connsiteX2" fmla="*/ 11959 w 18270"/>
              <a:gd name="connsiteY2" fmla="*/ 4142 h 20205"/>
              <a:gd name="connsiteX3" fmla="*/ 15940 w 18270"/>
              <a:gd name="connsiteY3" fmla="*/ 1070 h 20205"/>
              <a:gd name="connsiteX4" fmla="*/ 14099 w 18270"/>
              <a:gd name="connsiteY4" fmla="*/ 5831 h 20205"/>
              <a:gd name="connsiteX5" fmla="*/ 17822 w 18270"/>
              <a:gd name="connsiteY5" fmla="*/ 5127 h 20205"/>
              <a:gd name="connsiteX6" fmla="*/ 15987 w 18270"/>
              <a:gd name="connsiteY6" fmla="*/ 7650 h 20205"/>
              <a:gd name="connsiteX7" fmla="*/ 18270 w 18270"/>
              <a:gd name="connsiteY7" fmla="*/ 10239 h 20205"/>
              <a:gd name="connsiteX8" fmla="*/ 15810 w 18270"/>
              <a:gd name="connsiteY8" fmla="*/ 10909 h 20205"/>
              <a:gd name="connsiteX9" fmla="*/ 17737 w 18270"/>
              <a:gd name="connsiteY9" fmla="*/ 16099 h 20205"/>
              <a:gd name="connsiteX10" fmla="*/ 13999 w 18270"/>
              <a:gd name="connsiteY10" fmla="*/ 14583 h 20205"/>
              <a:gd name="connsiteX11" fmla="*/ 13413 w 18270"/>
              <a:gd name="connsiteY11" fmla="*/ 17641 h 20205"/>
              <a:gd name="connsiteX12" fmla="*/ 10754 w 18270"/>
              <a:gd name="connsiteY12" fmla="*/ 16635 h 20205"/>
              <a:gd name="connsiteX13" fmla="*/ 9934 w 18270"/>
              <a:gd name="connsiteY13" fmla="*/ 19452 h 20205"/>
              <a:gd name="connsiteX14" fmla="*/ 8128 w 18270"/>
              <a:gd name="connsiteY14" fmla="*/ 15912 h 20205"/>
              <a:gd name="connsiteX15" fmla="*/ 5661 w 18270"/>
              <a:gd name="connsiteY15" fmla="*/ 20205 h 20205"/>
              <a:gd name="connsiteX16" fmla="*/ 5337 w 18270"/>
              <a:gd name="connsiteY16" fmla="*/ 15160 h 20205"/>
              <a:gd name="connsiteX17" fmla="*/ 2695 w 18270"/>
              <a:gd name="connsiteY17" fmla="*/ 19075 h 20205"/>
              <a:gd name="connsiteX18" fmla="*/ 2738 w 18270"/>
              <a:gd name="connsiteY18" fmla="*/ 16138 h 20205"/>
              <a:gd name="connsiteX19" fmla="*/ 430 w 18270"/>
              <a:gd name="connsiteY19" fmla="*/ 15723 h 20205"/>
              <a:gd name="connsiteX20" fmla="*/ 1263 w 18270"/>
              <a:gd name="connsiteY20" fmla="*/ 13268 h 20205"/>
              <a:gd name="connsiteX21" fmla="*/ 0 w 18270"/>
              <a:gd name="connsiteY21" fmla="*/ 11242 h 20205"/>
              <a:gd name="connsiteX22" fmla="*/ 1725 w 18270"/>
              <a:gd name="connsiteY22" fmla="*/ 9023 h 20205"/>
              <a:gd name="connsiteX23" fmla="*/ 174 w 18270"/>
              <a:gd name="connsiteY23" fmla="*/ 6518 h 20205"/>
              <a:gd name="connsiteX24" fmla="*/ 2807 w 18270"/>
              <a:gd name="connsiteY24" fmla="*/ 5949 h 20205"/>
              <a:gd name="connsiteX25" fmla="*/ 2435 w 18270"/>
              <a:gd name="connsiteY25" fmla="*/ 1523 h 20205"/>
              <a:gd name="connsiteX26" fmla="*/ 5984 w 18270"/>
              <a:gd name="connsiteY26" fmla="*/ 4863 h 20205"/>
              <a:gd name="connsiteX27" fmla="*/ 7513 w 18270"/>
              <a:gd name="connsiteY27" fmla="*/ 1186 h 20205"/>
              <a:gd name="connsiteX28" fmla="*/ 9680 w 18270"/>
              <a:gd name="connsiteY28" fmla="*/ 4108 h 20205"/>
              <a:gd name="connsiteX0" fmla="*/ 9680 w 18270"/>
              <a:gd name="connsiteY0" fmla="*/ 4108 h 20205"/>
              <a:gd name="connsiteX1" fmla="*/ 12153 w 18270"/>
              <a:gd name="connsiteY1" fmla="*/ 0 h 20205"/>
              <a:gd name="connsiteX2" fmla="*/ 11959 w 18270"/>
              <a:gd name="connsiteY2" fmla="*/ 4142 h 20205"/>
              <a:gd name="connsiteX3" fmla="*/ 15940 w 18270"/>
              <a:gd name="connsiteY3" fmla="*/ 1070 h 20205"/>
              <a:gd name="connsiteX4" fmla="*/ 14099 w 18270"/>
              <a:gd name="connsiteY4" fmla="*/ 5831 h 20205"/>
              <a:gd name="connsiteX5" fmla="*/ 17822 w 18270"/>
              <a:gd name="connsiteY5" fmla="*/ 5127 h 20205"/>
              <a:gd name="connsiteX6" fmla="*/ 15987 w 18270"/>
              <a:gd name="connsiteY6" fmla="*/ 7650 h 20205"/>
              <a:gd name="connsiteX7" fmla="*/ 18270 w 18270"/>
              <a:gd name="connsiteY7" fmla="*/ 10239 h 20205"/>
              <a:gd name="connsiteX8" fmla="*/ 15810 w 18270"/>
              <a:gd name="connsiteY8" fmla="*/ 10909 h 20205"/>
              <a:gd name="connsiteX9" fmla="*/ 17737 w 18270"/>
              <a:gd name="connsiteY9" fmla="*/ 16099 h 20205"/>
              <a:gd name="connsiteX10" fmla="*/ 13999 w 18270"/>
              <a:gd name="connsiteY10" fmla="*/ 14583 h 20205"/>
              <a:gd name="connsiteX11" fmla="*/ 14657 w 18270"/>
              <a:gd name="connsiteY11" fmla="*/ 17747 h 20205"/>
              <a:gd name="connsiteX12" fmla="*/ 10754 w 18270"/>
              <a:gd name="connsiteY12" fmla="*/ 16635 h 20205"/>
              <a:gd name="connsiteX13" fmla="*/ 9934 w 18270"/>
              <a:gd name="connsiteY13" fmla="*/ 19452 h 20205"/>
              <a:gd name="connsiteX14" fmla="*/ 8128 w 18270"/>
              <a:gd name="connsiteY14" fmla="*/ 15912 h 20205"/>
              <a:gd name="connsiteX15" fmla="*/ 5661 w 18270"/>
              <a:gd name="connsiteY15" fmla="*/ 20205 h 20205"/>
              <a:gd name="connsiteX16" fmla="*/ 5337 w 18270"/>
              <a:gd name="connsiteY16" fmla="*/ 15160 h 20205"/>
              <a:gd name="connsiteX17" fmla="*/ 2695 w 18270"/>
              <a:gd name="connsiteY17" fmla="*/ 19075 h 20205"/>
              <a:gd name="connsiteX18" fmla="*/ 2738 w 18270"/>
              <a:gd name="connsiteY18" fmla="*/ 16138 h 20205"/>
              <a:gd name="connsiteX19" fmla="*/ 430 w 18270"/>
              <a:gd name="connsiteY19" fmla="*/ 15723 h 20205"/>
              <a:gd name="connsiteX20" fmla="*/ 1263 w 18270"/>
              <a:gd name="connsiteY20" fmla="*/ 13268 h 20205"/>
              <a:gd name="connsiteX21" fmla="*/ 0 w 18270"/>
              <a:gd name="connsiteY21" fmla="*/ 11242 h 20205"/>
              <a:gd name="connsiteX22" fmla="*/ 1725 w 18270"/>
              <a:gd name="connsiteY22" fmla="*/ 9023 h 20205"/>
              <a:gd name="connsiteX23" fmla="*/ 174 w 18270"/>
              <a:gd name="connsiteY23" fmla="*/ 6518 h 20205"/>
              <a:gd name="connsiteX24" fmla="*/ 2807 w 18270"/>
              <a:gd name="connsiteY24" fmla="*/ 5949 h 20205"/>
              <a:gd name="connsiteX25" fmla="*/ 2435 w 18270"/>
              <a:gd name="connsiteY25" fmla="*/ 1523 h 20205"/>
              <a:gd name="connsiteX26" fmla="*/ 5984 w 18270"/>
              <a:gd name="connsiteY26" fmla="*/ 4863 h 20205"/>
              <a:gd name="connsiteX27" fmla="*/ 7513 w 18270"/>
              <a:gd name="connsiteY27" fmla="*/ 1186 h 20205"/>
              <a:gd name="connsiteX28" fmla="*/ 9680 w 18270"/>
              <a:gd name="connsiteY28" fmla="*/ 4108 h 20205"/>
              <a:gd name="connsiteX0" fmla="*/ 9680 w 18270"/>
              <a:gd name="connsiteY0" fmla="*/ 4108 h 20205"/>
              <a:gd name="connsiteX1" fmla="*/ 12153 w 18270"/>
              <a:gd name="connsiteY1" fmla="*/ 0 h 20205"/>
              <a:gd name="connsiteX2" fmla="*/ 11959 w 18270"/>
              <a:gd name="connsiteY2" fmla="*/ 4142 h 20205"/>
              <a:gd name="connsiteX3" fmla="*/ 15940 w 18270"/>
              <a:gd name="connsiteY3" fmla="*/ 1070 h 20205"/>
              <a:gd name="connsiteX4" fmla="*/ 14099 w 18270"/>
              <a:gd name="connsiteY4" fmla="*/ 5831 h 20205"/>
              <a:gd name="connsiteX5" fmla="*/ 17822 w 18270"/>
              <a:gd name="connsiteY5" fmla="*/ 5127 h 20205"/>
              <a:gd name="connsiteX6" fmla="*/ 15987 w 18270"/>
              <a:gd name="connsiteY6" fmla="*/ 7650 h 20205"/>
              <a:gd name="connsiteX7" fmla="*/ 18270 w 18270"/>
              <a:gd name="connsiteY7" fmla="*/ 10239 h 20205"/>
              <a:gd name="connsiteX8" fmla="*/ 15810 w 18270"/>
              <a:gd name="connsiteY8" fmla="*/ 10909 h 20205"/>
              <a:gd name="connsiteX9" fmla="*/ 17737 w 18270"/>
              <a:gd name="connsiteY9" fmla="*/ 16099 h 20205"/>
              <a:gd name="connsiteX10" fmla="*/ 13999 w 18270"/>
              <a:gd name="connsiteY10" fmla="*/ 14583 h 20205"/>
              <a:gd name="connsiteX11" fmla="*/ 14657 w 18270"/>
              <a:gd name="connsiteY11" fmla="*/ 17747 h 20205"/>
              <a:gd name="connsiteX12" fmla="*/ 10754 w 18270"/>
              <a:gd name="connsiteY12" fmla="*/ 16635 h 20205"/>
              <a:gd name="connsiteX13" fmla="*/ 10867 w 18270"/>
              <a:gd name="connsiteY13" fmla="*/ 19452 h 20205"/>
              <a:gd name="connsiteX14" fmla="*/ 8128 w 18270"/>
              <a:gd name="connsiteY14" fmla="*/ 15912 h 20205"/>
              <a:gd name="connsiteX15" fmla="*/ 5661 w 18270"/>
              <a:gd name="connsiteY15" fmla="*/ 20205 h 20205"/>
              <a:gd name="connsiteX16" fmla="*/ 5337 w 18270"/>
              <a:gd name="connsiteY16" fmla="*/ 15160 h 20205"/>
              <a:gd name="connsiteX17" fmla="*/ 2695 w 18270"/>
              <a:gd name="connsiteY17" fmla="*/ 19075 h 20205"/>
              <a:gd name="connsiteX18" fmla="*/ 2738 w 18270"/>
              <a:gd name="connsiteY18" fmla="*/ 16138 h 20205"/>
              <a:gd name="connsiteX19" fmla="*/ 430 w 18270"/>
              <a:gd name="connsiteY19" fmla="*/ 15723 h 20205"/>
              <a:gd name="connsiteX20" fmla="*/ 1263 w 18270"/>
              <a:gd name="connsiteY20" fmla="*/ 13268 h 20205"/>
              <a:gd name="connsiteX21" fmla="*/ 0 w 18270"/>
              <a:gd name="connsiteY21" fmla="*/ 11242 h 20205"/>
              <a:gd name="connsiteX22" fmla="*/ 1725 w 18270"/>
              <a:gd name="connsiteY22" fmla="*/ 9023 h 20205"/>
              <a:gd name="connsiteX23" fmla="*/ 174 w 18270"/>
              <a:gd name="connsiteY23" fmla="*/ 6518 h 20205"/>
              <a:gd name="connsiteX24" fmla="*/ 2807 w 18270"/>
              <a:gd name="connsiteY24" fmla="*/ 5949 h 20205"/>
              <a:gd name="connsiteX25" fmla="*/ 2435 w 18270"/>
              <a:gd name="connsiteY25" fmla="*/ 1523 h 20205"/>
              <a:gd name="connsiteX26" fmla="*/ 5984 w 18270"/>
              <a:gd name="connsiteY26" fmla="*/ 4863 h 20205"/>
              <a:gd name="connsiteX27" fmla="*/ 7513 w 18270"/>
              <a:gd name="connsiteY27" fmla="*/ 1186 h 20205"/>
              <a:gd name="connsiteX28" fmla="*/ 9680 w 18270"/>
              <a:gd name="connsiteY28" fmla="*/ 4108 h 20205"/>
              <a:gd name="connsiteX0" fmla="*/ 9680 w 18270"/>
              <a:gd name="connsiteY0" fmla="*/ 4108 h 20311"/>
              <a:gd name="connsiteX1" fmla="*/ 12153 w 18270"/>
              <a:gd name="connsiteY1" fmla="*/ 0 h 20311"/>
              <a:gd name="connsiteX2" fmla="*/ 11959 w 18270"/>
              <a:gd name="connsiteY2" fmla="*/ 4142 h 20311"/>
              <a:gd name="connsiteX3" fmla="*/ 15940 w 18270"/>
              <a:gd name="connsiteY3" fmla="*/ 1070 h 20311"/>
              <a:gd name="connsiteX4" fmla="*/ 14099 w 18270"/>
              <a:gd name="connsiteY4" fmla="*/ 5831 h 20311"/>
              <a:gd name="connsiteX5" fmla="*/ 17822 w 18270"/>
              <a:gd name="connsiteY5" fmla="*/ 5127 h 20311"/>
              <a:gd name="connsiteX6" fmla="*/ 15987 w 18270"/>
              <a:gd name="connsiteY6" fmla="*/ 7650 h 20311"/>
              <a:gd name="connsiteX7" fmla="*/ 18270 w 18270"/>
              <a:gd name="connsiteY7" fmla="*/ 10239 h 20311"/>
              <a:gd name="connsiteX8" fmla="*/ 15810 w 18270"/>
              <a:gd name="connsiteY8" fmla="*/ 10909 h 20311"/>
              <a:gd name="connsiteX9" fmla="*/ 17737 w 18270"/>
              <a:gd name="connsiteY9" fmla="*/ 16099 h 20311"/>
              <a:gd name="connsiteX10" fmla="*/ 13999 w 18270"/>
              <a:gd name="connsiteY10" fmla="*/ 14583 h 20311"/>
              <a:gd name="connsiteX11" fmla="*/ 14657 w 18270"/>
              <a:gd name="connsiteY11" fmla="*/ 17747 h 20311"/>
              <a:gd name="connsiteX12" fmla="*/ 10754 w 18270"/>
              <a:gd name="connsiteY12" fmla="*/ 16635 h 20311"/>
              <a:gd name="connsiteX13" fmla="*/ 10867 w 18270"/>
              <a:gd name="connsiteY13" fmla="*/ 19452 h 20311"/>
              <a:gd name="connsiteX14" fmla="*/ 8128 w 18270"/>
              <a:gd name="connsiteY14" fmla="*/ 15912 h 20311"/>
              <a:gd name="connsiteX15" fmla="*/ 6594 w 18270"/>
              <a:gd name="connsiteY15" fmla="*/ 20311 h 20311"/>
              <a:gd name="connsiteX16" fmla="*/ 5337 w 18270"/>
              <a:gd name="connsiteY16" fmla="*/ 15160 h 20311"/>
              <a:gd name="connsiteX17" fmla="*/ 2695 w 18270"/>
              <a:gd name="connsiteY17" fmla="*/ 19075 h 20311"/>
              <a:gd name="connsiteX18" fmla="*/ 2738 w 18270"/>
              <a:gd name="connsiteY18" fmla="*/ 16138 h 20311"/>
              <a:gd name="connsiteX19" fmla="*/ 430 w 18270"/>
              <a:gd name="connsiteY19" fmla="*/ 15723 h 20311"/>
              <a:gd name="connsiteX20" fmla="*/ 1263 w 18270"/>
              <a:gd name="connsiteY20" fmla="*/ 13268 h 20311"/>
              <a:gd name="connsiteX21" fmla="*/ 0 w 18270"/>
              <a:gd name="connsiteY21" fmla="*/ 11242 h 20311"/>
              <a:gd name="connsiteX22" fmla="*/ 1725 w 18270"/>
              <a:gd name="connsiteY22" fmla="*/ 9023 h 20311"/>
              <a:gd name="connsiteX23" fmla="*/ 174 w 18270"/>
              <a:gd name="connsiteY23" fmla="*/ 6518 h 20311"/>
              <a:gd name="connsiteX24" fmla="*/ 2807 w 18270"/>
              <a:gd name="connsiteY24" fmla="*/ 5949 h 20311"/>
              <a:gd name="connsiteX25" fmla="*/ 2435 w 18270"/>
              <a:gd name="connsiteY25" fmla="*/ 1523 h 20311"/>
              <a:gd name="connsiteX26" fmla="*/ 5984 w 18270"/>
              <a:gd name="connsiteY26" fmla="*/ 4863 h 20311"/>
              <a:gd name="connsiteX27" fmla="*/ 7513 w 18270"/>
              <a:gd name="connsiteY27" fmla="*/ 1186 h 20311"/>
              <a:gd name="connsiteX28" fmla="*/ 9680 w 18270"/>
              <a:gd name="connsiteY28" fmla="*/ 4108 h 20311"/>
              <a:gd name="connsiteX0" fmla="*/ 9680 w 18270"/>
              <a:gd name="connsiteY0" fmla="*/ 4108 h 20311"/>
              <a:gd name="connsiteX1" fmla="*/ 12153 w 18270"/>
              <a:gd name="connsiteY1" fmla="*/ 0 h 20311"/>
              <a:gd name="connsiteX2" fmla="*/ 11959 w 18270"/>
              <a:gd name="connsiteY2" fmla="*/ 4142 h 20311"/>
              <a:gd name="connsiteX3" fmla="*/ 15940 w 18270"/>
              <a:gd name="connsiteY3" fmla="*/ 1070 h 20311"/>
              <a:gd name="connsiteX4" fmla="*/ 14099 w 18270"/>
              <a:gd name="connsiteY4" fmla="*/ 5831 h 20311"/>
              <a:gd name="connsiteX5" fmla="*/ 17822 w 18270"/>
              <a:gd name="connsiteY5" fmla="*/ 5127 h 20311"/>
              <a:gd name="connsiteX6" fmla="*/ 15987 w 18270"/>
              <a:gd name="connsiteY6" fmla="*/ 7650 h 20311"/>
              <a:gd name="connsiteX7" fmla="*/ 18270 w 18270"/>
              <a:gd name="connsiteY7" fmla="*/ 10239 h 20311"/>
              <a:gd name="connsiteX8" fmla="*/ 15810 w 18270"/>
              <a:gd name="connsiteY8" fmla="*/ 10909 h 20311"/>
              <a:gd name="connsiteX9" fmla="*/ 17737 w 18270"/>
              <a:gd name="connsiteY9" fmla="*/ 16099 h 20311"/>
              <a:gd name="connsiteX10" fmla="*/ 13999 w 18270"/>
              <a:gd name="connsiteY10" fmla="*/ 14583 h 20311"/>
              <a:gd name="connsiteX11" fmla="*/ 14657 w 18270"/>
              <a:gd name="connsiteY11" fmla="*/ 17747 h 20311"/>
              <a:gd name="connsiteX12" fmla="*/ 10754 w 18270"/>
              <a:gd name="connsiteY12" fmla="*/ 16635 h 20311"/>
              <a:gd name="connsiteX13" fmla="*/ 10867 w 18270"/>
              <a:gd name="connsiteY13" fmla="*/ 19452 h 20311"/>
              <a:gd name="connsiteX14" fmla="*/ 8128 w 18270"/>
              <a:gd name="connsiteY14" fmla="*/ 15912 h 20311"/>
              <a:gd name="connsiteX15" fmla="*/ 6594 w 18270"/>
              <a:gd name="connsiteY15" fmla="*/ 20311 h 20311"/>
              <a:gd name="connsiteX16" fmla="*/ 5415 w 18270"/>
              <a:gd name="connsiteY16" fmla="*/ 15794 h 20311"/>
              <a:gd name="connsiteX17" fmla="*/ 2695 w 18270"/>
              <a:gd name="connsiteY17" fmla="*/ 19075 h 20311"/>
              <a:gd name="connsiteX18" fmla="*/ 2738 w 18270"/>
              <a:gd name="connsiteY18" fmla="*/ 16138 h 20311"/>
              <a:gd name="connsiteX19" fmla="*/ 430 w 18270"/>
              <a:gd name="connsiteY19" fmla="*/ 15723 h 20311"/>
              <a:gd name="connsiteX20" fmla="*/ 1263 w 18270"/>
              <a:gd name="connsiteY20" fmla="*/ 13268 h 20311"/>
              <a:gd name="connsiteX21" fmla="*/ 0 w 18270"/>
              <a:gd name="connsiteY21" fmla="*/ 11242 h 20311"/>
              <a:gd name="connsiteX22" fmla="*/ 1725 w 18270"/>
              <a:gd name="connsiteY22" fmla="*/ 9023 h 20311"/>
              <a:gd name="connsiteX23" fmla="*/ 174 w 18270"/>
              <a:gd name="connsiteY23" fmla="*/ 6518 h 20311"/>
              <a:gd name="connsiteX24" fmla="*/ 2807 w 18270"/>
              <a:gd name="connsiteY24" fmla="*/ 5949 h 20311"/>
              <a:gd name="connsiteX25" fmla="*/ 2435 w 18270"/>
              <a:gd name="connsiteY25" fmla="*/ 1523 h 20311"/>
              <a:gd name="connsiteX26" fmla="*/ 5984 w 18270"/>
              <a:gd name="connsiteY26" fmla="*/ 4863 h 20311"/>
              <a:gd name="connsiteX27" fmla="*/ 7513 w 18270"/>
              <a:gd name="connsiteY27" fmla="*/ 1186 h 20311"/>
              <a:gd name="connsiteX28" fmla="*/ 9680 w 18270"/>
              <a:gd name="connsiteY28" fmla="*/ 4108 h 20311"/>
              <a:gd name="connsiteX0" fmla="*/ 9680 w 18270"/>
              <a:gd name="connsiteY0" fmla="*/ 4108 h 20311"/>
              <a:gd name="connsiteX1" fmla="*/ 12153 w 18270"/>
              <a:gd name="connsiteY1" fmla="*/ 0 h 20311"/>
              <a:gd name="connsiteX2" fmla="*/ 11959 w 18270"/>
              <a:gd name="connsiteY2" fmla="*/ 4142 h 20311"/>
              <a:gd name="connsiteX3" fmla="*/ 15940 w 18270"/>
              <a:gd name="connsiteY3" fmla="*/ 1070 h 20311"/>
              <a:gd name="connsiteX4" fmla="*/ 14099 w 18270"/>
              <a:gd name="connsiteY4" fmla="*/ 5831 h 20311"/>
              <a:gd name="connsiteX5" fmla="*/ 17822 w 18270"/>
              <a:gd name="connsiteY5" fmla="*/ 5127 h 20311"/>
              <a:gd name="connsiteX6" fmla="*/ 15987 w 18270"/>
              <a:gd name="connsiteY6" fmla="*/ 7650 h 20311"/>
              <a:gd name="connsiteX7" fmla="*/ 18270 w 18270"/>
              <a:gd name="connsiteY7" fmla="*/ 10239 h 20311"/>
              <a:gd name="connsiteX8" fmla="*/ 15810 w 18270"/>
              <a:gd name="connsiteY8" fmla="*/ 10909 h 20311"/>
              <a:gd name="connsiteX9" fmla="*/ 17737 w 18270"/>
              <a:gd name="connsiteY9" fmla="*/ 16099 h 20311"/>
              <a:gd name="connsiteX10" fmla="*/ 13999 w 18270"/>
              <a:gd name="connsiteY10" fmla="*/ 14583 h 20311"/>
              <a:gd name="connsiteX11" fmla="*/ 14657 w 18270"/>
              <a:gd name="connsiteY11" fmla="*/ 17747 h 20311"/>
              <a:gd name="connsiteX12" fmla="*/ 10754 w 18270"/>
              <a:gd name="connsiteY12" fmla="*/ 16635 h 20311"/>
              <a:gd name="connsiteX13" fmla="*/ 10867 w 18270"/>
              <a:gd name="connsiteY13" fmla="*/ 19452 h 20311"/>
              <a:gd name="connsiteX14" fmla="*/ 8128 w 18270"/>
              <a:gd name="connsiteY14" fmla="*/ 15912 h 20311"/>
              <a:gd name="connsiteX15" fmla="*/ 6594 w 18270"/>
              <a:gd name="connsiteY15" fmla="*/ 20311 h 20311"/>
              <a:gd name="connsiteX16" fmla="*/ 5415 w 18270"/>
              <a:gd name="connsiteY16" fmla="*/ 15794 h 20311"/>
              <a:gd name="connsiteX17" fmla="*/ 2695 w 18270"/>
              <a:gd name="connsiteY17" fmla="*/ 19075 h 20311"/>
              <a:gd name="connsiteX18" fmla="*/ 2738 w 18270"/>
              <a:gd name="connsiteY18" fmla="*/ 16138 h 20311"/>
              <a:gd name="connsiteX19" fmla="*/ 430 w 18270"/>
              <a:gd name="connsiteY19" fmla="*/ 15723 h 20311"/>
              <a:gd name="connsiteX20" fmla="*/ 1263 w 18270"/>
              <a:gd name="connsiteY20" fmla="*/ 13268 h 20311"/>
              <a:gd name="connsiteX21" fmla="*/ 0 w 18270"/>
              <a:gd name="connsiteY21" fmla="*/ 11242 h 20311"/>
              <a:gd name="connsiteX22" fmla="*/ 1725 w 18270"/>
              <a:gd name="connsiteY22" fmla="*/ 9023 h 20311"/>
              <a:gd name="connsiteX23" fmla="*/ 174 w 18270"/>
              <a:gd name="connsiteY23" fmla="*/ 6518 h 20311"/>
              <a:gd name="connsiteX24" fmla="*/ 2807 w 18270"/>
              <a:gd name="connsiteY24" fmla="*/ 5949 h 20311"/>
              <a:gd name="connsiteX25" fmla="*/ 2435 w 18270"/>
              <a:gd name="connsiteY25" fmla="*/ 1523 h 20311"/>
              <a:gd name="connsiteX26" fmla="*/ 5984 w 18270"/>
              <a:gd name="connsiteY26" fmla="*/ 4863 h 20311"/>
              <a:gd name="connsiteX27" fmla="*/ 7513 w 18270"/>
              <a:gd name="connsiteY27" fmla="*/ 1186 h 20311"/>
              <a:gd name="connsiteX28" fmla="*/ 9680 w 18270"/>
              <a:gd name="connsiteY28" fmla="*/ 4108 h 20311"/>
              <a:gd name="connsiteX0" fmla="*/ 9680 w 18270"/>
              <a:gd name="connsiteY0" fmla="*/ 4108 h 20311"/>
              <a:gd name="connsiteX1" fmla="*/ 12153 w 18270"/>
              <a:gd name="connsiteY1" fmla="*/ 0 h 20311"/>
              <a:gd name="connsiteX2" fmla="*/ 11959 w 18270"/>
              <a:gd name="connsiteY2" fmla="*/ 4142 h 20311"/>
              <a:gd name="connsiteX3" fmla="*/ 15940 w 18270"/>
              <a:gd name="connsiteY3" fmla="*/ 1070 h 20311"/>
              <a:gd name="connsiteX4" fmla="*/ 14099 w 18270"/>
              <a:gd name="connsiteY4" fmla="*/ 5831 h 20311"/>
              <a:gd name="connsiteX5" fmla="*/ 17822 w 18270"/>
              <a:gd name="connsiteY5" fmla="*/ 5127 h 20311"/>
              <a:gd name="connsiteX6" fmla="*/ 15987 w 18270"/>
              <a:gd name="connsiteY6" fmla="*/ 7650 h 20311"/>
              <a:gd name="connsiteX7" fmla="*/ 18270 w 18270"/>
              <a:gd name="connsiteY7" fmla="*/ 10239 h 20311"/>
              <a:gd name="connsiteX8" fmla="*/ 15810 w 18270"/>
              <a:gd name="connsiteY8" fmla="*/ 10909 h 20311"/>
              <a:gd name="connsiteX9" fmla="*/ 17737 w 18270"/>
              <a:gd name="connsiteY9" fmla="*/ 16099 h 20311"/>
              <a:gd name="connsiteX10" fmla="*/ 13999 w 18270"/>
              <a:gd name="connsiteY10" fmla="*/ 14583 h 20311"/>
              <a:gd name="connsiteX11" fmla="*/ 14657 w 18270"/>
              <a:gd name="connsiteY11" fmla="*/ 17747 h 20311"/>
              <a:gd name="connsiteX12" fmla="*/ 10754 w 18270"/>
              <a:gd name="connsiteY12" fmla="*/ 16635 h 20311"/>
              <a:gd name="connsiteX13" fmla="*/ 10867 w 18270"/>
              <a:gd name="connsiteY13" fmla="*/ 19452 h 20311"/>
              <a:gd name="connsiteX14" fmla="*/ 8128 w 18270"/>
              <a:gd name="connsiteY14" fmla="*/ 15912 h 20311"/>
              <a:gd name="connsiteX15" fmla="*/ 6594 w 18270"/>
              <a:gd name="connsiteY15" fmla="*/ 20311 h 20311"/>
              <a:gd name="connsiteX16" fmla="*/ 5415 w 18270"/>
              <a:gd name="connsiteY16" fmla="*/ 15794 h 20311"/>
              <a:gd name="connsiteX17" fmla="*/ 2695 w 18270"/>
              <a:gd name="connsiteY17" fmla="*/ 19075 h 20311"/>
              <a:gd name="connsiteX18" fmla="*/ 2738 w 18270"/>
              <a:gd name="connsiteY18" fmla="*/ 16138 h 20311"/>
              <a:gd name="connsiteX19" fmla="*/ 430 w 18270"/>
              <a:gd name="connsiteY19" fmla="*/ 15723 h 20311"/>
              <a:gd name="connsiteX20" fmla="*/ 1263 w 18270"/>
              <a:gd name="connsiteY20" fmla="*/ 13268 h 20311"/>
              <a:gd name="connsiteX21" fmla="*/ 0 w 18270"/>
              <a:gd name="connsiteY21" fmla="*/ 11242 h 20311"/>
              <a:gd name="connsiteX22" fmla="*/ 1725 w 18270"/>
              <a:gd name="connsiteY22" fmla="*/ 9023 h 20311"/>
              <a:gd name="connsiteX23" fmla="*/ 174 w 18270"/>
              <a:gd name="connsiteY23" fmla="*/ 6518 h 20311"/>
              <a:gd name="connsiteX24" fmla="*/ 2807 w 18270"/>
              <a:gd name="connsiteY24" fmla="*/ 5949 h 20311"/>
              <a:gd name="connsiteX25" fmla="*/ 2435 w 18270"/>
              <a:gd name="connsiteY25" fmla="*/ 1523 h 20311"/>
              <a:gd name="connsiteX26" fmla="*/ 5984 w 18270"/>
              <a:gd name="connsiteY26" fmla="*/ 4863 h 20311"/>
              <a:gd name="connsiteX27" fmla="*/ 7513 w 18270"/>
              <a:gd name="connsiteY27" fmla="*/ 1186 h 20311"/>
              <a:gd name="connsiteX28" fmla="*/ 9680 w 18270"/>
              <a:gd name="connsiteY28" fmla="*/ 4108 h 20311"/>
              <a:gd name="connsiteX0" fmla="*/ 9680 w 18270"/>
              <a:gd name="connsiteY0" fmla="*/ 4108 h 20522"/>
              <a:gd name="connsiteX1" fmla="*/ 12153 w 18270"/>
              <a:gd name="connsiteY1" fmla="*/ 0 h 20522"/>
              <a:gd name="connsiteX2" fmla="*/ 11959 w 18270"/>
              <a:gd name="connsiteY2" fmla="*/ 4142 h 20522"/>
              <a:gd name="connsiteX3" fmla="*/ 15940 w 18270"/>
              <a:gd name="connsiteY3" fmla="*/ 1070 h 20522"/>
              <a:gd name="connsiteX4" fmla="*/ 14099 w 18270"/>
              <a:gd name="connsiteY4" fmla="*/ 5831 h 20522"/>
              <a:gd name="connsiteX5" fmla="*/ 17822 w 18270"/>
              <a:gd name="connsiteY5" fmla="*/ 5127 h 20522"/>
              <a:gd name="connsiteX6" fmla="*/ 15987 w 18270"/>
              <a:gd name="connsiteY6" fmla="*/ 7650 h 20522"/>
              <a:gd name="connsiteX7" fmla="*/ 18270 w 18270"/>
              <a:gd name="connsiteY7" fmla="*/ 10239 h 20522"/>
              <a:gd name="connsiteX8" fmla="*/ 15810 w 18270"/>
              <a:gd name="connsiteY8" fmla="*/ 10909 h 20522"/>
              <a:gd name="connsiteX9" fmla="*/ 17737 w 18270"/>
              <a:gd name="connsiteY9" fmla="*/ 16099 h 20522"/>
              <a:gd name="connsiteX10" fmla="*/ 13999 w 18270"/>
              <a:gd name="connsiteY10" fmla="*/ 14583 h 20522"/>
              <a:gd name="connsiteX11" fmla="*/ 14657 w 18270"/>
              <a:gd name="connsiteY11" fmla="*/ 17747 h 20522"/>
              <a:gd name="connsiteX12" fmla="*/ 10754 w 18270"/>
              <a:gd name="connsiteY12" fmla="*/ 16635 h 20522"/>
              <a:gd name="connsiteX13" fmla="*/ 10867 w 18270"/>
              <a:gd name="connsiteY13" fmla="*/ 19452 h 20522"/>
              <a:gd name="connsiteX14" fmla="*/ 8128 w 18270"/>
              <a:gd name="connsiteY14" fmla="*/ 15912 h 20522"/>
              <a:gd name="connsiteX15" fmla="*/ 6827 w 18270"/>
              <a:gd name="connsiteY15" fmla="*/ 20522 h 20522"/>
              <a:gd name="connsiteX16" fmla="*/ 5415 w 18270"/>
              <a:gd name="connsiteY16" fmla="*/ 15794 h 20522"/>
              <a:gd name="connsiteX17" fmla="*/ 2695 w 18270"/>
              <a:gd name="connsiteY17" fmla="*/ 19075 h 20522"/>
              <a:gd name="connsiteX18" fmla="*/ 2738 w 18270"/>
              <a:gd name="connsiteY18" fmla="*/ 16138 h 20522"/>
              <a:gd name="connsiteX19" fmla="*/ 430 w 18270"/>
              <a:gd name="connsiteY19" fmla="*/ 15723 h 20522"/>
              <a:gd name="connsiteX20" fmla="*/ 1263 w 18270"/>
              <a:gd name="connsiteY20" fmla="*/ 13268 h 20522"/>
              <a:gd name="connsiteX21" fmla="*/ 0 w 18270"/>
              <a:gd name="connsiteY21" fmla="*/ 11242 h 20522"/>
              <a:gd name="connsiteX22" fmla="*/ 1725 w 18270"/>
              <a:gd name="connsiteY22" fmla="*/ 9023 h 20522"/>
              <a:gd name="connsiteX23" fmla="*/ 174 w 18270"/>
              <a:gd name="connsiteY23" fmla="*/ 6518 h 20522"/>
              <a:gd name="connsiteX24" fmla="*/ 2807 w 18270"/>
              <a:gd name="connsiteY24" fmla="*/ 5949 h 20522"/>
              <a:gd name="connsiteX25" fmla="*/ 2435 w 18270"/>
              <a:gd name="connsiteY25" fmla="*/ 1523 h 20522"/>
              <a:gd name="connsiteX26" fmla="*/ 5984 w 18270"/>
              <a:gd name="connsiteY26" fmla="*/ 4863 h 20522"/>
              <a:gd name="connsiteX27" fmla="*/ 7513 w 18270"/>
              <a:gd name="connsiteY27" fmla="*/ 1186 h 20522"/>
              <a:gd name="connsiteX28" fmla="*/ 9680 w 18270"/>
              <a:gd name="connsiteY28" fmla="*/ 4108 h 20522"/>
              <a:gd name="connsiteX0" fmla="*/ 9680 w 18270"/>
              <a:gd name="connsiteY0" fmla="*/ 4108 h 20522"/>
              <a:gd name="connsiteX1" fmla="*/ 12153 w 18270"/>
              <a:gd name="connsiteY1" fmla="*/ 0 h 20522"/>
              <a:gd name="connsiteX2" fmla="*/ 11959 w 18270"/>
              <a:gd name="connsiteY2" fmla="*/ 4142 h 20522"/>
              <a:gd name="connsiteX3" fmla="*/ 15940 w 18270"/>
              <a:gd name="connsiteY3" fmla="*/ 1070 h 20522"/>
              <a:gd name="connsiteX4" fmla="*/ 14099 w 18270"/>
              <a:gd name="connsiteY4" fmla="*/ 5831 h 20522"/>
              <a:gd name="connsiteX5" fmla="*/ 17822 w 18270"/>
              <a:gd name="connsiteY5" fmla="*/ 5127 h 20522"/>
              <a:gd name="connsiteX6" fmla="*/ 15987 w 18270"/>
              <a:gd name="connsiteY6" fmla="*/ 7650 h 20522"/>
              <a:gd name="connsiteX7" fmla="*/ 18270 w 18270"/>
              <a:gd name="connsiteY7" fmla="*/ 10239 h 20522"/>
              <a:gd name="connsiteX8" fmla="*/ 15810 w 18270"/>
              <a:gd name="connsiteY8" fmla="*/ 10909 h 20522"/>
              <a:gd name="connsiteX9" fmla="*/ 17737 w 18270"/>
              <a:gd name="connsiteY9" fmla="*/ 16099 h 20522"/>
              <a:gd name="connsiteX10" fmla="*/ 13999 w 18270"/>
              <a:gd name="connsiteY10" fmla="*/ 14583 h 20522"/>
              <a:gd name="connsiteX11" fmla="*/ 14657 w 18270"/>
              <a:gd name="connsiteY11" fmla="*/ 17747 h 20522"/>
              <a:gd name="connsiteX12" fmla="*/ 10754 w 18270"/>
              <a:gd name="connsiteY12" fmla="*/ 16635 h 20522"/>
              <a:gd name="connsiteX13" fmla="*/ 10867 w 18270"/>
              <a:gd name="connsiteY13" fmla="*/ 19452 h 20522"/>
              <a:gd name="connsiteX14" fmla="*/ 8128 w 18270"/>
              <a:gd name="connsiteY14" fmla="*/ 15912 h 20522"/>
              <a:gd name="connsiteX15" fmla="*/ 6827 w 18270"/>
              <a:gd name="connsiteY15" fmla="*/ 20522 h 20522"/>
              <a:gd name="connsiteX16" fmla="*/ 5415 w 18270"/>
              <a:gd name="connsiteY16" fmla="*/ 15794 h 20522"/>
              <a:gd name="connsiteX17" fmla="*/ 2695 w 18270"/>
              <a:gd name="connsiteY17" fmla="*/ 19075 h 20522"/>
              <a:gd name="connsiteX18" fmla="*/ 2738 w 18270"/>
              <a:gd name="connsiteY18" fmla="*/ 16138 h 20522"/>
              <a:gd name="connsiteX19" fmla="*/ 430 w 18270"/>
              <a:gd name="connsiteY19" fmla="*/ 15723 h 20522"/>
              <a:gd name="connsiteX20" fmla="*/ 1263 w 18270"/>
              <a:gd name="connsiteY20" fmla="*/ 13268 h 20522"/>
              <a:gd name="connsiteX21" fmla="*/ 0 w 18270"/>
              <a:gd name="connsiteY21" fmla="*/ 11242 h 20522"/>
              <a:gd name="connsiteX22" fmla="*/ 1725 w 18270"/>
              <a:gd name="connsiteY22" fmla="*/ 9023 h 20522"/>
              <a:gd name="connsiteX23" fmla="*/ 174 w 18270"/>
              <a:gd name="connsiteY23" fmla="*/ 6518 h 20522"/>
              <a:gd name="connsiteX24" fmla="*/ 2807 w 18270"/>
              <a:gd name="connsiteY24" fmla="*/ 5949 h 20522"/>
              <a:gd name="connsiteX25" fmla="*/ 2435 w 18270"/>
              <a:gd name="connsiteY25" fmla="*/ 1523 h 20522"/>
              <a:gd name="connsiteX26" fmla="*/ 5984 w 18270"/>
              <a:gd name="connsiteY26" fmla="*/ 4863 h 20522"/>
              <a:gd name="connsiteX27" fmla="*/ 7513 w 18270"/>
              <a:gd name="connsiteY27" fmla="*/ 1186 h 20522"/>
              <a:gd name="connsiteX28" fmla="*/ 9680 w 18270"/>
              <a:gd name="connsiteY28" fmla="*/ 4108 h 20522"/>
              <a:gd name="connsiteX0" fmla="*/ 9680 w 18270"/>
              <a:gd name="connsiteY0" fmla="*/ 4108 h 20205"/>
              <a:gd name="connsiteX1" fmla="*/ 12153 w 18270"/>
              <a:gd name="connsiteY1" fmla="*/ 0 h 20205"/>
              <a:gd name="connsiteX2" fmla="*/ 11959 w 18270"/>
              <a:gd name="connsiteY2" fmla="*/ 4142 h 20205"/>
              <a:gd name="connsiteX3" fmla="*/ 15940 w 18270"/>
              <a:gd name="connsiteY3" fmla="*/ 1070 h 20205"/>
              <a:gd name="connsiteX4" fmla="*/ 14099 w 18270"/>
              <a:gd name="connsiteY4" fmla="*/ 5831 h 20205"/>
              <a:gd name="connsiteX5" fmla="*/ 17822 w 18270"/>
              <a:gd name="connsiteY5" fmla="*/ 5127 h 20205"/>
              <a:gd name="connsiteX6" fmla="*/ 15987 w 18270"/>
              <a:gd name="connsiteY6" fmla="*/ 7650 h 20205"/>
              <a:gd name="connsiteX7" fmla="*/ 18270 w 18270"/>
              <a:gd name="connsiteY7" fmla="*/ 10239 h 20205"/>
              <a:gd name="connsiteX8" fmla="*/ 15810 w 18270"/>
              <a:gd name="connsiteY8" fmla="*/ 10909 h 20205"/>
              <a:gd name="connsiteX9" fmla="*/ 17737 w 18270"/>
              <a:gd name="connsiteY9" fmla="*/ 16099 h 20205"/>
              <a:gd name="connsiteX10" fmla="*/ 13999 w 18270"/>
              <a:gd name="connsiteY10" fmla="*/ 14583 h 20205"/>
              <a:gd name="connsiteX11" fmla="*/ 14657 w 18270"/>
              <a:gd name="connsiteY11" fmla="*/ 17747 h 20205"/>
              <a:gd name="connsiteX12" fmla="*/ 10754 w 18270"/>
              <a:gd name="connsiteY12" fmla="*/ 16635 h 20205"/>
              <a:gd name="connsiteX13" fmla="*/ 10867 w 18270"/>
              <a:gd name="connsiteY13" fmla="*/ 19452 h 20205"/>
              <a:gd name="connsiteX14" fmla="*/ 8128 w 18270"/>
              <a:gd name="connsiteY14" fmla="*/ 15912 h 20205"/>
              <a:gd name="connsiteX15" fmla="*/ 7449 w 18270"/>
              <a:gd name="connsiteY15" fmla="*/ 20205 h 20205"/>
              <a:gd name="connsiteX16" fmla="*/ 5415 w 18270"/>
              <a:gd name="connsiteY16" fmla="*/ 15794 h 20205"/>
              <a:gd name="connsiteX17" fmla="*/ 2695 w 18270"/>
              <a:gd name="connsiteY17" fmla="*/ 19075 h 20205"/>
              <a:gd name="connsiteX18" fmla="*/ 2738 w 18270"/>
              <a:gd name="connsiteY18" fmla="*/ 16138 h 20205"/>
              <a:gd name="connsiteX19" fmla="*/ 430 w 18270"/>
              <a:gd name="connsiteY19" fmla="*/ 15723 h 20205"/>
              <a:gd name="connsiteX20" fmla="*/ 1263 w 18270"/>
              <a:gd name="connsiteY20" fmla="*/ 13268 h 20205"/>
              <a:gd name="connsiteX21" fmla="*/ 0 w 18270"/>
              <a:gd name="connsiteY21" fmla="*/ 11242 h 20205"/>
              <a:gd name="connsiteX22" fmla="*/ 1725 w 18270"/>
              <a:gd name="connsiteY22" fmla="*/ 9023 h 20205"/>
              <a:gd name="connsiteX23" fmla="*/ 174 w 18270"/>
              <a:gd name="connsiteY23" fmla="*/ 6518 h 20205"/>
              <a:gd name="connsiteX24" fmla="*/ 2807 w 18270"/>
              <a:gd name="connsiteY24" fmla="*/ 5949 h 20205"/>
              <a:gd name="connsiteX25" fmla="*/ 2435 w 18270"/>
              <a:gd name="connsiteY25" fmla="*/ 1523 h 20205"/>
              <a:gd name="connsiteX26" fmla="*/ 5984 w 18270"/>
              <a:gd name="connsiteY26" fmla="*/ 4863 h 20205"/>
              <a:gd name="connsiteX27" fmla="*/ 7513 w 18270"/>
              <a:gd name="connsiteY27" fmla="*/ 1186 h 20205"/>
              <a:gd name="connsiteX28" fmla="*/ 9680 w 18270"/>
              <a:gd name="connsiteY28" fmla="*/ 4108 h 20205"/>
              <a:gd name="connsiteX0" fmla="*/ 9680 w 18270"/>
              <a:gd name="connsiteY0" fmla="*/ 4108 h 20205"/>
              <a:gd name="connsiteX1" fmla="*/ 12153 w 18270"/>
              <a:gd name="connsiteY1" fmla="*/ 0 h 20205"/>
              <a:gd name="connsiteX2" fmla="*/ 11959 w 18270"/>
              <a:gd name="connsiteY2" fmla="*/ 4142 h 20205"/>
              <a:gd name="connsiteX3" fmla="*/ 15940 w 18270"/>
              <a:gd name="connsiteY3" fmla="*/ 1070 h 20205"/>
              <a:gd name="connsiteX4" fmla="*/ 14099 w 18270"/>
              <a:gd name="connsiteY4" fmla="*/ 5831 h 20205"/>
              <a:gd name="connsiteX5" fmla="*/ 17822 w 18270"/>
              <a:gd name="connsiteY5" fmla="*/ 5127 h 20205"/>
              <a:gd name="connsiteX6" fmla="*/ 15987 w 18270"/>
              <a:gd name="connsiteY6" fmla="*/ 7650 h 20205"/>
              <a:gd name="connsiteX7" fmla="*/ 18270 w 18270"/>
              <a:gd name="connsiteY7" fmla="*/ 10239 h 20205"/>
              <a:gd name="connsiteX8" fmla="*/ 15810 w 18270"/>
              <a:gd name="connsiteY8" fmla="*/ 10909 h 20205"/>
              <a:gd name="connsiteX9" fmla="*/ 17737 w 18270"/>
              <a:gd name="connsiteY9" fmla="*/ 16099 h 20205"/>
              <a:gd name="connsiteX10" fmla="*/ 13999 w 18270"/>
              <a:gd name="connsiteY10" fmla="*/ 14583 h 20205"/>
              <a:gd name="connsiteX11" fmla="*/ 14657 w 18270"/>
              <a:gd name="connsiteY11" fmla="*/ 17747 h 20205"/>
              <a:gd name="connsiteX12" fmla="*/ 10754 w 18270"/>
              <a:gd name="connsiteY12" fmla="*/ 16635 h 20205"/>
              <a:gd name="connsiteX13" fmla="*/ 10867 w 18270"/>
              <a:gd name="connsiteY13" fmla="*/ 19452 h 20205"/>
              <a:gd name="connsiteX14" fmla="*/ 8128 w 18270"/>
              <a:gd name="connsiteY14" fmla="*/ 15912 h 20205"/>
              <a:gd name="connsiteX15" fmla="*/ 7449 w 18270"/>
              <a:gd name="connsiteY15" fmla="*/ 20205 h 20205"/>
              <a:gd name="connsiteX16" fmla="*/ 5415 w 18270"/>
              <a:gd name="connsiteY16" fmla="*/ 15794 h 20205"/>
              <a:gd name="connsiteX17" fmla="*/ 2695 w 18270"/>
              <a:gd name="connsiteY17" fmla="*/ 19075 h 20205"/>
              <a:gd name="connsiteX18" fmla="*/ 2738 w 18270"/>
              <a:gd name="connsiteY18" fmla="*/ 16138 h 20205"/>
              <a:gd name="connsiteX19" fmla="*/ 430 w 18270"/>
              <a:gd name="connsiteY19" fmla="*/ 15723 h 20205"/>
              <a:gd name="connsiteX20" fmla="*/ 1263 w 18270"/>
              <a:gd name="connsiteY20" fmla="*/ 13268 h 20205"/>
              <a:gd name="connsiteX21" fmla="*/ 0 w 18270"/>
              <a:gd name="connsiteY21" fmla="*/ 11242 h 20205"/>
              <a:gd name="connsiteX22" fmla="*/ 1725 w 18270"/>
              <a:gd name="connsiteY22" fmla="*/ 9023 h 20205"/>
              <a:gd name="connsiteX23" fmla="*/ 174 w 18270"/>
              <a:gd name="connsiteY23" fmla="*/ 6518 h 20205"/>
              <a:gd name="connsiteX24" fmla="*/ 2807 w 18270"/>
              <a:gd name="connsiteY24" fmla="*/ 5949 h 20205"/>
              <a:gd name="connsiteX25" fmla="*/ 2435 w 18270"/>
              <a:gd name="connsiteY25" fmla="*/ 1523 h 20205"/>
              <a:gd name="connsiteX26" fmla="*/ 5984 w 18270"/>
              <a:gd name="connsiteY26" fmla="*/ 4863 h 20205"/>
              <a:gd name="connsiteX27" fmla="*/ 7513 w 18270"/>
              <a:gd name="connsiteY27" fmla="*/ 1186 h 20205"/>
              <a:gd name="connsiteX28" fmla="*/ 9680 w 18270"/>
              <a:gd name="connsiteY28" fmla="*/ 4108 h 2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270" h="20205">
                <a:moveTo>
                  <a:pt x="9680" y="4108"/>
                </a:moveTo>
                <a:lnTo>
                  <a:pt x="12153" y="0"/>
                </a:lnTo>
                <a:cubicBezTo>
                  <a:pt x="12065" y="1926"/>
                  <a:pt x="12047" y="2216"/>
                  <a:pt x="11959" y="4142"/>
                </a:cubicBezTo>
                <a:lnTo>
                  <a:pt x="15940" y="1070"/>
                </a:lnTo>
                <a:lnTo>
                  <a:pt x="14099" y="5831"/>
                </a:lnTo>
                <a:lnTo>
                  <a:pt x="17822" y="5127"/>
                </a:lnTo>
                <a:lnTo>
                  <a:pt x="15987" y="7650"/>
                </a:lnTo>
                <a:lnTo>
                  <a:pt x="18270" y="10239"/>
                </a:lnTo>
                <a:lnTo>
                  <a:pt x="15810" y="10909"/>
                </a:lnTo>
                <a:lnTo>
                  <a:pt x="17737" y="16099"/>
                </a:lnTo>
                <a:lnTo>
                  <a:pt x="13999" y="14583"/>
                </a:lnTo>
                <a:cubicBezTo>
                  <a:pt x="14100" y="15590"/>
                  <a:pt x="14556" y="16740"/>
                  <a:pt x="14657" y="17747"/>
                </a:cubicBezTo>
                <a:lnTo>
                  <a:pt x="10754" y="16635"/>
                </a:lnTo>
                <a:cubicBezTo>
                  <a:pt x="10792" y="17574"/>
                  <a:pt x="10829" y="18513"/>
                  <a:pt x="10867" y="19452"/>
                </a:cubicBezTo>
                <a:lnTo>
                  <a:pt x="8128" y="15912"/>
                </a:lnTo>
                <a:lnTo>
                  <a:pt x="7449" y="20205"/>
                </a:lnTo>
                <a:cubicBezTo>
                  <a:pt x="6459" y="18330"/>
                  <a:pt x="6405" y="18197"/>
                  <a:pt x="5415" y="15794"/>
                </a:cubicBezTo>
                <a:lnTo>
                  <a:pt x="2695" y="19075"/>
                </a:lnTo>
                <a:cubicBezTo>
                  <a:pt x="2658" y="17955"/>
                  <a:pt x="2775" y="17258"/>
                  <a:pt x="2738" y="16138"/>
                </a:cubicBezTo>
                <a:lnTo>
                  <a:pt x="430" y="15723"/>
                </a:lnTo>
                <a:lnTo>
                  <a:pt x="1263" y="13268"/>
                </a:lnTo>
                <a:lnTo>
                  <a:pt x="0" y="11242"/>
                </a:lnTo>
                <a:lnTo>
                  <a:pt x="1725" y="9023"/>
                </a:lnTo>
                <a:lnTo>
                  <a:pt x="174" y="6518"/>
                </a:lnTo>
                <a:lnTo>
                  <a:pt x="2807" y="5949"/>
                </a:lnTo>
                <a:cubicBezTo>
                  <a:pt x="2731" y="4668"/>
                  <a:pt x="2511" y="2804"/>
                  <a:pt x="2435" y="1523"/>
                </a:cubicBezTo>
                <a:lnTo>
                  <a:pt x="5984" y="4863"/>
                </a:lnTo>
                <a:lnTo>
                  <a:pt x="7513" y="1186"/>
                </a:lnTo>
                <a:lnTo>
                  <a:pt x="9680" y="4108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3306" name="Text Box 15"/>
          <p:cNvSpPr txBox="1">
            <a:spLocks noChangeArrowheads="1"/>
          </p:cNvSpPr>
          <p:nvPr/>
        </p:nvSpPr>
        <p:spPr bwMode="auto">
          <a:xfrm>
            <a:off x="7632700" y="3573463"/>
            <a:ext cx="15113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TW" sz="2400" b="1" smtClean="0">
                <a:solidFill>
                  <a:srgbClr val="808080"/>
                </a:solidFill>
              </a:rPr>
              <a:t> </a:t>
            </a:r>
            <a:r>
              <a:rPr lang="zh-TW" altLang="en-US" sz="2400" b="1" smtClean="0">
                <a:solidFill>
                  <a:srgbClr val="FFFFFF"/>
                </a:solidFill>
              </a:rPr>
              <a:t>基本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b="1" smtClean="0">
                <a:solidFill>
                  <a:srgbClr val="FFFFFF"/>
                </a:solidFill>
              </a:rPr>
              <a:t> 資料</a:t>
            </a:r>
            <a:endParaRPr lang="zh-TW" altLang="en-US" sz="2400" smtClean="0">
              <a:solidFill>
                <a:srgbClr val="FFFFFF"/>
              </a:solidFill>
            </a:endParaRPr>
          </a:p>
        </p:txBody>
      </p:sp>
      <p:sp>
        <p:nvSpPr>
          <p:cNvPr id="183307" name="AutoShape 8"/>
          <p:cNvSpPr>
            <a:spLocks noChangeArrowheads="1"/>
          </p:cNvSpPr>
          <p:nvPr/>
        </p:nvSpPr>
        <p:spPr bwMode="gray">
          <a:xfrm>
            <a:off x="0" y="1341438"/>
            <a:ext cx="1547813" cy="504825"/>
          </a:xfrm>
          <a:prstGeom prst="roundRect">
            <a:avLst>
              <a:gd name="adj" fmla="val 49106"/>
            </a:avLst>
          </a:prstGeom>
          <a:solidFill>
            <a:srgbClr val="CC99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 景</a:t>
            </a:r>
          </a:p>
        </p:txBody>
      </p:sp>
      <p:sp>
        <p:nvSpPr>
          <p:cNvPr id="183308" name="Rectangle 12"/>
          <p:cNvSpPr>
            <a:spLocks noChangeArrowheads="1"/>
          </p:cNvSpPr>
          <p:nvPr/>
        </p:nvSpPr>
        <p:spPr bwMode="auto">
          <a:xfrm>
            <a:off x="1763713" y="1341438"/>
            <a:ext cx="6337300" cy="155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zh-TW" altLang="en-US" sz="2400" b="1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納入</a:t>
            </a:r>
            <a:r>
              <a:rPr lang="en-US" altLang="zh-TW" sz="2400" b="1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sz="2400" b="1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年精進國民中小學教學品質計畫辦理</a:t>
            </a:r>
          </a:p>
          <a:p>
            <a:pPr eaLnBrk="1" hangingPunct="1"/>
            <a:r>
              <a:rPr lang="zh-TW" altLang="en-US" sz="2400" b="1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精進計畫及教育政策規劃缺少數據分析來源 </a:t>
            </a:r>
          </a:p>
          <a:p>
            <a:pPr eaLnBrk="1" hangingPunct="1"/>
            <a:r>
              <a:rPr lang="zh-TW" altLang="en-US" sz="2400" b="1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教師教學成效未取得回饋影響教學品質提升</a:t>
            </a:r>
          </a:p>
          <a:p>
            <a:pPr eaLnBrk="1" hangingPunct="1"/>
            <a:r>
              <a:rPr lang="en-US" altLang="zh-TW" sz="2400" b="1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400" b="1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年國民基本教育啟動各方對學生能力的疑慮</a:t>
            </a:r>
            <a:endParaRPr lang="zh-TW" altLang="en-US" sz="240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4049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圖片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9" name="文字方塊 3"/>
          <p:cNvSpPr txBox="1">
            <a:spLocks noChangeArrowheads="1"/>
          </p:cNvSpPr>
          <p:nvPr/>
        </p:nvSpPr>
        <p:spPr bwMode="auto">
          <a:xfrm>
            <a:off x="7235825" y="64531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smtClean="0">
              <a:solidFill>
                <a:srgbClr val="000000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183300" name="Picture 4" descr="台南市市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315913"/>
            <a:ext cx="2519363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1" name="標題 1"/>
          <p:cNvSpPr>
            <a:spLocks/>
          </p:cNvSpPr>
          <p:nvPr/>
        </p:nvSpPr>
        <p:spPr bwMode="auto">
          <a:xfrm>
            <a:off x="1908175" y="692150"/>
            <a:ext cx="6407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年國民小學力檢測</a:t>
            </a:r>
          </a:p>
        </p:txBody>
      </p:sp>
      <p:pic>
        <p:nvPicPr>
          <p:cNvPr id="183302" name="Picture 6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6338"/>
            <a:ext cx="4356100" cy="6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3" name="Picture 7" descr="imag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694" y="5113338"/>
            <a:ext cx="1782762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7" name="AutoShape 8"/>
          <p:cNvSpPr>
            <a:spLocks noChangeArrowheads="1"/>
          </p:cNvSpPr>
          <p:nvPr/>
        </p:nvSpPr>
        <p:spPr bwMode="gray">
          <a:xfrm>
            <a:off x="289643" y="1372164"/>
            <a:ext cx="1547813" cy="504825"/>
          </a:xfrm>
          <a:prstGeom prst="roundRect">
            <a:avLst>
              <a:gd name="adj" fmla="val 49106"/>
            </a:avLst>
          </a:prstGeom>
          <a:solidFill>
            <a:srgbClr val="CC99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工作團</a:t>
            </a:r>
            <a:r>
              <a:rPr kumimoji="0"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隊</a:t>
            </a:r>
            <a:endParaRPr kumimoji="0" lang="zh-TW" altLang="en-US" sz="24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691009"/>
              </p:ext>
            </p:extLst>
          </p:nvPr>
        </p:nvGraphicFramePr>
        <p:xfrm>
          <a:off x="647370" y="2581141"/>
          <a:ext cx="7417459" cy="34506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88326"/>
                <a:gridCol w="839996"/>
                <a:gridCol w="1392252"/>
                <a:gridCol w="1332590"/>
                <a:gridCol w="2664295"/>
              </a:tblGrid>
              <a:tr h="34098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</a:rPr>
                        <a:t>工作類別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姓名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服務單位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職稱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職掌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980">
                <a:tc row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</a:rPr>
                        <a:t>測後</a:t>
                      </a:r>
                      <a:r>
                        <a:rPr lang="zh-TW" sz="18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分析諮詢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凃柏原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台南大學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測驗統計組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副教授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</a:rPr>
                        <a:t>計畫之專業輔導與諮詢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8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徐立真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助理教授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計畫之專業輔導與諮詢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980">
                <a:tc rowSpan="7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</a:rPr>
                        <a:t>國語文測後</a:t>
                      </a:r>
                      <a:r>
                        <a:rPr lang="zh-TW" sz="18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分析與</a:t>
                      </a: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</a:rPr>
                        <a:t>報告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楊淑敏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</a:rPr>
                        <a:t>國民教育輔導團國語文工作小組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召集校長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國語文測後分析報告規劃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9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吳永清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執秘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國語文測後分析報告執行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9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何銘鴻</a:t>
                      </a:r>
                      <a:endParaRPr lang="zh-TW" altLang="zh-TW" sz="18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輔導員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國語文測後分析報告撰寫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9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方啟丞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輔導員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</a:rPr>
                        <a:t>國語文測後分析報告撰寫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9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</a:rPr>
                        <a:t>陳春蓮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輔導員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國語文測後分析報告撰寫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9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沈珍貝</a:t>
                      </a:r>
                      <a:endParaRPr lang="zh-TW" altLang="zh-TW" sz="18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輔導員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國語文測後分析報告撰寫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9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黃惠美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1"/>
                          </a:solidFill>
                          <a:effectLst/>
                        </a:rPr>
                        <a:t>輔導員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</a:rPr>
                        <a:t>國語文測後分析報告撰寫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1889402"/>
            <a:ext cx="469872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國語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科</a:t>
            </a:r>
            <a:r>
              <a:rPr kumimoji="0" lang="zh-TW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學力檢測工作小組</a:t>
            </a:r>
            <a:endParaRPr kumimoji="0" lang="zh-TW" alt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0523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圖片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1" name="文字方塊 3"/>
          <p:cNvSpPr txBox="1">
            <a:spLocks noChangeArrowheads="1"/>
          </p:cNvSpPr>
          <p:nvPr/>
        </p:nvSpPr>
        <p:spPr bwMode="auto">
          <a:xfrm>
            <a:off x="7235825" y="64531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smtClean="0">
              <a:solidFill>
                <a:srgbClr val="000000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191492" name="Picture 4" descr="台南市市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315913"/>
            <a:ext cx="2519363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3" name="標題 1"/>
          <p:cNvSpPr>
            <a:spLocks/>
          </p:cNvSpPr>
          <p:nvPr/>
        </p:nvSpPr>
        <p:spPr bwMode="auto">
          <a:xfrm>
            <a:off x="1908175" y="692150"/>
            <a:ext cx="6407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各縣市辦理學力檢測情形</a:t>
            </a:r>
          </a:p>
        </p:txBody>
      </p:sp>
      <p:pic>
        <p:nvPicPr>
          <p:cNvPr id="191494" name="Picture 6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6338"/>
            <a:ext cx="4356100" cy="6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495" name="Picture 7" descr="imag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5084763"/>
            <a:ext cx="1782762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6" name="Rectangle 4"/>
          <p:cNvSpPr>
            <a:spLocks noChangeArrowheads="1"/>
          </p:cNvSpPr>
          <p:nvPr/>
        </p:nvSpPr>
        <p:spPr bwMode="ltGray">
          <a:xfrm>
            <a:off x="323850" y="1844675"/>
            <a:ext cx="2303463" cy="10795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400" b="1" smtClean="0">
                <a:solidFill>
                  <a:srgbClr val="000000"/>
                </a:solidFill>
              </a:rPr>
              <a:t>5</a:t>
            </a:r>
            <a:r>
              <a:rPr kumimoji="0" lang="zh-TW" altLang="en-US" sz="2400" b="1" smtClean="0">
                <a:solidFill>
                  <a:srgbClr val="000000"/>
                </a:solidFill>
              </a:rPr>
              <a:t>月辦理學力</a:t>
            </a:r>
          </a:p>
          <a:p>
            <a:pPr eaLnBrk="1" hangingPunct="1"/>
            <a:r>
              <a:rPr kumimoji="0" lang="zh-TW" altLang="en-US" sz="2400" b="1" smtClean="0">
                <a:solidFill>
                  <a:srgbClr val="000000"/>
                </a:solidFill>
              </a:rPr>
              <a:t>檢測說明會</a:t>
            </a:r>
            <a:r>
              <a:rPr kumimoji="0" lang="zh-TW" altLang="en-US" sz="24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1499" name="Rectangle 4"/>
          <p:cNvSpPr>
            <a:spLocks noChangeArrowheads="1"/>
          </p:cNvSpPr>
          <p:nvPr/>
        </p:nvSpPr>
        <p:spPr bwMode="ltGray">
          <a:xfrm>
            <a:off x="5651500" y="1844675"/>
            <a:ext cx="2447925" cy="10080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sz="2400" b="1" smtClean="0">
                <a:solidFill>
                  <a:srgbClr val="000000"/>
                </a:solidFill>
                <a:latin typeface="新細明體" panose="02020500000000000000" pitchFamily="18" charset="-120"/>
              </a:rPr>
              <a:t>6</a:t>
            </a:r>
            <a:r>
              <a:rPr kumimoji="0" lang="zh-TW" altLang="en-US" sz="2400" b="1" smtClean="0">
                <a:solidFill>
                  <a:srgbClr val="000000"/>
                </a:solidFill>
                <a:latin typeface="新細明體" panose="02020500000000000000" pitchFamily="18" charset="-120"/>
              </a:rPr>
              <a:t>月底讀卡取得原始做答資料</a:t>
            </a:r>
            <a:r>
              <a:rPr kumimoji="0" lang="zh-TW" altLang="en-US" sz="2400" smtClean="0">
                <a:solidFill>
                  <a:srgbClr val="000000"/>
                </a:solidFill>
                <a:latin typeface="新細明體" panose="02020500000000000000" pitchFamily="18" charset="-120"/>
              </a:rPr>
              <a:t> </a:t>
            </a:r>
          </a:p>
        </p:txBody>
      </p:sp>
      <p:sp>
        <p:nvSpPr>
          <p:cNvPr id="191500" name="Rectangle 4"/>
          <p:cNvSpPr>
            <a:spLocks noChangeArrowheads="1"/>
          </p:cNvSpPr>
          <p:nvPr/>
        </p:nvSpPr>
        <p:spPr bwMode="ltGray">
          <a:xfrm>
            <a:off x="5940425" y="3213100"/>
            <a:ext cx="2305050" cy="14398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400" b="1" smtClean="0">
                <a:solidFill>
                  <a:srgbClr val="000000"/>
                </a:solidFill>
                <a:latin typeface="新細明體" panose="02020500000000000000" pitchFamily="18" charset="-120"/>
              </a:rPr>
              <a:t>6</a:t>
            </a:r>
            <a:r>
              <a:rPr kumimoji="0" lang="zh-TW" altLang="en-US" sz="2400" b="1" smtClean="0">
                <a:solidFill>
                  <a:srgbClr val="000000"/>
                </a:solidFill>
                <a:latin typeface="新細明體" panose="02020500000000000000" pitchFamily="18" charset="-120"/>
              </a:rPr>
              <a:t>月中測後分析第一次會議 </a:t>
            </a:r>
          </a:p>
        </p:txBody>
      </p:sp>
      <p:sp>
        <p:nvSpPr>
          <p:cNvPr id="191501" name="Rectangle 4"/>
          <p:cNvSpPr>
            <a:spLocks noChangeArrowheads="1"/>
          </p:cNvSpPr>
          <p:nvPr/>
        </p:nvSpPr>
        <p:spPr bwMode="ltGray">
          <a:xfrm>
            <a:off x="3059113" y="3284538"/>
            <a:ext cx="2376487" cy="14398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400" b="1" smtClean="0">
                <a:solidFill>
                  <a:srgbClr val="000000"/>
                </a:solidFill>
                <a:latin typeface="新細明體" panose="02020500000000000000" pitchFamily="18" charset="-120"/>
              </a:rPr>
              <a:t>7</a:t>
            </a:r>
            <a:r>
              <a:rPr kumimoji="0" lang="zh-TW" altLang="en-US" sz="2400" b="1" smtClean="0">
                <a:solidFill>
                  <a:srgbClr val="000000"/>
                </a:solidFill>
                <a:latin typeface="新細明體" panose="02020500000000000000" pitchFamily="18" charset="-120"/>
              </a:rPr>
              <a:t>月初國教院提供原始做答反應及答對率 </a:t>
            </a:r>
            <a:r>
              <a:rPr kumimoji="0" lang="en-US" altLang="zh-TW" sz="2400" b="1" smtClean="0">
                <a:solidFill>
                  <a:srgbClr val="000000"/>
                </a:solidFill>
                <a:latin typeface="新細明體" panose="02020500000000000000" pitchFamily="18" charset="-120"/>
              </a:rPr>
              <a:t>PR</a:t>
            </a:r>
            <a:r>
              <a:rPr kumimoji="0" lang="zh-TW" altLang="en-US" sz="2400" b="1" smtClean="0">
                <a:solidFill>
                  <a:srgbClr val="000000"/>
                </a:solidFill>
                <a:latin typeface="新細明體" panose="02020500000000000000" pitchFamily="18" charset="-120"/>
              </a:rPr>
              <a:t>值對照表</a:t>
            </a:r>
            <a:r>
              <a:rPr kumimoji="0" lang="zh-TW" altLang="en-US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1502" name="Rectangle 4"/>
          <p:cNvSpPr>
            <a:spLocks noChangeArrowheads="1"/>
          </p:cNvSpPr>
          <p:nvPr/>
        </p:nvSpPr>
        <p:spPr bwMode="ltGray">
          <a:xfrm>
            <a:off x="323850" y="3284538"/>
            <a:ext cx="2447925" cy="15128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400" b="1" smtClean="0">
                <a:solidFill>
                  <a:srgbClr val="000000"/>
                </a:solidFill>
                <a:latin typeface="新細明體" panose="02020500000000000000" pitchFamily="18" charset="-120"/>
              </a:rPr>
              <a:t>7</a:t>
            </a:r>
            <a:r>
              <a:rPr kumimoji="0" lang="zh-TW" altLang="en-US" sz="2400" b="1" smtClean="0">
                <a:solidFill>
                  <a:srgbClr val="000000"/>
                </a:solidFill>
                <a:latin typeface="新細明體" panose="02020500000000000000" pitchFamily="18" charset="-120"/>
              </a:rPr>
              <a:t>月底測後分析第二次會議完成本市初步分析</a:t>
            </a:r>
          </a:p>
        </p:txBody>
      </p:sp>
      <p:sp>
        <p:nvSpPr>
          <p:cNvPr id="191503" name="Rectangle 4"/>
          <p:cNvSpPr>
            <a:spLocks noChangeArrowheads="1"/>
          </p:cNvSpPr>
          <p:nvPr/>
        </p:nvSpPr>
        <p:spPr bwMode="ltGray">
          <a:xfrm>
            <a:off x="971550" y="5229225"/>
            <a:ext cx="1584325" cy="10795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400" b="1" smtClean="0">
                <a:solidFill>
                  <a:srgbClr val="000000"/>
                </a:solidFill>
                <a:latin typeface="新細明體" panose="02020500000000000000" pitchFamily="18" charset="-120"/>
              </a:rPr>
              <a:t>8</a:t>
            </a:r>
            <a:r>
              <a:rPr kumimoji="0" lang="zh-TW" altLang="en-US" sz="2400" b="1" smtClean="0">
                <a:solidFill>
                  <a:srgbClr val="000000"/>
                </a:solidFill>
                <a:latin typeface="新細明體" panose="02020500000000000000" pitchFamily="18" charset="-120"/>
              </a:rPr>
              <a:t>月底面報進行修正</a:t>
            </a:r>
          </a:p>
        </p:txBody>
      </p:sp>
      <p:sp>
        <p:nvSpPr>
          <p:cNvPr id="191504" name="Line 16"/>
          <p:cNvSpPr>
            <a:spLocks noChangeShapeType="1"/>
          </p:cNvSpPr>
          <p:nvPr/>
        </p:nvSpPr>
        <p:spPr bwMode="auto">
          <a:xfrm flipV="1">
            <a:off x="2700338" y="2349500"/>
            <a:ext cx="4333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 flipV="1">
            <a:off x="5148263" y="2276475"/>
            <a:ext cx="4333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91507" name="AutoShape 19"/>
          <p:cNvSpPr>
            <a:spLocks noChangeArrowheads="1"/>
          </p:cNvSpPr>
          <p:nvPr/>
        </p:nvSpPr>
        <p:spPr bwMode="auto">
          <a:xfrm>
            <a:off x="8316913" y="2492375"/>
            <a:ext cx="215900" cy="865188"/>
          </a:xfrm>
          <a:prstGeom prst="curvedLeftArrow">
            <a:avLst>
              <a:gd name="adj1" fmla="val 80147"/>
              <a:gd name="adj2" fmla="val 16029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91508" name="Line 20"/>
          <p:cNvSpPr>
            <a:spLocks noChangeShapeType="1"/>
          </p:cNvSpPr>
          <p:nvPr/>
        </p:nvSpPr>
        <p:spPr bwMode="auto">
          <a:xfrm flipH="1">
            <a:off x="5435600" y="4076700"/>
            <a:ext cx="504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91509" name="Line 21"/>
          <p:cNvSpPr>
            <a:spLocks noChangeShapeType="1"/>
          </p:cNvSpPr>
          <p:nvPr/>
        </p:nvSpPr>
        <p:spPr bwMode="auto">
          <a:xfrm flipH="1">
            <a:off x="2700338" y="4292600"/>
            <a:ext cx="504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91510" name="AutoShape 22"/>
          <p:cNvSpPr>
            <a:spLocks noChangeArrowheads="1"/>
          </p:cNvSpPr>
          <p:nvPr/>
        </p:nvSpPr>
        <p:spPr bwMode="auto">
          <a:xfrm>
            <a:off x="250825" y="4797425"/>
            <a:ext cx="433388" cy="865188"/>
          </a:xfrm>
          <a:prstGeom prst="curvedRightArrow">
            <a:avLst>
              <a:gd name="adj1" fmla="val 39927"/>
              <a:gd name="adj2" fmla="val 7985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91511" name="Line 23"/>
          <p:cNvSpPr>
            <a:spLocks noChangeShapeType="1"/>
          </p:cNvSpPr>
          <p:nvPr/>
        </p:nvSpPr>
        <p:spPr bwMode="auto">
          <a:xfrm flipV="1">
            <a:off x="2555875" y="5734050"/>
            <a:ext cx="4333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91512" name="Rectangle 4"/>
          <p:cNvSpPr>
            <a:spLocks noChangeArrowheads="1"/>
          </p:cNvSpPr>
          <p:nvPr/>
        </p:nvSpPr>
        <p:spPr bwMode="ltGray">
          <a:xfrm>
            <a:off x="3132138" y="5229225"/>
            <a:ext cx="1800225" cy="10795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400" b="1" smtClean="0">
                <a:solidFill>
                  <a:srgbClr val="000000"/>
                </a:solidFill>
                <a:latin typeface="新細明體" panose="02020500000000000000" pitchFamily="18" charset="-120"/>
              </a:rPr>
              <a:t>9</a:t>
            </a:r>
            <a:r>
              <a:rPr kumimoji="0" lang="zh-TW" altLang="en-US" sz="2400" b="1" smtClean="0">
                <a:solidFill>
                  <a:srgbClr val="000000"/>
                </a:solidFill>
                <a:latin typeface="新細明體" panose="02020500000000000000" pitchFamily="18" charset="-120"/>
              </a:rPr>
              <a:t>月底測後分析說明會</a:t>
            </a:r>
          </a:p>
        </p:txBody>
      </p:sp>
      <p:sp>
        <p:nvSpPr>
          <p:cNvPr id="191513" name="Line 25"/>
          <p:cNvSpPr>
            <a:spLocks noChangeShapeType="1"/>
          </p:cNvSpPr>
          <p:nvPr/>
        </p:nvSpPr>
        <p:spPr bwMode="auto">
          <a:xfrm flipV="1">
            <a:off x="5003800" y="5805488"/>
            <a:ext cx="4333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91514" name="Rectangle 4"/>
          <p:cNvSpPr>
            <a:spLocks noChangeArrowheads="1"/>
          </p:cNvSpPr>
          <p:nvPr/>
        </p:nvSpPr>
        <p:spPr bwMode="ltGray">
          <a:xfrm>
            <a:off x="5508625" y="5229225"/>
            <a:ext cx="2663825" cy="10795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400" b="1" smtClean="0">
                <a:solidFill>
                  <a:srgbClr val="000000"/>
                </a:solidFill>
                <a:latin typeface="新細明體" panose="02020500000000000000" pitchFamily="18" charset="-120"/>
              </a:rPr>
              <a:t>10</a:t>
            </a:r>
            <a:r>
              <a:rPr kumimoji="0" lang="zh-TW" altLang="en-US" sz="2400" b="1" smtClean="0">
                <a:solidFill>
                  <a:srgbClr val="000000"/>
                </a:solidFill>
                <a:latin typeface="新細明體" panose="02020500000000000000" pitchFamily="18" charset="-120"/>
              </a:rPr>
              <a:t>月中前整合國教院報告編印成果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ltGray">
          <a:xfrm>
            <a:off x="3403600" y="1909937"/>
            <a:ext cx="1800225" cy="10080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400" b="1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5</a:t>
            </a:r>
            <a:r>
              <a:rPr kumimoji="0" lang="zh-TW" altLang="en-US" sz="2400" b="1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月底進行</a:t>
            </a:r>
          </a:p>
          <a:p>
            <a:pPr eaLnBrk="1" hangingPunct="1"/>
            <a:r>
              <a:rPr kumimoji="0" lang="zh-TW" altLang="en-US" sz="2400" b="1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檢測作業</a:t>
            </a:r>
            <a:r>
              <a:rPr kumimoji="0" lang="zh-TW" altLang="en-US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1498" name="Rectangle 4"/>
          <p:cNvSpPr>
            <a:spLocks noChangeArrowheads="1"/>
          </p:cNvSpPr>
          <p:nvPr/>
        </p:nvSpPr>
        <p:spPr bwMode="ltGray">
          <a:xfrm>
            <a:off x="3420269" y="2789413"/>
            <a:ext cx="1800225" cy="4445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 b="1" dirty="0" smtClean="0">
                <a:solidFill>
                  <a:srgbClr val="000000"/>
                </a:solidFill>
              </a:rPr>
              <a:t>104</a:t>
            </a:r>
            <a:r>
              <a:rPr kumimoji="0" lang="zh-TW" altLang="en-US" sz="2000" b="1" dirty="0" smtClean="0">
                <a:solidFill>
                  <a:srgbClr val="000000"/>
                </a:solidFill>
              </a:rPr>
              <a:t>年</a:t>
            </a:r>
            <a:r>
              <a:rPr kumimoji="0" lang="en-US" altLang="zh-TW" sz="2000" b="1" dirty="0" smtClean="0">
                <a:solidFill>
                  <a:srgbClr val="000000"/>
                </a:solidFill>
              </a:rPr>
              <a:t>5</a:t>
            </a:r>
            <a:r>
              <a:rPr kumimoji="0" lang="zh-TW" altLang="en-US" sz="2000" b="1" dirty="0" smtClean="0">
                <a:solidFill>
                  <a:srgbClr val="000000"/>
                </a:solidFill>
              </a:rPr>
              <a:t>月</a:t>
            </a:r>
            <a:r>
              <a:rPr kumimoji="0" lang="en-US" altLang="zh-TW" sz="2000" b="1" dirty="0" smtClean="0">
                <a:solidFill>
                  <a:srgbClr val="000000"/>
                </a:solidFill>
              </a:rPr>
              <a:t>22</a:t>
            </a:r>
            <a:r>
              <a:rPr kumimoji="0" lang="zh-TW" altLang="en-US" sz="2000" b="1" dirty="0" smtClean="0">
                <a:solidFill>
                  <a:srgbClr val="000000"/>
                </a:solidFill>
              </a:rPr>
              <a:t>日</a:t>
            </a:r>
            <a:endParaRPr kumimoji="0" lang="zh-TW" altLang="en-US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83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692150"/>
            <a:ext cx="7524750" cy="554038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zh-TW" altLang="en-US" sz="4000" dirty="0" smtClean="0">
                <a:solidFill>
                  <a:srgbClr val="FF0066"/>
                </a:solidFill>
              </a:rPr>
              <a:t>影響</a:t>
            </a:r>
            <a:r>
              <a:rPr lang="zh-TW" altLang="en-US" sz="4000" dirty="0" smtClean="0"/>
              <a:t>學測成績的</a:t>
            </a:r>
            <a:r>
              <a:rPr lang="zh-TW" altLang="en-US" sz="4000" dirty="0" smtClean="0">
                <a:solidFill>
                  <a:srgbClr val="FF0066"/>
                </a:solidFill>
              </a:rPr>
              <a:t>因素</a:t>
            </a:r>
            <a:endParaRPr lang="zh-TW" altLang="en-US" sz="4000" b="0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314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57438" y="1901825"/>
            <a:ext cx="6032500" cy="4010025"/>
          </a:xfrm>
        </p:spPr>
        <p:txBody>
          <a:bodyPr/>
          <a:lstStyle/>
          <a:p>
            <a:pPr eaLnBrk="1" hangingPunct="1"/>
            <a:r>
              <a:rPr lang="zh-TW" altLang="en-US" smtClean="0"/>
              <a:t>先天＝後天教養＝</a:t>
            </a:r>
            <a:r>
              <a:rPr lang="en-US" altLang="zh-TW" smtClean="0"/>
              <a:t>50</a:t>
            </a:r>
            <a:r>
              <a:rPr lang="zh-TW" altLang="en-US" smtClean="0"/>
              <a:t>％</a:t>
            </a:r>
          </a:p>
          <a:p>
            <a:pPr eaLnBrk="1" hangingPunct="1"/>
            <a:r>
              <a:rPr lang="zh-TW" altLang="en-US" smtClean="0"/>
              <a:t>社經地位</a:t>
            </a:r>
          </a:p>
          <a:p>
            <a:pPr eaLnBrk="1" hangingPunct="1"/>
            <a:r>
              <a:rPr lang="zh-TW" altLang="en-US" smtClean="0"/>
              <a:t>城鄉差距</a:t>
            </a:r>
          </a:p>
          <a:p>
            <a:pPr eaLnBrk="1" hangingPunct="1"/>
            <a:r>
              <a:rPr lang="zh-TW" altLang="en-US" smtClean="0"/>
              <a:t>性別（女</a:t>
            </a:r>
            <a:r>
              <a:rPr lang="en-US" altLang="zh-TW" smtClean="0"/>
              <a:t>&gt;</a:t>
            </a:r>
            <a:r>
              <a:rPr lang="zh-TW" altLang="en-US" smtClean="0"/>
              <a:t>男）</a:t>
            </a:r>
          </a:p>
          <a:p>
            <a:pPr eaLnBrk="1" hangingPunct="1"/>
            <a:r>
              <a:rPr lang="zh-TW" altLang="en-US" smtClean="0"/>
              <a:t>家中藏書量大（家長所得）</a:t>
            </a:r>
          </a:p>
          <a:p>
            <a:pPr eaLnBrk="1" hangingPunct="1"/>
            <a:r>
              <a:rPr lang="zh-TW" altLang="en-US" smtClean="0"/>
              <a:t>父母參與學校事物</a:t>
            </a:r>
          </a:p>
          <a:p>
            <a:pPr eaLnBrk="1" hangingPunct="1"/>
            <a:r>
              <a:rPr lang="zh-TW" altLang="en-US" smtClean="0"/>
              <a:t>父母是誰</a:t>
            </a:r>
            <a:r>
              <a:rPr lang="en-US" altLang="zh-TW" smtClean="0"/>
              <a:t>&gt;</a:t>
            </a:r>
            <a:r>
              <a:rPr lang="zh-TW" altLang="en-US" smtClean="0"/>
              <a:t>父母作了什麼？</a:t>
            </a:r>
            <a:endParaRPr lang="zh-TW" altLang="en-US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dirty="0" smtClean="0">
                <a:solidFill>
                  <a:srgbClr val="480000"/>
                </a:solidFill>
              </a:rPr>
              <a:t>全世界性基本學力檢測</a:t>
            </a:r>
            <a:endParaRPr lang="en-US" altLang="zh-TW" sz="4000" dirty="0" smtClean="0">
              <a:solidFill>
                <a:srgbClr val="480000"/>
              </a:solidFill>
            </a:endParaRPr>
          </a:p>
        </p:txBody>
      </p:sp>
      <p:sp>
        <p:nvSpPr>
          <p:cNvPr id="1873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84313"/>
            <a:ext cx="8353425" cy="446563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TW" sz="2800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PIRLS</a:t>
            </a:r>
            <a:r>
              <a:rPr lang="zh-TW" altLang="en-US" sz="2800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（促進國際閱讀素養研究）</a:t>
            </a:r>
          </a:p>
          <a:p>
            <a:pPr eaLnBrk="1" hangingPunct="1"/>
            <a:r>
              <a:rPr lang="en-US" altLang="zh-TW" sz="2800" b="0" dirty="0" smtClean="0">
                <a:latin typeface="Times New Roman" panose="02020603050405020304" pitchFamily="18" charset="0"/>
              </a:rPr>
              <a:t>PIRLS</a:t>
            </a:r>
            <a:r>
              <a:rPr lang="zh-TW" altLang="en-US" sz="2800" b="0" dirty="0" smtClean="0">
                <a:latin typeface="Times New Roman" panose="02020603050405020304" pitchFamily="18" charset="0"/>
              </a:rPr>
              <a:t>（</a:t>
            </a:r>
            <a:r>
              <a:rPr lang="en-US" altLang="zh-TW" sz="2800" b="0" u="sng" dirty="0" smtClean="0">
                <a:latin typeface="Times New Roman" panose="02020603050405020304" pitchFamily="18" charset="0"/>
              </a:rPr>
              <a:t>P</a:t>
            </a:r>
            <a:r>
              <a:rPr lang="en-US" altLang="zh-TW" sz="2800" b="0" dirty="0" smtClean="0">
                <a:latin typeface="Times New Roman" panose="02020603050405020304" pitchFamily="18" charset="0"/>
              </a:rPr>
              <a:t>rogress in </a:t>
            </a:r>
            <a:r>
              <a:rPr lang="en-US" altLang="zh-TW" sz="2800" b="0" u="sng" dirty="0" smtClean="0">
                <a:latin typeface="Times New Roman" panose="02020603050405020304" pitchFamily="18" charset="0"/>
              </a:rPr>
              <a:t>I</a:t>
            </a:r>
            <a:r>
              <a:rPr lang="en-US" altLang="zh-TW" sz="2800" b="0" dirty="0" smtClean="0">
                <a:latin typeface="Times New Roman" panose="02020603050405020304" pitchFamily="18" charset="0"/>
              </a:rPr>
              <a:t>nternational </a:t>
            </a:r>
            <a:r>
              <a:rPr lang="en-US" altLang="zh-TW" sz="2800" b="0" u="sng" dirty="0" smtClean="0">
                <a:latin typeface="Times New Roman" panose="02020603050405020304" pitchFamily="18" charset="0"/>
              </a:rPr>
              <a:t>R</a:t>
            </a:r>
            <a:r>
              <a:rPr lang="en-US" altLang="zh-TW" sz="2800" b="0" dirty="0" smtClean="0">
                <a:latin typeface="Times New Roman" panose="02020603050405020304" pitchFamily="18" charset="0"/>
              </a:rPr>
              <a:t>eading </a:t>
            </a:r>
            <a:r>
              <a:rPr lang="en-US" altLang="zh-TW" sz="2800" b="0" u="sng" dirty="0" smtClean="0">
                <a:latin typeface="Times New Roman" panose="02020603050405020304" pitchFamily="18" charset="0"/>
              </a:rPr>
              <a:t>L</a:t>
            </a:r>
            <a:r>
              <a:rPr lang="en-US" altLang="zh-TW" sz="2800" b="0" dirty="0" smtClean="0">
                <a:latin typeface="Times New Roman" panose="02020603050405020304" pitchFamily="18" charset="0"/>
              </a:rPr>
              <a:t>iteracy </a:t>
            </a:r>
            <a:r>
              <a:rPr lang="en-US" altLang="zh-TW" sz="2800" b="0" u="sng" dirty="0" smtClean="0">
                <a:latin typeface="Times New Roman" panose="02020603050405020304" pitchFamily="18" charset="0"/>
              </a:rPr>
              <a:t>S</a:t>
            </a:r>
            <a:r>
              <a:rPr lang="en-US" altLang="zh-TW" sz="2800" b="0" dirty="0" smtClean="0">
                <a:latin typeface="Times New Roman" panose="02020603050405020304" pitchFamily="18" charset="0"/>
              </a:rPr>
              <a:t>tudy</a:t>
            </a:r>
            <a:r>
              <a:rPr lang="zh-TW" altLang="en-US" sz="2800" b="0" dirty="0" smtClean="0">
                <a:latin typeface="Times New Roman" panose="02020603050405020304" pitchFamily="18" charset="0"/>
              </a:rPr>
              <a:t>）是由國際教育成就調查委員會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z="2800" b="0" dirty="0" smtClean="0">
                <a:latin typeface="Times New Roman" panose="02020603050405020304" pitchFamily="18" charset="0"/>
              </a:rPr>
              <a:t>（</a:t>
            </a:r>
            <a:r>
              <a:rPr lang="en-US" altLang="zh-TW" sz="2800" b="0" u="sng" dirty="0" smtClean="0">
                <a:latin typeface="Times New Roman" panose="02020603050405020304" pitchFamily="18" charset="0"/>
              </a:rPr>
              <a:t>I</a:t>
            </a:r>
            <a:r>
              <a:rPr lang="en-US" altLang="zh-TW" sz="2800" b="0" dirty="0" smtClean="0">
                <a:latin typeface="Times New Roman" panose="02020603050405020304" pitchFamily="18" charset="0"/>
              </a:rPr>
              <a:t>nternational Association for the </a:t>
            </a:r>
            <a:r>
              <a:rPr lang="en-US" altLang="zh-TW" sz="2800" b="0" u="sng" dirty="0" smtClean="0">
                <a:latin typeface="Times New Roman" panose="02020603050405020304" pitchFamily="18" charset="0"/>
              </a:rPr>
              <a:t>E</a:t>
            </a:r>
            <a:r>
              <a:rPr lang="en-US" altLang="zh-TW" sz="2800" b="0" dirty="0" smtClean="0">
                <a:latin typeface="Times New Roman" panose="02020603050405020304" pitchFamily="18" charset="0"/>
              </a:rPr>
              <a:t>valuation of Educational </a:t>
            </a:r>
            <a:r>
              <a:rPr lang="en-US" altLang="zh-TW" sz="2800" b="0" u="sng" dirty="0" smtClean="0">
                <a:latin typeface="Times New Roman" panose="02020603050405020304" pitchFamily="18" charset="0"/>
              </a:rPr>
              <a:t>A</a:t>
            </a:r>
            <a:r>
              <a:rPr lang="en-US" altLang="zh-TW" sz="2800" b="0" dirty="0" smtClean="0">
                <a:latin typeface="Times New Roman" panose="02020603050405020304" pitchFamily="18" charset="0"/>
              </a:rPr>
              <a:t>chievement; IEA</a:t>
            </a:r>
            <a:r>
              <a:rPr lang="zh-TW" altLang="en-US" sz="2800" b="0" dirty="0" smtClean="0">
                <a:latin typeface="Times New Roman" panose="02020603050405020304" pitchFamily="18" charset="0"/>
              </a:rPr>
              <a:t>）主持的計畫。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2800" u="sng" dirty="0" smtClean="0">
                <a:latin typeface="Times New Roman" panose="02020603050405020304" pitchFamily="18" charset="0"/>
              </a:rPr>
              <a:t>每五年</a:t>
            </a:r>
            <a:r>
              <a:rPr lang="zh-TW" altLang="en-US" sz="2800" b="0" dirty="0" smtClean="0">
                <a:latin typeface="Times New Roman" panose="02020603050405020304" pitchFamily="18" charset="0"/>
              </a:rPr>
              <a:t>考一次（</a:t>
            </a:r>
            <a:r>
              <a:rPr lang="zh-TW" altLang="en-US" sz="2800" u="sng" dirty="0" smtClean="0">
                <a:latin typeface="Times New Roman" panose="02020603050405020304" pitchFamily="18" charset="0"/>
              </a:rPr>
              <a:t>四年級</a:t>
            </a:r>
            <a:r>
              <a:rPr lang="zh-TW" altLang="en-US" sz="2800" b="0" dirty="0" smtClean="0">
                <a:latin typeface="Times New Roman" panose="02020603050405020304" pitchFamily="18" charset="0"/>
              </a:rPr>
              <a:t>學生）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2800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目的</a:t>
            </a:r>
            <a:r>
              <a:rPr lang="zh-TW" altLang="en-US" sz="2800" b="0" dirty="0" smtClean="0">
                <a:latin typeface="Times New Roman" panose="02020603050405020304" pitchFamily="18" charset="0"/>
              </a:rPr>
              <a:t>在研究世界各國及地區</a:t>
            </a:r>
            <a:r>
              <a:rPr lang="zh-TW" altLang="en-US" sz="2800" dirty="0" smtClean="0">
                <a:latin typeface="Times New Roman" panose="02020603050405020304" pitchFamily="18" charset="0"/>
              </a:rPr>
              <a:t>四年級兒童</a:t>
            </a:r>
            <a:r>
              <a:rPr lang="zh-TW" altLang="en-US" sz="2800" b="0" dirty="0" smtClean="0">
                <a:latin typeface="Times New Roman" panose="02020603050405020304" pitchFamily="18" charset="0"/>
              </a:rPr>
              <a:t>的</a:t>
            </a:r>
            <a:r>
              <a:rPr lang="zh-TW" altLang="en-US" sz="2800" u="sng" dirty="0" smtClean="0">
                <a:latin typeface="Times New Roman" panose="02020603050405020304" pitchFamily="18" charset="0"/>
              </a:rPr>
              <a:t>閱讀能力</a:t>
            </a:r>
            <a:endParaRPr lang="zh-TW" altLang="en-US" sz="2800" b="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en-US" sz="2800" b="0" dirty="0" smtClean="0">
                <a:latin typeface="Times New Roman" panose="02020603050405020304" pitchFamily="18" charset="0"/>
              </a:rPr>
              <a:t>台灣在</a:t>
            </a:r>
            <a:r>
              <a:rPr lang="en-US" altLang="zh-TW" sz="2800" u="sng" dirty="0" smtClean="0">
                <a:latin typeface="Times New Roman" panose="02020603050405020304" pitchFamily="18" charset="0"/>
              </a:rPr>
              <a:t>2004</a:t>
            </a:r>
            <a:r>
              <a:rPr lang="zh-TW" altLang="en-US" sz="2800" u="sng" dirty="0" smtClean="0">
                <a:latin typeface="Times New Roman" panose="02020603050405020304" pitchFamily="18" charset="0"/>
              </a:rPr>
              <a:t>年</a:t>
            </a:r>
            <a:r>
              <a:rPr lang="zh-TW" altLang="en-US" sz="2800" b="0" dirty="0" smtClean="0">
                <a:latin typeface="Times New Roman" panose="02020603050405020304" pitchFamily="18" charset="0"/>
              </a:rPr>
              <a:t>加入這項國際性的研究。</a:t>
            </a:r>
            <a:endParaRPr lang="en-US" altLang="zh-TW" sz="2800" b="0" dirty="0" smtClean="0">
              <a:latin typeface="Times New Roman" panose="02020603050405020304" pitchFamily="18" charset="0"/>
            </a:endParaRPr>
          </a:p>
          <a:p>
            <a:pPr eaLnBrk="1" hangingPunct="1"/>
            <a:endParaRPr lang="zh-TW" altLang="en-US" sz="2800" b="0" dirty="0" smtClean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>
                <a:solidFill>
                  <a:srgbClr val="FF0066"/>
                </a:solidFill>
              </a:rPr>
              <a:t>影響</a:t>
            </a:r>
            <a:r>
              <a:rPr lang="zh-TW" altLang="en-US" smtClean="0"/>
              <a:t>學測成績的</a:t>
            </a:r>
            <a:r>
              <a:rPr lang="zh-TW" altLang="en-US" smtClean="0">
                <a:solidFill>
                  <a:srgbClr val="FF0066"/>
                </a:solidFill>
              </a:rPr>
              <a:t>其他因素</a:t>
            </a:r>
          </a:p>
        </p:txBody>
      </p:sp>
      <p:sp>
        <p:nvSpPr>
          <p:cNvPr id="2365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9850" y="1901825"/>
            <a:ext cx="7194550" cy="4076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dirty="0" smtClean="0"/>
              <a:t>性別        </a:t>
            </a:r>
            <a:r>
              <a:rPr lang="zh-TW" altLang="en-US" sz="2800" dirty="0" smtClean="0">
                <a:solidFill>
                  <a:srgbClr val="0000CC"/>
                </a:solidFill>
              </a:rPr>
              <a:t>（台北市）</a:t>
            </a:r>
            <a:endParaRPr lang="zh-TW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 smtClean="0"/>
              <a:t>族群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 smtClean="0"/>
              <a:t>兄弟姊妹人數（反比）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 smtClean="0"/>
              <a:t>每天閱讀課外書籍時數（正比）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 smtClean="0"/>
              <a:t>家中藏書量（正比）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 smtClean="0"/>
              <a:t>每天寫回家作業的時間（反比）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 smtClean="0"/>
              <a:t>完成作業的情形（正比）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 smtClean="0"/>
              <a:t>每天看電視（少於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小時）、測驗結果歸因（無相關）</a:t>
            </a:r>
          </a:p>
        </p:txBody>
      </p:sp>
    </p:spTree>
    <p:extLst>
      <p:ext uri="{BB962C8B-B14F-4D97-AF65-F5344CB8AC3E}">
        <p14:creationId xmlns:p14="http://schemas.microsoft.com/office/powerpoint/2010/main" val="20347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>
                <a:solidFill>
                  <a:srgbClr val="FF0066"/>
                </a:solidFill>
              </a:rPr>
              <a:t>影響</a:t>
            </a:r>
            <a:r>
              <a:rPr lang="zh-TW" altLang="en-US" smtClean="0"/>
              <a:t>學測成績的</a:t>
            </a:r>
            <a:r>
              <a:rPr lang="zh-TW" altLang="en-US" smtClean="0">
                <a:solidFill>
                  <a:srgbClr val="FF0066"/>
                </a:solidFill>
              </a:rPr>
              <a:t>其他因素</a:t>
            </a:r>
          </a:p>
        </p:txBody>
      </p:sp>
      <p:sp>
        <p:nvSpPr>
          <p:cNvPr id="2324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57438" y="1901825"/>
            <a:ext cx="5305425" cy="394335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城鄉差距</a:t>
            </a:r>
          </a:p>
          <a:p>
            <a:pPr eaLnBrk="1" hangingPunct="1"/>
            <a:r>
              <a:rPr lang="zh-TW" altLang="en-US" dirty="0" smtClean="0"/>
              <a:t>性別</a:t>
            </a:r>
          </a:p>
          <a:p>
            <a:pPr eaLnBrk="1" hangingPunct="1"/>
            <a:r>
              <a:rPr lang="zh-TW" altLang="en-US" dirty="0" smtClean="0"/>
              <a:t>族群</a:t>
            </a:r>
          </a:p>
          <a:p>
            <a:pPr eaLnBrk="1" hangingPunct="1"/>
            <a:r>
              <a:rPr lang="zh-TW" altLang="en-US" dirty="0" smtClean="0"/>
              <a:t>隔代教養</a:t>
            </a:r>
          </a:p>
          <a:p>
            <a:pPr eaLnBrk="1" hangingPunct="1"/>
            <a:r>
              <a:rPr lang="zh-TW" altLang="en-US" dirty="0" smtClean="0"/>
              <a:t>收入高低</a:t>
            </a:r>
          </a:p>
          <a:p>
            <a:pPr eaLnBrk="1" hangingPunct="1"/>
            <a:r>
              <a:rPr lang="zh-TW" altLang="en-US" dirty="0" smtClean="0"/>
              <a:t>參加安親班</a:t>
            </a:r>
          </a:p>
          <a:p>
            <a:pPr eaLnBrk="1" hangingPunct="1"/>
            <a:r>
              <a:rPr lang="zh-TW" altLang="en-US" dirty="0" smtClean="0"/>
              <a:t>參加補習班  </a:t>
            </a:r>
            <a:r>
              <a:rPr lang="zh-TW" altLang="en-US" dirty="0" smtClean="0">
                <a:solidFill>
                  <a:srgbClr val="0000CC"/>
                </a:solidFill>
              </a:rPr>
              <a:t>（花蓮縣）</a:t>
            </a:r>
          </a:p>
        </p:txBody>
      </p:sp>
    </p:spTree>
    <p:extLst>
      <p:ext uri="{BB962C8B-B14F-4D97-AF65-F5344CB8AC3E}">
        <p14:creationId xmlns:p14="http://schemas.microsoft.com/office/powerpoint/2010/main" val="7128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TW" altLang="en-US" dirty="0" smtClean="0">
                <a:solidFill>
                  <a:srgbClr val="FF0066"/>
                </a:solidFill>
              </a:rPr>
              <a:t>影響</a:t>
            </a:r>
            <a:r>
              <a:rPr lang="zh-TW" altLang="en-US" dirty="0" smtClean="0"/>
              <a:t>學測成績的</a:t>
            </a:r>
            <a:r>
              <a:rPr lang="zh-TW" altLang="en-US" dirty="0" smtClean="0">
                <a:solidFill>
                  <a:srgbClr val="FF0066"/>
                </a:solidFill>
              </a:rPr>
              <a:t>其他因素</a:t>
            </a:r>
          </a:p>
        </p:txBody>
      </p:sp>
      <p:sp>
        <p:nvSpPr>
          <p:cNvPr id="2324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57438" y="1901825"/>
            <a:ext cx="5305425" cy="3943350"/>
          </a:xfrm>
        </p:spPr>
        <p:txBody>
          <a:bodyPr/>
          <a:lstStyle/>
          <a:p>
            <a:pPr eaLnBrk="1" hangingPunct="1"/>
            <a:r>
              <a:rPr lang="zh-TW" altLang="en-US" dirty="0"/>
              <a:t>學校規模</a:t>
            </a:r>
            <a:endParaRPr lang="en-US" altLang="zh-TW" dirty="0"/>
          </a:p>
          <a:p>
            <a:pPr eaLnBrk="1" hangingPunct="1"/>
            <a:r>
              <a:rPr lang="zh-TW" altLang="en-US" dirty="0" smtClean="0"/>
              <a:t>城鄉差距</a:t>
            </a:r>
            <a:r>
              <a:rPr lang="en-US" altLang="zh-TW" dirty="0" smtClean="0"/>
              <a:t>-</a:t>
            </a:r>
            <a:r>
              <a:rPr lang="zh-TW" altLang="en-US" sz="2800" dirty="0"/>
              <a:t>都會與工商</a:t>
            </a:r>
            <a:r>
              <a:rPr lang="zh-TW" altLang="en-US" sz="2800" dirty="0" smtClean="0"/>
              <a:t>區、</a:t>
            </a:r>
            <a:r>
              <a:rPr lang="zh-TW" altLang="zh-TW" sz="2800" kern="100" dirty="0" smtClean="0"/>
              <a:t>新興</a:t>
            </a:r>
            <a:r>
              <a:rPr lang="zh-TW" altLang="zh-TW" sz="2800" kern="100" dirty="0"/>
              <a:t>與傳統產業</a:t>
            </a:r>
            <a:r>
              <a:rPr lang="zh-TW" altLang="zh-TW" sz="2800" kern="100" dirty="0" smtClean="0"/>
              <a:t>區</a:t>
            </a:r>
            <a:r>
              <a:rPr lang="zh-TW" altLang="en-US" sz="2800" dirty="0"/>
              <a:t>、</a:t>
            </a:r>
            <a:r>
              <a:rPr lang="zh-TW" altLang="zh-TW" sz="2800" kern="100" dirty="0" smtClean="0"/>
              <a:t>低</a:t>
            </a:r>
            <a:r>
              <a:rPr lang="zh-TW" altLang="zh-TW" sz="2800" kern="100" dirty="0"/>
              <a:t>度發展與偏遠區</a:t>
            </a:r>
            <a:endParaRPr lang="zh-TW" altLang="zh-TW" sz="2800" kern="100" dirty="0"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eaLnBrk="1" hangingPunct="1"/>
            <a:r>
              <a:rPr lang="zh-TW" altLang="en-US" dirty="0" smtClean="0">
                <a:solidFill>
                  <a:srgbClr val="CC0099"/>
                </a:solidFill>
              </a:rPr>
              <a:t>閱讀時間</a:t>
            </a:r>
            <a:endParaRPr lang="en-US" altLang="zh-TW" dirty="0" smtClean="0">
              <a:solidFill>
                <a:srgbClr val="CC0099"/>
              </a:solidFill>
            </a:endParaRPr>
          </a:p>
          <a:p>
            <a:pPr eaLnBrk="1" hangingPunct="1"/>
            <a:r>
              <a:rPr lang="en-US" altLang="zh-TW" dirty="0" smtClean="0">
                <a:solidFill>
                  <a:srgbClr val="CC0099"/>
                </a:solidFill>
              </a:rPr>
              <a:t>…</a:t>
            </a:r>
            <a:endParaRPr lang="zh-TW" altLang="en-US" dirty="0" smtClean="0">
              <a:solidFill>
                <a:srgbClr val="CC0099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656" y="1363216"/>
            <a:ext cx="51480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</a:t>
            </a:r>
            <a:r>
              <a:rPr lang="zh-TW" altLang="en-US" sz="3200" dirty="0">
                <a:solidFill>
                  <a:srgbClr val="0000CC"/>
                </a:solidFill>
              </a:rPr>
              <a:t/>
            </a:r>
            <a:br>
              <a:rPr lang="zh-TW" altLang="en-US" sz="3200" dirty="0">
                <a:solidFill>
                  <a:srgbClr val="0000CC"/>
                </a:solidFill>
              </a:rPr>
            </a:b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250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圖片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3" name="文字方塊 3"/>
          <p:cNvSpPr txBox="1">
            <a:spLocks noChangeArrowheads="1"/>
          </p:cNvSpPr>
          <p:nvPr/>
        </p:nvSpPr>
        <p:spPr bwMode="auto">
          <a:xfrm>
            <a:off x="7235825" y="64531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smtClean="0">
              <a:solidFill>
                <a:srgbClr val="000000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199684" name="Picture 4" descr="台南市市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315913"/>
            <a:ext cx="2519363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5" name="標題 1"/>
          <p:cNvSpPr>
            <a:spLocks/>
          </p:cNvSpPr>
          <p:nvPr/>
        </p:nvSpPr>
        <p:spPr bwMode="auto">
          <a:xfrm>
            <a:off x="1547813" y="692150"/>
            <a:ext cx="71278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年國民小學力檢測結果</a:t>
            </a:r>
          </a:p>
        </p:txBody>
      </p:sp>
      <p:pic>
        <p:nvPicPr>
          <p:cNvPr id="199686" name="Picture 6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6338"/>
            <a:ext cx="4356100" cy="6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7" name="Picture 7" descr="imag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5084763"/>
            <a:ext cx="1782762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8" name="AutoShape 8"/>
          <p:cNvSpPr>
            <a:spLocks noChangeArrowheads="1"/>
          </p:cNvSpPr>
          <p:nvPr/>
        </p:nvSpPr>
        <p:spPr bwMode="gray">
          <a:xfrm>
            <a:off x="323850" y="1412875"/>
            <a:ext cx="2663825" cy="503238"/>
          </a:xfrm>
          <a:prstGeom prst="roundRect">
            <a:avLst>
              <a:gd name="adj" fmla="val 49106"/>
            </a:avLst>
          </a:prstGeom>
          <a:solidFill>
            <a:srgbClr val="CC99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 smtClean="0">
                <a:solidFill>
                  <a:srgbClr val="000000"/>
                </a:solidFill>
              </a:rPr>
              <a:t>提供常模參照</a:t>
            </a:r>
            <a:r>
              <a:rPr lang="en-US" altLang="zh-TW" sz="2000" b="1" smtClean="0">
                <a:solidFill>
                  <a:srgbClr val="000000"/>
                </a:solidFill>
              </a:rPr>
              <a:t>PR</a:t>
            </a:r>
            <a:r>
              <a:rPr lang="zh-TW" altLang="en-US" sz="2000" b="1" smtClean="0">
                <a:solidFill>
                  <a:srgbClr val="000000"/>
                </a:solidFill>
              </a:rPr>
              <a:t>值</a:t>
            </a:r>
          </a:p>
        </p:txBody>
      </p:sp>
      <p:sp>
        <p:nvSpPr>
          <p:cNvPr id="200016" name="Rectangle 4"/>
          <p:cNvSpPr>
            <a:spLocks noChangeArrowheads="1"/>
          </p:cNvSpPr>
          <p:nvPr/>
        </p:nvSpPr>
        <p:spPr bwMode="ltGray">
          <a:xfrm>
            <a:off x="3563938" y="1844675"/>
            <a:ext cx="2808287" cy="431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mtClean="0">
                <a:solidFill>
                  <a:srgbClr val="000000"/>
                </a:solidFill>
              </a:rPr>
              <a:t>在不同規模學校的</a:t>
            </a:r>
            <a:r>
              <a:rPr kumimoji="0" lang="en-US" altLang="zh-TW" smtClean="0">
                <a:solidFill>
                  <a:srgbClr val="000000"/>
                </a:solidFill>
              </a:rPr>
              <a:t>PR</a:t>
            </a:r>
            <a:r>
              <a:rPr kumimoji="0" lang="zh-TW" altLang="en-US" smtClean="0">
                <a:solidFill>
                  <a:srgbClr val="000000"/>
                </a:solidFill>
              </a:rPr>
              <a:t>值 </a:t>
            </a:r>
          </a:p>
        </p:txBody>
      </p:sp>
      <p:graphicFrame>
        <p:nvGraphicFramePr>
          <p:cNvPr id="200212" name="Group 532"/>
          <p:cNvGraphicFramePr>
            <a:graphicFrameLocks noGrp="1"/>
          </p:cNvGraphicFramePr>
          <p:nvPr/>
        </p:nvGraphicFramePr>
        <p:xfrm>
          <a:off x="539750" y="4437063"/>
          <a:ext cx="7920038" cy="1944688"/>
        </p:xfrm>
        <a:graphic>
          <a:graphicData uri="http://schemas.openxmlformats.org/drawingml/2006/table">
            <a:tbl>
              <a:tblPr/>
              <a:tblGrid>
                <a:gridCol w="1320800"/>
                <a:gridCol w="1319213"/>
                <a:gridCol w="1320800"/>
                <a:gridCol w="1319212"/>
                <a:gridCol w="1320800"/>
                <a:gridCol w="1319213"/>
              </a:tblGrid>
              <a:tr h="547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</a:rPr>
                        <a:t>答對題數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</a:rPr>
                        <a:t>全體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</a:rPr>
                        <a:t>都會與工商區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</a:rPr>
                        <a:t>新興與傳統產業區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</a:rPr>
                        <a:t>低度發展與偏遠區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</a:rPr>
                        <a:t>臺南市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Helvetica" panose="020B0604020202020204" pitchFamily="34" charset="0"/>
                          <a:cs typeface="新細明體" panose="02020500000000000000" pitchFamily="18" charset="-120"/>
                        </a:rPr>
                        <a:t>25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Helvetica" panose="020B0604020202020204" pitchFamily="34" charset="0"/>
                          <a:cs typeface="新細明體" panose="02020500000000000000" pitchFamily="18" charset="-120"/>
                        </a:rPr>
                        <a:t>99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Helvetica" panose="020B0604020202020204" pitchFamily="34" charset="0"/>
                          <a:cs typeface="新細明體" panose="02020500000000000000" pitchFamily="18" charset="-120"/>
                        </a:rPr>
                        <a:t>99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Helvetica" panose="020B0604020202020204" pitchFamily="34" charset="0"/>
                          <a:cs typeface="新細明體" panose="02020500000000000000" pitchFamily="18" charset="-120"/>
                        </a:rPr>
                        <a:t>99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Helvetica" panose="020B0604020202020204" pitchFamily="34" charset="0"/>
                          <a:cs typeface="新細明體" panose="02020500000000000000" pitchFamily="18" charset="-120"/>
                        </a:rPr>
                        <a:t>99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Helvetica" panose="020B0604020202020204" pitchFamily="34" charset="0"/>
                          <a:cs typeface="新細明體" panose="02020500000000000000" pitchFamily="18" charset="-120"/>
                        </a:rPr>
                        <a:t>99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Helvetica" panose="020B0604020202020204" pitchFamily="34" charset="0"/>
                          <a:cs typeface="新細明體" panose="02020500000000000000" pitchFamily="18" charset="-120"/>
                        </a:rPr>
                        <a:t>24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Helvetica" panose="020B0604020202020204" pitchFamily="34" charset="0"/>
                          <a:cs typeface="新細明體" panose="02020500000000000000" pitchFamily="18" charset="-120"/>
                        </a:rPr>
                        <a:t>99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Helvetica" panose="020B0604020202020204" pitchFamily="34" charset="0"/>
                          <a:cs typeface="新細明體" panose="02020500000000000000" pitchFamily="18" charset="-120"/>
                        </a:rPr>
                        <a:t>99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Helvetica" panose="020B0604020202020204" pitchFamily="34" charset="0"/>
                          <a:cs typeface="新細明體" panose="02020500000000000000" pitchFamily="18" charset="-120"/>
                        </a:rPr>
                        <a:t>98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Helvetica" panose="020B0604020202020204" pitchFamily="34" charset="0"/>
                          <a:cs typeface="新細明體" panose="02020500000000000000" pitchFamily="18" charset="-120"/>
                        </a:rPr>
                        <a:t>99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Helvetica" panose="020B0604020202020204" pitchFamily="34" charset="0"/>
                          <a:cs typeface="新細明體" panose="02020500000000000000" pitchFamily="18" charset="-120"/>
                        </a:rPr>
                        <a:t>99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Helvetica" panose="020B0604020202020204" pitchFamily="34" charset="0"/>
                          <a:cs typeface="新細明體" panose="02020500000000000000" pitchFamily="18" charset="-120"/>
                        </a:rPr>
                        <a:t>23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Helvetica" panose="020B0604020202020204" pitchFamily="34" charset="0"/>
                          <a:cs typeface="新細明體" panose="02020500000000000000" pitchFamily="18" charset="-120"/>
                        </a:rPr>
                        <a:t>96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Helvetica" panose="020B0604020202020204" pitchFamily="34" charset="0"/>
                          <a:cs typeface="新細明體" panose="02020500000000000000" pitchFamily="18" charset="-120"/>
                        </a:rPr>
                        <a:t>96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Helvetica" panose="020B0604020202020204" pitchFamily="34" charset="0"/>
                          <a:cs typeface="新細明體" panose="02020500000000000000" pitchFamily="18" charset="-120"/>
                        </a:rPr>
                        <a:t>95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Helvetica" panose="020B0604020202020204" pitchFamily="34" charset="0"/>
                          <a:cs typeface="新細明體" panose="02020500000000000000" pitchFamily="18" charset="-120"/>
                        </a:rPr>
                        <a:t>98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Helvetica" panose="020B0604020202020204" pitchFamily="34" charset="0"/>
                          <a:cs typeface="新細明體" panose="02020500000000000000" pitchFamily="18" charset="-120"/>
                        </a:rPr>
                        <a:t>97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Helvetica" panose="020B0604020202020204" pitchFamily="34" charset="0"/>
                          <a:cs typeface="新細明體" panose="02020500000000000000" pitchFamily="18" charset="-120"/>
                        </a:rPr>
                        <a:t>22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Helvetica" panose="020B0604020202020204" pitchFamily="34" charset="0"/>
                          <a:cs typeface="新細明體" panose="02020500000000000000" pitchFamily="18" charset="-120"/>
                        </a:rPr>
                        <a:t>91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Helvetica" panose="020B0604020202020204" pitchFamily="34" charset="0"/>
                          <a:cs typeface="新細明體" panose="02020500000000000000" pitchFamily="18" charset="-120"/>
                        </a:rPr>
                        <a:t>92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Helvetica" panose="020B0604020202020204" pitchFamily="34" charset="0"/>
                          <a:cs typeface="新細明體" panose="02020500000000000000" pitchFamily="18" charset="-120"/>
                        </a:rPr>
                        <a:t>89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Helvetica" panose="020B0604020202020204" pitchFamily="34" charset="0"/>
                          <a:cs typeface="新細明體" panose="02020500000000000000" pitchFamily="18" charset="-120"/>
                        </a:rPr>
                        <a:t>95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Helvetica" panose="020B0604020202020204" pitchFamily="34" charset="0"/>
                          <a:cs typeface="新細明體" panose="02020500000000000000" pitchFamily="18" charset="-120"/>
                        </a:rPr>
                        <a:t>92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0213" name="Rectangle 4"/>
          <p:cNvSpPr>
            <a:spLocks noChangeArrowheads="1"/>
          </p:cNvSpPr>
          <p:nvPr/>
        </p:nvSpPr>
        <p:spPr bwMode="ltGray">
          <a:xfrm>
            <a:off x="3348038" y="4005263"/>
            <a:ext cx="2808287" cy="431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mtClean="0">
                <a:solidFill>
                  <a:srgbClr val="000000"/>
                </a:solidFill>
              </a:rPr>
              <a:t>在不同產業區學校的</a:t>
            </a:r>
            <a:r>
              <a:rPr kumimoji="0" lang="en-US" altLang="zh-TW" smtClean="0">
                <a:solidFill>
                  <a:srgbClr val="000000"/>
                </a:solidFill>
              </a:rPr>
              <a:t>PR</a:t>
            </a:r>
            <a:r>
              <a:rPr kumimoji="0" lang="zh-TW" altLang="en-US" smtClean="0">
                <a:solidFill>
                  <a:srgbClr val="000000"/>
                </a:solidFill>
              </a:rPr>
              <a:t>值 </a:t>
            </a:r>
          </a:p>
        </p:txBody>
      </p:sp>
      <p:graphicFrame>
        <p:nvGraphicFramePr>
          <p:cNvPr id="200507" name="Group 827"/>
          <p:cNvGraphicFramePr>
            <a:graphicFrameLocks noGrp="1"/>
          </p:cNvGraphicFramePr>
          <p:nvPr/>
        </p:nvGraphicFramePr>
        <p:xfrm>
          <a:off x="11113" y="2349500"/>
          <a:ext cx="9132887" cy="1554480"/>
        </p:xfrm>
        <a:graphic>
          <a:graphicData uri="http://schemas.openxmlformats.org/drawingml/2006/table">
            <a:tbl>
              <a:tblPr/>
              <a:tblGrid>
                <a:gridCol w="1017587"/>
                <a:gridCol w="1014413"/>
                <a:gridCol w="1014412"/>
                <a:gridCol w="1014413"/>
                <a:gridCol w="1014412"/>
                <a:gridCol w="1014413"/>
                <a:gridCol w="1014412"/>
                <a:gridCol w="1014413"/>
                <a:gridCol w="1014412"/>
              </a:tblGrid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題數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台南市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6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班以下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台南市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07~12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班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台南市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13~18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班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台南市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19~24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班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台南市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25~36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班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台南市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37~59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班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台南市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60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班以上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台南市私立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25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24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98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98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98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96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94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23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97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96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96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96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94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94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91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85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22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94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92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92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91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88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87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84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76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134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圖片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5" name="文字方塊 3"/>
          <p:cNvSpPr txBox="1">
            <a:spLocks noChangeArrowheads="1"/>
          </p:cNvSpPr>
          <p:nvPr/>
        </p:nvSpPr>
        <p:spPr bwMode="auto">
          <a:xfrm>
            <a:off x="7235825" y="64531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smtClean="0">
              <a:solidFill>
                <a:srgbClr val="000000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197636" name="Picture 4" descr="台南市市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315913"/>
            <a:ext cx="2519363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7" name="標題 1"/>
          <p:cNvSpPr>
            <a:spLocks/>
          </p:cNvSpPr>
          <p:nvPr/>
        </p:nvSpPr>
        <p:spPr bwMode="auto">
          <a:xfrm>
            <a:off x="1547813" y="692150"/>
            <a:ext cx="71278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年國民小學力檢測結果</a:t>
            </a:r>
          </a:p>
        </p:txBody>
      </p:sp>
      <p:pic>
        <p:nvPicPr>
          <p:cNvPr id="197638" name="Picture 6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6338"/>
            <a:ext cx="4356100" cy="6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639" name="Picture 7" descr="imag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5084763"/>
            <a:ext cx="1782762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40" name="AutoShape 8"/>
          <p:cNvSpPr>
            <a:spLocks noChangeArrowheads="1"/>
          </p:cNvSpPr>
          <p:nvPr/>
        </p:nvSpPr>
        <p:spPr bwMode="gray">
          <a:xfrm>
            <a:off x="323850" y="1412875"/>
            <a:ext cx="2087563" cy="576263"/>
          </a:xfrm>
          <a:prstGeom prst="roundRect">
            <a:avLst>
              <a:gd name="adj" fmla="val 49106"/>
            </a:avLst>
          </a:prstGeom>
          <a:solidFill>
            <a:srgbClr val="CC99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 smtClean="0">
                <a:solidFill>
                  <a:srgbClr val="000000"/>
                </a:solidFill>
              </a:rPr>
              <a:t>情意題分析</a:t>
            </a:r>
          </a:p>
        </p:txBody>
      </p:sp>
      <p:sp>
        <p:nvSpPr>
          <p:cNvPr id="197643" name="AutoShape 8"/>
          <p:cNvSpPr>
            <a:spLocks noChangeArrowheads="1"/>
          </p:cNvSpPr>
          <p:nvPr/>
        </p:nvSpPr>
        <p:spPr bwMode="gray">
          <a:xfrm>
            <a:off x="5508625" y="1341438"/>
            <a:ext cx="2519363" cy="574675"/>
          </a:xfrm>
          <a:prstGeom prst="roundRect">
            <a:avLst>
              <a:gd name="adj" fmla="val 49106"/>
            </a:avLst>
          </a:prstGeom>
          <a:solidFill>
            <a:srgbClr val="CC99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 smtClean="0">
                <a:solidFill>
                  <a:srgbClr val="000000"/>
                </a:solidFill>
              </a:rPr>
              <a:t>教學建議逐題分析</a:t>
            </a:r>
          </a:p>
        </p:txBody>
      </p:sp>
      <p:graphicFrame>
        <p:nvGraphicFramePr>
          <p:cNvPr id="197691" name="Group 59"/>
          <p:cNvGraphicFramePr>
            <a:graphicFrameLocks noGrp="1"/>
          </p:cNvGraphicFramePr>
          <p:nvPr/>
        </p:nvGraphicFramePr>
        <p:xfrm>
          <a:off x="3833813" y="2276475"/>
          <a:ext cx="5310187" cy="3816350"/>
        </p:xfrm>
        <a:graphic>
          <a:graphicData uri="http://schemas.openxmlformats.org/drawingml/2006/table">
            <a:tbl>
              <a:tblPr/>
              <a:tblGrid>
                <a:gridCol w="879475"/>
                <a:gridCol w="4430712"/>
              </a:tblGrid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 panose="020F0502020204030204" pitchFamily="34" charset="0"/>
                        </a:rPr>
                        <a:t>評量指標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 panose="020F0502020204030204" pitchFamily="34" charset="0"/>
                        </a:rPr>
                        <a:t>回憶字形（含字音）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DFKaiShu-SB-Estd-BF"/>
                        </a:rPr>
                        <a:t>評量重點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DFKaiShu-SB-Estd-BF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DFKaiShu-SB-Estd-BF"/>
                        </a:rPr>
                        <a:t>辨識一字多音的正確讀音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DFKaiShu-SB-Estd-BF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DFKaiShu-SB-Estd-BF"/>
                        </a:rPr>
                        <a:t>認知層次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DFKaiShu-SB-Estd-BF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 panose="020F0502020204030204" pitchFamily="34" charset="0"/>
                        </a:rPr>
                        <a:t>記憶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95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DFKaiShu-SB-Estd-BF"/>
                        </a:rPr>
                        <a:t>試題選項分析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 panose="020F0502020204030204" pitchFamily="34" charset="0"/>
                        </a:rPr>
                        <a:t>：</a:t>
                      </a:r>
                      <a:endParaRPr kumimoji="1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 panose="020F0502020204030204" pitchFamily="34" charset="0"/>
                        </a:rPr>
                        <a:t>1.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 panose="020F0502020204030204" pitchFamily="34" charset="0"/>
                        </a:rPr>
                        <a:t>本題通過率為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 panose="020F0502020204030204" pitchFamily="34" charset="0"/>
                        </a:rPr>
                        <a:t>59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 panose="020F0502020204030204" pitchFamily="34" charset="0"/>
                        </a:rPr>
                        <a:t>％，難度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 panose="020F0502020204030204" pitchFamily="34" charset="0"/>
                        </a:rPr>
                        <a:t>0.59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 panose="020F0502020204030204" pitchFamily="34" charset="0"/>
                        </a:rPr>
                        <a:t>（適中），鑑別度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 panose="020F0502020204030204" pitchFamily="34" charset="0"/>
                        </a:rPr>
                        <a:t>0.4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 panose="020F0502020204030204" pitchFamily="34" charset="0"/>
                        </a:rPr>
                        <a:t>（優）。</a:t>
                      </a:r>
                      <a:endParaRPr kumimoji="1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選項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 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吸引不少高分組及低分組學生選答，惟因選項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ㄘㄣ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為「參」差不齊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之正確讀音，有可能是學生粗心誤選選項，並未能確認學生是否無法分辨</a:t>
                      </a: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「參」字之正確讀音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kumimoji="1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 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誘答選項吸引過半數低分組學生選答，特別是選項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3.4 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選答率較高，可能對於「參差」一詞不熟悉，故未能選出正確答案。</a:t>
                      </a:r>
                      <a:endParaRPr kumimoji="1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教學輔導建議：</a:t>
                      </a:r>
                      <a:endParaRPr kumimoji="1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教師宜針對一字多音部分加以整理，以易混淆的字詞成組實施教學，並利用常見的字詞進行辨義教學，指導學生熟習生字語詞的形音義。構詞如：「差」別：ㄔㄚ、「差」使：ㄔㄞ、參「差」：ㄘ。</a:t>
                      </a:r>
                      <a:endParaRPr kumimoji="1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 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「一字多音」是中國文字的特性，教師若能加強指導學生對於具有辨義作用，且在現代語言環境中的日常熟習詞語，能夠正確辨識與運用，對提高學生國語文素養，具有一定的關係。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69969"/>
              </p:ext>
            </p:extLst>
          </p:nvPr>
        </p:nvGraphicFramePr>
        <p:xfrm>
          <a:off x="74067" y="2530475"/>
          <a:ext cx="3685679" cy="250076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65685"/>
                <a:gridCol w="504056"/>
                <a:gridCol w="432048"/>
                <a:gridCol w="483890"/>
              </a:tblGrid>
              <a:tr h="570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</a:rPr>
                        <a:t>我常會使用何種方法，幫助自己理解一篇又長又難的文章？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</a:rPr>
                        <a:t>國語平均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</a:rPr>
                        <a:t>人數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</a:rPr>
                        <a:t>比例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</a:rPr>
                        <a:t>用自己的話摘要文章內容。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19.19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1295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25.5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</a:rPr>
                        <a:t>專注於文章中容易理解的部分。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17.36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1233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24.3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</a:rPr>
                        <a:t>儘可能將文章讀過很多遍。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18.77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1342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26.4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</a:rPr>
                        <a:t>將最重要的句子劃線標記。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17.85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1214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23.9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</a:rPr>
                        <a:t>總和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5084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100.0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4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2224" y="404813"/>
            <a:ext cx="4967288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測驗統計分析結果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966389"/>
              </p:ext>
            </p:extLst>
          </p:nvPr>
        </p:nvGraphicFramePr>
        <p:xfrm>
          <a:off x="2051720" y="1761117"/>
          <a:ext cx="5895297" cy="49377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235680"/>
                <a:gridCol w="2659617"/>
              </a:tblGrid>
              <a:tr h="243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年級</a:t>
                      </a:r>
                      <a:endParaRPr lang="zh-TW" sz="18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五年級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</a:tr>
              <a:tr h="243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題數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28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</a:tr>
              <a:tr h="243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人數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5139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</a:tr>
              <a:tr h="243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平均數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17.67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</a:tr>
              <a:tr h="243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變異數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27.99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</a:tr>
              <a:tr h="243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標準差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5.29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</a:tr>
              <a:tr h="243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最小值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2.00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</a:tr>
              <a:tr h="243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最大值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28.00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</a:tr>
              <a:tr h="243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中數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18.00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</a:tr>
              <a:tr h="243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內部一致性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0.83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</a:tr>
              <a:tr h="243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測量標準誤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2.16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</a:tr>
              <a:tr h="243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平均通過率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0.63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</a:tr>
              <a:tr h="243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Mean Item-Tot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0.43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</a:tr>
              <a:tr h="243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點二系列相關平均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0.58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</a:tr>
              <a:tr h="243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最高分</a:t>
                      </a:r>
                      <a:r>
                        <a:rPr lang="en-US" sz="1800" kern="100">
                          <a:effectLst/>
                        </a:rPr>
                        <a:t>(</a:t>
                      </a:r>
                      <a:r>
                        <a:rPr lang="zh-TW" sz="1800" kern="100">
                          <a:effectLst/>
                        </a:rPr>
                        <a:t>低分組</a:t>
                      </a:r>
                      <a:r>
                        <a:rPr lang="en-US" sz="1800" kern="100">
                          <a:effectLst/>
                        </a:rPr>
                        <a:t>)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14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</a:tr>
              <a:tr h="243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人數</a:t>
                      </a:r>
                      <a:r>
                        <a:rPr lang="en-US" sz="1800" kern="100">
                          <a:effectLst/>
                        </a:rPr>
                        <a:t>  (</a:t>
                      </a:r>
                      <a:r>
                        <a:rPr lang="zh-TW" sz="1800" kern="100">
                          <a:effectLst/>
                        </a:rPr>
                        <a:t>低分組</a:t>
                      </a:r>
                      <a:r>
                        <a:rPr lang="en-US" sz="1800" kern="100">
                          <a:effectLst/>
                        </a:rPr>
                        <a:t>)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1430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</a:tr>
              <a:tr h="243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最低分</a:t>
                      </a:r>
                      <a:r>
                        <a:rPr lang="en-US" sz="1800" kern="100">
                          <a:effectLst/>
                        </a:rPr>
                        <a:t>(</a:t>
                      </a:r>
                      <a:r>
                        <a:rPr lang="zh-TW" sz="1800" kern="100">
                          <a:effectLst/>
                        </a:rPr>
                        <a:t>高分組</a:t>
                      </a:r>
                      <a:r>
                        <a:rPr lang="en-US" sz="1800" kern="100">
                          <a:effectLst/>
                        </a:rPr>
                        <a:t>)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21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</a:tr>
              <a:tr h="243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人數</a:t>
                      </a:r>
                      <a:r>
                        <a:rPr lang="en-US" sz="1800" kern="100">
                          <a:effectLst/>
                        </a:rPr>
                        <a:t>  (</a:t>
                      </a:r>
                      <a:r>
                        <a:rPr lang="zh-TW" sz="1800" kern="100">
                          <a:effectLst/>
                        </a:rPr>
                        <a:t>高分組</a:t>
                      </a:r>
                      <a:r>
                        <a:rPr lang="en-US" sz="1800" kern="100">
                          <a:effectLst/>
                        </a:rPr>
                        <a:t>)</a:t>
                      </a:r>
                      <a:endParaRPr lang="zh-TW" sz="18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1722</a:t>
                      </a:r>
                      <a:endParaRPr lang="zh-TW" sz="18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36740" y="1361007"/>
            <a:ext cx="65812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表</a:t>
            </a: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5.2 </a:t>
            </a: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國小五年級學生國語科測驗傳統題目分析摘要表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40541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975" y="404813"/>
            <a:ext cx="4967288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測驗統計分析結果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矩形 3"/>
          <p:cNvSpPr>
            <a:spLocks noChangeArrowheads="1"/>
          </p:cNvSpPr>
          <p:nvPr/>
        </p:nvSpPr>
        <p:spPr bwMode="auto">
          <a:xfrm>
            <a:off x="1331913" y="1916113"/>
            <a:ext cx="71278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而言，題目平均通過率為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0.63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，平均鑑別度為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0.50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，內部一致性為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0.83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顯示本測驗在傳統測驗理論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試題分析上，呈現出本測驗的試題</a:t>
            </a:r>
            <a:r>
              <a:rPr lang="zh-TW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難度適中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鑑別度頗佳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，且具有</a:t>
            </a:r>
            <a:r>
              <a:rPr lang="zh-TW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良好的信度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2224" y="404813"/>
            <a:ext cx="4967288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測驗統計分析結果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475176"/>
              </p:ext>
            </p:extLst>
          </p:nvPr>
        </p:nvGraphicFramePr>
        <p:xfrm>
          <a:off x="1835696" y="2173352"/>
          <a:ext cx="6336704" cy="462368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83880"/>
                <a:gridCol w="1583880"/>
                <a:gridCol w="1583880"/>
                <a:gridCol w="1585064"/>
              </a:tblGrid>
              <a:tr h="494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 </a:t>
                      </a:r>
                      <a:endParaRPr lang="zh-TW" sz="22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平均數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標準差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人數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</a:tr>
              <a:tr h="494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6</a:t>
                      </a:r>
                      <a:r>
                        <a:rPr lang="zh-TW" sz="2200" kern="100">
                          <a:effectLst/>
                        </a:rPr>
                        <a:t>班以下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16.50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5.28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1139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</a:tr>
              <a:tr h="494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7~12</a:t>
                      </a:r>
                      <a:r>
                        <a:rPr lang="zh-TW" sz="2200" kern="100">
                          <a:effectLst/>
                        </a:rPr>
                        <a:t>班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16.64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5.27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611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</a:tr>
              <a:tr h="494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13~18</a:t>
                      </a:r>
                      <a:r>
                        <a:rPr lang="zh-TW" sz="2200" kern="100">
                          <a:effectLst/>
                        </a:rPr>
                        <a:t>班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17.21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5.13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436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</a:tr>
              <a:tr h="494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19~24</a:t>
                      </a:r>
                      <a:r>
                        <a:rPr lang="zh-TW" sz="2200" kern="100">
                          <a:effectLst/>
                        </a:rPr>
                        <a:t>班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17.03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5.29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352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</a:tr>
              <a:tr h="494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25~36</a:t>
                      </a:r>
                      <a:r>
                        <a:rPr lang="zh-TW" sz="2200" kern="100">
                          <a:effectLst/>
                        </a:rPr>
                        <a:t>班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17.51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5.36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571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</a:tr>
              <a:tr h="494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37~59</a:t>
                      </a:r>
                      <a:r>
                        <a:rPr lang="zh-TW" sz="2200" kern="100">
                          <a:effectLst/>
                        </a:rPr>
                        <a:t>班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18.44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5.13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1195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</a:tr>
              <a:tr h="494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60</a:t>
                      </a:r>
                      <a:r>
                        <a:rPr lang="zh-TW" sz="2200" kern="100">
                          <a:effectLst/>
                        </a:rPr>
                        <a:t>班以上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19.37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4.96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746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</a:tr>
              <a:tr h="295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私立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20.65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4.33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89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</a:tr>
              <a:tr h="295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</a:rPr>
                        <a:t>總數</a:t>
                      </a:r>
                      <a:endParaRPr lang="zh-TW" sz="22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17.66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5.29</a:t>
                      </a:r>
                      <a:endParaRPr lang="zh-TW" sz="2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5139</a:t>
                      </a:r>
                      <a:endParaRPr lang="zh-TW" sz="22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19672" y="1547813"/>
            <a:ext cx="69127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表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5.11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國語科學校規模變異數分析摘要表</a:t>
            </a:r>
            <a:endParaRPr kumimoji="0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5678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2224" y="404813"/>
            <a:ext cx="4967288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測驗統計分析結果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圖表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1"/>
          <a:stretch>
            <a:fillRect/>
          </a:stretch>
        </p:blipFill>
        <p:spPr bwMode="auto">
          <a:xfrm>
            <a:off x="395536" y="2132856"/>
            <a:ext cx="8352928" cy="444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11760" y="1547813"/>
            <a:ext cx="62059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</a:t>
            </a: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Times New Roman" panose="02020603050405020304" pitchFamily="18" charset="0"/>
              </a:rPr>
              <a:t>1 </a:t>
            </a: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五年級學校規模國語成績照圖</a:t>
            </a:r>
            <a:endParaRPr kumimoji="0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47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975" y="404813"/>
            <a:ext cx="4967288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測驗統計分析結果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矩形 3"/>
          <p:cNvSpPr>
            <a:spLocks noChangeArrowheads="1"/>
          </p:cNvSpPr>
          <p:nvPr/>
        </p:nvSpPr>
        <p:spPr bwMode="auto">
          <a:xfrm>
            <a:off x="1336675" y="1844675"/>
            <a:ext cx="71294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3200" b="1">
                <a:solidFill>
                  <a:srgbClr val="FF0000"/>
                </a:solidFill>
                <a:latin typeface="新細明體" panose="02020500000000000000" pitchFamily="18" charset="-120"/>
              </a:rPr>
              <a:t>「</a:t>
            </a:r>
            <a:r>
              <a:rPr lang="zh-TW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學校規模</a:t>
            </a:r>
            <a:r>
              <a:rPr lang="zh-TW" altLang="en-US" sz="3200" b="1">
                <a:solidFill>
                  <a:srgbClr val="FF0000"/>
                </a:solidFill>
                <a:latin typeface="新細明體" panose="02020500000000000000" pitchFamily="18" charset="-120"/>
              </a:rPr>
              <a:t>」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來看，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班以下平均成績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16.50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……60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班以上平均成績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19.37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。學校規模由小到大，其平均成績亦由低到高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倘若學校規模與所在地區有關，亦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顯示出</a:t>
            </a:r>
            <a:r>
              <a:rPr lang="zh-TW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「城鄉差距」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的傾向。另外，私立學校平均成績達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20.65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，是平均分數最高者。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316024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3200" dirty="0" smtClean="0">
                <a:solidFill>
                  <a:srgbClr val="480000"/>
                </a:solidFill>
              </a:rPr>
              <a:t>PIRLS</a:t>
            </a:r>
            <a:r>
              <a:rPr lang="zh-TW" altLang="en-US" sz="3200" dirty="0" smtClean="0">
                <a:solidFill>
                  <a:srgbClr val="480000"/>
                </a:solidFill>
              </a:rPr>
              <a:t>（促進國際閱讀素養研究）</a:t>
            </a:r>
            <a:endParaRPr lang="en-US" altLang="zh-TW" sz="4000" dirty="0" smtClean="0">
              <a:solidFill>
                <a:srgbClr val="480000"/>
              </a:solidFill>
            </a:endParaRPr>
          </a:p>
        </p:txBody>
      </p:sp>
      <p:sp>
        <p:nvSpPr>
          <p:cNvPr id="1884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2348880"/>
            <a:ext cx="8353425" cy="4968875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 typeface="Times New Roman" panose="02020603050405020304" pitchFamily="18" charset="0"/>
              <a:buNone/>
            </a:pPr>
            <a:r>
              <a:rPr lang="zh-TW" altLang="en-US" dirty="0" smtClean="0">
                <a:solidFill>
                  <a:srgbClr val="FF0066"/>
                </a:solidFill>
              </a:rPr>
              <a:t>閱讀素養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dirty="0" smtClean="0"/>
              <a:t>學生能夠</a:t>
            </a:r>
            <a:r>
              <a:rPr lang="zh-TW" altLang="en-US" b="1" u="sng" dirty="0" smtClean="0"/>
              <a:t>理解並運用書寫語言的能力</a:t>
            </a:r>
            <a:r>
              <a:rPr lang="zh-TW" altLang="en-US" dirty="0" smtClean="0"/>
              <a:t> 。 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dirty="0" smtClean="0"/>
              <a:t>能夠從各式各樣的文章中</a:t>
            </a:r>
            <a:r>
              <a:rPr lang="zh-TW" altLang="en-US" b="1" u="sng" dirty="0" smtClean="0"/>
              <a:t>建構出意義</a:t>
            </a:r>
            <a:r>
              <a:rPr lang="zh-TW" altLang="en-US" dirty="0" smtClean="0"/>
              <a:t>。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dirty="0" smtClean="0"/>
              <a:t>能從</a:t>
            </a:r>
            <a:r>
              <a:rPr lang="zh-TW" altLang="en-US" b="1" u="sng" dirty="0" smtClean="0"/>
              <a:t>閱讀中學習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dirty="0" smtClean="0"/>
              <a:t>參與學校及生活中</a:t>
            </a:r>
            <a:r>
              <a:rPr lang="zh-TW" altLang="en-US" b="1" u="sng" dirty="0" smtClean="0"/>
              <a:t>閱讀社群</a:t>
            </a:r>
            <a:r>
              <a:rPr lang="zh-TW" altLang="en-US" dirty="0" smtClean="0"/>
              <a:t>的活動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dirty="0" smtClean="0"/>
              <a:t>由閱讀獲得</a:t>
            </a:r>
            <a:r>
              <a:rPr lang="zh-TW" altLang="en-US" b="1" u="sng" dirty="0" smtClean="0"/>
              <a:t>樂趣</a:t>
            </a:r>
          </a:p>
          <a:p>
            <a:pPr eaLnBrk="1" hangingPunct="1">
              <a:buClr>
                <a:schemeClr val="bg1"/>
              </a:buClr>
              <a:buFont typeface="Times New Roman" panose="02020603050405020304" pitchFamily="18" charset="0"/>
              <a:buNone/>
            </a:pPr>
            <a:endParaRPr lang="zh-TW" altLang="en-US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/>
            </a:scene3d>
            <a:sp3d extrusionH="4445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kumimoji="0" lang="zh-TW" altLang="en-US" sz="4000" dirty="0" smtClean="0">
                <a:solidFill>
                  <a:srgbClr val="480000"/>
                </a:solidFill>
              </a:rPr>
              <a:t>全世界性基本學力檢測</a:t>
            </a:r>
            <a:endParaRPr kumimoji="0" lang="en-US" altLang="zh-TW" sz="4000" dirty="0" smtClean="0">
              <a:solidFill>
                <a:srgbClr val="4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975" y="404813"/>
            <a:ext cx="4967288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測驗統計分析結果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51681"/>
              </p:ext>
            </p:extLst>
          </p:nvPr>
        </p:nvGraphicFramePr>
        <p:xfrm>
          <a:off x="1584200" y="1595838"/>
          <a:ext cx="5975600" cy="54864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97560"/>
                <a:gridCol w="597560"/>
                <a:gridCol w="597560"/>
                <a:gridCol w="597560"/>
                <a:gridCol w="597560"/>
                <a:gridCol w="597560"/>
                <a:gridCol w="597560"/>
                <a:gridCol w="597560"/>
                <a:gridCol w="597560"/>
                <a:gridCol w="597560"/>
              </a:tblGrid>
              <a:tr h="2655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題數</a:t>
                      </a:r>
                      <a:endParaRPr lang="zh-TW" sz="12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全體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14</a:t>
                      </a:r>
                      <a:r>
                        <a:rPr lang="zh-TW" sz="1200" kern="100">
                          <a:effectLst/>
                        </a:rPr>
                        <a:t>縣市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台南市</a:t>
                      </a:r>
                      <a:r>
                        <a:rPr lang="en-US" sz="1200" kern="100">
                          <a:effectLst/>
                        </a:rPr>
                        <a:t>6</a:t>
                      </a:r>
                      <a:r>
                        <a:rPr lang="zh-TW" sz="1200" kern="100">
                          <a:effectLst/>
                        </a:rPr>
                        <a:t>班以下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台南市</a:t>
                      </a:r>
                      <a:r>
                        <a:rPr lang="en-US" sz="1200" kern="100">
                          <a:effectLst/>
                        </a:rPr>
                        <a:t>07~12</a:t>
                      </a:r>
                      <a:r>
                        <a:rPr lang="zh-TW" sz="1200" kern="100">
                          <a:effectLst/>
                        </a:rPr>
                        <a:t>班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台南市</a:t>
                      </a:r>
                      <a:r>
                        <a:rPr lang="en-US" sz="1200" kern="100">
                          <a:effectLst/>
                        </a:rPr>
                        <a:t>13~18</a:t>
                      </a:r>
                      <a:r>
                        <a:rPr lang="zh-TW" sz="1200" kern="100">
                          <a:effectLst/>
                        </a:rPr>
                        <a:t>班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台南市</a:t>
                      </a:r>
                      <a:r>
                        <a:rPr lang="en-US" sz="1200" kern="100">
                          <a:effectLst/>
                        </a:rPr>
                        <a:t>19~24</a:t>
                      </a:r>
                      <a:r>
                        <a:rPr lang="zh-TW" sz="1200" kern="100">
                          <a:effectLst/>
                        </a:rPr>
                        <a:t>班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台南市</a:t>
                      </a:r>
                      <a:r>
                        <a:rPr lang="en-US" sz="1200" kern="100" dirty="0">
                          <a:effectLst/>
                        </a:rPr>
                        <a:t>25~36</a:t>
                      </a:r>
                      <a:r>
                        <a:rPr lang="zh-TW" sz="1200" kern="100" dirty="0">
                          <a:effectLst/>
                        </a:rPr>
                        <a:t>班</a:t>
                      </a:r>
                      <a:endParaRPr lang="zh-TW" sz="12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台南市</a:t>
                      </a:r>
                      <a:r>
                        <a:rPr lang="en-US" sz="1200" kern="100">
                          <a:effectLst/>
                        </a:rPr>
                        <a:t>37~59</a:t>
                      </a:r>
                      <a:r>
                        <a:rPr lang="zh-TW" sz="1200" kern="100">
                          <a:effectLst/>
                        </a:rPr>
                        <a:t>班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60</a:t>
                      </a:r>
                      <a:r>
                        <a:rPr lang="zh-TW" sz="1200" kern="100">
                          <a:effectLst/>
                        </a:rPr>
                        <a:t>班以上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台南市私立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27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97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26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96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97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96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95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25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96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95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94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94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85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24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90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90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86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77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86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85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84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74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77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84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80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66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70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77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76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75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74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66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70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55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64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55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50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57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57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54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55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35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24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17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45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36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16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36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45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45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30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15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15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37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24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14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26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27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15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26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26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16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17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17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16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14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14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14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  <a:tr h="15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zh-TW" sz="12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2910" marR="1291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27784" y="131539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新細明體" panose="02020500000000000000" pitchFamily="18" charset="-120"/>
              </a:rPr>
              <a:t>2015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新細明體" panose="02020500000000000000" pitchFamily="18" charset="-120"/>
              </a:rPr>
              <a:t>年臺南市五年級國語科學力檢測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新細明體" panose="02020500000000000000" pitchFamily="18" charset="-120"/>
              </a:rPr>
              <a:t>PR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新細明體" panose="02020500000000000000" pitchFamily="18" charset="-120"/>
              </a:rPr>
              <a:t>值參照表</a:t>
            </a:r>
            <a:endParaRPr kumimoji="0" lang="zh-TW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975" y="404813"/>
            <a:ext cx="4967288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測驗統計分析結果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矩形 3"/>
          <p:cNvSpPr>
            <a:spLocks noChangeArrowheads="1"/>
          </p:cNvSpPr>
          <p:nvPr/>
        </p:nvSpPr>
        <p:spPr bwMode="auto">
          <a:xfrm>
            <a:off x="1336675" y="1341438"/>
            <a:ext cx="712946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「班級規模」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PR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值與全國相較，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以同樣答對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6~27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數來說，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「台南市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37~59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班」、「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班以上」與「台南市私立」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等三種型態的學校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PR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值皆低於全國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PR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值。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顯示同樣的答對題數，因上述三個區域的學生素質較高，競爭力相對較強，故相對位置降低（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PR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較低）。換言之，以相同的答對題數而言，上述三個區域的學生赢過的人反而變少。</a:t>
            </a:r>
          </a:p>
        </p:txBody>
      </p:sp>
    </p:spTree>
    <p:extLst>
      <p:ext uri="{BB962C8B-B14F-4D97-AF65-F5344CB8AC3E}">
        <p14:creationId xmlns:p14="http://schemas.microsoft.com/office/powerpoint/2010/main" val="4223398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975" y="404813"/>
            <a:ext cx="4967288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測驗統計分析結果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矩形 3"/>
          <p:cNvSpPr>
            <a:spLocks noChangeArrowheads="1"/>
          </p:cNvSpPr>
          <p:nvPr/>
        </p:nvSpPr>
        <p:spPr bwMode="auto">
          <a:xfrm>
            <a:off x="1336675" y="1484313"/>
            <a:ext cx="71294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臺南市整體</a:t>
            </a:r>
            <a:r>
              <a:rPr lang="zh-TW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PR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值與全國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相較，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以同樣的答對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題數來說，「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整體」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與全國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PR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值相較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之下，大部分皆較高。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顯示同樣的答對題數，因</a:t>
            </a:r>
            <a:r>
              <a:rPr lang="zh-TW" altLang="en-US" sz="3200">
                <a:latin typeface="新細明體" panose="02020500000000000000" pitchFamily="18" charset="-120"/>
              </a:rPr>
              <a:t>「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臺南市整體</a:t>
            </a:r>
            <a:r>
              <a:rPr lang="zh-TW" altLang="en-US" sz="3200">
                <a:latin typeface="新細明體" panose="02020500000000000000" pitchFamily="18" charset="-120"/>
              </a:rPr>
              <a:t>」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的競爭性較</a:t>
            </a:r>
            <a:r>
              <a:rPr lang="zh-TW" altLang="en-US" sz="3200">
                <a:latin typeface="新細明體" panose="02020500000000000000" pitchFamily="18" charset="-120"/>
              </a:rPr>
              <a:t>「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全國平均</a:t>
            </a:r>
            <a:r>
              <a:rPr lang="zh-TW" altLang="en-US" sz="3200">
                <a:latin typeface="新細明體" panose="02020500000000000000" pitchFamily="18" charset="-120"/>
              </a:rPr>
              <a:t>」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弱，故相對位置提高（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PR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較高）。換言之，以相同的答對題數而言，臺南市學生赢過的人反而變多。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975" y="404813"/>
            <a:ext cx="4967288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測驗統計分析結果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矩形 3"/>
          <p:cNvSpPr>
            <a:spLocks noChangeArrowheads="1"/>
          </p:cNvSpPr>
          <p:nvPr/>
        </p:nvSpPr>
        <p:spPr bwMode="auto">
          <a:xfrm>
            <a:off x="1336675" y="1484313"/>
            <a:ext cx="712946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TW" altLang="zh-TW" dirty="0">
                <a:latin typeface="微軟正黑體" panose="020B0604030504040204" pitchFamily="34" charset="-120"/>
              </a:rPr>
              <a:t>就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平均成績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」</a:t>
            </a:r>
            <a:r>
              <a:rPr lang="zh-TW" altLang="en-US" dirty="0">
                <a:latin typeface="微軟正黑體" panose="020B0604030504040204" pitchFamily="34" charset="-120"/>
              </a:rPr>
              <a:t>而言，</a:t>
            </a:r>
            <a:r>
              <a:rPr lang="zh-TW" altLang="zh-TW" dirty="0" smtClean="0">
                <a:latin typeface="微軟正黑體" panose="020B0604030504040204" pitchFamily="34" charset="-120"/>
              </a:rPr>
              <a:t>以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A</a:t>
            </a:r>
            <a:r>
              <a:rPr lang="zh-TW" altLang="zh-TW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區</a:t>
            </a:r>
            <a:r>
              <a:rPr lang="zh-TW" altLang="zh-TW" dirty="0">
                <a:latin typeface="微軟正黑體" panose="020B0604030504040204" pitchFamily="34" charset="-120"/>
              </a:rPr>
              <a:t>成績最高，為</a:t>
            </a:r>
            <a:r>
              <a:rPr lang="en-US" altLang="zh-TW" dirty="0">
                <a:latin typeface="微軟正黑體" panose="020B0604030504040204" pitchFamily="34" charset="-120"/>
              </a:rPr>
              <a:t>19.86</a:t>
            </a:r>
            <a:r>
              <a:rPr lang="zh-TW" altLang="zh-TW" dirty="0">
                <a:latin typeface="微軟正黑體" panose="020B0604030504040204" pitchFamily="34" charset="-120"/>
              </a:rPr>
              <a:t>分，其次</a:t>
            </a:r>
            <a:r>
              <a:rPr lang="zh-TW" altLang="zh-TW" dirty="0" smtClean="0">
                <a:latin typeface="微軟正黑體" panose="020B0604030504040204" pitchFamily="34" charset="-120"/>
              </a:rPr>
              <a:t>是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B</a:t>
            </a:r>
            <a:r>
              <a:rPr lang="zh-TW" altLang="zh-TW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區</a:t>
            </a:r>
            <a:r>
              <a:rPr lang="zh-TW" altLang="zh-TW" dirty="0">
                <a:latin typeface="微軟正黑體" panose="020B0604030504040204" pitchFamily="34" charset="-120"/>
              </a:rPr>
              <a:t>，為</a:t>
            </a:r>
            <a:r>
              <a:rPr lang="en-US" altLang="zh-TW" dirty="0">
                <a:latin typeface="微軟正黑體" panose="020B0604030504040204" pitchFamily="34" charset="-120"/>
              </a:rPr>
              <a:t>19.33</a:t>
            </a:r>
            <a:r>
              <a:rPr lang="zh-TW" altLang="zh-TW" dirty="0">
                <a:latin typeface="微軟正黑體" panose="020B0604030504040204" pitchFamily="34" charset="-120"/>
              </a:rPr>
              <a:t>分，第三</a:t>
            </a:r>
            <a:r>
              <a:rPr lang="zh-TW" altLang="zh-TW" dirty="0" smtClean="0">
                <a:latin typeface="微軟正黑體" panose="020B0604030504040204" pitchFamily="34" charset="-120"/>
              </a:rPr>
              <a:t>為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C</a:t>
            </a:r>
            <a:r>
              <a:rPr lang="zh-TW" altLang="zh-TW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區</a:t>
            </a:r>
            <a:r>
              <a:rPr lang="en-US" altLang="zh-TW" dirty="0">
                <a:latin typeface="微軟正黑體" panose="020B0604030504040204" pitchFamily="34" charset="-120"/>
              </a:rPr>
              <a:t>18.89</a:t>
            </a:r>
            <a:r>
              <a:rPr lang="zh-TW" altLang="zh-TW" dirty="0">
                <a:latin typeface="微軟正黑體" panose="020B0604030504040204" pitchFamily="34" charset="-120"/>
              </a:rPr>
              <a:t>分</a:t>
            </a:r>
            <a:r>
              <a:rPr lang="zh-TW" altLang="zh-TW" dirty="0" smtClean="0">
                <a:latin typeface="微軟正黑體" panose="020B0604030504040204" pitchFamily="34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</a:rPr>
              <a:t>座落都會區</a:t>
            </a:r>
            <a:r>
              <a:rPr lang="zh-TW" altLang="zh-TW" dirty="0" smtClean="0">
                <a:latin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TW" altLang="zh-TW" dirty="0" smtClean="0">
                <a:latin typeface="微軟正黑體" panose="020B0604030504040204" pitchFamily="34" charset="-120"/>
              </a:rPr>
              <a:t>而</a:t>
            </a:r>
            <a:r>
              <a:rPr lang="zh-TW" altLang="en-US" dirty="0" smtClean="0">
                <a:latin typeface="微軟正黑體" panose="020B0604030504040204" pitchFamily="34" charset="-120"/>
              </a:rPr>
              <a:t>最後一名</a:t>
            </a:r>
            <a:r>
              <a:rPr lang="en-US" altLang="zh-TW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M</a:t>
            </a:r>
            <a:r>
              <a:rPr lang="zh-TW" altLang="zh-TW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區</a:t>
            </a:r>
            <a:r>
              <a:rPr lang="zh-TW" altLang="zh-TW" dirty="0">
                <a:latin typeface="微軟正黑體" panose="020B0604030504040204" pitchFamily="34" charset="-120"/>
              </a:rPr>
              <a:t>平均成績為</a:t>
            </a:r>
            <a:r>
              <a:rPr lang="en-US" altLang="zh-TW" dirty="0">
                <a:latin typeface="微軟正黑體" panose="020B0604030504040204" pitchFamily="34" charset="-120"/>
              </a:rPr>
              <a:t>13.14</a:t>
            </a:r>
            <a:r>
              <a:rPr lang="zh-TW" altLang="zh-TW" dirty="0">
                <a:latin typeface="微軟正黑體" panose="020B0604030504040204" pitchFamily="34" charset="-120"/>
              </a:rPr>
              <a:t>分，低於平均成績</a:t>
            </a:r>
            <a:r>
              <a:rPr lang="en-US" altLang="zh-TW" dirty="0">
                <a:latin typeface="微軟正黑體" panose="020B0604030504040204" pitchFamily="34" charset="-120"/>
              </a:rPr>
              <a:t>4.52</a:t>
            </a:r>
            <a:r>
              <a:rPr lang="zh-TW" altLang="zh-TW" dirty="0">
                <a:latin typeface="微軟正黑體" panose="020B0604030504040204" pitchFamily="34" charset="-120"/>
              </a:rPr>
              <a:t>分。排名最後</a:t>
            </a:r>
            <a:r>
              <a:rPr lang="en-US" altLang="zh-TW" dirty="0" smtClean="0">
                <a:latin typeface="微軟正黑體" panose="020B0604030504040204" pitchFamily="34" charset="-120"/>
              </a:rPr>
              <a:t>10</a:t>
            </a:r>
            <a:r>
              <a:rPr lang="zh-TW" altLang="zh-TW" dirty="0" smtClean="0">
                <a:latin typeface="微軟正黑體" panose="020B0604030504040204" pitchFamily="34" charset="-120"/>
              </a:rPr>
              <a:t>：</a:t>
            </a:r>
            <a:r>
              <a:rPr lang="en-US" altLang="zh-TW" dirty="0">
                <a:solidFill>
                  <a:srgbClr val="00B0F0"/>
                </a:solidFill>
                <a:latin typeface="微軟正黑體" panose="020B0604030504040204" pitchFamily="34" charset="-120"/>
              </a:rPr>
              <a:t>D</a:t>
            </a:r>
            <a:r>
              <a:rPr lang="zh-TW" altLang="zh-TW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區</a:t>
            </a:r>
            <a:r>
              <a:rPr lang="zh-TW" altLang="zh-TW" dirty="0">
                <a:solidFill>
                  <a:srgbClr val="00B0F0"/>
                </a:solidFill>
                <a:latin typeface="微軟正黑體" panose="020B0604030504040204" pitchFamily="34" charset="-120"/>
              </a:rPr>
              <a:t>、</a:t>
            </a:r>
            <a:r>
              <a:rPr lang="en-US" altLang="zh-TW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E</a:t>
            </a:r>
            <a:r>
              <a:rPr lang="zh-TW" altLang="zh-TW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區、</a:t>
            </a:r>
            <a:r>
              <a:rPr lang="en-US" altLang="zh-TW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F</a:t>
            </a:r>
            <a:r>
              <a:rPr lang="zh-TW" altLang="zh-TW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區、</a:t>
            </a:r>
            <a:r>
              <a:rPr lang="en-US" altLang="zh-TW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G</a:t>
            </a:r>
            <a:r>
              <a:rPr lang="zh-TW" altLang="zh-TW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區、</a:t>
            </a:r>
            <a:r>
              <a:rPr lang="en-US" altLang="zh-TW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H</a:t>
            </a:r>
            <a:r>
              <a:rPr lang="zh-TW" altLang="zh-TW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區、</a:t>
            </a:r>
            <a:r>
              <a:rPr lang="en-US" altLang="zh-TW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I</a:t>
            </a:r>
            <a:r>
              <a:rPr lang="zh-TW" altLang="zh-TW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區、</a:t>
            </a:r>
            <a:r>
              <a:rPr lang="en-US" altLang="zh-TW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J</a:t>
            </a:r>
            <a:r>
              <a:rPr lang="zh-TW" altLang="zh-TW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區、</a:t>
            </a:r>
            <a:r>
              <a:rPr lang="en-US" altLang="zh-TW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K</a:t>
            </a:r>
            <a:r>
              <a:rPr lang="zh-TW" altLang="zh-TW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區、</a:t>
            </a:r>
            <a:r>
              <a:rPr lang="en-US" altLang="zh-TW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L</a:t>
            </a:r>
            <a:r>
              <a:rPr lang="zh-TW" altLang="zh-TW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區、</a:t>
            </a:r>
            <a:r>
              <a:rPr lang="en-US" altLang="zh-TW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M</a:t>
            </a:r>
            <a:r>
              <a:rPr lang="zh-TW" altLang="zh-TW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區</a:t>
            </a:r>
            <a:r>
              <a:rPr lang="zh-TW" altLang="en-US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座落偏鄉地區</a:t>
            </a:r>
            <a:r>
              <a:rPr lang="zh-TW" altLang="zh-TW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。</a:t>
            </a:r>
            <a:endParaRPr lang="en-US" altLang="zh-TW" dirty="0">
              <a:solidFill>
                <a:srgbClr val="00B0F0"/>
              </a:solidFill>
              <a:latin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TW" altLang="zh-TW" dirty="0" smtClean="0">
                <a:latin typeface="微軟正黑體" panose="020B0604030504040204" pitchFamily="34" charset="-120"/>
              </a:rPr>
              <a:t>可以</a:t>
            </a:r>
            <a:r>
              <a:rPr lang="zh-TW" altLang="zh-TW" dirty="0">
                <a:latin typeface="微軟正黑體" panose="020B0604030504040204" pitchFamily="34" charset="-120"/>
              </a:rPr>
              <a:t>看出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「城鄉差距」</a:t>
            </a:r>
            <a:r>
              <a:rPr lang="zh-TW" altLang="zh-TW" dirty="0">
                <a:latin typeface="微軟正黑體" panose="020B0604030504040204" pitchFamily="34" charset="-120"/>
              </a:rPr>
              <a:t>的情況。</a:t>
            </a:r>
          </a:p>
        </p:txBody>
      </p:sp>
    </p:spTree>
    <p:extLst>
      <p:ext uri="{BB962C8B-B14F-4D97-AF65-F5344CB8AC3E}">
        <p14:creationId xmlns:p14="http://schemas.microsoft.com/office/powerpoint/2010/main" val="31062972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975" y="404813"/>
            <a:ext cx="4967288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測驗統計分析結果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矩形 3"/>
          <p:cNvSpPr>
            <a:spLocks noChangeArrowheads="1"/>
          </p:cNvSpPr>
          <p:nvPr/>
        </p:nvSpPr>
        <p:spPr bwMode="auto">
          <a:xfrm>
            <a:off x="1336675" y="1484313"/>
            <a:ext cx="71294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TW" altLang="zh-TW" dirty="0">
                <a:latin typeface="微軟正黑體" panose="020B0604030504040204" pitchFamily="34" charset="-120"/>
              </a:rPr>
              <a:t>就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平均成績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」</a:t>
            </a:r>
            <a:r>
              <a:rPr lang="zh-TW" altLang="en-US" dirty="0">
                <a:latin typeface="微軟正黑體" panose="020B0604030504040204" pitchFamily="34" charset="-120"/>
              </a:rPr>
              <a:t>而言，</a:t>
            </a:r>
            <a:r>
              <a:rPr lang="zh-TW" altLang="zh-TW" dirty="0" smtClean="0">
                <a:latin typeface="微軟正黑體" panose="020B0604030504040204" pitchFamily="34" charset="-120"/>
              </a:rPr>
              <a:t>以</a:t>
            </a:r>
            <a:r>
              <a:rPr lang="zh-TW" altLang="zh-TW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東區</a:t>
            </a:r>
            <a:r>
              <a:rPr lang="zh-TW" altLang="zh-TW" dirty="0">
                <a:latin typeface="微軟正黑體" panose="020B0604030504040204" pitchFamily="34" charset="-120"/>
              </a:rPr>
              <a:t>成績最高，為</a:t>
            </a:r>
            <a:r>
              <a:rPr lang="en-US" altLang="zh-TW" dirty="0">
                <a:latin typeface="微軟正黑體" panose="020B0604030504040204" pitchFamily="34" charset="-120"/>
              </a:rPr>
              <a:t>19.86</a:t>
            </a:r>
            <a:r>
              <a:rPr lang="zh-TW" altLang="zh-TW" dirty="0">
                <a:latin typeface="微軟正黑體" panose="020B0604030504040204" pitchFamily="34" charset="-120"/>
              </a:rPr>
              <a:t>分，其次是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</a:rPr>
              <a:t>安平區</a:t>
            </a:r>
            <a:r>
              <a:rPr lang="zh-TW" altLang="zh-TW" dirty="0">
                <a:latin typeface="微軟正黑體" panose="020B0604030504040204" pitchFamily="34" charset="-120"/>
              </a:rPr>
              <a:t>，為</a:t>
            </a:r>
            <a:r>
              <a:rPr lang="en-US" altLang="zh-TW" dirty="0">
                <a:latin typeface="微軟正黑體" panose="020B0604030504040204" pitchFamily="34" charset="-120"/>
              </a:rPr>
              <a:t>19.33</a:t>
            </a:r>
            <a:r>
              <a:rPr lang="zh-TW" altLang="zh-TW" dirty="0">
                <a:latin typeface="微軟正黑體" panose="020B0604030504040204" pitchFamily="34" charset="-120"/>
              </a:rPr>
              <a:t>分，第三為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</a:rPr>
              <a:t>北區</a:t>
            </a:r>
            <a:r>
              <a:rPr lang="en-US" altLang="zh-TW" dirty="0">
                <a:latin typeface="微軟正黑體" panose="020B0604030504040204" pitchFamily="34" charset="-120"/>
              </a:rPr>
              <a:t>18.89</a:t>
            </a:r>
            <a:r>
              <a:rPr lang="zh-TW" altLang="zh-TW" dirty="0">
                <a:latin typeface="微軟正黑體" panose="020B0604030504040204" pitchFamily="34" charset="-120"/>
              </a:rPr>
              <a:t>分，而</a:t>
            </a:r>
            <a:r>
              <a:rPr lang="zh-TW" altLang="zh-TW" dirty="0">
                <a:solidFill>
                  <a:srgbClr val="00B0F0"/>
                </a:solidFill>
                <a:latin typeface="微軟正黑體" panose="020B0604030504040204" pitchFamily="34" charset="-120"/>
              </a:rPr>
              <a:t>左鎮區</a:t>
            </a:r>
            <a:r>
              <a:rPr lang="zh-TW" altLang="zh-TW" dirty="0">
                <a:latin typeface="微軟正黑體" panose="020B0604030504040204" pitchFamily="34" charset="-120"/>
              </a:rPr>
              <a:t>平均成績為</a:t>
            </a:r>
            <a:r>
              <a:rPr lang="en-US" altLang="zh-TW" dirty="0">
                <a:latin typeface="微軟正黑體" panose="020B0604030504040204" pitchFamily="34" charset="-120"/>
              </a:rPr>
              <a:t>13.14</a:t>
            </a:r>
            <a:r>
              <a:rPr lang="zh-TW" altLang="zh-TW" dirty="0">
                <a:latin typeface="微軟正黑體" panose="020B0604030504040204" pitchFamily="34" charset="-120"/>
              </a:rPr>
              <a:t>分，低於平均成績</a:t>
            </a:r>
            <a:r>
              <a:rPr lang="en-US" altLang="zh-TW" dirty="0">
                <a:latin typeface="微軟正黑體" panose="020B0604030504040204" pitchFamily="34" charset="-120"/>
              </a:rPr>
              <a:t>4.52</a:t>
            </a:r>
            <a:r>
              <a:rPr lang="zh-TW" altLang="zh-TW" dirty="0">
                <a:latin typeface="微軟正黑體" panose="020B0604030504040204" pitchFamily="34" charset="-120"/>
              </a:rPr>
              <a:t>分。排名最後</a:t>
            </a:r>
            <a:r>
              <a:rPr lang="en-US" altLang="zh-TW" dirty="0">
                <a:latin typeface="微軟正黑體" panose="020B0604030504040204" pitchFamily="34" charset="-120"/>
              </a:rPr>
              <a:t>10</a:t>
            </a:r>
            <a:r>
              <a:rPr lang="zh-TW" altLang="zh-TW" dirty="0">
                <a:latin typeface="微軟正黑體" panose="020B0604030504040204" pitchFamily="34" charset="-120"/>
              </a:rPr>
              <a:t>名分別為：白河區、安定區、後壁區、南化區、北門區、大內區、東山區、玉井區、龍崎區、左鎮區。</a:t>
            </a:r>
            <a:endParaRPr lang="en-US" altLang="zh-TW" dirty="0">
              <a:latin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TW" dirty="0">
              <a:latin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TW" altLang="zh-TW" dirty="0">
                <a:latin typeface="微軟正黑體" panose="020B0604030504040204" pitchFamily="34" charset="-120"/>
              </a:rPr>
              <a:t>可以看出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「城鄉差距」</a:t>
            </a:r>
            <a:r>
              <a:rPr lang="zh-TW" altLang="zh-TW" dirty="0">
                <a:latin typeface="微軟正黑體" panose="020B0604030504040204" pitchFamily="34" charset="-120"/>
              </a:rPr>
              <a:t>的情況。</a:t>
            </a:r>
          </a:p>
        </p:txBody>
      </p:sp>
    </p:spTree>
    <p:extLst>
      <p:ext uri="{BB962C8B-B14F-4D97-AF65-F5344CB8AC3E}">
        <p14:creationId xmlns:p14="http://schemas.microsoft.com/office/powerpoint/2010/main" val="13393985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975" y="404813"/>
            <a:ext cx="4967288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結果的可能性推論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矩形 3"/>
          <p:cNvSpPr>
            <a:spLocks noChangeArrowheads="1"/>
          </p:cNvSpPr>
          <p:nvPr/>
        </p:nvSpPr>
        <p:spPr bwMode="auto">
          <a:xfrm>
            <a:off x="1336675" y="1484313"/>
            <a:ext cx="71294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不論從地理位置、學校規模來看，本次測驗都呈現出</a:t>
            </a:r>
            <a:r>
              <a:rPr lang="zh-TW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「平均成績」與「城鄉差距」具有顯著相關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越居於鄉下、偏遠之地區，推測可能由於師資人力結構不穩定、流動率大、文化刺激不足、弱勢學生居多等因素，導致其成績居後。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975" y="404813"/>
            <a:ext cx="4967288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結果的可能性推論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矩形 3"/>
          <p:cNvSpPr>
            <a:spLocks noChangeArrowheads="1"/>
          </p:cNvSpPr>
          <p:nvPr/>
        </p:nvSpPr>
        <p:spPr bwMode="auto">
          <a:xfrm>
            <a:off x="1336675" y="1822450"/>
            <a:ext cx="71294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依上述推測原因，建議教育局研擬偏遠（鄉下）地區</a:t>
            </a:r>
            <a:r>
              <a:rPr lang="zh-TW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教師留任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方案、加強學生</a:t>
            </a:r>
            <a:r>
              <a:rPr lang="zh-TW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補救教學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成效，輔導</a:t>
            </a:r>
            <a:r>
              <a:rPr lang="zh-TW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教師精進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教學能力等，以提高學生國語文能力。</a:t>
            </a:r>
          </a:p>
          <a:p>
            <a:pPr>
              <a:buFont typeface="Wingdings" panose="05000000000000000000" pitchFamily="2" charset="2"/>
              <a:buChar char="u"/>
            </a:pPr>
            <a:endParaRPr lang="zh-TW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5492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情意試題摘要分析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矩形 3"/>
          <p:cNvSpPr>
            <a:spLocks noChangeArrowheads="1"/>
          </p:cNvSpPr>
          <p:nvPr/>
        </p:nvSpPr>
        <p:spPr bwMode="auto">
          <a:xfrm>
            <a:off x="1289682" y="1844824"/>
            <a:ext cx="71294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>
                <a:srgbClr val="FF0066"/>
              </a:buClr>
              <a:buFont typeface="Wingdings" panose="05000000000000000000" pitchFamily="2" charset="2"/>
              <a:buChar char="u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瞭解學生學習行為與動機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rgbClr val="FF0066"/>
              </a:buClr>
              <a:buFont typeface="Wingdings" panose="05000000000000000000" pitchFamily="2" charset="2"/>
              <a:buChar char="u"/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瞭解學生學習行為與動機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u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提供教師瞭解教學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現場學生問題與改進依據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u"/>
            </a:pP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1289683" y="4941168"/>
            <a:ext cx="71294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參考花蓮縣情意試題問卷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2009</a:t>
            </a:r>
            <a:r>
              <a:rPr lang="en-US" altLang="en-US" sz="32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PISA</a:t>
            </a:r>
            <a:r>
              <a:rPr lang="zh-TW" altLang="en-US" sz="32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測驗學生問卷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u"/>
            </a:pP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87919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5492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latin typeface="微軟正黑體" panose="020B0604030504040204" pitchFamily="34" charset="-120"/>
              </a:rPr>
              <a:t>2009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PISA</a:t>
            </a:r>
            <a:r>
              <a:rPr lang="zh-TW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測驗學生問卷</a:t>
            </a:r>
            <a:r>
              <a:rPr lang="en-US" altLang="zh-TW" dirty="0" smtClean="0">
                <a:latin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</a:rPr>
            </a:b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情意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試題摘要分析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611560" y="1988840"/>
            <a:ext cx="8208912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>
                <a:srgbClr val="FF0066"/>
              </a:buClr>
              <a:buFont typeface="Wingdings" panose="05000000000000000000" pitchFamily="2" charset="2"/>
              <a:buChar char="u"/>
            </a:pPr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生日、性別</a:t>
            </a:r>
            <a:endParaRPr lang="zh-TW" altLang="en-US" sz="2400" b="1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rgbClr val="FF0066"/>
              </a:buClr>
              <a:buFont typeface="Wingdings" panose="05000000000000000000" pitchFamily="2" charset="2"/>
              <a:buChar char="u"/>
            </a:pPr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的家庭和家庭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成員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父母學歷、職業、國籍、藏</a:t>
            </a:r>
            <a:endParaRPr lang="en-US" altLang="zh-TW" sz="2400" b="1" dirty="0" smtClean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rgbClr val="FF0066"/>
              </a:buClr>
            </a:pPr>
            <a:r>
              <a:rPr lang="zh-TW" altLang="en-US" sz="24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書數量、設備物品</a:t>
            </a:r>
            <a:r>
              <a:rPr lang="en-US" altLang="zh-TW" sz="24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</a:t>
            </a:r>
            <a:endParaRPr lang="zh-TW" altLang="en-US" sz="2400" b="1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rgbClr val="FF0066"/>
              </a:buClr>
              <a:buFont typeface="Wingdings" panose="05000000000000000000" pitchFamily="2" charset="2"/>
              <a:buChar char="u"/>
            </a:pPr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你的閱讀活動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每天花多少時間、最常看哪一類</a:t>
            </a:r>
            <a:r>
              <a:rPr lang="zh-TW" altLang="en-US" sz="24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endParaRPr lang="en-US" altLang="zh-TW" sz="2400" b="1" dirty="0" smtClean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rgbClr val="FF0066"/>
              </a:buClr>
            </a:pPr>
            <a:r>
              <a:rPr lang="zh-TW" altLang="en-US" sz="24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、網路閱讀頻率方式</a:t>
            </a:r>
          </a:p>
          <a:p>
            <a:pPr marL="0" lvl="0" indent="0">
              <a:buClr>
                <a:srgbClr val="FF0066"/>
              </a:buClr>
              <a:buFont typeface="Wingdings" panose="05000000000000000000" pitchFamily="2" charset="2"/>
              <a:buChar char="u"/>
            </a:pPr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學習時間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課後補習</a:t>
            </a:r>
          </a:p>
          <a:p>
            <a:pPr marL="0" lvl="0" indent="0">
              <a:buClr>
                <a:srgbClr val="FF0066"/>
              </a:buClr>
              <a:buFont typeface="Wingdings" panose="05000000000000000000" pitchFamily="2" charset="2"/>
              <a:buChar char="u"/>
            </a:pPr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班級和學校氣氛</a:t>
            </a:r>
            <a:endParaRPr lang="en-US" altLang="zh-TW" sz="32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rgbClr val="FF0066"/>
              </a:buClr>
              <a:buFont typeface="Wingdings" panose="05000000000000000000" pitchFamily="2" charset="2"/>
              <a:buChar char="u"/>
            </a:pPr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國文課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吵鬧與否</a:t>
            </a:r>
            <a:endParaRPr lang="en-US" altLang="zh-TW" sz="2400" b="1" dirty="0" smtClean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rgbClr val="FF0066"/>
              </a:buClr>
              <a:buFont typeface="Wingdings" panose="05000000000000000000" pitchFamily="2" charset="2"/>
              <a:buChar char="u"/>
            </a:pPr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使用動機</a:t>
            </a:r>
            <a:endParaRPr lang="en-US" altLang="zh-TW" sz="2400" b="1" dirty="0" smtClean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rgbClr val="FF0066"/>
              </a:buClr>
              <a:buFont typeface="Wingdings" panose="05000000000000000000" pitchFamily="2" charset="2"/>
              <a:buChar char="u"/>
            </a:pPr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閱讀和理解文章的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endParaRPr lang="zh-TW" altLang="en-US" sz="2400" b="1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1748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閱讀樂趣問卷</a:t>
            </a:r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511909"/>
              </p:ext>
            </p:extLst>
          </p:nvPr>
        </p:nvGraphicFramePr>
        <p:xfrm>
          <a:off x="1835696" y="1844824"/>
          <a:ext cx="6059016" cy="442594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059016"/>
              </a:tblGrid>
              <a:tr h="402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/>
                        <a:t>必要時我才閱讀。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148133" marR="148133" marT="0" marB="0"/>
                </a:tc>
              </a:tr>
              <a:tr h="402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/>
                        <a:t>閱讀是我喜愛的嗜好之一。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148133" marR="148133" marT="0" marB="0"/>
                </a:tc>
              </a:tr>
              <a:tr h="402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/>
                        <a:t>我喜歡跟別人談論書籍。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148133" marR="148133" marT="0" marB="0"/>
                </a:tc>
              </a:tr>
              <a:tr h="402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/>
                        <a:t>我覺得讀完一本書很難。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148133" marR="148133" marT="0" marB="0"/>
                </a:tc>
              </a:tr>
              <a:tr h="402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/>
                        <a:t>收到書當禮物時，我覺得很高興。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148133" marR="148133" marT="0" marB="0"/>
                </a:tc>
              </a:tr>
              <a:tr h="402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/>
                        <a:t>對我而言，閱讀是浪費時間的。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148133" marR="148133" marT="0" marB="0"/>
                </a:tc>
              </a:tr>
              <a:tr h="402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/>
                        <a:t>我喜歡去書局或是圖書館。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148133" marR="148133" marT="0" marB="0"/>
                </a:tc>
              </a:tr>
              <a:tr h="402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/>
                        <a:t>我只在需要獲取資訊時閱讀。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148133" marR="148133" marT="0" marB="0"/>
                </a:tc>
              </a:tr>
              <a:tr h="402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/>
                        <a:t>我無法靜靜坐著閱讀超過幾分鐘。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148133" marR="148133" marT="0" marB="0"/>
                </a:tc>
              </a:tr>
              <a:tr h="402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/>
                        <a:t>我喜歡對讀過的書表達看法。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148133" marR="148133" marT="0" marB="0"/>
                </a:tc>
              </a:tr>
              <a:tr h="402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/>
                        <a:t>我喜歡與朋友交換書籍。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148133" marR="1481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919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84313"/>
            <a:ext cx="8353425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Times New Roman" panose="02020603050405020304" pitchFamily="18" charset="0"/>
              <a:buNone/>
            </a:pPr>
            <a:r>
              <a:rPr lang="en-US" altLang="zh-TW" sz="2800" dirty="0" smtClean="0">
                <a:solidFill>
                  <a:srgbClr val="FF0066"/>
                </a:solidFill>
              </a:rPr>
              <a:t>PIRLS  </a:t>
            </a:r>
            <a:r>
              <a:rPr lang="zh-TW" altLang="en-US" sz="2800" dirty="0" smtClean="0">
                <a:solidFill>
                  <a:srgbClr val="FF0066"/>
                </a:solidFill>
              </a:rPr>
              <a:t>評量工具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dirty="0" smtClean="0"/>
              <a:t>閱讀測驗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dirty="0" smtClean="0"/>
              <a:t>故事體 與 說明文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dirty="0" smtClean="0"/>
              <a:t>四個閱讀歷程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dirty="0" smtClean="0"/>
              <a:t>提取特定的觀點 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dirty="0" smtClean="0"/>
              <a:t>推論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直接歷程</a:t>
            </a:r>
            <a:r>
              <a:rPr lang="en-US" altLang="zh-TW" b="1" dirty="0" smtClean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dirty="0" smtClean="0"/>
              <a:t>詮釋並整合訊息和觀點 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dirty="0" smtClean="0"/>
              <a:t>檢驗或評估文章的特性 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解釋歷程 </a:t>
            </a:r>
            <a:r>
              <a:rPr lang="en-US" altLang="zh-TW" b="1" dirty="0" smtClean="0"/>
              <a:t>)</a:t>
            </a:r>
          </a:p>
          <a:p>
            <a:pPr lvl="2" eaLnBrk="1" hangingPunct="1">
              <a:lnSpc>
                <a:spcPct val="80000"/>
              </a:lnSpc>
            </a:pPr>
            <a:endParaRPr lang="en-US" altLang="zh-TW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800" dirty="0" smtClean="0"/>
              <a:t>背景問卷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dirty="0" smtClean="0"/>
              <a:t>學生問卷、閱讀學習調查（家長或監護人填寫）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dirty="0" smtClean="0"/>
              <a:t>教師問卷 、學校問卷、課程問卷 </a:t>
            </a:r>
          </a:p>
          <a:p>
            <a:pPr eaLnBrk="1" hangingPunct="1">
              <a:lnSpc>
                <a:spcPct val="80000"/>
              </a:lnSpc>
            </a:pPr>
            <a:endParaRPr lang="en-US" altLang="zh-TW" sz="28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/>
            </a:scene3d>
            <a:sp3d extrusionH="4445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kumimoji="0" lang="zh-TW" altLang="en-US" sz="4000" dirty="0" smtClean="0">
                <a:solidFill>
                  <a:srgbClr val="480000"/>
                </a:solidFill>
              </a:rPr>
              <a:t>全世界性基本學力檢測</a:t>
            </a:r>
            <a:endParaRPr kumimoji="0" lang="en-US" altLang="zh-TW" sz="4000" dirty="0" smtClean="0">
              <a:solidFill>
                <a:srgbClr val="4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855663"/>
          </a:xfrm>
        </p:spPr>
        <p:txBody>
          <a:bodyPr/>
          <a:lstStyle/>
          <a:p>
            <a:pPr>
              <a:defRPr/>
            </a:pPr>
            <a:r>
              <a:rPr altLang="zh-TW" sz="4000" dirty="0" err="1"/>
              <a:t>閱讀學習取向問卷</a:t>
            </a:r>
            <a:r>
              <a:rPr sz="4000" dirty="0" err="1"/>
              <a:t>：控制策略</a:t>
            </a:r>
            <a:endParaRPr sz="40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80166"/>
              </p:ext>
            </p:extLst>
          </p:nvPr>
        </p:nvGraphicFramePr>
        <p:xfrm>
          <a:off x="1331640" y="2348880"/>
          <a:ext cx="7315200" cy="3048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315200"/>
              </a:tblGrid>
              <a:tr h="60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/>
                        <a:t>讀書時，我會先弄清楚我真正要學習的是什麼。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/>
                        <a:t>讀書時，我會確認我是否理解讀過的內容。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/>
                        <a:t>讀書時，我會試著弄清楚還没有真正理解的概念。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/>
                        <a:t>讀書時，我會確定記住文章最重要的論點。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/>
                        <a:t>讀書時有不理解的地方，我會找額外的資料來釐清。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911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855663"/>
          </a:xfrm>
        </p:spPr>
        <p:txBody>
          <a:bodyPr/>
          <a:lstStyle/>
          <a:p>
            <a:pPr>
              <a:defRPr/>
            </a:pPr>
            <a:r>
              <a:rPr altLang="zh-TW" sz="4000" dirty="0" err="1"/>
              <a:t>閱讀學習取向問卷</a:t>
            </a:r>
            <a:r>
              <a:rPr sz="4000" dirty="0" err="1"/>
              <a:t>：記憶策略</a:t>
            </a:r>
            <a:endParaRPr sz="4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039753"/>
              </p:ext>
            </p:extLst>
          </p:nvPr>
        </p:nvGraphicFramePr>
        <p:xfrm>
          <a:off x="1068760" y="2564904"/>
          <a:ext cx="7315200" cy="2743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315200"/>
              </a:tblGrid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 smtClean="0"/>
                        <a:t>讀書時，我</a:t>
                      </a:r>
                      <a:r>
                        <a:rPr lang="zh-TW" altLang="en-US" sz="2800" b="1" kern="100" dirty="0" smtClean="0"/>
                        <a:t>試著背誦課文中的一切</a:t>
                      </a:r>
                      <a:r>
                        <a:rPr lang="zh-TW" sz="2800" b="1" kern="100" dirty="0" smtClean="0"/>
                        <a:t>。 </a:t>
                      </a:r>
                      <a:endParaRPr lang="zh-TW" sz="2800" b="1" kern="100" dirty="0">
                        <a:solidFill>
                          <a:srgbClr val="7030A0"/>
                        </a:solidFill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/>
                        <a:t>讀書時，</a:t>
                      </a:r>
                      <a:r>
                        <a:rPr lang="zh-TW" sz="2800" b="1" kern="100" dirty="0" smtClean="0"/>
                        <a:t>我</a:t>
                      </a:r>
                      <a:r>
                        <a:rPr lang="zh-TW" altLang="en-US" sz="2800" b="1" kern="100" dirty="0" smtClean="0"/>
                        <a:t>儘可能試著背誦許多細節</a:t>
                      </a:r>
                      <a:r>
                        <a:rPr lang="zh-TW" sz="2800" b="1" kern="100" dirty="0" smtClean="0"/>
                        <a:t>。 </a:t>
                      </a:r>
                      <a:endParaRPr lang="zh-TW" sz="2800" b="1" kern="100" dirty="0">
                        <a:solidFill>
                          <a:srgbClr val="7030A0"/>
                        </a:solidFill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/>
                        <a:t>讀書時，</a:t>
                      </a:r>
                      <a:r>
                        <a:rPr lang="zh-TW" sz="2800" b="1" kern="100" dirty="0" smtClean="0"/>
                        <a:t>我</a:t>
                      </a:r>
                      <a:r>
                        <a:rPr lang="zh-TW" altLang="en-US" sz="2800" b="1" kern="100" dirty="0" smtClean="0"/>
                        <a:t>會閱讀課文多次以便我能背誦</a:t>
                      </a:r>
                      <a:r>
                        <a:rPr lang="zh-TW" sz="2800" b="1" kern="100" dirty="0" smtClean="0"/>
                        <a:t>。 </a:t>
                      </a:r>
                      <a:endParaRPr lang="zh-TW" sz="2800" b="1" kern="100" dirty="0">
                        <a:solidFill>
                          <a:srgbClr val="7030A0"/>
                        </a:solidFill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/>
                        <a:t>讀書時，我</a:t>
                      </a:r>
                      <a:r>
                        <a:rPr lang="zh-TW" sz="2800" b="1" kern="100" dirty="0" smtClean="0"/>
                        <a:t>會</a:t>
                      </a:r>
                      <a:r>
                        <a:rPr lang="zh-TW" altLang="en-US" sz="2800" b="1" kern="100" dirty="0" smtClean="0"/>
                        <a:t>反覆地閱讀課文</a:t>
                      </a:r>
                      <a:r>
                        <a:rPr lang="zh-TW" sz="2800" b="1" kern="100" dirty="0" smtClean="0"/>
                        <a:t>。 </a:t>
                      </a:r>
                      <a:endParaRPr lang="zh-TW" sz="2800" b="1" kern="100" dirty="0">
                        <a:solidFill>
                          <a:srgbClr val="7030A0"/>
                        </a:solidFill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650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2378" y="980728"/>
            <a:ext cx="8229600" cy="855663"/>
          </a:xfrm>
        </p:spPr>
        <p:txBody>
          <a:bodyPr/>
          <a:lstStyle/>
          <a:p>
            <a:pPr>
              <a:defRPr/>
            </a:pPr>
            <a:r>
              <a:rPr altLang="zh-TW" sz="4000" dirty="0" err="1"/>
              <a:t>閱讀學習取向問卷</a:t>
            </a:r>
            <a:r>
              <a:rPr sz="4000" dirty="0" err="1"/>
              <a:t>：精緻化策略</a:t>
            </a:r>
            <a:endParaRPr sz="40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063158"/>
              </p:ext>
            </p:extLst>
          </p:nvPr>
        </p:nvGraphicFramePr>
        <p:xfrm>
          <a:off x="683568" y="2780928"/>
          <a:ext cx="8153400" cy="281520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153400"/>
              </a:tblGrid>
              <a:tr h="7718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/>
                        <a:t>讀書時</a:t>
                      </a:r>
                      <a:r>
                        <a:rPr lang="zh-TW" sz="2400" b="1" kern="100" dirty="0" smtClean="0"/>
                        <a:t>，</a:t>
                      </a:r>
                      <a:r>
                        <a:rPr lang="zh-TW" altLang="en-US" sz="2400" b="1" kern="100" dirty="0" smtClean="0"/>
                        <a:t>我試著將新資訊與先前其他科目學過的知識相連結</a:t>
                      </a:r>
                      <a:r>
                        <a:rPr lang="zh-TW" sz="2400" b="1" kern="100" dirty="0" smtClean="0"/>
                        <a:t>。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499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/>
                        <a:t>讀書時，</a:t>
                      </a:r>
                      <a:r>
                        <a:rPr lang="zh-TW" sz="2400" b="1" kern="100" dirty="0" smtClean="0"/>
                        <a:t>我</a:t>
                      </a:r>
                      <a:r>
                        <a:rPr lang="zh-TW" altLang="en-US" sz="2400" b="1" kern="100" dirty="0" smtClean="0"/>
                        <a:t>會弄清楚所學資訊在校外如何有用</a:t>
                      </a:r>
                      <a:r>
                        <a:rPr lang="zh-TW" sz="2400" b="1" kern="100" dirty="0" smtClean="0"/>
                        <a:t>。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7718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/>
                        <a:t>讀書時，我會試</a:t>
                      </a:r>
                      <a:r>
                        <a:rPr lang="zh-TW" sz="2400" b="1" kern="100" dirty="0" smtClean="0"/>
                        <a:t>著</a:t>
                      </a:r>
                      <a:r>
                        <a:rPr lang="zh-TW" altLang="en-US" sz="2400" b="1" kern="100" dirty="0" smtClean="0"/>
                        <a:t>連結我個人的經驗，以進一步理解資料</a:t>
                      </a:r>
                      <a:r>
                        <a:rPr lang="zh-TW" sz="2400" b="1" kern="100" dirty="0" smtClean="0"/>
                        <a:t>。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7718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/>
                        <a:t>讀書時，我</a:t>
                      </a:r>
                      <a:r>
                        <a:rPr lang="zh-TW" sz="2400" b="1" kern="100" dirty="0" smtClean="0"/>
                        <a:t>會</a:t>
                      </a:r>
                      <a:r>
                        <a:rPr lang="zh-TW" altLang="en-US" sz="2400" b="1" kern="100" dirty="0" smtClean="0"/>
                        <a:t>弄清楚文章的資訊如何符合生活的真實情境</a:t>
                      </a:r>
                      <a:r>
                        <a:rPr lang="zh-TW" sz="2400" b="1" kern="100" dirty="0" smtClean="0"/>
                        <a:t>。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411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1810"/>
            <a:ext cx="8229600" cy="855663"/>
          </a:xfrm>
        </p:spPr>
        <p:txBody>
          <a:bodyPr/>
          <a:lstStyle/>
          <a:p>
            <a:pPr>
              <a:defRPr/>
            </a:pPr>
            <a:r>
              <a:rPr sz="4400" dirty="0" err="1"/>
              <a:t>後設策略</a:t>
            </a:r>
            <a:r>
              <a:rPr lang="en-US" altLang="zh-TW" sz="4400" dirty="0" err="1"/>
              <a:t>-</a:t>
            </a:r>
            <a:r>
              <a:rPr sz="4400" dirty="0" err="1"/>
              <a:t>理解和回憶</a:t>
            </a:r>
            <a:endParaRPr sz="4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681418"/>
              </p:ext>
            </p:extLst>
          </p:nvPr>
        </p:nvGraphicFramePr>
        <p:xfrm>
          <a:off x="1403350" y="2420938"/>
          <a:ext cx="6480175" cy="31686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480175"/>
              </a:tblGrid>
              <a:tr h="528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/>
                        <a:t>A. </a:t>
                      </a:r>
                      <a:r>
                        <a:rPr lang="zh-TW" sz="2400" b="1" kern="100" dirty="0" smtClean="0"/>
                        <a:t>我</a:t>
                      </a:r>
                      <a:r>
                        <a:rPr lang="zh-TW" sz="2400" b="1" kern="100" dirty="0"/>
                        <a:t>專注於文章中容易理解的部分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新細明體"/>
                        <a:cs typeface="新細明體"/>
                      </a:endParaRPr>
                    </a:p>
                  </a:txBody>
                  <a:tcPr marL="68582" marR="68582" marT="0" marB="0" anchor="ctr"/>
                </a:tc>
              </a:tr>
              <a:tr h="528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/>
                        <a:t>B. </a:t>
                      </a:r>
                      <a:r>
                        <a:rPr lang="zh-TW" sz="2400" b="1" kern="100" dirty="0" smtClean="0"/>
                        <a:t>我</a:t>
                      </a:r>
                      <a:r>
                        <a:rPr lang="zh-TW" sz="2400" b="1" kern="100" dirty="0"/>
                        <a:t>快速將文章讀過兩遍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新細明體"/>
                        <a:cs typeface="新細明體"/>
                      </a:endParaRPr>
                    </a:p>
                  </a:txBody>
                  <a:tcPr marL="68582" marR="68582" marT="0" marB="0" anchor="ctr"/>
                </a:tc>
              </a:tr>
              <a:tr h="528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/>
                        <a:t>C. </a:t>
                      </a:r>
                      <a:r>
                        <a:rPr lang="zh-TW" sz="2400" b="1" kern="100" dirty="0" smtClean="0"/>
                        <a:t>讀</a:t>
                      </a:r>
                      <a:r>
                        <a:rPr lang="zh-TW" sz="2400" b="1" kern="100" dirty="0"/>
                        <a:t>完文章後，我會和其他人討論文章內容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新細明體"/>
                        <a:cs typeface="新細明體"/>
                      </a:endParaRPr>
                    </a:p>
                  </a:txBody>
                  <a:tcPr marL="68582" marR="68582" marT="0" marB="0" anchor="ctr"/>
                </a:tc>
              </a:tr>
              <a:tr h="528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/>
                        <a:t>D. </a:t>
                      </a:r>
                      <a:r>
                        <a:rPr lang="zh-TW" sz="2400" b="1" kern="100" dirty="0" smtClean="0"/>
                        <a:t>我</a:t>
                      </a:r>
                      <a:r>
                        <a:rPr lang="zh-TW" sz="2400" b="1" kern="100" dirty="0"/>
                        <a:t>在文章的重要部分劃線標記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新細明體"/>
                        <a:cs typeface="新細明體"/>
                      </a:endParaRPr>
                    </a:p>
                  </a:txBody>
                  <a:tcPr marL="68582" marR="68582" marT="0" marB="0" anchor="ctr"/>
                </a:tc>
              </a:tr>
              <a:tr h="528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/>
                        <a:t>E. </a:t>
                      </a:r>
                      <a:r>
                        <a:rPr lang="zh-TW" sz="2400" b="1" kern="100" dirty="0" smtClean="0"/>
                        <a:t>我</a:t>
                      </a:r>
                      <a:r>
                        <a:rPr lang="zh-TW" sz="2400" b="1" kern="100" dirty="0"/>
                        <a:t>用自己的話摘要文章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新細明體"/>
                        <a:cs typeface="新細明體"/>
                      </a:endParaRPr>
                    </a:p>
                  </a:txBody>
                  <a:tcPr marL="68582" marR="68582" marT="0" marB="0" anchor="ctr"/>
                </a:tc>
              </a:tr>
              <a:tr h="528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/>
                        <a:t>F. </a:t>
                      </a:r>
                      <a:r>
                        <a:rPr lang="zh-TW" sz="2400" b="1" kern="100" dirty="0" smtClean="0"/>
                        <a:t>我</a:t>
                      </a:r>
                      <a:r>
                        <a:rPr lang="zh-TW" sz="2400" b="1" kern="100" dirty="0"/>
                        <a:t>將文章大聲唸給另一個人聽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新細明體"/>
                        <a:cs typeface="新細明體"/>
                      </a:endParaRPr>
                    </a:p>
                  </a:txBody>
                  <a:tcPr marL="68582" marR="68582" marT="0" marB="0" anchor="ctr"/>
                </a:tc>
              </a:tr>
            </a:tbl>
          </a:graphicData>
        </a:graphic>
      </p:graphicFrame>
      <p:sp>
        <p:nvSpPr>
          <p:cNvPr id="59405" name="文字方塊 4"/>
          <p:cNvSpPr txBox="1">
            <a:spLocks noChangeArrowheads="1"/>
          </p:cNvSpPr>
          <p:nvPr/>
        </p:nvSpPr>
        <p:spPr bwMode="auto">
          <a:xfrm>
            <a:off x="1331913" y="5802313"/>
            <a:ext cx="3240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CDE &gt; ABF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71600" y="1600200"/>
            <a:ext cx="6858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kern="0" dirty="0">
                <a:solidFill>
                  <a:srgbClr val="0000FF"/>
                </a:solidFill>
                <a:latin typeface="Arial"/>
                <a:ea typeface="新細明體"/>
                <a:cs typeface="+mj-cs"/>
              </a:rPr>
              <a:t>閱讀任務：</a:t>
            </a:r>
            <a:r>
              <a:rPr lang="zh-TW" altLang="zh-TW" sz="2800" b="1" kern="0" dirty="0">
                <a:solidFill>
                  <a:srgbClr val="0000FF"/>
                </a:solidFill>
                <a:latin typeface="Arial"/>
                <a:ea typeface="新細明體"/>
                <a:cs typeface="+mj-cs"/>
              </a:rPr>
              <a:t>你需要理解和記住文章的資訊</a:t>
            </a:r>
            <a:endParaRPr lang="zh-TW" altLang="en-US" sz="2800" b="1" kern="0" dirty="0">
              <a:solidFill>
                <a:srgbClr val="0000FF"/>
              </a:solidFill>
              <a:latin typeface="Arial"/>
              <a:ea typeface="新細明體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1840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55663"/>
          </a:xfrm>
        </p:spPr>
        <p:txBody>
          <a:bodyPr/>
          <a:lstStyle/>
          <a:p>
            <a:pPr>
              <a:defRPr/>
            </a:pPr>
            <a:r>
              <a:rPr sz="4400"/>
              <a:t>後設策略</a:t>
            </a:r>
            <a:r>
              <a:rPr lang="en-US" altLang="zh-TW" sz="4400"/>
              <a:t>-</a:t>
            </a:r>
            <a:r>
              <a:rPr sz="4400"/>
              <a:t>摘要</a:t>
            </a:r>
          </a:p>
        </p:txBody>
      </p:sp>
      <p:sp>
        <p:nvSpPr>
          <p:cNvPr id="60419" name="內容版面配置區 2"/>
          <p:cNvSpPr>
            <a:spLocks noGrp="1"/>
          </p:cNvSpPr>
          <p:nvPr>
            <p:ph idx="1"/>
          </p:nvPr>
        </p:nvSpPr>
        <p:spPr>
          <a:xfrm>
            <a:off x="1227366" y="1479004"/>
            <a:ext cx="7856041" cy="1449388"/>
          </a:xfrm>
        </p:spPr>
        <p:txBody>
          <a:bodyPr/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zh-TW" sz="28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你剛讀完一篇又長又難的文章，篇幅有兩頁</a:t>
            </a:r>
            <a:endParaRPr lang="en-US" altLang="zh-TW" sz="2800" b="1" dirty="0" smtClean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zh-TW" sz="28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，內容是關於非洲一座湖泊水位的波動變化</a:t>
            </a:r>
            <a:endParaRPr lang="en-US" altLang="zh-TW" sz="2800" b="1" dirty="0" smtClean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zh-TW" sz="28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，你需要寫一篇摘要。</a:t>
            </a:r>
            <a:endParaRPr lang="zh-TW" altLang="en-US" sz="2800" b="1" dirty="0" smtClean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036821"/>
              </p:ext>
            </p:extLst>
          </p:nvPr>
        </p:nvGraphicFramePr>
        <p:xfrm>
          <a:off x="1295400" y="2895600"/>
          <a:ext cx="7391400" cy="331311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391400"/>
              </a:tblGrid>
              <a:tr h="1007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/>
                        <a:t>A. </a:t>
                      </a:r>
                      <a:r>
                        <a:rPr lang="zh-TW" sz="2400" b="1" kern="100" dirty="0" smtClean="0"/>
                        <a:t>我</a:t>
                      </a:r>
                      <a:r>
                        <a:rPr lang="zh-TW" sz="2400" b="1" kern="100" dirty="0"/>
                        <a:t>寫下摘要。然後我檢查文章每個段落是否都包含在</a:t>
                      </a:r>
                      <a:r>
                        <a:rPr lang="zh-TW" sz="2400" b="1" kern="100" dirty="0" smtClean="0"/>
                        <a:t>摘要</a:t>
                      </a:r>
                      <a:r>
                        <a:rPr lang="en-US" altLang="zh-TW" sz="2400" b="1" kern="100" dirty="0" smtClean="0"/>
                        <a:t>  </a:t>
                      </a:r>
                      <a:r>
                        <a:rPr lang="zh-TW" sz="2400" b="1" kern="100" dirty="0" smtClean="0"/>
                        <a:t>中</a:t>
                      </a:r>
                      <a:r>
                        <a:rPr lang="zh-TW" sz="2400" b="1" kern="100" dirty="0"/>
                        <a:t>，因為摘要應包含所有段落的內容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492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/>
                        <a:t>B. </a:t>
                      </a:r>
                      <a:r>
                        <a:rPr lang="zh-TW" sz="2400" b="1" kern="100" dirty="0" smtClean="0"/>
                        <a:t>我</a:t>
                      </a:r>
                      <a:r>
                        <a:rPr lang="zh-TW" sz="2400" b="1" kern="100" dirty="0"/>
                        <a:t>試著儘可能準確地抄寫許多句子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471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/>
                        <a:t>C. </a:t>
                      </a:r>
                      <a:r>
                        <a:rPr lang="zh-TW" sz="2400" b="1" kern="100" dirty="0" smtClean="0"/>
                        <a:t>寫</a:t>
                      </a:r>
                      <a:r>
                        <a:rPr lang="zh-TW" sz="2400" b="1" kern="100" dirty="0"/>
                        <a:t>摘要前，我儘可能將文章讀過很多遍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492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/>
                        <a:t>D. </a:t>
                      </a:r>
                      <a:r>
                        <a:rPr lang="zh-TW" sz="2400" b="1" kern="100" dirty="0" smtClean="0"/>
                        <a:t>我</a:t>
                      </a:r>
                      <a:r>
                        <a:rPr lang="zh-TW" sz="2400" b="1" kern="100" dirty="0"/>
                        <a:t>仔細檢查摘要中是否呈現文章中最重要的論點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848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/>
                        <a:t>E. </a:t>
                      </a:r>
                      <a:r>
                        <a:rPr lang="zh-TW" sz="2400" b="1" kern="100" dirty="0" smtClean="0"/>
                        <a:t>我</a:t>
                      </a:r>
                      <a:r>
                        <a:rPr lang="zh-TW" sz="2400" b="1" kern="100" dirty="0"/>
                        <a:t>讀過文章，將最重要的句子劃線標記，然後將這些重點用自己的話寫成摘要 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0429" name="文字方塊 4"/>
          <p:cNvSpPr txBox="1">
            <a:spLocks noChangeArrowheads="1"/>
          </p:cNvSpPr>
          <p:nvPr/>
        </p:nvSpPr>
        <p:spPr bwMode="auto">
          <a:xfrm>
            <a:off x="1219200" y="6335713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DE &gt; AC &gt; B</a:t>
            </a:r>
            <a:endParaRPr lang="zh-TW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72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5492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情意試題摘要分析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矩形 3"/>
          <p:cNvSpPr>
            <a:spLocks noChangeArrowheads="1"/>
          </p:cNvSpPr>
          <p:nvPr/>
        </p:nvSpPr>
        <p:spPr bwMode="auto">
          <a:xfrm>
            <a:off x="1259632" y="1712930"/>
            <a:ext cx="71294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「我一天通常大約花多少時間為了樂趣而閱讀？」，從檢測成績來看，成績最高為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19.59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，其落點在「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個小時」，超過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個小時與低於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小時以下者，成績遞減。顯示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最理想的課外閱讀時間為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，此結果與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PISA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的檢測結果相符。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410045"/>
              </p:ext>
            </p:extLst>
          </p:nvPr>
        </p:nvGraphicFramePr>
        <p:xfrm>
          <a:off x="1691680" y="5253055"/>
          <a:ext cx="6480721" cy="14859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032448"/>
                <a:gridCol w="1104873"/>
                <a:gridCol w="671325"/>
                <a:gridCol w="672075"/>
              </a:tblGrid>
              <a:tr h="24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我一天通常大約花多少時間為了樂趣而閱讀？</a:t>
                      </a:r>
                      <a:endParaRPr lang="zh-TW" sz="16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國語平均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人數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比例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30</a:t>
                      </a:r>
                      <a:r>
                        <a:rPr lang="zh-TW" sz="1600" kern="100" dirty="0">
                          <a:effectLst/>
                        </a:rPr>
                        <a:t>分鐘或少於</a:t>
                      </a:r>
                      <a:r>
                        <a:rPr lang="en-US" sz="1600" kern="100" dirty="0">
                          <a:effectLst/>
                        </a:rPr>
                        <a:t>30</a:t>
                      </a:r>
                      <a:r>
                        <a:rPr lang="zh-TW" sz="1600" kern="100" dirty="0">
                          <a:effectLst/>
                        </a:rPr>
                        <a:t>分鐘。</a:t>
                      </a:r>
                      <a:endParaRPr lang="zh-TW" sz="16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16.87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1939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38.3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超過</a:t>
                      </a:r>
                      <a:r>
                        <a:rPr lang="en-US" sz="1600" kern="100">
                          <a:effectLst/>
                        </a:rPr>
                        <a:t>30</a:t>
                      </a:r>
                      <a:r>
                        <a:rPr lang="zh-TW" sz="1600" kern="100">
                          <a:effectLst/>
                        </a:rPr>
                        <a:t>分鐘，但少於</a:t>
                      </a:r>
                      <a:r>
                        <a:rPr lang="en-US" sz="1600" kern="100">
                          <a:effectLst/>
                        </a:rPr>
                        <a:t>60</a:t>
                      </a:r>
                      <a:r>
                        <a:rPr lang="zh-TW" sz="1600" kern="100">
                          <a:effectLst/>
                        </a:rPr>
                        <a:t>分鐘。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18.95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1729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34.2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</a:t>
                      </a:r>
                      <a:r>
                        <a:rPr lang="zh-TW" sz="1600" kern="100">
                          <a:effectLst/>
                        </a:rPr>
                        <a:t>至</a:t>
                      </a:r>
                      <a:r>
                        <a:rPr lang="en-US" sz="1600" kern="100">
                          <a:effectLst/>
                        </a:rPr>
                        <a:t>2</a:t>
                      </a:r>
                      <a:r>
                        <a:rPr lang="zh-TW" sz="1600" kern="100">
                          <a:effectLst/>
                        </a:rPr>
                        <a:t>個小時。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19.59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953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18.8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超過</a:t>
                      </a:r>
                      <a:r>
                        <a:rPr lang="en-US" sz="1600" kern="100">
                          <a:effectLst/>
                        </a:rPr>
                        <a:t>2</a:t>
                      </a:r>
                      <a:r>
                        <a:rPr lang="zh-TW" sz="1600" kern="100">
                          <a:effectLst/>
                        </a:rPr>
                        <a:t>個小時。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19.42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439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8.7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總和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5060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100.0</a:t>
                      </a:r>
                      <a:endParaRPr lang="zh-TW" sz="16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5492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情意試題摘要分析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矩形 3"/>
          <p:cNvSpPr>
            <a:spLocks noChangeArrowheads="1"/>
          </p:cNvSpPr>
          <p:nvPr/>
        </p:nvSpPr>
        <p:spPr bwMode="auto">
          <a:xfrm>
            <a:off x="1295400" y="1916113"/>
            <a:ext cx="71294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「我想真正弄懂老師教的東西」其檢測成績最高（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18.75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），顯示</a:t>
            </a:r>
            <a:r>
              <a:rPr lang="zh-TW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「動機」與「成就」呈現顯著相關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，教師宜從班級經營與教學之中，激勵學生學習動機。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327593"/>
              </p:ext>
            </p:extLst>
          </p:nvPr>
        </p:nvGraphicFramePr>
        <p:xfrm>
          <a:off x="1835696" y="4458603"/>
          <a:ext cx="6336704" cy="214519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960440"/>
                <a:gridCol w="1062718"/>
                <a:gridCol w="656406"/>
                <a:gridCol w="657140"/>
              </a:tblGrid>
              <a:tr h="489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為什麼我要學習國語？ 因為</a:t>
                      </a:r>
                      <a:r>
                        <a:rPr lang="en-US" sz="1600" kern="100" dirty="0">
                          <a:effectLst/>
                        </a:rPr>
                        <a:t>……</a:t>
                      </a:r>
                      <a:endParaRPr lang="zh-TW" sz="16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國語平均</a:t>
                      </a:r>
                      <a:endParaRPr lang="zh-TW" sz="16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人數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比例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</a:tr>
              <a:tr h="331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我很喜歡學國語。</a:t>
                      </a:r>
                      <a:endParaRPr lang="zh-TW" sz="16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18.65</a:t>
                      </a:r>
                      <a:endParaRPr lang="zh-TW" sz="16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1146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22.4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331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我想真正弄懂老師教的東西。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18.75</a:t>
                      </a:r>
                      <a:endParaRPr lang="zh-TW" sz="16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2332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45.6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331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師長要求我這麼做。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16.99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256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5.0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331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不學國語，我會覺得自己很糟糕。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17.47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1383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27.0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331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總和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5117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100</a:t>
                      </a:r>
                      <a:endParaRPr lang="zh-TW" sz="16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5492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情意試題摘要分析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1295400" y="1916113"/>
            <a:ext cx="745306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在學習國語時，「試著將它和我學過的知識相連接」其檢測成績最高（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19.74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），顯示會嘗試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與過往經驗作連結的學生能有較好的學習成就表現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。因此，教師宜在教學過程中教導學生進行舊經驗（知識）之連結。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271485"/>
              </p:ext>
            </p:extLst>
          </p:nvPr>
        </p:nvGraphicFramePr>
        <p:xfrm>
          <a:off x="1763688" y="4963101"/>
          <a:ext cx="6600760" cy="183313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144663"/>
                <a:gridCol w="1087814"/>
                <a:gridCol w="683759"/>
                <a:gridCol w="684524"/>
              </a:tblGrid>
              <a:tr h="342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</a:rPr>
                        <a:t>當我在學習國語時，我通常會</a:t>
                      </a:r>
                      <a:r>
                        <a:rPr lang="en-US" sz="1700" kern="100" dirty="0">
                          <a:effectLst/>
                        </a:rPr>
                        <a:t>……</a:t>
                      </a:r>
                      <a:endParaRPr lang="zh-TW" sz="17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8952" marR="18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</a:rPr>
                        <a:t>國語平均</a:t>
                      </a:r>
                      <a:endParaRPr lang="zh-TW" sz="17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8952" marR="18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>
                          <a:effectLst/>
                        </a:rPr>
                        <a:t>人數</a:t>
                      </a:r>
                      <a:endParaRPr lang="zh-TW" sz="17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8952" marR="18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</a:rPr>
                        <a:t>比例</a:t>
                      </a:r>
                      <a:endParaRPr lang="zh-TW" sz="17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8952" marR="18952" marT="0" marB="0" anchor="ctr"/>
                </a:tc>
              </a:tr>
              <a:tr h="298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>
                          <a:effectLst/>
                        </a:rPr>
                        <a:t>試著了解哪些部分是最重要該學習的。</a:t>
                      </a:r>
                      <a:endParaRPr lang="zh-TW" sz="17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8952" marR="1895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17.76</a:t>
                      </a:r>
                      <a:endParaRPr lang="zh-TW" sz="17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8952" marR="1895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1762</a:t>
                      </a:r>
                      <a:endParaRPr lang="zh-TW" sz="17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8952" marR="1895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34.4</a:t>
                      </a:r>
                      <a:endParaRPr lang="zh-TW" sz="17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8952" marR="18952" marT="0" marB="0"/>
                </a:tc>
              </a:tr>
              <a:tr h="298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>
                          <a:effectLst/>
                        </a:rPr>
                        <a:t>試著將它和我學過的知識相連接。</a:t>
                      </a:r>
                      <a:endParaRPr lang="zh-TW" sz="17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8952" marR="1895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19.74</a:t>
                      </a:r>
                      <a:endParaRPr lang="zh-TW" sz="17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8952" marR="1895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2046</a:t>
                      </a:r>
                      <a:endParaRPr lang="zh-TW" sz="17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8952" marR="1895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40.0</a:t>
                      </a:r>
                      <a:endParaRPr lang="zh-TW" sz="17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8952" marR="18952" marT="0" marB="0"/>
                </a:tc>
              </a:tr>
              <a:tr h="298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>
                          <a:effectLst/>
                        </a:rPr>
                        <a:t>愈專心就愈能學會更多。</a:t>
                      </a:r>
                      <a:endParaRPr lang="zh-TW" sz="17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8952" marR="1895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17.13</a:t>
                      </a:r>
                      <a:endParaRPr lang="zh-TW" sz="17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8952" marR="1895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1066</a:t>
                      </a:r>
                      <a:endParaRPr lang="zh-TW" sz="17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8952" marR="1895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20.8</a:t>
                      </a:r>
                      <a:endParaRPr lang="zh-TW" sz="17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8952" marR="18952" marT="0" marB="0"/>
                </a:tc>
              </a:tr>
              <a:tr h="298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>
                          <a:effectLst/>
                        </a:rPr>
                        <a:t>無法專心，對國語沒有興趣。</a:t>
                      </a:r>
                      <a:endParaRPr lang="zh-TW" sz="17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8952" marR="1895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15.16</a:t>
                      </a:r>
                      <a:endParaRPr lang="zh-TW" sz="17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8952" marR="1895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242</a:t>
                      </a:r>
                      <a:endParaRPr lang="zh-TW" sz="17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8952" marR="1895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4.7</a:t>
                      </a:r>
                      <a:endParaRPr lang="zh-TW" sz="17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8952" marR="18952" marT="0" marB="0"/>
                </a:tc>
              </a:tr>
              <a:tr h="298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</a:rPr>
                        <a:t>總和</a:t>
                      </a:r>
                      <a:endParaRPr lang="zh-TW" sz="17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8952" marR="1895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 </a:t>
                      </a:r>
                      <a:endParaRPr lang="zh-TW" sz="17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8952" marR="1895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5116</a:t>
                      </a:r>
                      <a:endParaRPr lang="zh-TW" sz="17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8952" marR="1895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100.0</a:t>
                      </a:r>
                      <a:endParaRPr lang="zh-TW" sz="17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8952" marR="18952" marT="0" marB="0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5492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情意試題摘要分析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矩形 3"/>
          <p:cNvSpPr>
            <a:spLocks noChangeArrowheads="1"/>
          </p:cNvSpPr>
          <p:nvPr/>
        </p:nvSpPr>
        <p:spPr bwMode="auto">
          <a:xfrm>
            <a:off x="1295400" y="1916113"/>
            <a:ext cx="71294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「當我看不懂一篇文章時，最常因為下列哪一項原因？」選擇「不了解有些語詞的意義」佔了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51.9%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，因此，教師在進行課文教學時應針對</a:t>
            </a:r>
            <a:r>
              <a:rPr lang="zh-TW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語詞之意義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該語詞在當下句子中的含意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加強教學。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223344"/>
              </p:ext>
            </p:extLst>
          </p:nvPr>
        </p:nvGraphicFramePr>
        <p:xfrm>
          <a:off x="1295400" y="4964113"/>
          <a:ext cx="7129462" cy="177725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716760"/>
                <a:gridCol w="934824"/>
                <a:gridCol w="738527"/>
                <a:gridCol w="739351"/>
              </a:tblGrid>
              <a:tr h="296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當我看不懂一篇文章時，最常因為下列哪一項原因？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國語平均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人數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比例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</a:tr>
              <a:tr h="296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文章有些看不懂的生字。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17.10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697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13.7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296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不了解有些語詞的意義。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18.89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2649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51.9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296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不了解有些句子在說什麼。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18.38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1114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21.8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296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没有耐心讀文章。 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17.08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646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12.7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296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總和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5106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100.0</a:t>
                      </a:r>
                      <a:endParaRPr lang="zh-TW" sz="16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5492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情意試題摘要分析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矩形 3"/>
          <p:cNvSpPr>
            <a:spLocks noChangeArrowheads="1"/>
          </p:cNvSpPr>
          <p:nvPr/>
        </p:nvSpPr>
        <p:spPr bwMode="auto">
          <a:xfrm>
            <a:off x="1295400" y="1916113"/>
            <a:ext cx="71294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對於「我常會使用何種方法，幫助自己理解一篇又長又難的文章？」中，四個答案選項的選擇比例相當，表示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每一種閱讀理解策略對孩子都具有相同的重要性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，能幫助他在進行文章的理解時產生輔助的功能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432999"/>
              </p:ext>
            </p:extLst>
          </p:nvPr>
        </p:nvGraphicFramePr>
        <p:xfrm>
          <a:off x="899592" y="4868792"/>
          <a:ext cx="7776864" cy="200591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359195"/>
                <a:gridCol w="977509"/>
                <a:gridCol w="633671"/>
                <a:gridCol w="806489"/>
              </a:tblGrid>
              <a:tr h="402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我常會使用何種方法，幫助自己理解一篇又長又難的文章？</a:t>
                      </a:r>
                      <a:endParaRPr lang="zh-TW" sz="16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國語平均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人數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比例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</a:tr>
              <a:tr h="339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用自己的話摘要文章內容。</a:t>
                      </a:r>
                      <a:endParaRPr lang="zh-TW" sz="16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19.19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1295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25.5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339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專注於文章中容易理解的部分。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17.36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1233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24.3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339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儘可能將文章讀過很多遍。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18.77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1342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26.4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339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將最重要的句子劃線標記。</a:t>
                      </a:r>
                      <a:endParaRPr lang="zh-TW" sz="16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17.85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1214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23.9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227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總和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5084</a:t>
                      </a:r>
                      <a:endParaRPr lang="zh-TW" sz="16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100.0</a:t>
                      </a:r>
                      <a:endParaRPr lang="zh-TW" sz="16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502280"/>
            <a:ext cx="8229600" cy="855663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cs typeface="Times New Roman" pitchFamily="18" charset="0"/>
              </a:rPr>
              <a:t>PISA</a:t>
            </a:r>
            <a:r>
              <a:rPr dirty="0">
                <a:cs typeface="Times New Roman" pitchFamily="18" charset="0"/>
              </a:rPr>
              <a:t> 評量內涵</a:t>
            </a: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394519" y="2365880"/>
            <a:ext cx="8229600" cy="40322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國際學生能力評量計畫（</a:t>
            </a:r>
            <a:r>
              <a:rPr lang="en-US" altLang="en-US" sz="2400" b="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the </a:t>
            </a:r>
            <a:r>
              <a:rPr lang="en-US" altLang="en-US" sz="2400" b="0" dirty="0" err="1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</a:t>
            </a:r>
            <a:r>
              <a:rPr lang="en-US" altLang="en-US" sz="2400" b="0" dirty="0" err="1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rogramme</a:t>
            </a:r>
            <a:r>
              <a:rPr lang="en-US" altLang="en-US" sz="2400" b="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for </a:t>
            </a:r>
            <a:r>
              <a:rPr lang="en-US" altLang="en-US" sz="2400" b="0" dirty="0" smtClean="0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</a:t>
            </a:r>
            <a:r>
              <a:rPr lang="en-US" altLang="en-US" sz="2400" b="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nternational </a:t>
            </a:r>
            <a:r>
              <a:rPr lang="en-US" altLang="en-US" sz="2400" b="0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</a:t>
            </a:r>
            <a:r>
              <a:rPr lang="en-US" altLang="en-US" sz="2400" b="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tudent </a:t>
            </a:r>
            <a:r>
              <a:rPr lang="en-US" altLang="en-US" sz="2400" b="0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</a:t>
            </a:r>
            <a:r>
              <a:rPr lang="en-US" altLang="en-US" sz="2400" b="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ssessment</a:t>
            </a:r>
            <a:r>
              <a:rPr lang="zh-TW" altLang="en-US" sz="2400" b="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en-US" altLang="en-US" sz="2400" b="0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PISA</a:t>
            </a:r>
            <a:r>
              <a:rPr lang="zh-TW" altLang="en-US" sz="2400" b="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</a:t>
            </a:r>
            <a:r>
              <a:rPr lang="zh-TW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是 </a:t>
            </a:r>
            <a:r>
              <a:rPr lang="en-US" altLang="en-US" sz="2400" b="0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OECD</a:t>
            </a:r>
            <a:r>
              <a:rPr lang="zh-TW" altLang="en-US" sz="2400" b="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en-US" altLang="en-US" sz="2400" b="0" dirty="0" err="1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Organisation</a:t>
            </a:r>
            <a:r>
              <a:rPr lang="en-US" altLang="en-US" sz="2400" b="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for Economic Cooperation and Development</a:t>
            </a:r>
            <a:r>
              <a:rPr lang="zh-TW" altLang="en-US" sz="2400" b="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</a:t>
            </a:r>
            <a:r>
              <a:rPr lang="zh-TW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所發展的跨國調查研究。</a:t>
            </a:r>
            <a:endParaRPr lang="en-US" altLang="zh-TW" sz="2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sz="2400" dirty="0" smtClean="0">
                <a:solidFill>
                  <a:srgbClr val="CC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目的</a:t>
            </a:r>
            <a:r>
              <a:rPr lang="zh-TW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：評量</a:t>
            </a:r>
            <a:r>
              <a:rPr lang="zh-CN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十五</a:t>
            </a:r>
            <a:r>
              <a:rPr lang="zh-TW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歲學</a:t>
            </a:r>
            <a:r>
              <a:rPr lang="zh-CN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生</a:t>
            </a:r>
            <a:r>
              <a:rPr lang="zh-TW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參與社會</a:t>
            </a:r>
            <a:r>
              <a:rPr lang="zh-CN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所需</a:t>
            </a:r>
            <a:r>
              <a:rPr lang="zh-TW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的關鍵知</a:t>
            </a:r>
            <a:r>
              <a:rPr lang="zh-CN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能</a:t>
            </a:r>
            <a:r>
              <a:rPr lang="zh-TW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。以國際比較方式，提供國家</a:t>
            </a:r>
            <a:r>
              <a:rPr lang="zh-CN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整</a:t>
            </a:r>
            <a:r>
              <a:rPr lang="zh-TW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體</a:t>
            </a:r>
            <a:r>
              <a:rPr lang="zh-CN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教育成效</a:t>
            </a:r>
            <a:r>
              <a:rPr lang="zh-TW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評鑑資訊，作為</a:t>
            </a:r>
            <a:r>
              <a:rPr lang="zh-CN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各</a:t>
            </a:r>
            <a:r>
              <a:rPr lang="zh-TW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國</a:t>
            </a:r>
            <a:r>
              <a:rPr lang="zh-CN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制定教育政策</a:t>
            </a:r>
            <a:r>
              <a:rPr lang="zh-TW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CN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参考</a:t>
            </a:r>
            <a:r>
              <a:rPr lang="zh-TW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sz="2400" dirty="0" smtClean="0">
                <a:solidFill>
                  <a:srgbClr val="CC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特色</a:t>
            </a:r>
            <a:r>
              <a:rPr lang="zh-TW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：採取</a:t>
            </a:r>
            <a:r>
              <a:rPr lang="zh-TW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素養</a:t>
            </a:r>
            <a:r>
              <a:rPr lang="zh-TW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而非成就取向，以貼近真實的情境，評量學生重要知能的應用與溝通。</a:t>
            </a:r>
            <a:endParaRPr lang="en-US" altLang="zh-TW" sz="2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TW" altLang="en-US" sz="2400" dirty="0" smtClean="0"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B000BA-26B9-4C40-84C9-5E0F20FE3497}" type="slidenum">
              <a:rPr lang="zh-TW" altLang="en-US" sz="14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zh-TW" altLang="en-US" sz="14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/>
            </a:scene3d>
            <a:sp3d extrusionH="4445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kumimoji="0" lang="zh-TW" altLang="en-US" sz="4000" dirty="0" smtClean="0">
                <a:solidFill>
                  <a:srgbClr val="480000"/>
                </a:solidFill>
              </a:rPr>
              <a:t>全世界性基本學力檢測</a:t>
            </a:r>
            <a:endParaRPr kumimoji="0" lang="en-US" altLang="zh-TW" sz="4000" dirty="0" smtClean="0">
              <a:solidFill>
                <a:srgbClr val="4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5492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情意試題摘要分析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矩形 3"/>
          <p:cNvSpPr>
            <a:spLocks noChangeArrowheads="1"/>
          </p:cNvSpPr>
          <p:nvPr/>
        </p:nvSpPr>
        <p:spPr bwMode="auto">
          <a:xfrm>
            <a:off x="1295400" y="1557338"/>
            <a:ext cx="71294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「在我的國語課中，最常發生下列哪種情況？」其中選擇「同學沒在聽老師說什麼」的比例最高，佔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33.2%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，推測除了學生本身生理因素之外，老師應</a:t>
            </a:r>
            <a:r>
              <a:rPr lang="zh-TW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加強教學策略與教學方法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提升學生的專注力與興趣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P.S. 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「人類專注力每次就只有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分鐘這麼長。」（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Jememey Donovan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）《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TED Talk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：十八分鐘的秘密》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5492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情意試題摘要分析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矩形 3"/>
          <p:cNvSpPr>
            <a:spLocks noChangeArrowheads="1"/>
          </p:cNvSpPr>
          <p:nvPr/>
        </p:nvSpPr>
        <p:spPr bwMode="auto">
          <a:xfrm>
            <a:off x="1295400" y="1557338"/>
            <a:ext cx="71294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關於「如果兩個月後要再做一次類似的測驗，我願意更努力去準備嗎？」與「如果再考一次國語測驗，我是否會進步，為什麼？」前者選擇「願意」之比例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高達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89.4%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檢測成績明顯高於「不願意者」，表示學生多數願意多做一些努力以提高自己的學習成就。後者選擇「會進步」的亦高達</a:t>
            </a:r>
            <a:r>
              <a:rPr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92.1%</a:t>
            </a:r>
            <a:r>
              <a:rPr lang="zh-TW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，其成績亦明顯高於認為自己不會進步者。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smtClean="0">
                <a:solidFill>
                  <a:srgbClr val="480000"/>
                </a:solidFill>
              </a:rPr>
              <a:t>台灣學力檢測之困境</a:t>
            </a:r>
            <a:endParaRPr lang="en-US" altLang="zh-TW" sz="4000" smtClean="0">
              <a:solidFill>
                <a:srgbClr val="480000"/>
              </a:solidFill>
            </a:endParaRPr>
          </a:p>
        </p:txBody>
      </p:sp>
      <p:sp>
        <p:nvSpPr>
          <p:cNvPr id="1730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84313"/>
            <a:ext cx="8064500" cy="496887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dirty="0" smtClean="0">
                <a:solidFill>
                  <a:srgbClr val="006600"/>
                </a:solidFill>
              </a:rPr>
              <a:t>在評量理論與觀念的</a:t>
            </a:r>
            <a:r>
              <a:rPr lang="zh-TW" altLang="en-US" u="sng" dirty="0" smtClean="0">
                <a:solidFill>
                  <a:srgbClr val="006600"/>
                </a:solidFill>
              </a:rPr>
              <a:t>溝通</a:t>
            </a:r>
            <a:r>
              <a:rPr lang="zh-TW" altLang="en-US" b="0" dirty="0" smtClean="0"/>
              <a:t>上：</a:t>
            </a:r>
          </a:p>
          <a:p>
            <a:pPr lvl="1" eaLnBrk="1" hangingPunct="1">
              <a:lnSpc>
                <a:spcPct val="120000"/>
              </a:lnSpc>
            </a:pPr>
            <a:r>
              <a:rPr lang="zh-TW" altLang="en-US" u="sng" dirty="0" smtClean="0"/>
              <a:t>教育部</a:t>
            </a:r>
            <a:r>
              <a:rPr lang="zh-TW" altLang="en-US" dirty="0" smtClean="0"/>
              <a:t>希望</a:t>
            </a:r>
            <a:r>
              <a:rPr lang="zh-TW" altLang="en-US" dirty="0" smtClean="0"/>
              <a:t>降低</a:t>
            </a:r>
            <a:r>
              <a:rPr lang="zh-TW" altLang="en-US" b="1" u="sng" dirty="0" smtClean="0"/>
              <a:t>考試領導教學</a:t>
            </a:r>
          </a:p>
          <a:p>
            <a:pPr lvl="1" eaLnBrk="1" hangingPunct="1">
              <a:lnSpc>
                <a:spcPct val="120000"/>
              </a:lnSpc>
            </a:pPr>
            <a:r>
              <a:rPr lang="zh-TW" altLang="en-US" dirty="0" smtClean="0"/>
              <a:t>讓</a:t>
            </a:r>
            <a:r>
              <a:rPr lang="zh-TW" altLang="en-US" b="1" u="sng" dirty="0" smtClean="0"/>
              <a:t>教師、家長</a:t>
            </a:r>
            <a:r>
              <a:rPr lang="zh-TW" altLang="en-US" dirty="0" smtClean="0"/>
              <a:t>瞭解基本學力測驗的目的，在瞭解學生的學習狀況，使其</a:t>
            </a:r>
            <a:r>
              <a:rPr lang="zh-TW" altLang="en-US" u="sng" dirty="0" smtClean="0"/>
              <a:t>擁有基本知能</a:t>
            </a:r>
            <a:r>
              <a:rPr lang="zh-TW" altLang="en-US" dirty="0" smtClean="0"/>
              <a:t>，及進行補救教學</a:t>
            </a:r>
          </a:p>
          <a:p>
            <a:pPr lvl="1" eaLnBrk="1" hangingPunct="1">
              <a:lnSpc>
                <a:spcPct val="120000"/>
              </a:lnSpc>
            </a:pPr>
            <a:r>
              <a:rPr lang="zh-TW" altLang="en-US" b="1" u="sng" dirty="0" smtClean="0"/>
              <a:t>非比較排序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dirty="0" smtClean="0">
                <a:solidFill>
                  <a:srgbClr val="FF0000"/>
                </a:solidFill>
              </a:rPr>
              <a:t>試題試卷的</a:t>
            </a:r>
            <a:r>
              <a:rPr lang="zh-TW" altLang="en-US" u="sng" dirty="0" smtClean="0">
                <a:solidFill>
                  <a:srgbClr val="FF0000"/>
                </a:solidFill>
              </a:rPr>
              <a:t>公信力</a:t>
            </a:r>
            <a:r>
              <a:rPr lang="zh-TW" altLang="en-US" b="0" dirty="0" smtClean="0"/>
              <a:t>之建立：</a:t>
            </a:r>
          </a:p>
          <a:p>
            <a:pPr lvl="1" eaLnBrk="1" hangingPunct="1">
              <a:lnSpc>
                <a:spcPct val="120000"/>
              </a:lnSpc>
            </a:pPr>
            <a:r>
              <a:rPr lang="zh-TW" altLang="en-US" b="1" dirty="0" smtClean="0"/>
              <a:t>命題過程、試題難度、鑑別度、施測程序</a:t>
            </a:r>
          </a:p>
        </p:txBody>
      </p:sp>
    </p:spTree>
    <p:extLst>
      <p:ext uri="{BB962C8B-B14F-4D97-AF65-F5344CB8AC3E}">
        <p14:creationId xmlns:p14="http://schemas.microsoft.com/office/powerpoint/2010/main" val="31968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smtClean="0">
                <a:solidFill>
                  <a:srgbClr val="480000"/>
                </a:solidFill>
              </a:rPr>
              <a:t>學力檢測之缺點</a:t>
            </a:r>
            <a:endParaRPr lang="en-US" altLang="zh-TW" sz="4000" smtClean="0">
              <a:solidFill>
                <a:srgbClr val="480000"/>
              </a:solidFill>
            </a:endParaRPr>
          </a:p>
        </p:txBody>
      </p:sp>
      <p:sp>
        <p:nvSpPr>
          <p:cNvPr id="1648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628775"/>
            <a:ext cx="7561263" cy="4897438"/>
          </a:xfrm>
        </p:spPr>
        <p:txBody>
          <a:bodyPr/>
          <a:lstStyle/>
          <a:p>
            <a:pPr eaLnBrk="1" hangingPunct="1"/>
            <a:r>
              <a:rPr lang="zh-TW" altLang="en-US" sz="2800" b="0" smtClean="0"/>
              <a:t>學力檢測結果會對</a:t>
            </a:r>
            <a:r>
              <a:rPr lang="zh-TW" altLang="en-US" sz="2800" u="sng" smtClean="0">
                <a:solidFill>
                  <a:srgbClr val="0000CC"/>
                </a:solidFill>
              </a:rPr>
              <a:t>表現不佳學生</a:t>
            </a:r>
            <a:r>
              <a:rPr lang="zh-TW" altLang="en-US" sz="2800" b="0" smtClean="0"/>
              <a:t>造成</a:t>
            </a:r>
            <a:r>
              <a:rPr lang="zh-TW" altLang="en-US" sz="2800" u="sng" smtClean="0"/>
              <a:t>打擊</a:t>
            </a:r>
            <a:r>
              <a:rPr lang="zh-TW" altLang="en-US" sz="2800" b="0" smtClean="0"/>
              <a:t>，影響其往後的學習興趣</a:t>
            </a:r>
          </a:p>
          <a:p>
            <a:pPr eaLnBrk="1" hangingPunct="1"/>
            <a:r>
              <a:rPr lang="zh-TW" altLang="en-US" sz="2800" b="0" smtClean="0"/>
              <a:t>依據學力</a:t>
            </a:r>
            <a:r>
              <a:rPr lang="zh-TW" altLang="en-US" sz="2800" u="sng" smtClean="0">
                <a:solidFill>
                  <a:srgbClr val="0000CC"/>
                </a:solidFill>
              </a:rPr>
              <a:t>測驗結果排序</a:t>
            </a:r>
            <a:r>
              <a:rPr lang="zh-TW" altLang="en-US" sz="2800" b="0" smtClean="0"/>
              <a:t>，造成只用考試結果作為</a:t>
            </a:r>
            <a:r>
              <a:rPr lang="zh-TW" altLang="en-US" sz="2800" b="0" u="sng" smtClean="0"/>
              <a:t>學校績效</a:t>
            </a:r>
            <a:r>
              <a:rPr lang="zh-TW" altLang="en-US" sz="2800" b="0" smtClean="0"/>
              <a:t>評比並</a:t>
            </a:r>
            <a:r>
              <a:rPr lang="zh-TW" altLang="en-US" sz="2800" u="sng" smtClean="0">
                <a:solidFill>
                  <a:srgbClr val="0000CC"/>
                </a:solidFill>
              </a:rPr>
              <a:t>不公平</a:t>
            </a:r>
          </a:p>
          <a:p>
            <a:pPr eaLnBrk="1" hangingPunct="1"/>
            <a:r>
              <a:rPr lang="zh-TW" altLang="en-US" sz="2800" u="sng" smtClean="0">
                <a:solidFill>
                  <a:srgbClr val="0000CC"/>
                </a:solidFill>
              </a:rPr>
              <a:t>考試領導教學</a:t>
            </a:r>
            <a:r>
              <a:rPr lang="zh-TW" altLang="en-US" sz="2800" b="0" smtClean="0"/>
              <a:t>（窄化課程）</a:t>
            </a:r>
          </a:p>
          <a:p>
            <a:pPr eaLnBrk="1" hangingPunct="1"/>
            <a:r>
              <a:rPr lang="zh-TW" altLang="en-US" sz="2800" b="0" smtClean="0"/>
              <a:t>造成</a:t>
            </a:r>
            <a:r>
              <a:rPr lang="zh-TW" altLang="en-US" sz="2800" u="sng" smtClean="0">
                <a:solidFill>
                  <a:srgbClr val="0000CC"/>
                </a:solidFill>
              </a:rPr>
              <a:t>獨重智育</a:t>
            </a:r>
            <a:r>
              <a:rPr lang="zh-TW" altLang="en-US" sz="2800" b="0" smtClean="0"/>
              <a:t>，其他學科受到排擠，影響</a:t>
            </a:r>
            <a:r>
              <a:rPr lang="zh-TW" altLang="en-US" sz="2800" u="sng" smtClean="0">
                <a:solidFill>
                  <a:srgbClr val="FF0000"/>
                </a:solidFill>
              </a:rPr>
              <a:t>全人教育</a:t>
            </a:r>
            <a:r>
              <a:rPr lang="zh-TW" altLang="en-US" sz="2800" b="0" smtClean="0"/>
              <a:t>的進行</a:t>
            </a:r>
          </a:p>
          <a:p>
            <a:pPr eaLnBrk="1" hangingPunct="1"/>
            <a:r>
              <a:rPr lang="zh-TW" altLang="en-US" sz="2800" u="sng" smtClean="0"/>
              <a:t>紙筆測驗</a:t>
            </a:r>
            <a:r>
              <a:rPr lang="zh-TW" altLang="en-US" sz="2800" b="0" smtClean="0"/>
              <a:t>的</a:t>
            </a:r>
            <a:r>
              <a:rPr lang="zh-TW" altLang="en-US" sz="2800" u="sng" smtClean="0">
                <a:solidFill>
                  <a:srgbClr val="0000CC"/>
                </a:solidFill>
              </a:rPr>
              <a:t>侷限</a:t>
            </a:r>
          </a:p>
          <a:p>
            <a:pPr eaLnBrk="1" hangingPunct="1"/>
            <a:r>
              <a:rPr lang="zh-TW" altLang="en-US" sz="2800" b="0" smtClean="0"/>
              <a:t>學力測驗為</a:t>
            </a:r>
            <a:r>
              <a:rPr lang="zh-TW" altLang="en-US" sz="2800" smtClean="0"/>
              <a:t>學生與教師</a:t>
            </a:r>
            <a:r>
              <a:rPr lang="zh-TW" altLang="en-US" sz="2800" b="0" smtClean="0"/>
              <a:t>帶來</a:t>
            </a:r>
            <a:r>
              <a:rPr lang="zh-TW" altLang="en-US" sz="2800" u="sng" smtClean="0">
                <a:solidFill>
                  <a:srgbClr val="0000CC"/>
                </a:solidFill>
              </a:rPr>
              <a:t>壓力</a:t>
            </a:r>
          </a:p>
        </p:txBody>
      </p:sp>
    </p:spTree>
    <p:extLst>
      <p:ext uri="{BB962C8B-B14F-4D97-AF65-F5344CB8AC3E}">
        <p14:creationId xmlns:p14="http://schemas.microsoft.com/office/powerpoint/2010/main" val="2991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smtClean="0">
                <a:solidFill>
                  <a:srgbClr val="480000"/>
                </a:solidFill>
              </a:rPr>
              <a:t>學力檢測之優點</a:t>
            </a:r>
            <a:endParaRPr lang="en-US" altLang="zh-TW" sz="4000" smtClean="0">
              <a:solidFill>
                <a:srgbClr val="480000"/>
              </a:solidFill>
            </a:endParaRPr>
          </a:p>
        </p:txBody>
      </p:sp>
      <p:sp>
        <p:nvSpPr>
          <p:cNvPr id="1638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73238"/>
            <a:ext cx="8496300" cy="4679950"/>
          </a:xfrm>
        </p:spPr>
        <p:txBody>
          <a:bodyPr/>
          <a:lstStyle/>
          <a:p>
            <a:pPr eaLnBrk="1" hangingPunct="1"/>
            <a:r>
              <a:rPr lang="zh-TW" altLang="en-US" sz="2800" b="0" smtClean="0"/>
              <a:t>瞭解</a:t>
            </a:r>
            <a:r>
              <a:rPr lang="zh-TW" altLang="en-US" sz="2800" u="sng" smtClean="0">
                <a:solidFill>
                  <a:srgbClr val="0000CC"/>
                </a:solidFill>
              </a:rPr>
              <a:t>教學</a:t>
            </a:r>
            <a:r>
              <a:rPr lang="zh-TW" altLang="en-US" sz="2800" u="sng" smtClean="0"/>
              <a:t>工作</a:t>
            </a:r>
            <a:r>
              <a:rPr lang="zh-TW" altLang="en-US" sz="2800" b="0" smtClean="0"/>
              <a:t>在特定</a:t>
            </a:r>
            <a:r>
              <a:rPr lang="zh-TW" altLang="en-US" sz="2800" b="0" u="sng" smtClean="0"/>
              <a:t>科目</a:t>
            </a:r>
            <a:r>
              <a:rPr lang="zh-TW" altLang="en-US" sz="2800" b="0" smtClean="0"/>
              <a:t>上的</a:t>
            </a:r>
            <a:r>
              <a:rPr lang="zh-TW" altLang="en-US" sz="2800" u="sng" smtClean="0"/>
              <a:t>優勢與劣勢</a:t>
            </a:r>
          </a:p>
          <a:p>
            <a:pPr eaLnBrk="1" hangingPunct="1"/>
            <a:r>
              <a:rPr lang="zh-TW" altLang="en-US" sz="2800" b="0" smtClean="0"/>
              <a:t>檢核</a:t>
            </a:r>
            <a:r>
              <a:rPr lang="zh-TW" altLang="en-US" sz="2800" u="sng" smtClean="0">
                <a:solidFill>
                  <a:srgbClr val="0000CC"/>
                </a:solidFill>
              </a:rPr>
              <a:t>教育方案</a:t>
            </a:r>
            <a:r>
              <a:rPr lang="zh-TW" altLang="en-US" sz="2800" b="0" smtClean="0"/>
              <a:t>之</a:t>
            </a:r>
            <a:r>
              <a:rPr lang="zh-TW" altLang="en-US" sz="2800" b="0" u="sng" smtClean="0"/>
              <a:t>適切性</a:t>
            </a:r>
            <a:r>
              <a:rPr lang="zh-TW" altLang="en-US" sz="2800" b="0" smtClean="0"/>
              <a:t>，以作為</a:t>
            </a:r>
            <a:r>
              <a:rPr lang="zh-TW" altLang="en-US" sz="2800" u="sng" smtClean="0"/>
              <a:t>教育決策</a:t>
            </a:r>
            <a:r>
              <a:rPr lang="zh-TW" altLang="en-US" sz="2800" b="0" smtClean="0"/>
              <a:t>之參考</a:t>
            </a:r>
          </a:p>
          <a:p>
            <a:pPr eaLnBrk="1" hangingPunct="1"/>
            <a:r>
              <a:rPr lang="zh-TW" altLang="en-US" sz="2800" b="0" smtClean="0"/>
              <a:t>觀察</a:t>
            </a:r>
            <a:r>
              <a:rPr lang="zh-TW" altLang="en-US" sz="2800" u="sng" smtClean="0">
                <a:solidFill>
                  <a:srgbClr val="0000CC"/>
                </a:solidFill>
              </a:rPr>
              <a:t>教育進步</a:t>
            </a:r>
            <a:r>
              <a:rPr lang="zh-TW" altLang="en-US" sz="2800" b="0" smtClean="0"/>
              <a:t>情形，作為</a:t>
            </a:r>
            <a:r>
              <a:rPr lang="zh-TW" altLang="en-US" sz="2800" u="sng" smtClean="0">
                <a:solidFill>
                  <a:srgbClr val="0000CC"/>
                </a:solidFill>
              </a:rPr>
              <a:t>學校績效表現指標</a:t>
            </a:r>
            <a:r>
              <a:rPr lang="zh-TW" altLang="en-US" sz="2800" b="0" smtClean="0"/>
              <a:t>之參考</a:t>
            </a:r>
          </a:p>
          <a:p>
            <a:pPr eaLnBrk="1" hangingPunct="1"/>
            <a:r>
              <a:rPr lang="zh-TW" altLang="en-US" sz="2800" b="0" smtClean="0"/>
              <a:t>作為學校選擇需要進行</a:t>
            </a:r>
            <a:r>
              <a:rPr lang="zh-TW" altLang="en-US" sz="2800" u="sng" smtClean="0">
                <a:solidFill>
                  <a:srgbClr val="0000CC"/>
                </a:solidFill>
              </a:rPr>
              <a:t>補救教學學生</a:t>
            </a:r>
            <a:r>
              <a:rPr lang="zh-TW" altLang="en-US" sz="2800" b="0" smtClean="0"/>
              <a:t>之依據</a:t>
            </a:r>
          </a:p>
          <a:p>
            <a:pPr eaLnBrk="1" hangingPunct="1"/>
            <a:r>
              <a:rPr lang="zh-TW" altLang="en-US" sz="2800" b="0" smtClean="0"/>
              <a:t>使得</a:t>
            </a:r>
            <a:r>
              <a:rPr lang="zh-TW" altLang="en-US" sz="2800" u="sng" smtClean="0"/>
              <a:t>學校與教師</a:t>
            </a:r>
            <a:r>
              <a:rPr lang="zh-TW" altLang="en-US" sz="2800" b="0" smtClean="0"/>
              <a:t>更能有效知覺其對</a:t>
            </a:r>
            <a:r>
              <a:rPr lang="zh-TW" altLang="en-US" sz="2800" u="sng" smtClean="0"/>
              <a:t>學生</a:t>
            </a:r>
            <a:r>
              <a:rPr lang="zh-TW" altLang="en-US" sz="2800" u="sng" smtClean="0">
                <a:solidFill>
                  <a:srgbClr val="0000CC"/>
                </a:solidFill>
              </a:rPr>
              <a:t>成就表現所應背負之責任</a:t>
            </a:r>
            <a:endParaRPr lang="zh-TW" altLang="en-US" sz="2800" b="0" smtClean="0"/>
          </a:p>
          <a:p>
            <a:pPr eaLnBrk="1" hangingPunct="1"/>
            <a:r>
              <a:rPr lang="zh-TW" altLang="en-US" sz="2800" b="0" smtClean="0"/>
              <a:t>作為</a:t>
            </a:r>
            <a:r>
              <a:rPr lang="zh-TW" altLang="en-US" sz="2800" b="0" u="sng" smtClean="0"/>
              <a:t>學校與教師</a:t>
            </a:r>
            <a:r>
              <a:rPr lang="zh-TW" altLang="en-US" sz="2800" u="sng" smtClean="0">
                <a:solidFill>
                  <a:srgbClr val="0000CC"/>
                </a:solidFill>
              </a:rPr>
              <a:t>擬定課程計畫</a:t>
            </a:r>
            <a:r>
              <a:rPr lang="zh-TW" altLang="en-US" sz="2800" b="0" smtClean="0"/>
              <a:t>之依據與實施</a:t>
            </a:r>
            <a:r>
              <a:rPr lang="zh-TW" altLang="en-US" sz="2800" u="sng" smtClean="0">
                <a:solidFill>
                  <a:srgbClr val="0000CC"/>
                </a:solidFill>
              </a:rPr>
              <a:t>新教學法的評量</a:t>
            </a:r>
          </a:p>
        </p:txBody>
      </p:sp>
    </p:spTree>
    <p:extLst>
      <p:ext uri="{BB962C8B-B14F-4D97-AF65-F5344CB8AC3E}">
        <p14:creationId xmlns:p14="http://schemas.microsoft.com/office/powerpoint/2010/main" val="41677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圖片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07" name="Picture 3" descr="台南市市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315913"/>
            <a:ext cx="2519363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08" name="標題 1"/>
          <p:cNvSpPr>
            <a:spLocks/>
          </p:cNvSpPr>
          <p:nvPr/>
        </p:nvSpPr>
        <p:spPr bwMode="auto">
          <a:xfrm>
            <a:off x="1692275" y="549275"/>
            <a:ext cx="71278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altLang="zh-TW" sz="4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sz="4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年國民小學力檢測結果</a:t>
            </a:r>
          </a:p>
        </p:txBody>
      </p:sp>
      <p:pic>
        <p:nvPicPr>
          <p:cNvPr id="200709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6338"/>
            <a:ext cx="4356100" cy="6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10" name="Picture 6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3" y="0"/>
            <a:ext cx="388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2771775" y="1628775"/>
            <a:ext cx="3960813" cy="5794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kumimoji="0" lang="zh-TW" altLang="en-US" sz="3200" b="1" smtClean="0">
                <a:solidFill>
                  <a:srgbClr val="000000"/>
                </a:solidFill>
              </a:rPr>
              <a:t>學力檢測看到甚麼</a:t>
            </a:r>
            <a:r>
              <a:rPr kumimoji="0" lang="en-US" altLang="zh-TW" sz="3200" b="1" smtClean="0">
                <a:solidFill>
                  <a:srgbClr val="000000"/>
                </a:solidFill>
              </a:rPr>
              <a:t>?</a:t>
            </a:r>
            <a:endParaRPr lang="en-US" altLang="zh-TW" sz="3200" smtClean="0">
              <a:solidFill>
                <a:srgbClr val="000000"/>
              </a:solidFill>
            </a:endParaRPr>
          </a:p>
        </p:txBody>
      </p:sp>
      <p:sp>
        <p:nvSpPr>
          <p:cNvPr id="200712" name="AutoShape 16"/>
          <p:cNvSpPr>
            <a:spLocks noChangeArrowheads="1"/>
          </p:cNvSpPr>
          <p:nvPr/>
        </p:nvSpPr>
        <p:spPr bwMode="auto">
          <a:xfrm>
            <a:off x="179388" y="2997200"/>
            <a:ext cx="2689225" cy="3313113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 sz="2000" b="1" u="sng" smtClean="0">
              <a:solidFill>
                <a:srgbClr val="BBE0E3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14" name="AutoShape 17"/>
          <p:cNvSpPr>
            <a:spLocks noChangeArrowheads="1"/>
          </p:cNvSpPr>
          <p:nvPr/>
        </p:nvSpPr>
        <p:spPr bwMode="gray">
          <a:xfrm>
            <a:off x="539750" y="2349500"/>
            <a:ext cx="2095500" cy="8461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3882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3882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zh-CN" altLang="en-US" sz="2000" b="1" u="sng">
              <a:solidFill>
                <a:srgbClr val="BBE0E3"/>
              </a:solidFill>
              <a:latin typeface="Lucida Sans Unicode" pitchFamily="34" charset="0"/>
            </a:endParaRPr>
          </a:p>
        </p:txBody>
      </p:sp>
      <p:sp>
        <p:nvSpPr>
          <p:cNvPr id="200714" name="AutoShape 18"/>
          <p:cNvSpPr>
            <a:spLocks noChangeArrowheads="1"/>
          </p:cNvSpPr>
          <p:nvPr/>
        </p:nvSpPr>
        <p:spPr bwMode="auto">
          <a:xfrm flipH="1">
            <a:off x="2249488" y="2790825"/>
            <a:ext cx="84137" cy="109538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 sz="2000" b="1" u="sng" smtClean="0">
              <a:solidFill>
                <a:srgbClr val="BBE0E3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00715" name="AutoShape 19"/>
          <p:cNvSpPr>
            <a:spLocks noChangeArrowheads="1"/>
          </p:cNvSpPr>
          <p:nvPr/>
        </p:nvSpPr>
        <p:spPr bwMode="auto">
          <a:xfrm flipH="1">
            <a:off x="573088" y="2790825"/>
            <a:ext cx="84137" cy="109538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 sz="2000" b="1" u="sng" smtClean="0">
              <a:solidFill>
                <a:srgbClr val="BBE0E3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00716" name="Text Box 20"/>
          <p:cNvSpPr txBox="1">
            <a:spLocks noChangeArrowheads="1"/>
          </p:cNvSpPr>
          <p:nvPr/>
        </p:nvSpPr>
        <p:spPr bwMode="gray">
          <a:xfrm>
            <a:off x="250825" y="2492375"/>
            <a:ext cx="2811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0" lang="zh-TW" altLang="en-US" sz="2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城鄉差距大</a:t>
            </a:r>
          </a:p>
        </p:txBody>
      </p:sp>
      <p:sp>
        <p:nvSpPr>
          <p:cNvPr id="200717" name="Text Box 21"/>
          <p:cNvSpPr txBox="1">
            <a:spLocks noChangeArrowheads="1"/>
          </p:cNvSpPr>
          <p:nvPr/>
        </p:nvSpPr>
        <p:spPr bwMode="auto">
          <a:xfrm>
            <a:off x="250825" y="3213100"/>
            <a:ext cx="24828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4100"/>
              </a:lnSpc>
            </a:pPr>
            <a:endParaRPr kumimoji="0" lang="en-US" altLang="zh-TW" sz="3200" b="1" smtClean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4100"/>
              </a:lnSpc>
            </a:pPr>
            <a:r>
              <a:rPr kumimoji="0" lang="zh-TW" altLang="en-US" sz="3200" b="1" smtClean="0">
                <a:solidFill>
                  <a:srgbClr val="8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學校規模由小到大，其平均成績亦由低到高</a:t>
            </a:r>
            <a:r>
              <a:rPr kumimoji="0" lang="zh-TW" altLang="en-US" sz="3200" smtClean="0">
                <a:solidFill>
                  <a:srgbClr val="8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kumimoji="0" lang="en-US" altLang="zh-CN" sz="3200" smtClean="0">
              <a:solidFill>
                <a:srgbClr val="8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0719" name="AutoShape 16"/>
          <p:cNvSpPr>
            <a:spLocks noChangeArrowheads="1"/>
          </p:cNvSpPr>
          <p:nvPr/>
        </p:nvSpPr>
        <p:spPr bwMode="auto">
          <a:xfrm>
            <a:off x="3006725" y="3376613"/>
            <a:ext cx="2755900" cy="2716212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 sz="2000" b="1" u="sng" smtClean="0">
              <a:solidFill>
                <a:srgbClr val="BBE0E3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" name="AutoShape 17"/>
          <p:cNvSpPr>
            <a:spLocks noChangeArrowheads="1"/>
          </p:cNvSpPr>
          <p:nvPr/>
        </p:nvSpPr>
        <p:spPr bwMode="gray">
          <a:xfrm>
            <a:off x="3276600" y="2636838"/>
            <a:ext cx="2146300" cy="9191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3882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3882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zh-CN" altLang="en-US" sz="2000" b="1" u="sng">
              <a:solidFill>
                <a:srgbClr val="BBE0E3"/>
              </a:solidFill>
              <a:latin typeface="Lucida Sans Unicode" pitchFamily="34" charset="0"/>
            </a:endParaRPr>
          </a:p>
        </p:txBody>
      </p:sp>
      <p:sp>
        <p:nvSpPr>
          <p:cNvPr id="200721" name="AutoShape 18"/>
          <p:cNvSpPr>
            <a:spLocks noChangeArrowheads="1"/>
          </p:cNvSpPr>
          <p:nvPr/>
        </p:nvSpPr>
        <p:spPr bwMode="auto">
          <a:xfrm flipH="1">
            <a:off x="5221288" y="3222625"/>
            <a:ext cx="84137" cy="109538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 sz="2000" b="1" u="sng" smtClean="0">
              <a:solidFill>
                <a:srgbClr val="BBE0E3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00722" name="AutoShape 19"/>
          <p:cNvSpPr>
            <a:spLocks noChangeArrowheads="1"/>
          </p:cNvSpPr>
          <p:nvPr/>
        </p:nvSpPr>
        <p:spPr bwMode="auto">
          <a:xfrm flipH="1">
            <a:off x="3502025" y="3222625"/>
            <a:ext cx="87313" cy="109538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 sz="2000" b="1" u="sng" smtClean="0">
              <a:solidFill>
                <a:srgbClr val="BBE0E3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00724" name="Text Box 21"/>
          <p:cNvSpPr txBox="1">
            <a:spLocks noChangeArrowheads="1"/>
          </p:cNvSpPr>
          <p:nvPr/>
        </p:nvSpPr>
        <p:spPr bwMode="auto">
          <a:xfrm>
            <a:off x="3059113" y="3860800"/>
            <a:ext cx="25431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kumimoji="0" lang="en-US" altLang="zh-TW" sz="3200" b="1" dirty="0" smtClean="0">
                <a:solidFill>
                  <a:srgbClr val="8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kumimoji="0" lang="zh-TW" altLang="en-US" sz="3200" b="1" dirty="0" smtClean="0">
                <a:solidFill>
                  <a:srgbClr val="8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班小校仍呈現學習成就差距頗大的現象</a:t>
            </a:r>
            <a:endParaRPr kumimoji="0" lang="zh-CN" altLang="en-US" sz="3200" b="1" dirty="0" smtClean="0">
              <a:solidFill>
                <a:srgbClr val="8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0726" name="AutoShape 16"/>
          <p:cNvSpPr>
            <a:spLocks noChangeArrowheads="1"/>
          </p:cNvSpPr>
          <p:nvPr/>
        </p:nvSpPr>
        <p:spPr bwMode="auto">
          <a:xfrm>
            <a:off x="5957888" y="2995613"/>
            <a:ext cx="2755900" cy="3082925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 sz="2000" b="1" u="sng" smtClean="0">
              <a:solidFill>
                <a:srgbClr val="BBE0E3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3" name="AutoShape 17"/>
          <p:cNvSpPr>
            <a:spLocks noChangeArrowheads="1"/>
          </p:cNvSpPr>
          <p:nvPr/>
        </p:nvSpPr>
        <p:spPr bwMode="gray">
          <a:xfrm>
            <a:off x="6227763" y="2276475"/>
            <a:ext cx="2146300" cy="9239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3882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3882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zh-CN" altLang="en-US" sz="2000" b="1" u="sng">
              <a:solidFill>
                <a:srgbClr val="BBE0E3"/>
              </a:solidFill>
              <a:latin typeface="Lucida Sans Unicode" pitchFamily="34" charset="0"/>
            </a:endParaRPr>
          </a:p>
        </p:txBody>
      </p:sp>
      <p:sp>
        <p:nvSpPr>
          <p:cNvPr id="200728" name="AutoShape 18"/>
          <p:cNvSpPr>
            <a:spLocks noChangeArrowheads="1"/>
          </p:cNvSpPr>
          <p:nvPr/>
        </p:nvSpPr>
        <p:spPr bwMode="auto">
          <a:xfrm flipH="1">
            <a:off x="8172450" y="2820988"/>
            <a:ext cx="84138" cy="125412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 sz="2000" b="1" u="sng" smtClean="0">
              <a:solidFill>
                <a:srgbClr val="BBE0E3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00729" name="AutoShape 19"/>
          <p:cNvSpPr>
            <a:spLocks noChangeArrowheads="1"/>
          </p:cNvSpPr>
          <p:nvPr/>
        </p:nvSpPr>
        <p:spPr bwMode="auto">
          <a:xfrm flipH="1">
            <a:off x="6453188" y="2820988"/>
            <a:ext cx="87312" cy="125412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 sz="2000" b="1" u="sng" smtClean="0">
              <a:solidFill>
                <a:srgbClr val="BBE0E3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00730" name="Text Box 20"/>
          <p:cNvSpPr txBox="1">
            <a:spLocks noChangeArrowheads="1"/>
          </p:cNvSpPr>
          <p:nvPr/>
        </p:nvSpPr>
        <p:spPr bwMode="gray">
          <a:xfrm>
            <a:off x="5867400" y="2276475"/>
            <a:ext cx="28797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0" lang="zh-TW" altLang="en-US" sz="2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整體表現</a:t>
            </a:r>
          </a:p>
          <a:p>
            <a:pPr algn="ctr" eaLnBrk="1" hangingPunct="1"/>
            <a:r>
              <a:rPr kumimoji="0" lang="zh-TW" altLang="en-US" sz="2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略低於全國</a:t>
            </a:r>
            <a:r>
              <a:rPr kumimoji="0" lang="zh-TW" altLang="en-US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0731" name="Text Box 21"/>
          <p:cNvSpPr txBox="1">
            <a:spLocks noChangeArrowheads="1"/>
          </p:cNvSpPr>
          <p:nvPr/>
        </p:nvSpPr>
        <p:spPr bwMode="auto">
          <a:xfrm>
            <a:off x="6048375" y="3222625"/>
            <a:ext cx="254317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kumimoji="0" lang="zh-TW" altLang="en-US" sz="3200" b="1" smtClean="0">
                <a:solidFill>
                  <a:srgbClr val="8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因採全班抽測，</a:t>
            </a:r>
            <a:r>
              <a:rPr kumimoji="0" lang="en-US" altLang="zh-TW" sz="3200" b="1" smtClean="0">
                <a:solidFill>
                  <a:srgbClr val="8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kumimoji="0" lang="zh-TW" altLang="en-US" sz="3200" b="1" smtClean="0">
                <a:solidFill>
                  <a:srgbClr val="8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班學校可視為普測，占抽測人數頗大比率，影響本市整體成績</a:t>
            </a:r>
          </a:p>
        </p:txBody>
      </p:sp>
      <p:sp>
        <p:nvSpPr>
          <p:cNvPr id="200732" name="Text Box 20"/>
          <p:cNvSpPr txBox="1">
            <a:spLocks noChangeArrowheads="1"/>
          </p:cNvSpPr>
          <p:nvPr/>
        </p:nvSpPr>
        <p:spPr bwMode="gray">
          <a:xfrm>
            <a:off x="2916238" y="2636838"/>
            <a:ext cx="28114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0" lang="zh-TW" altLang="en-US" sz="2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學習成就</a:t>
            </a:r>
          </a:p>
          <a:p>
            <a:pPr algn="ctr" eaLnBrk="1" hangingPunct="1"/>
            <a:r>
              <a:rPr kumimoji="0" lang="zh-TW" altLang="en-US" sz="2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差異大</a:t>
            </a:r>
          </a:p>
        </p:txBody>
      </p:sp>
    </p:spTree>
    <p:extLst>
      <p:ext uri="{BB962C8B-B14F-4D97-AF65-F5344CB8AC3E}">
        <p14:creationId xmlns:p14="http://schemas.microsoft.com/office/powerpoint/2010/main" val="4246896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圖片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1" name="Picture 3" descr="台南市市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315913"/>
            <a:ext cx="2519363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2" name="標題 1"/>
          <p:cNvSpPr>
            <a:spLocks/>
          </p:cNvSpPr>
          <p:nvPr/>
        </p:nvSpPr>
        <p:spPr bwMode="auto">
          <a:xfrm>
            <a:off x="1692275" y="549275"/>
            <a:ext cx="71278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altLang="zh-TW" sz="4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sz="4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年國民小學力檢測結果</a:t>
            </a:r>
          </a:p>
        </p:txBody>
      </p:sp>
      <p:pic>
        <p:nvPicPr>
          <p:cNvPr id="201733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6338"/>
            <a:ext cx="4356100" cy="6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4" name="Picture 6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0"/>
            <a:ext cx="388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5" name="Rectangle 7"/>
          <p:cNvSpPr>
            <a:spLocks noChangeArrowheads="1"/>
          </p:cNvSpPr>
          <p:nvPr/>
        </p:nvSpPr>
        <p:spPr bwMode="auto">
          <a:xfrm>
            <a:off x="2411413" y="1700213"/>
            <a:ext cx="4391025" cy="57943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kumimoji="0" lang="en-US" altLang="zh-TW" sz="3200" b="1" smtClean="0">
                <a:solidFill>
                  <a:srgbClr val="000000"/>
                </a:solidFill>
              </a:rPr>
              <a:t>    </a:t>
            </a:r>
            <a:r>
              <a:rPr kumimoji="0" lang="zh-TW" altLang="en-US" sz="3200" b="1" smtClean="0">
                <a:solidFill>
                  <a:srgbClr val="000000"/>
                </a:solidFill>
              </a:rPr>
              <a:t>學力檢測帶來什麼</a:t>
            </a:r>
            <a:r>
              <a:rPr kumimoji="0" lang="en-US" altLang="zh-TW" sz="3200" b="1" smtClean="0">
                <a:solidFill>
                  <a:srgbClr val="000000"/>
                </a:solidFill>
              </a:rPr>
              <a:t>?</a:t>
            </a:r>
            <a:endParaRPr lang="en-US" altLang="zh-TW" sz="3200" smtClean="0">
              <a:solidFill>
                <a:srgbClr val="000000"/>
              </a:solidFill>
            </a:endParaRPr>
          </a:p>
        </p:txBody>
      </p:sp>
      <p:sp>
        <p:nvSpPr>
          <p:cNvPr id="201736" name="AutoShape 16"/>
          <p:cNvSpPr>
            <a:spLocks noChangeArrowheads="1"/>
          </p:cNvSpPr>
          <p:nvPr/>
        </p:nvSpPr>
        <p:spPr bwMode="auto">
          <a:xfrm>
            <a:off x="179388" y="2997200"/>
            <a:ext cx="2689225" cy="3313113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 sz="2000" b="1" u="sng" smtClean="0">
              <a:solidFill>
                <a:srgbClr val="BBE0E3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14" name="AutoShape 17"/>
          <p:cNvSpPr>
            <a:spLocks noChangeArrowheads="1"/>
          </p:cNvSpPr>
          <p:nvPr/>
        </p:nvSpPr>
        <p:spPr bwMode="gray">
          <a:xfrm>
            <a:off x="468313" y="2708275"/>
            <a:ext cx="2232025" cy="1081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3882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3882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zh-CN" altLang="en-US" sz="2000" b="1" u="sng">
              <a:solidFill>
                <a:srgbClr val="BBE0E3"/>
              </a:solidFill>
              <a:latin typeface="Lucida Sans Unicode" pitchFamily="34" charset="0"/>
            </a:endParaRPr>
          </a:p>
        </p:txBody>
      </p:sp>
      <p:sp>
        <p:nvSpPr>
          <p:cNvPr id="201738" name="AutoShape 18"/>
          <p:cNvSpPr>
            <a:spLocks noChangeArrowheads="1"/>
          </p:cNvSpPr>
          <p:nvPr/>
        </p:nvSpPr>
        <p:spPr bwMode="auto">
          <a:xfrm flipH="1">
            <a:off x="2249488" y="2790825"/>
            <a:ext cx="84137" cy="109538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 sz="2000" b="1" u="sng" smtClean="0">
              <a:solidFill>
                <a:srgbClr val="BBE0E3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01739" name="AutoShape 19"/>
          <p:cNvSpPr>
            <a:spLocks noChangeArrowheads="1"/>
          </p:cNvSpPr>
          <p:nvPr/>
        </p:nvSpPr>
        <p:spPr bwMode="auto">
          <a:xfrm flipH="1">
            <a:off x="573088" y="2790825"/>
            <a:ext cx="84137" cy="109538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 sz="2000" b="1" u="sng" smtClean="0">
              <a:solidFill>
                <a:srgbClr val="BBE0E3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01740" name="Text Box 20"/>
          <p:cNvSpPr txBox="1">
            <a:spLocks noChangeArrowheads="1"/>
          </p:cNvSpPr>
          <p:nvPr/>
        </p:nvSpPr>
        <p:spPr bwMode="gray">
          <a:xfrm>
            <a:off x="250825" y="2852738"/>
            <a:ext cx="2811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0" lang="zh-TW" altLang="en-US" sz="2000" b="1" smtClean="0">
                <a:solidFill>
                  <a:srgbClr val="000000"/>
                </a:solidFill>
              </a:rPr>
              <a:t>對教師高層次</a:t>
            </a:r>
          </a:p>
          <a:p>
            <a:pPr algn="ctr" eaLnBrk="1" hangingPunct="1"/>
            <a:r>
              <a:rPr kumimoji="0" lang="zh-TW" altLang="en-US" sz="2000" b="1" smtClean="0">
                <a:solidFill>
                  <a:srgbClr val="000000"/>
                </a:solidFill>
              </a:rPr>
              <a:t>紙筆評量的引導</a:t>
            </a:r>
          </a:p>
        </p:txBody>
      </p:sp>
      <p:sp>
        <p:nvSpPr>
          <p:cNvPr id="201741" name="Text Box 21"/>
          <p:cNvSpPr txBox="1">
            <a:spLocks noChangeArrowheads="1"/>
          </p:cNvSpPr>
          <p:nvPr/>
        </p:nvSpPr>
        <p:spPr bwMode="auto">
          <a:xfrm>
            <a:off x="395288" y="3933825"/>
            <a:ext cx="24828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kumimoji="0" lang="zh-TW" altLang="en-US" sz="3200" b="1" smtClean="0">
                <a:solidFill>
                  <a:srgbClr val="800000"/>
                </a:solidFill>
                <a:ea typeface="標楷體" panose="03000509000000000000" pitchFamily="65" charset="-120"/>
              </a:rPr>
              <a:t>國家教育研究院題型有助於教師改變傳統紙本評量命題方向</a:t>
            </a:r>
          </a:p>
        </p:txBody>
      </p:sp>
      <p:sp>
        <p:nvSpPr>
          <p:cNvPr id="201743" name="AutoShape 16"/>
          <p:cNvSpPr>
            <a:spLocks noChangeArrowheads="1"/>
          </p:cNvSpPr>
          <p:nvPr/>
        </p:nvSpPr>
        <p:spPr bwMode="auto">
          <a:xfrm>
            <a:off x="3006725" y="3232150"/>
            <a:ext cx="2755900" cy="2716213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 sz="2000" b="1" u="sng" smtClean="0">
              <a:solidFill>
                <a:srgbClr val="BBE0E3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" name="AutoShape 17"/>
          <p:cNvSpPr>
            <a:spLocks noChangeArrowheads="1"/>
          </p:cNvSpPr>
          <p:nvPr/>
        </p:nvSpPr>
        <p:spPr bwMode="gray">
          <a:xfrm>
            <a:off x="3276600" y="2492375"/>
            <a:ext cx="2146300" cy="9191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3882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3882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zh-CN" altLang="en-US" sz="2000" b="1" u="sng">
              <a:solidFill>
                <a:srgbClr val="BBE0E3"/>
              </a:solidFill>
              <a:latin typeface="Lucida Sans Unicode" pitchFamily="34" charset="0"/>
            </a:endParaRPr>
          </a:p>
        </p:txBody>
      </p:sp>
      <p:sp>
        <p:nvSpPr>
          <p:cNvPr id="201745" name="AutoShape 18"/>
          <p:cNvSpPr>
            <a:spLocks noChangeArrowheads="1"/>
          </p:cNvSpPr>
          <p:nvPr/>
        </p:nvSpPr>
        <p:spPr bwMode="auto">
          <a:xfrm flipH="1">
            <a:off x="5221288" y="3078163"/>
            <a:ext cx="84137" cy="109537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 sz="2000" b="1" u="sng" smtClean="0">
              <a:solidFill>
                <a:srgbClr val="BBE0E3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01746" name="AutoShape 19"/>
          <p:cNvSpPr>
            <a:spLocks noChangeArrowheads="1"/>
          </p:cNvSpPr>
          <p:nvPr/>
        </p:nvSpPr>
        <p:spPr bwMode="auto">
          <a:xfrm flipH="1">
            <a:off x="3502025" y="3078163"/>
            <a:ext cx="87313" cy="109537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 sz="2000" b="1" u="sng" smtClean="0">
              <a:solidFill>
                <a:srgbClr val="BBE0E3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01747" name="Text Box 20"/>
          <p:cNvSpPr txBox="1">
            <a:spLocks noChangeArrowheads="1"/>
          </p:cNvSpPr>
          <p:nvPr/>
        </p:nvSpPr>
        <p:spPr bwMode="gray">
          <a:xfrm>
            <a:off x="2916238" y="2492375"/>
            <a:ext cx="2879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0" lang="zh-TW" altLang="en-US" sz="2400" b="1" smtClean="0">
                <a:solidFill>
                  <a:srgbClr val="000000"/>
                </a:solidFill>
              </a:rPr>
              <a:t>對學生學習</a:t>
            </a:r>
          </a:p>
          <a:p>
            <a:pPr algn="ctr" eaLnBrk="1" hangingPunct="1"/>
            <a:r>
              <a:rPr kumimoji="0" lang="zh-TW" altLang="en-US" sz="2400" b="1" smtClean="0">
                <a:solidFill>
                  <a:srgbClr val="000000"/>
                </a:solidFill>
              </a:rPr>
              <a:t>成效的重視</a:t>
            </a:r>
            <a:endParaRPr kumimoji="0" lang="zh-TW" altLang="en-US" smtClean="0">
              <a:solidFill>
                <a:srgbClr val="000000"/>
              </a:solidFill>
            </a:endParaRPr>
          </a:p>
        </p:txBody>
      </p:sp>
      <p:sp>
        <p:nvSpPr>
          <p:cNvPr id="201748" name="Text Box 21"/>
          <p:cNvSpPr txBox="1">
            <a:spLocks noChangeArrowheads="1"/>
          </p:cNvSpPr>
          <p:nvPr/>
        </p:nvSpPr>
        <p:spPr bwMode="auto">
          <a:xfrm>
            <a:off x="3203575" y="3573463"/>
            <a:ext cx="25431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kumimoji="0" lang="zh-TW" altLang="en-US" sz="3200" b="1" dirty="0" smtClean="0">
                <a:solidFill>
                  <a:srgbClr val="800000"/>
                </a:solidFill>
                <a:ea typeface="標楷體" panose="03000509000000000000" pitchFamily="65" charset="-120"/>
              </a:rPr>
              <a:t>學校與教師藉由數據分析能知學生之不足近而產生改變教學的動力</a:t>
            </a:r>
            <a:r>
              <a:rPr kumimoji="0" lang="zh-TW" altLang="en-US" sz="3200" b="1" dirty="0" smtClean="0">
                <a:solidFill>
                  <a:srgbClr val="8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‘</a:t>
            </a:r>
            <a:endParaRPr kumimoji="0" lang="zh-TW" altLang="en-US" sz="3200" dirty="0" smtClean="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201750" name="AutoShape 16"/>
          <p:cNvSpPr>
            <a:spLocks noChangeArrowheads="1"/>
          </p:cNvSpPr>
          <p:nvPr/>
        </p:nvSpPr>
        <p:spPr bwMode="auto">
          <a:xfrm>
            <a:off x="5940425" y="2997200"/>
            <a:ext cx="2755900" cy="3455988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 sz="2000" b="1" u="sng" smtClean="0">
              <a:solidFill>
                <a:srgbClr val="BBE0E3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3" name="AutoShape 17"/>
          <p:cNvSpPr>
            <a:spLocks noChangeArrowheads="1"/>
          </p:cNvSpPr>
          <p:nvPr/>
        </p:nvSpPr>
        <p:spPr bwMode="gray">
          <a:xfrm>
            <a:off x="6227763" y="2276475"/>
            <a:ext cx="2146300" cy="9239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3882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3882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zh-CN" altLang="en-US" sz="2000" b="1" u="sng">
              <a:solidFill>
                <a:srgbClr val="BBE0E3"/>
              </a:solidFill>
              <a:latin typeface="Lucida Sans Unicode" pitchFamily="34" charset="0"/>
            </a:endParaRPr>
          </a:p>
        </p:txBody>
      </p:sp>
      <p:sp>
        <p:nvSpPr>
          <p:cNvPr id="201752" name="AutoShape 18"/>
          <p:cNvSpPr>
            <a:spLocks noChangeArrowheads="1"/>
          </p:cNvSpPr>
          <p:nvPr/>
        </p:nvSpPr>
        <p:spPr bwMode="auto">
          <a:xfrm flipH="1">
            <a:off x="8172450" y="2820988"/>
            <a:ext cx="84138" cy="125412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 sz="2000" b="1" u="sng" smtClean="0">
              <a:solidFill>
                <a:srgbClr val="BBE0E3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01753" name="AutoShape 19"/>
          <p:cNvSpPr>
            <a:spLocks noChangeArrowheads="1"/>
          </p:cNvSpPr>
          <p:nvPr/>
        </p:nvSpPr>
        <p:spPr bwMode="auto">
          <a:xfrm flipH="1">
            <a:off x="6453188" y="2820988"/>
            <a:ext cx="87312" cy="125412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 sz="2000" b="1" u="sng" smtClean="0">
              <a:solidFill>
                <a:srgbClr val="BBE0E3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01754" name="Text Box 20"/>
          <p:cNvSpPr txBox="1">
            <a:spLocks noChangeArrowheads="1"/>
          </p:cNvSpPr>
          <p:nvPr/>
        </p:nvSpPr>
        <p:spPr bwMode="gray">
          <a:xfrm>
            <a:off x="5940425" y="2276475"/>
            <a:ext cx="2879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0" lang="zh-TW" altLang="en-US" sz="2400" b="1" dirty="0" smtClean="0">
                <a:solidFill>
                  <a:srgbClr val="000000"/>
                </a:solidFill>
              </a:rPr>
              <a:t>輔導團專業</a:t>
            </a:r>
          </a:p>
          <a:p>
            <a:pPr algn="ctr" eaLnBrk="1" hangingPunct="1"/>
            <a:r>
              <a:rPr kumimoji="0" lang="zh-TW" altLang="en-US" sz="2400" b="1" dirty="0" smtClean="0">
                <a:solidFill>
                  <a:srgbClr val="000000"/>
                </a:solidFill>
              </a:rPr>
              <a:t>能力的提昇</a:t>
            </a:r>
            <a:r>
              <a:rPr kumimoji="0" lang="zh-TW" altLang="en-US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1755" name="Text Box 21"/>
          <p:cNvSpPr txBox="1">
            <a:spLocks noChangeArrowheads="1"/>
          </p:cNvSpPr>
          <p:nvPr/>
        </p:nvSpPr>
        <p:spPr bwMode="auto">
          <a:xfrm>
            <a:off x="6048375" y="3222625"/>
            <a:ext cx="25431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0" lang="zh-TW" altLang="en-US" sz="3200" b="1" dirty="0" smtClean="0">
                <a:solidFill>
                  <a:srgbClr val="800000"/>
                </a:solidFill>
                <a:ea typeface="標楷體" panose="03000509000000000000" pitchFamily="65" charset="-120"/>
              </a:rPr>
              <a:t>國語、數學輔導團的協助分析</a:t>
            </a:r>
            <a:r>
              <a:rPr kumimoji="0" lang="zh-TW" altLang="en-US" b="1" dirty="0" smtClean="0">
                <a:solidFill>
                  <a:srgbClr val="000000"/>
                </a:solidFill>
              </a:rPr>
              <a:t>，</a:t>
            </a:r>
            <a:r>
              <a:rPr kumimoji="0" lang="zh-TW" altLang="en-US" sz="3200" b="1" dirty="0" smtClean="0">
                <a:solidFill>
                  <a:srgbClr val="800000"/>
                </a:solidFill>
                <a:ea typeface="標楷體" panose="03000509000000000000" pitchFamily="65" charset="-120"/>
              </a:rPr>
              <a:t>看得到專業</a:t>
            </a:r>
            <a:r>
              <a:rPr kumimoji="0" lang="zh-TW" altLang="en-US" b="1" dirty="0" smtClean="0">
                <a:solidFill>
                  <a:srgbClr val="000000"/>
                </a:solidFill>
              </a:rPr>
              <a:t>，</a:t>
            </a:r>
            <a:r>
              <a:rPr kumimoji="0" lang="zh-TW" altLang="en-US" sz="3200" b="1" dirty="0" smtClean="0">
                <a:solidFill>
                  <a:srgbClr val="800000"/>
                </a:solidFill>
                <a:ea typeface="標楷體" panose="03000509000000000000" pitchFamily="65" charset="-120"/>
              </a:rPr>
              <a:t>有助本市教學品質提升</a:t>
            </a:r>
          </a:p>
        </p:txBody>
      </p:sp>
    </p:spTree>
    <p:extLst>
      <p:ext uri="{BB962C8B-B14F-4D97-AF65-F5344CB8AC3E}">
        <p14:creationId xmlns:p14="http://schemas.microsoft.com/office/powerpoint/2010/main" val="2619721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圖片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2806" name="Group 54"/>
          <p:cNvGraphicFramePr>
            <a:graphicFrameLocks noGrp="1"/>
          </p:cNvGraphicFramePr>
          <p:nvPr>
            <p:ph idx="4294967295"/>
          </p:nvPr>
        </p:nvGraphicFramePr>
        <p:xfrm>
          <a:off x="1619250" y="2205038"/>
          <a:ext cx="6878638" cy="4248152"/>
        </p:xfrm>
        <a:graphic>
          <a:graphicData uri="http://schemas.openxmlformats.org/drawingml/2006/table">
            <a:tbl>
              <a:tblPr/>
              <a:tblGrid>
                <a:gridCol w="6878638"/>
              </a:tblGrid>
              <a:tr h="709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長期實施以建立追蹤對照資料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45" marR="91445" marT="45728" marB="4572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35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  <a:r>
                        <a:rPr kumimoji="1" lang="zh-TW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減少偏鄉小校行政負擔專注教學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</a:txBody>
                  <a:tcPr marL="91445" marR="91445" marT="45728" marB="4572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增加學生同儕學習的機會  </a:t>
                      </a:r>
                    </a:p>
                  </a:txBody>
                  <a:tcPr marL="91445" marR="91445" marT="45728" marB="4572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33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輔導團入班觀課提供教學建議</a:t>
                      </a:r>
                    </a:p>
                  </a:txBody>
                  <a:tcPr marL="91445" marR="91445" marT="45728" marB="4572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338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  <a:r>
                        <a:rPr kumimoji="1" lang="zh-TW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精進計畫依不同區、不同規模學校及學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生學習困難點擬訂不同增能計畫</a:t>
                      </a: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</a:txBody>
                  <a:tcPr marL="91445" marR="91445" marT="45728" marB="4572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02769" name="AutoShape 72"/>
          <p:cNvSpPr>
            <a:spLocks noChangeArrowheads="1"/>
          </p:cNvSpPr>
          <p:nvPr/>
        </p:nvSpPr>
        <p:spPr bwMode="auto">
          <a:xfrm>
            <a:off x="323850" y="2205038"/>
            <a:ext cx="1800225" cy="719137"/>
          </a:xfrm>
          <a:prstGeom prst="chevron">
            <a:avLst>
              <a:gd name="adj" fmla="val 62583"/>
            </a:avLst>
          </a:prstGeom>
          <a:gradFill rotWithShape="1">
            <a:gsLst>
              <a:gs pos="0">
                <a:srgbClr val="F57B17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34A0E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重點</a:t>
            </a:r>
            <a:r>
              <a:rPr kumimoji="0" lang="en-US" altLang="zh-TW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en-US" altLang="zh-TW" sz="2400" b="1" smtClean="0">
              <a:solidFill>
                <a:srgbClr val="990000"/>
              </a:solidFill>
              <a:latin typeface="Perpetua" panose="02020502060401020303" pitchFamily="18" charset="0"/>
              <a:ea typeface="標楷體" panose="03000509000000000000" pitchFamily="65" charset="-120"/>
            </a:endParaRPr>
          </a:p>
        </p:txBody>
      </p:sp>
      <p:sp>
        <p:nvSpPr>
          <p:cNvPr id="202770" name="AutoShape 73"/>
          <p:cNvSpPr>
            <a:spLocks noChangeArrowheads="1"/>
          </p:cNvSpPr>
          <p:nvPr/>
        </p:nvSpPr>
        <p:spPr bwMode="auto">
          <a:xfrm>
            <a:off x="250825" y="2997200"/>
            <a:ext cx="1800225" cy="719138"/>
          </a:xfrm>
          <a:prstGeom prst="chevron">
            <a:avLst>
              <a:gd name="adj" fmla="val 62583"/>
            </a:avLst>
          </a:prstGeom>
          <a:gradFill rotWithShape="1">
            <a:gsLst>
              <a:gs pos="0">
                <a:srgbClr val="F57B17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34A0E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重點</a:t>
            </a:r>
            <a:r>
              <a:rPr kumimoji="0" lang="en-US" altLang="zh-TW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en-US" altLang="zh-TW" sz="2400" b="1" smtClean="0">
              <a:solidFill>
                <a:srgbClr val="990000"/>
              </a:solidFill>
              <a:latin typeface="Perpetua" panose="02020502060401020303" pitchFamily="18" charset="0"/>
              <a:ea typeface="標楷體" panose="03000509000000000000" pitchFamily="65" charset="-120"/>
            </a:endParaRPr>
          </a:p>
        </p:txBody>
      </p:sp>
      <p:sp>
        <p:nvSpPr>
          <p:cNvPr id="202771" name="AutoShape 74"/>
          <p:cNvSpPr>
            <a:spLocks noChangeArrowheads="1"/>
          </p:cNvSpPr>
          <p:nvPr/>
        </p:nvSpPr>
        <p:spPr bwMode="auto">
          <a:xfrm>
            <a:off x="323850" y="3789363"/>
            <a:ext cx="1800225" cy="719137"/>
          </a:xfrm>
          <a:prstGeom prst="chevron">
            <a:avLst>
              <a:gd name="adj" fmla="val 62583"/>
            </a:avLst>
          </a:prstGeom>
          <a:gradFill rotWithShape="1">
            <a:gsLst>
              <a:gs pos="0">
                <a:srgbClr val="F57B17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34A0E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重點</a:t>
            </a:r>
            <a:r>
              <a:rPr kumimoji="0" lang="en-US" altLang="zh-TW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en-US" altLang="zh-TW" sz="2400" b="1" smtClean="0">
              <a:solidFill>
                <a:srgbClr val="990000"/>
              </a:solidFill>
              <a:latin typeface="Perpetua" panose="02020502060401020303" pitchFamily="18" charset="0"/>
              <a:ea typeface="標楷體" panose="03000509000000000000" pitchFamily="65" charset="-120"/>
            </a:endParaRPr>
          </a:p>
        </p:txBody>
      </p:sp>
      <p:sp>
        <p:nvSpPr>
          <p:cNvPr id="202772" name="AutoShape 75"/>
          <p:cNvSpPr>
            <a:spLocks noChangeArrowheads="1"/>
          </p:cNvSpPr>
          <p:nvPr/>
        </p:nvSpPr>
        <p:spPr bwMode="auto">
          <a:xfrm>
            <a:off x="323850" y="4508500"/>
            <a:ext cx="1800225" cy="719138"/>
          </a:xfrm>
          <a:prstGeom prst="chevron">
            <a:avLst>
              <a:gd name="adj" fmla="val 62583"/>
            </a:avLst>
          </a:prstGeom>
          <a:gradFill rotWithShape="1">
            <a:gsLst>
              <a:gs pos="0">
                <a:srgbClr val="F57B17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34A0E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重點</a:t>
            </a:r>
            <a:r>
              <a:rPr kumimoji="0" lang="en-US" altLang="zh-TW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4</a:t>
            </a:r>
          </a:p>
        </p:txBody>
      </p:sp>
      <p:sp>
        <p:nvSpPr>
          <p:cNvPr id="202773" name="AutoShape 76"/>
          <p:cNvSpPr>
            <a:spLocks noChangeArrowheads="1"/>
          </p:cNvSpPr>
          <p:nvPr/>
        </p:nvSpPr>
        <p:spPr bwMode="auto">
          <a:xfrm>
            <a:off x="323850" y="5300663"/>
            <a:ext cx="1800225" cy="719137"/>
          </a:xfrm>
          <a:prstGeom prst="chevron">
            <a:avLst>
              <a:gd name="adj" fmla="val 62583"/>
            </a:avLst>
          </a:prstGeom>
          <a:gradFill rotWithShape="1">
            <a:gsLst>
              <a:gs pos="0">
                <a:srgbClr val="F57B17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34A0E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重點</a:t>
            </a:r>
            <a:r>
              <a:rPr kumimoji="0" lang="en-US" altLang="zh-TW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5</a:t>
            </a:r>
          </a:p>
        </p:txBody>
      </p:sp>
      <p:sp>
        <p:nvSpPr>
          <p:cNvPr id="202775" name="Text Box 32"/>
          <p:cNvSpPr txBox="1">
            <a:spLocks noChangeArrowheads="1"/>
          </p:cNvSpPr>
          <p:nvPr/>
        </p:nvSpPr>
        <p:spPr bwMode="auto">
          <a:xfrm>
            <a:off x="1547813" y="1628775"/>
            <a:ext cx="63357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000" b="1" dirty="0" smtClean="0">
                <a:solidFill>
                  <a:srgbClr val="FFFFFF"/>
                </a:solidFill>
                <a:ea typeface="標楷體" panose="03000509000000000000" pitchFamily="65" charset="-120"/>
              </a:rPr>
              <a:t>123</a:t>
            </a:r>
          </a:p>
        </p:txBody>
      </p:sp>
      <p:sp>
        <p:nvSpPr>
          <p:cNvPr id="202776" name="直排文字版面配置區 2"/>
          <p:cNvSpPr>
            <a:spLocks/>
          </p:cNvSpPr>
          <p:nvPr/>
        </p:nvSpPr>
        <p:spPr bwMode="auto">
          <a:xfrm>
            <a:off x="2555875" y="1628775"/>
            <a:ext cx="5975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kumimoji="0" lang="zh-TW" altLang="en-US" b="1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學力檢測結果的建議</a:t>
            </a:r>
            <a:endParaRPr kumimoji="0" lang="zh-TW" altLang="zh-TW" b="1" smtClean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2781" name="Picture 29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0"/>
            <a:ext cx="388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782" name="Picture 30" descr="台南市市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315913"/>
            <a:ext cx="2519363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85" name="標題 1"/>
          <p:cNvSpPr>
            <a:spLocks/>
          </p:cNvSpPr>
          <p:nvPr/>
        </p:nvSpPr>
        <p:spPr bwMode="auto">
          <a:xfrm>
            <a:off x="1692275" y="620713"/>
            <a:ext cx="71278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年國民小學力檢測結果</a:t>
            </a:r>
          </a:p>
        </p:txBody>
      </p:sp>
    </p:spTree>
    <p:extLst>
      <p:ext uri="{BB962C8B-B14F-4D97-AF65-F5344CB8AC3E}">
        <p14:creationId xmlns:p14="http://schemas.microsoft.com/office/powerpoint/2010/main" val="3638007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圖片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4841" name="Group 41"/>
          <p:cNvGraphicFramePr>
            <a:graphicFrameLocks noGrp="1"/>
          </p:cNvGraphicFramePr>
          <p:nvPr>
            <p:ph idx="4294967295"/>
          </p:nvPr>
        </p:nvGraphicFramePr>
        <p:xfrm>
          <a:off x="1619250" y="2205038"/>
          <a:ext cx="6878638" cy="5015819"/>
        </p:xfrm>
        <a:graphic>
          <a:graphicData uri="http://schemas.openxmlformats.org/drawingml/2006/table">
            <a:tbl>
              <a:tblPr/>
              <a:tblGrid>
                <a:gridCol w="6878638"/>
              </a:tblGrid>
              <a:tr h="709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精進計畫以提高紙筆高層次評量為目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 標，規劃系列培訓課程，促進教學改變</a:t>
                      </a:r>
                    </a:p>
                  </a:txBody>
                  <a:tcPr marL="91445" marR="91445" marT="45728" marB="4572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35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kumimoji="1" lang="zh-TW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培養本市命題及分析專業能力的教師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</a:txBody>
                  <a:tcPr marL="91445" marR="91445" marT="45728" marB="4572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  <a:r>
                        <a:rPr kumimoji="1" lang="zh-TW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學力檢測以開放題型為目標逐年實施</a:t>
                      </a:r>
                    </a:p>
                  </a:txBody>
                  <a:tcPr marL="91445" marR="91445" marT="45728" marB="4572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33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  <a:r>
                        <a:rPr kumimoji="1" lang="zh-TW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補救教學篩選應與檢測資料相互比對</a:t>
                      </a: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</a:txBody>
                  <a:tcPr marL="91445" marR="91445" marT="45728" marB="4572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77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  <a:r>
                        <a:rPr kumimoji="1" lang="zh-TW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加強校長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主任教學領導，督導學校教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師落實適性化補救教學，明訂逐年進步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比率</a:t>
                      </a:r>
                    </a:p>
                  </a:txBody>
                  <a:tcPr marL="91445" marR="91445" marT="45728" marB="4572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04817" name="AutoShape 72"/>
          <p:cNvSpPr>
            <a:spLocks noChangeArrowheads="1"/>
          </p:cNvSpPr>
          <p:nvPr/>
        </p:nvSpPr>
        <p:spPr bwMode="auto">
          <a:xfrm>
            <a:off x="323850" y="2205038"/>
            <a:ext cx="1800225" cy="719137"/>
          </a:xfrm>
          <a:prstGeom prst="chevron">
            <a:avLst>
              <a:gd name="adj" fmla="val 62583"/>
            </a:avLst>
          </a:prstGeom>
          <a:gradFill rotWithShape="1">
            <a:gsLst>
              <a:gs pos="0">
                <a:srgbClr val="F57B17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34A0E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重點</a:t>
            </a:r>
            <a:r>
              <a:rPr kumimoji="0" lang="en-US" altLang="zh-TW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en-US" altLang="zh-TW" sz="2400" b="1" smtClean="0">
              <a:solidFill>
                <a:srgbClr val="990000"/>
              </a:solidFill>
              <a:latin typeface="Perpetua" panose="02020502060401020303" pitchFamily="18" charset="0"/>
              <a:ea typeface="標楷體" panose="03000509000000000000" pitchFamily="65" charset="-120"/>
            </a:endParaRPr>
          </a:p>
        </p:txBody>
      </p:sp>
      <p:sp>
        <p:nvSpPr>
          <p:cNvPr id="204818" name="AutoShape 73"/>
          <p:cNvSpPr>
            <a:spLocks noChangeArrowheads="1"/>
          </p:cNvSpPr>
          <p:nvPr/>
        </p:nvSpPr>
        <p:spPr bwMode="auto">
          <a:xfrm>
            <a:off x="250825" y="2997200"/>
            <a:ext cx="1800225" cy="719138"/>
          </a:xfrm>
          <a:prstGeom prst="chevron">
            <a:avLst>
              <a:gd name="adj" fmla="val 62583"/>
            </a:avLst>
          </a:prstGeom>
          <a:gradFill rotWithShape="1">
            <a:gsLst>
              <a:gs pos="0">
                <a:srgbClr val="F57B17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34A0E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重點</a:t>
            </a:r>
            <a:r>
              <a:rPr kumimoji="0" lang="en-US" altLang="zh-TW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en-US" altLang="zh-TW" sz="2400" b="1" smtClean="0">
              <a:solidFill>
                <a:srgbClr val="990000"/>
              </a:solidFill>
              <a:latin typeface="Perpetua" panose="02020502060401020303" pitchFamily="18" charset="0"/>
              <a:ea typeface="標楷體" panose="03000509000000000000" pitchFamily="65" charset="-120"/>
            </a:endParaRPr>
          </a:p>
        </p:txBody>
      </p:sp>
      <p:sp>
        <p:nvSpPr>
          <p:cNvPr id="204819" name="AutoShape 74"/>
          <p:cNvSpPr>
            <a:spLocks noChangeArrowheads="1"/>
          </p:cNvSpPr>
          <p:nvPr/>
        </p:nvSpPr>
        <p:spPr bwMode="auto">
          <a:xfrm>
            <a:off x="323850" y="3789363"/>
            <a:ext cx="1800225" cy="719137"/>
          </a:xfrm>
          <a:prstGeom prst="chevron">
            <a:avLst>
              <a:gd name="adj" fmla="val 62583"/>
            </a:avLst>
          </a:prstGeom>
          <a:gradFill rotWithShape="1">
            <a:gsLst>
              <a:gs pos="0">
                <a:srgbClr val="F57B17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34A0E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重點</a:t>
            </a:r>
            <a:r>
              <a:rPr kumimoji="0" lang="en-US" altLang="zh-TW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en-US" altLang="zh-TW" sz="2400" b="1" smtClean="0">
              <a:solidFill>
                <a:srgbClr val="990000"/>
              </a:solidFill>
              <a:latin typeface="Perpetua" panose="02020502060401020303" pitchFamily="18" charset="0"/>
              <a:ea typeface="標楷體" panose="03000509000000000000" pitchFamily="65" charset="-120"/>
            </a:endParaRPr>
          </a:p>
        </p:txBody>
      </p:sp>
      <p:sp>
        <p:nvSpPr>
          <p:cNvPr id="204820" name="AutoShape 75"/>
          <p:cNvSpPr>
            <a:spLocks noChangeArrowheads="1"/>
          </p:cNvSpPr>
          <p:nvPr/>
        </p:nvSpPr>
        <p:spPr bwMode="auto">
          <a:xfrm>
            <a:off x="323850" y="4508500"/>
            <a:ext cx="1800225" cy="719138"/>
          </a:xfrm>
          <a:prstGeom prst="chevron">
            <a:avLst>
              <a:gd name="adj" fmla="val 62583"/>
            </a:avLst>
          </a:prstGeom>
          <a:gradFill rotWithShape="1">
            <a:gsLst>
              <a:gs pos="0">
                <a:srgbClr val="F57B17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34A0E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重點</a:t>
            </a:r>
            <a:r>
              <a:rPr kumimoji="0" lang="en-US" altLang="zh-TW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4</a:t>
            </a:r>
          </a:p>
        </p:txBody>
      </p:sp>
      <p:sp>
        <p:nvSpPr>
          <p:cNvPr id="204821" name="AutoShape 76"/>
          <p:cNvSpPr>
            <a:spLocks noChangeArrowheads="1"/>
          </p:cNvSpPr>
          <p:nvPr/>
        </p:nvSpPr>
        <p:spPr bwMode="auto">
          <a:xfrm>
            <a:off x="323850" y="5300663"/>
            <a:ext cx="1800225" cy="719137"/>
          </a:xfrm>
          <a:prstGeom prst="chevron">
            <a:avLst>
              <a:gd name="adj" fmla="val 62583"/>
            </a:avLst>
          </a:prstGeom>
          <a:gradFill rotWithShape="1">
            <a:gsLst>
              <a:gs pos="0">
                <a:srgbClr val="F57B17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34A0E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重點</a:t>
            </a:r>
            <a:r>
              <a:rPr kumimoji="0" lang="en-US" altLang="zh-TW" sz="2400" b="1" smtClean="0">
                <a:solidFill>
                  <a:srgbClr val="990000"/>
                </a:solidFill>
                <a:latin typeface="Perpetua" panose="02020502060401020303" pitchFamily="18" charset="0"/>
                <a:ea typeface="標楷體" panose="03000509000000000000" pitchFamily="65" charset="-120"/>
              </a:rPr>
              <a:t>5</a:t>
            </a:r>
          </a:p>
        </p:txBody>
      </p:sp>
      <p:sp>
        <p:nvSpPr>
          <p:cNvPr id="204822" name="Text Box 32"/>
          <p:cNvSpPr txBox="1">
            <a:spLocks noChangeArrowheads="1"/>
          </p:cNvSpPr>
          <p:nvPr/>
        </p:nvSpPr>
        <p:spPr bwMode="auto">
          <a:xfrm>
            <a:off x="1547813" y="1628775"/>
            <a:ext cx="63357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000" b="1" smtClean="0">
                <a:solidFill>
                  <a:srgbClr val="FFFFFF"/>
                </a:solidFill>
                <a:ea typeface="標楷體" panose="03000509000000000000" pitchFamily="65" charset="-120"/>
              </a:rPr>
              <a:t>123</a:t>
            </a:r>
          </a:p>
        </p:txBody>
      </p:sp>
      <p:sp>
        <p:nvSpPr>
          <p:cNvPr id="204823" name="直排文字版面配置區 2"/>
          <p:cNvSpPr>
            <a:spLocks/>
          </p:cNvSpPr>
          <p:nvPr/>
        </p:nvSpPr>
        <p:spPr bwMode="auto">
          <a:xfrm>
            <a:off x="2555875" y="1628775"/>
            <a:ext cx="5975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kumimoji="0" lang="zh-TW" altLang="en-US" b="1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學力檢測結果的建議</a:t>
            </a:r>
            <a:endParaRPr kumimoji="0" lang="zh-TW" altLang="zh-TW" b="1" smtClean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4824" name="Picture 24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0"/>
            <a:ext cx="388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5" name="Picture 25" descr="台南市市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315913"/>
            <a:ext cx="2519363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6" name="標題 1"/>
          <p:cNvSpPr>
            <a:spLocks/>
          </p:cNvSpPr>
          <p:nvPr/>
        </p:nvSpPr>
        <p:spPr bwMode="auto">
          <a:xfrm>
            <a:off x="1692275" y="620713"/>
            <a:ext cx="71278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年國民小學力檢測結果</a:t>
            </a:r>
          </a:p>
        </p:txBody>
      </p:sp>
    </p:spTree>
    <p:extLst>
      <p:ext uri="{BB962C8B-B14F-4D97-AF65-F5344CB8AC3E}">
        <p14:creationId xmlns:p14="http://schemas.microsoft.com/office/powerpoint/2010/main" val="3583671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05" name="Oval 53"/>
          <p:cNvSpPr>
            <a:spLocks noChangeArrowheads="1"/>
          </p:cNvSpPr>
          <p:nvPr/>
        </p:nvSpPr>
        <p:spPr bwMode="gray">
          <a:xfrm>
            <a:off x="1569811" y="4250840"/>
            <a:ext cx="1422400" cy="1422400"/>
          </a:xfrm>
          <a:prstGeom prst="ellipse">
            <a:avLst/>
          </a:prstGeom>
          <a:gradFill rotWithShape="1">
            <a:gsLst>
              <a:gs pos="0">
                <a:srgbClr val="CC66FF">
                  <a:gamma/>
                  <a:shade val="26275"/>
                  <a:invGamma/>
                  <a:alpha val="89999"/>
                </a:srgbClr>
              </a:gs>
              <a:gs pos="50000">
                <a:srgbClr val="CC66FF">
                  <a:alpha val="45000"/>
                </a:srgbClr>
              </a:gs>
              <a:gs pos="100000">
                <a:srgbClr val="CC66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207965" name="Picture 93" descr="圖片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80" name="Freeform 6"/>
          <p:cNvSpPr>
            <a:spLocks/>
          </p:cNvSpPr>
          <p:nvPr/>
        </p:nvSpPr>
        <p:spPr bwMode="gray">
          <a:xfrm>
            <a:off x="5798912" y="2772878"/>
            <a:ext cx="1066800" cy="471487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CC66">
                  <a:alpha val="17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207881" name="Group 7"/>
          <p:cNvGrpSpPr>
            <a:grpSpLocks/>
          </p:cNvGrpSpPr>
          <p:nvPr/>
        </p:nvGrpSpPr>
        <p:grpSpPr bwMode="auto">
          <a:xfrm rot="-1297425" flipH="1" flipV="1">
            <a:off x="5762399" y="3803165"/>
            <a:ext cx="1184275" cy="288925"/>
            <a:chOff x="2532" y="1051"/>
            <a:chExt cx="893" cy="246"/>
          </a:xfrm>
        </p:grpSpPr>
        <p:grpSp>
          <p:nvGrpSpPr>
            <p:cNvPr id="207882" name="Group 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07883" name="AutoShape 9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884" name="AutoShape 10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885" name="AutoShape 11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886" name="AutoShape 12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7887" name="Group 1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207888" name="AutoShape 14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889" name="AutoShape 15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890" name="AutoShape 16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891" name="AutoShape 17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07892" name="Picture 18" descr="circule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0474" y="1282215"/>
            <a:ext cx="11795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1" name="Oval 19"/>
          <p:cNvSpPr>
            <a:spLocks noChangeArrowheads="1"/>
          </p:cNvSpPr>
          <p:nvPr/>
        </p:nvSpPr>
        <p:spPr bwMode="gray">
          <a:xfrm>
            <a:off x="1777774" y="1291740"/>
            <a:ext cx="1171575" cy="1171575"/>
          </a:xfrm>
          <a:prstGeom prst="ellipse">
            <a:avLst/>
          </a:prstGeom>
          <a:gradFill rotWithShape="1">
            <a:gsLst>
              <a:gs pos="0">
                <a:srgbClr val="D15305">
                  <a:gamma/>
                  <a:shade val="26275"/>
                  <a:invGamma/>
                  <a:alpha val="89999"/>
                </a:srgbClr>
              </a:gs>
              <a:gs pos="50000">
                <a:srgbClr val="D15305">
                  <a:alpha val="45000"/>
                </a:srgbClr>
              </a:gs>
              <a:gs pos="100000">
                <a:srgbClr val="D15305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07896" name="Arc 20"/>
          <p:cNvSpPr>
            <a:spLocks/>
          </p:cNvSpPr>
          <p:nvPr/>
        </p:nvSpPr>
        <p:spPr bwMode="gray">
          <a:xfrm rot="5400000" flipH="1">
            <a:off x="1691255" y="1154422"/>
            <a:ext cx="1381125" cy="1420812"/>
          </a:xfrm>
          <a:custGeom>
            <a:avLst/>
            <a:gdLst>
              <a:gd name="T0" fmla="*/ 461302 w 43200"/>
              <a:gd name="T1" fmla="*/ 1389756 h 42913"/>
              <a:gd name="T2" fmla="*/ 802843 w 43200"/>
              <a:gd name="T3" fmla="*/ 1420812 h 42913"/>
              <a:gd name="T4" fmla="*/ 690563 w 43200"/>
              <a:gd name="T5" fmla="*/ 715157 h 42913"/>
              <a:gd name="T6" fmla="*/ 0 60000 65536"/>
              <a:gd name="T7" fmla="*/ 0 60000 65536"/>
              <a:gd name="T8" fmla="*/ 0 60000 65536"/>
              <a:gd name="T9" fmla="*/ 0 w 43200"/>
              <a:gd name="T10" fmla="*/ 0 h 42913"/>
              <a:gd name="T11" fmla="*/ 43200 w 43200"/>
              <a:gd name="T12" fmla="*/ 42913 h 429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2913" fill="none" extrusionOk="0">
                <a:moveTo>
                  <a:pt x="14429" y="41974"/>
                </a:moveTo>
                <a:cubicBezTo>
                  <a:pt x="5783" y="38932"/>
                  <a:pt x="0" y="307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173"/>
                  <a:pt x="35545" y="41193"/>
                  <a:pt x="25111" y="42912"/>
                </a:cubicBezTo>
              </a:path>
              <a:path w="43200" h="42913" stroke="0" extrusionOk="0">
                <a:moveTo>
                  <a:pt x="14429" y="41974"/>
                </a:moveTo>
                <a:cubicBezTo>
                  <a:pt x="5783" y="38932"/>
                  <a:pt x="0" y="307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173"/>
                  <a:pt x="35545" y="41193"/>
                  <a:pt x="25111" y="42912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rgbClr val="1C1C1C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207897" name="Freeform 21"/>
          <p:cNvSpPr>
            <a:spLocks/>
          </p:cNvSpPr>
          <p:nvPr/>
        </p:nvSpPr>
        <p:spPr bwMode="gray">
          <a:xfrm>
            <a:off x="1911124" y="1306028"/>
            <a:ext cx="920750" cy="40640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6600">
                  <a:alpha val="17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1779362" y="1507640"/>
            <a:ext cx="12001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en-US" altLang="zh-TW" sz="2000" b="1" smtClean="0">
                <a:solidFill>
                  <a:srgbClr val="1C1C1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2016</a:t>
            </a:r>
            <a:r>
              <a:rPr kumimoji="0" lang="zh-TW" altLang="en-US" sz="2000" b="1" smtClean="0">
                <a:solidFill>
                  <a:srgbClr val="1C1C1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年</a:t>
            </a:r>
          </a:p>
          <a:p>
            <a:pPr algn="ctr"/>
            <a:r>
              <a:rPr kumimoji="0" lang="zh-TW" altLang="en-US" sz="2000" b="1" smtClean="0">
                <a:solidFill>
                  <a:srgbClr val="1C1C1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學力檢測</a:t>
            </a:r>
          </a:p>
          <a:p>
            <a:pPr algn="ctr"/>
            <a:r>
              <a:rPr kumimoji="0" lang="zh-TW" altLang="en-US" sz="2000" b="1" smtClean="0">
                <a:solidFill>
                  <a:srgbClr val="1C1C1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方向</a:t>
            </a:r>
          </a:p>
        </p:txBody>
      </p:sp>
      <p:grpSp>
        <p:nvGrpSpPr>
          <p:cNvPr id="207902" name="Group 26"/>
          <p:cNvGrpSpPr>
            <a:grpSpLocks/>
          </p:cNvGrpSpPr>
          <p:nvPr/>
        </p:nvGrpSpPr>
        <p:grpSpPr bwMode="auto">
          <a:xfrm>
            <a:off x="2642962" y="2155340"/>
            <a:ext cx="647700" cy="1439863"/>
            <a:chOff x="1821" y="1330"/>
            <a:chExt cx="365" cy="851"/>
          </a:xfrm>
        </p:grpSpPr>
        <p:sp>
          <p:nvSpPr>
            <p:cNvPr id="207903" name="Oval 27"/>
            <p:cNvSpPr>
              <a:spLocks noChangeArrowheads="1"/>
            </p:cNvSpPr>
            <p:nvPr/>
          </p:nvSpPr>
          <p:spPr bwMode="auto">
            <a:xfrm rot="-2509211">
              <a:off x="1821" y="1447"/>
              <a:ext cx="101" cy="30"/>
            </a:xfrm>
            <a:prstGeom prst="ellipse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C299C2"/>
                </a:gs>
                <a:gs pos="100000">
                  <a:srgbClr val="66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 smtClean="0">
                <a:solidFill>
                  <a:srgbClr val="000000"/>
                </a:solidFill>
              </a:endParaRPr>
            </a:p>
          </p:txBody>
        </p:sp>
        <p:sp>
          <p:nvSpPr>
            <p:cNvPr id="207904" name="AutoShape 28"/>
            <p:cNvSpPr>
              <a:spLocks noChangeArrowheads="1"/>
            </p:cNvSpPr>
            <p:nvPr/>
          </p:nvSpPr>
          <p:spPr bwMode="gray">
            <a:xfrm rot="8122410">
              <a:off x="2131" y="1330"/>
              <a:ext cx="55" cy="851"/>
            </a:xfrm>
            <a:prstGeom prst="can">
              <a:avLst>
                <a:gd name="adj" fmla="val 41332"/>
              </a:avLst>
            </a:prstGeom>
            <a:gradFill rotWithShape="1">
              <a:gsLst>
                <a:gs pos="0">
                  <a:srgbClr val="808080"/>
                </a:gs>
                <a:gs pos="50000">
                  <a:srgbClr val="FFFFFF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07908" name="Picture 32" descr="circuler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400000">
            <a:off x="3290662" y="2660165"/>
            <a:ext cx="16541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909" name="Oval 33"/>
          <p:cNvSpPr>
            <a:spLocks noChangeArrowheads="1"/>
          </p:cNvSpPr>
          <p:nvPr/>
        </p:nvSpPr>
        <p:spPr bwMode="gray">
          <a:xfrm>
            <a:off x="3219224" y="2660165"/>
            <a:ext cx="1643063" cy="1644650"/>
          </a:xfrm>
          <a:prstGeom prst="ellipse">
            <a:avLst/>
          </a:prstGeom>
          <a:gradFill rotWithShape="1">
            <a:gsLst>
              <a:gs pos="0">
                <a:srgbClr val="FFFF00">
                  <a:alpha val="45000"/>
                </a:srgbClr>
              </a:gs>
              <a:gs pos="100000">
                <a:srgbClr val="434300">
                  <a:alpha val="8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 smtClean="0">
              <a:solidFill>
                <a:srgbClr val="000000"/>
              </a:solidFill>
            </a:endParaRPr>
          </a:p>
        </p:txBody>
      </p:sp>
      <p:sp>
        <p:nvSpPr>
          <p:cNvPr id="207910" name="Freeform 34"/>
          <p:cNvSpPr>
            <a:spLocks/>
          </p:cNvSpPr>
          <p:nvPr/>
        </p:nvSpPr>
        <p:spPr bwMode="gray">
          <a:xfrm>
            <a:off x="3362099" y="2731603"/>
            <a:ext cx="1292225" cy="569912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99">
                  <a:alpha val="17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207911" name="Group 35"/>
          <p:cNvGrpSpPr>
            <a:grpSpLocks/>
          </p:cNvGrpSpPr>
          <p:nvPr/>
        </p:nvGrpSpPr>
        <p:grpSpPr bwMode="auto">
          <a:xfrm rot="-1297425" flipH="1" flipV="1">
            <a:off x="3346224" y="3963503"/>
            <a:ext cx="1435100" cy="349250"/>
            <a:chOff x="2532" y="1051"/>
            <a:chExt cx="893" cy="246"/>
          </a:xfrm>
        </p:grpSpPr>
        <p:grpSp>
          <p:nvGrpSpPr>
            <p:cNvPr id="207912" name="Group 36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07913" name="AutoShape 37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914" name="AutoShape 38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915" name="AutoShape 39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916" name="AutoShape 40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7917" name="Group 41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207918" name="AutoShape 42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919" name="AutoShape 43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920" name="AutoShape 44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921" name="AutoShape 45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9198" name="Rectangle 46"/>
          <p:cNvSpPr>
            <a:spLocks noChangeArrowheads="1"/>
          </p:cNvSpPr>
          <p:nvPr/>
        </p:nvSpPr>
        <p:spPr bwMode="auto">
          <a:xfrm>
            <a:off x="3219224" y="3091965"/>
            <a:ext cx="17287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zh-TW" altLang="en-US" sz="2000" b="1" dirty="0" smtClean="0">
                <a:solidFill>
                  <a:srgbClr val="1C1C1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學力檢測後</a:t>
            </a:r>
          </a:p>
          <a:p>
            <a:pPr algn="ctr"/>
            <a:r>
              <a:rPr kumimoji="0" lang="zh-TW" altLang="en-US" sz="2000" b="1" dirty="0" smtClean="0">
                <a:solidFill>
                  <a:srgbClr val="1C1C1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待辦事項</a:t>
            </a:r>
          </a:p>
        </p:txBody>
      </p:sp>
      <p:grpSp>
        <p:nvGrpSpPr>
          <p:cNvPr id="207923" name="Group 47"/>
          <p:cNvGrpSpPr>
            <a:grpSpLocks/>
          </p:cNvGrpSpPr>
          <p:nvPr/>
        </p:nvGrpSpPr>
        <p:grpSpPr bwMode="auto">
          <a:xfrm>
            <a:off x="2282599" y="3812690"/>
            <a:ext cx="1458913" cy="576263"/>
            <a:chOff x="1651" y="2475"/>
            <a:chExt cx="919" cy="363"/>
          </a:xfrm>
        </p:grpSpPr>
        <p:sp>
          <p:nvSpPr>
            <p:cNvPr id="207924" name="Oval 48"/>
            <p:cNvSpPr>
              <a:spLocks noChangeArrowheads="1"/>
            </p:cNvSpPr>
            <p:nvPr/>
          </p:nvSpPr>
          <p:spPr bwMode="auto">
            <a:xfrm rot="3461289">
              <a:off x="2408" y="2500"/>
              <a:ext cx="110" cy="60"/>
            </a:xfrm>
            <a:prstGeom prst="ellipse">
              <a:avLst/>
            </a:prstGeom>
            <a:gradFill rotWithShape="1">
              <a:gsLst>
                <a:gs pos="0">
                  <a:srgbClr val="996600"/>
                </a:gs>
                <a:gs pos="50000">
                  <a:srgbClr val="D6C299"/>
                </a:gs>
                <a:gs pos="100000">
                  <a:srgbClr val="996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 smtClean="0">
                <a:solidFill>
                  <a:srgbClr val="000000"/>
                </a:solidFill>
              </a:endParaRPr>
            </a:p>
          </p:txBody>
        </p:sp>
        <p:sp>
          <p:nvSpPr>
            <p:cNvPr id="207925" name="AutoShape 49"/>
            <p:cNvSpPr>
              <a:spLocks noChangeArrowheads="1"/>
            </p:cNvSpPr>
            <p:nvPr/>
          </p:nvSpPr>
          <p:spPr bwMode="gray">
            <a:xfrm rot="13955520" flipH="1">
              <a:off x="2077" y="2344"/>
              <a:ext cx="68" cy="919"/>
            </a:xfrm>
            <a:prstGeom prst="can">
              <a:avLst>
                <a:gd name="adj" fmla="val 36102"/>
              </a:avLst>
            </a:prstGeom>
            <a:gradFill rotWithShape="1">
              <a:gsLst>
                <a:gs pos="0">
                  <a:srgbClr val="808080"/>
                </a:gs>
                <a:gs pos="50000">
                  <a:srgbClr val="FFFFFF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Oval 53"/>
          <p:cNvSpPr>
            <a:spLocks noChangeArrowheads="1"/>
          </p:cNvSpPr>
          <p:nvPr/>
        </p:nvSpPr>
        <p:spPr bwMode="gray">
          <a:xfrm>
            <a:off x="1569811" y="4250840"/>
            <a:ext cx="1422400" cy="1422400"/>
          </a:xfrm>
          <a:prstGeom prst="ellipse">
            <a:avLst/>
          </a:prstGeom>
          <a:gradFill rotWithShape="1">
            <a:gsLst>
              <a:gs pos="0">
                <a:srgbClr val="CC66FF">
                  <a:gamma/>
                  <a:shade val="26275"/>
                  <a:invGamma/>
                  <a:alpha val="89999"/>
                </a:srgbClr>
              </a:gs>
              <a:gs pos="50000">
                <a:srgbClr val="CC66FF">
                  <a:alpha val="45000"/>
                </a:srgbClr>
              </a:gs>
              <a:gs pos="100000">
                <a:srgbClr val="CC66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07932" name="Freeform 54"/>
          <p:cNvSpPr>
            <a:spLocks/>
          </p:cNvSpPr>
          <p:nvPr/>
        </p:nvSpPr>
        <p:spPr bwMode="gray">
          <a:xfrm>
            <a:off x="1741262" y="4309578"/>
            <a:ext cx="1117600" cy="493712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2C2F0">
                  <a:alpha val="17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207933" name="Group 55"/>
          <p:cNvGrpSpPr>
            <a:grpSpLocks/>
          </p:cNvGrpSpPr>
          <p:nvPr/>
        </p:nvGrpSpPr>
        <p:grpSpPr bwMode="auto">
          <a:xfrm rot="-1297425" flipH="1" flipV="1">
            <a:off x="1701574" y="5390665"/>
            <a:ext cx="1241425" cy="301625"/>
            <a:chOff x="2532" y="1051"/>
            <a:chExt cx="893" cy="246"/>
          </a:xfrm>
        </p:grpSpPr>
        <p:grpSp>
          <p:nvGrpSpPr>
            <p:cNvPr id="207934" name="Group 56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07935" name="AutoShape 57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936" name="AutoShape 58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937" name="AutoShape 59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938" name="AutoShape 60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7939" name="Group 61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207940" name="AutoShape 62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941" name="AutoShape 63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942" name="AutoShape 64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943" name="AutoShape 65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9218" name="Rectangle 66"/>
          <p:cNvSpPr>
            <a:spLocks noChangeArrowheads="1"/>
          </p:cNvSpPr>
          <p:nvPr/>
        </p:nvSpPr>
        <p:spPr bwMode="auto">
          <a:xfrm>
            <a:off x="1706337" y="4531828"/>
            <a:ext cx="12001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zh-TW" altLang="en-US" sz="2000" b="1" smtClean="0">
                <a:solidFill>
                  <a:srgbClr val="1C1C1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輔導團</a:t>
            </a:r>
          </a:p>
          <a:p>
            <a:pPr algn="ctr"/>
            <a:r>
              <a:rPr kumimoji="0" lang="zh-TW" altLang="en-US" sz="2000" b="1" smtClean="0">
                <a:solidFill>
                  <a:srgbClr val="1C1C1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相關輔導</a:t>
            </a:r>
          </a:p>
          <a:p>
            <a:pPr algn="ctr"/>
            <a:r>
              <a:rPr kumimoji="0" lang="zh-TW" altLang="en-US" sz="2000" b="1" smtClean="0">
                <a:solidFill>
                  <a:srgbClr val="1C1C1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計畫</a:t>
            </a:r>
          </a:p>
        </p:txBody>
      </p:sp>
      <p:grpSp>
        <p:nvGrpSpPr>
          <p:cNvPr id="207945" name="Group 67"/>
          <p:cNvGrpSpPr>
            <a:grpSpLocks/>
          </p:cNvGrpSpPr>
          <p:nvPr/>
        </p:nvGrpSpPr>
        <p:grpSpPr bwMode="auto">
          <a:xfrm rot="-1297425" flipH="1" flipV="1">
            <a:off x="1879374" y="2196615"/>
            <a:ext cx="1022350" cy="247650"/>
            <a:chOff x="2532" y="1051"/>
            <a:chExt cx="893" cy="246"/>
          </a:xfrm>
        </p:grpSpPr>
        <p:grpSp>
          <p:nvGrpSpPr>
            <p:cNvPr id="207946" name="Group 6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07947" name="AutoShape 69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948" name="AutoShape 70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949" name="AutoShape 71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950" name="AutoShape 72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7951" name="Group 7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207952" name="AutoShape 74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953" name="AutoShape 75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954" name="AutoShape 76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955" name="AutoShape 77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mtClean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07966" name="Picture 94" descr="台南市市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315913"/>
            <a:ext cx="2519363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967" name="標題 1"/>
          <p:cNvSpPr>
            <a:spLocks/>
          </p:cNvSpPr>
          <p:nvPr/>
        </p:nvSpPr>
        <p:spPr bwMode="auto">
          <a:xfrm>
            <a:off x="1403350" y="765175"/>
            <a:ext cx="6842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altLang="zh-TW" sz="4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2015</a:t>
            </a:r>
            <a:r>
              <a:rPr lang="zh-TW" altLang="en-US" sz="4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國小學力檢測後</a:t>
            </a:r>
            <a:r>
              <a:rPr lang="en-US" altLang="zh-TW" sz="4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</a:p>
        </p:txBody>
      </p:sp>
      <p:sp>
        <p:nvSpPr>
          <p:cNvPr id="207926" name="Arc 50"/>
          <p:cNvSpPr>
            <a:spLocks/>
          </p:cNvSpPr>
          <p:nvPr/>
        </p:nvSpPr>
        <p:spPr bwMode="gray">
          <a:xfrm rot="5910476" flipH="1">
            <a:off x="1430111" y="4160353"/>
            <a:ext cx="1679575" cy="1701800"/>
          </a:xfrm>
          <a:custGeom>
            <a:avLst/>
            <a:gdLst>
              <a:gd name="T0" fmla="*/ 1380284 w 43200"/>
              <a:gd name="T1" fmla="*/ 165979 h 42253"/>
              <a:gd name="T2" fmla="*/ 593839 w 43200"/>
              <a:gd name="T3" fmla="*/ 0 h 42253"/>
              <a:gd name="T4" fmla="*/ 839788 w 43200"/>
              <a:gd name="T5" fmla="*/ 831829 h 42253"/>
              <a:gd name="T6" fmla="*/ 0 60000 65536"/>
              <a:gd name="T7" fmla="*/ 0 60000 65536"/>
              <a:gd name="T8" fmla="*/ 0 60000 65536"/>
              <a:gd name="T9" fmla="*/ 0 w 43200"/>
              <a:gd name="T10" fmla="*/ 0 h 42253"/>
              <a:gd name="T11" fmla="*/ 43200 w 43200"/>
              <a:gd name="T12" fmla="*/ 42253 h 42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2253" fill="none" extrusionOk="0">
                <a:moveTo>
                  <a:pt x="35501" y="4121"/>
                </a:moveTo>
                <a:cubicBezTo>
                  <a:pt x="40382" y="8225"/>
                  <a:pt x="43200" y="14276"/>
                  <a:pt x="43200" y="20653"/>
                </a:cubicBezTo>
                <a:cubicBezTo>
                  <a:pt x="43200" y="32582"/>
                  <a:pt x="33529" y="42253"/>
                  <a:pt x="21600" y="42253"/>
                </a:cubicBezTo>
                <a:cubicBezTo>
                  <a:pt x="9670" y="42253"/>
                  <a:pt x="0" y="32582"/>
                  <a:pt x="0" y="20653"/>
                </a:cubicBezTo>
                <a:cubicBezTo>
                  <a:pt x="-1" y="11160"/>
                  <a:pt x="6197" y="2780"/>
                  <a:pt x="15274" y="0"/>
                </a:cubicBezTo>
              </a:path>
              <a:path w="43200" h="42253" stroke="0" extrusionOk="0">
                <a:moveTo>
                  <a:pt x="35501" y="4121"/>
                </a:moveTo>
                <a:cubicBezTo>
                  <a:pt x="40382" y="8225"/>
                  <a:pt x="43200" y="14276"/>
                  <a:pt x="43200" y="20653"/>
                </a:cubicBezTo>
                <a:cubicBezTo>
                  <a:pt x="43200" y="32582"/>
                  <a:pt x="33529" y="42253"/>
                  <a:pt x="21600" y="42253"/>
                </a:cubicBezTo>
                <a:cubicBezTo>
                  <a:pt x="9670" y="42253"/>
                  <a:pt x="0" y="32582"/>
                  <a:pt x="0" y="20653"/>
                </a:cubicBezTo>
                <a:cubicBezTo>
                  <a:pt x="-1" y="11160"/>
                  <a:pt x="6197" y="2780"/>
                  <a:pt x="15274" y="0"/>
                </a:cubicBezTo>
                <a:lnTo>
                  <a:pt x="21600" y="20653"/>
                </a:lnTo>
                <a:close/>
              </a:path>
            </a:pathLst>
          </a:custGeom>
          <a:noFill/>
          <a:ln w="19050">
            <a:solidFill>
              <a:srgbClr val="1C1C1C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207978" name="Arc 50"/>
          <p:cNvSpPr>
            <a:spLocks/>
          </p:cNvSpPr>
          <p:nvPr/>
        </p:nvSpPr>
        <p:spPr bwMode="gray">
          <a:xfrm rot="5910476" flipH="1">
            <a:off x="5678261" y="4449278"/>
            <a:ext cx="1679575" cy="1701800"/>
          </a:xfrm>
          <a:custGeom>
            <a:avLst/>
            <a:gdLst>
              <a:gd name="T0" fmla="*/ 1380284 w 43200"/>
              <a:gd name="T1" fmla="*/ 165979 h 42253"/>
              <a:gd name="T2" fmla="*/ 593839 w 43200"/>
              <a:gd name="T3" fmla="*/ 0 h 42253"/>
              <a:gd name="T4" fmla="*/ 839788 w 43200"/>
              <a:gd name="T5" fmla="*/ 831829 h 42253"/>
              <a:gd name="T6" fmla="*/ 0 60000 65536"/>
              <a:gd name="T7" fmla="*/ 0 60000 65536"/>
              <a:gd name="T8" fmla="*/ 0 60000 65536"/>
              <a:gd name="T9" fmla="*/ 0 w 43200"/>
              <a:gd name="T10" fmla="*/ 0 h 42253"/>
              <a:gd name="T11" fmla="*/ 43200 w 43200"/>
              <a:gd name="T12" fmla="*/ 42253 h 42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2253" fill="none" extrusionOk="0">
                <a:moveTo>
                  <a:pt x="35501" y="4121"/>
                </a:moveTo>
                <a:cubicBezTo>
                  <a:pt x="40382" y="8225"/>
                  <a:pt x="43200" y="14276"/>
                  <a:pt x="43200" y="20653"/>
                </a:cubicBezTo>
                <a:cubicBezTo>
                  <a:pt x="43200" y="32582"/>
                  <a:pt x="33529" y="42253"/>
                  <a:pt x="21600" y="42253"/>
                </a:cubicBezTo>
                <a:cubicBezTo>
                  <a:pt x="9670" y="42253"/>
                  <a:pt x="0" y="32582"/>
                  <a:pt x="0" y="20653"/>
                </a:cubicBezTo>
                <a:cubicBezTo>
                  <a:pt x="-1" y="11160"/>
                  <a:pt x="6197" y="2780"/>
                  <a:pt x="15274" y="0"/>
                </a:cubicBezTo>
              </a:path>
              <a:path w="43200" h="42253" stroke="0" extrusionOk="0">
                <a:moveTo>
                  <a:pt x="35501" y="4121"/>
                </a:moveTo>
                <a:cubicBezTo>
                  <a:pt x="40382" y="8225"/>
                  <a:pt x="43200" y="14276"/>
                  <a:pt x="43200" y="20653"/>
                </a:cubicBezTo>
                <a:cubicBezTo>
                  <a:pt x="43200" y="32582"/>
                  <a:pt x="33529" y="42253"/>
                  <a:pt x="21600" y="42253"/>
                </a:cubicBezTo>
                <a:cubicBezTo>
                  <a:pt x="9670" y="42253"/>
                  <a:pt x="0" y="32582"/>
                  <a:pt x="0" y="20653"/>
                </a:cubicBezTo>
                <a:cubicBezTo>
                  <a:pt x="-1" y="11160"/>
                  <a:pt x="6197" y="2780"/>
                  <a:pt x="15274" y="0"/>
                </a:cubicBezTo>
                <a:lnTo>
                  <a:pt x="21600" y="20653"/>
                </a:lnTo>
                <a:close/>
              </a:path>
            </a:pathLst>
          </a:custGeom>
          <a:noFill/>
          <a:ln w="19050">
            <a:solidFill>
              <a:srgbClr val="1C1C1C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3" name="Oval 53"/>
          <p:cNvSpPr>
            <a:spLocks noChangeArrowheads="1"/>
          </p:cNvSpPr>
          <p:nvPr/>
        </p:nvSpPr>
        <p:spPr bwMode="gray">
          <a:xfrm>
            <a:off x="5819549" y="4538178"/>
            <a:ext cx="1422400" cy="1422400"/>
          </a:xfrm>
          <a:prstGeom prst="ellipse">
            <a:avLst/>
          </a:prstGeom>
          <a:gradFill rotWithShape="1">
            <a:gsLst>
              <a:gs pos="0">
                <a:srgbClr val="CC66FF">
                  <a:gamma/>
                  <a:shade val="26275"/>
                  <a:invGamma/>
                  <a:alpha val="89999"/>
                </a:srgbClr>
              </a:gs>
              <a:gs pos="50000">
                <a:srgbClr val="CC66FF">
                  <a:alpha val="45000"/>
                </a:srgbClr>
              </a:gs>
              <a:gs pos="100000">
                <a:srgbClr val="CC66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Rectangle 66"/>
          <p:cNvSpPr>
            <a:spLocks noChangeArrowheads="1"/>
          </p:cNvSpPr>
          <p:nvPr/>
        </p:nvSpPr>
        <p:spPr bwMode="auto">
          <a:xfrm>
            <a:off x="5954487" y="4676290"/>
            <a:ext cx="12001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zh-TW" altLang="en-US" sz="2000" b="1" smtClean="0">
                <a:solidFill>
                  <a:srgbClr val="1C1C1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辦理檢測</a:t>
            </a:r>
          </a:p>
          <a:p>
            <a:pPr algn="ctr"/>
            <a:r>
              <a:rPr kumimoji="0" lang="zh-TW" altLang="en-US" sz="2000" b="1" smtClean="0">
                <a:solidFill>
                  <a:srgbClr val="1C1C1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結果</a:t>
            </a:r>
          </a:p>
          <a:p>
            <a:pPr algn="ctr"/>
            <a:r>
              <a:rPr kumimoji="0" lang="zh-TW" altLang="en-US" sz="2000" b="1" smtClean="0">
                <a:solidFill>
                  <a:srgbClr val="1C1C1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說明會</a:t>
            </a:r>
          </a:p>
        </p:txBody>
      </p:sp>
      <p:sp>
        <p:nvSpPr>
          <p:cNvPr id="207983" name="Freeform 6"/>
          <p:cNvSpPr>
            <a:spLocks/>
          </p:cNvSpPr>
          <p:nvPr/>
        </p:nvSpPr>
        <p:spPr bwMode="gray">
          <a:xfrm>
            <a:off x="5811612" y="2803040"/>
            <a:ext cx="1066800" cy="471488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CC66">
                  <a:alpha val="17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207998" name="Group 126"/>
          <p:cNvGrpSpPr>
            <a:grpSpLocks/>
          </p:cNvGrpSpPr>
          <p:nvPr/>
        </p:nvGrpSpPr>
        <p:grpSpPr bwMode="auto">
          <a:xfrm>
            <a:off x="5594124" y="1723540"/>
            <a:ext cx="1728788" cy="1677988"/>
            <a:chOff x="3606" y="1706"/>
            <a:chExt cx="1089" cy="1057"/>
          </a:xfrm>
        </p:grpSpPr>
        <p:sp>
          <p:nvSpPr>
            <p:cNvPr id="207991" name="Arc 3"/>
            <p:cNvSpPr>
              <a:spLocks/>
            </p:cNvSpPr>
            <p:nvPr/>
          </p:nvSpPr>
          <p:spPr bwMode="gray">
            <a:xfrm rot="17752284" flipH="1">
              <a:off x="3622" y="1690"/>
              <a:ext cx="1057" cy="1089"/>
            </a:xfrm>
            <a:custGeom>
              <a:avLst/>
              <a:gdLst>
                <a:gd name="T0" fmla="*/ 1155752 w 43200"/>
                <a:gd name="T1" fmla="*/ 1664839 h 43200"/>
                <a:gd name="T2" fmla="*/ 1631648 w 43200"/>
                <a:gd name="T3" fmla="*/ 1147723 h 43200"/>
                <a:gd name="T4" fmla="*/ 838994 w 43200"/>
                <a:gd name="T5" fmla="*/ 864394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9754" y="41601"/>
                  </a:moveTo>
                  <a:cubicBezTo>
                    <a:pt x="27165" y="42657"/>
                    <a:pt x="2439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4010"/>
                    <a:pt x="42796" y="26403"/>
                    <a:pt x="42006" y="28679"/>
                  </a:cubicBezTo>
                </a:path>
                <a:path w="43200" h="43200" stroke="0" extrusionOk="0">
                  <a:moveTo>
                    <a:pt x="29754" y="41601"/>
                  </a:moveTo>
                  <a:cubicBezTo>
                    <a:pt x="27165" y="42657"/>
                    <a:pt x="2439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4010"/>
                    <a:pt x="42796" y="26403"/>
                    <a:pt x="42006" y="2867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1C1C1C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zh-TW" alt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207992" name="Group 120"/>
            <p:cNvGrpSpPr>
              <a:grpSpLocks/>
            </p:cNvGrpSpPr>
            <p:nvPr/>
          </p:nvGrpSpPr>
          <p:grpSpPr bwMode="auto">
            <a:xfrm>
              <a:off x="3698" y="1792"/>
              <a:ext cx="900" cy="864"/>
              <a:chOff x="3706" y="1797"/>
              <a:chExt cx="900" cy="864"/>
            </a:xfrm>
          </p:grpSpPr>
          <p:sp>
            <p:nvSpPr>
              <p:cNvPr id="49157" name="Oval 5"/>
              <p:cNvSpPr>
                <a:spLocks noChangeArrowheads="1"/>
              </p:cNvSpPr>
              <p:nvPr/>
            </p:nvSpPr>
            <p:spPr bwMode="gray">
              <a:xfrm>
                <a:off x="3747" y="1802"/>
                <a:ext cx="855" cy="854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00CC66">
                      <a:alpha val="45000"/>
                    </a:srgbClr>
                  </a:gs>
                  <a:gs pos="100000">
                    <a:srgbClr val="00CC66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996" name="Freeform 6"/>
              <p:cNvSpPr>
                <a:spLocks/>
              </p:cNvSpPr>
              <p:nvPr/>
            </p:nvSpPr>
            <p:spPr bwMode="gray">
              <a:xfrm>
                <a:off x="3833" y="1842"/>
                <a:ext cx="672" cy="297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CC66">
                      <a:alpha val="17998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175" name="Rectangle 23"/>
              <p:cNvSpPr>
                <a:spLocks noChangeArrowheads="1"/>
              </p:cNvSpPr>
              <p:nvPr/>
            </p:nvSpPr>
            <p:spPr bwMode="auto">
              <a:xfrm>
                <a:off x="3706" y="1998"/>
                <a:ext cx="844" cy="6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FFFFFF">
                    <a:alpha val="50000"/>
                  </a:srgbClr>
                </a:outerShdw>
              </a:effec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kumimoji="0" lang="en-US" altLang="zh-TW" sz="2000" b="1" smtClean="0">
                    <a:solidFill>
                      <a:srgbClr val="1C1C1C"/>
                    </a:solidFill>
                    <a:ea typeface="標楷體" panose="03000509000000000000" pitchFamily="65" charset="-120"/>
                    <a:cs typeface="Arial" panose="020B0604020202020204" pitchFamily="34" charset="0"/>
                  </a:rPr>
                  <a:t>  </a:t>
                </a:r>
                <a:r>
                  <a:rPr kumimoji="0" lang="zh-TW" altLang="en-US" sz="2000" b="1" smtClean="0">
                    <a:solidFill>
                      <a:srgbClr val="1C1C1C"/>
                    </a:solidFill>
                    <a:ea typeface="標楷體" panose="03000509000000000000" pitchFamily="65" charset="-120"/>
                    <a:cs typeface="Arial" panose="020B0604020202020204" pitchFamily="34" charset="0"/>
                  </a:rPr>
                  <a:t>檢測結果</a:t>
                </a:r>
              </a:p>
              <a:p>
                <a:pPr algn="ctr"/>
                <a:r>
                  <a:rPr kumimoji="0" lang="zh-TW" altLang="en-US" sz="2000" b="1" smtClean="0">
                    <a:solidFill>
                      <a:srgbClr val="1C1C1C"/>
                    </a:solidFill>
                    <a:ea typeface="標楷體" panose="03000509000000000000" pitchFamily="65" charset="-120"/>
                    <a:cs typeface="Arial" panose="020B0604020202020204" pitchFamily="34" charset="0"/>
                  </a:rPr>
                  <a:t>  報告印製</a:t>
                </a:r>
              </a:p>
              <a:p>
                <a:pPr algn="ctr"/>
                <a:endParaRPr kumimoji="0" lang="en-US" altLang="zh-TW" sz="2000" b="1" smtClean="0">
                  <a:solidFill>
                    <a:srgbClr val="1C1C1C"/>
                  </a:solidFill>
                  <a:ea typeface="標楷體" panose="03000509000000000000" pitchFamily="65" charset="-12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7999" name="Group 26"/>
          <p:cNvGrpSpPr>
            <a:grpSpLocks/>
          </p:cNvGrpSpPr>
          <p:nvPr/>
        </p:nvGrpSpPr>
        <p:grpSpPr bwMode="auto">
          <a:xfrm>
            <a:off x="4728937" y="3646003"/>
            <a:ext cx="647700" cy="1439862"/>
            <a:chOff x="1821" y="1330"/>
            <a:chExt cx="365" cy="851"/>
          </a:xfrm>
        </p:grpSpPr>
        <p:sp>
          <p:nvSpPr>
            <p:cNvPr id="208000" name="Oval 27"/>
            <p:cNvSpPr>
              <a:spLocks noChangeArrowheads="1"/>
            </p:cNvSpPr>
            <p:nvPr/>
          </p:nvSpPr>
          <p:spPr bwMode="auto">
            <a:xfrm rot="-2509211">
              <a:off x="1821" y="1447"/>
              <a:ext cx="101" cy="30"/>
            </a:xfrm>
            <a:prstGeom prst="ellipse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C299C2"/>
                </a:gs>
                <a:gs pos="100000">
                  <a:srgbClr val="66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 smtClean="0">
                <a:solidFill>
                  <a:srgbClr val="000000"/>
                </a:solidFill>
              </a:endParaRPr>
            </a:p>
          </p:txBody>
        </p:sp>
        <p:sp>
          <p:nvSpPr>
            <p:cNvPr id="208001" name="AutoShape 28"/>
            <p:cNvSpPr>
              <a:spLocks noChangeArrowheads="1"/>
            </p:cNvSpPr>
            <p:nvPr/>
          </p:nvSpPr>
          <p:spPr bwMode="gray">
            <a:xfrm rot="8122410">
              <a:off x="2131" y="1330"/>
              <a:ext cx="55" cy="851"/>
            </a:xfrm>
            <a:prstGeom prst="can">
              <a:avLst>
                <a:gd name="adj" fmla="val 41332"/>
              </a:avLst>
            </a:prstGeom>
            <a:gradFill rotWithShape="1">
              <a:gsLst>
                <a:gs pos="0">
                  <a:srgbClr val="808080"/>
                </a:gs>
                <a:gs pos="50000">
                  <a:srgbClr val="FFFFFF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08002" name="Group 47"/>
          <p:cNvGrpSpPr>
            <a:grpSpLocks/>
          </p:cNvGrpSpPr>
          <p:nvPr/>
        </p:nvGrpSpPr>
        <p:grpSpPr bwMode="auto">
          <a:xfrm>
            <a:off x="4803549" y="2803040"/>
            <a:ext cx="936625" cy="287338"/>
            <a:chOff x="1651" y="2475"/>
            <a:chExt cx="919" cy="363"/>
          </a:xfrm>
        </p:grpSpPr>
        <p:sp>
          <p:nvSpPr>
            <p:cNvPr id="208003" name="Oval 48"/>
            <p:cNvSpPr>
              <a:spLocks noChangeArrowheads="1"/>
            </p:cNvSpPr>
            <p:nvPr/>
          </p:nvSpPr>
          <p:spPr bwMode="auto">
            <a:xfrm rot="3461289">
              <a:off x="2408" y="2500"/>
              <a:ext cx="110" cy="60"/>
            </a:xfrm>
            <a:prstGeom prst="ellipse">
              <a:avLst/>
            </a:prstGeom>
            <a:gradFill rotWithShape="1">
              <a:gsLst>
                <a:gs pos="0">
                  <a:srgbClr val="996600"/>
                </a:gs>
                <a:gs pos="50000">
                  <a:srgbClr val="D6C299"/>
                </a:gs>
                <a:gs pos="100000">
                  <a:srgbClr val="996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 smtClean="0">
                <a:solidFill>
                  <a:srgbClr val="000000"/>
                </a:solidFill>
              </a:endParaRPr>
            </a:p>
          </p:txBody>
        </p:sp>
        <p:sp>
          <p:nvSpPr>
            <p:cNvPr id="208004" name="AutoShape 49"/>
            <p:cNvSpPr>
              <a:spLocks noChangeArrowheads="1"/>
            </p:cNvSpPr>
            <p:nvPr/>
          </p:nvSpPr>
          <p:spPr bwMode="gray">
            <a:xfrm rot="13955520" flipH="1">
              <a:off x="2077" y="2344"/>
              <a:ext cx="68" cy="919"/>
            </a:xfrm>
            <a:prstGeom prst="can">
              <a:avLst>
                <a:gd name="adj" fmla="val 36102"/>
              </a:avLst>
            </a:prstGeom>
            <a:gradFill rotWithShape="1">
              <a:gsLst>
                <a:gs pos="0">
                  <a:srgbClr val="808080"/>
                </a:gs>
                <a:gs pos="50000">
                  <a:srgbClr val="FFFFFF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8005" name="Text Box 21"/>
          <p:cNvSpPr txBox="1">
            <a:spLocks noChangeArrowheads="1"/>
          </p:cNvSpPr>
          <p:nvPr/>
        </p:nvSpPr>
        <p:spPr bwMode="auto">
          <a:xfrm>
            <a:off x="603827" y="5992218"/>
            <a:ext cx="844117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kumimoji="0" lang="en-US" altLang="zh-TW" sz="3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2016</a:t>
            </a:r>
            <a:r>
              <a:rPr kumimoji="0" lang="zh-TW" altLang="en-US" sz="3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年國家教育研究院將協助小二國語、數學及、小三、小五國、</a:t>
            </a:r>
            <a:r>
              <a:rPr kumimoji="0" lang="zh-TW" altLang="en-US" sz="32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kumimoji="0" lang="zh-TW" altLang="en-US" sz="3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、數三科檢測試題</a:t>
            </a:r>
          </a:p>
        </p:txBody>
      </p:sp>
    </p:spTree>
    <p:extLst>
      <p:ext uri="{BB962C8B-B14F-4D97-AF65-F5344CB8AC3E}">
        <p14:creationId xmlns:p14="http://schemas.microsoft.com/office/powerpoint/2010/main" val="6317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0757" y="119675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TW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PISA</a:t>
            </a:r>
            <a:r>
              <a:rPr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評量規模</a:t>
            </a:r>
            <a:endParaRPr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2116519" y="2420715"/>
            <a:ext cx="5194300" cy="25193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2000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43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個國家／地區參加</a:t>
            </a:r>
            <a:endParaRPr lang="en-US" altLang="zh-TW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2003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41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個國家／地區參加</a:t>
            </a:r>
            <a:endParaRPr lang="en-US" altLang="zh-TW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2006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57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個國家／地區參加</a:t>
            </a:r>
            <a:endParaRPr lang="en-US" altLang="zh-TW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2009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65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個國家／地區參加</a:t>
            </a:r>
            <a:endParaRPr lang="en-US" altLang="zh-TW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2012</a:t>
            </a:r>
            <a:r>
              <a:rPr lang="zh-TW" altLang="en-US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en-US" altLang="zh-TW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67</a:t>
            </a:r>
            <a:r>
              <a:rPr lang="zh-TW" altLang="en-US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個國家／地區參加</a:t>
            </a:r>
            <a:endParaRPr lang="en-US" altLang="zh-TW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8AA88302-3277-4D6A-A5C8-332044F59A34}" type="slidenum">
              <a:rPr lang="en-US" altLang="zh-TW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7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sp>
        <p:nvSpPr>
          <p:cNvPr id="15365" name="內容版面配置區 2"/>
          <p:cNvSpPr txBox="1">
            <a:spLocks/>
          </p:cNvSpPr>
          <p:nvPr/>
        </p:nvSpPr>
        <p:spPr bwMode="auto">
          <a:xfrm>
            <a:off x="892557" y="4868640"/>
            <a:ext cx="75612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kumimoji="0" lang="en-US" altLang="zh-TW" sz="2800" b="1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kumimoji="0" lang="zh-TW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每個國家正式施測的學生人數約</a:t>
            </a:r>
            <a:r>
              <a:rPr kumimoji="0" lang="en-US" altLang="zh-TW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4,500~10,000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之間。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/>
            </a:scene3d>
            <a:sp3d extrusionH="4445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48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全世界性基本學力檢測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rgbClr val="48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2339975" y="2420938"/>
            <a:ext cx="4824413" cy="1714500"/>
          </a:xfrm>
          <a:prstGeom prst="rect">
            <a:avLst/>
          </a:prstGeom>
        </p:spPr>
        <p:txBody>
          <a:bodyPr/>
          <a:lstStyle/>
          <a:p>
            <a:pPr marL="342900" indent="-342900" eaLnBrk="1" fontAlgn="auto" hangingPunct="1">
              <a:lnSpc>
                <a:spcPts val="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簡 報 結 束</a:t>
            </a:r>
            <a:endParaRPr kumimoji="0" lang="en-US" altLang="zh-TW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eaLnBrk="1" fontAlgn="auto" hangingPunct="1">
              <a:lnSpc>
                <a:spcPts val="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敬 請 指 教</a:t>
            </a:r>
            <a:endParaRPr kumimoji="0" lang="en-US" altLang="zh-TW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145" y="126330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TW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PISA</a:t>
            </a:r>
            <a:r>
              <a:rPr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評量週期</a:t>
            </a:r>
            <a:endParaRPr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611608" y="2487263"/>
            <a:ext cx="8229600" cy="3849688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PISA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評量自</a:t>
            </a: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2000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年開始，每三年調查一次。</a:t>
            </a:r>
            <a:endParaRPr lang="en-US" altLang="zh-TW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/>
            <a:r>
              <a:rPr lang="en-US" altLang="zh-CN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PISA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評量</a:t>
            </a:r>
            <a:r>
              <a:rPr lang="zh-CN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包括三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</a:t>
            </a:r>
            <a:r>
              <a:rPr lang="zh-CN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方面：</a:t>
            </a:r>
            <a:r>
              <a:rPr lang="zh-TW" altLang="en-US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閱讀素養</a:t>
            </a:r>
            <a:r>
              <a:rPr lang="zh-CN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zh-TW" altLang="en-US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數學素養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zh-CN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和</a:t>
            </a:r>
            <a:r>
              <a:rPr lang="zh-TW" altLang="en-US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科學素養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</a:p>
          <a:p>
            <a:pPr eaLnBrk="1" hangingPunct="1"/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每次調查</a:t>
            </a:r>
            <a:r>
              <a:rPr lang="zh-TW" altLang="en-US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以一個領域為主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進行深度了解，另二個領域為輔。</a:t>
            </a:r>
            <a:endParaRPr lang="en-US" altLang="zh-TW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/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2000 - 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閱讀、</a:t>
            </a: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2003 - 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數學、</a:t>
            </a: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2006 - 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科學、</a:t>
            </a: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2009 - 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閱讀、</a:t>
            </a: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2012 </a:t>
            </a: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 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數學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en-US" altLang="zh-TW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2015 -</a:t>
            </a:r>
            <a:r>
              <a:rPr lang="zh-TW" altLang="zh-TW" dirty="0" smtClean="0">
                <a:solidFill>
                  <a:srgbClr val="C00000"/>
                </a:solidFill>
              </a:rPr>
              <a:t>數位</a:t>
            </a:r>
            <a:r>
              <a:rPr lang="zh-TW" altLang="zh-TW" dirty="0">
                <a:solidFill>
                  <a:srgbClr val="C00000"/>
                </a:solidFill>
              </a:rPr>
              <a:t>學習與人際</a:t>
            </a:r>
            <a:r>
              <a:rPr lang="zh-TW" altLang="zh-TW" dirty="0" smtClean="0">
                <a:solidFill>
                  <a:srgbClr val="C00000"/>
                </a:solidFill>
              </a:rPr>
              <a:t>合作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/>
            </a:scene3d>
            <a:sp3d extrusionH="4445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kumimoji="0" lang="zh-TW" altLang="en-US" sz="4000" dirty="0" smtClean="0">
                <a:solidFill>
                  <a:srgbClr val="480000"/>
                </a:solidFill>
              </a:rPr>
              <a:t>全世界性基本學力檢測</a:t>
            </a:r>
            <a:endParaRPr kumimoji="0" lang="en-US" altLang="zh-TW" sz="4000" dirty="0" smtClean="0">
              <a:solidFill>
                <a:srgbClr val="4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8243" y="1628800"/>
            <a:ext cx="8229600" cy="1143000"/>
          </a:xfrm>
        </p:spPr>
        <p:txBody>
          <a:bodyPr/>
          <a:lstStyle/>
          <a:p>
            <a:pPr>
              <a:defRPr/>
            </a:pPr>
            <a:r>
              <a:rPr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閱讀素養評量</a:t>
            </a:r>
            <a:endParaRPr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476806" y="2925788"/>
            <a:ext cx="8229600" cy="3849687"/>
          </a:xfrm>
        </p:spPr>
        <p:txBody>
          <a:bodyPr/>
          <a:lstStyle/>
          <a:p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評量學生對</a:t>
            </a:r>
            <a:r>
              <a:rPr lang="zh-TW" altLang="en-US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文本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TW" altLang="en-US" dirty="0" smtClean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理解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zh-TW" altLang="en-US" dirty="0" smtClean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應用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zh-TW" altLang="en-US" dirty="0" smtClean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省思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及</a:t>
            </a:r>
            <a:r>
              <a:rPr lang="zh-TW" altLang="en-US" dirty="0" smtClean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投入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能力</a:t>
            </a:r>
            <a:endParaRPr lang="en-US" altLang="zh-TW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內容涉及閱讀行為的</a:t>
            </a:r>
            <a:r>
              <a:rPr lang="zh-TW" altLang="en-US" dirty="0" smtClean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各種情境脈絡與目的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，涵蓋</a:t>
            </a:r>
            <a:r>
              <a:rPr lang="zh-TW" altLang="en-US" dirty="0" smtClean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各種閱讀素材類型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，主要的認知歷程包含</a:t>
            </a:r>
            <a:r>
              <a:rPr lang="zh-TW" altLang="en-US" dirty="0" smtClean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擷取與檢索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zh-TW" altLang="en-US" dirty="0" smtClean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統整與解釋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zh-TW" altLang="en-US" dirty="0" smtClean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省思與評鑑</a:t>
            </a:r>
            <a:endParaRPr lang="en-US" altLang="zh-TW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465693" y="72930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BC28E14-DA77-49F8-9468-315D50B7B94D}" type="slidenum">
              <a:rPr lang="en-US" altLang="zh-TW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/>
            </a:scene3d>
            <a:sp3d extrusionH="4445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E1716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kumimoji="0" lang="zh-TW" altLang="en-US" sz="4000" dirty="0" smtClean="0">
                <a:solidFill>
                  <a:srgbClr val="480000"/>
                </a:solidFill>
              </a:rPr>
              <a:t>全世界性基本學力檢測</a:t>
            </a:r>
            <a:endParaRPr kumimoji="0" lang="en-US" altLang="zh-TW" sz="4000" dirty="0" smtClean="0">
              <a:solidFill>
                <a:srgbClr val="4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筆記本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hoenix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筆記本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hoenix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筆記本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hoenix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4159</TotalTime>
  <Words>6227</Words>
  <Application>Microsoft Office PowerPoint</Application>
  <PresentationFormat>如螢幕大小 (4:3)</PresentationFormat>
  <Paragraphs>1184</Paragraphs>
  <Slides>70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70</vt:i4>
      </vt:variant>
    </vt:vector>
  </HeadingPairs>
  <TitlesOfParts>
    <vt:vector size="91" baseType="lpstr">
      <vt:lpstr>DFKaiShu-SB-Estd-BF</vt:lpstr>
      <vt:lpstr>微軟正黑體</vt:lpstr>
      <vt:lpstr>新細明體</vt:lpstr>
      <vt:lpstr>標楷體</vt:lpstr>
      <vt:lpstr>Arial</vt:lpstr>
      <vt:lpstr>Arial Black</vt:lpstr>
      <vt:lpstr>Calibri</vt:lpstr>
      <vt:lpstr>Comic Sans MS</vt:lpstr>
      <vt:lpstr>Helvetica</vt:lpstr>
      <vt:lpstr>Lucida Sans Unicode</vt:lpstr>
      <vt:lpstr>Perpetua</vt:lpstr>
      <vt:lpstr>Times New Roman</vt:lpstr>
      <vt:lpstr>Verdana</vt:lpstr>
      <vt:lpstr>Wingdings</vt:lpstr>
      <vt:lpstr>Office 佈景主題</vt:lpstr>
      <vt:lpstr>預設簡報設計</vt:lpstr>
      <vt:lpstr>筆記本</vt:lpstr>
      <vt:lpstr>2_筆記本</vt:lpstr>
      <vt:lpstr>3_筆記本</vt:lpstr>
      <vt:lpstr>1_Office 佈景主題</vt:lpstr>
      <vt:lpstr>2_Office 佈景主題</vt:lpstr>
      <vt:lpstr>PowerPoint 簡報</vt:lpstr>
      <vt:lpstr>報告大綱</vt:lpstr>
      <vt:lpstr>全世界性基本學力檢測</vt:lpstr>
      <vt:lpstr>PIRLS（促進國際閱讀素養研究）</vt:lpstr>
      <vt:lpstr>PowerPoint 簡報</vt:lpstr>
      <vt:lpstr>PISA 評量內涵</vt:lpstr>
      <vt:lpstr>PISA 評量規模</vt:lpstr>
      <vt:lpstr>PISA 評量週期</vt:lpstr>
      <vt:lpstr>閱讀素養評量</vt:lpstr>
      <vt:lpstr>台灣學生在PISA的表現</vt:lpstr>
      <vt:lpstr>全國性基本學力檢測</vt:lpstr>
      <vt:lpstr>全國性基本學力檢測</vt:lpstr>
      <vt:lpstr>PowerPoint 簡報</vt:lpstr>
      <vt:lpstr>全國性基本學力檢測</vt:lpstr>
      <vt:lpstr>全國性基本學力檢測</vt:lpstr>
      <vt:lpstr>全國性基本學力檢測</vt:lpstr>
      <vt:lpstr>全國性基本學力檢測</vt:lpstr>
      <vt:lpstr>學力檢測之目的</vt:lpstr>
      <vt:lpstr>學力檢測之特性(1)</vt:lpstr>
      <vt:lpstr>學力檢測之特性(2)</vt:lpstr>
      <vt:lpstr>台灣學力檢測之評量結果處理</vt:lpstr>
      <vt:lpstr>台灣學力檢測之評量結果研究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影響學測成績的因素</vt:lpstr>
      <vt:lpstr>影響學測成績的其他因素</vt:lpstr>
      <vt:lpstr>影響學測成績的其他因素</vt:lpstr>
      <vt:lpstr>影響學測成績的其他因素</vt:lpstr>
      <vt:lpstr>PowerPoint 簡報</vt:lpstr>
      <vt:lpstr>PowerPoint 簡報</vt:lpstr>
      <vt:lpstr>測驗統計分析結果</vt:lpstr>
      <vt:lpstr>測驗統計分析結果</vt:lpstr>
      <vt:lpstr>測驗統計分析結果</vt:lpstr>
      <vt:lpstr>測驗統計分析結果</vt:lpstr>
      <vt:lpstr>測驗統計分析結果</vt:lpstr>
      <vt:lpstr>測驗統計分析結果</vt:lpstr>
      <vt:lpstr>測驗統計分析結果</vt:lpstr>
      <vt:lpstr>測驗統計分析結果</vt:lpstr>
      <vt:lpstr>測驗統計分析結果</vt:lpstr>
      <vt:lpstr>測驗統計分析結果</vt:lpstr>
      <vt:lpstr>結果的可能性推論</vt:lpstr>
      <vt:lpstr>結果的可能性推論</vt:lpstr>
      <vt:lpstr>情意試題摘要分析</vt:lpstr>
      <vt:lpstr>2009 PISA測驗學生問卷 情意試題摘要分析</vt:lpstr>
      <vt:lpstr>閱讀樂趣問卷</vt:lpstr>
      <vt:lpstr>閱讀學習取向問卷：控制策略</vt:lpstr>
      <vt:lpstr>閱讀學習取向問卷：記憶策略</vt:lpstr>
      <vt:lpstr>閱讀學習取向問卷：精緻化策略</vt:lpstr>
      <vt:lpstr>後設策略-理解和回憶</vt:lpstr>
      <vt:lpstr>後設策略-摘要</vt:lpstr>
      <vt:lpstr>情意試題摘要分析</vt:lpstr>
      <vt:lpstr>情意試題摘要分析</vt:lpstr>
      <vt:lpstr>情意試題摘要分析</vt:lpstr>
      <vt:lpstr>情意試題摘要分析</vt:lpstr>
      <vt:lpstr>情意試題摘要分析</vt:lpstr>
      <vt:lpstr>情意試題摘要分析</vt:lpstr>
      <vt:lpstr>情意試題摘要分析</vt:lpstr>
      <vt:lpstr>台灣學力檢測之困境</vt:lpstr>
      <vt:lpstr>學力檢測之缺點</vt:lpstr>
      <vt:lpstr>學力檢測之優點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台南市國民教育輔導團</dc:title>
  <dc:creator>kgh</dc:creator>
  <cp:lastModifiedBy>asus</cp:lastModifiedBy>
  <cp:revision>344</cp:revision>
  <cp:lastPrinted>2015-11-17T12:20:16Z</cp:lastPrinted>
  <dcterms:created xsi:type="dcterms:W3CDTF">2012-09-17T06:34:13Z</dcterms:created>
  <dcterms:modified xsi:type="dcterms:W3CDTF">2015-11-18T11:57:08Z</dcterms:modified>
</cp:coreProperties>
</file>