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14"/>
  </p:notesMasterIdLst>
  <p:sldIdLst>
    <p:sldId id="256" r:id="rId2"/>
    <p:sldId id="261" r:id="rId3"/>
    <p:sldId id="257" r:id="rId4"/>
    <p:sldId id="269" r:id="rId5"/>
    <p:sldId id="267" r:id="rId6"/>
    <p:sldId id="268" r:id="rId7"/>
    <p:sldId id="264" r:id="rId8"/>
    <p:sldId id="265" r:id="rId9"/>
    <p:sldId id="266" r:id="rId10"/>
    <p:sldId id="263" r:id="rId11"/>
    <p:sldId id="258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-235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6B24C-4D22-4536-A1AB-DE792502A571}" type="datetimeFigureOut">
              <a:rPr lang="zh-TW" altLang="en-US" smtClean="0"/>
              <a:t>2017/10/16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76137-6CA2-47D9-87C8-9C67050024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48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1588" y="0"/>
            <a:ext cx="0" cy="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3" name="備忘稿版面配置區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447675" y="1443038"/>
            <a:ext cx="8229600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強化策略學習，提升學習效 能，俾利自主學習與終身學習 </a:t>
            </a:r>
            <a:endParaRPr lang="en-US"/>
          </a:p>
          <a:p>
            <a:pPr lvl="1"/>
            <a:r>
              <a:rPr lang="zh-TW" altLang="en-US"/>
              <a:t>語言運用策略，如閱讀策略</a:t>
            </a:r>
            <a:endParaRPr lang="en-US"/>
          </a:p>
          <a:p>
            <a:pPr lvl="1"/>
            <a:r>
              <a:rPr lang="zh-TW" altLang="en-US"/>
              <a:t>學習策略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F0E3DD0F-448F-4A40-9705-72AF696E23EC}" type="datetime1">
              <a:rPr lang="zh-TW" altLang="en-US"/>
              <a:pPr/>
              <a:t>2017/10/16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814B8989-7370-42E7-8DD6-E411B283656A}" type="slidenum">
              <a:rPr lang="zh-TW" altLang="en-US"/>
              <a:pPr/>
              <a:t>‹#›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9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10/16/2017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/index.php?title=David_Nunan&amp;action=edit&amp;redlink=1" TargetMode="External"/><Relationship Id="rId2" Type="http://schemas.openxmlformats.org/officeDocument/2006/relationships/hyperlink" Target="https://zh.wikipedia.org/w/index.php?title=%E6%BA%9D%E9%80%9A%E8%83%BD%E5%8A%9B&amp;action=edit&amp;redlink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edu.parenting.com.tw/article/3285" TargetMode="External"/><Relationship Id="rId2" Type="http://schemas.openxmlformats.org/officeDocument/2006/relationships/hyperlink" Target="http://12cur.naer.edu.tw/category/post/29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er.edu.tw/files/13-1000-8438.php?Lang=zh-tw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1000" y="672389"/>
            <a:ext cx="9069799" cy="1554995"/>
          </a:xfrm>
        </p:spPr>
        <p:txBody>
          <a:bodyPr>
            <a:normAutofit fontScale="90000"/>
          </a:bodyPr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重要教育政策（英語科）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6416" y="3892062"/>
            <a:ext cx="8915399" cy="17888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報告人：英語輔導團國中組副召集人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新市國中校長 薛英斌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4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708" y="0"/>
            <a:ext cx="10972800" cy="990600"/>
          </a:xfrm>
        </p:spPr>
        <p:txBody>
          <a:bodyPr/>
          <a:lstStyle/>
          <a:p>
            <a:r>
              <a:rPr lang="zh-TW" altLang="en-US" sz="4000" dirty="0" smtClean="0"/>
              <a:t>強調溝通式英語教學觀  </a:t>
            </a:r>
            <a:r>
              <a:rPr lang="en-US" altLang="zh-TW" sz="1800" dirty="0" smtClean="0"/>
              <a:t>adapted from wiki</a:t>
            </a:r>
            <a:endParaRPr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12295" y="1146132"/>
            <a:ext cx="12079705" cy="5371899"/>
          </a:xfrm>
        </p:spPr>
        <p:txBody>
          <a:bodyPr>
            <a:normAutofit fontScale="92500"/>
          </a:bodyPr>
          <a:lstStyle/>
          <a:p>
            <a:r>
              <a:rPr lang="en-US" altLang="zh-TW" dirty="0">
                <a:latin typeface="+mj-ea"/>
                <a:ea typeface="+mj-ea"/>
              </a:rPr>
              <a:t>CLT</a:t>
            </a:r>
            <a:r>
              <a:rPr lang="zh-TW" altLang="en-US" dirty="0">
                <a:latin typeface="+mj-ea"/>
                <a:ea typeface="+mj-ea"/>
              </a:rPr>
              <a:t>教學法著重於幫助學生如何在</a:t>
            </a:r>
            <a:r>
              <a:rPr lang="zh-TW" altLang="en-US" b="1" u="sng" dirty="0">
                <a:latin typeface="+mj-ea"/>
                <a:ea typeface="+mj-ea"/>
              </a:rPr>
              <a:t>不同情境</a:t>
            </a:r>
            <a:r>
              <a:rPr lang="zh-TW" altLang="en-US" dirty="0">
                <a:latin typeface="+mj-ea"/>
                <a:ea typeface="+mj-ea"/>
              </a:rPr>
              <a:t>下使用目標語言並了解使用語言的功能用處</a:t>
            </a:r>
            <a:r>
              <a:rPr lang="zh-TW" altLang="en-US" dirty="0" smtClean="0">
                <a:latin typeface="+mj-ea"/>
                <a:ea typeface="+mj-ea"/>
              </a:rPr>
              <a:t>。幫助</a:t>
            </a:r>
            <a:r>
              <a:rPr lang="zh-TW" altLang="en-US" dirty="0">
                <a:latin typeface="+mj-ea"/>
                <a:ea typeface="+mj-ea"/>
              </a:rPr>
              <a:t>學生創造</a:t>
            </a:r>
            <a:r>
              <a:rPr lang="zh-TW" altLang="en-US" u="sng" dirty="0">
                <a:latin typeface="+mj-ea"/>
                <a:ea typeface="+mj-ea"/>
              </a:rPr>
              <a:t>有意義的</a:t>
            </a:r>
            <a:r>
              <a:rPr lang="zh-TW" altLang="en-US" u="sng" dirty="0" smtClean="0">
                <a:latin typeface="+mj-ea"/>
                <a:ea typeface="+mj-ea"/>
              </a:rPr>
              <a:t>語言</a:t>
            </a:r>
            <a:r>
              <a:rPr lang="en-US" altLang="zh-TW" dirty="0" smtClean="0">
                <a:latin typeface="+mj-ea"/>
                <a:ea typeface="+mj-ea"/>
              </a:rPr>
              <a:t>….</a:t>
            </a:r>
            <a:r>
              <a:rPr lang="zh-TW" altLang="en-US" dirty="0" smtClean="0">
                <a:latin typeface="+mj-ea"/>
                <a:ea typeface="+mj-ea"/>
              </a:rPr>
              <a:t>學習</a:t>
            </a:r>
            <a:r>
              <a:rPr lang="zh-TW" altLang="en-US" dirty="0">
                <a:latin typeface="+mj-ea"/>
                <a:ea typeface="+mj-ea"/>
              </a:rPr>
              <a:t>外國語言的成功與否決定在於學習者</a:t>
            </a:r>
            <a:r>
              <a:rPr lang="zh-TW" altLang="en-US" dirty="0">
                <a:latin typeface="+mj-ea"/>
                <a:ea typeface="+mj-ea"/>
                <a:hlinkClick r:id="rId2" tooltip="溝通能力（頁面不存在）"/>
              </a:rPr>
              <a:t>溝通</a:t>
            </a:r>
            <a:r>
              <a:rPr lang="zh-TW" altLang="en-US" dirty="0" smtClean="0">
                <a:latin typeface="+mj-ea"/>
                <a:ea typeface="+mj-ea"/>
                <a:hlinkClick r:id="rId2" tooltip="溝通能力（頁面不存在）"/>
              </a:rPr>
              <a:t>能力</a:t>
            </a:r>
            <a:r>
              <a:rPr lang="zh-TW" altLang="en-US" dirty="0">
                <a:latin typeface="+mj-ea"/>
                <a:ea typeface="+mj-ea"/>
              </a:rPr>
              <a:t>程度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en-US" altLang="zh-TW" sz="3800" u="sng" dirty="0" smtClean="0"/>
              <a:t>Drill</a:t>
            </a:r>
            <a:r>
              <a:rPr lang="en-US" altLang="zh-TW" sz="3800" dirty="0" smtClean="0"/>
              <a:t> &gt;Context &gt;Information gap</a:t>
            </a:r>
            <a:r>
              <a:rPr lang="en-US" altLang="zh-TW" sz="3800" dirty="0"/>
              <a:t> &gt;</a:t>
            </a:r>
            <a:r>
              <a:rPr lang="en-US" altLang="zh-TW" sz="3800" dirty="0" smtClean="0"/>
              <a:t> Communicative competence</a:t>
            </a:r>
          </a:p>
          <a:p>
            <a:r>
              <a:rPr lang="en-US" altLang="zh-TW" sz="3800" dirty="0" smtClean="0">
                <a:latin typeface="+mj-ea"/>
                <a:ea typeface="+mj-ea"/>
                <a:hlinkClick r:id="rId3" tooltip="David Nunan（頁面不存在）"/>
              </a:rPr>
              <a:t>David </a:t>
            </a:r>
            <a:r>
              <a:rPr lang="en-US" altLang="zh-TW" sz="3800" dirty="0" err="1">
                <a:latin typeface="+mj-ea"/>
                <a:ea typeface="+mj-ea"/>
                <a:hlinkClick r:id="rId3" tooltip="David Nunan（頁面不存在）"/>
              </a:rPr>
              <a:t>Nunan</a:t>
            </a:r>
            <a:r>
              <a:rPr lang="zh-TW" altLang="en-US" sz="3800" dirty="0">
                <a:latin typeface="+mj-ea"/>
                <a:ea typeface="+mj-ea"/>
              </a:rPr>
              <a:t>（</a:t>
            </a:r>
            <a:r>
              <a:rPr lang="en-US" altLang="zh-TW" sz="3800" dirty="0">
                <a:latin typeface="+mj-ea"/>
                <a:ea typeface="+mj-ea"/>
              </a:rPr>
              <a:t>1991</a:t>
            </a:r>
            <a:r>
              <a:rPr lang="zh-TW" altLang="en-US" sz="3800" dirty="0">
                <a:latin typeface="+mj-ea"/>
                <a:ea typeface="+mj-ea"/>
              </a:rPr>
              <a:t>年）所定義的</a:t>
            </a:r>
            <a:r>
              <a:rPr lang="en-US" altLang="zh-TW" sz="3800" dirty="0">
                <a:latin typeface="+mj-ea"/>
                <a:ea typeface="+mj-ea"/>
              </a:rPr>
              <a:t>CLT</a:t>
            </a:r>
            <a:r>
              <a:rPr lang="zh-TW" altLang="en-US" sz="3800" dirty="0" smtClean="0">
                <a:latin typeface="+mj-ea"/>
                <a:ea typeface="+mj-ea"/>
              </a:rPr>
              <a:t>特色：</a:t>
            </a:r>
            <a:endParaRPr lang="zh-TW" altLang="en-US" sz="3800" dirty="0">
              <a:latin typeface="+mj-ea"/>
              <a:ea typeface="+mj-ea"/>
            </a:endParaRPr>
          </a:p>
          <a:p>
            <a:pPr lvl="1"/>
            <a:r>
              <a:rPr lang="zh-TW" altLang="en-US" sz="3800" dirty="0">
                <a:latin typeface="+mj-ea"/>
                <a:ea typeface="+mj-ea"/>
              </a:rPr>
              <a:t>注重經由互動而達到學習如何以目標語言溝通</a:t>
            </a:r>
          </a:p>
          <a:p>
            <a:pPr lvl="1"/>
            <a:r>
              <a:rPr lang="zh-TW" altLang="en-US" sz="3800" dirty="0">
                <a:latin typeface="+mj-ea"/>
                <a:ea typeface="+mj-ea"/>
              </a:rPr>
              <a:t>在學習情境中使用真實生活中的語料</a:t>
            </a:r>
          </a:p>
          <a:p>
            <a:pPr lvl="1"/>
            <a:r>
              <a:rPr lang="zh-TW" altLang="en-US" sz="3800" dirty="0">
                <a:latin typeface="+mj-ea"/>
                <a:ea typeface="+mj-ea"/>
              </a:rPr>
              <a:t>提供讓學生專注在語言及學習過程的機會</a:t>
            </a:r>
          </a:p>
          <a:p>
            <a:pPr lvl="1"/>
            <a:r>
              <a:rPr lang="zh-TW" altLang="en-US" sz="3800" dirty="0">
                <a:latin typeface="+mj-ea"/>
                <a:ea typeface="+mj-ea"/>
              </a:rPr>
              <a:t>學生的自我經驗成為課堂學習中相當重要的一環</a:t>
            </a:r>
          </a:p>
          <a:p>
            <a:pPr lvl="1"/>
            <a:r>
              <a:rPr lang="zh-TW" altLang="en-US" sz="3800" dirty="0">
                <a:latin typeface="+mj-ea"/>
                <a:ea typeface="+mj-ea"/>
              </a:rPr>
              <a:t>試著讓課堂學習和課堂外的語言使用情境結合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8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3149" y="222738"/>
            <a:ext cx="8596668" cy="868471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本市第二官方語言相關政策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77334" y="1302707"/>
            <a:ext cx="10263382" cy="4738655"/>
          </a:xfrm>
        </p:spPr>
        <p:txBody>
          <a:bodyPr>
            <a:normAutofit/>
          </a:bodyPr>
          <a:lstStyle/>
          <a:p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教育面期待能夠讓本市學生打開世界學習的窗戶，引進世界知識與資源，並帶領孩子走向全世界。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本市第二官方語言政策在中小學英語相關作為及配合事項。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詳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82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7879" y="260695"/>
            <a:ext cx="8911687" cy="71617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因應變革與挑戰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82133" y="1281670"/>
            <a:ext cx="9627251" cy="4919838"/>
          </a:xfrm>
        </p:spPr>
        <p:txBody>
          <a:bodyPr>
            <a:normAutofit/>
          </a:bodyPr>
          <a:lstStyle/>
          <a:p>
            <a:r>
              <a:rPr lang="zh-TW" altLang="en-US" sz="4300" dirty="0">
                <a:latin typeface="標楷體" panose="03000509000000000000" pitchFamily="65" charset="-120"/>
                <a:ea typeface="標楷體" panose="03000509000000000000" pitchFamily="65" charset="-120"/>
              </a:rPr>
              <a:t>爭取校本</a:t>
            </a:r>
            <a:r>
              <a:rPr lang="zh-TW" altLang="en-US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en-US" altLang="zh-TW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從校園到社區</a:t>
            </a:r>
            <a:r>
              <a:rPr lang="en-US" altLang="zh-TW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思考</a:t>
            </a:r>
            <a:r>
              <a:rPr lang="en-US" altLang="zh-TW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教育環境改變中英語</a:t>
            </a:r>
            <a:r>
              <a:rPr lang="zh-TW" altLang="en-US" sz="43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教師的</a:t>
            </a:r>
            <a:r>
              <a:rPr lang="zh-TW" altLang="en-US" sz="4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角色</a:t>
            </a:r>
            <a:endParaRPr lang="en-US" altLang="zh-TW" sz="43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以不變應萬變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跟隨潮流改變？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英語教學的核心價值？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在潮流中抓準英語教學核心價值而改變？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大改變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改變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74320" lvl="1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2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708" y="375138"/>
            <a:ext cx="8596668" cy="617538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/>
              <a:t>教育部新課綱摺頁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核心理念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2" y="1037493"/>
            <a:ext cx="6402047" cy="4525963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52" y="1664676"/>
            <a:ext cx="689831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4842" y="236549"/>
            <a:ext cx="8596668" cy="888866"/>
          </a:xfrm>
        </p:spPr>
        <p:txBody>
          <a:bodyPr>
            <a:normAutofit fontScale="90000"/>
          </a:bodyPr>
          <a:lstStyle/>
          <a:p>
            <a:r>
              <a:rPr lang="zh-TW" altLang="en-US" sz="5400" dirty="0" smtClean="0"/>
              <a:t>新課綱英語教學相關重要變革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77334" y="1266092"/>
            <a:ext cx="11257992" cy="5471591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+mj-ea"/>
                <a:ea typeface="+mj-ea"/>
              </a:rPr>
              <a:t>核心素養與學習重點之間的關聯</a:t>
            </a:r>
            <a:endParaRPr lang="en-US" altLang="zh-TW" sz="4800" b="1" dirty="0" smtClean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校長及教師每學年至少公開觀課一次。</a:t>
            </a:r>
            <a:endParaRPr lang="en-US" altLang="zh-TW" sz="4800" dirty="0" smtClean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英語節數配置：</a:t>
            </a:r>
            <a:r>
              <a:rPr lang="en-US" altLang="zh-TW" sz="4800" dirty="0" smtClean="0">
                <a:latin typeface="+mj-ea"/>
                <a:ea typeface="+mj-ea"/>
              </a:rPr>
              <a:t>3</a:t>
            </a:r>
            <a:r>
              <a:rPr lang="zh-TW" altLang="en-US" sz="4800" dirty="0" smtClean="0">
                <a:latin typeface="+mj-ea"/>
                <a:ea typeface="+mj-ea"/>
              </a:rPr>
              <a:t>，</a:t>
            </a:r>
            <a:r>
              <a:rPr lang="en-US" altLang="zh-TW" sz="4800" dirty="0" smtClean="0">
                <a:latin typeface="+mj-ea"/>
                <a:ea typeface="+mj-ea"/>
              </a:rPr>
              <a:t>3</a:t>
            </a:r>
            <a:r>
              <a:rPr lang="zh-TW" altLang="en-US" sz="4800" dirty="0" smtClean="0">
                <a:latin typeface="+mj-ea"/>
                <a:ea typeface="+mj-ea"/>
              </a:rPr>
              <a:t>，</a:t>
            </a:r>
            <a:r>
              <a:rPr lang="en-US" altLang="zh-TW" sz="4800" dirty="0" smtClean="0">
                <a:latin typeface="+mj-ea"/>
                <a:ea typeface="+mj-ea"/>
              </a:rPr>
              <a:t>3</a:t>
            </a:r>
            <a:r>
              <a:rPr lang="zh-TW" altLang="en-US" sz="4800" dirty="0" smtClean="0">
                <a:latin typeface="+mj-ea"/>
                <a:ea typeface="+mj-ea"/>
              </a:rPr>
              <a:t>。</a:t>
            </a:r>
            <a:endParaRPr lang="en-US" altLang="zh-TW" sz="4800" dirty="0" smtClean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校本課程的重要性。</a:t>
            </a:r>
            <a:endParaRPr lang="en-US" altLang="zh-TW" sz="4800" dirty="0" smtClean="0">
              <a:latin typeface="+mj-ea"/>
              <a:ea typeface="+mj-ea"/>
            </a:endParaRPr>
          </a:p>
          <a:p>
            <a:r>
              <a:rPr lang="zh-TW" altLang="en-US" sz="4800" dirty="0" smtClean="0">
                <a:latin typeface="+mj-ea"/>
                <a:ea typeface="+mj-ea"/>
              </a:rPr>
              <a:t>因應</a:t>
            </a:r>
            <a:r>
              <a:rPr lang="zh-TW" altLang="en-US" sz="4800" dirty="0">
                <a:latin typeface="+mj-ea"/>
                <a:ea typeface="+mj-ea"/>
              </a:rPr>
              <a:t>與準備</a:t>
            </a:r>
            <a:endParaRPr lang="en-US" altLang="zh-TW" sz="4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099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dirty="0"/>
              <a:t>核心素養與學習重點之間的</a:t>
            </a:r>
            <a:r>
              <a:rPr lang="zh-TW" altLang="en-US" sz="4400" dirty="0" smtClean="0"/>
              <a:t>關聯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zh-TW" altLang="en-US" sz="3200" dirty="0">
                <a:latin typeface="+mj-ea"/>
                <a:ea typeface="+mj-ea"/>
              </a:rPr>
              <a:t>素養</a:t>
            </a:r>
            <a:r>
              <a:rPr lang="zh-TW" altLang="en-US" sz="3200" dirty="0" smtClean="0">
                <a:latin typeface="+mj-ea"/>
                <a:ea typeface="+mj-ea"/>
              </a:rPr>
              <a:t>定義與實踐</a:t>
            </a:r>
            <a:r>
              <a:rPr lang="en-US" altLang="zh-TW" sz="3200" dirty="0" smtClean="0">
                <a:latin typeface="+mj-ea"/>
                <a:ea typeface="+mj-ea"/>
              </a:rPr>
              <a:t>(</a:t>
            </a:r>
            <a:r>
              <a:rPr lang="zh-TW" altLang="en-US" sz="3200" dirty="0" smtClean="0">
                <a:latin typeface="+mj-ea"/>
                <a:ea typeface="+mj-ea"/>
              </a:rPr>
              <a:t>輔導員分享</a:t>
            </a:r>
            <a:r>
              <a:rPr lang="en-US" altLang="zh-TW" sz="32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：</a:t>
            </a:r>
            <a:endParaRPr lang="en-US" altLang="zh-TW" sz="2400" dirty="0">
              <a:latin typeface="+mj-ea"/>
              <a:ea typeface="+mj-ea"/>
            </a:endParaRPr>
          </a:p>
          <a:p>
            <a:pPr lvl="2"/>
            <a:r>
              <a:rPr lang="en-US" altLang="zh-TW" sz="2400" dirty="0">
                <a:hlinkClick r:id="rId2"/>
              </a:rPr>
              <a:t>http://12cur.naer.edu.tw/category/post/298</a:t>
            </a:r>
            <a:endParaRPr lang="en-US" altLang="zh-TW" sz="2400" dirty="0"/>
          </a:p>
          <a:p>
            <a:pPr lvl="2"/>
            <a:r>
              <a:rPr lang="en-US" altLang="zh-TW" sz="2400" dirty="0">
                <a:hlinkClick r:id="rId3"/>
              </a:rPr>
              <a:t>https://flipedu.parenting.com.tw/article/3285</a:t>
            </a:r>
            <a:endParaRPr lang="en-US" altLang="zh-TW" sz="2400" dirty="0"/>
          </a:p>
          <a:p>
            <a:pPr lvl="2"/>
            <a:r>
              <a:rPr lang="en-US" altLang="zh-TW" sz="2400" dirty="0">
                <a:hlinkClick r:id="rId4"/>
              </a:rPr>
              <a:t>https://</a:t>
            </a:r>
            <a:r>
              <a:rPr lang="en-US" altLang="zh-TW" sz="2400" dirty="0" smtClean="0">
                <a:hlinkClick r:id="rId4"/>
              </a:rPr>
              <a:t>www.naer.edu.tw/files/13-1000-8438.php?Lang=zh-tw</a:t>
            </a:r>
            <a:endParaRPr lang="en-US" altLang="zh-TW" sz="2400" dirty="0" smtClean="0"/>
          </a:p>
          <a:p>
            <a:pPr marL="548640" lvl="2" indent="0">
              <a:buNone/>
            </a:pPr>
            <a:endParaRPr lang="en-US" altLang="zh-TW" sz="2400" dirty="0"/>
          </a:p>
          <a:p>
            <a:pPr lvl="1"/>
            <a:r>
              <a:rPr lang="zh-TW" altLang="en-US" sz="3600" dirty="0">
                <a:latin typeface="+mj-ea"/>
                <a:ea typeface="+mj-ea"/>
              </a:rPr>
              <a:t>與英語教學之相關性：</a:t>
            </a:r>
            <a:endParaRPr lang="en-US" altLang="zh-TW" sz="3600" dirty="0">
              <a:latin typeface="+mj-ea"/>
              <a:ea typeface="+mj-ea"/>
            </a:endParaRPr>
          </a:p>
          <a:p>
            <a:pPr lvl="2"/>
            <a:r>
              <a:rPr lang="zh-TW" altLang="en-US" sz="3600" b="1" u="sng" dirty="0">
                <a:latin typeface="+mj-ea"/>
                <a:ea typeface="+mj-ea"/>
              </a:rPr>
              <a:t>更強化</a:t>
            </a:r>
            <a:r>
              <a:rPr lang="en-US" altLang="zh-TW" sz="3600" b="1" u="sng" dirty="0">
                <a:latin typeface="+mj-ea"/>
                <a:ea typeface="+mj-ea"/>
              </a:rPr>
              <a:t>discourse </a:t>
            </a:r>
            <a:r>
              <a:rPr lang="zh-TW" altLang="en-US" sz="3600" b="1" u="sng" dirty="0">
                <a:latin typeface="+mj-ea"/>
                <a:ea typeface="+mj-ea"/>
              </a:rPr>
              <a:t>的觀念</a:t>
            </a:r>
            <a:r>
              <a:rPr lang="zh-TW" altLang="en-US" sz="3600" b="1" dirty="0">
                <a:latin typeface="+mj-ea"/>
                <a:ea typeface="+mj-ea"/>
              </a:rPr>
              <a:t>。</a:t>
            </a:r>
            <a:endParaRPr lang="en-US" altLang="zh-TW" sz="3600" b="1" dirty="0">
              <a:latin typeface="+mj-ea"/>
              <a:ea typeface="+mj-ea"/>
            </a:endParaRPr>
          </a:p>
          <a:p>
            <a:pPr lvl="2"/>
            <a:r>
              <a:rPr lang="zh-TW" altLang="en-US" sz="3600" b="1" u="sng" dirty="0">
                <a:latin typeface="+mj-ea"/>
                <a:ea typeface="+mj-ea"/>
              </a:rPr>
              <a:t>跨學科跨領域整合</a:t>
            </a:r>
            <a:r>
              <a:rPr lang="zh-TW" altLang="en-US" sz="3600" b="1" dirty="0">
                <a:latin typeface="+mj-ea"/>
                <a:ea typeface="+mj-ea"/>
              </a:rPr>
              <a:t>。</a:t>
            </a:r>
            <a:endParaRPr lang="en-US" altLang="zh-TW" sz="3600" b="1" dirty="0">
              <a:latin typeface="+mj-ea"/>
              <a:ea typeface="+mj-ea"/>
            </a:endParaRPr>
          </a:p>
          <a:p>
            <a:pPr lvl="2"/>
            <a:r>
              <a:rPr lang="zh-TW" altLang="en-US" sz="3600" b="1" u="sng" dirty="0">
                <a:latin typeface="+mj-ea"/>
                <a:ea typeface="+mj-ea"/>
              </a:rPr>
              <a:t>學習態度及策略等情意因素</a:t>
            </a:r>
            <a:r>
              <a:rPr lang="zh-TW" altLang="en-US" sz="3600" b="1" dirty="0" smtClean="0">
                <a:latin typeface="+mj-ea"/>
                <a:ea typeface="+mj-ea"/>
              </a:rPr>
              <a:t>。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lvl="2"/>
            <a:r>
              <a:rPr lang="zh-TW" altLang="en-US" sz="3600" b="1" u="sng" dirty="0">
                <a:latin typeface="+mj-ea"/>
                <a:ea typeface="+mj-ea"/>
              </a:rPr>
              <a:t>強調溝通式英語教學觀</a:t>
            </a:r>
          </a:p>
        </p:txBody>
      </p:sp>
    </p:spTree>
    <p:extLst>
      <p:ext uri="{BB962C8B-B14F-4D97-AF65-F5344CB8AC3E}">
        <p14:creationId xmlns:p14="http://schemas.microsoft.com/office/powerpoint/2010/main" val="178399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 noChangeArrowheads="1"/>
          </p:cNvSpPr>
          <p:nvPr>
            <p:ph type="title"/>
          </p:nvPr>
        </p:nvSpPr>
        <p:spPr>
          <a:xfrm>
            <a:off x="609600" y="147638"/>
            <a:ext cx="10972800" cy="1143000"/>
          </a:xfrm>
          <a:ln/>
        </p:spPr>
        <p:txBody>
          <a:bodyPr/>
          <a:lstStyle/>
          <a:p>
            <a:pPr algn="l"/>
            <a:r>
              <a:rPr lang="zh-CN" sz="44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表現類別比較</a:t>
            </a:r>
          </a:p>
        </p:txBody>
      </p:sp>
      <p:graphicFrame>
        <p:nvGraphicFramePr>
          <p:cNvPr id="32771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40794"/>
              </p:ext>
            </p:extLst>
          </p:nvPr>
        </p:nvGraphicFramePr>
        <p:xfrm>
          <a:off x="546101" y="1589088"/>
          <a:ext cx="10934700" cy="3841115"/>
        </p:xfrm>
        <a:graphic>
          <a:graphicData uri="http://schemas.openxmlformats.org/drawingml/2006/table">
            <a:tbl>
              <a:tblPr/>
              <a:tblGrid>
                <a:gridCol w="5264151"/>
                <a:gridCol w="5670549"/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九年一貫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十二年國教</a:t>
                      </a: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一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語言能力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 (1-5)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二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學習英語的興趣</a:t>
                      </a:r>
                      <a:b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</a:b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       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與方法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(6)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三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文化與習俗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(6)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一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語言能力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(1-5)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二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◎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學習興趣與態度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(6)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三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) </a:t>
                      </a: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◎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學習方法與策略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(7)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四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)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文化與習俗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(8)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(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五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) </a:t>
                      </a: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新細明體" pitchFamily="18" charset="-120"/>
                        </a:rPr>
                        <a:t>◎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邏輯思考、判斷與</a:t>
                      </a:r>
                      <a:b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</a:b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        </a:t>
                      </a:r>
                      <a:r>
                        <a:rPr kumimoji="0" lang="zh-TW" alt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創造力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sym typeface="標楷體" pitchFamily="65" charset="-120"/>
                        </a:rPr>
                        <a:t>(9)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sym typeface="標楷體" pitchFamily="65" charset="-12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76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559169" y="320675"/>
            <a:ext cx="8862646" cy="5852775"/>
            <a:chOff x="1138604" y="0"/>
            <a:chExt cx="5461885" cy="5853410"/>
          </a:xfrm>
        </p:grpSpPr>
        <p:sp>
          <p:nvSpPr>
            <p:cNvPr id="34819" name="AutoShape 3"/>
            <p:cNvSpPr>
              <a:spLocks noChangeArrowheads="1"/>
            </p:cNvSpPr>
            <p:nvPr/>
          </p:nvSpPr>
          <p:spPr bwMode="auto">
            <a:xfrm>
              <a:off x="2788071" y="0"/>
              <a:ext cx="2310556" cy="1540371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992F2B"/>
                </a:gs>
                <a:gs pos="79999">
                  <a:srgbClr val="C93D38"/>
                </a:gs>
                <a:gs pos="100000">
                  <a:srgbClr val="CD3A35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2833187" y="45116"/>
              <a:ext cx="2220324" cy="14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80" tIns="106680" rIns="106680" bIns="1066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sz="28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學習英語的興趣與方法</a:t>
              </a:r>
            </a:p>
          </p:txBody>
        </p:sp>
        <p:sp>
          <p:nvSpPr>
            <p:cNvPr id="34821" name="未知"/>
            <p:cNvSpPr>
              <a:spLocks/>
            </p:cNvSpPr>
            <p:nvPr/>
          </p:nvSpPr>
          <p:spPr bwMode="auto">
            <a:xfrm>
              <a:off x="2441488" y="1540371"/>
              <a:ext cx="1501861" cy="616148"/>
            </a:xfrm>
            <a:custGeom>
              <a:avLst/>
              <a:gdLst>
                <a:gd name="T0" fmla="*/ 1501861 w 1501861"/>
                <a:gd name="T1" fmla="*/ 0 h 616148"/>
                <a:gd name="T2" fmla="*/ 1501861 w 1501861"/>
                <a:gd name="T3" fmla="*/ 308074 h 616148"/>
                <a:gd name="T4" fmla="*/ 0 w 1501861"/>
                <a:gd name="T5" fmla="*/ 308074 h 616148"/>
                <a:gd name="T6" fmla="*/ 0 w 1501861"/>
                <a:gd name="T7" fmla="*/ 616148 h 616148"/>
                <a:gd name="T8" fmla="*/ 0 w 1501861"/>
                <a:gd name="T9" fmla="*/ 0 h 616148"/>
                <a:gd name="T10" fmla="*/ 1501861 w 1501861"/>
                <a:gd name="T11" fmla="*/ 616148 h 61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501861" h="616148">
                  <a:moveTo>
                    <a:pt x="1501861" y="0"/>
                  </a:moveTo>
                  <a:lnTo>
                    <a:pt x="1501861" y="308074"/>
                  </a:lnTo>
                  <a:lnTo>
                    <a:pt x="0" y="308074"/>
                  </a:lnTo>
                  <a:lnTo>
                    <a:pt x="0" y="616148"/>
                  </a:lnTo>
                </a:path>
              </a:pathLst>
            </a:custGeom>
            <a:noFill/>
            <a:ln w="25400" cap="flat" cmpd="sng">
              <a:solidFill>
                <a:srgbClr val="8064A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2" name="AutoShape 6"/>
            <p:cNvSpPr>
              <a:spLocks noChangeArrowheads="1"/>
            </p:cNvSpPr>
            <p:nvPr/>
          </p:nvSpPr>
          <p:spPr bwMode="auto">
            <a:xfrm>
              <a:off x="1286209" y="2156519"/>
              <a:ext cx="2310556" cy="1540371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5D427D"/>
                </a:gs>
                <a:gs pos="79999">
                  <a:srgbClr val="7A57A5"/>
                </a:gs>
                <a:gs pos="100000">
                  <a:srgbClr val="7A56A7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1331325" y="2201635"/>
              <a:ext cx="2220324" cy="14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80" tIns="106680" rIns="106680" bIns="1066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sz="280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學習興趣</a:t>
              </a:r>
              <a:r>
                <a:rPr lang="zh-CN" sz="2800">
                  <a:solidFill>
                    <a:srgbClr val="FFFFFF"/>
                  </a:solidFill>
                  <a:latin typeface="+mn-ea"/>
                  <a:sym typeface="Calibri" pitchFamily="34" charset="0"/>
                </a:rPr>
                <a:t/>
              </a:r>
              <a:br>
                <a:rPr lang="zh-CN" sz="2800">
                  <a:solidFill>
                    <a:srgbClr val="FFFFFF"/>
                  </a:solidFill>
                  <a:latin typeface="+mn-ea"/>
                  <a:sym typeface="Calibri" pitchFamily="34" charset="0"/>
                </a:rPr>
              </a:br>
              <a:r>
                <a:rPr lang="zh-CN" sz="280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與態度</a:t>
              </a:r>
            </a:p>
          </p:txBody>
        </p:sp>
        <p:sp>
          <p:nvSpPr>
            <p:cNvPr id="34824" name="未知"/>
            <p:cNvSpPr>
              <a:spLocks/>
            </p:cNvSpPr>
            <p:nvPr/>
          </p:nvSpPr>
          <p:spPr bwMode="auto">
            <a:xfrm>
              <a:off x="2395768" y="3696890"/>
              <a:ext cx="91440" cy="616148"/>
            </a:xfrm>
            <a:custGeom>
              <a:avLst/>
              <a:gdLst>
                <a:gd name="T0" fmla="*/ 45720 w 91440"/>
                <a:gd name="T1" fmla="*/ 0 h 616148"/>
                <a:gd name="T2" fmla="*/ 45720 w 91440"/>
                <a:gd name="T3" fmla="*/ 616148 h 616148"/>
                <a:gd name="T4" fmla="*/ 0 w 91440"/>
                <a:gd name="T5" fmla="*/ 0 h 616148"/>
                <a:gd name="T6" fmla="*/ 91440 w 91440"/>
                <a:gd name="T7" fmla="*/ 616148 h 61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91440" h="616148">
                  <a:moveTo>
                    <a:pt x="45720" y="0"/>
                  </a:moveTo>
                  <a:lnTo>
                    <a:pt x="45720" y="616148"/>
                  </a:lnTo>
                </a:path>
              </a:pathLst>
            </a:custGeom>
            <a:noFill/>
            <a:ln w="25400" cap="flat" cmpd="sng">
              <a:solidFill>
                <a:srgbClr val="4AACC6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5" name="AutoShape 9"/>
            <p:cNvSpPr>
              <a:spLocks noChangeArrowheads="1"/>
            </p:cNvSpPr>
            <p:nvPr/>
          </p:nvSpPr>
          <p:spPr bwMode="auto">
            <a:xfrm>
              <a:off x="1286209" y="4313039"/>
              <a:ext cx="2310556" cy="1540371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28879F"/>
                </a:gs>
                <a:gs pos="79999">
                  <a:srgbClr val="35B0D1"/>
                </a:gs>
                <a:gs pos="100000">
                  <a:srgbClr val="31B3D5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6" name="Rectangle 10"/>
            <p:cNvSpPr>
              <a:spLocks noChangeArrowheads="1"/>
            </p:cNvSpPr>
            <p:nvPr/>
          </p:nvSpPr>
          <p:spPr bwMode="auto">
            <a:xfrm>
              <a:off x="1138604" y="4358155"/>
              <a:ext cx="2413046" cy="14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80" tIns="106680" rIns="106680" bIns="1066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核心素養</a:t>
              </a:r>
              <a:r>
                <a:rPr lang="en-US" sz="2800" dirty="0">
                  <a:solidFill>
                    <a:srgbClr val="FFFFFF"/>
                  </a:solidFill>
                  <a:latin typeface="+mn-ea"/>
                  <a:cs typeface="Calibri" pitchFamily="34" charset="0"/>
                  <a:sym typeface="Calibri" pitchFamily="34" charset="0"/>
                </a:rPr>
                <a:t>= </a:t>
              </a:r>
              <a:r>
                <a:rPr lang="zh-TW" altLang="en-US" sz="28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知識</a:t>
              </a:r>
              <a:r>
                <a:rPr lang="en-US" sz="2800" dirty="0">
                  <a:solidFill>
                    <a:srgbClr val="FFFFFF"/>
                  </a:solidFill>
                  <a:latin typeface="+mn-ea"/>
                  <a:cs typeface="Calibri" pitchFamily="34" charset="0"/>
                  <a:sym typeface="Calibri" pitchFamily="34" charset="0"/>
                </a:rPr>
                <a:t>+</a:t>
              </a:r>
              <a:r>
                <a:rPr lang="zh-TW" altLang="en-US" sz="28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技能</a:t>
              </a:r>
              <a:r>
                <a:rPr lang="zh-TW" altLang="en-US" sz="2800" dirty="0">
                  <a:solidFill>
                    <a:srgbClr val="FFFFFF"/>
                  </a:solidFill>
                  <a:latin typeface="+mn-ea"/>
                  <a:cs typeface="Calibri" pitchFamily="34" charset="0"/>
                  <a:sym typeface="Calibri" pitchFamily="34" charset="0"/>
                </a:rPr>
                <a:t/>
              </a:r>
              <a:br>
                <a:rPr lang="zh-TW" altLang="en-US" sz="2800" dirty="0">
                  <a:solidFill>
                    <a:srgbClr val="FFFFFF"/>
                  </a:solidFill>
                  <a:latin typeface="+mn-ea"/>
                  <a:cs typeface="Calibri" pitchFamily="34" charset="0"/>
                  <a:sym typeface="Calibri" pitchFamily="34" charset="0"/>
                </a:rPr>
              </a:br>
              <a:r>
                <a:rPr lang="en-US" sz="2800" dirty="0">
                  <a:solidFill>
                    <a:srgbClr val="FFFFFF"/>
                  </a:solidFill>
                  <a:latin typeface="+mn-ea"/>
                  <a:cs typeface="Calibri" pitchFamily="34" charset="0"/>
                  <a:sym typeface="Calibri" pitchFamily="34" charset="0"/>
                </a:rPr>
                <a:t>+</a:t>
              </a:r>
              <a:r>
                <a:rPr lang="zh-TW" altLang="en-US" sz="28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態度</a:t>
              </a:r>
            </a:p>
          </p:txBody>
        </p:sp>
        <p:sp>
          <p:nvSpPr>
            <p:cNvPr id="34827" name="未知"/>
            <p:cNvSpPr>
              <a:spLocks/>
            </p:cNvSpPr>
            <p:nvPr/>
          </p:nvSpPr>
          <p:spPr bwMode="auto">
            <a:xfrm>
              <a:off x="3943350" y="1540371"/>
              <a:ext cx="1501861" cy="616148"/>
            </a:xfrm>
            <a:custGeom>
              <a:avLst/>
              <a:gdLst>
                <a:gd name="T0" fmla="*/ 0 w 1501861"/>
                <a:gd name="T1" fmla="*/ 0 h 616148"/>
                <a:gd name="T2" fmla="*/ 0 w 1501861"/>
                <a:gd name="T3" fmla="*/ 308074 h 616148"/>
                <a:gd name="T4" fmla="*/ 1501861 w 1501861"/>
                <a:gd name="T5" fmla="*/ 308074 h 616148"/>
                <a:gd name="T6" fmla="*/ 1501861 w 1501861"/>
                <a:gd name="T7" fmla="*/ 616148 h 616148"/>
                <a:gd name="T8" fmla="*/ 0 w 1501861"/>
                <a:gd name="T9" fmla="*/ 0 h 616148"/>
                <a:gd name="T10" fmla="*/ 1501861 w 1501861"/>
                <a:gd name="T11" fmla="*/ 616148 h 61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501861" h="616148">
                  <a:moveTo>
                    <a:pt x="0" y="0"/>
                  </a:moveTo>
                  <a:lnTo>
                    <a:pt x="0" y="308074"/>
                  </a:lnTo>
                  <a:lnTo>
                    <a:pt x="1501861" y="308074"/>
                  </a:lnTo>
                  <a:lnTo>
                    <a:pt x="1501861" y="616148"/>
                  </a:lnTo>
                </a:path>
              </a:pathLst>
            </a:custGeom>
            <a:noFill/>
            <a:ln w="25400" cap="flat" cmpd="sng">
              <a:solidFill>
                <a:srgbClr val="8064A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8" name="AutoShape 12"/>
            <p:cNvSpPr>
              <a:spLocks noChangeArrowheads="1"/>
            </p:cNvSpPr>
            <p:nvPr/>
          </p:nvSpPr>
          <p:spPr bwMode="auto">
            <a:xfrm>
              <a:off x="4289933" y="2156519"/>
              <a:ext cx="2310556" cy="1540371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5D427D"/>
                </a:gs>
                <a:gs pos="79999">
                  <a:srgbClr val="7A57A5"/>
                </a:gs>
                <a:gs pos="100000">
                  <a:srgbClr val="7A56A7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4335049" y="2201635"/>
              <a:ext cx="2220324" cy="14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6680" tIns="106680" rIns="106680" bIns="10668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sz="280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學習方法</a:t>
              </a:r>
              <a:r>
                <a:rPr lang="zh-CN" sz="2800">
                  <a:solidFill>
                    <a:srgbClr val="FFFFFF"/>
                  </a:solidFill>
                  <a:latin typeface="+mn-ea"/>
                  <a:sym typeface="Calibri" pitchFamily="34" charset="0"/>
                </a:rPr>
                <a:t/>
              </a:r>
              <a:br>
                <a:rPr lang="zh-CN" sz="2800">
                  <a:solidFill>
                    <a:srgbClr val="FFFFFF"/>
                  </a:solidFill>
                  <a:latin typeface="+mn-ea"/>
                  <a:sym typeface="Calibri" pitchFamily="34" charset="0"/>
                </a:rPr>
              </a:br>
              <a:r>
                <a:rPr lang="zh-CN" sz="280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與策略</a:t>
              </a:r>
            </a:p>
          </p:txBody>
        </p:sp>
        <p:sp>
          <p:nvSpPr>
            <p:cNvPr id="34830" name="未知"/>
            <p:cNvSpPr>
              <a:spLocks/>
            </p:cNvSpPr>
            <p:nvPr/>
          </p:nvSpPr>
          <p:spPr bwMode="auto">
            <a:xfrm>
              <a:off x="5399491" y="3696890"/>
              <a:ext cx="91440" cy="616148"/>
            </a:xfrm>
            <a:custGeom>
              <a:avLst/>
              <a:gdLst>
                <a:gd name="T0" fmla="*/ 45720 w 91440"/>
                <a:gd name="T1" fmla="*/ 0 h 616148"/>
                <a:gd name="T2" fmla="*/ 45720 w 91440"/>
                <a:gd name="T3" fmla="*/ 616148 h 616148"/>
                <a:gd name="T4" fmla="*/ 0 w 91440"/>
                <a:gd name="T5" fmla="*/ 0 h 616148"/>
                <a:gd name="T6" fmla="*/ 91440 w 91440"/>
                <a:gd name="T7" fmla="*/ 616148 h 61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91440" h="616148">
                  <a:moveTo>
                    <a:pt x="45720" y="0"/>
                  </a:moveTo>
                  <a:lnTo>
                    <a:pt x="45720" y="616148"/>
                  </a:lnTo>
                </a:path>
              </a:pathLst>
            </a:custGeom>
            <a:noFill/>
            <a:ln w="25400" cap="flat" cmpd="sng">
              <a:solidFill>
                <a:srgbClr val="4AACC6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31" name="AutoShape 15"/>
            <p:cNvSpPr>
              <a:spLocks noChangeArrowheads="1"/>
            </p:cNvSpPr>
            <p:nvPr/>
          </p:nvSpPr>
          <p:spPr bwMode="auto">
            <a:xfrm>
              <a:off x="4289933" y="4313039"/>
              <a:ext cx="2310556" cy="1540371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28879F"/>
                </a:gs>
                <a:gs pos="79999">
                  <a:srgbClr val="35B0D1"/>
                </a:gs>
                <a:gs pos="100000">
                  <a:srgbClr val="31B3D5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>
                <a:latin typeface="+mn-ea"/>
              </a:endParaRPr>
            </a:p>
          </p:txBody>
        </p:sp>
        <p:sp>
          <p:nvSpPr>
            <p:cNvPr id="34832" name="Rectangle 16"/>
            <p:cNvSpPr>
              <a:spLocks noChangeArrowheads="1"/>
            </p:cNvSpPr>
            <p:nvPr/>
          </p:nvSpPr>
          <p:spPr bwMode="auto">
            <a:xfrm>
              <a:off x="4335049" y="4358155"/>
              <a:ext cx="2220324" cy="145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060" tIns="99060" rIns="99060" bIns="9906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sz="2600" dirty="0">
                  <a:solidFill>
                    <a:srgbClr val="FFFFFF"/>
                  </a:solidFill>
                  <a:latin typeface="+mn-ea"/>
                  <a:sym typeface="新細明體" pitchFamily="18" charset="-120"/>
                </a:rPr>
                <a:t>十二年國教重視學習歷程、方法與策略</a:t>
              </a:r>
            </a:p>
          </p:txBody>
        </p:sp>
      </p:grpSp>
      <p:pic>
        <p:nvPicPr>
          <p:cNvPr id="34833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3300" y="1166814"/>
            <a:ext cx="121920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6033" y="2454275"/>
            <a:ext cx="1162473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2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1.0165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0833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98715 -0.00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9358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97876" y="258155"/>
            <a:ext cx="10972800" cy="878986"/>
          </a:xfrm>
          <a:ln/>
        </p:spPr>
        <p:txBody>
          <a:bodyPr/>
          <a:lstStyle/>
          <a:p>
            <a:pPr algn="ctr"/>
            <a:r>
              <a:rPr lang="zh-TW" altLang="en-US" sz="3400" b="0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強調</a:t>
            </a:r>
            <a:r>
              <a:rPr lang="zh-CN" sz="3400" b="0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篇章教學</a:t>
            </a:r>
            <a:r>
              <a:rPr lang="en-US" altLang="zh-CN" sz="3400" b="0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(Discourse)</a:t>
            </a:r>
            <a:endParaRPr lang="zh-CN" sz="36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6461" y="1465629"/>
            <a:ext cx="10293350" cy="4994275"/>
          </a:xfrm>
          <a:ln/>
        </p:spPr>
        <p:txBody>
          <a:bodyPr>
            <a:normAutofit fontScale="92500" lnSpcReduction="10000"/>
          </a:bodyPr>
          <a:lstStyle/>
          <a:p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語言的學習，除了屬於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基礎語言成分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的字母、語音、字彙、片語及文法句構外，</a:t>
            </a:r>
            <a:r>
              <a:rPr lang="zh-TW" altLang="en-US" sz="30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也需要學習對話、段落、短文、書信、甚至故事等的文本結構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，這是一般所謂的</a:t>
            </a:r>
            <a:r>
              <a:rPr 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discourse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，中文翻譯為「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言談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」（特別是指口語）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或是「篇章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」（特別是指文本或書面語），以下以「篇章」通稱之</a:t>
            </a:r>
            <a:r>
              <a:rPr lang="zh-TW" altLang="en-US" sz="3000" b="1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。</a:t>
            </a:r>
            <a:endParaRPr lang="en-US" altLang="zh-TW" sz="3000" b="1" dirty="0" smtClean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endParaRPr lang="en-US" altLang="zh-TW" sz="3000" b="1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endParaRPr lang="zh-TW" altLang="en-US" sz="3000" b="1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從國中階段開始，篇章結構的理解與學習更形重要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，例如一個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段落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中，句子間的連結可以透過代名詞、定冠詞、指示詞甚至同義字或反義字等的使用，使得句與句間有更緊密的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語法關聯性（</a:t>
            </a:r>
            <a:r>
              <a:rPr 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cohesion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）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與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語意連貫性（</a:t>
            </a:r>
            <a:r>
              <a:rPr 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coherence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）。</a:t>
            </a:r>
            <a:endParaRPr lang="zh-TW" altLang="en-US" sz="30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/>
            <a:endParaRPr lang="zh-TW" altLang="en-US" sz="23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914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7477"/>
            <a:ext cx="10972800" cy="925878"/>
          </a:xfrm>
          <a:ln/>
        </p:spPr>
        <p:txBody>
          <a:bodyPr/>
          <a:lstStyle/>
          <a:p>
            <a:pPr algn="ctr"/>
            <a:r>
              <a:rPr lang="zh-TW" altLang="en-US" sz="34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強調</a:t>
            </a:r>
            <a:r>
              <a:rPr lang="zh-CN" altLang="zh-TW" sz="34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篇章教學</a:t>
            </a:r>
            <a:r>
              <a:rPr lang="en-US" altLang="zh-CN" sz="34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(Discourse)</a:t>
            </a:r>
            <a:endParaRPr lang="zh-CN" sz="36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4369" y="1946764"/>
            <a:ext cx="10526713" cy="4230688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閱讀段落時，除了應該理解其</a:t>
            </a:r>
            <a:r>
              <a:rPr lang="zh-CN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體裁及主題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外，也應該能判斷</a:t>
            </a:r>
            <a:r>
              <a:rPr lang="zh-CN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主題句及總結句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，分析</a:t>
            </a:r>
            <a:r>
              <a:rPr lang="zh-CN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段落發展模式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，進而學習如何有條理地鋪陳文章，以確保整個段落的關聯性與連貫性</a:t>
            </a:r>
            <a:r>
              <a:rPr lang="zh-CN" sz="3000" b="1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。</a:t>
            </a:r>
            <a:endParaRPr lang="en-US" altLang="zh-CN" sz="3000" b="1" dirty="0" smtClean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>
              <a:lnSpc>
                <a:spcPct val="80000"/>
              </a:lnSpc>
            </a:pPr>
            <a:endParaRPr lang="en-US" altLang="zh-CN" sz="3000" b="1" dirty="0" smtClean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CN" sz="3000" b="1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學生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若具有這些能力，不僅</a:t>
            </a:r>
            <a:r>
              <a:rPr lang="zh-CN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在閱讀時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能迅速理解文本意旨，</a:t>
            </a:r>
            <a:r>
              <a:rPr lang="zh-CN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在寫作時</a:t>
            </a:r>
            <a:r>
              <a:rPr lang="zh-CN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也能根據對文章結構與發展脈絡之理解，寫出一篇主題明確且具連貫性的短文。</a:t>
            </a:r>
          </a:p>
        </p:txBody>
      </p:sp>
    </p:spTree>
    <p:extLst>
      <p:ext uri="{BB962C8B-B14F-4D97-AF65-F5344CB8AC3E}">
        <p14:creationId xmlns:p14="http://schemas.microsoft.com/office/powerpoint/2010/main" val="178335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內容版面配置區 2"/>
          <p:cNvSpPr>
            <a:spLocks noGrp="1" noChangeArrowheads="1"/>
          </p:cNvSpPr>
          <p:nvPr>
            <p:ph idx="4294967295"/>
          </p:nvPr>
        </p:nvSpPr>
        <p:spPr>
          <a:xfrm>
            <a:off x="1300773" y="1248508"/>
            <a:ext cx="9531350" cy="5040313"/>
          </a:xfrm>
          <a:ln/>
        </p:spPr>
        <p:txBody>
          <a:bodyPr>
            <a:normAutofit/>
          </a:bodyPr>
          <a:lstStyle/>
          <a:p>
            <a:pPr marL="0" indent="0"/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 語意連貫性</a:t>
            </a: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(coherence):</a:t>
            </a:r>
            <a:endParaRPr lang="zh-TW" altLang="en-US" sz="3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	1.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主題連貫</a:t>
            </a:r>
            <a:endParaRPr lang="en-US" sz="3000" b="1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	2.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整體層次架構</a:t>
            </a:r>
            <a:endParaRPr lang="en-US" sz="3000" b="1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	3.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段落主旨與細節的關係</a:t>
            </a:r>
            <a:endParaRPr lang="en-US" sz="30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/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 語法關聯性</a:t>
            </a: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(cohesion):</a:t>
            </a:r>
            <a:endParaRPr lang="zh-TW" altLang="en-US" sz="3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 	1.</a:t>
            </a:r>
            <a:r>
              <a:rPr lang="zh-CN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指稱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、</a:t>
            </a:r>
            <a:r>
              <a:rPr lang="zh-CN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替代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、省略</a:t>
            </a:r>
            <a:r>
              <a:rPr lang="zh-CN" alt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零代詞</a:t>
            </a:r>
            <a:r>
              <a:rPr lang="zh-CN" alt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)</a:t>
            </a: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 </a:t>
            </a:r>
            <a:endParaRPr lang="zh-TW" altLang="en-US" sz="30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	2.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連接</a:t>
            </a:r>
            <a:endParaRPr lang="en-US" sz="30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	3.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詞彙銜接</a:t>
            </a:r>
            <a:r>
              <a:rPr lang="en-US" sz="3000" dirty="0"/>
              <a:t>	</a:t>
            </a:r>
            <a:endParaRPr lang="zh-TW" altLang="en-US" sz="3000" dirty="0"/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    </a:t>
            </a:r>
            <a:r>
              <a:rPr 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(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句法結構</a:t>
            </a:r>
            <a:r>
              <a:rPr lang="en-US" sz="3000" b="1" dirty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)</a:t>
            </a:r>
            <a:endParaRPr lang="zh-TW" altLang="en-US" sz="3000" b="1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7477"/>
            <a:ext cx="10972800" cy="925878"/>
          </a:xfrm>
          <a:ln/>
        </p:spPr>
        <p:txBody>
          <a:bodyPr/>
          <a:lstStyle/>
          <a:p>
            <a:pPr algn="ctr"/>
            <a:r>
              <a:rPr lang="zh-CN" altLang="zh-TW" sz="3400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篇章教學</a:t>
            </a:r>
            <a:r>
              <a:rPr lang="zh-TW" altLang="en-US" sz="3400" dirty="0" smtClean="0"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重點</a:t>
            </a:r>
            <a:endParaRPr lang="zh-CN" sz="3600" dirty="0"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4694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290</TotalTime>
  <Words>743</Words>
  <Application>Microsoft Office PowerPoint</Application>
  <PresentationFormat>自訂</PresentationFormat>
  <Paragraphs>81</Paragraphs>
  <Slides>12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原創</vt:lpstr>
      <vt:lpstr>重要教育政策（英語科）</vt:lpstr>
      <vt:lpstr>教育部新課綱摺頁(核心理念)</vt:lpstr>
      <vt:lpstr>新課綱英語教學相關重要變革</vt:lpstr>
      <vt:lpstr>核心素養與學習重點之間的關聯</vt:lpstr>
      <vt:lpstr>表現類別比較</vt:lpstr>
      <vt:lpstr>PowerPoint 簡報</vt:lpstr>
      <vt:lpstr>強調篇章教學(Discourse)</vt:lpstr>
      <vt:lpstr>強調篇章教學(Discourse)</vt:lpstr>
      <vt:lpstr>篇章教學重點</vt:lpstr>
      <vt:lpstr>強調溝通式英語教學觀  adapted from wiki</vt:lpstr>
      <vt:lpstr>本市第二官方語言相關政策</vt:lpstr>
      <vt:lpstr>因應變革與挑戰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本市英語目前重要教育政策</dc:title>
  <dc:creator>User</dc:creator>
  <cp:lastModifiedBy>student</cp:lastModifiedBy>
  <cp:revision>27</cp:revision>
  <dcterms:created xsi:type="dcterms:W3CDTF">2017-09-24T22:57:25Z</dcterms:created>
  <dcterms:modified xsi:type="dcterms:W3CDTF">2017-10-16T08:24:04Z</dcterms:modified>
</cp:coreProperties>
</file>