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650F1F3-18EB-4C17-892C-761CBEABAF16}" type="datetimeFigureOut">
              <a:rPr lang="zh-TW" altLang="en-US" smtClean="0"/>
              <a:pPr/>
              <a:t>2013/3/6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31ECAAC-3F5E-4280-961F-55ACDA6665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F1F3-18EB-4C17-892C-761CBEABAF16}" type="datetimeFigureOut">
              <a:rPr lang="zh-TW" altLang="en-US" smtClean="0"/>
              <a:pPr/>
              <a:t>2013/3/6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ECAAC-3F5E-4280-961F-55ACDA6665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F1F3-18EB-4C17-892C-761CBEABAF16}" type="datetimeFigureOut">
              <a:rPr lang="zh-TW" altLang="en-US" smtClean="0"/>
              <a:pPr/>
              <a:t>2013/3/6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ECAAC-3F5E-4280-961F-55ACDA6665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650F1F3-18EB-4C17-892C-761CBEABAF16}" type="datetimeFigureOut">
              <a:rPr lang="zh-TW" altLang="en-US" smtClean="0"/>
              <a:pPr/>
              <a:t>2013/3/6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31ECAAC-3F5E-4280-961F-55ACDA66658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650F1F3-18EB-4C17-892C-761CBEABAF16}" type="datetimeFigureOut">
              <a:rPr lang="zh-TW" altLang="en-US" smtClean="0"/>
              <a:pPr/>
              <a:t>2013/3/6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31ECAAC-3F5E-4280-961F-55ACDA6665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F1F3-18EB-4C17-892C-761CBEABAF16}" type="datetimeFigureOut">
              <a:rPr lang="zh-TW" altLang="en-US" smtClean="0"/>
              <a:pPr/>
              <a:t>2013/3/6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ECAAC-3F5E-4280-961F-55ACDA66658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F1F3-18EB-4C17-892C-761CBEABAF16}" type="datetimeFigureOut">
              <a:rPr lang="zh-TW" altLang="en-US" smtClean="0"/>
              <a:pPr/>
              <a:t>2013/3/6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ECAAC-3F5E-4280-961F-55ACDA66658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650F1F3-18EB-4C17-892C-761CBEABAF16}" type="datetimeFigureOut">
              <a:rPr lang="zh-TW" altLang="en-US" smtClean="0"/>
              <a:pPr/>
              <a:t>2013/3/6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31ECAAC-3F5E-4280-961F-55ACDA66658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F1F3-18EB-4C17-892C-761CBEABAF16}" type="datetimeFigureOut">
              <a:rPr lang="zh-TW" altLang="en-US" smtClean="0"/>
              <a:pPr/>
              <a:t>2013/3/6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ECAAC-3F5E-4280-961F-55ACDA6665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650F1F3-18EB-4C17-892C-761CBEABAF16}" type="datetimeFigureOut">
              <a:rPr lang="zh-TW" altLang="en-US" smtClean="0"/>
              <a:pPr/>
              <a:t>2013/3/6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31ECAAC-3F5E-4280-961F-55ACDA66658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650F1F3-18EB-4C17-892C-761CBEABAF16}" type="datetimeFigureOut">
              <a:rPr lang="zh-TW" altLang="en-US" smtClean="0"/>
              <a:pPr/>
              <a:t>2013/3/6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31ECAAC-3F5E-4280-961F-55ACDA66658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650F1F3-18EB-4C17-892C-761CBEABAF16}" type="datetimeFigureOut">
              <a:rPr lang="zh-TW" altLang="en-US" smtClean="0"/>
              <a:pPr/>
              <a:t>2013/3/6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31ECAAC-3F5E-4280-961F-55ACDA66658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35696" y="908720"/>
            <a:ext cx="6768752" cy="1728192"/>
          </a:xfrm>
        </p:spPr>
        <p:txBody>
          <a:bodyPr>
            <a:normAutofit/>
          </a:bodyPr>
          <a:lstStyle/>
          <a:p>
            <a:pPr algn="ctr"/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臺南市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101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學年度第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學期國教輔導團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2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健康與體育學習領域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分區到校服務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200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第一區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35696" y="4077072"/>
            <a:ext cx="6172200" cy="1371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中心學校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東原國中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承辦學校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南寧高中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時間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:102.03.08</a:t>
            </a:r>
            <a:endParaRPr lang="zh-TW" altLang="en-US" sz="20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國中組輔導團組織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900"/>
                <a:gridCol w="1866900"/>
                <a:gridCol w="1866900"/>
                <a:gridCol w="1866900"/>
              </a:tblGrid>
              <a:tr h="370840"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Times New Roman"/>
                          <a:ea typeface="標楷體"/>
                          <a:cs typeface="Times New Roman"/>
                        </a:rPr>
                        <a:t>職稱</a:t>
                      </a:r>
                      <a:endParaRPr lang="zh-TW" sz="12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Times New Roman"/>
                          <a:ea typeface="標楷體"/>
                          <a:cs typeface="Times New Roman"/>
                        </a:rPr>
                        <a:t>姓名</a:t>
                      </a:r>
                      <a:endParaRPr lang="zh-TW" sz="12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Times New Roman"/>
                          <a:ea typeface="標楷體"/>
                          <a:cs typeface="Times New Roman"/>
                        </a:rPr>
                        <a:t>服務單位</a:t>
                      </a:r>
                      <a:endParaRPr lang="zh-TW" sz="12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Times New Roman"/>
                          <a:ea typeface="標楷體"/>
                          <a:cs typeface="Times New Roman"/>
                        </a:rPr>
                        <a:t>職稱</a:t>
                      </a:r>
                      <a:endParaRPr lang="zh-TW" sz="12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latin typeface="Times New Roman"/>
                          <a:ea typeface="標楷體"/>
                          <a:cs typeface="標楷體"/>
                        </a:rPr>
                        <a:t>國中召集人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spc="100" smtClean="0">
                          <a:latin typeface="Times New Roman"/>
                          <a:ea typeface="標楷體"/>
                          <a:cs typeface="標楷體"/>
                        </a:rPr>
                        <a:t>黃添勇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>
                          <a:latin typeface="Times New Roman"/>
                          <a:ea typeface="標楷體"/>
                          <a:cs typeface="Times New Roman"/>
                        </a:rPr>
                        <a:t>台南市立東原國中</a:t>
                      </a:r>
                      <a:endParaRPr lang="zh-TW" sz="14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spc="100" dirty="0">
                          <a:latin typeface="Times New Roman"/>
                          <a:ea typeface="標楷體"/>
                          <a:cs typeface="標楷體"/>
                        </a:rPr>
                        <a:t>校長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latin typeface="Times New Roman"/>
                          <a:ea typeface="標楷體"/>
                          <a:cs typeface="標楷體"/>
                        </a:rPr>
                        <a:t>主任輔導員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spc="100" dirty="0">
                          <a:latin typeface="Times New Roman"/>
                          <a:ea typeface="標楷體"/>
                          <a:cs typeface="標楷體"/>
                        </a:rPr>
                        <a:t>林鈺諺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>
                          <a:latin typeface="Times New Roman"/>
                          <a:ea typeface="標楷體"/>
                          <a:cs typeface="Times New Roman"/>
                        </a:rPr>
                        <a:t>台南市立永康國中</a:t>
                      </a:r>
                      <a:endParaRPr lang="zh-TW" sz="14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spc="100">
                          <a:latin typeface="Times New Roman"/>
                          <a:ea typeface="標楷體"/>
                          <a:cs typeface="標楷體"/>
                        </a:rPr>
                        <a:t>健康教師</a:t>
                      </a:r>
                      <a:endParaRPr lang="zh-TW" sz="14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>
                          <a:latin typeface="Times New Roman"/>
                          <a:ea typeface="標楷體"/>
                          <a:cs typeface="標楷體"/>
                        </a:rPr>
                        <a:t>輔導員</a:t>
                      </a:r>
                      <a:endParaRPr lang="zh-TW" sz="14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spc="100" dirty="0">
                          <a:latin typeface="Times New Roman"/>
                          <a:ea typeface="標楷體"/>
                          <a:cs typeface="標楷體"/>
                        </a:rPr>
                        <a:t>許智翔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>
                          <a:latin typeface="Times New Roman"/>
                          <a:ea typeface="標楷體"/>
                          <a:cs typeface="Times New Roman"/>
                        </a:rPr>
                        <a:t>台南市立民德國中</a:t>
                      </a:r>
                      <a:endParaRPr lang="zh-TW" sz="14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spc="100">
                          <a:latin typeface="Times New Roman"/>
                          <a:ea typeface="標楷體"/>
                          <a:cs typeface="標楷體"/>
                        </a:rPr>
                        <a:t>體育教師</a:t>
                      </a:r>
                      <a:endParaRPr lang="zh-TW" sz="14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latin typeface="Times New Roman"/>
                          <a:ea typeface="標楷體"/>
                          <a:cs typeface="標楷體"/>
                        </a:rPr>
                        <a:t>輔導員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spc="100" dirty="0">
                          <a:latin typeface="Times New Roman"/>
                          <a:ea typeface="標楷體"/>
                          <a:cs typeface="標楷體"/>
                        </a:rPr>
                        <a:t>方怡堯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latin typeface="Times New Roman"/>
                          <a:ea typeface="標楷體"/>
                          <a:cs typeface="Times New Roman"/>
                        </a:rPr>
                        <a:t>台南市立安定國中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spc="100">
                          <a:latin typeface="Times New Roman"/>
                          <a:ea typeface="標楷體"/>
                          <a:cs typeface="標楷體"/>
                        </a:rPr>
                        <a:t>體育教師</a:t>
                      </a:r>
                      <a:endParaRPr lang="zh-TW" sz="14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latin typeface="Times New Roman"/>
                          <a:ea typeface="標楷體"/>
                          <a:cs typeface="標楷體"/>
                        </a:rPr>
                        <a:t>輔導員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spc="100">
                          <a:latin typeface="Times New Roman"/>
                          <a:ea typeface="標楷體"/>
                          <a:cs typeface="標楷體"/>
                        </a:rPr>
                        <a:t>陳鈺萍</a:t>
                      </a:r>
                      <a:endParaRPr lang="zh-TW" sz="14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latin typeface="Times New Roman"/>
                          <a:ea typeface="標楷體"/>
                          <a:cs typeface="Times New Roman"/>
                        </a:rPr>
                        <a:t>台南市立大成國中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spc="100" dirty="0">
                          <a:latin typeface="Times New Roman"/>
                          <a:ea typeface="標楷體"/>
                          <a:cs typeface="標楷體"/>
                        </a:rPr>
                        <a:t>健康教師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latin typeface="Times New Roman"/>
                          <a:ea typeface="標楷體"/>
                          <a:cs typeface="標楷體"/>
                        </a:rPr>
                        <a:t>輔導員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spc="100" dirty="0">
                          <a:latin typeface="Times New Roman"/>
                          <a:ea typeface="標楷體"/>
                          <a:cs typeface="標楷體"/>
                        </a:rPr>
                        <a:t>洪誌忱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latin typeface="Times New Roman"/>
                          <a:ea typeface="標楷體"/>
                          <a:cs typeface="Times New Roman"/>
                        </a:rPr>
                        <a:t>台南市立忠孝國中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spc="100">
                          <a:latin typeface="Times New Roman"/>
                          <a:ea typeface="標楷體"/>
                          <a:cs typeface="標楷體"/>
                        </a:rPr>
                        <a:t>體育教師</a:t>
                      </a:r>
                      <a:endParaRPr lang="zh-TW" sz="14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latin typeface="Times New Roman"/>
                          <a:ea typeface="標楷體"/>
                          <a:cs typeface="標楷體"/>
                        </a:rPr>
                        <a:t>輔導員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spc="100" dirty="0">
                          <a:latin typeface="Times New Roman"/>
                          <a:ea typeface="標楷體"/>
                          <a:cs typeface="標楷體"/>
                        </a:rPr>
                        <a:t>陳一銘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latin typeface="Times New Roman"/>
                          <a:ea typeface="標楷體"/>
                          <a:cs typeface="Times New Roman"/>
                        </a:rPr>
                        <a:t>台南市立東原國中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spc="100" dirty="0">
                          <a:latin typeface="標楷體"/>
                          <a:ea typeface="新細明體"/>
                          <a:cs typeface="標楷體"/>
                        </a:rPr>
                        <a:t> </a:t>
                      </a:r>
                      <a:r>
                        <a:rPr lang="zh-TW" sz="1400" kern="100" spc="100" dirty="0">
                          <a:latin typeface="Times New Roman"/>
                          <a:ea typeface="標楷體"/>
                          <a:cs typeface="標楷體"/>
                        </a:rPr>
                        <a:t>教師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latin typeface="Times New Roman"/>
                          <a:ea typeface="標楷體"/>
                          <a:cs typeface="標楷體"/>
                        </a:rPr>
                        <a:t>輔導員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spc="100">
                          <a:latin typeface="Times New Roman"/>
                          <a:ea typeface="標楷體"/>
                          <a:cs typeface="標楷體"/>
                        </a:rPr>
                        <a:t>劉蕙怡</a:t>
                      </a:r>
                      <a:endParaRPr lang="zh-TW" sz="14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kern="100">
                          <a:latin typeface="Times New Roman"/>
                          <a:ea typeface="標楷體"/>
                          <a:cs typeface="Times New Roman"/>
                        </a:rPr>
                        <a:t>台南市立大橋國中</a:t>
                      </a:r>
                      <a:endParaRPr lang="zh-TW" sz="14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spc="100" dirty="0">
                          <a:latin typeface="Times New Roman"/>
                          <a:ea typeface="標楷體"/>
                          <a:cs typeface="標楷體"/>
                        </a:rPr>
                        <a:t>體育教師</a:t>
                      </a:r>
                      <a:endParaRPr lang="zh-TW" sz="14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到校服務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流程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</p:nvPr>
        </p:nvGraphicFramePr>
        <p:xfrm>
          <a:off x="467544" y="2204864"/>
          <a:ext cx="7467600" cy="2764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46081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時   間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活 動 內 容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負 責 單 位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08:20-08:30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報  到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輔導團</a:t>
                      </a:r>
                      <a:r>
                        <a:rPr lang="en-US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/</a:t>
                      </a:r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研習學校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08:30-09:00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團務介紹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輔導團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09:10-10:00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推動體適能經驗分享</a:t>
                      </a:r>
                      <a:r>
                        <a:rPr lang="en-US" altLang="zh-TW" dirty="0" smtClean="0">
                          <a:latin typeface="標楷體"/>
                          <a:ea typeface="標楷體"/>
                        </a:rPr>
                        <a:t>Ⅰ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輔導團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10:10-11:00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推動體適能經驗分享</a:t>
                      </a:r>
                      <a:r>
                        <a:rPr lang="en-US" altLang="zh-TW" dirty="0" smtClean="0">
                          <a:latin typeface="標楷體"/>
                          <a:ea typeface="標楷體"/>
                        </a:rPr>
                        <a:t>Ⅱ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輔導團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11:10-11:30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綜合座談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輔導團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zh-TW" altLang="zh-TW" sz="3200" kern="100" dirty="0" smtClean="0">
                <a:latin typeface="標楷體" pitchFamily="65" charset="-120"/>
                <a:ea typeface="標楷體" pitchFamily="65" charset="-120"/>
                <a:cs typeface="Times New Roman"/>
              </a:rPr>
              <a:t>輔導團政策</a:t>
            </a:r>
            <a:r>
              <a:rPr lang="en-US" altLang="zh-TW" sz="3200" kern="100" dirty="0" smtClean="0">
                <a:latin typeface="標楷體" pitchFamily="65" charset="-120"/>
                <a:ea typeface="標楷體" pitchFamily="65" charset="-120"/>
                <a:cs typeface="Times New Roman"/>
              </a:rPr>
              <a:t>/</a:t>
            </a:r>
            <a:r>
              <a:rPr lang="zh-TW" altLang="zh-TW" sz="3200" kern="100" dirty="0" smtClean="0">
                <a:latin typeface="標楷體" pitchFamily="65" charset="-120"/>
                <a:ea typeface="標楷體" pitchFamily="65" charset="-120"/>
                <a:cs typeface="Times New Roman"/>
              </a:rPr>
              <a:t>計畫宣導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026" name="Picture 2" descr="十二年國教圖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124744"/>
            <a:ext cx="5400675" cy="120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台南市~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780928"/>
            <a:ext cx="4032448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971600" y="2420888"/>
            <a:ext cx="3185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形塑教師專業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實踐優質教學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5292080" y="3789040"/>
          <a:ext cx="3096344" cy="792656"/>
        </p:xfrm>
        <a:graphic>
          <a:graphicData uri="http://schemas.openxmlformats.org/drawingml/2006/table">
            <a:tbl>
              <a:tblPr/>
              <a:tblGrid>
                <a:gridCol w="774086"/>
                <a:gridCol w="774086"/>
                <a:gridCol w="774086"/>
                <a:gridCol w="774086"/>
              </a:tblGrid>
              <a:tr h="217815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kern="100">
                          <a:solidFill>
                            <a:srgbClr val="0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   </a:t>
                      </a:r>
                      <a:r>
                        <a:rPr lang="zh-TW" sz="1000" kern="10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類別</a:t>
                      </a:r>
                      <a:endParaRPr lang="zh-TW" sz="1200" kern="100">
                        <a:latin typeface="Times New Roman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kern="10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階段</a:t>
                      </a:r>
                      <a:endParaRPr lang="zh-TW" sz="12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學校數</a:t>
                      </a:r>
                      <a:endParaRPr lang="zh-TW" sz="12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00" kern="10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班級數</a:t>
                      </a:r>
                      <a:endParaRPr lang="zh-TW" sz="12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00" kern="10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總校數</a:t>
                      </a:r>
                      <a:endParaRPr lang="zh-TW" sz="12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kern="100">
                          <a:solidFill>
                            <a:srgbClr val="0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12</a:t>
                      </a:r>
                      <a:r>
                        <a:rPr lang="zh-TW" sz="1000" kern="10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班以下</a:t>
                      </a:r>
                      <a:endParaRPr lang="zh-TW" sz="12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00" kern="10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總班數</a:t>
                      </a:r>
                      <a:endParaRPr lang="zh-TW" sz="12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8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國中</a:t>
                      </a:r>
                      <a:endParaRPr lang="zh-TW" sz="12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kern="100">
                          <a:solidFill>
                            <a:srgbClr val="0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78</a:t>
                      </a:r>
                      <a:endParaRPr lang="zh-TW" sz="12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kern="100">
                          <a:solidFill>
                            <a:srgbClr val="0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21</a:t>
                      </a:r>
                      <a:endParaRPr lang="zh-TW" sz="12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solidFill>
                            <a:srgbClr val="0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1,800</a:t>
                      </a:r>
                      <a:endParaRPr lang="zh-TW" sz="12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2195736" y="2132856"/>
            <a:ext cx="4343400" cy="3967162"/>
            <a:chOff x="2214" y="3654"/>
            <a:chExt cx="6660" cy="5026"/>
          </a:xfrm>
        </p:grpSpPr>
        <p:sp>
          <p:nvSpPr>
            <p:cNvPr id="2050" name="Line 2"/>
            <p:cNvSpPr>
              <a:spLocks noChangeShapeType="1"/>
            </p:cNvSpPr>
            <p:nvPr/>
          </p:nvSpPr>
          <p:spPr bwMode="auto">
            <a:xfrm>
              <a:off x="5454" y="5067"/>
              <a:ext cx="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51" name="Line 3"/>
            <p:cNvSpPr>
              <a:spLocks noChangeShapeType="1"/>
            </p:cNvSpPr>
            <p:nvPr/>
          </p:nvSpPr>
          <p:spPr bwMode="auto">
            <a:xfrm>
              <a:off x="3834" y="6047"/>
              <a:ext cx="30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>
              <a:off x="2806" y="5444"/>
              <a:ext cx="1620" cy="1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lvl="0" indent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tabLst/>
              </a:pPr>
              <a:r>
                <a:rPr kumimoji="1" lang="zh-TW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標楷體" pitchFamily="65" charset="-120"/>
                  <a:cs typeface="新細明體" pitchFamily="18" charset="-120"/>
                </a:rPr>
                <a:t>掌握關鍵核心人物的互動，包含校長、行政、教師和輔導團成員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053" name="Text Box 5"/>
            <p:cNvSpPr txBox="1">
              <a:spLocks noChangeArrowheads="1"/>
            </p:cNvSpPr>
            <p:nvPr/>
          </p:nvSpPr>
          <p:spPr bwMode="auto">
            <a:xfrm>
              <a:off x="4636" y="4014"/>
              <a:ext cx="162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lvl="0" indent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tabLst/>
              </a:pPr>
              <a:r>
                <a:rPr kumimoji="1" lang="zh-TW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標楷體" pitchFamily="65" charset="-120"/>
                  <a:cs typeface="新細明體" pitchFamily="18" charset="-120"/>
                </a:rPr>
                <a:t>提升教師教學效能，行政教學領導、輔導員專業精進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6478" y="5442"/>
              <a:ext cx="1620" cy="120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lvl="0" indent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tabLst/>
              </a:pPr>
              <a:r>
                <a:rPr kumimoji="1" lang="zh-TW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標楷體" pitchFamily="65" charset="-120"/>
                  <a:cs typeface="新細明體" pitchFamily="18" charset="-120"/>
                </a:rPr>
                <a:t>第一線教師專業增能後，落實教學面，再交流分享，修正與推廣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4637" y="7030"/>
              <a:ext cx="1620" cy="120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lvl="0" indent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tabLst/>
              </a:pPr>
              <a:r>
                <a:rPr kumimoji="1" lang="zh-TW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標楷體" pitchFamily="65" charset="-120"/>
                  <a:cs typeface="新細明體" pitchFamily="18" charset="-120"/>
                </a:rPr>
                <a:t>教師創新研發、輔導員提供最新教學資訊，讓學習永遠保持領先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056" name="Oval 8"/>
            <p:cNvSpPr>
              <a:spLocks noChangeArrowheads="1"/>
            </p:cNvSpPr>
            <p:nvPr/>
          </p:nvSpPr>
          <p:spPr bwMode="auto">
            <a:xfrm>
              <a:off x="4534" y="5234"/>
              <a:ext cx="1820" cy="164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57" name="Text Box 9"/>
            <p:cNvSpPr txBox="1">
              <a:spLocks noChangeArrowheads="1"/>
            </p:cNvSpPr>
            <p:nvPr/>
          </p:nvSpPr>
          <p:spPr bwMode="auto">
            <a:xfrm>
              <a:off x="4570" y="5604"/>
              <a:ext cx="1784" cy="8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標楷體" pitchFamily="65" charset="-120"/>
                  <a:cs typeface="新細明體" pitchFamily="18" charset="-120"/>
                </a:rPr>
                <a:t>形塑教師專業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標楷體" pitchFamily="65" charset="-120"/>
                  <a:cs typeface="新細明體" pitchFamily="18" charset="-120"/>
                </a:rPr>
                <a:t>實踐優質教學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2216" y="5441"/>
              <a:ext cx="590" cy="120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標楷體" pitchFamily="65" charset="-120"/>
                  <a:cs typeface="新細明體" pitchFamily="18" charset="-120"/>
                </a:rPr>
                <a:t>聯盟社群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059" name="Text Box 11"/>
            <p:cNvSpPr txBox="1">
              <a:spLocks noChangeArrowheads="1"/>
            </p:cNvSpPr>
            <p:nvPr/>
          </p:nvSpPr>
          <p:spPr bwMode="auto">
            <a:xfrm>
              <a:off x="4634" y="8236"/>
              <a:ext cx="16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8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標楷體" pitchFamily="65" charset="-120"/>
                  <a:cs typeface="新細明體" pitchFamily="18" charset="-120"/>
                </a:rPr>
                <a:t>創新研發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060" name="AutoShape 12"/>
            <p:cNvSpPr>
              <a:spLocks noChangeArrowheads="1"/>
            </p:cNvSpPr>
            <p:nvPr/>
          </p:nvSpPr>
          <p:spPr bwMode="auto">
            <a:xfrm rot="1900520">
              <a:off x="6894" y="7060"/>
              <a:ext cx="720" cy="1620"/>
            </a:xfrm>
            <a:prstGeom prst="curvedLeftArrow">
              <a:avLst>
                <a:gd name="adj1" fmla="val 45000"/>
                <a:gd name="adj2" fmla="val 90000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61" name="AutoShape 13"/>
            <p:cNvSpPr>
              <a:spLocks noChangeArrowheads="1"/>
            </p:cNvSpPr>
            <p:nvPr/>
          </p:nvSpPr>
          <p:spPr bwMode="auto">
            <a:xfrm rot="7975949">
              <a:off x="3204" y="6964"/>
              <a:ext cx="720" cy="1620"/>
            </a:xfrm>
            <a:prstGeom prst="curvedLeftArrow">
              <a:avLst>
                <a:gd name="adj1" fmla="val 45000"/>
                <a:gd name="adj2" fmla="val 90000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62" name="AutoShape 14"/>
            <p:cNvSpPr>
              <a:spLocks noChangeArrowheads="1"/>
            </p:cNvSpPr>
            <p:nvPr/>
          </p:nvSpPr>
          <p:spPr bwMode="auto">
            <a:xfrm rot="11979575">
              <a:off x="3294" y="3675"/>
              <a:ext cx="720" cy="1620"/>
            </a:xfrm>
            <a:prstGeom prst="curvedLeftArrow">
              <a:avLst>
                <a:gd name="adj1" fmla="val 45000"/>
                <a:gd name="adj2" fmla="val 90000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63" name="AutoShape 15"/>
            <p:cNvSpPr>
              <a:spLocks noChangeArrowheads="1"/>
            </p:cNvSpPr>
            <p:nvPr/>
          </p:nvSpPr>
          <p:spPr bwMode="auto">
            <a:xfrm rot="-3107628">
              <a:off x="6984" y="3550"/>
              <a:ext cx="720" cy="1620"/>
            </a:xfrm>
            <a:prstGeom prst="curvedLeftArrow">
              <a:avLst>
                <a:gd name="adj1" fmla="val 45000"/>
                <a:gd name="adj2" fmla="val 90000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64" name="Text Box 16"/>
            <p:cNvSpPr txBox="1">
              <a:spLocks noChangeArrowheads="1"/>
            </p:cNvSpPr>
            <p:nvPr/>
          </p:nvSpPr>
          <p:spPr bwMode="auto">
            <a:xfrm>
              <a:off x="7614" y="7296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標楷體" pitchFamily="65" charset="-120"/>
                  <a:cs typeface="新細明體" pitchFamily="18" charset="-120"/>
                </a:rPr>
                <a:t>學習</a:t>
              </a:r>
              <a:endParaRPr kumimoji="1" lang="zh-TW" alt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標楷體" pitchFamily="65" charset="-120"/>
                <a:cs typeface="新細明體" pitchFamily="18" charset="-12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標楷體" pitchFamily="65" charset="-120"/>
                  <a:cs typeface="新細明體" pitchFamily="18" charset="-120"/>
                </a:rPr>
                <a:t>分享化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065" name="Text Box 17"/>
            <p:cNvSpPr txBox="1">
              <a:spLocks noChangeArrowheads="1"/>
            </p:cNvSpPr>
            <p:nvPr/>
          </p:nvSpPr>
          <p:spPr bwMode="auto">
            <a:xfrm>
              <a:off x="2214" y="7254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標楷體" pitchFamily="65" charset="-120"/>
                  <a:cs typeface="新細明體" pitchFamily="18" charset="-120"/>
                </a:rPr>
                <a:t>合作</a:t>
              </a:r>
              <a:endParaRPr kumimoji="1" lang="zh-TW" alt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標楷體" pitchFamily="65" charset="-120"/>
                <a:cs typeface="新細明體" pitchFamily="18" charset="-12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標楷體" pitchFamily="65" charset="-120"/>
                  <a:cs typeface="新細明體" pitchFamily="18" charset="-120"/>
                </a:rPr>
                <a:t>多元化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066" name="Text Box 18"/>
            <p:cNvSpPr txBox="1">
              <a:spLocks noChangeArrowheads="1"/>
            </p:cNvSpPr>
            <p:nvPr/>
          </p:nvSpPr>
          <p:spPr bwMode="auto">
            <a:xfrm>
              <a:off x="2214" y="4421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標楷體" pitchFamily="65" charset="-120"/>
                  <a:cs typeface="新細明體" pitchFamily="18" charset="-120"/>
                </a:rPr>
                <a:t>知識</a:t>
              </a:r>
              <a:endParaRPr kumimoji="1" lang="zh-TW" alt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標楷體" pitchFamily="65" charset="-120"/>
                <a:cs typeface="新細明體" pitchFamily="18" charset="-12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標楷體" pitchFamily="65" charset="-120"/>
                  <a:cs typeface="新細明體" pitchFamily="18" charset="-120"/>
                </a:rPr>
                <a:t>經濟化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067" name="Text Box 19"/>
            <p:cNvSpPr txBox="1">
              <a:spLocks noChangeArrowheads="1"/>
            </p:cNvSpPr>
            <p:nvPr/>
          </p:nvSpPr>
          <p:spPr bwMode="auto">
            <a:xfrm>
              <a:off x="7794" y="4328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標楷體" pitchFamily="65" charset="-120"/>
                  <a:cs typeface="新細明體" pitchFamily="18" charset="-120"/>
                </a:rPr>
                <a:t>交流</a:t>
              </a:r>
              <a:endParaRPr kumimoji="1" lang="zh-TW" alt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標楷體" pitchFamily="65" charset="-120"/>
                <a:cs typeface="新細明體" pitchFamily="18" charset="-12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標楷體" pitchFamily="65" charset="-120"/>
                  <a:cs typeface="新細明體" pitchFamily="18" charset="-120"/>
                </a:rPr>
                <a:t>經驗化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068" name="Text Box 20"/>
            <p:cNvSpPr txBox="1">
              <a:spLocks noChangeArrowheads="1"/>
            </p:cNvSpPr>
            <p:nvPr/>
          </p:nvSpPr>
          <p:spPr bwMode="auto">
            <a:xfrm>
              <a:off x="6354" y="4358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標楷體" pitchFamily="65" charset="-120"/>
                  <a:cs typeface="新細明體" pitchFamily="18" charset="-120"/>
                </a:rPr>
                <a:t>教材</a:t>
              </a:r>
              <a:endParaRPr kumimoji="1" lang="zh-TW" alt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標楷體" pitchFamily="65" charset="-120"/>
                <a:cs typeface="新細明體" pitchFamily="18" charset="-12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標楷體" pitchFamily="65" charset="-120"/>
                  <a:cs typeface="新細明體" pitchFamily="18" charset="-120"/>
                </a:rPr>
                <a:t>產出化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069" name="Text Box 21"/>
            <p:cNvSpPr txBox="1">
              <a:spLocks noChangeArrowheads="1"/>
            </p:cNvSpPr>
            <p:nvPr/>
          </p:nvSpPr>
          <p:spPr bwMode="auto">
            <a:xfrm>
              <a:off x="3474" y="4421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標楷體" pitchFamily="65" charset="-120"/>
                  <a:cs typeface="新細明體" pitchFamily="18" charset="-120"/>
                </a:rPr>
                <a:t>互動</a:t>
              </a:r>
              <a:endParaRPr kumimoji="1" lang="zh-TW" alt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標楷體" pitchFamily="65" charset="-120"/>
                <a:cs typeface="新細明體" pitchFamily="18" charset="-12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標楷體" pitchFamily="65" charset="-120"/>
                  <a:cs typeface="新細明體" pitchFamily="18" charset="-120"/>
                </a:rPr>
                <a:t>最佳化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070" name="Text Box 22"/>
            <p:cNvSpPr txBox="1">
              <a:spLocks noChangeArrowheads="1"/>
            </p:cNvSpPr>
            <p:nvPr/>
          </p:nvSpPr>
          <p:spPr bwMode="auto">
            <a:xfrm>
              <a:off x="3474" y="7254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標楷體" pitchFamily="65" charset="-120"/>
                  <a:cs typeface="新細明體" pitchFamily="18" charset="-120"/>
                </a:rPr>
                <a:t>專業</a:t>
              </a:r>
              <a:endParaRPr kumimoji="1" lang="zh-TW" alt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標楷體" pitchFamily="65" charset="-120"/>
                <a:cs typeface="新細明體" pitchFamily="18" charset="-12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標楷體" pitchFamily="65" charset="-120"/>
                  <a:cs typeface="新細明體" pitchFamily="18" charset="-120"/>
                </a:rPr>
                <a:t>需求化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071" name="Text Box 23"/>
            <p:cNvSpPr txBox="1">
              <a:spLocks noChangeArrowheads="1"/>
            </p:cNvSpPr>
            <p:nvPr/>
          </p:nvSpPr>
          <p:spPr bwMode="auto">
            <a:xfrm>
              <a:off x="6354" y="7303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標楷體" pitchFamily="65" charset="-120"/>
                  <a:cs typeface="新細明體" pitchFamily="18" charset="-120"/>
                </a:rPr>
                <a:t>資源</a:t>
              </a:r>
              <a:endParaRPr kumimoji="1" lang="zh-TW" alt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標楷體" pitchFamily="65" charset="-120"/>
                <a:cs typeface="新細明體" pitchFamily="18" charset="-12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96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標楷體" pitchFamily="65" charset="-120"/>
                  <a:cs typeface="新細明體" pitchFamily="18" charset="-120"/>
                </a:rPr>
                <a:t>共有化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072" name="Text Box 24"/>
            <p:cNvSpPr txBox="1">
              <a:spLocks noChangeArrowheads="1"/>
            </p:cNvSpPr>
            <p:nvPr/>
          </p:nvSpPr>
          <p:spPr bwMode="auto">
            <a:xfrm>
              <a:off x="4636" y="3654"/>
              <a:ext cx="16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8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標楷體" pitchFamily="65" charset="-120"/>
                  <a:cs typeface="新細明體" pitchFamily="18" charset="-120"/>
                </a:rPr>
                <a:t>專業增能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  <p:sp>
          <p:nvSpPr>
            <p:cNvPr id="2073" name="Text Box 25"/>
            <p:cNvSpPr txBox="1">
              <a:spLocks noChangeArrowheads="1"/>
            </p:cNvSpPr>
            <p:nvPr/>
          </p:nvSpPr>
          <p:spPr bwMode="auto">
            <a:xfrm>
              <a:off x="8098" y="5440"/>
              <a:ext cx="590" cy="120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標楷體" pitchFamily="65" charset="-120"/>
                  <a:cs typeface="新細明體" pitchFamily="18" charset="-120"/>
                </a:rPr>
                <a:t>分享推廣</a:t>
              </a:r>
              <a:endParaRPr kumimoji="1" 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endParaRPr>
            </a:p>
          </p:txBody>
        </p:sp>
      </p:grpSp>
      <p:graphicFrame>
        <p:nvGraphicFramePr>
          <p:cNvPr id="29" name="表格 28"/>
          <p:cNvGraphicFramePr>
            <a:graphicFrameLocks noGrp="1"/>
          </p:cNvGraphicFramePr>
          <p:nvPr/>
        </p:nvGraphicFramePr>
        <p:xfrm>
          <a:off x="1259632" y="836712"/>
          <a:ext cx="6264696" cy="939160"/>
        </p:xfrm>
        <a:graphic>
          <a:graphicData uri="http://schemas.openxmlformats.org/drawingml/2006/table">
            <a:tbl>
              <a:tblPr/>
              <a:tblGrid>
                <a:gridCol w="1968238"/>
                <a:gridCol w="2211527"/>
                <a:gridCol w="2084931"/>
              </a:tblGrid>
              <a:tr h="346006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臺南市</a:t>
                      </a:r>
                      <a:r>
                        <a:rPr lang="en-US" sz="1400" kern="100" dirty="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101-103</a:t>
                      </a:r>
                      <a:r>
                        <a:rPr lang="zh-TW" sz="1400" kern="100" dirty="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年中程規劃</a:t>
                      </a:r>
                      <a:endParaRPr lang="zh-TW" sz="12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965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101</a:t>
                      </a:r>
                      <a:r>
                        <a:rPr lang="zh-TW" sz="1200" kern="10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年</a:t>
                      </a:r>
                      <a:endParaRPr lang="zh-TW" sz="12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102</a:t>
                      </a:r>
                      <a:r>
                        <a:rPr lang="zh-TW" sz="1200" kern="10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年</a:t>
                      </a:r>
                      <a:endParaRPr lang="zh-TW" sz="12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103</a:t>
                      </a:r>
                      <a:r>
                        <a:rPr lang="zh-TW" sz="1200" kern="10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年</a:t>
                      </a:r>
                      <a:endParaRPr lang="zh-TW" sz="12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965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穩定發展年</a:t>
                      </a:r>
                      <a:endParaRPr lang="zh-TW" sz="1200" kern="10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特色發展年</a:t>
                      </a:r>
                      <a:endParaRPr lang="zh-TW" sz="12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00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精緻發展年</a:t>
                      </a:r>
                      <a:endParaRPr lang="zh-TW" sz="1200" kern="100" dirty="0"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7467600" cy="1426170"/>
          </a:xfrm>
        </p:spPr>
        <p:txBody>
          <a:bodyPr/>
          <a:lstStyle/>
          <a:p>
            <a:pPr algn="ctr"/>
            <a:r>
              <a:rPr lang="zh-TW" altLang="zh-TW" sz="2800" b="1" dirty="0" smtClean="0">
                <a:latin typeface="標楷體" pitchFamily="65" charset="-120"/>
                <a:ea typeface="標楷體" pitchFamily="65" charset="-120"/>
              </a:rPr>
              <a:t>育才大臺南</a:t>
            </a:r>
            <a:r>
              <a:rPr lang="en-US" altLang="zh-TW" sz="2800" b="1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zh-TW" sz="2800" b="1" dirty="0" smtClean="0">
                <a:latin typeface="標楷體" pitchFamily="65" charset="-120"/>
                <a:ea typeface="標楷體" pitchFamily="65" charset="-120"/>
              </a:rPr>
              <a:t>文化新首都</a:t>
            </a:r>
            <a:r>
              <a:rPr lang="zh-TW" altLang="zh-TW" sz="28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zh-TW" sz="28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zh-TW" sz="2800" b="1" dirty="0" smtClean="0">
                <a:latin typeface="標楷體" pitchFamily="65" charset="-120"/>
                <a:ea typeface="標楷體" pitchFamily="65" charset="-120"/>
              </a:rPr>
              <a:t>適性揚長才</a:t>
            </a:r>
            <a:r>
              <a:rPr lang="en-US" altLang="zh-TW" sz="2800" b="1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zh-TW" sz="2800" b="1" dirty="0" smtClean="0">
                <a:latin typeface="標楷體" pitchFamily="65" charset="-120"/>
                <a:ea typeface="標楷體" pitchFamily="65" charset="-120"/>
              </a:rPr>
              <a:t>雲端創新機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539552" y="692696"/>
            <a:ext cx="7467600" cy="1368152"/>
          </a:xfrm>
        </p:spPr>
        <p:txBody>
          <a:bodyPr/>
          <a:lstStyle/>
          <a:p>
            <a:pPr>
              <a:buNone/>
            </a:pPr>
            <a:endParaRPr lang="zh-TW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zh-TW" altLang="en-US" dirty="0"/>
          </a:p>
        </p:txBody>
      </p:sp>
      <p:pic>
        <p:nvPicPr>
          <p:cNvPr id="18434" name="Picture 2" descr="subimag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492896"/>
            <a:ext cx="1906588" cy="381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99592" y="980728"/>
            <a:ext cx="7467600" cy="1143000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推動體適能經驗分享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403648" y="2564904"/>
            <a:ext cx="7467600" cy="4873752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後甲國中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林    組長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善化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國中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黃清泉組長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800" dirty="0" smtClean="0">
                <a:latin typeface="標楷體" pitchFamily="65" charset="-120"/>
                <a:ea typeface="標楷體" pitchFamily="65" charset="-120"/>
              </a:rPr>
              <a:t>102.02-102.06</a:t>
            </a: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活動安排</a:t>
            </a:r>
            <a:endParaRPr lang="zh-TW" altLang="en-US" sz="4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63272" cy="4873752"/>
          </a:xfrm>
        </p:spPr>
        <p:txBody>
          <a:bodyPr/>
          <a:lstStyle/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到校服務場次：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03/07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南寧國中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分享學校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後甲、善化國中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03/28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東原國中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分享學校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官田、善化國中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05/02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南化國中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分享學校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永仁、官田國中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05/30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北區文賢國中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分享學校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後甲、永仁國中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  </a:t>
            </a:r>
            <a:endParaRPr lang="zh-TW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教師研習場次：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04/11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有氧健身</a:t>
            </a:r>
            <a:r>
              <a:rPr lang="en-US" altLang="zh-TW" dirty="0" err="1" smtClean="0">
                <a:latin typeface="標楷體" pitchFamily="65" charset="-120"/>
                <a:ea typeface="標楷體" pitchFamily="65" charset="-120"/>
              </a:rPr>
              <a:t>gogogo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協辦學校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大橋國中</a:t>
            </a:r>
          </a:p>
          <a:p>
            <a:pPr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04/25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學習之旅－環保手工肥皂體驗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協辦學校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南新國中</a:t>
            </a:r>
          </a:p>
          <a:p>
            <a:pPr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06/06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安平追風趣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~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風帆體驗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協辦學校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安平國中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700808"/>
            <a:ext cx="9144000" cy="2160240"/>
          </a:xfrm>
        </p:spPr>
        <p:txBody>
          <a:bodyPr>
            <a:noAutofit/>
          </a:bodyPr>
          <a:lstStyle/>
          <a:p>
            <a:pPr algn="ctr"/>
            <a:r>
              <a:rPr lang="zh-TW" altLang="zh-TW" sz="4400" kern="100" dirty="0" smtClean="0">
                <a:latin typeface="標楷體" pitchFamily="65" charset="-120"/>
                <a:ea typeface="標楷體" pitchFamily="65" charset="-120"/>
                <a:cs typeface="Times New Roman"/>
              </a:rPr>
              <a:t>綜合座談</a:t>
            </a:r>
            <a:r>
              <a:rPr lang="en-US" altLang="zh-TW" sz="4400" kern="100" dirty="0" smtClean="0">
                <a:latin typeface="標楷體" pitchFamily="65" charset="-120"/>
                <a:ea typeface="標楷體" pitchFamily="65" charset="-120"/>
                <a:cs typeface="Times New Roman"/>
              </a:rPr>
              <a:t>/</a:t>
            </a:r>
            <a:r>
              <a:rPr lang="zh-TW" altLang="zh-TW" sz="4400" kern="100" dirty="0" smtClean="0">
                <a:latin typeface="標楷體" pitchFamily="65" charset="-120"/>
                <a:ea typeface="標楷體" pitchFamily="65" charset="-120"/>
                <a:cs typeface="Times New Roman"/>
              </a:rPr>
              <a:t>回應學校各項教學問題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4400" dirty="0" smtClean="0">
                <a:latin typeface="標楷體" pitchFamily="65" charset="-120"/>
                <a:ea typeface="標楷體" pitchFamily="65" charset="-120"/>
              </a:rPr>
            </a:br>
            <a:endParaRPr lang="zh-TW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78</TotalTime>
  <Words>467</Words>
  <Application>Microsoft Office PowerPoint</Application>
  <PresentationFormat>如螢幕大小 (4:3)</PresentationFormat>
  <Paragraphs>121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壁窗</vt:lpstr>
      <vt:lpstr>臺南市101學年度第2學期國教輔導團 健康與體育學習領域分區到校服務 (第一區)</vt:lpstr>
      <vt:lpstr>國中組輔導團組織</vt:lpstr>
      <vt:lpstr>到校服務-流程</vt:lpstr>
      <vt:lpstr>輔導團政策/計畫宣導</vt:lpstr>
      <vt:lpstr>投影片 5</vt:lpstr>
      <vt:lpstr>育才大臺南  文化新首都 適性揚長才  雲端創新機</vt:lpstr>
      <vt:lpstr>推動體適能經驗分享</vt:lpstr>
      <vt:lpstr>102.02-102.06活動安排</vt:lpstr>
      <vt:lpstr>綜合座談/回應學校各項教學問題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臺南市101學年度第2學期國教輔導團健康與體育學習領域分區到校服務(第一區)</dc:title>
  <dc:creator>user</dc:creator>
  <cp:lastModifiedBy>user</cp:lastModifiedBy>
  <cp:revision>7</cp:revision>
  <dcterms:created xsi:type="dcterms:W3CDTF">2013-02-22T03:36:20Z</dcterms:created>
  <dcterms:modified xsi:type="dcterms:W3CDTF">2013-03-06T09:58:56Z</dcterms:modified>
</cp:coreProperties>
</file>