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16" r:id="rId3"/>
    <p:sldId id="317" r:id="rId4"/>
    <p:sldId id="318" r:id="rId5"/>
    <p:sldId id="319" r:id="rId6"/>
    <p:sldId id="310" r:id="rId7"/>
    <p:sldId id="311" r:id="rId8"/>
    <p:sldId id="312" r:id="rId9"/>
    <p:sldId id="309" r:id="rId10"/>
    <p:sldId id="313" r:id="rId11"/>
    <p:sldId id="314" r:id="rId12"/>
    <p:sldId id="315" r:id="rId13"/>
    <p:sldId id="304" r:id="rId14"/>
    <p:sldId id="305" r:id="rId15"/>
    <p:sldId id="320" r:id="rId16"/>
    <p:sldId id="327" r:id="rId17"/>
    <p:sldId id="328" r:id="rId18"/>
    <p:sldId id="329" r:id="rId19"/>
    <p:sldId id="321" r:id="rId20"/>
    <p:sldId id="307" r:id="rId21"/>
    <p:sldId id="308" r:id="rId22"/>
    <p:sldId id="323" r:id="rId23"/>
    <p:sldId id="322" r:id="rId24"/>
    <p:sldId id="306" r:id="rId25"/>
    <p:sldId id="324" r:id="rId26"/>
    <p:sldId id="325" r:id="rId27"/>
    <p:sldId id="326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00"/>
    <a:srgbClr val="FFFCFB"/>
    <a:srgbClr val="CCFF66"/>
    <a:srgbClr val="FFFF66"/>
    <a:srgbClr val="FF99CC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45" autoAdjust="0"/>
  </p:normalViewPr>
  <p:slideViewPr>
    <p:cSldViewPr>
      <p:cViewPr varScale="1">
        <p:scale>
          <a:sx n="101" d="100"/>
          <a:sy n="101" d="100"/>
        </p:scale>
        <p:origin x="-276" y="-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79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0D4177-86A1-4DD5-BE28-3CCD7F5E4F72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9455830-9685-48DA-8A3B-11471315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704F75-C7DF-4CFD-B16F-2596CC570B5E}" type="datetimeFigureOut">
              <a:rPr lang="ja-JP" altLang="en-US"/>
              <a:pPr>
                <a:defRPr/>
              </a:pPr>
              <a:t>2015/6/2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554058-5280-4331-AE87-293848A79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100">
                <a:ln w="19050">
                  <a:solidFill>
                    <a:schemeClr val="bg1"/>
                  </a:solidFill>
                  <a:prstDash val="solid"/>
                </a:ln>
                <a:solidFill>
                  <a:srgbClr val="4B350D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 baseline="0">
                <a:ln w="19050" cmpd="sng">
                  <a:solidFill>
                    <a:schemeClr val="bg1"/>
                  </a:solidFill>
                </a:ln>
                <a:solidFill>
                  <a:srgbClr val="4B350D"/>
                </a:solidFill>
                <a:effectLst/>
                <a:latin typeface="+mn-lt"/>
                <a:ea typeface="+mn-ea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>
              <a:defRPr/>
            </a:pPr>
            <a:fld id="{711D4F8F-6EEF-4889-A0E1-09C383D6E8DA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B350D"/>
                </a:solidFill>
              </a:defRPr>
            </a:lvl1pPr>
          </a:lstStyle>
          <a:p>
            <a:pPr>
              <a:defRPr/>
            </a:pPr>
            <a:fld id="{88F35CF4-575E-45D4-A836-9E138EAD813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0C27-61B8-4898-A4C5-8B6E7ED05343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A53A-5A7A-40F4-8E01-49D195CE17AA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0278-AFF6-4AA8-B9D3-4CD288B7D33C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DC9F-6856-4597-8C13-752D0DBEB3A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buFontTx/>
              <a:buBlip>
                <a:blip r:embed="rId2"/>
              </a:buBlip>
              <a:defRPr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5A75-989F-4AEA-A51F-2F8AA7BFF776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DE8F1-AE2E-4D21-9DFD-DA3EA67360B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8C41-9AD9-46BF-99E0-B766A7B368D2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DC99-8170-45C2-B73E-BAE995DD3ADA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66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59002"/>
                </a:solidFill>
              </a:defRPr>
            </a:lvl1pPr>
            <a:lvl2pPr>
              <a:defRPr sz="2400">
                <a:solidFill>
                  <a:srgbClr val="4B350D"/>
                </a:solidFill>
              </a:defRPr>
            </a:lvl2pPr>
            <a:lvl3pPr>
              <a:defRPr sz="2000">
                <a:solidFill>
                  <a:srgbClr val="4B350D"/>
                </a:solidFill>
              </a:defRPr>
            </a:lvl3pPr>
            <a:lvl4pPr>
              <a:defRPr sz="1800">
                <a:solidFill>
                  <a:srgbClr val="4B350D"/>
                </a:solidFill>
              </a:defRPr>
            </a:lvl4pPr>
            <a:lvl5pPr>
              <a:defRPr sz="1800">
                <a:solidFill>
                  <a:srgbClr val="4B350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24E4-10A8-450C-9076-B7E2A8B65CFD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36AA-B5DC-4524-AB38-85DB988A770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none" spc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rgbClr val="359002"/>
                  </a:solidFill>
                </a:ln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4B350D"/>
                </a:solidFill>
              </a:defRPr>
            </a:lvl1pPr>
            <a:lvl2pPr>
              <a:defRPr sz="2000">
                <a:solidFill>
                  <a:srgbClr val="4B350D"/>
                </a:solidFill>
              </a:defRPr>
            </a:lvl2pPr>
            <a:lvl3pPr>
              <a:defRPr sz="1800">
                <a:solidFill>
                  <a:srgbClr val="4B350D"/>
                </a:solidFill>
              </a:defRPr>
            </a:lvl3pPr>
            <a:lvl4pPr>
              <a:defRPr sz="1600">
                <a:solidFill>
                  <a:srgbClr val="4B350D"/>
                </a:solidFill>
              </a:defRPr>
            </a:lvl4pPr>
            <a:lvl5pPr>
              <a:defRPr sz="1600">
                <a:solidFill>
                  <a:srgbClr val="4B350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3712-36F1-4EAB-AFF9-4E1B175FA174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8DBA-8ED6-4998-92AB-908ECB9DB82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5C8D-F661-4397-80DE-8AB87AF3FD5D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68C2-F72B-4F3F-B2C2-B5FD9AE75C6C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FC95-64B7-4291-86B4-07CE60E07AB7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5C91-1738-4A99-91F7-8B565D31AE5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87E3-814D-4E73-867F-C9076B5E0A75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005E-5E0A-4C84-BEA2-E368FC25B0CA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A383-51C5-4AF2-87D0-B10ACA445B54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06A5-1286-4806-A219-35E5ED7377F4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B35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14CD933-300E-4A5D-88E8-F36F64212FEA}" type="datetimeFigureOut">
              <a:rPr lang="en-US" altLang="zh-TW"/>
              <a:pPr>
                <a:defRPr/>
              </a:pPr>
              <a:t>6/2/2015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B35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B350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A841AC4-8DD3-40C5-AEAA-A60E21F94FEE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ln w="19050" cmpd="sng">
            <a:solidFill>
              <a:schemeClr val="bg1"/>
            </a:solidFill>
            <a:prstDash val="solid"/>
            <a:miter lim="800000"/>
          </a:ln>
          <a:solidFill>
            <a:srgbClr val="4B35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4B350D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B350D"/>
          </a:solidFill>
          <a:latin typeface="+mn-lt"/>
          <a:ea typeface="+mn-ea"/>
          <a:cs typeface="Microsoft Sans Serif" pitchFamily="34" charset="0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27088" y="692150"/>
            <a:ext cx="741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800">
                <a:solidFill>
                  <a:schemeClr val="tx2"/>
                </a:solidFill>
                <a:ea typeface="雅坊美工12" pitchFamily="49" charset="-120"/>
              </a:rPr>
              <a:t>心智圖繪製國語複習教材</a:t>
            </a:r>
            <a:endParaRPr lang="en-US" altLang="zh-TW" sz="4800">
              <a:solidFill>
                <a:schemeClr val="tx2"/>
              </a:solidFill>
              <a:ea typeface="雅坊美工12" pitchFamily="49" charset="-12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188" y="1989138"/>
            <a:ext cx="799147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zh-TW" altLang="en-US" sz="4400">
                <a:latin typeface="雅坊美工12" pitchFamily="49" charset="-120"/>
                <a:ea typeface="雅坊美工12" pitchFamily="49" charset="-120"/>
              </a:rPr>
              <a:t>第五課 讀書報告－</a:t>
            </a:r>
          </a:p>
          <a:p>
            <a:pPr algn="ctr" eaLnBrk="0" hangingPunct="0"/>
            <a:r>
              <a:rPr lang="zh-TW" altLang="en-US" sz="4400">
                <a:latin typeface="雅坊美工12" pitchFamily="49" charset="-120"/>
                <a:ea typeface="雅坊美工12" pitchFamily="49" charset="-120"/>
              </a:rPr>
              <a:t>我的阿富汗筆友</a:t>
            </a:r>
            <a:endParaRPr lang="zh-TW" altLang="ja-JP" sz="4400">
              <a:latin typeface="雅坊美工12" pitchFamily="49" charset="-120"/>
              <a:ea typeface="雅坊美工12" pitchFamily="49" charset="-120"/>
            </a:endParaRPr>
          </a:p>
          <a:p>
            <a:pPr algn="ctr" eaLnBrk="0" hangingPunct="0"/>
            <a:endParaRPr lang="ja-JP" altLang="en-US" sz="440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endParaRPr lang="ja-JP" altLang="zh-TW" sz="440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endParaRPr lang="zh-TW" altLang="zh-TW" sz="4400">
              <a:latin typeface="標楷體" pitchFamily="65" charset="-120"/>
              <a:ea typeface="標楷體" pitchFamily="65" charset="-120"/>
            </a:endParaRPr>
          </a:p>
          <a:p>
            <a:pPr algn="ctr" eaLnBrk="0" hangingPunct="0"/>
            <a:r>
              <a:rPr lang="ja-JP" altLang="en-US" sz="4400">
                <a:latin typeface="標楷體" pitchFamily="65" charset="-120"/>
                <a:ea typeface="標楷體" pitchFamily="65" charset="-120"/>
              </a:rPr>
              <a:t> </a:t>
            </a:r>
            <a:endParaRPr lang="en-US" altLang="ja-JP" sz="4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76600" y="3573463"/>
            <a:ext cx="4968875" cy="1092200"/>
          </a:xfrm>
          <a:prstGeom prst="rect">
            <a:avLst/>
          </a:prstGeom>
          <a:solidFill>
            <a:srgbClr val="FF99CC"/>
          </a:solidFill>
          <a:ln w="25400">
            <a:solidFill>
              <a:srgbClr val="800080"/>
            </a:solidFill>
            <a:prstDash val="lg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200" dirty="0">
                <a:latin typeface="雅坊美工12" pitchFamily="49" charset="-120"/>
                <a:ea typeface="雅坊美工12" pitchFamily="49" charset="-120"/>
              </a:rPr>
              <a:t>教學班級：</a:t>
            </a:r>
            <a:r>
              <a:rPr lang="en-US" altLang="zh-TW" sz="3200" dirty="0">
                <a:latin typeface="雅坊美工12" pitchFamily="49" charset="-120"/>
                <a:ea typeface="雅坊美工12" pitchFamily="49" charset="-120"/>
              </a:rPr>
              <a:t>604</a:t>
            </a:r>
          </a:p>
          <a:p>
            <a:r>
              <a:rPr lang="zh-TW" altLang="en-US" sz="3200" dirty="0">
                <a:latin typeface="雅坊美工12" pitchFamily="49" charset="-120"/>
                <a:ea typeface="雅坊美工12" pitchFamily="49" charset="-120"/>
              </a:rPr>
              <a:t>授課教師</a:t>
            </a:r>
            <a:r>
              <a:rPr lang="zh-TW" altLang="en-US" sz="3200" dirty="0" smtClean="0">
                <a:latin typeface="雅坊美工12" pitchFamily="49" charset="-120"/>
                <a:ea typeface="雅坊美工12" pitchFamily="49" charset="-120"/>
              </a:rPr>
              <a:t>：</a:t>
            </a:r>
            <a:r>
              <a:rPr lang="zh-TW" altLang="en-US" sz="3200" b="1" dirty="0">
                <a:latin typeface="+mj-ea"/>
                <a:ea typeface="+mj-ea"/>
              </a:rPr>
              <a:t>鄭煒騰</a:t>
            </a:r>
            <a:r>
              <a:rPr lang="zh-TW" altLang="en-US" sz="3200" b="1" dirty="0" smtClean="0">
                <a:latin typeface="+mj-ea"/>
                <a:ea typeface="+mj-ea"/>
              </a:rPr>
              <a:t>  </a:t>
            </a:r>
            <a:r>
              <a:rPr lang="zh-TW" altLang="en-US" sz="3200" dirty="0">
                <a:latin typeface="雅坊美工12" pitchFamily="49" charset="-120"/>
                <a:ea typeface="雅坊美工12" pitchFamily="49" charset="-120"/>
              </a:rPr>
              <a:t>老師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0420" name="Picture 4" descr="6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44" name="Picture 4" descr="604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72" name="Picture 8" descr="604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08175" y="476250"/>
            <a:ext cx="5399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en-US" sz="4400">
                <a:solidFill>
                  <a:schemeClr val="tx2"/>
                </a:solidFill>
                <a:ea typeface="雅坊美工12" pitchFamily="49" charset="-120"/>
              </a:rPr>
              <a:t>討論時間</a:t>
            </a:r>
            <a:r>
              <a:rPr lang="en-US" altLang="zh-TW" sz="4400">
                <a:solidFill>
                  <a:schemeClr val="tx2"/>
                </a:solidFill>
                <a:ea typeface="雅坊美工12" pitchFamily="49" charset="-120"/>
              </a:rPr>
              <a:t>-</a:t>
            </a:r>
            <a:r>
              <a:rPr lang="zh-TW" altLang="en-US" sz="4400">
                <a:solidFill>
                  <a:schemeClr val="tx2"/>
                </a:solidFill>
                <a:ea typeface="雅坊美工12" pitchFamily="49" charset="-120"/>
              </a:rPr>
              <a:t>找找主題圖</a:t>
            </a:r>
            <a:endParaRPr lang="ja-JP" altLang="en-US" sz="4400">
              <a:solidFill>
                <a:schemeClr val="tx2"/>
              </a:solidFill>
              <a:ea typeface="雅坊美工12" pitchFamily="49" charset="-120"/>
            </a:endParaRPr>
          </a:p>
        </p:txBody>
      </p:sp>
      <p:pic>
        <p:nvPicPr>
          <p:cNvPr id="5127" name="Picture 7" descr="058"/>
          <p:cNvPicPr>
            <a:picLocks noChangeAspect="1" noChangeArrowheads="1"/>
          </p:cNvPicPr>
          <p:nvPr/>
        </p:nvPicPr>
        <p:blipFill>
          <a:blip r:embed="rId2" cstate="print"/>
          <a:srcRect l="16408" t="2687" r="16408" b="1486"/>
          <a:stretch>
            <a:fillRect/>
          </a:stretch>
        </p:blipFill>
        <p:spPr bwMode="auto">
          <a:xfrm>
            <a:off x="0" y="1268413"/>
            <a:ext cx="5519738" cy="5589587"/>
          </a:xfrm>
          <a:prstGeom prst="rect">
            <a:avLst/>
          </a:prstGeom>
          <a:noFill/>
        </p:spPr>
      </p:pic>
      <p:pic>
        <p:nvPicPr>
          <p:cNvPr id="5129" name="Picture 9" descr="5370144_233809031943_2"/>
          <p:cNvPicPr>
            <a:picLocks noChangeAspect="1" noChangeArrowheads="1"/>
          </p:cNvPicPr>
          <p:nvPr/>
        </p:nvPicPr>
        <p:blipFill>
          <a:blip r:embed="rId3" cstate="print"/>
          <a:srcRect r="13593" b="5981"/>
          <a:stretch>
            <a:fillRect/>
          </a:stretch>
        </p:blipFill>
        <p:spPr bwMode="auto">
          <a:xfrm>
            <a:off x="3886200" y="1484313"/>
            <a:ext cx="5257800" cy="5040312"/>
          </a:xfrm>
          <a:prstGeom prst="rect">
            <a:avLst/>
          </a:prstGeom>
          <a:noFill/>
        </p:spPr>
      </p:pic>
      <p:pic>
        <p:nvPicPr>
          <p:cNvPr id="5131" name="Picture 11" descr="th?id=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492375"/>
            <a:ext cx="3632200" cy="3744913"/>
          </a:xfrm>
          <a:prstGeom prst="rect">
            <a:avLst/>
          </a:prstGeom>
          <a:noFill/>
        </p:spPr>
      </p:pic>
      <p:pic>
        <p:nvPicPr>
          <p:cNvPr id="5133" name="Picture 13" descr="30q58PICcV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844675"/>
            <a:ext cx="61912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dirty="0" smtClean="0">
                <a:ln>
                  <a:noFill/>
                </a:ln>
                <a:ea typeface="雅坊美工12" pitchFamily="49" charset="-120"/>
              </a:rPr>
              <a:t>課文內容重點</a:t>
            </a:r>
            <a:r>
              <a:rPr lang="en-US" altLang="zh-TW" sz="4800" dirty="0" smtClean="0">
                <a:ln>
                  <a:noFill/>
                </a:ln>
                <a:ea typeface="雅坊美工12" pitchFamily="49" charset="-120"/>
              </a:rPr>
              <a:t>-</a:t>
            </a:r>
            <a:r>
              <a:rPr lang="zh-TW" altLang="en-US" sz="4800" dirty="0" smtClean="0">
                <a:ln>
                  <a:noFill/>
                </a:ln>
                <a:ea typeface="雅坊美工12" pitchFamily="49" charset="-120"/>
              </a:rPr>
              <a:t>開始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</a:rPr>
              <a:t>艾比為什麼會結交國際筆友</a:t>
            </a:r>
            <a:r>
              <a:rPr lang="en-US" altLang="zh-TW" dirty="0" smtClean="0">
                <a:solidFill>
                  <a:srgbClr val="000066"/>
                </a:solidFill>
              </a:rPr>
              <a:t>?</a:t>
            </a: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FF0066"/>
                </a:solidFill>
              </a:rPr>
              <a:t> 成績不及格，加分作業</a:t>
            </a:r>
            <a:endParaRPr lang="en-US" altLang="zh-TW" dirty="0" smtClean="0">
              <a:solidFill>
                <a:srgbClr val="FF0066"/>
              </a:solidFill>
            </a:endParaRPr>
          </a:p>
          <a:p>
            <a:r>
              <a:rPr lang="zh-TW" altLang="en-US" dirty="0" smtClean="0">
                <a:solidFill>
                  <a:srgbClr val="000066"/>
                </a:solidFill>
              </a:rPr>
              <a:t>艾比選擇的國際筆友住在哪裡</a:t>
            </a:r>
            <a:r>
              <a:rPr lang="en-US" altLang="zh-TW" dirty="0" smtClean="0">
                <a:solidFill>
                  <a:srgbClr val="000066"/>
                </a:solidFill>
              </a:rPr>
              <a:t>?</a:t>
            </a:r>
            <a:r>
              <a:rPr lang="zh-TW" altLang="en-US" dirty="0" smtClean="0">
                <a:solidFill>
                  <a:srgbClr val="000066"/>
                </a:solidFill>
              </a:rPr>
              <a:t>是誰</a:t>
            </a:r>
            <a:r>
              <a:rPr lang="en-US" altLang="zh-TW" dirty="0" smtClean="0">
                <a:solidFill>
                  <a:srgbClr val="000066"/>
                </a:solidFill>
              </a:rPr>
              <a:t>?</a:t>
            </a:r>
          </a:p>
          <a:p>
            <a:pPr>
              <a:buNone/>
            </a:pPr>
            <a:r>
              <a:rPr lang="zh-TW" altLang="en-US" dirty="0" smtClean="0">
                <a:solidFill>
                  <a:srgbClr val="FF0066"/>
                </a:solidFill>
              </a:rPr>
              <a:t>阿富汗山村；薩迪德</a:t>
            </a:r>
            <a:r>
              <a:rPr lang="en-US" altLang="zh-TW" dirty="0" smtClean="0">
                <a:solidFill>
                  <a:srgbClr val="FF0066"/>
                </a:solidFill>
              </a:rPr>
              <a:t>(</a:t>
            </a:r>
            <a:r>
              <a:rPr lang="zh-TW" altLang="en-US" dirty="0" smtClean="0">
                <a:solidFill>
                  <a:srgbClr val="FF0066"/>
                </a:solidFill>
              </a:rPr>
              <a:t>哥哥</a:t>
            </a:r>
            <a:r>
              <a:rPr lang="en-US" altLang="zh-TW" dirty="0" smtClean="0">
                <a:solidFill>
                  <a:srgbClr val="FF0066"/>
                </a:solidFill>
              </a:rPr>
              <a:t>)</a:t>
            </a:r>
            <a:r>
              <a:rPr lang="zh-TW" altLang="en-US" dirty="0" smtClean="0">
                <a:solidFill>
                  <a:srgbClr val="FF0066"/>
                </a:solidFill>
              </a:rPr>
              <a:t>、雅米拉</a:t>
            </a:r>
            <a:r>
              <a:rPr lang="en-US" altLang="zh-TW" dirty="0" smtClean="0">
                <a:solidFill>
                  <a:srgbClr val="FF0066"/>
                </a:solidFill>
              </a:rPr>
              <a:t>(</a:t>
            </a:r>
            <a:r>
              <a:rPr lang="zh-TW" altLang="en-US" dirty="0" smtClean="0">
                <a:solidFill>
                  <a:srgbClr val="FF0066"/>
                </a:solidFill>
              </a:rPr>
              <a:t>妹妹</a:t>
            </a:r>
            <a:r>
              <a:rPr lang="en-US" altLang="zh-TW" dirty="0" smtClean="0">
                <a:solidFill>
                  <a:srgbClr val="FF0066"/>
                </a:solidFill>
              </a:rPr>
              <a:t>)</a:t>
            </a:r>
          </a:p>
          <a:p>
            <a:r>
              <a:rPr lang="zh-TW" altLang="en-US" dirty="0" smtClean="0">
                <a:solidFill>
                  <a:srgbClr val="000066"/>
                </a:solidFill>
              </a:rPr>
              <a:t>為什麼信是由薩迪德所寫，署名卻是雅米拉？</a:t>
            </a:r>
            <a:endParaRPr lang="en-US" altLang="zh-TW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因為回教文化中</a:t>
            </a:r>
            <a:r>
              <a:rPr lang="zh-TW" altLang="en-US" dirty="0" smtClean="0">
                <a:solidFill>
                  <a:srgbClr val="FF0000"/>
                </a:solidFill>
              </a:rPr>
              <a:t>對兩性的</a:t>
            </a:r>
            <a:r>
              <a:rPr lang="zh-TW" altLang="en-US" dirty="0" smtClean="0">
                <a:solidFill>
                  <a:srgbClr val="FF0000"/>
                </a:solidFill>
              </a:rPr>
              <a:t>保守觀念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0066"/>
                </a:solidFill>
              </a:rPr>
              <a:t/>
            </a:r>
            <a:br>
              <a:rPr lang="en-US" altLang="zh-TW" dirty="0" smtClean="0">
                <a:solidFill>
                  <a:srgbClr val="000066"/>
                </a:solidFill>
              </a:rPr>
            </a:br>
            <a:endParaRPr lang="en-US" altLang="zh-TW" dirty="0" smtClean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dirty="0" smtClean="0">
                <a:ln>
                  <a:noFill/>
                </a:ln>
                <a:ea typeface="雅坊美工12" pitchFamily="49" charset="-120"/>
              </a:rPr>
              <a:t>課文內容重點</a:t>
            </a:r>
            <a:r>
              <a:rPr lang="en-US" altLang="zh-TW" sz="4800" dirty="0" smtClean="0">
                <a:ln>
                  <a:noFill/>
                </a:ln>
                <a:ea typeface="雅坊美工12" pitchFamily="49" charset="-120"/>
              </a:rPr>
              <a:t>-</a:t>
            </a:r>
            <a:r>
              <a:rPr lang="zh-TW" altLang="en-US" sz="4800" dirty="0" smtClean="0">
                <a:ln>
                  <a:noFill/>
                </a:ln>
                <a:ea typeface="雅坊美工12" pitchFamily="49" charset="-120"/>
              </a:rPr>
              <a:t>經過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66"/>
                </a:solidFill>
              </a:rPr>
              <a:t>阿富汗與美國有什麼不同的地方</a:t>
            </a:r>
            <a:r>
              <a:rPr lang="en-US" altLang="zh-TW" smtClean="0">
                <a:solidFill>
                  <a:srgbClr val="000066"/>
                </a:solidFill>
              </a:rPr>
              <a:t>?</a:t>
            </a:r>
          </a:p>
          <a:p>
            <a:r>
              <a:rPr lang="zh-TW" altLang="en-US" smtClean="0">
                <a:solidFill>
                  <a:srgbClr val="FF0066"/>
                </a:solidFill>
              </a:rPr>
              <a:t>阿富汗→傳統文化</a:t>
            </a:r>
            <a:br>
              <a:rPr lang="zh-TW" altLang="en-US" smtClean="0">
                <a:solidFill>
                  <a:srgbClr val="FF0066"/>
                </a:solidFill>
              </a:rPr>
            </a:br>
            <a:r>
              <a:rPr lang="zh-TW" altLang="en-US" smtClean="0">
                <a:solidFill>
                  <a:srgbClr val="FF0066"/>
                </a:solidFill>
              </a:rPr>
              <a:t>美國→現代文明</a:t>
            </a:r>
            <a:endParaRPr lang="en-US" altLang="zh-TW" smtClean="0">
              <a:solidFill>
                <a:srgbClr val="000066"/>
              </a:solidFill>
            </a:endParaRPr>
          </a:p>
        </p:txBody>
      </p:sp>
      <p:pic>
        <p:nvPicPr>
          <p:cNvPr id="69637" name="Picture 5" descr="F20050515164035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57563"/>
            <a:ext cx="3086100" cy="2057400"/>
          </a:xfrm>
          <a:prstGeom prst="rect">
            <a:avLst/>
          </a:prstGeom>
          <a:noFill/>
        </p:spPr>
      </p:pic>
      <p:pic>
        <p:nvPicPr>
          <p:cNvPr id="69639" name="Picture 7" descr="1315134397-404642246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933825"/>
            <a:ext cx="3024188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ea typeface="雅坊美工12" pitchFamily="49" charset="-120"/>
              </a:rPr>
              <a:t>中華女足</a:t>
            </a:r>
            <a:r>
              <a:rPr lang="en-US" altLang="zh-TW" sz="3600" dirty="0" err="1" smtClean="0">
                <a:ea typeface="雅坊美工12" pitchFamily="49" charset="-120"/>
              </a:rPr>
              <a:t>vs</a:t>
            </a:r>
            <a:r>
              <a:rPr lang="zh-TW" altLang="en-US" sz="3600" dirty="0" smtClean="0">
                <a:ea typeface="雅坊美工12" pitchFamily="49" charset="-120"/>
              </a:rPr>
              <a:t>伊朗隊</a:t>
            </a:r>
            <a:r>
              <a:rPr lang="en-US" altLang="zh-TW" sz="3600" dirty="0" smtClean="0">
                <a:ea typeface="雅坊美工12" pitchFamily="49" charset="-120"/>
              </a:rPr>
              <a:t>-</a:t>
            </a:r>
            <a:r>
              <a:rPr lang="zh-TW" altLang="en-US" sz="3600" dirty="0" smtClean="0">
                <a:ea typeface="雅坊美工12" pitchFamily="49" charset="-120"/>
              </a:rPr>
              <a:t>奧運資格賽</a:t>
            </a:r>
            <a:r>
              <a:rPr lang="en-US" altLang="zh-TW" sz="3600" dirty="0" smtClean="0">
                <a:ea typeface="雅坊美工12" pitchFamily="49" charset="-120"/>
              </a:rPr>
              <a:t>3</a:t>
            </a:r>
            <a:r>
              <a:rPr lang="zh-TW" altLang="en-US" sz="3600" dirty="0" smtClean="0">
                <a:ea typeface="雅坊美工12" pitchFamily="49" charset="-120"/>
              </a:rPr>
              <a:t>月</a:t>
            </a:r>
            <a:r>
              <a:rPr lang="en-US" altLang="zh-TW" sz="3600" dirty="0" smtClean="0">
                <a:ea typeface="雅坊美工12" pitchFamily="49" charset="-120"/>
              </a:rPr>
              <a:t>24</a:t>
            </a:r>
            <a:r>
              <a:rPr lang="zh-TW" altLang="en-US" sz="3600" dirty="0" smtClean="0">
                <a:ea typeface="雅坊美工12" pitchFamily="49" charset="-120"/>
              </a:rPr>
              <a:t>日</a:t>
            </a:r>
            <a:endParaRPr lang="zh-TW" altLang="en-US" sz="3600" dirty="0">
              <a:ea typeface="雅坊美工12" pitchFamily="49" charset="-120"/>
            </a:endParaRPr>
          </a:p>
        </p:txBody>
      </p:sp>
      <p:pic>
        <p:nvPicPr>
          <p:cNvPr id="1026" name="Picture 2" descr="C:\Users\user\Desktop\Noname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462881"/>
            <a:ext cx="8153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ea typeface="雅坊美工12" pitchFamily="49" charset="-120"/>
              </a:rPr>
              <a:t>中華女足</a:t>
            </a:r>
            <a:r>
              <a:rPr lang="en-US" altLang="zh-TW" dirty="0" err="1" smtClean="0">
                <a:ea typeface="雅坊美工12" pitchFamily="49" charset="-120"/>
              </a:rPr>
              <a:t>vs</a:t>
            </a:r>
            <a:r>
              <a:rPr lang="zh-TW" altLang="en-US" dirty="0" smtClean="0">
                <a:ea typeface="雅坊美工12" pitchFamily="49" charset="-120"/>
              </a:rPr>
              <a:t>伊朗隊</a:t>
            </a:r>
            <a:r>
              <a:rPr lang="en-US" altLang="zh-TW" dirty="0" smtClean="0">
                <a:ea typeface="雅坊美工12" pitchFamily="49" charset="-120"/>
              </a:rPr>
              <a:t>-</a:t>
            </a:r>
            <a:r>
              <a:rPr lang="zh-TW" altLang="en-US" dirty="0" smtClean="0">
                <a:ea typeface="雅坊美工12" pitchFamily="49" charset="-120"/>
              </a:rPr>
              <a:t>奧運資格賽</a:t>
            </a:r>
            <a:r>
              <a:rPr lang="en-US" altLang="zh-TW" dirty="0" smtClean="0">
                <a:ea typeface="雅坊美工12" pitchFamily="49" charset="-120"/>
              </a:rPr>
              <a:t>3</a:t>
            </a:r>
            <a:r>
              <a:rPr lang="zh-TW" altLang="en-US" dirty="0" smtClean="0">
                <a:ea typeface="雅坊美工12" pitchFamily="49" charset="-120"/>
              </a:rPr>
              <a:t>月</a:t>
            </a:r>
            <a:r>
              <a:rPr lang="en-US" altLang="zh-TW" dirty="0" smtClean="0">
                <a:ea typeface="雅坊美工12" pitchFamily="49" charset="-120"/>
              </a:rPr>
              <a:t>24</a:t>
            </a:r>
            <a:r>
              <a:rPr lang="zh-TW" altLang="en-US" dirty="0" smtClean="0">
                <a:ea typeface="雅坊美工12" pitchFamily="49" charset="-120"/>
              </a:rPr>
              <a:t>日</a:t>
            </a:r>
            <a:endParaRPr lang="zh-TW" altLang="en-US" dirty="0"/>
          </a:p>
        </p:txBody>
      </p:sp>
      <p:pic>
        <p:nvPicPr>
          <p:cNvPr id="2050" name="Picture 2" descr="C:\Users\user\Desktop\Noname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1299369"/>
            <a:ext cx="806767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85010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ea typeface="雅坊美工12" pitchFamily="49" charset="-120"/>
              </a:rPr>
              <a:t>中華女足</a:t>
            </a:r>
            <a:r>
              <a:rPr lang="en-US" altLang="zh-TW" dirty="0" err="1" smtClean="0">
                <a:ea typeface="雅坊美工12" pitchFamily="49" charset="-120"/>
              </a:rPr>
              <a:t>vs</a:t>
            </a:r>
            <a:r>
              <a:rPr lang="zh-TW" altLang="en-US" dirty="0" smtClean="0">
                <a:ea typeface="雅坊美工12" pitchFamily="49" charset="-120"/>
              </a:rPr>
              <a:t>伊朗隊</a:t>
            </a:r>
            <a:r>
              <a:rPr lang="en-US" altLang="zh-TW" dirty="0" smtClean="0">
                <a:ea typeface="雅坊美工12" pitchFamily="49" charset="-120"/>
              </a:rPr>
              <a:t>-</a:t>
            </a:r>
            <a:r>
              <a:rPr lang="zh-TW" altLang="en-US" dirty="0" smtClean="0">
                <a:ea typeface="雅坊美工12" pitchFamily="49" charset="-120"/>
              </a:rPr>
              <a:t>奧運資格賽</a:t>
            </a:r>
            <a:r>
              <a:rPr lang="en-US" altLang="zh-TW" dirty="0" smtClean="0">
                <a:ea typeface="雅坊美工12" pitchFamily="49" charset="-120"/>
              </a:rPr>
              <a:t>3</a:t>
            </a:r>
            <a:r>
              <a:rPr lang="zh-TW" altLang="en-US" dirty="0" smtClean="0">
                <a:ea typeface="雅坊美工12" pitchFamily="49" charset="-120"/>
              </a:rPr>
              <a:t>月</a:t>
            </a:r>
            <a:r>
              <a:rPr lang="en-US" altLang="zh-TW" dirty="0" smtClean="0">
                <a:ea typeface="雅坊美工12" pitchFamily="49" charset="-120"/>
              </a:rPr>
              <a:t>24</a:t>
            </a:r>
            <a:r>
              <a:rPr lang="zh-TW" altLang="en-US" dirty="0" smtClean="0">
                <a:ea typeface="雅坊美工12" pitchFamily="49" charset="-120"/>
              </a:rPr>
              <a:t>日</a:t>
            </a:r>
            <a:endParaRPr lang="zh-TW" altLang="en-US" dirty="0"/>
          </a:p>
        </p:txBody>
      </p:sp>
      <p:pic>
        <p:nvPicPr>
          <p:cNvPr id="3075" name="Picture 3" descr="C:\Users\user\Desktop\Noname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56784" cy="554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課文內容重點</a:t>
            </a:r>
            <a:r>
              <a:rPr lang="en-US" altLang="zh-TW" sz="4800" smtClean="0">
                <a:ln>
                  <a:noFill/>
                </a:ln>
                <a:ea typeface="雅坊美工12" pitchFamily="49" charset="-120"/>
              </a:rPr>
              <a:t>-</a:t>
            </a:r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結局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</a:rPr>
              <a:t>艾比和阿富汗筆友為何中止來信</a:t>
            </a:r>
            <a:r>
              <a:rPr lang="en-US" altLang="zh-TW" dirty="0" smtClean="0">
                <a:solidFill>
                  <a:srgbClr val="000066"/>
                </a:solidFill>
              </a:rPr>
              <a:t>?</a:t>
            </a:r>
          </a:p>
          <a:p>
            <a:endParaRPr lang="en-US" altLang="zh-TW" dirty="0" smtClean="0">
              <a:solidFill>
                <a:srgbClr val="FF0066"/>
              </a:solidFill>
            </a:endParaRPr>
          </a:p>
          <a:p>
            <a:r>
              <a:rPr lang="zh-TW" altLang="en-US" dirty="0" smtClean="0">
                <a:solidFill>
                  <a:srgbClr val="FF0066"/>
                </a:solidFill>
              </a:rPr>
              <a:t>阿富汗→塔利班士兵撕掉信</a:t>
            </a:r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FF0066"/>
                </a:solidFill>
              </a:rPr>
              <a:t>   </a:t>
            </a:r>
            <a:r>
              <a:rPr lang="zh-TW" altLang="en-US" dirty="0" smtClean="0">
                <a:solidFill>
                  <a:srgbClr val="FF0066"/>
                </a:solidFill>
              </a:rPr>
              <a:t>美國→家長抗議</a:t>
            </a:r>
            <a:endParaRPr lang="en-US" altLang="zh-TW" dirty="0" smtClean="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en-US" altLang="zh-TW" dirty="0" smtClean="0">
                <a:solidFill>
                  <a:srgbClr val="FF0066"/>
                </a:solidFill>
              </a:rPr>
              <a:t>   </a:t>
            </a:r>
            <a:r>
              <a:rPr lang="zh-TW" altLang="en-US" dirty="0" smtClean="0">
                <a:solidFill>
                  <a:srgbClr val="FF0066"/>
                </a:solidFill>
              </a:rPr>
              <a:t>文化的差距→開放的文化與保守的文化</a:t>
            </a:r>
          </a:p>
          <a:p>
            <a:pPr>
              <a:buFontTx/>
              <a:buNone/>
            </a:pPr>
            <a:endParaRPr lang="en-US" altLang="zh-TW" dirty="0" smtClean="0">
              <a:solidFill>
                <a:srgbClr val="FF0066"/>
              </a:solidFill>
            </a:endParaRPr>
          </a:p>
          <a:p>
            <a:pPr>
              <a:buFontTx/>
              <a:buNone/>
            </a:pPr>
            <a:endParaRPr lang="en-US" altLang="zh-TW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心智圖偵察</a:t>
            </a:r>
          </a:p>
        </p:txBody>
      </p:sp>
      <p:sp>
        <p:nvSpPr>
          <p:cNvPr id="63492" name="Rectangle 4"/>
          <p:cNvSpPr>
            <a:spLocks noGrp="1"/>
          </p:cNvSpPr>
          <p:nvPr>
            <p:ph type="body" idx="4294967295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r>
              <a:rPr lang="zh-TW" altLang="en-US" smtClean="0"/>
              <a:t>以下偵察活動是</a:t>
            </a:r>
            <a:r>
              <a:rPr lang="zh-TW" altLang="en-US" b="1" smtClean="0">
                <a:solidFill>
                  <a:srgbClr val="FF0066"/>
                </a:solidFill>
              </a:rPr>
              <a:t>為了讓大家今天畫的</a:t>
            </a:r>
            <a:br>
              <a:rPr lang="zh-TW" altLang="en-US" b="1" smtClean="0">
                <a:solidFill>
                  <a:srgbClr val="FF0066"/>
                </a:solidFill>
              </a:rPr>
            </a:br>
            <a:r>
              <a:rPr lang="zh-TW" altLang="en-US" b="1" smtClean="0">
                <a:solidFill>
                  <a:srgbClr val="FF0066"/>
                </a:solidFill>
              </a:rPr>
              <a:t>心智圖更進步</a:t>
            </a:r>
            <a:r>
              <a:rPr lang="zh-TW" altLang="en-US" smtClean="0"/>
              <a:t>，所以掃描作品作者部份</a:t>
            </a:r>
            <a:br>
              <a:rPr lang="zh-TW" altLang="en-US" smtClean="0"/>
            </a:br>
            <a:r>
              <a:rPr lang="zh-TW" altLang="en-US" smtClean="0"/>
              <a:t>會使用馬賽克或其他處理，請大家互相</a:t>
            </a:r>
            <a:br>
              <a:rPr lang="zh-TW" altLang="en-US" smtClean="0"/>
            </a:br>
            <a:r>
              <a:rPr lang="zh-TW" altLang="en-US" smtClean="0"/>
              <a:t>提醒繪製規則。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書籍資料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2314575" cy="4525963"/>
          </a:xfrm>
        </p:spPr>
        <p:txBody>
          <a:bodyPr/>
          <a:lstStyle/>
          <a:p>
            <a:r>
              <a:rPr lang="zh-TW" altLang="en-US" smtClean="0">
                <a:solidFill>
                  <a:srgbClr val="4B350D"/>
                </a:solidFill>
              </a:rPr>
              <a:t>書名：</a:t>
            </a:r>
          </a:p>
          <a:p>
            <a:r>
              <a:rPr lang="zh-TW" altLang="en-US" smtClean="0">
                <a:solidFill>
                  <a:srgbClr val="4B350D"/>
                </a:solidFill>
              </a:rPr>
              <a:t>作者：</a:t>
            </a:r>
          </a:p>
          <a:p>
            <a:r>
              <a:rPr lang="zh-TW" altLang="en-US" smtClean="0">
                <a:solidFill>
                  <a:srgbClr val="4B350D"/>
                </a:solidFill>
              </a:rPr>
              <a:t>譯者：</a:t>
            </a:r>
          </a:p>
          <a:p>
            <a:r>
              <a:rPr lang="zh-TW" altLang="en-US" smtClean="0">
                <a:solidFill>
                  <a:srgbClr val="4B350D"/>
                </a:solidFill>
              </a:rPr>
              <a:t>出版年月：</a:t>
            </a:r>
          </a:p>
          <a:p>
            <a:r>
              <a:rPr lang="zh-TW" altLang="en-US" smtClean="0">
                <a:solidFill>
                  <a:srgbClr val="4B350D"/>
                </a:solidFill>
              </a:rPr>
              <a:t>出版商：</a:t>
            </a:r>
          </a:p>
        </p:txBody>
      </p:sp>
      <p:sp>
        <p:nvSpPr>
          <p:cNvPr id="53252" name="Rectangle 4"/>
          <p:cNvSpPr>
            <a:spLocks noGrp="1"/>
          </p:cNvSpPr>
          <p:nvPr>
            <p:ph type="body" sz="half" idx="2"/>
          </p:nvPr>
        </p:nvSpPr>
        <p:spPr>
          <a:xfrm>
            <a:off x="2771775" y="1600200"/>
            <a:ext cx="5915025" cy="452596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mtClean="0">
                <a:solidFill>
                  <a:srgbClr val="FF0066"/>
                </a:solidFill>
              </a:rPr>
              <a:t>我的阿富汗筆友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66"/>
                </a:solidFill>
              </a:rPr>
              <a:t>安德魯</a:t>
            </a:r>
            <a:r>
              <a:rPr lang="en-US" altLang="zh-TW" smtClean="0">
                <a:solidFill>
                  <a:srgbClr val="FF0066"/>
                </a:solidFill>
              </a:rPr>
              <a:t>‧</a:t>
            </a:r>
            <a:r>
              <a:rPr lang="zh-TW" altLang="en-US" smtClean="0">
                <a:solidFill>
                  <a:srgbClr val="FF0066"/>
                </a:solidFill>
              </a:rPr>
              <a:t>克萊門斯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66"/>
                </a:solidFill>
              </a:rPr>
              <a:t>周怡伶</a:t>
            </a:r>
          </a:p>
          <a:p>
            <a:pPr>
              <a:buFontTx/>
              <a:buNone/>
            </a:pPr>
            <a:r>
              <a:rPr lang="en-US" altLang="zh-TW" smtClean="0">
                <a:solidFill>
                  <a:srgbClr val="FF0066"/>
                </a:solidFill>
              </a:rPr>
              <a:t>2010/3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66"/>
                </a:solidFill>
              </a:rPr>
              <a:t>遠流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讀後感想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000066"/>
                </a:solidFill>
              </a:rPr>
              <a:t>讀完這本書的發現</a:t>
            </a:r>
          </a:p>
          <a:p>
            <a:r>
              <a:rPr lang="zh-TW" altLang="en-US" smtClean="0">
                <a:solidFill>
                  <a:srgbClr val="FF0066"/>
                </a:solidFill>
              </a:rPr>
              <a:t>原來世界上有地方沒有網路</a:t>
            </a:r>
          </a:p>
          <a:p>
            <a:r>
              <a:rPr lang="zh-TW" altLang="en-US" smtClean="0">
                <a:solidFill>
                  <a:srgbClr val="FF0066"/>
                </a:solidFill>
              </a:rPr>
              <a:t>女孩不同：阿富汗→全身包到只剩眼睛</a:t>
            </a:r>
            <a:br>
              <a:rPr lang="zh-TW" altLang="en-US" smtClean="0">
                <a:solidFill>
                  <a:srgbClr val="FF0066"/>
                </a:solidFill>
              </a:rPr>
            </a:br>
            <a:r>
              <a:rPr lang="zh-TW" altLang="en-US" smtClean="0">
                <a:solidFill>
                  <a:srgbClr val="FF0066"/>
                </a:solidFill>
              </a:rPr>
              <a:t>                    美國→可以穿</a:t>
            </a:r>
            <a:r>
              <a:rPr lang="en-US" altLang="zh-TW" smtClean="0">
                <a:solidFill>
                  <a:srgbClr val="FF0066"/>
                </a:solidFill>
              </a:rPr>
              <a:t>T</a:t>
            </a:r>
            <a:r>
              <a:rPr lang="zh-TW" altLang="en-US" smtClean="0">
                <a:solidFill>
                  <a:srgbClr val="FF0066"/>
                </a:solidFill>
              </a:rPr>
              <a:t>恤</a:t>
            </a:r>
          </a:p>
          <a:p>
            <a:r>
              <a:rPr lang="zh-TW" altLang="en-US" smtClean="0">
                <a:solidFill>
                  <a:srgbClr val="FF0066"/>
                </a:solidFill>
              </a:rPr>
              <a:t>山：阿富汗→交通不便、躲恐怖份子</a:t>
            </a:r>
          </a:p>
          <a:p>
            <a:pPr>
              <a:buFontTx/>
              <a:buNone/>
            </a:pPr>
            <a:r>
              <a:rPr lang="zh-TW" altLang="en-US" smtClean="0">
                <a:solidFill>
                  <a:srgbClr val="FF0066"/>
                </a:solidFill>
              </a:rPr>
              <a:t>           美國→休閒攀岩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讀後感想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66"/>
                </a:solidFill>
              </a:rPr>
              <a:t>讀完這本書的啟發</a:t>
            </a:r>
          </a:p>
          <a:p>
            <a:r>
              <a:rPr lang="zh-TW" altLang="en-US" dirty="0" smtClean="0">
                <a:solidFill>
                  <a:srgbClr val="FF0066"/>
                </a:solidFill>
              </a:rPr>
              <a:t>眼界變寬</a:t>
            </a:r>
          </a:p>
          <a:p>
            <a:r>
              <a:rPr lang="zh-TW" altLang="en-US" dirty="0" smtClean="0">
                <a:solidFill>
                  <a:srgbClr val="FF0066"/>
                </a:solidFill>
              </a:rPr>
              <a:t>心眼變廣</a:t>
            </a:r>
          </a:p>
          <a:p>
            <a:r>
              <a:rPr lang="zh-TW" altLang="en-US" dirty="0" smtClean="0">
                <a:solidFill>
                  <a:srgbClr val="FF0066"/>
                </a:solidFill>
              </a:rPr>
              <a:t>想結交國際筆友</a:t>
            </a:r>
          </a:p>
          <a:p>
            <a:r>
              <a:rPr lang="zh-TW" altLang="en-US" dirty="0" smtClean="0">
                <a:solidFill>
                  <a:srgbClr val="FF0066"/>
                </a:solidFill>
              </a:rPr>
              <a:t>想環遊世界</a:t>
            </a:r>
            <a:endParaRPr lang="en-US" altLang="zh-TW" dirty="0" smtClean="0">
              <a:solidFill>
                <a:srgbClr val="FF0066"/>
              </a:solidFill>
            </a:endParaRPr>
          </a:p>
          <a:p>
            <a:r>
              <a:rPr lang="zh-TW" altLang="en-US" dirty="0" smtClean="0">
                <a:solidFill>
                  <a:srgbClr val="FF0066"/>
                </a:solidFill>
              </a:rPr>
              <a:t>想體認不同文化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1979613" y="692150"/>
            <a:ext cx="5029200" cy="1295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5400" smtClean="0">
                <a:ln>
                  <a:noFill/>
                </a:ln>
                <a:ea typeface="雅坊美工12" pitchFamily="49" charset="-120"/>
              </a:rPr>
              <a:t>重點生字屋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540000" y="31623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涉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540000" y="40259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俯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40000" y="48910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瞰</a:t>
            </a: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2397125" y="2335213"/>
            <a:ext cx="1150938" cy="863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906838" y="31416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斥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3906838" y="4005263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撕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906838" y="487045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繩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763963" y="2314575"/>
            <a:ext cx="1150937" cy="863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6877050" y="981075"/>
            <a:ext cx="1439863" cy="1296988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auto">
          <a:xfrm>
            <a:off x="900113" y="1557338"/>
            <a:ext cx="1441450" cy="1223962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219700" y="31765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喀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5219700" y="4040188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遵</a:t>
            </a: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5219700" y="4905375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000">
                <a:solidFill>
                  <a:srgbClr val="FF0000"/>
                </a:solidFill>
                <a:ea typeface="王漢宗中明體注音" pitchFamily="82" charset="-120"/>
              </a:rPr>
              <a:t>薩</a:t>
            </a:r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5076825" y="2349500"/>
            <a:ext cx="1150938" cy="863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-2052638" y="333375"/>
            <a:ext cx="8229601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ln>
                  <a:noFill/>
                </a:ln>
                <a:ea typeface="雅坊美工12" pitchFamily="49" charset="-120"/>
              </a:rPr>
              <a:t>字音字形辨識</a:t>
            </a:r>
          </a:p>
        </p:txBody>
      </p:sp>
      <p:sp>
        <p:nvSpPr>
          <p:cNvPr id="52228" name="Rectangle 4"/>
          <p:cNvSpPr>
            <a:spLocks noGrp="1"/>
          </p:cNvSpPr>
          <p:nvPr>
            <p:ph type="body" sz="half" idx="1"/>
          </p:nvPr>
        </p:nvSpPr>
        <p:spPr>
          <a:xfrm>
            <a:off x="250825" y="1557338"/>
            <a:ext cx="4475163" cy="4997450"/>
          </a:xfrm>
        </p:spPr>
        <p:txBody>
          <a:bodyPr/>
          <a:lstStyle/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伶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玲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鈴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聆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  <a:p>
            <a:endParaRPr kumimoji="0" lang="en-US" altLang="zh-TW" b="1" smtClean="0">
              <a:solidFill>
                <a:srgbClr val="4B350D"/>
              </a:solidFill>
              <a:latin typeface="標楷體" pitchFamily="65" charset="-120"/>
            </a:endParaRPr>
          </a:p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遵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  <a:p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尊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　　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) </a:t>
            </a:r>
            <a:r>
              <a:rPr kumimoji="0" lang="zh-TW" altLang="en-US" b="1" smtClean="0">
                <a:solidFill>
                  <a:srgbClr val="4B350D"/>
                </a:solidFill>
                <a:latin typeface="標楷體" pitchFamily="65" charset="-120"/>
              </a:rPr>
              <a:t>： </a:t>
            </a:r>
            <a:r>
              <a:rPr kumimoji="0" lang="en-US" altLang="zh-TW" b="1" smtClean="0">
                <a:solidFill>
                  <a:srgbClr val="4B350D"/>
                </a:solidFill>
                <a:latin typeface="標楷體" pitchFamily="65" charset="-120"/>
              </a:rPr>
              <a:t>(      )</a:t>
            </a:r>
          </a:p>
        </p:txBody>
      </p:sp>
      <p:sp>
        <p:nvSpPr>
          <p:cNvPr id="52229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rgbClr val="4B350D"/>
                </a:solidFill>
              </a:rPr>
              <a:t>艾</a:t>
            </a:r>
            <a:r>
              <a:rPr lang="en-US" altLang="zh-TW" b="1" smtClean="0">
                <a:solidFill>
                  <a:srgbClr val="4B350D"/>
                </a:solidFill>
              </a:rPr>
              <a:t>-(        )-(          )</a:t>
            </a:r>
          </a:p>
          <a:p>
            <a:pPr>
              <a:buFontTx/>
              <a:buNone/>
            </a:pPr>
            <a:r>
              <a:rPr lang="en-US" altLang="zh-TW" b="1" smtClean="0">
                <a:solidFill>
                  <a:srgbClr val="4B350D"/>
                </a:solidFill>
              </a:rPr>
              <a:t>         (        )-(                  )</a:t>
            </a:r>
          </a:p>
          <a:p>
            <a:r>
              <a:rPr lang="zh-TW" altLang="en-US" b="1" smtClean="0">
                <a:solidFill>
                  <a:srgbClr val="4B350D"/>
                </a:solidFill>
              </a:rPr>
              <a:t>撕</a:t>
            </a:r>
            <a:r>
              <a:rPr lang="en-US" altLang="zh-TW" b="1" smtClean="0">
                <a:solidFill>
                  <a:srgbClr val="4B350D"/>
                </a:solidFill>
              </a:rPr>
              <a:t>-(        )-(          )</a:t>
            </a:r>
          </a:p>
          <a:p>
            <a:pPr>
              <a:buFontTx/>
              <a:buNone/>
            </a:pPr>
            <a:r>
              <a:rPr lang="en-US" altLang="zh-TW" b="1" smtClean="0">
                <a:solidFill>
                  <a:srgbClr val="4B350D"/>
                </a:solidFill>
              </a:rPr>
              <a:t>         (        )-(          )</a:t>
            </a:r>
          </a:p>
          <a:p>
            <a:endParaRPr lang="zh-TW" altLang="en-US" b="1" smtClean="0">
              <a:solidFill>
                <a:srgbClr val="4B350D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6853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zh-TW" altLang="en-US" sz="5400" b="1">
                <a:solidFill>
                  <a:srgbClr val="4B350D"/>
                </a:solidFill>
                <a:latin typeface="Times New Roman" pitchFamily="18" charset="0"/>
                <a:ea typeface="雅坊美工12" pitchFamily="49" charset="-120"/>
              </a:rPr>
              <a:t>多音字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184525" y="152876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伶俐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203575" y="206057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玲瓏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203575" y="26368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鈴聲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203575" y="314166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聆聽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276600" y="40767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遵守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3276600" y="47244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尊重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711950" y="152876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艾草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675438" y="2060575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自怨自</a:t>
            </a:r>
            <a:r>
              <a:rPr lang="zh-TW" altLang="en-US" sz="2800" b="1">
                <a:solidFill>
                  <a:srgbClr val="FF0066"/>
                </a:solidFill>
                <a:ea typeface="王漢宗中楷體破音一" pitchFamily="82" charset="-120"/>
              </a:rPr>
              <a:t>艾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6732588" y="26368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撕裂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6700838" y="3140075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66"/>
                </a:solidFill>
                <a:ea typeface="標楷體" pitchFamily="65" charset="-120"/>
              </a:rPr>
              <a:t>提</a:t>
            </a:r>
            <a:r>
              <a:rPr lang="zh-TW" altLang="en-US" sz="2800" b="1">
                <a:solidFill>
                  <a:srgbClr val="FF0066"/>
                </a:solidFill>
                <a:ea typeface="王漢宗中楷體破音一" pitchFamily="82" charset="-120"/>
              </a:rPr>
              <a:t>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2" grpId="0"/>
      <p:bldP spid="52233" grpId="0"/>
      <p:bldP spid="52234" grpId="0"/>
      <p:bldP spid="52235" grpId="0"/>
      <p:bldP spid="52236" grpId="0"/>
      <p:bldP spid="52237" grpId="0"/>
      <p:bldP spid="52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dirty="0" smtClean="0">
                <a:ln>
                  <a:noFill/>
                </a:ln>
                <a:ea typeface="雅坊美工12" pitchFamily="49" charset="-120"/>
              </a:rPr>
              <a:t>寫出部首並造詞</a:t>
            </a:r>
          </a:p>
        </p:txBody>
      </p:sp>
      <p:sp>
        <p:nvSpPr>
          <p:cNvPr id="7578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德：</a:t>
            </a:r>
            <a:r>
              <a:rPr lang="en-US" altLang="zh-TW" smtClean="0">
                <a:latin typeface="標楷體" pitchFamily="65" charset="-120"/>
              </a:rPr>
              <a:t>(    ) </a:t>
            </a:r>
            <a:r>
              <a:rPr lang="zh-TW" altLang="en-US" smtClean="0">
                <a:latin typeface="標楷體" pitchFamily="65" charset="-120"/>
              </a:rPr>
              <a:t>部－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　　</a:t>
            </a:r>
            <a:r>
              <a:rPr lang="en-US" altLang="zh-TW" smtClean="0">
                <a:latin typeface="標楷體" pitchFamily="65" charset="-120"/>
              </a:rPr>
              <a:t>)</a:t>
            </a:r>
          </a:p>
          <a:p>
            <a:r>
              <a:rPr lang="zh-TW" altLang="en-US" smtClean="0">
                <a:latin typeface="標楷體" pitchFamily="65" charset="-120"/>
              </a:rPr>
              <a:t>司：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</a:rPr>
              <a:t>) </a:t>
            </a:r>
            <a:r>
              <a:rPr lang="zh-TW" altLang="en-US" smtClean="0">
                <a:latin typeface="標楷體" pitchFamily="65" charset="-120"/>
              </a:rPr>
              <a:t>部－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　　</a:t>
            </a:r>
            <a:r>
              <a:rPr lang="en-US" altLang="zh-TW" smtClean="0">
                <a:latin typeface="標楷體" pitchFamily="65" charset="-120"/>
              </a:rPr>
              <a:t>)</a:t>
            </a:r>
          </a:p>
          <a:p>
            <a:r>
              <a:rPr lang="zh-TW" altLang="en-US" smtClean="0">
                <a:latin typeface="標楷體" pitchFamily="65" charset="-120"/>
              </a:rPr>
              <a:t>斥：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</a:rPr>
              <a:t>) </a:t>
            </a:r>
            <a:r>
              <a:rPr lang="zh-TW" altLang="en-US" smtClean="0">
                <a:latin typeface="標楷體" pitchFamily="65" charset="-120"/>
              </a:rPr>
              <a:t>部－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　　</a:t>
            </a:r>
            <a:r>
              <a:rPr lang="en-US" altLang="zh-TW" smtClean="0">
                <a:latin typeface="標楷體" pitchFamily="65" charset="-120"/>
              </a:rPr>
              <a:t>)</a:t>
            </a:r>
          </a:p>
          <a:p>
            <a:r>
              <a:rPr lang="zh-TW" altLang="en-US" smtClean="0">
                <a:latin typeface="標楷體" pitchFamily="65" charset="-120"/>
              </a:rPr>
              <a:t>繩：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</a:rPr>
              <a:t>) </a:t>
            </a:r>
            <a:r>
              <a:rPr lang="zh-TW" altLang="en-US" smtClean="0">
                <a:latin typeface="標楷體" pitchFamily="65" charset="-120"/>
              </a:rPr>
              <a:t>部－</a:t>
            </a:r>
            <a:r>
              <a:rPr lang="en-US" altLang="zh-TW" smtClean="0">
                <a:latin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</a:rPr>
              <a:t>　　　　</a:t>
            </a:r>
            <a:r>
              <a:rPr lang="en-US" altLang="zh-TW" smtClean="0">
                <a:latin typeface="標楷體" pitchFamily="65" charset="-120"/>
              </a:rPr>
              <a:t>)</a:t>
            </a:r>
          </a:p>
          <a:p>
            <a:endParaRPr lang="en-US" altLang="zh-TW" smtClean="0">
              <a:latin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979613" y="1628775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王漢宗中明體注音" pitchFamily="82" charset="-120"/>
              </a:rPr>
              <a:t>彳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979613" y="220503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王漢宗中明體注音" pitchFamily="82" charset="-120"/>
              </a:rPr>
              <a:t>口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051050" y="285273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王漢宗中明體注音" pitchFamily="82" charset="-120"/>
              </a:rPr>
              <a:t>斤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051050" y="3357563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王漢宗中明體注音" pitchFamily="82" charset="-120"/>
              </a:rPr>
              <a:t>糸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4572000" y="15573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品德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572000" y="220503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卡</a:t>
            </a:r>
            <a:r>
              <a:rPr lang="zh-TW" altLang="en-US" sz="2800">
                <a:solidFill>
                  <a:srgbClr val="FF0000"/>
                </a:solidFill>
                <a:ea typeface="王漢宗中明體注音" pitchFamily="82" charset="-120"/>
              </a:rPr>
              <a:t>司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572000" y="285273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斥責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572000" y="34290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準繩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5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2" grpId="0"/>
      <p:bldP spid="75783" grpId="0"/>
      <p:bldP spid="75784" grpId="0"/>
      <p:bldP spid="75788" grpId="0"/>
      <p:bldP spid="75789" grpId="0"/>
      <p:bldP spid="757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ea typeface="雅坊美工12" pitchFamily="49" charset="-120"/>
              </a:rPr>
              <a:t>學生作品</a:t>
            </a:r>
            <a:r>
              <a:rPr lang="en-US" altLang="zh-TW" sz="4800" dirty="0" smtClean="0">
                <a:ea typeface="雅坊美工12" pitchFamily="49" charset="-120"/>
              </a:rPr>
              <a:t>1</a:t>
            </a:r>
            <a:endParaRPr lang="zh-TW" altLang="en-US" sz="4800" dirty="0">
              <a:ea typeface="雅坊美工12" pitchFamily="49" charset="-120"/>
            </a:endParaRPr>
          </a:p>
        </p:txBody>
      </p:sp>
      <p:pic>
        <p:nvPicPr>
          <p:cNvPr id="78851" name="Picture 3" descr="C:\Users\user\Desktop\心智圖突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974"/>
            <a:ext cx="7992888" cy="5472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dirty="0" smtClean="0">
                <a:ea typeface="雅坊美工12" pitchFamily="49" charset="-120"/>
              </a:rPr>
              <a:t>學生作品</a:t>
            </a:r>
            <a:r>
              <a:rPr lang="en-US" altLang="zh-TW" dirty="0" smtClean="0">
                <a:ea typeface="雅坊美工12" pitchFamily="49" charset="-120"/>
              </a:rPr>
              <a:t>2</a:t>
            </a:r>
            <a:endParaRPr lang="zh-TW" altLang="en-US" dirty="0"/>
          </a:p>
        </p:txBody>
      </p:sp>
      <p:pic>
        <p:nvPicPr>
          <p:cNvPr id="79874" name="Picture 2" descr="C:\Users\user\Desktop\心智圖圖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64895" cy="518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6564" name="Picture 4" descr="604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2771775" y="6092825"/>
            <a:ext cx="1655763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92138" y="355600"/>
            <a:ext cx="750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各分支顏色，需要使用不同顏色書寫</a:t>
            </a:r>
          </a:p>
          <a:p>
            <a:r>
              <a:rPr lang="zh-TW" altLang="en-US" sz="3600" b="1">
                <a:solidFill>
                  <a:srgbClr val="FF0000"/>
                </a:solidFill>
                <a:ea typeface="標楷體" pitchFamily="65" charset="-120"/>
              </a:rPr>
              <a:t>各分支的主題要明確</a:t>
            </a:r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5003800" y="2276475"/>
            <a:ext cx="6477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2339975" y="2924175"/>
            <a:ext cx="6477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3203575" y="2276475"/>
            <a:ext cx="647700" cy="936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 animBg="1"/>
      <p:bldP spid="66568" grpId="0" animBg="1"/>
      <p:bldP spid="665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9" name="Picture 5" descr="604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7235825" y="6092825"/>
            <a:ext cx="1908175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0800" y="233363"/>
            <a:ext cx="445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書寫方向由中心主題到兩端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1438" y="765175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每一個線條上的字可再分明</a:t>
            </a: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-107950" y="2852738"/>
            <a:ext cx="3203575" cy="20161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5616575" y="3068638"/>
            <a:ext cx="3203575" cy="20161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3" grpId="0" animBg="1"/>
      <p:bldP spid="675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8612" name="Picture 4" descr="604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84213" y="2420938"/>
            <a:ext cx="1511300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751138" y="6210300"/>
            <a:ext cx="445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同個分支顏色要使用同一種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 rot="-2574455">
            <a:off x="-252413" y="3500438"/>
            <a:ext cx="4140201" cy="16557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2205038"/>
            <a:ext cx="8229600" cy="17859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5400" b="0" smtClean="0">
                <a:ln>
                  <a:noFill/>
                </a:ln>
                <a:latin typeface="雅坊美工12" pitchFamily="49" charset="-120"/>
                <a:ea typeface="雅坊美工12" pitchFamily="49" charset="-120"/>
              </a:rPr>
              <a:t>優秀心智圖表揚</a:t>
            </a:r>
            <a:r>
              <a:rPr lang="en-US" altLang="zh-TW" sz="5400" b="0" smtClean="0">
                <a:ln>
                  <a:noFill/>
                </a:ln>
                <a:latin typeface="雅坊美工12" pitchFamily="49" charset="-120"/>
                <a:ea typeface="雅坊美工12" pitchFamily="49" charset="-120"/>
                <a:sym typeface="Wingdings" pitchFamily="2" charset="2"/>
              </a:rPr>
              <a:t></a:t>
            </a:r>
            <a:endParaRPr lang="en-US" altLang="zh-TW" sz="5400" b="0" smtClean="0">
              <a:ln>
                <a:noFill/>
              </a:ln>
              <a:latin typeface="雅坊美工12" pitchFamily="49" charset="-120"/>
              <a:ea typeface="雅坊美工12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8372" name="Picture 4" descr="604_08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b="27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9396" name="Picture 4" descr="604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ln>
                <a:noFill/>
              </a:ln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5300" name="Picture 4" descr="604_26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58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10362658</Template>
  <TotalTime>0</TotalTime>
  <Words>420</Words>
  <Application>Microsoft Office PowerPoint</Application>
  <PresentationFormat>如螢幕大小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10362658</vt:lpstr>
      <vt:lpstr>投影片 1</vt:lpstr>
      <vt:lpstr>心智圖偵察</vt:lpstr>
      <vt:lpstr>投影片 3</vt:lpstr>
      <vt:lpstr>投影片 4</vt:lpstr>
      <vt:lpstr>投影片 5</vt:lpstr>
      <vt:lpstr>優秀心智圖表揚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課文內容重點-開始</vt:lpstr>
      <vt:lpstr>課文內容重點-經過</vt:lpstr>
      <vt:lpstr>中華女足vs伊朗隊-奧運資格賽3月24日</vt:lpstr>
      <vt:lpstr>中華女足vs伊朗隊-奧運資格賽3月24日</vt:lpstr>
      <vt:lpstr>中華女足vs伊朗隊-奧運資格賽3月24日</vt:lpstr>
      <vt:lpstr>課文內容重點-結局</vt:lpstr>
      <vt:lpstr>書籍資料</vt:lpstr>
      <vt:lpstr>讀後感想</vt:lpstr>
      <vt:lpstr>讀後感想</vt:lpstr>
      <vt:lpstr>重點生字屋</vt:lpstr>
      <vt:lpstr>字音字形辨識</vt:lpstr>
      <vt:lpstr>寫出部首並造詞</vt:lpstr>
      <vt:lpstr>學生作品1</vt:lpstr>
      <vt:lpstr>學生作品2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11</cp:revision>
  <dcterms:created xsi:type="dcterms:W3CDTF">2010-06-02T07:19:52Z</dcterms:created>
  <dcterms:modified xsi:type="dcterms:W3CDTF">2015-06-02T06:09:30Z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TC300096141028</vt:lpwstr>
  </property>
</Properties>
</file>