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1" r:id="rId6"/>
  </p:sldMasterIdLst>
  <p:notesMasterIdLst>
    <p:notesMasterId r:id="rId110"/>
  </p:notesMasterIdLst>
  <p:sldIdLst>
    <p:sldId id="359" r:id="rId7"/>
    <p:sldId id="377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78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2" r:id="rId76"/>
    <p:sldId id="353" r:id="rId77"/>
    <p:sldId id="354" r:id="rId78"/>
    <p:sldId id="355" r:id="rId79"/>
    <p:sldId id="356" r:id="rId80"/>
    <p:sldId id="357" r:id="rId81"/>
    <p:sldId id="358" r:id="rId82"/>
    <p:sldId id="296" r:id="rId83"/>
    <p:sldId id="297" r:id="rId84"/>
    <p:sldId id="298" r:id="rId85"/>
    <p:sldId id="299" r:id="rId86"/>
    <p:sldId id="300" r:id="rId87"/>
    <p:sldId id="301" r:id="rId88"/>
    <p:sldId id="302" r:id="rId89"/>
    <p:sldId id="303" r:id="rId90"/>
    <p:sldId id="304" r:id="rId91"/>
    <p:sldId id="305" r:id="rId92"/>
    <p:sldId id="306" r:id="rId93"/>
    <p:sldId id="307" r:id="rId94"/>
    <p:sldId id="308" r:id="rId95"/>
    <p:sldId id="309" r:id="rId96"/>
    <p:sldId id="310" r:id="rId97"/>
    <p:sldId id="311" r:id="rId98"/>
    <p:sldId id="312" r:id="rId99"/>
    <p:sldId id="313" r:id="rId100"/>
    <p:sldId id="314" r:id="rId101"/>
    <p:sldId id="315" r:id="rId102"/>
    <p:sldId id="316" r:id="rId103"/>
    <p:sldId id="317" r:id="rId104"/>
    <p:sldId id="318" r:id="rId105"/>
    <p:sldId id="319" r:id="rId106"/>
    <p:sldId id="320" r:id="rId107"/>
    <p:sldId id="321" r:id="rId108"/>
    <p:sldId id="322" r:id="rId10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 snapToGrid="0">
      <p:cViewPr varScale="1">
        <p:scale>
          <a:sx n="64" d="100"/>
          <a:sy n="64" d="100"/>
        </p:scale>
        <p:origin x="67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viewProps" Target="viewProps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theme" Target="theme/theme1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112EF-2F23-487C-ADB7-CBF9A20A4380}" type="datetimeFigureOut">
              <a:rPr lang="zh-TW" altLang="en-US" smtClean="0"/>
              <a:pPr/>
              <a:t>2016/12/13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DFF22-296B-4638-A2F7-CA1DF8A98A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13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0909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6341" y="2484123"/>
            <a:ext cx="6972300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734050" y="4588511"/>
            <a:ext cx="5619751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981951" y="5864862"/>
            <a:ext cx="27432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9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7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6341" y="2484123"/>
            <a:ext cx="6972300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734050" y="4588511"/>
            <a:ext cx="5619751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981951" y="5864862"/>
            <a:ext cx="27432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2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45387"/>
            <a:ext cx="68961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3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9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19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32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57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4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4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58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8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17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6341" y="2484123"/>
            <a:ext cx="6972300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734050" y="4588511"/>
            <a:ext cx="5619751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981951" y="5864862"/>
            <a:ext cx="27432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1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8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45387"/>
            <a:ext cx="68961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4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99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23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82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0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45387"/>
            <a:ext cx="68961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79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16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59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86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6341" y="2484123"/>
            <a:ext cx="6972300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734050" y="4588511"/>
            <a:ext cx="5619751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981951" y="5864862"/>
            <a:ext cx="27432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9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2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45387"/>
            <a:ext cx="68961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7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95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2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99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7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83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98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96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twnsys\Desktop\簡報底圖-米羅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9132-768E-41DC-BEB7-E3630534878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E228D-32D4-45E1-B122-9DD5FA62AD1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29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ieh\Desktop\簡報底圖-輔導團簡報內頁拷貝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 userDrawn="1"/>
        </p:nvSpPr>
        <p:spPr>
          <a:xfrm>
            <a:off x="6762752" y="71439"/>
            <a:ext cx="5429249" cy="44608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0"/>
                </a:schemeClr>
              </a:gs>
              <a:gs pos="80000">
                <a:srgbClr val="FF5050">
                  <a:alpha val="47000"/>
                </a:srgbClr>
              </a:gs>
              <a:gs pos="100000">
                <a:srgbClr val="FF5050">
                  <a:alpha val="4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endParaRPr lang="zh-TW" altLang="en-US" sz="2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6" name="Oval 9"/>
          <p:cNvSpPr>
            <a:spLocks noChangeArrowheads="1"/>
          </p:cNvSpPr>
          <p:nvPr userDrawn="1"/>
        </p:nvSpPr>
        <p:spPr bwMode="auto">
          <a:xfrm rot="9000000">
            <a:off x="6794501" y="5159376"/>
            <a:ext cx="2961217" cy="2220913"/>
          </a:xfrm>
          <a:prstGeom prst="ellipse">
            <a:avLst/>
          </a:prstGeom>
          <a:gradFill rotWithShape="1">
            <a:gsLst>
              <a:gs pos="0">
                <a:schemeClr val="bg1">
                  <a:alpha val="76999"/>
                </a:schemeClr>
              </a:gs>
              <a:gs pos="100000">
                <a:srgbClr val="FF6699">
                  <a:alpha val="84998"/>
                </a:srgbClr>
              </a:gs>
            </a:gsLst>
            <a:lin ang="27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en-US" sz="1800" smtClean="0">
              <a:solidFill>
                <a:prstClr val="black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7" name="Oval 12"/>
          <p:cNvSpPr>
            <a:spLocks noChangeArrowheads="1"/>
          </p:cNvSpPr>
          <p:nvPr userDrawn="1"/>
        </p:nvSpPr>
        <p:spPr bwMode="auto">
          <a:xfrm rot="900000">
            <a:off x="8786284" y="4186239"/>
            <a:ext cx="4089400" cy="3068637"/>
          </a:xfrm>
          <a:prstGeom prst="ellipse">
            <a:avLst/>
          </a:prstGeom>
          <a:gradFill rotWithShape="1">
            <a:gsLst>
              <a:gs pos="0">
                <a:srgbClr val="FF0000">
                  <a:alpha val="79999"/>
                </a:srgb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en-US" sz="1800" smtClean="0">
              <a:solidFill>
                <a:prstClr val="black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8" name="Oval 15"/>
          <p:cNvSpPr>
            <a:spLocks noChangeArrowheads="1"/>
          </p:cNvSpPr>
          <p:nvPr userDrawn="1"/>
        </p:nvSpPr>
        <p:spPr bwMode="auto">
          <a:xfrm rot="10800000">
            <a:off x="10612967" y="3238501"/>
            <a:ext cx="2002367" cy="1503363"/>
          </a:xfrm>
          <a:prstGeom prst="ellipse">
            <a:avLst/>
          </a:prstGeom>
          <a:gradFill rotWithShape="1">
            <a:gsLst>
              <a:gs pos="0">
                <a:srgbClr val="FF6699"/>
              </a:gs>
              <a:gs pos="50000">
                <a:schemeClr val="bg1"/>
              </a:gs>
              <a:gs pos="100000">
                <a:srgbClr val="FF6699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 sz="1800" dirty="0">
              <a:solidFill>
                <a:prstClr val="black"/>
              </a:solidFill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E040D-5BB4-46CA-955C-F6BD71B229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C4FD-780F-447D-A7F2-1B80F5D2700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202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FE46-5A9D-4871-8DC3-928D804193B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2AEA6-F141-461F-81DB-4F44FEEAF6C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806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xchin\Desktop\底圖拷貝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624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hieh\Desktop\簡報底圖-米羅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>
            <a:spLocks noChangeArrowheads="1"/>
          </p:cNvSpPr>
          <p:nvPr userDrawn="1"/>
        </p:nvSpPr>
        <p:spPr bwMode="auto">
          <a:xfrm>
            <a:off x="1" y="5732463"/>
            <a:ext cx="6769100" cy="576262"/>
          </a:xfrm>
          <a:prstGeom prst="rect">
            <a:avLst/>
          </a:prstGeom>
          <a:gradFill rotWithShape="1">
            <a:gsLst>
              <a:gs pos="0">
                <a:srgbClr val="CC0099">
                  <a:alpha val="40999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en-US" sz="1800" smtClean="0">
              <a:solidFill>
                <a:prstClr val="black"/>
              </a:solidFill>
              <a:latin typeface="Calibri" pitchFamily="34" charset="0"/>
              <a:ea typeface="微軟正黑體" pitchFamily="34" charset="-120"/>
            </a:endParaRPr>
          </a:p>
        </p:txBody>
      </p:sp>
      <p:pic>
        <p:nvPicPr>
          <p:cNvPr id="4" name="Picture 3" descr="C:\Users\shieh\Desktop\圖片1拷貝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84" y="3562350"/>
            <a:ext cx="48514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5157788"/>
            <a:ext cx="12192000" cy="1295400"/>
          </a:xfrm>
          <a:prstGeom prst="rect">
            <a:avLst/>
          </a:prstGeom>
          <a:gradFill rotWithShape="1">
            <a:gsLst>
              <a:gs pos="0">
                <a:srgbClr val="FF5050">
                  <a:alpha val="49000"/>
                </a:srgbClr>
              </a:gs>
              <a:gs pos="100000">
                <a:schemeClr val="bg1">
                  <a:alpha val="54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0" dirty="0">
              <a:solidFill>
                <a:prstClr val="black"/>
              </a:solidFill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4464051" y="831850"/>
            <a:ext cx="3743141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3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Compilsory</a:t>
            </a:r>
            <a:r>
              <a:rPr lang="en-US" altLang="zh-TW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Education Advisory Group of  Tainan City</a:t>
            </a:r>
            <a:endParaRPr lang="zh-TW" altLang="en-US" sz="1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14918" y="5949950"/>
            <a:ext cx="18004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050" dirty="0">
                <a:solidFill>
                  <a:prstClr val="black"/>
                </a:solidFill>
                <a:ea typeface="微軟正黑體" pitchFamily="34" charset="-120"/>
              </a:rPr>
              <a:t>幫孩子裝上飛向夢想的翅膀</a:t>
            </a:r>
          </a:p>
        </p:txBody>
      </p:sp>
      <p:sp>
        <p:nvSpPr>
          <p:cNvPr id="8" name="矩形 7"/>
          <p:cNvSpPr>
            <a:spLocks noChangeArrowheads="1"/>
          </p:cNvSpPr>
          <p:nvPr userDrawn="1"/>
        </p:nvSpPr>
        <p:spPr bwMode="auto">
          <a:xfrm>
            <a:off x="270934" y="5857875"/>
            <a:ext cx="582211" cy="2923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1300" smtClean="0">
                <a:solidFill>
                  <a:prstClr val="black"/>
                </a:solidFill>
                <a:latin typeface="Calibri" pitchFamily="34" charset="0"/>
                <a:ea typeface="微軟正黑體" pitchFamily="34" charset="-120"/>
              </a:rPr>
              <a:t>教育</a:t>
            </a:r>
            <a:r>
              <a:rPr kumimoji="0" lang="en-US" altLang="zh-TW" sz="1300" smtClean="0">
                <a:solidFill>
                  <a:prstClr val="black"/>
                </a:solidFill>
                <a:latin typeface="Calibri" pitchFamily="34" charset="0"/>
                <a:ea typeface="微軟正黑體" pitchFamily="34" charset="-120"/>
              </a:rPr>
              <a:t>/</a:t>
            </a:r>
            <a:endParaRPr kumimoji="0" lang="zh-TW" altLang="en-US" sz="1300" smtClean="0">
              <a:solidFill>
                <a:prstClr val="black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 userDrawn="1"/>
        </p:nvSpPr>
        <p:spPr bwMode="auto">
          <a:xfrm>
            <a:off x="2207684" y="6072189"/>
            <a:ext cx="753732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TW" sz="1100" smtClean="0">
                <a:solidFill>
                  <a:prstClr val="white"/>
                </a:solidFill>
                <a:latin typeface="Calibri" pitchFamily="34" charset="0"/>
                <a:ea typeface="微軟正黑體" pitchFamily="34" charset="-120"/>
              </a:rPr>
              <a:t>Education</a:t>
            </a:r>
            <a:endParaRPr kumimoji="0" lang="zh-TW" altLang="en-US" sz="1100" smtClean="0">
              <a:solidFill>
                <a:prstClr val="white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 userDrawn="1"/>
        </p:nvSpPr>
        <p:spPr bwMode="auto">
          <a:xfrm>
            <a:off x="1047751" y="5810250"/>
            <a:ext cx="808235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TW" sz="1100" smtClean="0">
                <a:solidFill>
                  <a:prstClr val="white"/>
                </a:solidFill>
                <a:latin typeface="Calibri" pitchFamily="34" charset="0"/>
                <a:ea typeface="微軟正黑體" pitchFamily="34" charset="-120"/>
              </a:rPr>
              <a:t>The Future</a:t>
            </a:r>
            <a:endParaRPr kumimoji="0" lang="zh-TW" altLang="en-US" sz="1100" smtClean="0">
              <a:solidFill>
                <a:prstClr val="white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1968501" y="188914"/>
            <a:ext cx="53142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台南市國民教育輔導團</a:t>
            </a:r>
            <a:endParaRPr lang="zh-TW" altLang="en-US" sz="4000" dirty="0">
              <a:solidFill>
                <a:prstClr val="black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134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16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EE7C0-32AB-4D31-9390-46E8B782068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A9ECA-1B1D-4CC9-84BE-77A77C7777E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227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72F6-0B84-46A4-8D46-F3F66C0189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6A230-AC20-44E0-9CAD-F857808E3A9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940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E9644-20F7-4CFB-8B2E-D01B1B41F6C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22A9F-BF96-452C-B184-68ED767F2CB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736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1FF8-BBBB-4773-AD24-387EDE5EEA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1549A-2D24-4FBC-80DE-9ADFECE8416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5475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8D963-3B2E-464A-A48E-73B03934C2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9351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6341" y="2484123"/>
            <a:ext cx="6972300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734050" y="4588511"/>
            <a:ext cx="5619751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981951" y="5864226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B2564-A08A-466F-9752-7F884CFB0DA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BE2C-223F-4788-9FBD-067B49B3365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8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7F7B-CDF3-4FE6-B438-0302D2AA6A8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2AE9D-A4A5-4C42-8617-0FB5FC5DEDA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45387"/>
            <a:ext cx="68961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B4CF-E2EA-456D-BD89-4D6DC3680E8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9F734-E776-4D3B-BF26-55E1F6F5567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3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3074D-DD0C-4292-A985-F44ACE07281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BA8C-D374-44EB-A9E2-C2D6FF42FAB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62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D0AF-DD20-4B27-B919-CC65CB1BEAB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64FA-8474-4F5F-AF60-941A8B6DE98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730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85CA-D1BF-4B79-9C7C-62FE0BECEB2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301E-F32A-4B39-83EE-8C28DD2B1BE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04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B8484-FEF1-4448-943A-359EF3038E1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11DE5-87C6-4E13-98CD-C679FA45749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996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C9D2-A887-4097-8C8E-D2B9E0A3061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D7D4-07AA-4A60-914C-97899BAA419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8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6F66-66D2-4F5B-8332-4976ABDE45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BC55A-7F2C-40CB-91EE-A45751C0C11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369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9EF2-FD3E-4A18-949F-FB95EB679F8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D442-C629-426F-AFF3-B08F37D5C38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325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31E5F-1EA6-4602-8A1C-5BB3879B301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35654-CA2F-45A2-AF82-E323A675627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5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8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0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5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8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6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fld id="{F338D7A1-8A86-4B9F-B6FC-07918763F6D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8CD13-0E35-4DCD-B36A-6D5B3AC5D68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49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B380F7-6757-4DE0-AA1C-684960B24BB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AB06AE-7658-4C35-95CD-FDF6CD1316D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3924394" y="2345218"/>
            <a:ext cx="7440083" cy="1466850"/>
          </a:xfrm>
          <a:prstGeom prst="rect">
            <a:avLst/>
          </a:prstGeom>
        </p:spPr>
        <p:txBody>
          <a:bodyPr/>
          <a:lstStyle/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TW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</a:t>
            </a:r>
            <a:r>
              <a:rPr lang="zh-TW" altLang="zh-TW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小學國語文能力檢測分析暨輔導</a:t>
            </a:r>
            <a:r>
              <a:rPr lang="zh-TW" altLang="zh-TW" sz="4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追蹤</a:t>
            </a:r>
            <a:endParaRPr lang="en-US" altLang="zh-TW" sz="4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試題分析與教學建議</a:t>
            </a:r>
            <a:endParaRPr kumimoji="0"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kumimoji="0"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國語文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輔導團</a:t>
            </a:r>
            <a:r>
              <a:rPr kumimoji="0"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全體輔導員</a:t>
            </a:r>
            <a:r>
              <a:rPr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執筆分析</a:t>
            </a:r>
            <a:endParaRPr lang="en-US" altLang="zh-TW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kumimoji="0" lang="en-US" altLang="zh-TW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2016.12</a:t>
            </a:r>
            <a:endParaRPr kumimoji="0" lang="en-US" altLang="zh-TW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14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1" y="333758"/>
            <a:ext cx="8322128" cy="616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題號</a:t>
            </a:r>
            <a:r>
              <a:rPr lang="en-US" altLang="zh-TW" dirty="0" smtClean="0"/>
              <a:t>30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95" y="1742661"/>
            <a:ext cx="6486940" cy="512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0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題號</a:t>
            </a:r>
            <a:r>
              <a:rPr lang="en-US" altLang="zh-TW" dirty="0" smtClean="0"/>
              <a:t>30</a:t>
            </a:r>
            <a:r>
              <a:rPr lang="zh-TW" altLang="en-US" dirty="0" smtClean="0"/>
              <a:t> </a:t>
            </a:r>
            <a:r>
              <a:rPr lang="zh-TW" altLang="zh-TW" dirty="0" smtClean="0"/>
              <a:t>試題</a:t>
            </a:r>
            <a:r>
              <a:rPr lang="zh-TW" altLang="zh-TW" dirty="0"/>
              <a:t>選項</a:t>
            </a:r>
            <a:r>
              <a:rPr lang="zh-TW" altLang="zh-TW" dirty="0" smtClean="0"/>
              <a:t>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8314" y="1825625"/>
            <a:ext cx="8131037" cy="4720949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zh-TW" dirty="0"/>
              <a:t>本題通過率為</a:t>
            </a:r>
            <a:r>
              <a:rPr lang="en-US" altLang="zh-TW" dirty="0"/>
              <a:t>42%</a:t>
            </a:r>
            <a:r>
              <a:rPr lang="zh-TW" altLang="zh-TW" dirty="0"/>
              <a:t>，難度</a:t>
            </a:r>
            <a:r>
              <a:rPr lang="en-US" altLang="zh-TW" dirty="0"/>
              <a:t>0.42(</a:t>
            </a:r>
            <a:r>
              <a:rPr lang="zh-TW" altLang="zh-TW" dirty="0"/>
              <a:t>適中</a:t>
            </a:r>
            <a:r>
              <a:rPr lang="en-US" altLang="zh-TW" dirty="0"/>
              <a:t>)</a:t>
            </a:r>
            <a:r>
              <a:rPr lang="zh-TW" altLang="zh-TW" dirty="0"/>
              <a:t>，鑑別度</a:t>
            </a:r>
            <a:r>
              <a:rPr lang="en-US" altLang="zh-TW" dirty="0"/>
              <a:t>0.40(</a:t>
            </a:r>
            <a:r>
              <a:rPr lang="zh-TW" altLang="zh-TW" dirty="0"/>
              <a:t>優</a:t>
            </a:r>
            <a:r>
              <a:rPr lang="en-US" altLang="zh-TW" dirty="0"/>
              <a:t>)</a:t>
            </a:r>
            <a:r>
              <a:rPr lang="zh-TW" altLang="zh-TW" dirty="0"/>
              <a:t>。難度適中偏難。</a:t>
            </a:r>
          </a:p>
          <a:p>
            <a:r>
              <a:rPr lang="en-US" altLang="zh-TW" dirty="0"/>
              <a:t>2.</a:t>
            </a:r>
            <a:r>
              <a:rPr lang="zh-TW" altLang="zh-TW" dirty="0"/>
              <a:t>本題主要是以「題組」方式，透過閱讀完整文章，評量學生是否能「掌握文章敘述順序」，具有「歸納文章架構及要點」的能力。</a:t>
            </a:r>
          </a:p>
          <a:p>
            <a:r>
              <a:rPr lang="en-US" altLang="zh-TW" dirty="0"/>
              <a:t>3.</a:t>
            </a:r>
            <a:r>
              <a:rPr lang="zh-TW" altLang="zh-TW" dirty="0"/>
              <a:t>高分組學生答對率</a:t>
            </a:r>
            <a:r>
              <a:rPr lang="en-US" altLang="zh-TW" dirty="0"/>
              <a:t>65%</a:t>
            </a:r>
            <a:r>
              <a:rPr lang="zh-TW" altLang="zh-TW" dirty="0"/>
              <a:t>，低分組學生答對率僅</a:t>
            </a:r>
            <a:r>
              <a:rPr lang="en-US" altLang="zh-TW" dirty="0"/>
              <a:t>25%</a:t>
            </a:r>
            <a:r>
              <a:rPr lang="zh-TW" altLang="zh-TW" dirty="0"/>
              <a:t>，顯示低分組學生的歸納能力不足。</a:t>
            </a:r>
          </a:p>
          <a:p>
            <a:r>
              <a:rPr lang="en-US" altLang="zh-TW" dirty="0"/>
              <a:t>4.</a:t>
            </a:r>
            <a:r>
              <a:rPr lang="zh-TW" altLang="zh-TW" dirty="0"/>
              <a:t>選項④誘答性最高，讓</a:t>
            </a:r>
            <a:r>
              <a:rPr lang="en-US" altLang="zh-TW" dirty="0"/>
              <a:t>33%</a:t>
            </a:r>
            <a:r>
              <a:rPr lang="zh-TW" altLang="zh-TW" dirty="0"/>
              <a:t>的學生誤答。學生對甲</a:t>
            </a:r>
            <a:r>
              <a:rPr lang="en-US" altLang="zh-TW" dirty="0"/>
              <a:t>(</a:t>
            </a:r>
            <a:r>
              <a:rPr lang="zh-TW" altLang="zh-TW" dirty="0"/>
              <a:t>特殊風味的由來</a:t>
            </a:r>
            <a:r>
              <a:rPr lang="en-US" altLang="zh-TW" dirty="0"/>
              <a:t>)</a:t>
            </a:r>
            <a:r>
              <a:rPr lang="zh-TW" altLang="zh-TW" dirty="0"/>
              <a:t>、乙</a:t>
            </a:r>
            <a:r>
              <a:rPr lang="en-US" altLang="zh-TW" dirty="0"/>
              <a:t>(</a:t>
            </a:r>
            <a:r>
              <a:rPr lang="zh-TW" altLang="zh-TW" dirty="0"/>
              <a:t>傳奇小故事</a:t>
            </a:r>
            <a:r>
              <a:rPr lang="en-US" altLang="zh-TW" dirty="0"/>
              <a:t>)</a:t>
            </a:r>
            <a:r>
              <a:rPr lang="zh-TW" altLang="zh-TW" dirty="0"/>
              <a:t>的敘述混淆，顯示學生無法歸納各段落寫作重點。</a:t>
            </a:r>
          </a:p>
          <a:p>
            <a:r>
              <a:rPr lang="en-US" altLang="zh-TW" dirty="0"/>
              <a:t>5.</a:t>
            </a:r>
            <a:r>
              <a:rPr lang="zh-TW" altLang="zh-TW" dirty="0"/>
              <a:t>各錯誤選項的排列方式對低分組學生皆具誘答性，可見低分組學生可能未歸納各段落大意，而直接進行作答，甚至是無法理解題意。丙</a:t>
            </a:r>
            <a:r>
              <a:rPr lang="en-US" altLang="zh-TW" dirty="0"/>
              <a:t>:</a:t>
            </a:r>
            <a:r>
              <a:rPr lang="zh-TW" altLang="zh-TW" dirty="0"/>
              <a:t>由古樂曲帶領大家靜心放鬆，很明顯是第一段的主題句，低分組學生卻無法理解。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23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題號</a:t>
            </a:r>
            <a:r>
              <a:rPr lang="en-US" altLang="zh-TW" dirty="0" smtClean="0"/>
              <a:t>30</a:t>
            </a:r>
            <a:r>
              <a:rPr lang="zh-TW" altLang="en-US" dirty="0" smtClean="0"/>
              <a:t> </a:t>
            </a:r>
            <a:r>
              <a:rPr lang="zh-TW" altLang="zh-TW" dirty="0" smtClean="0"/>
              <a:t>教學</a:t>
            </a:r>
            <a:r>
              <a:rPr lang="zh-TW" altLang="zh-TW" dirty="0"/>
              <a:t>輔導</a:t>
            </a:r>
            <a:r>
              <a:rPr lang="zh-TW" altLang="zh-TW" dirty="0" smtClean="0"/>
              <a:t>建議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67947" y="1825624"/>
            <a:ext cx="8541027" cy="474745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zh-TW" dirty="0"/>
              <a:t>找出甲、乙、丙、丁主題句所符合的段落。</a:t>
            </a:r>
          </a:p>
          <a:p>
            <a:r>
              <a:rPr lang="en-US" altLang="zh-TW" dirty="0"/>
              <a:t> </a:t>
            </a:r>
            <a:r>
              <a:rPr lang="zh-TW" altLang="zh-TW" dirty="0"/>
              <a:t>甲、『東方美人茶』特殊風味的由來</a:t>
            </a:r>
            <a:r>
              <a:rPr lang="en-US" altLang="zh-TW" dirty="0"/>
              <a:t>:</a:t>
            </a:r>
            <a:r>
              <a:rPr lang="zh-TW" altLang="zh-TW" dirty="0"/>
              <a:t>第二段敘述此茶葉特殊風味的由來。</a:t>
            </a:r>
          </a:p>
          <a:p>
            <a:r>
              <a:rPr lang="en-US" altLang="zh-TW" dirty="0"/>
              <a:t> </a:t>
            </a:r>
            <a:r>
              <a:rPr lang="zh-TW" altLang="zh-TW" dirty="0"/>
              <a:t>乙、『東方美人茶』的傳奇小故事</a:t>
            </a:r>
            <a:r>
              <a:rPr lang="en-US" altLang="zh-TW" dirty="0"/>
              <a:t>:</a:t>
            </a:r>
            <a:r>
              <a:rPr lang="zh-TW" altLang="zh-TW" dirty="0"/>
              <a:t>第三段敘述的傳奇小故事，指的是膨風茶</a:t>
            </a:r>
            <a:r>
              <a:rPr lang="en-US" altLang="zh-TW" dirty="0"/>
              <a:t> </a:t>
            </a:r>
            <a:endParaRPr lang="zh-TW" altLang="zh-TW" dirty="0"/>
          </a:p>
          <a:p>
            <a:r>
              <a:rPr lang="en-US" altLang="zh-TW" dirty="0"/>
              <a:t>     </a:t>
            </a:r>
            <a:r>
              <a:rPr lang="zh-TW" altLang="zh-TW" dirty="0"/>
              <a:t>的傳奇故事。</a:t>
            </a:r>
          </a:p>
          <a:p>
            <a:r>
              <a:rPr lang="en-US" altLang="zh-TW" dirty="0"/>
              <a:t> </a:t>
            </a:r>
            <a:r>
              <a:rPr lang="zh-TW" altLang="zh-TW" dirty="0"/>
              <a:t>丙、由古樂曲帶領大家靜心放鬆</a:t>
            </a:r>
            <a:r>
              <a:rPr lang="en-US" altLang="zh-TW" dirty="0"/>
              <a:t>:</a:t>
            </a:r>
            <a:r>
              <a:rPr lang="zh-TW" altLang="zh-TW" dirty="0"/>
              <a:t>第一段</a:t>
            </a:r>
          </a:p>
          <a:p>
            <a:r>
              <a:rPr lang="en-US" altLang="zh-TW" dirty="0"/>
              <a:t> </a:t>
            </a:r>
            <a:r>
              <a:rPr lang="zh-TW" altLang="zh-TW" dirty="0"/>
              <a:t>丁、從茶葉的故事領略人生道理</a:t>
            </a:r>
            <a:r>
              <a:rPr lang="en-US" altLang="zh-TW" dirty="0"/>
              <a:t>:</a:t>
            </a:r>
            <a:r>
              <a:rPr lang="zh-TW" altLang="zh-TW" dirty="0"/>
              <a:t>第四段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2.</a:t>
            </a:r>
            <a:r>
              <a:rPr lang="zh-TW" altLang="zh-TW" dirty="0"/>
              <a:t>甲特殊風味的由來、乙傳奇小故事，甲、乙主題句和第二、三段的敘述，易造成學生混淆。文章的第二段提到</a:t>
            </a:r>
            <a:r>
              <a:rPr lang="en-US" altLang="zh-TW" dirty="0"/>
              <a:t>:</a:t>
            </a:r>
            <a:r>
              <a:rPr lang="zh-TW" altLang="zh-TW" dirty="0"/>
              <a:t>茶葉的「故事」</a:t>
            </a:r>
            <a:r>
              <a:rPr lang="en-US" altLang="zh-TW" dirty="0"/>
              <a:t>……</a:t>
            </a:r>
            <a:r>
              <a:rPr lang="zh-TW" altLang="zh-TW" dirty="0"/>
              <a:t>和乙傳奇小故事的敘述太接近，題目應避開傳奇小「故事」的寫法，建議第三段主題句可改為「東方美人茶的別名由來」取代「傳奇小故事」。第二段的主題句可改為「東方美人茶的名字由來」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3.</a:t>
            </a:r>
            <a:r>
              <a:rPr lang="zh-TW" altLang="zh-TW" dirty="0"/>
              <a:t>平時指導學生歸納各段大意，分析文章重點，提升學生的閱讀理解能力。透過分組討論，讓學生同儕間彼此對話交流，建立學生找出段落大意的成功經驗。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09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3863976" y="2420938"/>
            <a:ext cx="4824413" cy="17145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ts val="5000"/>
              </a:lnSpc>
              <a:spcBef>
                <a:spcPct val="20000"/>
              </a:spcBef>
              <a:defRPr/>
            </a:pPr>
            <a:r>
              <a:rPr lang="zh-TW" alt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簡 報 結 束</a:t>
            </a:r>
            <a:endParaRPr lang="en-US" altLang="zh-TW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5000"/>
              </a:lnSpc>
              <a:spcBef>
                <a:spcPct val="20000"/>
              </a:spcBef>
              <a:defRPr/>
            </a:pPr>
            <a:r>
              <a:rPr lang="zh-TW" alt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敬 請 指 教</a:t>
            </a:r>
            <a:endParaRPr lang="en-US" altLang="zh-TW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40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49" y="605642"/>
            <a:ext cx="10647169" cy="57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1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950" y="144351"/>
            <a:ext cx="7454004" cy="68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4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810" y="558140"/>
            <a:ext cx="9146298" cy="59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51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24" y="593767"/>
            <a:ext cx="10546649" cy="56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348849"/>
              </p:ext>
            </p:extLst>
          </p:nvPr>
        </p:nvGraphicFramePr>
        <p:xfrm>
          <a:off x="842356" y="519370"/>
          <a:ext cx="9055331" cy="6384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4" name="文件" r:id="rId3" imgW="5297934" imgH="4979600" progId="Word.Document.12">
                  <p:embed/>
                </p:oleObj>
              </mc:Choice>
              <mc:Fallback>
                <p:oleObj name="文件" r:id="rId3" imgW="5297934" imgH="49796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356" y="519370"/>
                        <a:ext cx="9055331" cy="6384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2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7033" y="312117"/>
            <a:ext cx="8113221" cy="63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802" y="557936"/>
            <a:ext cx="8706457" cy="60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998714"/>
              </p:ext>
            </p:extLst>
          </p:nvPr>
        </p:nvGraphicFramePr>
        <p:xfrm>
          <a:off x="763981" y="425406"/>
          <a:ext cx="8961910" cy="631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8" name="文件" r:id="rId3" imgW="5297934" imgH="4979600" progId="Word.Document.12">
                  <p:embed/>
                </p:oleObj>
              </mc:Choice>
              <mc:Fallback>
                <p:oleObj name="文件" r:id="rId3" imgW="5297934" imgH="49796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981" y="425406"/>
                        <a:ext cx="8961910" cy="6318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76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304800"/>
            <a:ext cx="8277225" cy="623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174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4449" y="1721922"/>
            <a:ext cx="10515600" cy="387135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學力測驗</a:t>
            </a:r>
            <a: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還是</a:t>
            </a:r>
            <a: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教材評量</a:t>
            </a:r>
            <a: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320" y="688769"/>
            <a:ext cx="9752173" cy="57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99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學力試題綜析與教學建議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 smtClean="0"/>
              <a:t>題號：</a:t>
            </a:r>
            <a:r>
              <a:rPr lang="en-US" altLang="zh-TW" dirty="0" smtClean="0"/>
              <a:t>7</a:t>
            </a:r>
            <a:endParaRPr lang="zh-TW" altLang="zh-TW" dirty="0" smtClean="0"/>
          </a:p>
          <a:p>
            <a:r>
              <a:rPr lang="zh-TW" altLang="zh-TW" b="1" dirty="0" smtClean="0"/>
              <a:t>這件「別出心裁」的藝術品，讓大家讚嘆不已。</a:t>
            </a:r>
            <a:endParaRPr lang="zh-TW" altLang="zh-TW" dirty="0" smtClean="0"/>
          </a:p>
          <a:p>
            <a:pPr>
              <a:buNone/>
            </a:pPr>
            <a:r>
              <a:rPr lang="zh-TW" altLang="zh-TW" dirty="0" smtClean="0"/>
              <a:t>上面句子「」一詞，可以替換成哪一個意義相近的詞語？</a:t>
            </a:r>
          </a:p>
          <a:p>
            <a:pPr>
              <a:buNone/>
            </a:pPr>
            <a:r>
              <a:rPr lang="zh-TW" altLang="zh-TW" dirty="0" smtClean="0"/>
              <a:t>①別開生面</a:t>
            </a:r>
          </a:p>
          <a:p>
            <a:pPr>
              <a:buNone/>
            </a:pPr>
            <a:r>
              <a:rPr lang="zh-TW" altLang="zh-TW" dirty="0" smtClean="0"/>
              <a:t>②別來無恙</a:t>
            </a:r>
          </a:p>
          <a:p>
            <a:pPr>
              <a:buNone/>
            </a:pPr>
            <a:r>
              <a:rPr lang="zh-TW" altLang="zh-TW" dirty="0" smtClean="0"/>
              <a:t>③別具一格</a:t>
            </a:r>
          </a:p>
          <a:p>
            <a:pPr>
              <a:buNone/>
            </a:pPr>
            <a:r>
              <a:rPr lang="zh-TW" altLang="zh-TW" dirty="0" smtClean="0"/>
              <a:t>④別有天地</a:t>
            </a:r>
            <a:endParaRPr lang="en-US" altLang="zh-TW" dirty="0" smtClean="0"/>
          </a:p>
          <a:p>
            <a:pPr>
              <a:buNone/>
            </a:pPr>
            <a:endParaRPr lang="zh-TW" altLang="zh-TW" dirty="0" smtClean="0"/>
          </a:p>
          <a:p>
            <a:pPr>
              <a:buNone/>
            </a:pP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</a:rPr>
              <a:t>【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</a:rPr>
              <a:t>字詞理解</a:t>
            </a: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</a:rPr>
              <a:t>】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</a:rPr>
              <a:t>能理解文章脈絡中字或詞彙的意義。 </a:t>
            </a:r>
          </a:p>
        </p:txBody>
      </p:sp>
    </p:spTree>
    <p:extLst>
      <p:ext uri="{BB962C8B-B14F-4D97-AF65-F5344CB8AC3E}">
        <p14:creationId xmlns:p14="http://schemas.microsoft.com/office/powerpoint/2010/main" val="38595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學力試題綜析與教學建議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318161" y="1798578"/>
            <a:ext cx="9571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DFKaiShu-SB-Estd-BF" charset="-122"/>
              </a:rPr>
              <a:t>試題選項分析</a:t>
            </a:r>
            <a:r>
              <a:rPr kumimoji="1"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：</a:t>
            </a:r>
            <a:endParaRPr kumimoji="1" lang="zh-TW" altLang="en-US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1.</a:t>
            </a:r>
            <a:r>
              <a:rPr kumimoji="1"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本題通過率為</a:t>
            </a:r>
            <a:r>
              <a:rPr kumimoji="1" lang="en-US" altLang="zh-TW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72</a:t>
            </a:r>
            <a:r>
              <a:rPr kumimoji="1"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％，難度</a:t>
            </a:r>
            <a:r>
              <a:rPr kumimoji="1" lang="en-US" altLang="zh-TW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0.72</a:t>
            </a:r>
            <a:r>
              <a:rPr kumimoji="1"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（適中），鑑別度</a:t>
            </a:r>
            <a:r>
              <a:rPr kumimoji="1" lang="en-US" altLang="zh-TW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0.41</a:t>
            </a:r>
            <a:r>
              <a:rPr kumimoji="1"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（優）。</a:t>
            </a:r>
            <a:endParaRPr kumimoji="1" lang="zh-TW" altLang="en-US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2.</a:t>
            </a:r>
            <a:r>
              <a:rPr kumimoji="1"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低分組學生未有特別明顯之選答的誘選選項，可能是因為對成語的意涵與運用不精熟，以致猜測作答。</a:t>
            </a:r>
            <a:endParaRPr kumimoji="1" lang="zh-TW" altLang="en-US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58943" y="3106795"/>
            <a:ext cx="846814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教學輔導建議：</a:t>
            </a:r>
            <a:endParaRPr kumimoji="1" lang="zh-TW" altLang="en-US" sz="2200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1.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指導學生適切運用成語，教學時宜把握兩個層面，第一部份是認識題幹成語「別出心裁 ：</a:t>
            </a:r>
            <a:endParaRPr kumimoji="1" lang="en-US" altLang="zh-TW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 形容獨出巧思，不同流俗。」及選項「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cs typeface="新細明體" pitchFamily="18" charset="-120"/>
              </a:rPr>
              <a:t>①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別開生面：比喻另外開創新的局面、風格、形式。</a:t>
            </a:r>
            <a:endParaRPr kumimoji="1" lang="en-US" altLang="zh-TW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」、「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cs typeface="新細明體" pitchFamily="18" charset="-120"/>
              </a:rPr>
              <a:t>②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別來無恙：分別以來一直都很好嗎？常用作別後通信或重逢時的問候語。」、「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cs typeface="新細明體" pitchFamily="18" charset="-120"/>
              </a:rPr>
              <a:t>③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別具一格：具有獨特的風格。」、「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cs typeface="新細明體" pitchFamily="18" charset="-120"/>
              </a:rPr>
              <a:t>④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別有天地：形容風景秀麗，引人入勝。」的典故來源或意義。第二部份是能熟習活用，根據不同的語言情境，判斷其運用是否適切。</a:t>
            </a:r>
            <a:endParaRPr kumimoji="1" lang="zh-TW" altLang="en-US" sz="2200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2.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可利用教育部成語典電子辭典檢索</a:t>
            </a:r>
            <a:r>
              <a:rPr kumimoji="1" lang="zh-TW" altLang="en-US" sz="2200" b="1" dirty="0">
                <a:solidFill>
                  <a:srgbClr val="343434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，亦可讓學生利用自學。</a:t>
            </a:r>
            <a:endParaRPr kumimoji="1" lang="zh-TW" altLang="en-US" sz="2200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88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學力試題綜析與教學建議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2650" y="1825625"/>
            <a:ext cx="8404032" cy="4351338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 smtClean="0"/>
              <a:t>題號：</a:t>
            </a:r>
            <a:r>
              <a:rPr lang="en-US" altLang="zh-TW" dirty="0" smtClean="0"/>
              <a:t>8</a:t>
            </a:r>
            <a:endParaRPr lang="zh-TW" altLang="zh-TW" dirty="0" smtClean="0"/>
          </a:p>
          <a:p>
            <a:pPr>
              <a:buNone/>
            </a:pPr>
            <a:r>
              <a:rPr lang="zh-TW" altLang="zh-TW" b="1" dirty="0" smtClean="0"/>
              <a:t>這項任務雖然艱難，對他而言卻如「探囊取物」，交給</a:t>
            </a:r>
            <a:endParaRPr lang="en-US" altLang="zh-TW" b="1" dirty="0" smtClean="0"/>
          </a:p>
          <a:p>
            <a:pPr>
              <a:buNone/>
            </a:pPr>
            <a:r>
              <a:rPr lang="zh-TW" altLang="zh-TW" b="1" dirty="0" smtClean="0"/>
              <a:t>他做大可放心</a:t>
            </a:r>
            <a:r>
              <a:rPr lang="zh-TW" altLang="zh-TW" dirty="0" smtClean="0"/>
              <a:t>。</a:t>
            </a:r>
          </a:p>
          <a:p>
            <a:pPr>
              <a:buNone/>
            </a:pPr>
            <a:r>
              <a:rPr lang="zh-TW" altLang="zh-TW" dirty="0" smtClean="0"/>
              <a:t>前面句子中「</a:t>
            </a:r>
            <a:r>
              <a:rPr lang="zh-TW" altLang="zh-TW" b="1" dirty="0" smtClean="0"/>
              <a:t>探囊取物</a:t>
            </a:r>
            <a:r>
              <a:rPr lang="zh-TW" altLang="zh-TW" dirty="0" smtClean="0"/>
              <a:t>」一詞，可以替換成哪一個選項？</a:t>
            </a:r>
          </a:p>
          <a:p>
            <a:pPr>
              <a:buNone/>
            </a:pPr>
            <a:r>
              <a:rPr lang="zh-TW" altLang="zh-TW" dirty="0" smtClean="0"/>
              <a:t>①海底撈針</a:t>
            </a:r>
          </a:p>
          <a:p>
            <a:pPr>
              <a:buNone/>
            </a:pPr>
            <a:r>
              <a:rPr lang="zh-TW" altLang="zh-TW" dirty="0" smtClean="0"/>
              <a:t>②手到擒來</a:t>
            </a:r>
          </a:p>
          <a:p>
            <a:pPr>
              <a:buNone/>
            </a:pPr>
            <a:r>
              <a:rPr lang="zh-TW" altLang="zh-TW" dirty="0" smtClean="0"/>
              <a:t>③守株待兔</a:t>
            </a:r>
          </a:p>
          <a:p>
            <a:pPr>
              <a:buNone/>
            </a:pPr>
            <a:r>
              <a:rPr lang="zh-TW" altLang="zh-TW" dirty="0" smtClean="0"/>
              <a:t>④難比登天</a:t>
            </a:r>
            <a:endParaRPr lang="en-US" altLang="zh-TW" dirty="0" smtClean="0"/>
          </a:p>
          <a:p>
            <a:pPr>
              <a:buNone/>
            </a:pPr>
            <a:endParaRPr lang="zh-TW" altLang="zh-TW" dirty="0" smtClean="0"/>
          </a:p>
          <a:p>
            <a:pPr>
              <a:buNone/>
            </a:pP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</a:rPr>
              <a:t>【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</a:rPr>
              <a:t>字詞理解</a:t>
            </a: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</a:rPr>
              <a:t>】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</a:rPr>
              <a:t>能理解文章脈絡中字或詞彙的意義。 </a:t>
            </a:r>
          </a:p>
        </p:txBody>
      </p:sp>
    </p:spTree>
    <p:extLst>
      <p:ext uri="{BB962C8B-B14F-4D97-AF65-F5344CB8AC3E}">
        <p14:creationId xmlns:p14="http://schemas.microsoft.com/office/powerpoint/2010/main" val="29796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學力試題綜析與教學建議</a:t>
            </a:r>
            <a:endParaRPr lang="zh-TW" altLang="en-US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672906" y="3840776"/>
            <a:ext cx="846814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教學輔導建議：</a:t>
            </a:r>
            <a:endParaRPr kumimoji="1" lang="zh-TW" altLang="en-US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指導學生適切運用成語，幫助學生理解相關成語的含意，並判斷適合的語言情境。</a:t>
            </a:r>
          </a:p>
          <a:p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鼓勵學生用自己的話解釋所閱讀的句子含意，並能自己說出運用的情境，協助自我監控所理解的內容及能力。</a:t>
            </a:r>
          </a:p>
          <a:p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成語間有近義與反義之別（如：海底撈針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探囊取物、易如反掌），教師於教學時可提示學生，歸納整理類別，將可幫助學生運用辨識。</a:t>
            </a:r>
            <a:endParaRPr kumimoji="1" lang="zh-TW" altLang="en-US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72906" y="1873181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DFKaiShu-SB-Estd-BF" charset="-122"/>
              </a:rPr>
              <a:t>試題選項分析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：</a:t>
            </a:r>
            <a:endParaRPr kumimoji="1" lang="zh-TW" altLang="en-US" sz="2200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1.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本題通過率為</a:t>
            </a:r>
            <a:r>
              <a:rPr kumimoji="1"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74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％，難度</a:t>
            </a:r>
            <a:r>
              <a:rPr kumimoji="1"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0.74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（適中），鑑別度</a:t>
            </a:r>
            <a:r>
              <a:rPr kumimoji="1"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0.55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（優）。</a:t>
            </a:r>
            <a:endParaRPr kumimoji="1" lang="zh-TW" altLang="en-US" sz="2200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2.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高達</a:t>
            </a:r>
            <a:r>
              <a:rPr kumimoji="1"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96%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高分組學童答題正確，此題對高分組學童偏易。選項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cs typeface="新細明體" pitchFamily="18" charset="-120"/>
              </a:rPr>
              <a:t>①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對</a:t>
            </a:r>
            <a:r>
              <a:rPr kumimoji="1"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33%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低分組學童具誘答性。</a:t>
            </a:r>
            <a:endParaRPr kumimoji="1" lang="zh-TW" altLang="en-US" sz="2200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200" b="1" dirty="0" smtClean="0">
                <a:solidFill>
                  <a:prstClr val="black"/>
                </a:solidFill>
                <a:latin typeface="Arial" pitchFamily="34" charset="0"/>
                <a:cs typeface="新細明體" pitchFamily="18" charset="-120"/>
              </a:rPr>
              <a:t>.</a:t>
            </a:r>
            <a:endParaRPr kumimoji="1" lang="zh-TW" altLang="en-US" sz="2200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65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學力試題綜析與教學建議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2650" y="1825625"/>
            <a:ext cx="8404032" cy="4351338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 smtClean="0"/>
              <a:t>題號：</a:t>
            </a:r>
            <a:r>
              <a:rPr lang="en-US" altLang="zh-TW" dirty="0" smtClean="0"/>
              <a:t>9</a:t>
            </a:r>
            <a:endParaRPr lang="zh-TW" altLang="zh-TW" dirty="0" smtClean="0"/>
          </a:p>
          <a:p>
            <a:r>
              <a:rPr lang="zh-TW" altLang="zh-TW" dirty="0" smtClean="0"/>
              <a:t>下列「」的語詞，哪一個使用</a:t>
            </a:r>
            <a:r>
              <a:rPr lang="zh-TW" altLang="zh-TW" b="1" u="dbl" dirty="0" smtClean="0"/>
              <a:t>錯誤</a:t>
            </a:r>
            <a:r>
              <a:rPr lang="zh-TW" altLang="zh-TW" dirty="0" smtClean="0"/>
              <a:t>？</a:t>
            </a:r>
          </a:p>
          <a:p>
            <a:pPr>
              <a:buNone/>
            </a:pPr>
            <a:r>
              <a:rPr lang="zh-TW" altLang="zh-TW" dirty="0" smtClean="0"/>
              <a:t>①他面對困難實在是「</a:t>
            </a:r>
            <a:r>
              <a:rPr lang="zh-TW" altLang="zh-TW" b="1" dirty="0" smtClean="0"/>
              <a:t>膽大包天</a:t>
            </a:r>
            <a:r>
              <a:rPr lang="zh-TW" altLang="zh-TW" dirty="0" smtClean="0"/>
              <a:t>」。</a:t>
            </a:r>
          </a:p>
          <a:p>
            <a:pPr>
              <a:buNone/>
            </a:pPr>
            <a:r>
              <a:rPr lang="zh-TW" altLang="zh-TW" dirty="0" smtClean="0"/>
              <a:t>②他「</a:t>
            </a:r>
            <a:r>
              <a:rPr lang="zh-TW" altLang="zh-TW" b="1" dirty="0" smtClean="0"/>
              <a:t>孜孜不倦</a:t>
            </a:r>
            <a:r>
              <a:rPr lang="zh-TW" altLang="zh-TW" dirty="0" smtClean="0"/>
              <a:t>」的求學態度，是大家學習的好榜樣。</a:t>
            </a:r>
          </a:p>
          <a:p>
            <a:pPr>
              <a:buNone/>
            </a:pPr>
            <a:r>
              <a:rPr lang="zh-TW" altLang="zh-TW" dirty="0" smtClean="0"/>
              <a:t>③原住民「</a:t>
            </a:r>
            <a:r>
              <a:rPr lang="zh-TW" altLang="zh-TW" b="1" dirty="0" smtClean="0"/>
              <a:t>精雕細琢</a:t>
            </a:r>
            <a:r>
              <a:rPr lang="zh-TW" altLang="zh-TW" dirty="0" smtClean="0"/>
              <a:t>」的石器是原住民引以為傲的藝術</a:t>
            </a:r>
            <a:endParaRPr lang="en-US" altLang="zh-TW" dirty="0" smtClean="0"/>
          </a:p>
          <a:p>
            <a:pPr>
              <a:buNone/>
            </a:pPr>
            <a:r>
              <a:rPr lang="zh-TW" altLang="zh-TW" dirty="0" smtClean="0"/>
              <a:t>品。</a:t>
            </a:r>
          </a:p>
          <a:p>
            <a:pPr>
              <a:buNone/>
            </a:pPr>
            <a:r>
              <a:rPr lang="zh-TW" altLang="zh-TW" dirty="0" smtClean="0"/>
              <a:t>④哥哥很會「</a:t>
            </a:r>
            <a:r>
              <a:rPr lang="zh-TW" altLang="zh-TW" b="1" dirty="0" smtClean="0"/>
              <a:t>隨機應變</a:t>
            </a:r>
            <a:r>
              <a:rPr lang="zh-TW" altLang="zh-TW" dirty="0" smtClean="0"/>
              <a:t>」，所以媽媽很放心讓他獨自出</a:t>
            </a:r>
            <a:endParaRPr lang="en-US" altLang="zh-TW" dirty="0" smtClean="0"/>
          </a:p>
          <a:p>
            <a:pPr>
              <a:buNone/>
            </a:pPr>
            <a:r>
              <a:rPr lang="zh-TW" altLang="zh-TW" dirty="0" smtClean="0"/>
              <a:t>國旅行。</a:t>
            </a:r>
            <a:endParaRPr lang="en-US" altLang="zh-TW" dirty="0" smtClean="0"/>
          </a:p>
          <a:p>
            <a:pPr>
              <a:buNone/>
            </a:pPr>
            <a:endParaRPr lang="zh-TW" altLang="zh-TW" dirty="0" smtClean="0"/>
          </a:p>
          <a:p>
            <a:pPr>
              <a:buNone/>
            </a:pP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</a:rPr>
              <a:t>【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</a:rPr>
              <a:t>字詞理解</a:t>
            </a: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</a:rPr>
              <a:t>】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</a:rPr>
              <a:t>能理解文章脈絡中字或詞彙的意義。 </a:t>
            </a:r>
          </a:p>
        </p:txBody>
      </p:sp>
    </p:spTree>
    <p:extLst>
      <p:ext uri="{BB962C8B-B14F-4D97-AF65-F5344CB8AC3E}">
        <p14:creationId xmlns:p14="http://schemas.microsoft.com/office/powerpoint/2010/main" val="18678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學力試題綜析與教學建議</a:t>
            </a:r>
            <a:endParaRPr lang="zh-TW" altLang="en-US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82797" y="3165317"/>
            <a:ext cx="846814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教學輔導建議：</a:t>
            </a:r>
            <a:endParaRPr kumimoji="1" lang="zh-TW" altLang="en-US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指導學生適切運用詞語，教學時宜把握兩個層面，第一部份是認識詞語</a:t>
            </a:r>
            <a:endParaRPr lang="en-US" altLang="zh-TW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的意義。第二部份是能熟習活用，根據不同的語言情境，判斷其運用是否適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切。因此，可先讓學生認識「孜孜不倦」係指：勤勉而不知疲倦。（主要用在「勤奮苦幹」的表述上。）；「膽大包天」常用於：形容不顧一切，任意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橫行。</a:t>
            </a:r>
          </a:p>
          <a:p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學生往往對於語詞運用於何種語境較無法精準掌握，教師教學時可針對這現象，加強學生對「使用類別」的表述加強訓練，利用不同語境的例句加以說明，並能讓學生自行舉例發表。</a:t>
            </a:r>
          </a:p>
          <a:p>
            <a:endParaRPr kumimoji="1" lang="zh-TW" altLang="en-US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24000" y="1306562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DFKaiShu-SB-Estd-BF" charset="-122"/>
              </a:rPr>
              <a:t>試題選項分析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：</a:t>
            </a:r>
            <a:endParaRPr lang="zh-TW" altLang="zh-TW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本題通過率為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68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％，難度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0.68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（適中），鑑別度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0.48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（優）。</a:t>
            </a:r>
          </a:p>
          <a:p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達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90%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高分組學童答題正確，此題對高分組學童偏易。選項②、④分別對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22%</a:t>
            </a:r>
            <a:endParaRPr lang="zh-TW" altLang="zh-TW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28%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低分組學童具誘答性。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2200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2200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4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學力試題綜析與教學建議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2650" y="1825625"/>
            <a:ext cx="8404032" cy="4351338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dirty="0" smtClean="0"/>
              <a:t>題號：</a:t>
            </a:r>
            <a:r>
              <a:rPr lang="en-US" altLang="zh-TW" dirty="0" smtClean="0"/>
              <a:t>10</a:t>
            </a:r>
            <a:endParaRPr lang="zh-TW" altLang="zh-TW" dirty="0" smtClean="0"/>
          </a:p>
          <a:p>
            <a:r>
              <a:rPr lang="zh-TW" altLang="zh-TW" dirty="0" smtClean="0"/>
              <a:t>下列哪一個選項「」中的詞語最適當？</a:t>
            </a:r>
            <a:endParaRPr lang="en-US" altLang="zh-TW" dirty="0" smtClean="0"/>
          </a:p>
          <a:p>
            <a:pPr>
              <a:buNone/>
            </a:pPr>
            <a:endParaRPr lang="zh-TW" altLang="zh-TW" dirty="0" smtClean="0"/>
          </a:p>
          <a:p>
            <a:pPr>
              <a:buNone/>
            </a:pPr>
            <a:r>
              <a:rPr lang="zh-TW" altLang="zh-TW" dirty="0" smtClean="0"/>
              <a:t>①能夠登上國家音樂廳舞台，是許多音樂家「</a:t>
            </a:r>
            <a:r>
              <a:rPr lang="zh-TW" altLang="zh-TW" b="1" dirty="0" smtClean="0"/>
              <a:t>夢寐以求</a:t>
            </a:r>
            <a:r>
              <a:rPr lang="zh-TW" altLang="zh-TW" dirty="0" smtClean="0"/>
              <a:t>」的事。</a:t>
            </a:r>
          </a:p>
          <a:p>
            <a:pPr>
              <a:buNone/>
            </a:pPr>
            <a:r>
              <a:rPr lang="zh-TW" altLang="zh-TW" dirty="0" smtClean="0"/>
              <a:t>②這把古劍雖然已經塵封多年，依然「</a:t>
            </a:r>
            <a:r>
              <a:rPr lang="zh-TW" altLang="zh-TW" b="1" dirty="0" smtClean="0"/>
              <a:t>斬釘截鐵</a:t>
            </a:r>
            <a:r>
              <a:rPr lang="zh-TW" altLang="zh-TW" dirty="0" smtClean="0"/>
              <a:t>」，非常銳利。</a:t>
            </a:r>
          </a:p>
          <a:p>
            <a:pPr>
              <a:buNone/>
            </a:pPr>
            <a:r>
              <a:rPr lang="zh-TW" altLang="zh-TW" dirty="0" smtClean="0"/>
              <a:t>③這個習題很難，即使老師講解完，小朋友還是「</a:t>
            </a:r>
            <a:r>
              <a:rPr lang="zh-TW" altLang="zh-TW" b="1" dirty="0" smtClean="0"/>
              <a:t>不知不覺</a:t>
            </a:r>
            <a:r>
              <a:rPr lang="zh-TW" altLang="zh-TW" dirty="0" smtClean="0"/>
              <a:t>」。</a:t>
            </a:r>
          </a:p>
          <a:p>
            <a:pPr>
              <a:buNone/>
            </a:pPr>
            <a:r>
              <a:rPr lang="zh-TW" altLang="zh-TW" dirty="0" smtClean="0"/>
              <a:t>④秋天的公園裡，滿地都是落葉，顯得荒涼卻又「</a:t>
            </a:r>
            <a:r>
              <a:rPr lang="zh-TW" altLang="zh-TW" b="1" dirty="0" smtClean="0"/>
              <a:t>生機盎然</a:t>
            </a:r>
            <a:r>
              <a:rPr lang="zh-TW" altLang="zh-TW" dirty="0" smtClean="0"/>
              <a:t>」。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zh-TW" dirty="0" smtClean="0"/>
          </a:p>
          <a:p>
            <a:pPr>
              <a:buNone/>
            </a:pP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</a:rPr>
              <a:t>【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</a:rPr>
              <a:t>字詞理解</a:t>
            </a: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</a:rPr>
              <a:t>】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</a:rPr>
              <a:t>能理解文章脈絡中字或詞彙的意義。 </a:t>
            </a:r>
          </a:p>
        </p:txBody>
      </p:sp>
    </p:spTree>
    <p:extLst>
      <p:ext uri="{BB962C8B-B14F-4D97-AF65-F5344CB8AC3E}">
        <p14:creationId xmlns:p14="http://schemas.microsoft.com/office/powerpoint/2010/main" val="23679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學力試題綜析與教學建議</a:t>
            </a:r>
            <a:endParaRPr lang="zh-TW" altLang="en-US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316542" y="3037710"/>
            <a:ext cx="1003725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教學輔導建議：</a:t>
            </a:r>
            <a:endParaRPr kumimoji="1" lang="zh-TW" altLang="en-US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200" dirty="0">
                <a:solidFill>
                  <a:prstClr val="black"/>
                </a:solidFill>
              </a:rPr>
              <a:t> 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「夢寐以求」是多數學生熟悉的成語，運用亦較不會犯錯；低分組學生選答「斬釘截鐵」仍然是因為對意涵不理解（形容說話辦事堅決果斷，毫不猶豫。）；同時也對運用類別無法掌握（用在「言語確切」、「果敢決斷」的表述上。），以致從題幹字面「古劍」</a:t>
            </a:r>
            <a:r>
              <a:rPr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字面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猜測作答。</a:t>
            </a:r>
          </a:p>
          <a:p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選項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「這個習題很難，即使老師講解完，小朋友還是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不知不覺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」。</a:t>
            </a:r>
          </a:p>
          <a:p>
            <a:r>
              <a:rPr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句義應該是因為題目很難，老師講解完，小朋友還是聽不懂。其中「不</a:t>
            </a:r>
          </a:p>
          <a:p>
            <a:r>
              <a:rPr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知不覺」是指不自覺，常見於副詞用法，用來描述人的身心處於不自</a:t>
            </a:r>
          </a:p>
          <a:p>
            <a:r>
              <a:rPr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覺的狀態，故不符合語境</a:t>
            </a:r>
            <a:endParaRPr lang="zh-TW" altLang="zh-TW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1" lang="zh-TW" altLang="en-US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16542" y="169069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DFKaiShu-SB-Estd-BF" charset="-122"/>
              </a:rPr>
              <a:t>試題選項分析</a:t>
            </a:r>
            <a:r>
              <a:rPr kumimoji="1" lang="zh-TW" altLang="en-US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：</a:t>
            </a:r>
            <a:endParaRPr lang="zh-TW" altLang="zh-TW" sz="20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本題通過率為</a:t>
            </a:r>
            <a:r>
              <a:rPr lang="en-US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77</a:t>
            </a:r>
            <a:r>
              <a:rPr lang="zh-TW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％，難度</a:t>
            </a:r>
            <a:r>
              <a:rPr lang="en-US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0.77</a:t>
            </a:r>
            <a:r>
              <a:rPr lang="zh-TW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（適中），鑑別度</a:t>
            </a:r>
            <a:r>
              <a:rPr lang="en-US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0.46</a:t>
            </a:r>
            <a:r>
              <a:rPr lang="zh-TW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（優）。</a:t>
            </a:r>
          </a:p>
          <a:p>
            <a:r>
              <a:rPr lang="en-US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高達</a:t>
            </a:r>
            <a:r>
              <a:rPr lang="en-US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96%</a:t>
            </a:r>
            <a:r>
              <a:rPr lang="zh-TW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高分組學童答題正確，此題對高分組學童偏易。</a:t>
            </a:r>
            <a:r>
              <a:rPr lang="en-US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49%</a:t>
            </a:r>
            <a:r>
              <a:rPr lang="zh-TW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近半低分組學童</a:t>
            </a:r>
          </a:p>
          <a:p>
            <a:r>
              <a:rPr lang="en-US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亦能答題正確，選項②對</a:t>
            </a:r>
            <a:r>
              <a:rPr lang="en-US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22%</a:t>
            </a:r>
            <a:r>
              <a:rPr lang="zh-TW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低分組學童具誘答性。</a:t>
            </a:r>
          </a:p>
          <a:p>
            <a:endParaRPr lang="zh-TW" altLang="zh-TW" sz="20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2000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2000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8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學力試題綜析與教學建議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2650" y="1825625"/>
            <a:ext cx="8404032" cy="4351338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dirty="0" smtClean="0"/>
              <a:t>題號：</a:t>
            </a:r>
            <a:r>
              <a:rPr lang="en-US" altLang="zh-TW" dirty="0" smtClean="0"/>
              <a:t>11</a:t>
            </a:r>
            <a:endParaRPr lang="zh-TW" altLang="zh-TW" dirty="0" smtClean="0"/>
          </a:p>
          <a:p>
            <a:r>
              <a:rPr lang="zh-TW" altLang="zh-TW" b="1" dirty="0" smtClean="0"/>
              <a:t>□□市場中有人不斷向我推銷物品，我卻毫不動心。</a:t>
            </a:r>
            <a:endParaRPr lang="zh-TW" altLang="zh-TW" dirty="0" smtClean="0"/>
          </a:p>
          <a:p>
            <a:pPr>
              <a:buNone/>
            </a:pPr>
            <a:r>
              <a:rPr lang="zh-TW" altLang="zh-TW" dirty="0" smtClean="0"/>
              <a:t>下列哪一個選項填入□□中最適當？</a:t>
            </a:r>
          </a:p>
          <a:p>
            <a:pPr>
              <a:buNone/>
            </a:pPr>
            <a:r>
              <a:rPr lang="zh-TW" altLang="zh-TW" dirty="0" smtClean="0"/>
              <a:t>①無論</a:t>
            </a:r>
          </a:p>
          <a:p>
            <a:pPr>
              <a:buNone/>
            </a:pPr>
            <a:r>
              <a:rPr lang="zh-TW" altLang="zh-TW" dirty="0" smtClean="0"/>
              <a:t>②然而</a:t>
            </a:r>
          </a:p>
          <a:p>
            <a:pPr>
              <a:buNone/>
            </a:pPr>
            <a:r>
              <a:rPr lang="zh-TW" altLang="zh-TW" dirty="0" smtClean="0"/>
              <a:t>③幸而</a:t>
            </a:r>
          </a:p>
          <a:p>
            <a:pPr>
              <a:buNone/>
            </a:pPr>
            <a:r>
              <a:rPr lang="zh-TW" altLang="zh-TW" dirty="0" smtClean="0"/>
              <a:t>④儘管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zh-TW" dirty="0" smtClean="0"/>
          </a:p>
          <a:p>
            <a:pPr>
              <a:buNone/>
            </a:pP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</a:rPr>
              <a:t>【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</a:rPr>
              <a:t>語句理解</a:t>
            </a: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</a:rPr>
              <a:t>】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</a:rPr>
              <a:t>能理解文章脈絡中特定語句所傳達的意義 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2811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686160"/>
              </p:ext>
            </p:extLst>
          </p:nvPr>
        </p:nvGraphicFramePr>
        <p:xfrm>
          <a:off x="581891" y="310974"/>
          <a:ext cx="9215251" cy="654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8" name="文件" r:id="rId3" imgW="5297934" imgH="5692570" progId="Word.Document.12">
                  <p:embed/>
                </p:oleObj>
              </mc:Choice>
              <mc:Fallback>
                <p:oleObj name="文件" r:id="rId3" imgW="5297934" imgH="569257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91" y="310974"/>
                        <a:ext cx="9215251" cy="6547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0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學力試題綜析與教學建議</a:t>
            </a:r>
            <a:endParaRPr lang="zh-TW" altLang="en-US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676830" y="3380125"/>
            <a:ext cx="99609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教學輔導建議：</a:t>
            </a:r>
            <a:endParaRPr lang="zh-TW" altLang="zh-TW" sz="2200" dirty="0">
              <a:solidFill>
                <a:prstClr val="black"/>
              </a:solidFill>
            </a:endParaRPr>
          </a:p>
          <a:p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建立句型的概念：「□□……，□□……」，兩個分句合起來構成意義較複</a:t>
            </a:r>
          </a:p>
          <a:p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雜的複句，前後項連接詞往往是互相關聯的，讓學生了解複句句型的概念。（如：無論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都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總是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)…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；儘管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卻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  <a:p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選項②、④「然而、幸而」，往往是用於轉折複句的第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個分句，教師若能</a:t>
            </a:r>
            <a:r>
              <a:rPr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平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時教學</a:t>
            </a:r>
            <a:r>
              <a:rPr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加以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強調，那麼學童就不</a:t>
            </a:r>
            <a:r>
              <a:rPr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容易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選填作為複句中第一個分句的起始用詞。</a:t>
            </a:r>
          </a:p>
          <a:p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讓學生多練習，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幫助學生了解為何不能只看到前項連接詞分句通順，卻不管後項連接詞，句意是會有問題的。</a:t>
            </a:r>
          </a:p>
          <a:p>
            <a:endParaRPr kumimoji="1" lang="zh-TW" altLang="en-US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76830" y="1223011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DFKaiShu-SB-Estd-BF" charset="-122"/>
              </a:rPr>
              <a:t>試題選項分析</a:t>
            </a:r>
            <a:r>
              <a:rPr kumimoji="1" lang="zh-TW" altLang="en-US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：</a:t>
            </a:r>
            <a:endParaRPr lang="zh-TW" altLang="zh-TW" sz="2200" dirty="0">
              <a:solidFill>
                <a:prstClr val="black"/>
              </a:solidFill>
            </a:endParaRPr>
          </a:p>
          <a:p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本題通過率為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63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％，難度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0.63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（適中），鑑別度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0.63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（優）。</a:t>
            </a:r>
          </a:p>
          <a:p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達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91%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高分組學童答題正確，此題對高分組學童偏易。但有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31%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學童選填選</a:t>
            </a:r>
          </a:p>
          <a:p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項①，該選項對學童具誘答性。</a:t>
            </a:r>
          </a:p>
          <a:p>
            <a:endParaRPr lang="zh-TW" altLang="zh-TW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zh-TW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2200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2200" b="1" dirty="0">
              <a:solidFill>
                <a:prstClr val="black"/>
              </a:solidFill>
              <a:latin typeface="Arial" pitchFamily="34" charset="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66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83960" y="946205"/>
          <a:ext cx="7632000" cy="5608320"/>
        </p:xfrm>
        <a:graphic>
          <a:graphicData uri="http://schemas.openxmlformats.org/drawingml/2006/table">
            <a:tbl>
              <a:tblPr/>
              <a:tblGrid>
                <a:gridCol w="1582308"/>
                <a:gridCol w="1375575"/>
                <a:gridCol w="1447138"/>
                <a:gridCol w="1200647"/>
                <a:gridCol w="1168842"/>
                <a:gridCol w="857490"/>
              </a:tblGrid>
              <a:tr h="1984537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DFKaiShu-SB-Estd-BF"/>
                        </a:rPr>
                        <a:t>題號：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DFKaiShu-SB-Estd-BF"/>
                        </a:rPr>
                        <a:t>12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latin typeface="Calibri"/>
                          <a:ea typeface="標楷體"/>
                          <a:cs typeface="Times New Roman"/>
                        </a:rPr>
                        <a:t>一個機器中，螺絲釘也是重要的，千萬不要小看它。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這句話是形容螺絲釘的什麼特質？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800" kern="100" dirty="0">
                          <a:latin typeface="標楷體"/>
                          <a:ea typeface="新細明體"/>
                          <a:cs typeface="Times New Roman"/>
                        </a:rPr>
                        <a:t>①</a:t>
                      </a: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螺絲釘有許多不同的外型</a:t>
                      </a:r>
                      <a:r>
                        <a:rPr lang="zh-TW" sz="2800" kern="100" dirty="0" smtClean="0"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en-US" altLang="zh-TW" sz="2800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800" kern="100" dirty="0" smtClean="0">
                          <a:latin typeface="標楷體"/>
                          <a:ea typeface="新細明體"/>
                          <a:cs typeface="Times New Roman"/>
                        </a:rPr>
                        <a:t>②</a:t>
                      </a: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螺絲釘有許多不同的用途。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800" kern="100" dirty="0">
                          <a:latin typeface="標楷體"/>
                          <a:ea typeface="新細明體"/>
                          <a:cs typeface="Times New Roman"/>
                        </a:rPr>
                        <a:t>③</a:t>
                      </a: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螺絲釘的功能性不容忽視。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800" kern="100" dirty="0">
                          <a:latin typeface="標楷體"/>
                          <a:ea typeface="新細明體"/>
                          <a:cs typeface="Times New Roman"/>
                        </a:rPr>
                        <a:t>④</a:t>
                      </a:r>
                      <a:r>
                        <a:rPr lang="zh-TW" sz="2800" kern="100" dirty="0">
                          <a:latin typeface="Calibri"/>
                          <a:ea typeface="標楷體"/>
                          <a:cs typeface="Times New Roman"/>
                        </a:rPr>
                        <a:t>螺絲釘是機器中的小部分。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344" marR="44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59125" marR="59125" marT="29562" marB="29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59125" marR="59125" marT="29562" marB="29562"/>
                </a:tc>
                <a:tc hMerge="1"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 marL="59125" marR="59125" marT="29562" marB="29562"/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59125" marR="59125" marT="29562" marB="29562"/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59125" marR="59125" marT="29562" marB="29562"/>
                </a:tc>
              </a:tr>
              <a:tr h="240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選項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A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B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C*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D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latin typeface="Times New Roman"/>
                          <a:ea typeface="標楷體"/>
                          <a:cs typeface="Times New Roman"/>
                        </a:rPr>
                        <a:t>其他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選項率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.01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.20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.64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.15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高分組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.03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.91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.05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低分組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.03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.40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.30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.25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難度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0.64    </a:t>
                      </a:r>
                      <a:r>
                        <a:rPr lang="zh-TW" sz="2400" kern="0" dirty="0">
                          <a:latin typeface="Times New Roman"/>
                          <a:ea typeface="標楷體"/>
                          <a:cs typeface="Times New Roman"/>
                        </a:rPr>
                        <a:t>鑑別度</a:t>
                      </a:r>
                      <a:r>
                        <a:rPr lang="en-US" sz="2400" kern="0" dirty="0">
                          <a:latin typeface="Times New Roman"/>
                          <a:ea typeface="標楷體"/>
                          <a:cs typeface="Times New Roman"/>
                        </a:rPr>
                        <a:t>(D)0.61     </a:t>
                      </a:r>
                      <a:r>
                        <a:rPr lang="zh-TW" sz="2400" kern="0" dirty="0">
                          <a:latin typeface="Times New Roman"/>
                          <a:ea typeface="標楷體"/>
                          <a:cs typeface="Times New Roman"/>
                        </a:rPr>
                        <a:t>通過率</a:t>
                      </a:r>
                      <a:r>
                        <a:rPr lang="en-US" sz="2400" kern="0" dirty="0">
                          <a:latin typeface="Times New Roman"/>
                          <a:ea typeface="標楷體"/>
                          <a:cs typeface="Times New Roman"/>
                        </a:rPr>
                        <a:t>(P)0.64 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8076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0" dirty="0" err="1">
                          <a:latin typeface="標楷體"/>
                          <a:ea typeface="新細明體"/>
                          <a:cs typeface="DFKaiShu-SB-Estd-BF"/>
                        </a:rPr>
                        <a:t>D</a:t>
                      </a:r>
                      <a:r>
                        <a:rPr lang="en-US" sz="2400" kern="0" dirty="0" err="1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</a:t>
                      </a:r>
                      <a:r>
                        <a:rPr lang="en-US" sz="2400" kern="0" dirty="0" err="1">
                          <a:latin typeface="標楷體"/>
                          <a:ea typeface="新細明體"/>
                          <a:cs typeface="DFKaiShu-SB-Estd-BF"/>
                        </a:rPr>
                        <a:t>0.3</a:t>
                      </a:r>
                      <a:r>
                        <a:rPr lang="en-US" sz="2400" kern="0" dirty="0">
                          <a:latin typeface="標楷體"/>
                          <a:ea typeface="新細明體"/>
                          <a:cs typeface="DFKaiShu-SB-Estd-BF"/>
                        </a:rPr>
                        <a:t> 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（優）</a:t>
                      </a:r>
                      <a:r>
                        <a:rPr lang="en-US" sz="2400" kern="0" dirty="0">
                          <a:latin typeface="Calibri"/>
                          <a:ea typeface="標楷體"/>
                          <a:cs typeface="DFKaiShu-SB-Estd-BF"/>
                        </a:rPr>
                        <a:t> 0.1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～</a:t>
                      </a:r>
                      <a:r>
                        <a:rPr lang="en-US" sz="2400" kern="0" dirty="0">
                          <a:latin typeface="Calibri"/>
                          <a:ea typeface="標楷體"/>
                          <a:cs typeface="DFKaiShu-SB-Estd-BF"/>
                        </a:rPr>
                        <a:t>0.3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（略低）</a:t>
                      </a:r>
                      <a:r>
                        <a:rPr lang="en-US" sz="2400" kern="0" dirty="0">
                          <a:latin typeface="Calibri"/>
                          <a:ea typeface="標楷體"/>
                          <a:cs typeface="DFKaiShu-SB-Estd-BF"/>
                        </a:rPr>
                        <a:t>  </a:t>
                      </a:r>
                      <a:r>
                        <a:rPr lang="en-US" sz="2400" kern="0" dirty="0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</a:t>
                      </a:r>
                      <a:r>
                        <a:rPr lang="en-US" sz="2400" kern="0" dirty="0">
                          <a:latin typeface="標楷體"/>
                          <a:ea typeface="新細明體"/>
                          <a:cs typeface="DFKaiShu-SB-Estd-BF"/>
                        </a:rPr>
                        <a:t>0.1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（差）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latin typeface="標楷體"/>
                          <a:ea typeface="新細明體"/>
                          <a:cs typeface="DFKaiShu-SB-Estd-BF"/>
                        </a:rPr>
                        <a:t>P</a:t>
                      </a:r>
                      <a:r>
                        <a:rPr lang="en-US" sz="2400" kern="0" dirty="0" err="1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</a:t>
                      </a:r>
                      <a:r>
                        <a:rPr lang="en-US" sz="2400" kern="0" dirty="0" err="1">
                          <a:latin typeface="標楷體"/>
                          <a:ea typeface="新細明體"/>
                          <a:cs typeface="DFKaiShu-SB-Estd-BF"/>
                        </a:rPr>
                        <a:t>0.8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（易）</a:t>
                      </a:r>
                      <a:r>
                        <a:rPr lang="en-US" sz="2400" kern="0" dirty="0">
                          <a:latin typeface="Calibri"/>
                          <a:ea typeface="標楷體"/>
                          <a:cs typeface="DFKaiShu-SB-Estd-BF"/>
                        </a:rPr>
                        <a:t>  0.4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～</a:t>
                      </a:r>
                      <a:r>
                        <a:rPr lang="en-US" sz="2400" kern="0" dirty="0">
                          <a:latin typeface="Calibri"/>
                          <a:ea typeface="標楷體"/>
                          <a:cs typeface="DFKaiShu-SB-Estd-BF"/>
                        </a:rPr>
                        <a:t>0.8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（適中）</a:t>
                      </a:r>
                      <a:r>
                        <a:rPr lang="en-US" sz="2400" kern="0" dirty="0">
                          <a:latin typeface="Calibri"/>
                          <a:ea typeface="標楷體"/>
                          <a:cs typeface="DFKaiShu-SB-Estd-BF"/>
                        </a:rPr>
                        <a:t>  </a:t>
                      </a:r>
                      <a:r>
                        <a:rPr lang="en-US" sz="2400" kern="0" dirty="0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</a:t>
                      </a:r>
                      <a:r>
                        <a:rPr lang="en-US" sz="2400" kern="0" dirty="0">
                          <a:latin typeface="標楷體"/>
                          <a:ea typeface="新細明體"/>
                          <a:cs typeface="DFKaiShu-SB-Estd-BF"/>
                        </a:rPr>
                        <a:t>0.4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（難）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96" marR="1149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1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985176" y="952962"/>
          <a:ext cx="8404528" cy="5574540"/>
        </p:xfrm>
        <a:graphic>
          <a:graphicData uri="http://schemas.openxmlformats.org/drawingml/2006/table">
            <a:tbl>
              <a:tblPr/>
              <a:tblGrid>
                <a:gridCol w="1391040"/>
                <a:gridCol w="7013488"/>
              </a:tblGrid>
              <a:tr h="249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評量指標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4307" marR="54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詞彙理解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 </a:t>
                      </a:r>
                      <a:endParaRPr lang="zh-TW" sz="2000" kern="100">
                        <a:solidFill>
                          <a:srgbClr val="000000"/>
                        </a:solidFill>
                        <a:latin typeface="標楷體"/>
                        <a:ea typeface="新細明體"/>
                        <a:cs typeface="標楷體"/>
                      </a:endParaRPr>
                    </a:p>
                  </a:txBody>
                  <a:tcPr marL="54307" marR="54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評量重點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4307" marR="54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學童能理解詞彙的意義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 </a:t>
                      </a:r>
                      <a:endParaRPr lang="zh-TW" sz="2000" kern="100">
                        <a:solidFill>
                          <a:srgbClr val="000000"/>
                        </a:solidFill>
                        <a:latin typeface="標楷體"/>
                        <a:ea typeface="新細明體"/>
                        <a:cs typeface="標楷體"/>
                      </a:endParaRPr>
                    </a:p>
                  </a:txBody>
                  <a:tcPr marL="54307" marR="54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認知層次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4307" marR="54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理解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 </a:t>
                      </a:r>
                      <a:endParaRPr lang="zh-TW" sz="2000" kern="100">
                        <a:solidFill>
                          <a:srgbClr val="000000"/>
                        </a:solidFill>
                        <a:latin typeface="標楷體"/>
                        <a:ea typeface="新細明體"/>
                        <a:cs typeface="標楷體"/>
                      </a:endParaRPr>
                    </a:p>
                  </a:txBody>
                  <a:tcPr marL="54307" marR="54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140">
                <a:tc grid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試題選項分析： 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1.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本題通過率為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64%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，難度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0.64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（適中），鑑別度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0.61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（優）。 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2.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高達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91%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高分組學童選出正確答案，此題對高分組偏易。 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3.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「一個機器中，螺絲釘也是重要的，千萬不要小看它。」的錯誤</a:t>
                      </a: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選項</a:t>
                      </a:r>
                      <a:r>
                        <a:rPr lang="zh-TW" sz="2000" kern="100" dirty="0" smtClean="0">
                          <a:latin typeface="標楷體"/>
                          <a:ea typeface="新細明體"/>
                          <a:cs typeface="Times New Roman"/>
                        </a:rPr>
                        <a:t>②</a:t>
                      </a: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「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螺絲釘有許多不同的用途。」對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40%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低分組學童具有誘答性。作</a:t>
                      </a: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答錯誤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的關鍵，應在於學童著重「多用途」等於「重要」的意思，未能理解「不要小看」含有「不容忽視」的概念才是此句話的重點。 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4.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由上述可知，高分組、低分組在此題呈現明顯的組間差異性。 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教學輔導建議：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1.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加強學童閱讀理解策略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: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推論策略，由上下文推詞意。老師可在課堂上</a:t>
                      </a: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放</a:t>
                      </a:r>
                      <a:r>
                        <a:rPr lang="zh-TW" altLang="en-US" sz="2000" kern="0" baseline="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   </a:t>
                      </a: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聲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思考示範，提升學童判讀詞語意義的多元思考。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2.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高分組、低分組學童在此題作答差異大。教師可透過異質分組學習，使不同程度學童互相交流，讓低分組學童在課堂上有機會充分表達自己所理解的意思。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3.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鼓勵學童於生活中善用詞語，讓課堂上的詞語生活化，體會學習的樂趣。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  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4307" marR="54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2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36252" y="1041620"/>
          <a:ext cx="8189847" cy="5483088"/>
        </p:xfrm>
        <a:graphic>
          <a:graphicData uri="http://schemas.openxmlformats.org/drawingml/2006/table">
            <a:tbl>
              <a:tblPr/>
              <a:tblGrid>
                <a:gridCol w="1470991"/>
                <a:gridCol w="1319916"/>
                <a:gridCol w="1431235"/>
                <a:gridCol w="1566407"/>
                <a:gridCol w="1383527"/>
                <a:gridCol w="1017771"/>
              </a:tblGrid>
              <a:tr h="2846568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題號：</a:t>
                      </a:r>
                      <a:r>
                        <a:rPr lang="en-US" sz="2400" kern="0" dirty="0">
                          <a:latin typeface="Calibri"/>
                          <a:ea typeface="標楷體"/>
                          <a:cs typeface="DFKaiShu-SB-Estd-BF"/>
                        </a:rPr>
                        <a:t>13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latin typeface="Calibri"/>
                          <a:ea typeface="標楷體"/>
                          <a:cs typeface="Times New Roman"/>
                        </a:rPr>
                        <a:t>在談判桌上，他總是單刀直入。絕不拖泥帶水。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下列哪一個選項最能貼近這句話的意思？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latin typeface="標楷體"/>
                          <a:ea typeface="新細明體"/>
                          <a:cs typeface="新細明體"/>
                        </a:rPr>
                        <a:t>①</a:t>
                      </a:r>
                      <a:r>
                        <a:rPr lang="zh-TW" sz="2400" kern="100" dirty="0">
                          <a:latin typeface="Calibri"/>
                          <a:ea typeface="標楷體"/>
                          <a:cs typeface="標楷體"/>
                        </a:rPr>
                        <a:t>衝突的時候，他殺得敵人措手不及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latin typeface="標楷體"/>
                          <a:ea typeface="新細明體"/>
                          <a:cs typeface="新細明體"/>
                        </a:rPr>
                        <a:t>②</a:t>
                      </a:r>
                      <a:r>
                        <a:rPr lang="zh-TW" sz="2400" kern="100" dirty="0">
                          <a:latin typeface="Calibri"/>
                          <a:ea typeface="標楷體"/>
                          <a:cs typeface="標楷體"/>
                        </a:rPr>
                        <a:t>較量的時候，他擅用單刀取人性命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latin typeface="標楷體"/>
                          <a:ea typeface="新細明體"/>
                          <a:cs typeface="新細明體"/>
                        </a:rPr>
                        <a:t>③</a:t>
                      </a:r>
                      <a:r>
                        <a:rPr lang="zh-TW" sz="2400" kern="100" dirty="0">
                          <a:latin typeface="Calibri"/>
                          <a:ea typeface="標楷體"/>
                          <a:cs typeface="標楷體"/>
                        </a:rPr>
                        <a:t>攤牌的時候，他乾淨俐落不推責任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latin typeface="標楷體"/>
                          <a:ea typeface="新細明體"/>
                          <a:cs typeface="新細明體"/>
                        </a:rPr>
                        <a:t>④</a:t>
                      </a:r>
                      <a:r>
                        <a:rPr lang="zh-TW" sz="2400" kern="100" dirty="0">
                          <a:latin typeface="Calibri"/>
                          <a:ea typeface="標楷體"/>
                          <a:cs typeface="標楷體"/>
                        </a:rPr>
                        <a:t>協商的時候，他直接了當絕不囉</a:t>
                      </a:r>
                      <a:r>
                        <a:rPr lang="zh-TW" sz="2400" kern="100" dirty="0">
                          <a:latin typeface="Calibri"/>
                          <a:ea typeface="標楷體"/>
                          <a:cs typeface="Times New Roman"/>
                        </a:rPr>
                        <a:t>嗦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243" marR="3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46990" marR="46990" marT="23495" marB="234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46990" marR="46990" marT="23495" marB="23495"/>
                </a:tc>
                <a:tc hMerge="1"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46990" marR="46990" marT="23495" marB="23495"/>
                </a:tc>
                <a:tc hMerge="1"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46990" marR="46990" marT="23495" marB="23495"/>
                </a:tc>
                <a:tc hMerge="1"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46990" marR="46990" marT="23495" marB="23495"/>
                </a:tc>
              </a:tr>
              <a:tr h="158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選項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A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B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C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D*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latin typeface="Times New Roman"/>
                          <a:ea typeface="標楷體"/>
                          <a:cs typeface="Times New Roman"/>
                        </a:rPr>
                        <a:t>其他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選項率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.05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.04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.30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.62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8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高分組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.01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.13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.86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低分組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.11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.11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.41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.36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23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難度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0.62    </a:t>
                      </a:r>
                      <a:r>
                        <a:rPr lang="zh-TW" sz="2400" kern="0" dirty="0">
                          <a:latin typeface="Times New Roman"/>
                          <a:ea typeface="標楷體"/>
                          <a:cs typeface="Times New Roman"/>
                        </a:rPr>
                        <a:t>鑑別度</a:t>
                      </a:r>
                      <a:r>
                        <a:rPr lang="en-US" sz="2400" kern="0" dirty="0">
                          <a:latin typeface="Times New Roman"/>
                          <a:ea typeface="標楷體"/>
                          <a:cs typeface="Times New Roman"/>
                        </a:rPr>
                        <a:t>(D)0.49     </a:t>
                      </a:r>
                      <a:r>
                        <a:rPr lang="zh-TW" sz="2400" kern="0" dirty="0">
                          <a:latin typeface="Times New Roman"/>
                          <a:ea typeface="標楷體"/>
                          <a:cs typeface="Times New Roman"/>
                        </a:rPr>
                        <a:t>通過率</a:t>
                      </a:r>
                      <a:r>
                        <a:rPr lang="en-US" sz="2400" kern="0" dirty="0">
                          <a:latin typeface="Times New Roman"/>
                          <a:ea typeface="標楷體"/>
                          <a:cs typeface="Times New Roman"/>
                        </a:rPr>
                        <a:t>(P)0.62 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1293">
                <a:tc gridSpan="6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0" dirty="0">
                          <a:latin typeface="Times New Roman"/>
                          <a:ea typeface="標楷體"/>
                          <a:cs typeface="Times New Roman"/>
                        </a:rPr>
                        <a:t>鑑別度</a:t>
                      </a:r>
                      <a:r>
                        <a:rPr lang="en-US" sz="2400" kern="0" dirty="0" err="1">
                          <a:latin typeface="標楷體"/>
                          <a:ea typeface="新細明體"/>
                          <a:cs typeface="DFKaiShu-SB-Estd-BF"/>
                        </a:rPr>
                        <a:t>D</a:t>
                      </a:r>
                      <a:r>
                        <a:rPr lang="en-US" sz="2400" kern="0" dirty="0" err="1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</a:t>
                      </a:r>
                      <a:r>
                        <a:rPr lang="en-US" sz="2400" kern="0" dirty="0" err="1">
                          <a:latin typeface="標楷體"/>
                          <a:ea typeface="新細明體"/>
                          <a:cs typeface="DFKaiShu-SB-Estd-BF"/>
                        </a:rPr>
                        <a:t>0.3</a:t>
                      </a:r>
                      <a:r>
                        <a:rPr lang="en-US" sz="2400" kern="0" dirty="0">
                          <a:latin typeface="標楷體"/>
                          <a:ea typeface="新細明體"/>
                          <a:cs typeface="DFKaiShu-SB-Estd-BF"/>
                        </a:rPr>
                        <a:t> 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（優）</a:t>
                      </a:r>
                      <a:r>
                        <a:rPr lang="en-US" sz="2400" kern="0" dirty="0">
                          <a:latin typeface="Calibri"/>
                          <a:ea typeface="標楷體"/>
                          <a:cs typeface="DFKaiShu-SB-Estd-BF"/>
                        </a:rPr>
                        <a:t> 0.1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～</a:t>
                      </a:r>
                      <a:r>
                        <a:rPr lang="en-US" sz="2400" kern="0" dirty="0">
                          <a:latin typeface="Calibri"/>
                          <a:ea typeface="標楷體"/>
                          <a:cs typeface="DFKaiShu-SB-Estd-BF"/>
                        </a:rPr>
                        <a:t>0.3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（略低）</a:t>
                      </a:r>
                      <a:r>
                        <a:rPr lang="en-US" sz="2400" kern="0" dirty="0">
                          <a:latin typeface="Calibri"/>
                          <a:ea typeface="標楷體"/>
                          <a:cs typeface="DFKaiShu-SB-Estd-BF"/>
                        </a:rPr>
                        <a:t>  </a:t>
                      </a:r>
                      <a:r>
                        <a:rPr lang="en-US" sz="2400" kern="0" dirty="0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</a:t>
                      </a:r>
                      <a:r>
                        <a:rPr lang="en-US" sz="2400" kern="0" dirty="0">
                          <a:latin typeface="標楷體"/>
                          <a:ea typeface="新細明體"/>
                          <a:cs typeface="DFKaiShu-SB-Estd-BF"/>
                        </a:rPr>
                        <a:t>0.1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（差）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latin typeface="Times New Roman"/>
                          <a:ea typeface="標楷體"/>
                          <a:cs typeface="Times New Roman"/>
                        </a:rPr>
                        <a:t>通過率</a:t>
                      </a:r>
                      <a:r>
                        <a:rPr lang="en-US" sz="2400" kern="0" dirty="0" err="1">
                          <a:latin typeface="標楷體"/>
                          <a:ea typeface="新細明體"/>
                          <a:cs typeface="DFKaiShu-SB-Estd-BF"/>
                        </a:rPr>
                        <a:t>P</a:t>
                      </a:r>
                      <a:r>
                        <a:rPr lang="en-US" sz="2400" kern="0" dirty="0" err="1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</a:t>
                      </a:r>
                      <a:r>
                        <a:rPr lang="en-US" sz="2400" kern="0" dirty="0" err="1">
                          <a:latin typeface="標楷體"/>
                          <a:ea typeface="新細明體"/>
                          <a:cs typeface="DFKaiShu-SB-Estd-BF"/>
                        </a:rPr>
                        <a:t>0.8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（易）</a:t>
                      </a:r>
                      <a:r>
                        <a:rPr lang="en-US" sz="2400" kern="0" dirty="0">
                          <a:latin typeface="Calibri"/>
                          <a:ea typeface="標楷體"/>
                          <a:cs typeface="DFKaiShu-SB-Estd-BF"/>
                        </a:rPr>
                        <a:t>  0.4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～</a:t>
                      </a:r>
                      <a:r>
                        <a:rPr lang="en-US" sz="2400" kern="0" dirty="0">
                          <a:latin typeface="Calibri"/>
                          <a:ea typeface="標楷體"/>
                          <a:cs typeface="DFKaiShu-SB-Estd-BF"/>
                        </a:rPr>
                        <a:t>0.8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（適中）</a:t>
                      </a:r>
                      <a:r>
                        <a:rPr lang="en-US" sz="2400" kern="0" dirty="0">
                          <a:latin typeface="Calibri"/>
                          <a:ea typeface="標楷體"/>
                          <a:cs typeface="DFKaiShu-SB-Estd-BF"/>
                        </a:rPr>
                        <a:t>  </a:t>
                      </a:r>
                      <a:r>
                        <a:rPr lang="en-US" sz="2400" kern="0" dirty="0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</a:t>
                      </a:r>
                      <a:r>
                        <a:rPr lang="en-US" sz="2400" kern="0" dirty="0">
                          <a:latin typeface="標楷體"/>
                          <a:ea typeface="新細明體"/>
                          <a:cs typeface="DFKaiShu-SB-Estd-BF"/>
                        </a:rPr>
                        <a:t>0.4</a:t>
                      </a:r>
                      <a:r>
                        <a:rPr lang="zh-TW" sz="2400" kern="0" dirty="0">
                          <a:latin typeface="Calibri"/>
                          <a:ea typeface="標楷體"/>
                          <a:cs typeface="DFKaiShu-SB-Estd-BF"/>
                        </a:rPr>
                        <a:t>（難）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2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04445" y="954156"/>
          <a:ext cx="8364772" cy="5630850"/>
        </p:xfrm>
        <a:graphic>
          <a:graphicData uri="http://schemas.openxmlformats.org/drawingml/2006/table">
            <a:tbl>
              <a:tblPr/>
              <a:tblGrid>
                <a:gridCol w="1384460"/>
                <a:gridCol w="6980312"/>
              </a:tblGrid>
              <a:tr h="188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評量指標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35" marR="5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能詮釋詞義 </a:t>
                      </a:r>
                    </a:p>
                  </a:txBody>
                  <a:tcPr marL="50835" marR="5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評量重點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35" marR="5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以推論策略從上下文推測句子的涵義 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  </a:t>
                      </a:r>
                      <a:endParaRPr lang="zh-TW" sz="2000" kern="100">
                        <a:solidFill>
                          <a:srgbClr val="000000"/>
                        </a:solidFill>
                        <a:latin typeface="標楷體"/>
                        <a:ea typeface="新細明體"/>
                        <a:cs typeface="標楷體"/>
                      </a:endParaRPr>
                    </a:p>
                  </a:txBody>
                  <a:tcPr marL="50835" marR="5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認知層次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35" marR="5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理解 </a:t>
                      </a:r>
                    </a:p>
                  </a:txBody>
                  <a:tcPr marL="50835" marR="5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45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試題選項分析：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1.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本題通過率為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62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％，難度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0.62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（適中），鑑別度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0.49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（優）。 </a:t>
                      </a: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2. </a:t>
                      </a:r>
                      <a:r>
                        <a:rPr lang="zh-TW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高達</a:t>
                      </a:r>
                      <a:r>
                        <a:rPr lang="en-US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86%</a:t>
                      </a:r>
                      <a:r>
                        <a:rPr lang="zh-TW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高分組學童選出正確答案，此題對高分組偏易。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3.</a:t>
                      </a:r>
                      <a:r>
                        <a:rPr lang="zh-TW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錯誤選項</a:t>
                      </a: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③</a:t>
                      </a:r>
                      <a:r>
                        <a:rPr lang="zh-TW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「攤牌的時候，他乾淨俐落不推責任」，對</a:t>
                      </a:r>
                      <a:r>
                        <a:rPr lang="en-US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13%</a:t>
                      </a:r>
                      <a:r>
                        <a:rPr lang="zh-TW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高分組與</a:t>
                      </a:r>
                      <a:r>
                        <a:rPr lang="en-US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41%</a:t>
                      </a:r>
                      <a:r>
                        <a:rPr lang="zh-TW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低分組學童卻有誘答性，顯示學童作答錯誤的關鍵，應在於未能理解詮釋「拖泥帶水」的詞意。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4.</a:t>
                      </a:r>
                      <a:r>
                        <a:rPr lang="zh-TW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由上述可知，高分組、低分組在此題呈現明顯的組間差異性。 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教學輔導建議： 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1. </a:t>
                      </a:r>
                      <a:r>
                        <a:rPr lang="zh-TW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加強學童閱讀理解策略</a:t>
                      </a:r>
                      <a:r>
                        <a:rPr lang="en-US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:</a:t>
                      </a:r>
                      <a:r>
                        <a:rPr lang="zh-TW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推論策略，由上下文推詞意。老師可在課堂上放聲思考示範，提升學童判讀詞語意義的多元思考。示範閱讀理解策略，讓學童學習在閱讀時，運用理解監控策略。遇到不懂的句子，如何在文章脈絡中找出線索與答案。或是透過選項的不合理性，找出最適當的答案。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2.</a:t>
                      </a:r>
                      <a:r>
                        <a:rPr lang="zh-TW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加強學童的答題技巧，鼓勵學童充分理解題意，用刪去法作答。 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3.</a:t>
                      </a:r>
                      <a:r>
                        <a:rPr lang="zh-TW" sz="17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高分組、低分組學童在此題作答差異大。教師可在課堂中，透過異質分組學習，讓學童互相交流，高、低分組學童皆有機會表達自己對句子、短文的理解，或是兩兩一組，同儕間有機會說給別人聽，提升低分組學童的理解力。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7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76010" y="898311"/>
          <a:ext cx="8126229" cy="5867400"/>
        </p:xfrm>
        <a:graphic>
          <a:graphicData uri="http://schemas.openxmlformats.org/drawingml/2006/table">
            <a:tbl>
              <a:tblPr/>
              <a:tblGrid>
                <a:gridCol w="1701724"/>
                <a:gridCol w="1286934"/>
                <a:gridCol w="1540933"/>
                <a:gridCol w="1286933"/>
                <a:gridCol w="1185334"/>
                <a:gridCol w="1124371"/>
              </a:tblGrid>
              <a:tr h="3638862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DFKaiShu-SB-Estd-BF"/>
                        </a:rPr>
                        <a:t>題號：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DFKaiShu-SB-Estd-BF"/>
                        </a:rPr>
                        <a:t>14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標楷體"/>
                          <a:cs typeface="Times New Roman"/>
                        </a:rPr>
                        <a:t>閱讀下列文句，並判斷應如何排列，才能使文意更通順</a:t>
                      </a:r>
                      <a:r>
                        <a:rPr lang="zh-TW" sz="2000" kern="100" dirty="0" smtClean="0">
                          <a:latin typeface="Calibri"/>
                          <a:ea typeface="標楷體"/>
                          <a:cs typeface="Times New Roman"/>
                        </a:rPr>
                        <a:t>？</a:t>
                      </a:r>
                      <a:endParaRPr lang="zh-TW" sz="20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latin typeface="標楷體"/>
                          <a:ea typeface="新細明體"/>
                          <a:cs typeface="Times New Roman"/>
                        </a:rPr>
                        <a:t>&lt;</a:t>
                      </a:r>
                      <a:r>
                        <a:rPr lang="zh-TW" sz="2000" b="1" kern="100" dirty="0" smtClean="0">
                          <a:latin typeface="Calibri"/>
                          <a:ea typeface="標楷體"/>
                          <a:cs typeface="Times New Roman"/>
                        </a:rPr>
                        <a:t>學學大白鵝</a:t>
                      </a:r>
                      <a:r>
                        <a:rPr lang="en-US" sz="2000" b="1" kern="100" dirty="0" smtClean="0">
                          <a:latin typeface="Calibri"/>
                          <a:ea typeface="標楷體"/>
                          <a:cs typeface="Times New Roman"/>
                        </a:rPr>
                        <a:t>&gt; </a:t>
                      </a:r>
                      <a:r>
                        <a:rPr lang="zh-TW" sz="2000" b="1" kern="100" dirty="0" smtClean="0">
                          <a:latin typeface="Calibri"/>
                          <a:ea typeface="標楷體"/>
                          <a:cs typeface="Times New Roman"/>
                        </a:rPr>
                        <a:t>林良</a:t>
                      </a:r>
                      <a:endParaRPr lang="zh-TW" sz="20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latin typeface="Calibri"/>
                          <a:ea typeface="標楷體"/>
                          <a:cs typeface="Times New Roman"/>
                        </a:rPr>
                        <a:t>你</a:t>
                      </a:r>
                      <a:r>
                        <a:rPr lang="zh-TW" sz="2000" b="1" kern="100" dirty="0">
                          <a:latin typeface="Calibri"/>
                          <a:ea typeface="標楷體"/>
                          <a:cs typeface="Times New Roman"/>
                        </a:rPr>
                        <a:t>抬頭挺胸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Calibri"/>
                          <a:ea typeface="標楷體"/>
                          <a:cs typeface="Times New Roman"/>
                        </a:rPr>
                        <a:t>甲、彎腰駝背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Calibri"/>
                          <a:ea typeface="標楷體"/>
                          <a:cs typeface="Times New Roman"/>
                        </a:rPr>
                        <a:t>乙、精神飽滿，樣子很好看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Calibri"/>
                          <a:ea typeface="標楷體"/>
                          <a:cs typeface="Times New Roman"/>
                        </a:rPr>
                        <a:t>丙、我想跟你學，老是學不會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Calibri"/>
                          <a:ea typeface="標楷體"/>
                          <a:cs typeface="Times New Roman"/>
                        </a:rPr>
                        <a:t>丁、起頭還記得住，慢慢的又變成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新細明體"/>
                        </a:rPr>
                        <a:t>①</a:t>
                      </a:r>
                      <a:r>
                        <a:rPr lang="zh-TW" sz="2000" kern="100" dirty="0">
                          <a:latin typeface="Calibri"/>
                          <a:ea typeface="標楷體"/>
                          <a:cs typeface="標楷體"/>
                        </a:rPr>
                        <a:t>乙丙丁甲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新細明體"/>
                        </a:rPr>
                        <a:t>②</a:t>
                      </a:r>
                      <a:r>
                        <a:rPr lang="zh-TW" sz="2000" kern="100" dirty="0">
                          <a:latin typeface="Calibri"/>
                          <a:ea typeface="標楷體"/>
                          <a:cs typeface="標楷體"/>
                        </a:rPr>
                        <a:t>乙丁甲丙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新細明體"/>
                        </a:rPr>
                        <a:t>③</a:t>
                      </a:r>
                      <a:r>
                        <a:rPr lang="zh-TW" sz="2000" kern="100" dirty="0">
                          <a:latin typeface="Calibri"/>
                          <a:ea typeface="標楷體"/>
                          <a:cs typeface="標楷體"/>
                        </a:rPr>
                        <a:t>丁甲乙丙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新細明體"/>
                        </a:rPr>
                        <a:t>④</a:t>
                      </a:r>
                      <a:r>
                        <a:rPr lang="zh-TW" sz="2000" kern="100" dirty="0">
                          <a:latin typeface="Calibri"/>
                          <a:ea typeface="標楷體"/>
                          <a:cs typeface="標楷體"/>
                        </a:rPr>
                        <a:t>丁甲丙</a:t>
                      </a:r>
                      <a:r>
                        <a:rPr lang="zh-TW" sz="2000" kern="100" dirty="0">
                          <a:latin typeface="Calibri"/>
                          <a:ea typeface="標楷體"/>
                          <a:cs typeface="Times New Roman"/>
                        </a:rPr>
                        <a:t>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243" marR="3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46990" marR="46990" marT="23495" marB="234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46990" marR="46990" marT="23495" marB="23495"/>
                </a:tc>
                <a:tc hMerge="1"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46990" marR="46990" marT="23495" marB="23495"/>
                </a:tc>
                <a:tc hMerge="1"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46990" marR="46990" marT="23495" marB="23495"/>
                </a:tc>
                <a:tc hMerge="1"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46990" marR="46990" marT="23495" marB="23495"/>
                </a:tc>
              </a:tr>
              <a:tr h="152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選項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A*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B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C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D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Times New Roman"/>
                          <a:ea typeface="標楷體"/>
                          <a:cs typeface="Times New Roman"/>
                        </a:rPr>
                        <a:t>其他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選項率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.68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.15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.10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.06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5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高分組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.90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.07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.02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.01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低分組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.44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.22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.20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.14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6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難度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0.68    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鑑別度</a:t>
                      </a: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(D)0.46     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通過率</a:t>
                      </a: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(P)0.68 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4574">
                <a:tc gridSpan="6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鑑別度</a:t>
                      </a:r>
                      <a:r>
                        <a:rPr lang="en-US" sz="2000" kern="0" dirty="0" err="1">
                          <a:latin typeface="標楷體"/>
                          <a:ea typeface="新細明體"/>
                          <a:cs typeface="DFKaiShu-SB-Estd-BF"/>
                        </a:rPr>
                        <a:t>D</a:t>
                      </a:r>
                      <a:r>
                        <a:rPr lang="en-US" sz="2000" kern="0" dirty="0" err="1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</a:t>
                      </a:r>
                      <a:r>
                        <a:rPr lang="en-US" sz="2000" kern="0" dirty="0" err="1">
                          <a:latin typeface="標楷體"/>
                          <a:ea typeface="新細明體"/>
                          <a:cs typeface="DFKaiShu-SB-Estd-BF"/>
                        </a:rPr>
                        <a:t>0.3</a:t>
                      </a:r>
                      <a:r>
                        <a:rPr lang="en-US" sz="2000" kern="0" dirty="0">
                          <a:latin typeface="標楷體"/>
                          <a:ea typeface="新細明體"/>
                          <a:cs typeface="DFKaiShu-SB-Estd-BF"/>
                        </a:rPr>
                        <a:t> 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（優）</a:t>
                      </a:r>
                      <a:r>
                        <a:rPr lang="en-US" sz="2000" kern="0" dirty="0">
                          <a:latin typeface="Calibri"/>
                          <a:ea typeface="標楷體"/>
                          <a:cs typeface="DFKaiShu-SB-Estd-BF"/>
                        </a:rPr>
                        <a:t> 0.1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～</a:t>
                      </a:r>
                      <a:r>
                        <a:rPr lang="en-US" sz="2000" kern="0" dirty="0">
                          <a:latin typeface="Calibri"/>
                          <a:ea typeface="標楷體"/>
                          <a:cs typeface="DFKaiShu-SB-Estd-BF"/>
                        </a:rPr>
                        <a:t>0.3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（略低）</a:t>
                      </a:r>
                      <a:r>
                        <a:rPr lang="en-US" sz="2000" kern="0" dirty="0">
                          <a:latin typeface="Calibri"/>
                          <a:ea typeface="標楷體"/>
                          <a:cs typeface="DFKaiShu-SB-Estd-BF"/>
                        </a:rPr>
                        <a:t>  </a:t>
                      </a:r>
                      <a:r>
                        <a:rPr lang="en-US" sz="2000" kern="0" dirty="0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</a:t>
                      </a:r>
                      <a:r>
                        <a:rPr lang="en-US" sz="2000" kern="0" dirty="0">
                          <a:latin typeface="標楷體"/>
                          <a:ea typeface="新細明體"/>
                          <a:cs typeface="DFKaiShu-SB-Estd-BF"/>
                        </a:rPr>
                        <a:t>0.1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（差）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通過率</a:t>
                      </a:r>
                      <a:r>
                        <a:rPr lang="en-US" sz="2000" kern="0" dirty="0" err="1">
                          <a:latin typeface="標楷體"/>
                          <a:ea typeface="新細明體"/>
                          <a:cs typeface="DFKaiShu-SB-Estd-BF"/>
                        </a:rPr>
                        <a:t>P</a:t>
                      </a:r>
                      <a:r>
                        <a:rPr lang="en-US" sz="2000" kern="0" dirty="0" err="1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</a:t>
                      </a:r>
                      <a:r>
                        <a:rPr lang="en-US" sz="2000" kern="0" dirty="0" err="1">
                          <a:latin typeface="標楷體"/>
                          <a:ea typeface="新細明體"/>
                          <a:cs typeface="DFKaiShu-SB-Estd-BF"/>
                        </a:rPr>
                        <a:t>0.8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（易）</a:t>
                      </a:r>
                      <a:r>
                        <a:rPr lang="en-US" sz="2000" kern="0" dirty="0">
                          <a:latin typeface="Calibri"/>
                          <a:ea typeface="標楷體"/>
                          <a:cs typeface="DFKaiShu-SB-Estd-BF"/>
                        </a:rPr>
                        <a:t>  0.4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～</a:t>
                      </a:r>
                      <a:r>
                        <a:rPr lang="en-US" sz="2000" kern="0" dirty="0">
                          <a:latin typeface="Calibri"/>
                          <a:ea typeface="標楷體"/>
                          <a:cs typeface="DFKaiShu-SB-Estd-BF"/>
                        </a:rPr>
                        <a:t>0.8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（適中）</a:t>
                      </a:r>
                      <a:r>
                        <a:rPr lang="en-US" sz="2000" kern="0" dirty="0">
                          <a:latin typeface="Calibri"/>
                          <a:ea typeface="標楷體"/>
                          <a:cs typeface="DFKaiShu-SB-Estd-BF"/>
                        </a:rPr>
                        <a:t>  </a:t>
                      </a:r>
                      <a:r>
                        <a:rPr lang="en-US" sz="2000" kern="0" dirty="0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</a:t>
                      </a:r>
                      <a:r>
                        <a:rPr lang="en-US" sz="2000" kern="0" dirty="0">
                          <a:latin typeface="標楷體"/>
                          <a:ea typeface="新細明體"/>
                          <a:cs typeface="DFKaiShu-SB-Estd-BF"/>
                        </a:rPr>
                        <a:t>0.4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（難）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137" marR="91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1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08201" y="956734"/>
          <a:ext cx="8390467" cy="5579535"/>
        </p:xfrm>
        <a:graphic>
          <a:graphicData uri="http://schemas.openxmlformats.org/drawingml/2006/table">
            <a:tbl>
              <a:tblPr/>
              <a:tblGrid>
                <a:gridCol w="1388711"/>
                <a:gridCol w="7001756"/>
              </a:tblGrid>
              <a:tr h="337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latin typeface="Times New Roman"/>
                          <a:ea typeface="標楷體"/>
                          <a:cs typeface="Times New Roman"/>
                        </a:rPr>
                        <a:t>評量指標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524" marR="61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能歸納文句架構及重點 </a:t>
                      </a:r>
                    </a:p>
                  </a:txBody>
                  <a:tcPr marL="61524" marR="61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0">
                          <a:latin typeface="Calibri"/>
                          <a:ea typeface="標楷體"/>
                          <a:cs typeface="DFKaiShu-SB-Estd-BF"/>
                        </a:rPr>
                        <a:t>評量重點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524" marR="61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根據文本，歸納寫作脈絡。</a:t>
                      </a:r>
                    </a:p>
                  </a:txBody>
                  <a:tcPr marL="61524" marR="61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0">
                          <a:latin typeface="Calibri"/>
                          <a:ea typeface="標楷體"/>
                          <a:cs typeface="DFKaiShu-SB-Estd-BF"/>
                        </a:rPr>
                        <a:t>認知層次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524" marR="61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分析 </a:t>
                      </a:r>
                    </a:p>
                  </a:txBody>
                  <a:tcPr marL="61524" marR="61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32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試題選項分析：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1.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本題通過率為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68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％，難度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0.68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（適中），鑑別度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0.46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（優）。 </a:t>
                      </a: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2.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正確順序是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: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你抬頭挺胸、乙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精神飽滿，樣子很好看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)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、丙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我想跟你學，老是學不會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) 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、丁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起頭還記得住，慢慢的又變成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) 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、甲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彎腰駝背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)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，有高達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90%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高分組及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44%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低分組學生都能答對，顯示大部份的學生都能判斷「抬頭挺胸」接下來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應該是「精神飽滿」。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3.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誘答選項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"/>
                        </a:rPr>
                        <a:t>2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乙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精神飽滿，樣子很好看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)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、丁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起頭還記得住，慢慢的又變成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) 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、甲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彎腰駝背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) 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、丙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我想跟你學，老是學不會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)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，以語意邏輯及文句流暢度而言，此順序丙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我想跟你學，老是學不會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)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放在句尾較不恰當。但，仍吸引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22%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"/>
                        </a:rPr>
                        <a:t>低分組學生選答，顯示低分組學生在文句的理解與運用上仍待加強。</a:t>
                      </a: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教學輔導建議：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1.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加強句子語序的教學，特別是語意邏輯及文句流暢度。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2.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從事句型教學時，應以「理解句意」、「分析歸納句子」為教學要點。除藉由基本的字詞幫助學生對句意的理解之外，指導學生「由詞成句」的要點，則是在建構「語意完整、語詞正確、語序通順」的句子。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 </a:t>
                      </a:r>
                      <a:endParaRPr lang="zh-TW" sz="1800" kern="10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標楷體"/>
                      </a:endParaRPr>
                    </a:p>
                  </a:txBody>
                  <a:tcPr marL="61524" marR="61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6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25136" y="1015999"/>
          <a:ext cx="8381999" cy="5562600"/>
        </p:xfrm>
        <a:graphic>
          <a:graphicData uri="http://schemas.openxmlformats.org/drawingml/2006/table">
            <a:tbl>
              <a:tblPr/>
              <a:tblGrid>
                <a:gridCol w="1549398"/>
                <a:gridCol w="1354667"/>
                <a:gridCol w="1473200"/>
                <a:gridCol w="1371600"/>
                <a:gridCol w="1363133"/>
                <a:gridCol w="1270001"/>
              </a:tblGrid>
              <a:tr h="2387413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DFKaiShu-SB-Estd-BF"/>
                        </a:rPr>
                        <a:t>題</a:t>
                      </a:r>
                      <a:r>
                        <a:rPr lang="zh-TW" sz="22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DFKaiShu-SB-Estd-BF"/>
                        </a:rPr>
                        <a:t>號：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DFKaiShu-SB-Estd-BF"/>
                        </a:rPr>
                        <a:t>15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新細明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2200" kern="100" dirty="0"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2200" kern="100" dirty="0">
                          <a:latin typeface="Calibri"/>
                          <a:ea typeface="標楷體"/>
                          <a:cs typeface="Times New Roman"/>
                        </a:rPr>
                        <a:t>閱讀下列文句，並判斷應如何排列，才能使文意通順？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latin typeface="Calibri"/>
                          <a:ea typeface="標楷體"/>
                          <a:cs typeface="Times New Roman"/>
                        </a:rPr>
                        <a:t>甲、當別人努力追求物質利益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latin typeface="Calibri"/>
                          <a:ea typeface="標楷體"/>
                          <a:cs typeface="Times New Roman"/>
                        </a:rPr>
                        <a:t>乙、池上人很早就發現，有時不建設更好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latin typeface="Calibri"/>
                          <a:ea typeface="標楷體"/>
                          <a:cs typeface="Times New Roman"/>
                        </a:rPr>
                        <a:t>丙、當大多數地方一直搶著要建設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latin typeface="Calibri"/>
                          <a:ea typeface="標楷體"/>
                          <a:cs typeface="Times New Roman"/>
                        </a:rPr>
                        <a:t>丁、池上人要的，卻是心靈的富足與生活的質感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標楷體"/>
                          <a:ea typeface="新細明體"/>
                          <a:cs typeface="Times New Roman"/>
                        </a:rPr>
                        <a:t>①</a:t>
                      </a:r>
                      <a:r>
                        <a:rPr lang="zh-TW" sz="2200" kern="100" dirty="0">
                          <a:latin typeface="Calibri"/>
                          <a:ea typeface="標楷體"/>
                          <a:cs typeface="Times New Roman"/>
                        </a:rPr>
                        <a:t>甲丙丁乙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標楷體"/>
                          <a:ea typeface="新細明體"/>
                          <a:cs typeface="Times New Roman"/>
                        </a:rPr>
                        <a:t>②</a:t>
                      </a:r>
                      <a:r>
                        <a:rPr lang="zh-TW" sz="2200" kern="100" dirty="0">
                          <a:latin typeface="Calibri"/>
                          <a:ea typeface="標楷體"/>
                          <a:cs typeface="Times New Roman"/>
                        </a:rPr>
                        <a:t>甲乙丙丁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標楷體"/>
                          <a:ea typeface="新細明體"/>
                          <a:cs typeface="Times New Roman"/>
                        </a:rPr>
                        <a:t>③</a:t>
                      </a:r>
                      <a:r>
                        <a:rPr lang="zh-TW" sz="2200" kern="100" dirty="0">
                          <a:latin typeface="Calibri"/>
                          <a:ea typeface="標楷體"/>
                          <a:cs typeface="Times New Roman"/>
                        </a:rPr>
                        <a:t>丙乙甲丁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標楷體"/>
                          <a:ea typeface="新細明體"/>
                          <a:cs typeface="Times New Roman"/>
                        </a:rPr>
                        <a:t>④</a:t>
                      </a:r>
                      <a:r>
                        <a:rPr lang="zh-TW" sz="2200" kern="100" dirty="0">
                          <a:latin typeface="Calibri"/>
                          <a:ea typeface="標楷體"/>
                          <a:cs typeface="Times New Roman"/>
                        </a:rPr>
                        <a:t>丙甲乙丁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259" marR="38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51013" marR="51013" marT="25506" marB="25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51013" marR="51013" marT="25506" marB="25506"/>
                </a:tc>
                <a:tc hMerge="1"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51013" marR="51013" marT="25506" marB="25506"/>
                </a:tc>
                <a:tc hMerge="1"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51013" marR="51013" marT="25506" marB="25506"/>
                </a:tc>
                <a:tc hMerge="1"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51013" marR="51013" marT="25506" marB="25506"/>
                </a:tc>
              </a:tr>
              <a:tr h="253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選項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3*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latin typeface="Times New Roman"/>
                          <a:ea typeface="標楷體"/>
                          <a:cs typeface="Times New Roman"/>
                        </a:rPr>
                        <a:t>其他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選項率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.08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.16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.67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.09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3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高分組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.02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.06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.88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.04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低分組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.17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.26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.44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.13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2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難度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0.67    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鑑別度</a:t>
                      </a: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(D)0.44    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通過率</a:t>
                      </a: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(P) 0.67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4414">
                <a:tc gridSpan="6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鑑別度</a:t>
                      </a:r>
                      <a:r>
                        <a:rPr lang="en-US" sz="2000" kern="0" dirty="0" err="1">
                          <a:latin typeface="標楷體"/>
                          <a:ea typeface="新細明體"/>
                          <a:cs typeface="DFKaiShu-SB-Estd-BF"/>
                        </a:rPr>
                        <a:t>D</a:t>
                      </a:r>
                      <a:r>
                        <a:rPr lang="en-US" sz="2000" kern="0" dirty="0" err="1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</a:t>
                      </a:r>
                      <a:r>
                        <a:rPr lang="en-US" sz="2000" kern="0" dirty="0" err="1">
                          <a:latin typeface="標楷體"/>
                          <a:ea typeface="新細明體"/>
                          <a:cs typeface="DFKaiShu-SB-Estd-BF"/>
                        </a:rPr>
                        <a:t>0.3</a:t>
                      </a:r>
                      <a:r>
                        <a:rPr lang="en-US" sz="2000" kern="0" dirty="0">
                          <a:latin typeface="標楷體"/>
                          <a:ea typeface="新細明體"/>
                          <a:cs typeface="DFKaiShu-SB-Estd-BF"/>
                        </a:rPr>
                        <a:t> 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（優）</a:t>
                      </a:r>
                      <a:r>
                        <a:rPr lang="en-US" sz="2000" kern="0" dirty="0">
                          <a:latin typeface="Calibri"/>
                          <a:ea typeface="標楷體"/>
                          <a:cs typeface="DFKaiShu-SB-Estd-BF"/>
                        </a:rPr>
                        <a:t> 0.1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～</a:t>
                      </a:r>
                      <a:r>
                        <a:rPr lang="en-US" sz="2000" kern="0" dirty="0">
                          <a:latin typeface="Calibri"/>
                          <a:ea typeface="標楷體"/>
                          <a:cs typeface="DFKaiShu-SB-Estd-BF"/>
                        </a:rPr>
                        <a:t>0.3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（略低）</a:t>
                      </a:r>
                      <a:r>
                        <a:rPr lang="en-US" sz="2000" kern="0" dirty="0">
                          <a:latin typeface="Calibri"/>
                          <a:ea typeface="標楷體"/>
                          <a:cs typeface="DFKaiShu-SB-Estd-BF"/>
                        </a:rPr>
                        <a:t>  </a:t>
                      </a:r>
                      <a:r>
                        <a:rPr lang="en-US" sz="2000" kern="0" dirty="0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</a:t>
                      </a:r>
                      <a:r>
                        <a:rPr lang="en-US" sz="2000" kern="0" dirty="0">
                          <a:latin typeface="標楷體"/>
                          <a:ea typeface="新細明體"/>
                          <a:cs typeface="DFKaiShu-SB-Estd-BF"/>
                        </a:rPr>
                        <a:t>0.1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（差）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通過率</a:t>
                      </a:r>
                      <a:r>
                        <a:rPr lang="en-US" sz="2000" kern="0" dirty="0" err="1">
                          <a:latin typeface="標楷體"/>
                          <a:ea typeface="新細明體"/>
                          <a:cs typeface="DFKaiShu-SB-Estd-BF"/>
                        </a:rPr>
                        <a:t>P</a:t>
                      </a:r>
                      <a:r>
                        <a:rPr lang="en-US" sz="2000" kern="0" dirty="0" err="1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</a:t>
                      </a:r>
                      <a:r>
                        <a:rPr lang="en-US" sz="2000" kern="0" dirty="0" err="1">
                          <a:latin typeface="標楷體"/>
                          <a:ea typeface="新細明體"/>
                          <a:cs typeface="DFKaiShu-SB-Estd-BF"/>
                        </a:rPr>
                        <a:t>0.8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（易）</a:t>
                      </a:r>
                      <a:r>
                        <a:rPr lang="en-US" sz="2000" kern="0" dirty="0">
                          <a:latin typeface="Calibri"/>
                          <a:ea typeface="標楷體"/>
                          <a:cs typeface="DFKaiShu-SB-Estd-BF"/>
                        </a:rPr>
                        <a:t>  0.4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～</a:t>
                      </a:r>
                      <a:r>
                        <a:rPr lang="en-US" sz="2000" kern="0" dirty="0">
                          <a:latin typeface="Calibri"/>
                          <a:ea typeface="標楷體"/>
                          <a:cs typeface="DFKaiShu-SB-Estd-BF"/>
                        </a:rPr>
                        <a:t>0.8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（適中）</a:t>
                      </a:r>
                      <a:r>
                        <a:rPr lang="en-US" sz="2000" kern="0" dirty="0">
                          <a:latin typeface="Calibri"/>
                          <a:ea typeface="標楷體"/>
                          <a:cs typeface="DFKaiShu-SB-Estd-BF"/>
                        </a:rPr>
                        <a:t>  </a:t>
                      </a:r>
                      <a:r>
                        <a:rPr lang="en-US" sz="2000" kern="0" dirty="0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</a:t>
                      </a:r>
                      <a:r>
                        <a:rPr lang="en-US" sz="2000" kern="0" dirty="0">
                          <a:latin typeface="標楷體"/>
                          <a:ea typeface="新細明體"/>
                          <a:cs typeface="DFKaiShu-SB-Estd-BF"/>
                        </a:rPr>
                        <a:t>0.4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DFKaiShu-SB-Estd-BF"/>
                        </a:rPr>
                        <a:t>（難）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919" marR="99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7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74333" y="956734"/>
          <a:ext cx="8271934" cy="5579533"/>
        </p:xfrm>
        <a:graphic>
          <a:graphicData uri="http://schemas.openxmlformats.org/drawingml/2006/table">
            <a:tbl>
              <a:tblPr/>
              <a:tblGrid>
                <a:gridCol w="1369093"/>
                <a:gridCol w="6902841"/>
              </a:tblGrid>
              <a:tr h="332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評量指標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能歸納文句架構及重點 </a:t>
                      </a: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0">
                          <a:latin typeface="標楷體" pitchFamily="65" charset="-120"/>
                          <a:ea typeface="標楷體" pitchFamily="65" charset="-120"/>
                          <a:cs typeface="DFKaiShu-SB-Estd-BF"/>
                        </a:rPr>
                        <a:t>評量重點</a:t>
                      </a:r>
                      <a:endParaRPr lang="zh-TW" sz="18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根據文本，歸納寫作脈絡。</a:t>
                      </a: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latin typeface="標楷體" pitchFamily="65" charset="-120"/>
                          <a:ea typeface="標楷體" pitchFamily="65" charset="-120"/>
                          <a:cs typeface="DFKaiShu-SB-Estd-BF"/>
                        </a:rPr>
                        <a:t>認知層次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分析 </a:t>
                      </a:r>
                    </a:p>
                  </a:txBody>
                  <a:tcPr marL="60606" marR="60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701">
                <a:tc gridSpan="2">
                  <a:txBody>
                    <a:bodyPr/>
                    <a:lstStyle/>
                    <a:p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試題選項分析： </a:t>
                      </a:r>
                    </a:p>
                    <a:p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本題通過率為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67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％，難度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0.67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（適中），鑑別度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0.44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（優）。 </a:t>
                      </a:r>
                    </a:p>
                    <a:p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正確順序是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: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丙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當大多數地方一直搶著要建設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、乙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池上人很早就發現，有時不建設更好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、甲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當別人努力追求物質利益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、丁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池上人要的，卻是心靈的富足與生活的質感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，有高達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88%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高分組及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44%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低分組學生都能答對，顯示大部份的學生都能從選項中理解判斷「大多數地方」對應「池上人」，「物質利益」對應「心靈、質感」。</a:t>
                      </a:r>
                    </a:p>
                    <a:p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誘答選項②甲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當別人努力追求物質利益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、乙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池上人很早就發現，有時不建設更好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、丙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當大多數地方一直搶著要建設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、丁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池上人要的，卻是心靈的富足與生活的質感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，吸引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26%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低分組學生選答，顯示這部份的學生無法正確理解文句。 </a:t>
                      </a:r>
                    </a:p>
                    <a:p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4.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本題文句使用了「條件句」的句型。「條件句」：從條件來推論結果的複句，通常是條件分句在前，結果分句在後。教師可從文意邏輯思考去引導學生練習句型的使用。</a:t>
                      </a:r>
                    </a:p>
                    <a:p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 </a:t>
                      </a:r>
                      <a:endParaRPr lang="zh-TW" altLang="zh-TW" sz="17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教學輔導建議： </a:t>
                      </a:r>
                    </a:p>
                    <a:p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雖不特別強調句型，但教師教學中可加強句子語序與文意邏輯的思考。</a:t>
                      </a:r>
                    </a:p>
                    <a:p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從事句型教學時，應以「理解句意」、「分析歸納句子」為教學要點。除藉由基本的字詞幫助學生對句意的理解之外，指導學生「由詞成句」的要點，則是在建構「語意完整、語詞正確、語序通順」的句子。</a:t>
                      </a:r>
                      <a:endParaRPr lang="zh-TW" sz="1700" kern="10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標楷體"/>
                      </a:endParaRPr>
                    </a:p>
                  </a:txBody>
                  <a:tcPr marL="60606" marR="60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9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74334" y="931332"/>
          <a:ext cx="8331198" cy="5303520"/>
        </p:xfrm>
        <a:graphic>
          <a:graphicData uri="http://schemas.openxmlformats.org/drawingml/2006/table">
            <a:tbl>
              <a:tblPr/>
              <a:tblGrid>
                <a:gridCol w="1447799"/>
                <a:gridCol w="1430867"/>
                <a:gridCol w="1397000"/>
                <a:gridCol w="1371600"/>
                <a:gridCol w="1617133"/>
                <a:gridCol w="1066799"/>
              </a:tblGrid>
              <a:tr h="2010151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DFKaiShu-SB-Estd-BF"/>
                        </a:rPr>
                        <a:t>題</a:t>
                      </a:r>
                      <a:r>
                        <a:rPr lang="zh-TW" sz="22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DFKaiShu-SB-Estd-BF"/>
                        </a:rPr>
                        <a:t>號：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DFKaiShu-SB-Estd-BF"/>
                        </a:rPr>
                        <a:t>16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b="1" kern="0" dirty="0">
                          <a:latin typeface="Calibri"/>
                          <a:ea typeface="標楷體"/>
                          <a:cs typeface="DFKaiShu-SB-Estd-BF"/>
                        </a:rPr>
                        <a:t>醜有什麼不好□癩蛤蟆長得醜才長命□漂亮的青蛙處處危險哪□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latin typeface="Calibri"/>
                          <a:ea typeface="標楷體"/>
                          <a:cs typeface="DFKaiShu-SB-Estd-BF"/>
                        </a:rPr>
                        <a:t>根據文意，□中依序填入下列哪一組標點符號最適當？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200" kern="0" dirty="0">
                          <a:latin typeface="標楷體"/>
                          <a:ea typeface="新細明體"/>
                          <a:cs typeface="新細明體"/>
                        </a:rPr>
                        <a:t>①</a:t>
                      </a:r>
                      <a:r>
                        <a:rPr lang="en-US" sz="2200" kern="0" dirty="0">
                          <a:latin typeface="標楷體"/>
                          <a:ea typeface="新細明體"/>
                          <a:cs typeface="DFKaiShu-SB-Estd-BF"/>
                        </a:rPr>
                        <a:t>? </a:t>
                      </a:r>
                      <a:r>
                        <a:rPr lang="zh-TW" sz="2200" kern="0" dirty="0">
                          <a:latin typeface="Calibri"/>
                          <a:ea typeface="標楷體"/>
                          <a:cs typeface="DFKaiShu-SB-Estd-BF"/>
                        </a:rPr>
                        <a:t>，</a:t>
                      </a:r>
                      <a:r>
                        <a:rPr lang="en-US" sz="2200" kern="0" dirty="0">
                          <a:latin typeface="Calibri"/>
                          <a:ea typeface="標楷體"/>
                          <a:cs typeface="DFKaiShu-SB-Estd-BF"/>
                        </a:rPr>
                        <a:t> !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200" kern="0" dirty="0">
                          <a:latin typeface="標楷體"/>
                          <a:ea typeface="新細明體"/>
                          <a:cs typeface="新細明體"/>
                        </a:rPr>
                        <a:t>②</a:t>
                      </a:r>
                      <a:r>
                        <a:rPr lang="en-US" sz="2200" kern="0" dirty="0">
                          <a:latin typeface="標楷體"/>
                          <a:ea typeface="新細明體"/>
                          <a:cs typeface="DFKaiShu-SB-Estd-BF"/>
                        </a:rPr>
                        <a:t>? </a:t>
                      </a:r>
                      <a:r>
                        <a:rPr lang="zh-TW" sz="2200" kern="0" dirty="0">
                          <a:latin typeface="Calibri"/>
                          <a:ea typeface="標楷體"/>
                          <a:cs typeface="DFKaiShu-SB-Estd-BF"/>
                        </a:rPr>
                        <a:t>，。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200" kern="0" dirty="0">
                          <a:latin typeface="標楷體"/>
                          <a:ea typeface="新細明體"/>
                          <a:cs typeface="新細明體"/>
                        </a:rPr>
                        <a:t>③</a:t>
                      </a:r>
                      <a:r>
                        <a:rPr lang="en-US" sz="2200" kern="0" dirty="0">
                          <a:latin typeface="標楷體"/>
                          <a:ea typeface="新細明體"/>
                          <a:cs typeface="DFKaiShu-SB-Estd-BF"/>
                        </a:rPr>
                        <a:t>! </a:t>
                      </a:r>
                      <a:r>
                        <a:rPr lang="zh-TW" sz="2200" kern="0" dirty="0">
                          <a:latin typeface="Calibri"/>
                          <a:ea typeface="標楷體"/>
                          <a:cs typeface="DFKaiShu-SB-Estd-BF"/>
                        </a:rPr>
                        <a:t>，</a:t>
                      </a:r>
                      <a:r>
                        <a:rPr lang="en-US" sz="2200" kern="0" dirty="0">
                          <a:latin typeface="Calibri"/>
                          <a:ea typeface="標楷體"/>
                          <a:cs typeface="DFKaiShu-SB-Estd-BF"/>
                        </a:rPr>
                        <a:t> ?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200" kern="0" dirty="0">
                          <a:latin typeface="標楷體"/>
                          <a:ea typeface="新細明體"/>
                          <a:cs typeface="新細明體"/>
                        </a:rPr>
                        <a:t>④</a:t>
                      </a:r>
                      <a:r>
                        <a:rPr lang="zh-TW" sz="2200" kern="0" dirty="0">
                          <a:latin typeface="Calibri"/>
                          <a:ea typeface="標楷體"/>
                          <a:cs typeface="DFKaiShu-SB-Estd-BF"/>
                        </a:rPr>
                        <a:t>，，。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930" marR="4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sz="1100" dirty="0"/>
                    </a:p>
                  </a:txBody>
                  <a:tcPr marL="57239" marR="57239" marT="28620" marB="28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100" dirty="0"/>
                    </a:p>
                  </a:txBody>
                  <a:tcPr marL="57239" marR="57239" marT="28620" marB="28620"/>
                </a:tc>
                <a:tc hMerge="1">
                  <a:txBody>
                    <a:bodyPr/>
                    <a:lstStyle/>
                    <a:p>
                      <a:endParaRPr lang="zh-TW" altLang="en-US" sz="1100" dirty="0"/>
                    </a:p>
                  </a:txBody>
                  <a:tcPr marL="57239" marR="57239" marT="28620" marB="28620"/>
                </a:tc>
                <a:tc hMerge="1">
                  <a:txBody>
                    <a:bodyPr/>
                    <a:lstStyle/>
                    <a:p>
                      <a:endParaRPr lang="zh-TW" altLang="en-US" sz="1100" dirty="0"/>
                    </a:p>
                  </a:txBody>
                  <a:tcPr marL="57239" marR="57239" marT="28620" marB="28620"/>
                </a:tc>
                <a:tc hMerge="1">
                  <a:txBody>
                    <a:bodyPr/>
                    <a:lstStyle/>
                    <a:p>
                      <a:endParaRPr lang="zh-TW" altLang="en-US" sz="1100" dirty="0"/>
                    </a:p>
                  </a:txBody>
                  <a:tcPr marL="57239" marR="57239" marT="28620" marB="28620"/>
                </a:tc>
              </a:tr>
              <a:tr h="293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選項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標楷體"/>
                          <a:cs typeface="Times New Roman"/>
                        </a:rPr>
                        <a:t>1*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>
                          <a:latin typeface="Times New Roman"/>
                          <a:ea typeface="標楷體"/>
                          <a:cs typeface="Times New Roman"/>
                        </a:rPr>
                        <a:t>其他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選項率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.84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.05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.06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.05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3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高分組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.97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.01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.01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.01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低分組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.63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.11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.14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.12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.00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2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難度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0.84    </a:t>
                      </a:r>
                      <a:r>
                        <a:rPr lang="zh-TW" sz="2200" kern="0" dirty="0">
                          <a:latin typeface="Times New Roman"/>
                          <a:ea typeface="標楷體"/>
                          <a:cs typeface="Times New Roman"/>
                        </a:rPr>
                        <a:t>鑑別度</a:t>
                      </a:r>
                      <a:r>
                        <a:rPr lang="en-US" sz="2200" kern="0" dirty="0">
                          <a:latin typeface="Times New Roman"/>
                          <a:ea typeface="標楷體"/>
                          <a:cs typeface="Times New Roman"/>
                        </a:rPr>
                        <a:t>(D)0.34    </a:t>
                      </a:r>
                      <a:r>
                        <a:rPr lang="zh-TW" sz="2200" kern="0" dirty="0">
                          <a:latin typeface="Times New Roman"/>
                          <a:ea typeface="標楷體"/>
                          <a:cs typeface="Times New Roman"/>
                        </a:rPr>
                        <a:t>通過率</a:t>
                      </a:r>
                      <a:r>
                        <a:rPr lang="en-US" sz="2200" kern="0" dirty="0">
                          <a:latin typeface="Times New Roman"/>
                          <a:ea typeface="標楷體"/>
                          <a:cs typeface="Times New Roman"/>
                        </a:rPr>
                        <a:t>(P)0.84 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9721">
                <a:tc gridSpan="6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200" kern="0" dirty="0">
                          <a:latin typeface="Times New Roman"/>
                          <a:ea typeface="標楷體"/>
                          <a:cs typeface="Times New Roman"/>
                        </a:rPr>
                        <a:t>鑑別度</a:t>
                      </a:r>
                      <a:r>
                        <a:rPr lang="en-US" sz="2200" kern="0" dirty="0" err="1">
                          <a:latin typeface="標楷體"/>
                          <a:ea typeface="新細明體"/>
                          <a:cs typeface="DFKaiShu-SB-Estd-BF"/>
                        </a:rPr>
                        <a:t>D</a:t>
                      </a:r>
                      <a:r>
                        <a:rPr lang="en-US" sz="2200" kern="0" dirty="0" err="1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</a:t>
                      </a:r>
                      <a:r>
                        <a:rPr lang="en-US" sz="2200" kern="0" dirty="0" err="1">
                          <a:latin typeface="標楷體"/>
                          <a:ea typeface="新細明體"/>
                          <a:cs typeface="DFKaiShu-SB-Estd-BF"/>
                        </a:rPr>
                        <a:t>0.3</a:t>
                      </a:r>
                      <a:r>
                        <a:rPr lang="en-US" sz="2200" kern="0" dirty="0">
                          <a:latin typeface="標楷體"/>
                          <a:ea typeface="新細明體"/>
                          <a:cs typeface="DFKaiShu-SB-Estd-BF"/>
                        </a:rPr>
                        <a:t> </a:t>
                      </a:r>
                      <a:r>
                        <a:rPr lang="zh-TW" sz="2200" kern="0" dirty="0">
                          <a:latin typeface="Calibri"/>
                          <a:ea typeface="標楷體"/>
                          <a:cs typeface="DFKaiShu-SB-Estd-BF"/>
                        </a:rPr>
                        <a:t>（優）</a:t>
                      </a:r>
                      <a:r>
                        <a:rPr lang="en-US" sz="2200" kern="0" dirty="0">
                          <a:latin typeface="Calibri"/>
                          <a:ea typeface="標楷體"/>
                          <a:cs typeface="DFKaiShu-SB-Estd-BF"/>
                        </a:rPr>
                        <a:t> 0.1</a:t>
                      </a:r>
                      <a:r>
                        <a:rPr lang="zh-TW" sz="2200" kern="0" dirty="0">
                          <a:latin typeface="Calibri"/>
                          <a:ea typeface="標楷體"/>
                          <a:cs typeface="DFKaiShu-SB-Estd-BF"/>
                        </a:rPr>
                        <a:t>～</a:t>
                      </a:r>
                      <a:r>
                        <a:rPr lang="en-US" sz="2200" kern="0" dirty="0">
                          <a:latin typeface="Calibri"/>
                          <a:ea typeface="標楷體"/>
                          <a:cs typeface="DFKaiShu-SB-Estd-BF"/>
                        </a:rPr>
                        <a:t>0.3</a:t>
                      </a:r>
                      <a:r>
                        <a:rPr lang="zh-TW" sz="2200" kern="0" dirty="0">
                          <a:latin typeface="Calibri"/>
                          <a:ea typeface="標楷體"/>
                          <a:cs typeface="DFKaiShu-SB-Estd-BF"/>
                        </a:rPr>
                        <a:t>（略低）</a:t>
                      </a:r>
                      <a:r>
                        <a:rPr lang="en-US" sz="2200" kern="0" dirty="0">
                          <a:latin typeface="Calibri"/>
                          <a:ea typeface="標楷體"/>
                          <a:cs typeface="DFKaiShu-SB-Estd-BF"/>
                        </a:rPr>
                        <a:t>  </a:t>
                      </a:r>
                      <a:r>
                        <a:rPr lang="en-US" sz="2200" kern="0" dirty="0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</a:t>
                      </a:r>
                      <a:r>
                        <a:rPr lang="en-US" sz="2200" kern="0" dirty="0">
                          <a:latin typeface="標楷體"/>
                          <a:ea typeface="新細明體"/>
                          <a:cs typeface="DFKaiShu-SB-Estd-BF"/>
                        </a:rPr>
                        <a:t>0.1</a:t>
                      </a:r>
                      <a:r>
                        <a:rPr lang="zh-TW" sz="2200" kern="0" dirty="0">
                          <a:latin typeface="Calibri"/>
                          <a:ea typeface="標楷體"/>
                          <a:cs typeface="DFKaiShu-SB-Estd-BF"/>
                        </a:rPr>
                        <a:t>（差）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latin typeface="Times New Roman"/>
                          <a:ea typeface="標楷體"/>
                          <a:cs typeface="Times New Roman"/>
                        </a:rPr>
                        <a:t>通過率</a:t>
                      </a:r>
                      <a:r>
                        <a:rPr lang="en-US" sz="2200" kern="0" dirty="0" err="1">
                          <a:latin typeface="標楷體"/>
                          <a:ea typeface="新細明體"/>
                          <a:cs typeface="DFKaiShu-SB-Estd-BF"/>
                        </a:rPr>
                        <a:t>P</a:t>
                      </a:r>
                      <a:r>
                        <a:rPr lang="en-US" sz="2200" kern="0" dirty="0" err="1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</a:t>
                      </a:r>
                      <a:r>
                        <a:rPr lang="en-US" sz="2200" kern="0" dirty="0" err="1">
                          <a:latin typeface="標楷體"/>
                          <a:ea typeface="新細明體"/>
                          <a:cs typeface="DFKaiShu-SB-Estd-BF"/>
                        </a:rPr>
                        <a:t>0.8</a:t>
                      </a:r>
                      <a:r>
                        <a:rPr lang="zh-TW" sz="2200" kern="0" dirty="0">
                          <a:latin typeface="Calibri"/>
                          <a:ea typeface="標楷體"/>
                          <a:cs typeface="DFKaiShu-SB-Estd-BF"/>
                        </a:rPr>
                        <a:t>（易）</a:t>
                      </a:r>
                      <a:r>
                        <a:rPr lang="en-US" sz="2200" kern="0" dirty="0">
                          <a:latin typeface="Calibri"/>
                          <a:ea typeface="標楷體"/>
                          <a:cs typeface="DFKaiShu-SB-Estd-BF"/>
                        </a:rPr>
                        <a:t>  0.4</a:t>
                      </a:r>
                      <a:r>
                        <a:rPr lang="zh-TW" sz="2200" kern="0" dirty="0">
                          <a:latin typeface="Calibri"/>
                          <a:ea typeface="標楷體"/>
                          <a:cs typeface="DFKaiShu-SB-Estd-BF"/>
                        </a:rPr>
                        <a:t>～</a:t>
                      </a:r>
                      <a:r>
                        <a:rPr lang="en-US" sz="2200" kern="0" dirty="0">
                          <a:latin typeface="Calibri"/>
                          <a:ea typeface="標楷體"/>
                          <a:cs typeface="DFKaiShu-SB-Estd-BF"/>
                        </a:rPr>
                        <a:t>0.8</a:t>
                      </a:r>
                      <a:r>
                        <a:rPr lang="zh-TW" sz="2200" kern="0" dirty="0">
                          <a:latin typeface="Calibri"/>
                          <a:ea typeface="標楷體"/>
                          <a:cs typeface="DFKaiShu-SB-Estd-BF"/>
                        </a:rPr>
                        <a:t>（適中）</a:t>
                      </a:r>
                      <a:r>
                        <a:rPr lang="en-US" sz="2200" kern="0" dirty="0">
                          <a:latin typeface="Calibri"/>
                          <a:ea typeface="標楷體"/>
                          <a:cs typeface="DFKaiShu-SB-Estd-BF"/>
                        </a:rPr>
                        <a:t>  </a:t>
                      </a:r>
                      <a:r>
                        <a:rPr lang="en-US" sz="2200" kern="0" dirty="0">
                          <a:latin typeface="標楷體"/>
                          <a:ea typeface="標楷體"/>
                          <a:cs typeface="DFKaiShu-SB-Estd-BF"/>
                          <a:sym typeface="Symbol"/>
                        </a:rPr>
                        <a:t></a:t>
                      </a:r>
                      <a:r>
                        <a:rPr lang="en-US" sz="2200" kern="0" dirty="0">
                          <a:latin typeface="標楷體"/>
                          <a:ea typeface="新細明體"/>
                          <a:cs typeface="DFKaiShu-SB-Estd-BF"/>
                        </a:rPr>
                        <a:t>0.4</a:t>
                      </a:r>
                      <a:r>
                        <a:rPr lang="zh-TW" sz="2200" kern="0" dirty="0">
                          <a:latin typeface="Calibri"/>
                          <a:ea typeface="標楷體"/>
                          <a:cs typeface="DFKaiShu-SB-Estd-BF"/>
                        </a:rPr>
                        <a:t>（難）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130" marR="111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9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54" y="421203"/>
            <a:ext cx="8833481" cy="616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77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32001" y="956732"/>
          <a:ext cx="8500533" cy="5720604"/>
        </p:xfrm>
        <a:graphic>
          <a:graphicData uri="http://schemas.openxmlformats.org/drawingml/2006/table">
            <a:tbl>
              <a:tblPr/>
              <a:tblGrid>
                <a:gridCol w="1406928"/>
                <a:gridCol w="7093605"/>
              </a:tblGrid>
              <a:tr h="337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評量指標</a:t>
                      </a:r>
                      <a:endParaRPr lang="zh-TW" sz="16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8757" marR="58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4 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能運用標點符號 </a:t>
                      </a:r>
                    </a:p>
                  </a:txBody>
                  <a:tcPr marL="58757" marR="58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latin typeface="標楷體" pitchFamily="65" charset="-120"/>
                          <a:ea typeface="標楷體" pitchFamily="65" charset="-120"/>
                          <a:cs typeface="DFKaiShu-SB-Estd-BF"/>
                        </a:rPr>
                        <a:t>評量重點</a:t>
                      </a:r>
                      <a:endParaRPr lang="zh-TW" sz="16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8757" marR="58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理解標點符號運用的方法。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 </a:t>
                      </a:r>
                      <a:endParaRPr lang="zh-TW" sz="1600" kern="10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標楷體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latin typeface="標楷體" pitchFamily="65" charset="-120"/>
                          <a:ea typeface="標楷體" pitchFamily="65" charset="-120"/>
                          <a:cs typeface="DFKaiShu-SB-Estd-BF"/>
                        </a:rPr>
                        <a:t>認知層次</a:t>
                      </a:r>
                      <a:endParaRPr lang="zh-TW" sz="16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8757" marR="58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應用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 </a:t>
                      </a:r>
                      <a:endParaRPr lang="zh-TW" sz="1600" kern="10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標楷體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5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試題選項分析：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1.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本題通過率為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84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％，難度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0.84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（易），鑑別度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0.34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（優）。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2.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高分組學生有高達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94%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可以根據文意，正確使用標點符號，低分組學生答對率亦超過半數，顯示此題難度低。其中，誘答選項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2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吸引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14%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低分組學生選答，顯示這部份的學生無法正確判斷「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? 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」與「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!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」，也可能是不清楚「哪」字在此文句中係表達驚嘆的語氣。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  </a:t>
                      </a:r>
                      <a:endParaRPr lang="zh-TW" sz="1600" kern="10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標楷體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3.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本題評量重點：本題主要是評量學生正確【運用標點符號】的能力。透過完整語句，規劃「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? 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，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 !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」三個標點的位置讓學生選答，測驗學生能否根據文意，正確使用標點符號。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教學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輔導建議：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 </a:t>
                      </a:r>
                      <a:endParaRPr lang="zh-TW" sz="1600" kern="10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標楷體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1.</a:t>
                      </a:r>
                      <a:r>
                        <a:rPr lang="zh-TW" sz="16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在第三階段的課程綱要中並沒有特別列出相關的能力指標，但在前後階段都有 關於標點</a:t>
                      </a:r>
                      <a:r>
                        <a:rPr lang="zh-TW" sz="16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符</a:t>
                      </a:r>
                      <a:r>
                        <a:rPr lang="zh-TW" altLang="en-US" sz="16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號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使用的相關指標。因此，相關常見的標點符號教學，大體上是在一、二階段中完成，第三階段是屬於</a:t>
                      </a:r>
                      <a:r>
                        <a:rPr lang="zh-TW" sz="16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精熟的學習。在延伸的知識方面，則要求能配合寫作需要，恰當選用標點符號和標點方式，達到寫作效果，屬於高層次的運用能力。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2.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根據教育部《重訂標點符號手冊》修訂版，幫助學生認識標點符號的運用，特別是「問號」與「驚嘆號」的 分辨。「問號」：用於疑問句之後。「驚嘆號」：用於感嘆語氣及加重語氣的詞、語、句之後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。</a:t>
                      </a:r>
                      <a:endParaRPr lang="en-US" altLang="zh-TW" sz="1600" kern="100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. 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教師指導作文教學，應參照能力指標、實施要點之教材編選原則與教學原則，將「標點符號」適時講解與指導應用。</a:t>
                      </a:r>
                      <a:r>
                        <a:rPr lang="en-US" sz="16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</a:t>
                      </a:r>
                      <a:endParaRPr lang="en-US" sz="16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4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.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標楷體"/>
                        </a:rPr>
                        <a:t>幫助學生於平時的書寫，例如：聯絡簿、日記，即加強對標點符號運用的要求，才能自然的融入於文句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2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題目</a:t>
            </a:r>
            <a:r>
              <a:rPr lang="en-US" altLang="zh-TW" smtClean="0"/>
              <a:t>17</a:t>
            </a:r>
          </a:p>
        </p:txBody>
      </p:sp>
      <p:sp>
        <p:nvSpPr>
          <p:cNvPr id="143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sz="4000"/>
              <a:t>  </a:t>
            </a:r>
            <a:r>
              <a:rPr lang="zh-TW" altLang="en-US" sz="4000" u="sng"/>
              <a:t>子楚</a:t>
            </a:r>
            <a:r>
              <a:rPr lang="zh-TW" altLang="en-US" sz="4000"/>
              <a:t>遇到</a:t>
            </a:r>
            <a:r>
              <a:rPr lang="zh-TW" altLang="en-US" sz="4000" u="sng"/>
              <a:t>呂不韋</a:t>
            </a:r>
            <a:r>
              <a:rPr lang="zh-TW" altLang="en-US" sz="4000"/>
              <a:t>之前，在</a:t>
            </a:r>
            <a:r>
              <a:rPr lang="zh-TW" altLang="en-US" sz="4000" u="sng"/>
              <a:t>趙</a:t>
            </a:r>
            <a:r>
              <a:rPr lang="zh-TW" altLang="en-US" sz="4000"/>
              <a:t>國的處境可以用下列哪個語詞來形容？</a:t>
            </a:r>
          </a:p>
          <a:p>
            <a:pPr eaLnBrk="1" hangingPunct="1"/>
            <a:r>
              <a:rPr lang="zh-TW" altLang="en-US" sz="4000"/>
              <a:t>①穩若泰山</a:t>
            </a:r>
          </a:p>
          <a:p>
            <a:pPr eaLnBrk="1" hangingPunct="1"/>
            <a:r>
              <a:rPr lang="zh-TW" altLang="en-US" sz="4000"/>
              <a:t>②窮困落魄</a:t>
            </a:r>
          </a:p>
          <a:p>
            <a:pPr eaLnBrk="1" hangingPunct="1"/>
            <a:r>
              <a:rPr lang="zh-TW" altLang="en-US" sz="4000"/>
              <a:t>③處變不驚</a:t>
            </a:r>
          </a:p>
          <a:p>
            <a:pPr eaLnBrk="1" hangingPunct="1"/>
            <a:r>
              <a:rPr lang="zh-TW" altLang="en-US" sz="4000"/>
              <a:t>④自立自強 </a:t>
            </a:r>
          </a:p>
        </p:txBody>
      </p:sp>
    </p:spTree>
    <p:extLst>
      <p:ext uri="{BB962C8B-B14F-4D97-AF65-F5344CB8AC3E}">
        <p14:creationId xmlns:p14="http://schemas.microsoft.com/office/powerpoint/2010/main" val="9332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9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19552" name="Group 96"/>
          <p:cNvGraphicFramePr>
            <a:graphicFrameLocks noGrp="1"/>
          </p:cNvGraphicFramePr>
          <p:nvPr>
            <p:ph idx="4294967295"/>
          </p:nvPr>
        </p:nvGraphicFramePr>
        <p:xfrm>
          <a:off x="2152650" y="1825625"/>
          <a:ext cx="7886700" cy="4351338"/>
        </p:xfrm>
        <a:graphic>
          <a:graphicData uri="http://schemas.openxmlformats.org/drawingml/2006/table">
            <a:tbl>
              <a:tblPr/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869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選項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2*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其他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選項率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.07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.73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.08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.11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高分組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.02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.93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.02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.04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低分組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.16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.47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.16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.21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 gridSpan="6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難度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0.73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鑑別度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(D)0.46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通過率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(P)0.73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5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試題選項分析 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1. </a:t>
            </a:r>
            <a:r>
              <a:rPr lang="zh-TW" altLang="en-US" sz="3600"/>
              <a:t>本題通過率為</a:t>
            </a:r>
            <a:r>
              <a:rPr lang="en-US" altLang="zh-TW" sz="3600"/>
              <a:t>73﹪</a:t>
            </a:r>
            <a:r>
              <a:rPr lang="zh-TW" altLang="en-US" sz="3600"/>
              <a:t>，難度</a:t>
            </a:r>
            <a:r>
              <a:rPr lang="en-US" altLang="zh-TW" sz="3600"/>
              <a:t>0.73</a:t>
            </a:r>
            <a:r>
              <a:rPr lang="zh-TW" altLang="en-US" sz="3600"/>
              <a:t>（適中），鑑別度</a:t>
            </a:r>
            <a:r>
              <a:rPr lang="en-US" altLang="zh-TW" sz="3600"/>
              <a:t>0.46</a:t>
            </a:r>
            <a:r>
              <a:rPr lang="zh-TW" altLang="en-US" sz="3600"/>
              <a:t>（優）。</a:t>
            </a:r>
          </a:p>
          <a:p>
            <a:pPr eaLnBrk="1" hangingPunct="1"/>
            <a:endParaRPr lang="zh-TW" altLang="en-US" sz="3600"/>
          </a:p>
          <a:p>
            <a:pPr eaLnBrk="1" hangingPunct="1"/>
            <a:r>
              <a:rPr lang="en-US" altLang="zh-TW" sz="3600"/>
              <a:t>2. </a:t>
            </a:r>
            <a:r>
              <a:rPr lang="zh-TW" altLang="en-US" sz="3600"/>
              <a:t>檢測結果顯示：全體近四分之三的學生答對，高分組學生有</a:t>
            </a:r>
            <a:r>
              <a:rPr lang="en-US" altLang="zh-TW" sz="3600"/>
              <a:t>93%</a:t>
            </a:r>
            <a:r>
              <a:rPr lang="zh-TW" altLang="en-US" sz="3600"/>
              <a:t>可以由文章提供的訊息進行推論。低分組學生也有</a:t>
            </a:r>
            <a:r>
              <a:rPr lang="en-US" altLang="zh-TW" sz="3600"/>
              <a:t>47%</a:t>
            </a:r>
            <a:r>
              <a:rPr lang="zh-TW" altLang="en-US" sz="3600"/>
              <a:t>學生可以從內容提取訊息，再歸納出答案。</a:t>
            </a:r>
          </a:p>
        </p:txBody>
      </p:sp>
    </p:spTree>
    <p:extLst>
      <p:ext uri="{BB962C8B-B14F-4D97-AF65-F5344CB8AC3E}">
        <p14:creationId xmlns:p14="http://schemas.microsoft.com/office/powerpoint/2010/main" val="27221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3. </a:t>
            </a:r>
            <a:r>
              <a:rPr lang="zh-TW" altLang="en-US" sz="3600"/>
              <a:t>本題目，學生要先理解文本中</a:t>
            </a:r>
            <a:r>
              <a:rPr lang="zh-TW" altLang="en-US" smtClean="0"/>
              <a:t>，</a:t>
            </a:r>
            <a:r>
              <a:rPr lang="zh-TW" altLang="en-US" sz="3600"/>
              <a:t>子楚在遇到呂不韋前，在秦國的處境狀況，還要了解選項中四個語詞的意思才能產生連結選出正確答案。此四個語詞①穩若泰山②窮困落魄③處變不驚④自立自強，從意思上看出，選項①③④是正向的評價，只有②窮困落魄，是偏向負面評價，學生如果理解辭意，就容易推敲出正確的選項。</a:t>
            </a:r>
          </a:p>
        </p:txBody>
      </p:sp>
    </p:spTree>
    <p:extLst>
      <p:ext uri="{BB962C8B-B14F-4D97-AF65-F5344CB8AC3E}">
        <p14:creationId xmlns:p14="http://schemas.microsoft.com/office/powerpoint/2010/main" val="18554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4. </a:t>
            </a:r>
            <a:r>
              <a:rPr lang="zh-TW" altLang="en-US" sz="3200"/>
              <a:t>低分組學生在答錯的選項①③④上，比率差不多，只有選項④略高一些，從文本中推敲，低分組學生應該以為在子楚未遇到呂不韋時，因為是一個人過生活，低分組學生容易直覺式選擇答案，所以選擇自立自強的略高一些，也因為此組別學生未將「</a:t>
            </a:r>
            <a:r>
              <a:rPr lang="zh-TW" altLang="en-US" sz="3200" u="sng"/>
              <a:t>子楚</a:t>
            </a:r>
            <a:r>
              <a:rPr lang="zh-TW" altLang="en-US" sz="3200"/>
              <a:t>在</a:t>
            </a:r>
            <a:r>
              <a:rPr lang="zh-TW" altLang="en-US" sz="3200" u="sng"/>
              <a:t>趙</a:t>
            </a:r>
            <a:r>
              <a:rPr lang="zh-TW" altLang="en-US" sz="3200"/>
              <a:t>國的處境並不好，總是過著辛苦的日子。」這句描述來做子楚處境的歸納。 </a:t>
            </a:r>
          </a:p>
        </p:txBody>
      </p:sp>
    </p:spTree>
    <p:extLst>
      <p:ext uri="{BB962C8B-B14F-4D97-AF65-F5344CB8AC3E}">
        <p14:creationId xmlns:p14="http://schemas.microsoft.com/office/powerpoint/2010/main" val="33479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教學輔導建議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1.</a:t>
            </a:r>
            <a:r>
              <a:rPr lang="zh-TW" altLang="en-US" sz="3600"/>
              <a:t>在教學指導上，要從平常的閱讀來增加學生詞彙量，並指導學生語詞運用，來了解語境，以便能更好的理解各種詞彙。</a:t>
            </a:r>
          </a:p>
          <a:p>
            <a:pPr eaLnBrk="1" hangingPunct="1"/>
            <a:r>
              <a:rPr lang="en-US" altLang="zh-TW" sz="3600"/>
              <a:t>2.</a:t>
            </a:r>
            <a:r>
              <a:rPr lang="zh-TW" altLang="en-US" sz="3600"/>
              <a:t>此提四個選項都是成語，因此在平時教學上，可以讓學生多做成語語境練習，讓學生對於每句成語的意思有更好的掌握。</a:t>
            </a:r>
          </a:p>
          <a:p>
            <a:pPr eaLnBrk="1" hangingPunct="1"/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35241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3.</a:t>
            </a:r>
            <a:r>
              <a:rPr lang="zh-TW" altLang="en-US" sz="3600"/>
              <a:t>接著在文句的理解上，學生在能讀懂每個文句所表達的意義，能做出正確選擇，因此在平時教學上，要指導學生做文句的誦讀和語境的揣摩，才能對文句描述有更好的體會。</a:t>
            </a:r>
          </a:p>
        </p:txBody>
      </p:sp>
    </p:spTree>
    <p:extLst>
      <p:ext uri="{BB962C8B-B14F-4D97-AF65-F5344CB8AC3E}">
        <p14:creationId xmlns:p14="http://schemas.microsoft.com/office/powerpoint/2010/main" val="9595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題目</a:t>
            </a:r>
            <a:r>
              <a:rPr lang="en-US" altLang="zh-TW" smtClean="0"/>
              <a:t>18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sz="4000"/>
              <a:t>  第</a:t>
            </a:r>
            <a:r>
              <a:rPr lang="en-US" altLang="zh-TW" sz="4000"/>
              <a:t>2 </a:t>
            </a:r>
            <a:r>
              <a:rPr lang="zh-TW" altLang="en-US" sz="4000"/>
              <a:t>段中，</a:t>
            </a:r>
            <a:r>
              <a:rPr lang="zh-TW" altLang="en-US" sz="4000" u="sng"/>
              <a:t>呂不韋</a:t>
            </a:r>
            <a:r>
              <a:rPr lang="zh-TW" altLang="en-US" sz="4000"/>
              <a:t>認為</a:t>
            </a:r>
            <a:r>
              <a:rPr lang="zh-TW" altLang="en-US" sz="4000" u="sng"/>
              <a:t>子楚</a:t>
            </a:r>
            <a:r>
              <a:rPr lang="zh-TW" altLang="en-US" sz="4000"/>
              <a:t>「</a:t>
            </a:r>
            <a:r>
              <a:rPr lang="zh-TW" altLang="en-US" sz="4000" b="1"/>
              <a:t>奇貨可居</a:t>
            </a:r>
            <a:r>
              <a:rPr lang="zh-TW" altLang="en-US" sz="4000"/>
              <a:t>」是什麼意思？</a:t>
            </a:r>
          </a:p>
          <a:p>
            <a:pPr eaLnBrk="1" hangingPunct="1"/>
            <a:r>
              <a:rPr lang="zh-TW" altLang="en-US" sz="4000"/>
              <a:t>①</a:t>
            </a:r>
            <a:r>
              <a:rPr lang="zh-TW" altLang="en-US" sz="4000" u="sng"/>
              <a:t>子楚</a:t>
            </a:r>
            <a:r>
              <a:rPr lang="zh-TW" altLang="en-US" sz="4000"/>
              <a:t>在</a:t>
            </a:r>
            <a:r>
              <a:rPr lang="zh-TW" altLang="en-US" sz="4000" u="sng"/>
              <a:t>秦</a:t>
            </a:r>
            <a:r>
              <a:rPr lang="zh-TW" altLang="en-US" sz="4000"/>
              <a:t>國有奇珍異寶。</a:t>
            </a:r>
          </a:p>
          <a:p>
            <a:pPr eaLnBrk="1" hangingPunct="1"/>
            <a:r>
              <a:rPr lang="zh-TW" altLang="en-US" sz="4000"/>
              <a:t>②</a:t>
            </a:r>
            <a:r>
              <a:rPr lang="zh-TW" altLang="en-US" sz="4000" u="sng"/>
              <a:t>子楚</a:t>
            </a:r>
            <a:r>
              <a:rPr lang="zh-TW" altLang="en-US" sz="4000"/>
              <a:t>有很多貨物可販賣。</a:t>
            </a:r>
          </a:p>
          <a:p>
            <a:pPr eaLnBrk="1" hangingPunct="1"/>
            <a:r>
              <a:rPr lang="zh-TW" altLang="en-US" sz="4000"/>
              <a:t>③</a:t>
            </a:r>
            <a:r>
              <a:rPr lang="zh-TW" altLang="en-US" sz="4000" u="sng"/>
              <a:t>子楚</a:t>
            </a:r>
            <a:r>
              <a:rPr lang="zh-TW" altLang="en-US" sz="4000"/>
              <a:t>有很高的利用價值。</a:t>
            </a:r>
          </a:p>
          <a:p>
            <a:pPr eaLnBrk="1" hangingPunct="1"/>
            <a:r>
              <a:rPr lang="zh-TW" altLang="en-US" sz="4000"/>
              <a:t>④</a:t>
            </a:r>
            <a:r>
              <a:rPr lang="zh-TW" altLang="en-US" sz="4000" u="sng"/>
              <a:t>子楚</a:t>
            </a:r>
            <a:r>
              <a:rPr lang="zh-TW" altLang="en-US" sz="4000"/>
              <a:t>在</a:t>
            </a:r>
            <a:r>
              <a:rPr lang="zh-TW" altLang="en-US" sz="4000" u="sng"/>
              <a:t>秦</a:t>
            </a:r>
            <a:r>
              <a:rPr lang="zh-TW" altLang="en-US" sz="4000"/>
              <a:t>國時居無定所。 </a:t>
            </a:r>
          </a:p>
        </p:txBody>
      </p:sp>
    </p:spTree>
    <p:extLst>
      <p:ext uri="{BB962C8B-B14F-4D97-AF65-F5344CB8AC3E}">
        <p14:creationId xmlns:p14="http://schemas.microsoft.com/office/powerpoint/2010/main" val="5498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9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27740" name="Group 92"/>
          <p:cNvGraphicFramePr>
            <a:graphicFrameLocks noGrp="1"/>
          </p:cNvGraphicFramePr>
          <p:nvPr>
            <p:ph idx="4294967295"/>
          </p:nvPr>
        </p:nvGraphicFramePr>
        <p:xfrm>
          <a:off x="2152650" y="1825625"/>
          <a:ext cx="7886700" cy="4351338"/>
        </p:xfrm>
        <a:graphic>
          <a:graphicData uri="http://schemas.openxmlformats.org/drawingml/2006/table">
            <a:tbl>
              <a:tblPr/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869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選項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3*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其他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選項率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.17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.06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.69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.08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高分組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.01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.01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.97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.01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低分組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.39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.14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.32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.15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 gridSpan="6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難度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0.69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鑑別度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(D)0.66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通過率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(P)0.69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7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50464"/>
              </p:ext>
            </p:extLst>
          </p:nvPr>
        </p:nvGraphicFramePr>
        <p:xfrm>
          <a:off x="662403" y="344384"/>
          <a:ext cx="8647852" cy="650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2" name="文件" r:id="rId3" imgW="5297934" imgH="5310634" progId="Word.Document.12">
                  <p:embed/>
                </p:oleObj>
              </mc:Choice>
              <mc:Fallback>
                <p:oleObj name="文件" r:id="rId3" imgW="5297934" imgH="531063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03" y="344384"/>
                        <a:ext cx="8647852" cy="6501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14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試題選項分析 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1. </a:t>
            </a:r>
            <a:r>
              <a:rPr lang="zh-TW" altLang="en-US" sz="3200"/>
              <a:t>本題通過率為</a:t>
            </a:r>
            <a:r>
              <a:rPr lang="en-US" altLang="zh-TW" sz="3200"/>
              <a:t>69﹪</a:t>
            </a:r>
            <a:r>
              <a:rPr lang="zh-TW" altLang="en-US" sz="3200"/>
              <a:t>，難度</a:t>
            </a:r>
            <a:r>
              <a:rPr lang="en-US" altLang="zh-TW" sz="3200"/>
              <a:t>0.69</a:t>
            </a:r>
            <a:r>
              <a:rPr lang="zh-TW" altLang="en-US" sz="3200"/>
              <a:t>（適中），鑑別度</a:t>
            </a:r>
            <a:r>
              <a:rPr lang="en-US" altLang="zh-TW" sz="3200"/>
              <a:t>0.66</a:t>
            </a:r>
            <a:r>
              <a:rPr lang="zh-TW" altLang="en-US" sz="3200"/>
              <a:t>（優）。</a:t>
            </a:r>
          </a:p>
          <a:p>
            <a:pPr eaLnBrk="1" hangingPunct="1"/>
            <a:endParaRPr lang="en-US" altLang="zh-TW" sz="3200"/>
          </a:p>
          <a:p>
            <a:pPr eaLnBrk="1" hangingPunct="1"/>
            <a:r>
              <a:rPr lang="en-US" altLang="zh-TW" sz="3200"/>
              <a:t>2. </a:t>
            </a:r>
            <a:r>
              <a:rPr lang="zh-TW" altLang="en-US" sz="3200"/>
              <a:t>檢測結果顯示：高分組學生有</a:t>
            </a:r>
            <a:r>
              <a:rPr lang="en-US" altLang="zh-TW" sz="3200"/>
              <a:t>97%</a:t>
            </a:r>
            <a:r>
              <a:rPr lang="zh-TW" altLang="en-US" sz="3200"/>
              <a:t>答對，可見「奇貨可居」一詞對於高分組學生是容易理解的。低分組學生只有</a:t>
            </a:r>
            <a:r>
              <a:rPr lang="en-US" altLang="zh-TW" sz="3200"/>
              <a:t>32%</a:t>
            </a:r>
            <a:r>
              <a:rPr lang="zh-TW" altLang="en-US" sz="3200"/>
              <a:t>學生，也就是只有三分之一的學生理解「奇貨可居」的意思，可見這個詞彙放入此文本中的意思，讓低分組學生無法互相連結，歸納出答案。</a:t>
            </a:r>
          </a:p>
        </p:txBody>
      </p:sp>
    </p:spTree>
    <p:extLst>
      <p:ext uri="{BB962C8B-B14F-4D97-AF65-F5344CB8AC3E}">
        <p14:creationId xmlns:p14="http://schemas.microsoft.com/office/powerpoint/2010/main" val="40763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3. </a:t>
            </a:r>
            <a:r>
              <a:rPr lang="zh-TW" altLang="en-US" sz="3200"/>
              <a:t>低分組學生有</a:t>
            </a:r>
            <a:r>
              <a:rPr lang="en-US" altLang="zh-TW" sz="3200"/>
              <a:t>39%</a:t>
            </a:r>
            <a:r>
              <a:rPr lang="zh-TW" altLang="en-US" sz="3200"/>
              <a:t>選「①</a:t>
            </a:r>
            <a:r>
              <a:rPr lang="zh-TW" altLang="en-US" sz="3200" u="sng"/>
              <a:t>子楚</a:t>
            </a:r>
            <a:r>
              <a:rPr lang="zh-TW" altLang="en-US" sz="3200"/>
              <a:t>在</a:t>
            </a:r>
            <a:r>
              <a:rPr lang="zh-TW" altLang="en-US" sz="3200" u="sng"/>
              <a:t>秦</a:t>
            </a:r>
            <a:r>
              <a:rPr lang="zh-TW" altLang="en-US" sz="3200"/>
              <a:t>國有奇珍異寶。」這個答案，看出學生直接以「奇貨可居」中的「奇貨」來解讀答案並做出選項。</a:t>
            </a:r>
          </a:p>
          <a:p>
            <a:pPr eaLnBrk="1" hangingPunct="1"/>
            <a:r>
              <a:rPr lang="en-US" altLang="zh-TW" sz="3200"/>
              <a:t>4.</a:t>
            </a:r>
            <a:r>
              <a:rPr lang="zh-TW" altLang="en-US" sz="3200"/>
              <a:t>文本中，呂不韋「</a:t>
            </a:r>
            <a:r>
              <a:rPr lang="zh-TW" altLang="en-US" sz="3200" b="1"/>
              <a:t>認為</a:t>
            </a:r>
            <a:r>
              <a:rPr lang="zh-TW" altLang="en-US" sz="3200" b="1" u="sng"/>
              <a:t>子楚</a:t>
            </a:r>
            <a:r>
              <a:rPr lang="zh-TW" altLang="en-US" sz="3200" b="1"/>
              <a:t>「奇貨可居」，就像一件蒙塵的寶物，可以先買起來囤積，等待價格高漲時再出售謀利，</a:t>
            </a:r>
            <a:r>
              <a:rPr lang="zh-TW" altLang="en-US" sz="3200"/>
              <a:t>」這句話運用譬喻來描寫，學生無法將這樣的譬喻與正確選項「</a:t>
            </a:r>
            <a:r>
              <a:rPr lang="zh-TW" altLang="en-US" sz="3200" u="sng"/>
              <a:t>子楚</a:t>
            </a:r>
            <a:r>
              <a:rPr lang="zh-TW" altLang="en-US" sz="3200"/>
              <a:t>有很高的利用價值。」產生連結，所以做出錯誤的判斷。</a:t>
            </a:r>
          </a:p>
        </p:txBody>
      </p:sp>
    </p:spTree>
    <p:extLst>
      <p:ext uri="{BB962C8B-B14F-4D97-AF65-F5344CB8AC3E}">
        <p14:creationId xmlns:p14="http://schemas.microsoft.com/office/powerpoint/2010/main" val="35303697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教學輔導建議 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1. </a:t>
            </a:r>
            <a:r>
              <a:rPr lang="zh-TW" altLang="en-US" sz="3600"/>
              <a:t>首先要先指導學生理解「奇貨可居」的意思，在文本中已經做了很好的說明「</a:t>
            </a:r>
            <a:r>
              <a:rPr lang="zh-TW" altLang="en-US" sz="3600" b="1"/>
              <a:t>像一件蒙塵的寶物，可以先買起來囤積，等待價格高漲時再出售謀利</a:t>
            </a:r>
            <a:r>
              <a:rPr lang="zh-TW" altLang="en-US" sz="3600"/>
              <a:t>」，此「奇貨可居」的成語典故便是來自於此故事，此故事出自史記呂不韋列傳。</a:t>
            </a:r>
          </a:p>
        </p:txBody>
      </p:sp>
    </p:spTree>
    <p:extLst>
      <p:ext uri="{BB962C8B-B14F-4D97-AF65-F5344CB8AC3E}">
        <p14:creationId xmlns:p14="http://schemas.microsoft.com/office/powerpoint/2010/main" val="40464498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2.</a:t>
            </a:r>
            <a:r>
              <a:rPr lang="zh-TW" altLang="en-US" sz="3600"/>
              <a:t>接著可以指導學生，從「奇貨可居」的原意與子楚的身分地位做聯想，再以「</a:t>
            </a:r>
            <a:r>
              <a:rPr lang="zh-TW" altLang="en-US" sz="3600" b="1"/>
              <a:t>謀利</a:t>
            </a:r>
            <a:r>
              <a:rPr lang="zh-TW" altLang="en-US" sz="3600"/>
              <a:t>」一詞來指導學生發想，「呂不韋幫助子楚有什麼利益可圖？」將前後關係做連結，便可引導學生明白為什麼要選③</a:t>
            </a:r>
            <a:r>
              <a:rPr lang="zh-TW" altLang="en-US" sz="3600" u="sng"/>
              <a:t>子楚</a:t>
            </a:r>
            <a:r>
              <a:rPr lang="zh-TW" altLang="en-US" sz="3600"/>
              <a:t>有很高的利用價值。 </a:t>
            </a:r>
          </a:p>
          <a:p>
            <a:pPr eaLnBrk="1" hangingPunct="1"/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32397105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題目</a:t>
            </a:r>
            <a:r>
              <a:rPr lang="en-US" altLang="zh-TW" smtClean="0"/>
              <a:t>19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1865314" y="1651000"/>
            <a:ext cx="8802687" cy="43513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sz="3600"/>
              <a:t>   第</a:t>
            </a:r>
            <a:r>
              <a:rPr lang="en-US" altLang="zh-TW" sz="3600"/>
              <a:t>3 </a:t>
            </a:r>
            <a:r>
              <a:rPr lang="zh-TW" altLang="en-US" sz="3600"/>
              <a:t>段中，「您有所不知，只有您功成名就之後，我的事業才能更上一層樓。」這樣的敘述是什麼意思？</a:t>
            </a:r>
          </a:p>
          <a:p>
            <a:pPr eaLnBrk="1" hangingPunct="1"/>
            <a:r>
              <a:rPr lang="zh-TW" altLang="en-US" sz="3600"/>
              <a:t>①</a:t>
            </a:r>
            <a:r>
              <a:rPr lang="zh-TW" altLang="en-US" sz="3600" u="sng"/>
              <a:t>呂不韋</a:t>
            </a:r>
            <a:r>
              <a:rPr lang="zh-TW" altLang="en-US" sz="3600"/>
              <a:t>覺得</a:t>
            </a:r>
            <a:r>
              <a:rPr lang="zh-TW" altLang="en-US" sz="3600" u="sng"/>
              <a:t>子楚</a:t>
            </a:r>
            <a:r>
              <a:rPr lang="zh-TW" altLang="en-US" sz="3600"/>
              <a:t>可以幫他成就事業。</a:t>
            </a:r>
          </a:p>
          <a:p>
            <a:pPr eaLnBrk="1" hangingPunct="1"/>
            <a:r>
              <a:rPr lang="zh-TW" altLang="en-US" sz="3600"/>
              <a:t>②</a:t>
            </a:r>
            <a:r>
              <a:rPr lang="zh-TW" altLang="en-US" sz="3600" u="sng"/>
              <a:t>呂不韋</a:t>
            </a:r>
            <a:r>
              <a:rPr lang="zh-TW" altLang="en-US" sz="3600"/>
              <a:t>覺得</a:t>
            </a:r>
            <a:r>
              <a:rPr lang="zh-TW" altLang="en-US" sz="3600" u="sng"/>
              <a:t>子楚</a:t>
            </a:r>
            <a:r>
              <a:rPr lang="zh-TW" altLang="en-US" sz="3600"/>
              <a:t>將來一定會賺大錢。</a:t>
            </a:r>
          </a:p>
          <a:p>
            <a:pPr eaLnBrk="1" hangingPunct="1"/>
            <a:r>
              <a:rPr lang="zh-TW" altLang="en-US" sz="3600"/>
              <a:t>③</a:t>
            </a:r>
            <a:r>
              <a:rPr lang="zh-TW" altLang="en-US" sz="3600" u="sng"/>
              <a:t>子楚</a:t>
            </a:r>
            <a:r>
              <a:rPr lang="zh-TW" altLang="en-US" sz="3600"/>
              <a:t>覺得</a:t>
            </a:r>
            <a:r>
              <a:rPr lang="zh-TW" altLang="en-US" sz="3600" u="sng"/>
              <a:t>呂不韋</a:t>
            </a:r>
            <a:r>
              <a:rPr lang="zh-TW" altLang="en-US" sz="3600"/>
              <a:t>可以幫他成就事業。</a:t>
            </a:r>
          </a:p>
          <a:p>
            <a:pPr eaLnBrk="1" hangingPunct="1"/>
            <a:r>
              <a:rPr lang="zh-TW" altLang="en-US" sz="3600"/>
              <a:t>④</a:t>
            </a:r>
            <a:r>
              <a:rPr lang="zh-TW" altLang="en-US" sz="3600" u="sng"/>
              <a:t>子楚</a:t>
            </a:r>
            <a:r>
              <a:rPr lang="zh-TW" altLang="en-US" sz="3600"/>
              <a:t>覺得</a:t>
            </a:r>
            <a:r>
              <a:rPr lang="zh-TW" altLang="en-US" sz="3600" u="sng"/>
              <a:t>呂不韋</a:t>
            </a:r>
            <a:r>
              <a:rPr lang="zh-TW" altLang="en-US" sz="3600"/>
              <a:t>將來一定會賺大錢。 </a:t>
            </a:r>
          </a:p>
        </p:txBody>
      </p:sp>
    </p:spTree>
    <p:extLst>
      <p:ext uri="{BB962C8B-B14F-4D97-AF65-F5344CB8AC3E}">
        <p14:creationId xmlns:p14="http://schemas.microsoft.com/office/powerpoint/2010/main" val="14182708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9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44124" name="Group 92"/>
          <p:cNvGraphicFramePr>
            <a:graphicFrameLocks noGrp="1"/>
          </p:cNvGraphicFramePr>
          <p:nvPr>
            <p:ph idx="4294967295"/>
          </p:nvPr>
        </p:nvGraphicFramePr>
        <p:xfrm>
          <a:off x="2152650" y="1825625"/>
          <a:ext cx="7886700" cy="4351338"/>
        </p:xfrm>
        <a:graphic>
          <a:graphicData uri="http://schemas.openxmlformats.org/drawingml/2006/table">
            <a:tbl>
              <a:tblPr/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869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選項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1*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其他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選項率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.76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.08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.13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.03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高分組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.97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.01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.02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低分組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.45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.17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.29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.09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 gridSpan="6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難度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0.76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鑑別度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(D)0.52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通過率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(P) 0.76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341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試題選項分析 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1. </a:t>
            </a:r>
            <a:r>
              <a:rPr lang="zh-TW" altLang="en-US" sz="3600"/>
              <a:t>本題通過率為</a:t>
            </a:r>
            <a:r>
              <a:rPr lang="en-US" altLang="zh-TW" sz="3600"/>
              <a:t>76﹪</a:t>
            </a:r>
            <a:r>
              <a:rPr lang="zh-TW" altLang="en-US" sz="3600"/>
              <a:t>，難度</a:t>
            </a:r>
            <a:r>
              <a:rPr lang="en-US" altLang="zh-TW" sz="3600"/>
              <a:t>0.76</a:t>
            </a:r>
            <a:r>
              <a:rPr lang="zh-TW" altLang="en-US" sz="3600"/>
              <a:t>（適中），鑑別度</a:t>
            </a:r>
            <a:r>
              <a:rPr lang="en-US" altLang="zh-TW" sz="3600"/>
              <a:t>0.52</a:t>
            </a:r>
            <a:r>
              <a:rPr lang="zh-TW" altLang="en-US" sz="3600"/>
              <a:t>（優）。</a:t>
            </a:r>
          </a:p>
          <a:p>
            <a:pPr eaLnBrk="1" hangingPunct="1"/>
            <a:endParaRPr lang="en-US" altLang="zh-TW" sz="3600"/>
          </a:p>
          <a:p>
            <a:pPr eaLnBrk="1" hangingPunct="1"/>
            <a:r>
              <a:rPr lang="en-US" altLang="zh-TW" sz="3600"/>
              <a:t>2. </a:t>
            </a:r>
            <a:r>
              <a:rPr lang="zh-TW" altLang="en-US" sz="3600"/>
              <a:t>檢測結果顯示：高分組學生有</a:t>
            </a:r>
            <a:r>
              <a:rPr lang="en-US" altLang="zh-TW" sz="3600"/>
              <a:t>97%</a:t>
            </a:r>
            <a:r>
              <a:rPr lang="zh-TW" altLang="en-US" sz="3600"/>
              <a:t>答對，低分組學生有</a:t>
            </a:r>
            <a:r>
              <a:rPr lang="en-US" altLang="zh-TW" sz="3600"/>
              <a:t>45%</a:t>
            </a:r>
            <a:r>
              <a:rPr lang="zh-TW" altLang="en-US" sz="3600"/>
              <a:t>學生答對，對於低分組學生而言比率接近二分之一的學生是答對的，看出此題目低分組有近一半學生是理解的。</a:t>
            </a:r>
          </a:p>
        </p:txBody>
      </p:sp>
    </p:spTree>
    <p:extLst>
      <p:ext uri="{BB962C8B-B14F-4D97-AF65-F5344CB8AC3E}">
        <p14:creationId xmlns:p14="http://schemas.microsoft.com/office/powerpoint/2010/main" val="21471373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3.</a:t>
            </a:r>
            <a:r>
              <a:rPr lang="zh-TW" altLang="en-US" sz="3600"/>
              <a:t>低分組學生有</a:t>
            </a:r>
            <a:r>
              <a:rPr lang="en-US" altLang="zh-TW" sz="3600"/>
              <a:t>29%</a:t>
            </a:r>
            <a:r>
              <a:rPr lang="zh-TW" altLang="en-US" sz="3600"/>
              <a:t>選</a:t>
            </a:r>
            <a:r>
              <a:rPr lang="zh-TW" altLang="en-US" sz="3600" b="1"/>
              <a:t>③</a:t>
            </a:r>
            <a:r>
              <a:rPr lang="zh-TW" altLang="en-US" sz="3600" b="1" u="sng"/>
              <a:t>子楚</a:t>
            </a:r>
            <a:r>
              <a:rPr lang="zh-TW" altLang="en-US" sz="3600" b="1"/>
              <a:t>覺得</a:t>
            </a:r>
            <a:r>
              <a:rPr lang="zh-TW" altLang="en-US" sz="3600" b="1" u="sng"/>
              <a:t>呂不韋</a:t>
            </a:r>
            <a:r>
              <a:rPr lang="zh-TW" altLang="en-US" sz="3600" b="1"/>
              <a:t>可以幫他成就事業。</a:t>
            </a:r>
            <a:r>
              <a:rPr lang="zh-TW" altLang="en-US" sz="3600"/>
              <a:t>正確答案是</a:t>
            </a:r>
            <a:r>
              <a:rPr lang="zh-TW" altLang="en-US" sz="3600" b="1"/>
              <a:t>①</a:t>
            </a:r>
            <a:r>
              <a:rPr lang="zh-TW" altLang="en-US" sz="3600" b="1" u="sng"/>
              <a:t>呂不韋</a:t>
            </a:r>
            <a:r>
              <a:rPr lang="zh-TW" altLang="en-US" sz="3600" b="1"/>
              <a:t>覺得</a:t>
            </a:r>
            <a:r>
              <a:rPr lang="zh-TW" altLang="en-US" sz="3600" b="1" u="sng"/>
              <a:t>子楚</a:t>
            </a:r>
            <a:r>
              <a:rPr lang="zh-TW" altLang="en-US" sz="3600" b="1"/>
              <a:t>可以幫他成就事業。</a:t>
            </a:r>
            <a:r>
              <a:rPr lang="zh-TW" altLang="en-US" sz="3600"/>
              <a:t>這兩組答案在於人名置換，因此學生要很清楚說話者是誰，才能更正確的做出選項。</a:t>
            </a:r>
          </a:p>
          <a:p>
            <a:pPr eaLnBrk="1" hangingPunct="1"/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8022762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教學輔導建議 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1928814" y="1825626"/>
            <a:ext cx="8739187" cy="4708525"/>
          </a:xfrm>
        </p:spPr>
        <p:txBody>
          <a:bodyPr/>
          <a:lstStyle/>
          <a:p>
            <a:pPr eaLnBrk="1" hangingPunct="1"/>
            <a:r>
              <a:rPr lang="en-US" altLang="zh-TW" sz="2400"/>
              <a:t>1. </a:t>
            </a:r>
            <a:r>
              <a:rPr lang="zh-TW" altLang="en-US" sz="2400"/>
              <a:t>此題來自文本第三段，它是一段以對話完成的段落，因此要指導學生知道每一句說話者是誰。</a:t>
            </a:r>
            <a:endParaRPr lang="zh-TW" altLang="en-US" sz="2400" b="1"/>
          </a:p>
          <a:p>
            <a:pPr eaLnBrk="1" hangingPunct="1"/>
            <a:r>
              <a:rPr lang="zh-TW" altLang="en-US" sz="2400" b="1"/>
              <a:t>他對</a:t>
            </a:r>
            <a:r>
              <a:rPr lang="zh-TW" altLang="en-US" sz="2400" b="1" u="sng"/>
              <a:t>子楚</a:t>
            </a:r>
            <a:r>
              <a:rPr lang="zh-TW" altLang="en-US" sz="2400" b="1"/>
              <a:t>說</a:t>
            </a:r>
            <a:r>
              <a:rPr lang="zh-TW" altLang="en-US" sz="2400"/>
              <a:t>：「請讓我幫助您，我一定可以協助您功成名就。」</a:t>
            </a:r>
            <a:endParaRPr lang="zh-TW" altLang="en-US" sz="2400" b="1" u="sng"/>
          </a:p>
          <a:p>
            <a:pPr eaLnBrk="1" hangingPunct="1"/>
            <a:r>
              <a:rPr lang="zh-TW" altLang="en-US" sz="2400" b="1" u="sng"/>
              <a:t>子楚</a:t>
            </a:r>
            <a:r>
              <a:rPr lang="zh-TW" altLang="en-US" sz="2400" b="1"/>
              <a:t>笑著說</a:t>
            </a:r>
            <a:r>
              <a:rPr lang="zh-TW" altLang="en-US" sz="2400"/>
              <a:t>：「您還是先讓自己功成名就，再來幫助我吧！」</a:t>
            </a:r>
            <a:endParaRPr lang="zh-TW" altLang="en-US" sz="2400" b="1" u="sng"/>
          </a:p>
          <a:p>
            <a:pPr eaLnBrk="1" hangingPunct="1"/>
            <a:r>
              <a:rPr lang="zh-TW" altLang="en-US" sz="2400" b="1" u="sng"/>
              <a:t>呂不韋</a:t>
            </a:r>
            <a:r>
              <a:rPr lang="zh-TW" altLang="en-US" sz="2400" b="1"/>
              <a:t>說：</a:t>
            </a:r>
            <a:r>
              <a:rPr lang="zh-TW" altLang="en-US" sz="2400"/>
              <a:t>「您有所不知，只有您功成名就之後，我的事業才能更上一層樓。」</a:t>
            </a:r>
          </a:p>
          <a:p>
            <a:pPr eaLnBrk="1" hangingPunct="1"/>
            <a:r>
              <a:rPr lang="zh-TW" altLang="en-US" sz="2400"/>
              <a:t>此段落共有三句話，第一句話引導學生找出「他」指的是誰，學生可以從前一段落，以及故事發展得知「他」指的是呂不韋。</a:t>
            </a:r>
          </a:p>
          <a:p>
            <a:pPr eaLnBrk="1" hangingPunct="1"/>
            <a:r>
              <a:rPr lang="zh-TW" altLang="en-US" sz="2400"/>
              <a:t>第二句話和第三句話的說話者非常明顯，直接寫在話語的前面。</a:t>
            </a:r>
          </a:p>
        </p:txBody>
      </p:sp>
    </p:spTree>
    <p:extLst>
      <p:ext uri="{BB962C8B-B14F-4D97-AF65-F5344CB8AC3E}">
        <p14:creationId xmlns:p14="http://schemas.microsoft.com/office/powerpoint/2010/main" val="33805757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2192339" y="1825625"/>
            <a:ext cx="8332787" cy="4700588"/>
          </a:xfrm>
        </p:spPr>
        <p:txBody>
          <a:bodyPr/>
          <a:lstStyle/>
          <a:p>
            <a:pPr eaLnBrk="1" hangingPunct="1"/>
            <a:r>
              <a:rPr lang="en-US" altLang="zh-TW" sz="3200"/>
              <a:t>2. </a:t>
            </a:r>
            <a:r>
              <a:rPr lang="zh-TW" altLang="en-US" sz="3200"/>
              <a:t>此試題節錄的是第三句對話：「您有所不知，只有您功成名就之後，我的事業才能更上一層樓。」因為有前面的指導，學生知悉此段對話是呂不韋與子楚之間的交談，知道此句話是呂不韋所說，就是呂不韋對子楚說的話，因此話中的「您」指的就是子楚，將句中的「您」以子楚替代，學生便可以讀出「只有</a:t>
            </a:r>
            <a:r>
              <a:rPr lang="zh-TW" altLang="en-US" sz="3200" b="1"/>
              <a:t>子楚</a:t>
            </a:r>
            <a:r>
              <a:rPr lang="zh-TW" altLang="en-US" sz="3200"/>
              <a:t>功成名就之後，我的事業才能更上一層樓。」如此就更可以做出正確的選項。</a:t>
            </a:r>
            <a:r>
              <a:rPr lang="zh-TW" altLang="en-US" sz="3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61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703" y="261258"/>
            <a:ext cx="8897887" cy="63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870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題目</a:t>
            </a:r>
            <a:r>
              <a:rPr lang="en-US" altLang="zh-TW" smtClean="0"/>
              <a:t>20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600" u="sng"/>
              <a:t>呂不韋</a:t>
            </a:r>
            <a:r>
              <a:rPr lang="zh-TW" altLang="en-US" sz="3600"/>
              <a:t>提供</a:t>
            </a:r>
            <a:r>
              <a:rPr lang="zh-TW" altLang="en-US" sz="3600" u="sng"/>
              <a:t>子楚</a:t>
            </a:r>
            <a:r>
              <a:rPr lang="zh-TW" altLang="en-US" sz="3600"/>
              <a:t>各項費用的目的是什麼？</a:t>
            </a:r>
          </a:p>
          <a:p>
            <a:pPr eaLnBrk="1" hangingPunct="1"/>
            <a:r>
              <a:rPr lang="zh-TW" altLang="en-US" sz="3600"/>
              <a:t>①想要用計謀陷害他</a:t>
            </a:r>
          </a:p>
          <a:p>
            <a:pPr eaLnBrk="1" hangingPunct="1"/>
            <a:r>
              <a:rPr lang="zh-TW" altLang="en-US" sz="3600"/>
              <a:t>②想利用他得到好處</a:t>
            </a:r>
          </a:p>
          <a:p>
            <a:pPr eaLnBrk="1" hangingPunct="1"/>
            <a:r>
              <a:rPr lang="zh-TW" altLang="en-US" sz="3600"/>
              <a:t>③想要找機會出賣他</a:t>
            </a:r>
          </a:p>
          <a:p>
            <a:pPr eaLnBrk="1" hangingPunct="1"/>
            <a:r>
              <a:rPr lang="zh-TW" altLang="en-US" sz="3600"/>
              <a:t>④想和他成為好朋友 </a:t>
            </a:r>
          </a:p>
        </p:txBody>
      </p:sp>
    </p:spTree>
    <p:extLst>
      <p:ext uri="{BB962C8B-B14F-4D97-AF65-F5344CB8AC3E}">
        <p14:creationId xmlns:p14="http://schemas.microsoft.com/office/powerpoint/2010/main" val="25391060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9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52316" name="Group 92"/>
          <p:cNvGraphicFramePr>
            <a:graphicFrameLocks noGrp="1"/>
          </p:cNvGraphicFramePr>
          <p:nvPr>
            <p:ph idx="4294967295"/>
          </p:nvPr>
        </p:nvGraphicFramePr>
        <p:xfrm>
          <a:off x="2152650" y="1825625"/>
          <a:ext cx="7886700" cy="4351338"/>
        </p:xfrm>
        <a:graphic>
          <a:graphicData uri="http://schemas.openxmlformats.org/drawingml/2006/table">
            <a:tbl>
              <a:tblPr/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869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選項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2*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其他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選項率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.03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.71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.03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.23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高分組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.94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.06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低分組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.07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.43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.09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.41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 gridSpan="6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難度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0.71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鑑別度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(D)0.51 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通過率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(P)0.71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3213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試題選項分析 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1. </a:t>
            </a:r>
            <a:r>
              <a:rPr lang="zh-TW" altLang="en-US" sz="3600"/>
              <a:t>本題通過率為</a:t>
            </a:r>
            <a:r>
              <a:rPr lang="en-US" altLang="zh-TW" sz="3600"/>
              <a:t>71﹪</a:t>
            </a:r>
            <a:r>
              <a:rPr lang="zh-TW" altLang="en-US" sz="3600"/>
              <a:t>，難度</a:t>
            </a:r>
            <a:r>
              <a:rPr lang="en-US" altLang="zh-TW" sz="3600"/>
              <a:t>0.71</a:t>
            </a:r>
            <a:r>
              <a:rPr lang="zh-TW" altLang="en-US" sz="3600"/>
              <a:t>（適中），鑑別度</a:t>
            </a:r>
            <a:r>
              <a:rPr lang="en-US" altLang="zh-TW" sz="3600"/>
              <a:t>0.51</a:t>
            </a:r>
            <a:r>
              <a:rPr lang="zh-TW" altLang="en-US" sz="3600"/>
              <a:t>（優）。</a:t>
            </a:r>
          </a:p>
          <a:p>
            <a:pPr eaLnBrk="1" hangingPunct="1"/>
            <a:endParaRPr lang="en-US" altLang="zh-TW" sz="3600"/>
          </a:p>
          <a:p>
            <a:pPr eaLnBrk="1" hangingPunct="1"/>
            <a:r>
              <a:rPr lang="en-US" altLang="zh-TW" sz="3600"/>
              <a:t>2. </a:t>
            </a:r>
            <a:r>
              <a:rPr lang="zh-TW" altLang="en-US" sz="3600"/>
              <a:t>檢測結果顯示：高分組學生有</a:t>
            </a:r>
            <a:r>
              <a:rPr lang="en-US" altLang="zh-TW" sz="3600"/>
              <a:t>94%</a:t>
            </a:r>
            <a:r>
              <a:rPr lang="zh-TW" altLang="en-US" sz="3600"/>
              <a:t>答對，低分組學生有</a:t>
            </a:r>
            <a:r>
              <a:rPr lang="en-US" altLang="zh-TW" sz="3600"/>
              <a:t>43%</a:t>
            </a:r>
            <a:r>
              <a:rPr lang="zh-TW" altLang="en-US" sz="3600"/>
              <a:t>學生答對，但是在低分組當中有高達</a:t>
            </a:r>
            <a:r>
              <a:rPr lang="en-US" altLang="zh-TW" sz="3600"/>
              <a:t>41%</a:t>
            </a:r>
            <a:r>
              <a:rPr lang="zh-TW" altLang="en-US" sz="3600"/>
              <a:t>的學生選</a:t>
            </a:r>
            <a:r>
              <a:rPr lang="zh-TW" altLang="en-US" sz="3600" b="1" u="sng"/>
              <a:t>④想和他成為好朋友</a:t>
            </a:r>
            <a:r>
              <a:rPr lang="zh-TW" altLang="en-US" sz="3600"/>
              <a:t>，幾乎和正確答案</a:t>
            </a:r>
            <a:r>
              <a:rPr lang="zh-TW" altLang="en-US" sz="3600" b="1" u="sng"/>
              <a:t>②想利用他得到好處</a:t>
            </a:r>
            <a:r>
              <a:rPr lang="zh-TW" altLang="en-US" sz="3600"/>
              <a:t>的比率差不多。</a:t>
            </a:r>
          </a:p>
        </p:txBody>
      </p:sp>
    </p:spTree>
    <p:extLst>
      <p:ext uri="{BB962C8B-B14F-4D97-AF65-F5344CB8AC3E}">
        <p14:creationId xmlns:p14="http://schemas.microsoft.com/office/powerpoint/2010/main" val="32097715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3. </a:t>
            </a:r>
            <a:r>
              <a:rPr lang="zh-TW" altLang="en-US" sz="3200"/>
              <a:t>從低分組學生選</a:t>
            </a:r>
            <a:r>
              <a:rPr lang="zh-TW" altLang="en-US" sz="3200" b="1" u="sng"/>
              <a:t>④想和他成為好朋友</a:t>
            </a:r>
            <a:r>
              <a:rPr lang="zh-TW" altLang="en-US" sz="3200"/>
              <a:t>，可見此一答案對低分組學生有很高的誘答率，在文本中並未出現呂不韋要與子楚做朋友的文句，但是學生卻將它做為一個很大的選項，原因應該在於學生自我的推敲或是經驗法則，一般人認為能提供金錢給予人，是希望結交朋友，所以學生把這樣的一種認知來放在題目中選答，所以在低分組學生當中才會有高達</a:t>
            </a:r>
            <a:r>
              <a:rPr lang="en-US" altLang="zh-TW" sz="3200"/>
              <a:t>41%</a:t>
            </a:r>
            <a:r>
              <a:rPr lang="zh-TW" altLang="en-US" sz="3200"/>
              <a:t>的學生作錯誤選答。</a:t>
            </a:r>
          </a:p>
        </p:txBody>
      </p:sp>
    </p:spTree>
    <p:extLst>
      <p:ext uri="{BB962C8B-B14F-4D97-AF65-F5344CB8AC3E}">
        <p14:creationId xmlns:p14="http://schemas.microsoft.com/office/powerpoint/2010/main" val="42010538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1806576" y="1612900"/>
            <a:ext cx="8861425" cy="4351338"/>
          </a:xfrm>
        </p:spPr>
        <p:txBody>
          <a:bodyPr/>
          <a:lstStyle/>
          <a:p>
            <a:pPr eaLnBrk="1" hangingPunct="1"/>
            <a:r>
              <a:rPr lang="en-US" altLang="zh-TW" sz="3200"/>
              <a:t>4.</a:t>
            </a:r>
            <a:r>
              <a:rPr lang="zh-TW" altLang="en-US" sz="3200"/>
              <a:t>從文本中看出，呂不韋是以生意人的角度出發，有錢之後要有權，所以才想藉著子楚來成就仕途。文中「</a:t>
            </a:r>
            <a:r>
              <a:rPr lang="zh-TW" altLang="en-US" sz="3200" b="1"/>
              <a:t>奇貨可居</a:t>
            </a:r>
            <a:r>
              <a:rPr lang="zh-TW" altLang="en-US" sz="3200"/>
              <a:t>」一詞和呂不韋說：「</a:t>
            </a:r>
            <a:r>
              <a:rPr lang="zh-TW" altLang="en-US" sz="3200" b="1"/>
              <a:t>您有所不知，只有您功成名就之後，我的事業才能更上一層樓。</a:t>
            </a:r>
            <a:r>
              <a:rPr lang="zh-TW" altLang="en-US" sz="3200"/>
              <a:t>」一話，兩處看出呂不韋的居心。前提，學生要真懂「奇貨可居」是帶有利益的想法，而呂不韋明白表示要藉著子楚功成名就，來達到自己掌有權力的慾望。但是低分組學生想法單純，沒有從字裡行間看出呂不韋的動機，所以會認為呂不韋應該是想與子楚成為朋友。</a:t>
            </a:r>
          </a:p>
          <a:p>
            <a:pPr eaLnBrk="1" hangingPunct="1"/>
            <a:endParaRPr lang="zh-TW" altLang="en-US" sz="3200"/>
          </a:p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914509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教學輔導建議 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1. </a:t>
            </a:r>
            <a:r>
              <a:rPr lang="zh-TW" altLang="en-US" sz="3200"/>
              <a:t>在教學中，要讓學生清楚明白做閱讀理解測驗時的選答標準，一律要以文本為準，不要加入個人經驗或是想像，一切的答案都是經過文本歸納分析推論得到的。</a:t>
            </a:r>
          </a:p>
          <a:p>
            <a:pPr eaLnBrk="1" hangingPunct="1"/>
            <a:r>
              <a:rPr lang="en-US" altLang="zh-TW" sz="3200"/>
              <a:t>2.</a:t>
            </a:r>
            <a:r>
              <a:rPr lang="zh-TW" altLang="en-US" sz="3200"/>
              <a:t>有做答以文本為基礎的認識後，學生在回答問題時，就知道要避免想像和以個人經驗回答的選項。如此在此題的做答上，低分組的學生應該不會有那麼大比例的學生選</a:t>
            </a:r>
            <a:r>
              <a:rPr lang="zh-TW" altLang="en-US" sz="3200" b="1" u="sng"/>
              <a:t>④想和他成為好朋友。</a:t>
            </a:r>
            <a:endParaRPr lang="zh-TW" altLang="en-US" sz="3200"/>
          </a:p>
        </p:txBody>
      </p:sp>
    </p:spTree>
    <p:extLst>
      <p:ext uri="{BB962C8B-B14F-4D97-AF65-F5344CB8AC3E}">
        <p14:creationId xmlns:p14="http://schemas.microsoft.com/office/powerpoint/2010/main" val="7044319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3.</a:t>
            </a:r>
            <a:r>
              <a:rPr lang="zh-TW" altLang="en-US" sz="3600"/>
              <a:t>在教學上，要加強「</a:t>
            </a:r>
            <a:r>
              <a:rPr lang="zh-TW" altLang="en-US" sz="3600" b="1"/>
              <a:t>奇貨可居</a:t>
            </a:r>
            <a:r>
              <a:rPr lang="zh-TW" altLang="en-US" sz="3600"/>
              <a:t>」一詞和呂不韋說：「</a:t>
            </a:r>
            <a:r>
              <a:rPr lang="zh-TW" altLang="en-US" sz="3600" b="1"/>
              <a:t>您有所不知，只有您功成名就之後，我的事業才能更上一層樓。</a:t>
            </a:r>
            <a:r>
              <a:rPr lang="zh-TW" altLang="en-US" sz="3600"/>
              <a:t>」一話的指導，讓學生真正明白「</a:t>
            </a:r>
            <a:r>
              <a:rPr lang="zh-TW" altLang="en-US" sz="3600" b="1"/>
              <a:t>奇貨可居</a:t>
            </a:r>
            <a:r>
              <a:rPr lang="zh-TW" altLang="en-US" sz="3600"/>
              <a:t>」在文本中的意涵，以及呂不韋說那些話的背後動機，如此才能引導學生做出正確的選項。 </a:t>
            </a:r>
          </a:p>
          <a:p>
            <a:pPr eaLnBrk="1" hangingPunct="1"/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27857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題目</a:t>
            </a:r>
            <a:r>
              <a:rPr lang="en-US" altLang="zh-TW" smtClean="0"/>
              <a:t>.21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>
          <a:xfrm>
            <a:off x="2325688" y="1825626"/>
            <a:ext cx="8170862" cy="5032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smtClean="0"/>
              <a:t>請依文章內容，排列下列事件的順序。</a:t>
            </a:r>
            <a:endParaRPr lang="zh-TW" altLang="en-US" b="1" smtClean="0"/>
          </a:p>
          <a:p>
            <a:pPr eaLnBrk="1" hangingPunct="1"/>
            <a:r>
              <a:rPr lang="zh-TW" altLang="en-US" b="1" smtClean="0"/>
              <a:t>甲、</a:t>
            </a:r>
            <a:r>
              <a:rPr lang="zh-TW" altLang="en-US" b="1" u="sng" smtClean="0"/>
              <a:t>呂不韋</a:t>
            </a:r>
            <a:r>
              <a:rPr lang="zh-TW" altLang="en-US" b="1" smtClean="0"/>
              <a:t>結識</a:t>
            </a:r>
            <a:r>
              <a:rPr lang="zh-TW" altLang="en-US" b="1" u="sng" smtClean="0"/>
              <a:t>子楚</a:t>
            </a:r>
            <a:endParaRPr lang="zh-TW" altLang="en-US" b="1" smtClean="0"/>
          </a:p>
          <a:p>
            <a:pPr eaLnBrk="1" hangingPunct="1"/>
            <a:r>
              <a:rPr lang="zh-TW" altLang="en-US" b="1" smtClean="0"/>
              <a:t>乙、</a:t>
            </a:r>
            <a:r>
              <a:rPr lang="zh-TW" altLang="en-US" b="1" u="sng" smtClean="0"/>
              <a:t>子楚</a:t>
            </a:r>
            <a:r>
              <a:rPr lang="zh-TW" altLang="en-US" b="1" smtClean="0"/>
              <a:t>在</a:t>
            </a:r>
            <a:r>
              <a:rPr lang="zh-TW" altLang="en-US" b="1" u="sng" smtClean="0"/>
              <a:t>趙</a:t>
            </a:r>
            <a:r>
              <a:rPr lang="zh-TW" altLang="en-US" b="1" smtClean="0"/>
              <a:t>國當人質</a:t>
            </a:r>
          </a:p>
          <a:p>
            <a:pPr eaLnBrk="1" hangingPunct="1"/>
            <a:r>
              <a:rPr lang="zh-TW" altLang="en-US" b="1" smtClean="0"/>
              <a:t>丙、</a:t>
            </a:r>
            <a:r>
              <a:rPr lang="zh-TW" altLang="en-US" b="1" u="sng" smtClean="0"/>
              <a:t>子楚</a:t>
            </a:r>
            <a:r>
              <a:rPr lang="zh-TW" altLang="en-US" b="1" smtClean="0"/>
              <a:t>回到</a:t>
            </a:r>
            <a:r>
              <a:rPr lang="zh-TW" altLang="en-US" b="1" u="sng" smtClean="0"/>
              <a:t>秦</a:t>
            </a:r>
            <a:r>
              <a:rPr lang="zh-TW" altLang="en-US" b="1" smtClean="0"/>
              <a:t>國</a:t>
            </a:r>
          </a:p>
          <a:p>
            <a:pPr eaLnBrk="1" hangingPunct="1"/>
            <a:r>
              <a:rPr lang="zh-TW" altLang="en-US" b="1" smtClean="0"/>
              <a:t>丁、</a:t>
            </a:r>
            <a:r>
              <a:rPr lang="zh-TW" altLang="en-US" b="1" u="sng" smtClean="0"/>
              <a:t>呂不韋</a:t>
            </a:r>
            <a:r>
              <a:rPr lang="zh-TW" altLang="en-US" b="1" smtClean="0"/>
              <a:t>擔仼</a:t>
            </a:r>
            <a:r>
              <a:rPr lang="zh-TW" altLang="en-US" b="1" u="sng" smtClean="0"/>
              <a:t>秦</a:t>
            </a:r>
            <a:r>
              <a:rPr lang="zh-TW" altLang="en-US" b="1" smtClean="0"/>
              <a:t>國丞相</a:t>
            </a:r>
            <a:endParaRPr lang="zh-TW" altLang="en-US" smtClean="0"/>
          </a:p>
          <a:p>
            <a:pPr eaLnBrk="1" hangingPunct="1"/>
            <a:r>
              <a:rPr lang="zh-TW" altLang="en-US" smtClean="0"/>
              <a:t>①甲→乙→丙→丁</a:t>
            </a:r>
          </a:p>
          <a:p>
            <a:pPr eaLnBrk="1" hangingPunct="1"/>
            <a:r>
              <a:rPr lang="zh-TW" altLang="en-US" smtClean="0"/>
              <a:t>②乙→甲→丙→丁</a:t>
            </a:r>
          </a:p>
          <a:p>
            <a:pPr eaLnBrk="1" hangingPunct="1"/>
            <a:r>
              <a:rPr lang="zh-TW" altLang="en-US" smtClean="0"/>
              <a:t>③丙→丁→甲→乙</a:t>
            </a:r>
          </a:p>
          <a:p>
            <a:pPr eaLnBrk="1" hangingPunct="1"/>
            <a:r>
              <a:rPr lang="zh-TW" altLang="en-US" smtClean="0"/>
              <a:t>④丁→乙→甲→丙 </a:t>
            </a:r>
          </a:p>
        </p:txBody>
      </p:sp>
    </p:spTree>
    <p:extLst>
      <p:ext uri="{BB962C8B-B14F-4D97-AF65-F5344CB8AC3E}">
        <p14:creationId xmlns:p14="http://schemas.microsoft.com/office/powerpoint/2010/main" val="19356236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9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37980" name="Group 92"/>
          <p:cNvGraphicFramePr>
            <a:graphicFrameLocks noGrp="1"/>
          </p:cNvGraphicFramePr>
          <p:nvPr>
            <p:ph idx="4294967295"/>
          </p:nvPr>
        </p:nvGraphicFramePr>
        <p:xfrm>
          <a:off x="2152650" y="1825625"/>
          <a:ext cx="7886700" cy="4351338"/>
        </p:xfrm>
        <a:graphic>
          <a:graphicData uri="http://schemas.openxmlformats.org/drawingml/2006/table">
            <a:tbl>
              <a:tblPr/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869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選項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2*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其他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選項率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.09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.77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.05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.08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高分組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.02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.97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.01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低分組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.18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.49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.15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.19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.00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 gridSpan="6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難度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0.77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鑑別度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(D)0.48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Times New Roman" pitchFamily="18" charset="0"/>
                        </a:rPr>
                        <a:t>通過率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Times New Roman" pitchFamily="18" charset="0"/>
                        </a:rPr>
                        <a:t>(P)0.77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1672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試題選項分析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1. </a:t>
            </a:r>
            <a:r>
              <a:rPr lang="zh-TW" altLang="en-US" sz="3600"/>
              <a:t>本題通過率為</a:t>
            </a:r>
            <a:r>
              <a:rPr lang="en-US" altLang="zh-TW" sz="3600"/>
              <a:t>77﹪</a:t>
            </a:r>
            <a:r>
              <a:rPr lang="zh-TW" altLang="en-US" sz="3600"/>
              <a:t>，難度</a:t>
            </a:r>
            <a:r>
              <a:rPr lang="en-US" altLang="zh-TW" sz="3600"/>
              <a:t>0.77</a:t>
            </a:r>
            <a:r>
              <a:rPr lang="zh-TW" altLang="en-US" sz="3600"/>
              <a:t>（適中），鑑別度</a:t>
            </a:r>
            <a:r>
              <a:rPr lang="en-US" altLang="zh-TW" sz="3600"/>
              <a:t>0.48</a:t>
            </a:r>
            <a:r>
              <a:rPr lang="zh-TW" altLang="en-US" sz="3600"/>
              <a:t>（優）。</a:t>
            </a:r>
          </a:p>
          <a:p>
            <a:pPr eaLnBrk="1" hangingPunct="1"/>
            <a:r>
              <a:rPr lang="en-US" altLang="zh-TW" sz="3600"/>
              <a:t>2. </a:t>
            </a:r>
            <a:r>
              <a:rPr lang="zh-TW" altLang="en-US" sz="3600"/>
              <a:t>檢測結果顯示：高分組學生有</a:t>
            </a:r>
            <a:r>
              <a:rPr lang="en-US" altLang="zh-TW" sz="3600"/>
              <a:t>97%</a:t>
            </a:r>
            <a:r>
              <a:rPr lang="zh-TW" altLang="en-US" sz="3600"/>
              <a:t>答對，低分組學生有</a:t>
            </a:r>
            <a:r>
              <a:rPr lang="en-US" altLang="zh-TW" sz="3600"/>
              <a:t>49%</a:t>
            </a:r>
            <a:r>
              <a:rPr lang="zh-TW" altLang="en-US" sz="3600"/>
              <a:t>學生答對，低分組學生有近半的學生答對。低分組學生，在錯誤選項比例分別是①</a:t>
            </a:r>
            <a:r>
              <a:rPr lang="en-US" altLang="zh-TW" sz="3600"/>
              <a:t>18%</a:t>
            </a:r>
            <a:r>
              <a:rPr lang="zh-TW" altLang="en-US" sz="3600"/>
              <a:t>，③</a:t>
            </a:r>
            <a:r>
              <a:rPr lang="en-US" altLang="zh-TW" sz="3600"/>
              <a:t>15%</a:t>
            </a:r>
            <a:r>
              <a:rPr lang="zh-TW" altLang="en-US" sz="3600"/>
              <a:t>，④</a:t>
            </a:r>
            <a:r>
              <a:rPr lang="en-US" altLang="zh-TW" sz="3600"/>
              <a:t>19%</a:t>
            </a:r>
            <a:r>
              <a:rPr lang="zh-TW" altLang="en-US" sz="3600"/>
              <a:t>，比例上相差無幾，但總和看來，低分組有一半的學生是無法判讀正確的事件順序。</a:t>
            </a:r>
          </a:p>
        </p:txBody>
      </p:sp>
    </p:spTree>
    <p:extLst>
      <p:ext uri="{BB962C8B-B14F-4D97-AF65-F5344CB8AC3E}">
        <p14:creationId xmlns:p14="http://schemas.microsoft.com/office/powerpoint/2010/main" val="37380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177" y="1140031"/>
            <a:ext cx="10270288" cy="48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400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3.</a:t>
            </a:r>
            <a:r>
              <a:rPr lang="zh-TW" altLang="en-US" sz="3600"/>
              <a:t>本試題在測驗學生對於事件發生的先後順序認知。文本呂不韋的故事，以順序手法來書寫，因此學生要能從文本歸納每一個事件的含意，才能解題。</a:t>
            </a:r>
          </a:p>
          <a:p>
            <a:pPr eaLnBrk="1" hangingPunct="1"/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19274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教學輔導建議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>
          <a:xfrm>
            <a:off x="1878014" y="1622425"/>
            <a:ext cx="8789987" cy="4960938"/>
          </a:xfrm>
        </p:spPr>
        <p:txBody>
          <a:bodyPr/>
          <a:lstStyle/>
          <a:p>
            <a:pPr eaLnBrk="1" hangingPunct="1"/>
            <a:r>
              <a:rPr lang="en-US" altLang="zh-TW" sz="2400"/>
              <a:t>1. </a:t>
            </a:r>
            <a:r>
              <a:rPr lang="zh-TW" altLang="en-US" sz="2400"/>
              <a:t>如果針對此文本來做事件順序教學，可以請學生將甲乙丙丁選項敘述放入文本中去尋找。</a:t>
            </a:r>
            <a:endParaRPr lang="zh-TW" altLang="en-US" sz="2400" b="1"/>
          </a:p>
          <a:p>
            <a:pPr eaLnBrk="1" hangingPunct="1"/>
            <a:r>
              <a:rPr lang="zh-TW" altLang="en-US" sz="2400" b="1"/>
              <a:t>甲、</a:t>
            </a:r>
            <a:r>
              <a:rPr lang="zh-TW" altLang="en-US" sz="2400" b="1" u="sng"/>
              <a:t>呂不韋</a:t>
            </a:r>
            <a:r>
              <a:rPr lang="zh-TW" altLang="en-US" sz="2400" b="1"/>
              <a:t>結識</a:t>
            </a:r>
            <a:r>
              <a:rPr lang="zh-TW" altLang="en-US" sz="2400" b="1" u="sng"/>
              <a:t>子楚</a:t>
            </a:r>
            <a:r>
              <a:rPr lang="en-US" altLang="zh-TW" sz="2400" b="1"/>
              <a:t>--&gt;</a:t>
            </a:r>
            <a:r>
              <a:rPr lang="zh-TW" altLang="en-US" sz="2400"/>
              <a:t>在文本中未能找到此句的敘述，因此要指導學生從文句中尋找與「結識」相關的敘述，文本中有說到「去求見</a:t>
            </a:r>
            <a:r>
              <a:rPr lang="zh-TW" altLang="en-US" sz="2400" u="sng"/>
              <a:t>子楚</a:t>
            </a:r>
            <a:r>
              <a:rPr lang="zh-TW" altLang="en-US" sz="2400"/>
              <a:t>」可將它視為呂不韋結識子楚的開始。接著在第三段中呂不韋與子楚的對話，從對話可知道，因為呂不韋認識了子楚，才有機會與他對話。因此可以把第三段視為呂不韋結識子楚的敘述。</a:t>
            </a:r>
            <a:endParaRPr lang="zh-TW" altLang="en-US" sz="2400" b="1"/>
          </a:p>
          <a:p>
            <a:pPr eaLnBrk="1" hangingPunct="1"/>
            <a:r>
              <a:rPr lang="zh-TW" altLang="en-US" sz="2400" b="1"/>
              <a:t>乙、</a:t>
            </a:r>
            <a:r>
              <a:rPr lang="zh-TW" altLang="en-US" sz="2400" b="1" u="sng"/>
              <a:t>子楚</a:t>
            </a:r>
            <a:r>
              <a:rPr lang="zh-TW" altLang="en-US" sz="2400" b="1"/>
              <a:t>在</a:t>
            </a:r>
            <a:r>
              <a:rPr lang="zh-TW" altLang="en-US" sz="2400" b="1" u="sng"/>
              <a:t>趙</a:t>
            </a:r>
            <a:r>
              <a:rPr lang="zh-TW" altLang="en-US" sz="2400" b="1"/>
              <a:t>國當人質</a:t>
            </a:r>
            <a:r>
              <a:rPr lang="en-US" altLang="zh-TW" sz="2400"/>
              <a:t>--&gt;</a:t>
            </a:r>
            <a:r>
              <a:rPr lang="zh-TW" altLang="en-US" sz="2400"/>
              <a:t>這句敘述可以在文本第二段第三句中找到相對的描述。</a:t>
            </a:r>
            <a:endParaRPr lang="zh-TW" altLang="en-US" sz="2400" b="1"/>
          </a:p>
          <a:p>
            <a:pPr eaLnBrk="1" hangingPunct="1"/>
            <a:r>
              <a:rPr lang="zh-TW" altLang="en-US" sz="2400" b="1"/>
              <a:t>丙、</a:t>
            </a:r>
            <a:r>
              <a:rPr lang="zh-TW" altLang="en-US" sz="2400" b="1" u="sng"/>
              <a:t>子楚</a:t>
            </a:r>
            <a:r>
              <a:rPr lang="zh-TW" altLang="en-US" sz="2400" b="1"/>
              <a:t>回到</a:t>
            </a:r>
            <a:r>
              <a:rPr lang="zh-TW" altLang="en-US" sz="2400" b="1" u="sng"/>
              <a:t>秦</a:t>
            </a:r>
            <a:r>
              <a:rPr lang="zh-TW" altLang="en-US" sz="2400" b="1"/>
              <a:t>國</a:t>
            </a:r>
            <a:r>
              <a:rPr lang="en-US" altLang="zh-TW" sz="2400" b="1"/>
              <a:t>--&gt;</a:t>
            </a:r>
            <a:r>
              <a:rPr lang="zh-TW" altLang="en-US" sz="2400"/>
              <a:t>此句敘述在文本第四段中找到。</a:t>
            </a:r>
            <a:endParaRPr lang="zh-TW" altLang="en-US" sz="2400" b="1"/>
          </a:p>
          <a:p>
            <a:pPr eaLnBrk="1" hangingPunct="1"/>
            <a:r>
              <a:rPr lang="zh-TW" altLang="en-US" sz="2400" b="1"/>
              <a:t>丁、</a:t>
            </a:r>
            <a:r>
              <a:rPr lang="zh-TW" altLang="en-US" sz="2400" b="1" u="sng"/>
              <a:t>呂不韋</a:t>
            </a:r>
            <a:r>
              <a:rPr lang="zh-TW" altLang="en-US" sz="2400" b="1"/>
              <a:t>擔仼</a:t>
            </a:r>
            <a:r>
              <a:rPr lang="zh-TW" altLang="en-US" sz="2400" b="1" u="sng"/>
              <a:t>秦</a:t>
            </a:r>
            <a:r>
              <a:rPr lang="zh-TW" altLang="en-US" sz="2400" b="1"/>
              <a:t>國丞相</a:t>
            </a:r>
            <a:r>
              <a:rPr lang="en-US" altLang="zh-TW" sz="2400" b="1"/>
              <a:t>--&gt;</a:t>
            </a:r>
            <a:r>
              <a:rPr lang="zh-TW" altLang="en-US" sz="2400"/>
              <a:t>此句敘述在文本第四段倒數第二句。</a:t>
            </a:r>
          </a:p>
        </p:txBody>
      </p:sp>
    </p:spTree>
    <p:extLst>
      <p:ext uri="{BB962C8B-B14F-4D97-AF65-F5344CB8AC3E}">
        <p14:creationId xmlns:p14="http://schemas.microsoft.com/office/powerpoint/2010/main" val="6271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請學生將甲乙丙丁標註在文本中，便可找出事件的順序。</a:t>
            </a:r>
          </a:p>
          <a:p>
            <a:pPr eaLnBrk="1" hangingPunct="1"/>
            <a:r>
              <a:rPr lang="zh-TW" altLang="en-US" smtClean="0"/>
              <a:t>指導如下：</a:t>
            </a:r>
          </a:p>
          <a:p>
            <a:pPr eaLnBrk="1" hangingPunct="1"/>
            <a:r>
              <a:rPr lang="zh-TW" altLang="en-US" smtClean="0"/>
              <a:t>   </a:t>
            </a:r>
            <a:r>
              <a:rPr lang="zh-TW" altLang="en-US" sz="1800"/>
              <a:t>戰國時有一個商人</a:t>
            </a:r>
            <a:r>
              <a:rPr lang="zh-TW" altLang="en-US" sz="1800" u="sng"/>
              <a:t>呂不韋</a:t>
            </a:r>
            <a:r>
              <a:rPr lang="zh-TW" altLang="en-US" sz="1800"/>
              <a:t>，他的生意經營得非常成功，但他總覺得商人的社會地位太低，所以有了從政的雄心，想要再成就一番大事業。</a:t>
            </a:r>
          </a:p>
          <a:p>
            <a:pPr eaLnBrk="1" hangingPunct="1"/>
            <a:r>
              <a:rPr lang="zh-TW" altLang="en-US" sz="1800"/>
              <a:t>   「當時，</a:t>
            </a:r>
            <a:r>
              <a:rPr lang="zh-TW" altLang="en-US" sz="1800" u="sng"/>
              <a:t>秦</a:t>
            </a:r>
            <a:r>
              <a:rPr lang="zh-TW" altLang="en-US" sz="1800"/>
              <a:t>國的太子</a:t>
            </a:r>
            <a:r>
              <a:rPr lang="zh-TW" altLang="en-US" sz="1800" u="sng"/>
              <a:t>安國君</a:t>
            </a:r>
            <a:r>
              <a:rPr lang="zh-TW" altLang="en-US" sz="1800"/>
              <a:t>，把兒子</a:t>
            </a:r>
            <a:r>
              <a:rPr lang="zh-TW" altLang="en-US" sz="1800" u="sng"/>
              <a:t>子楚</a:t>
            </a:r>
            <a:r>
              <a:rPr lang="zh-TW" altLang="en-US" sz="1800"/>
              <a:t>送到</a:t>
            </a:r>
            <a:r>
              <a:rPr lang="zh-TW" altLang="en-US" sz="1800" b="1" u="sng"/>
              <a:t>趙</a:t>
            </a:r>
            <a:r>
              <a:rPr lang="zh-TW" altLang="en-US" sz="1800" b="1"/>
              <a:t>國當人質。</a:t>
            </a:r>
            <a:r>
              <a:rPr lang="zh-TW" altLang="en-US" sz="1800"/>
              <a:t>因為</a:t>
            </a:r>
            <a:r>
              <a:rPr lang="zh-TW" altLang="en-US" sz="1800" u="sng"/>
              <a:t>秦</a:t>
            </a:r>
            <a:r>
              <a:rPr lang="zh-TW" altLang="en-US" sz="1800"/>
              <a:t>國曾經多次攻打</a:t>
            </a:r>
            <a:r>
              <a:rPr lang="zh-TW" altLang="en-US" sz="1800" u="sng"/>
              <a:t>趙</a:t>
            </a:r>
            <a:r>
              <a:rPr lang="zh-TW" altLang="en-US" sz="1800"/>
              <a:t>國，</a:t>
            </a:r>
            <a:r>
              <a:rPr lang="zh-TW" altLang="en-US" sz="1800" u="sng"/>
              <a:t>子楚</a:t>
            </a:r>
            <a:r>
              <a:rPr lang="zh-TW" altLang="en-US" sz="1800"/>
              <a:t>在</a:t>
            </a:r>
            <a:r>
              <a:rPr lang="zh-TW" altLang="en-US" sz="1800" u="sng"/>
              <a:t>趙</a:t>
            </a:r>
            <a:r>
              <a:rPr lang="zh-TW" altLang="en-US" sz="1800"/>
              <a:t>國的處境並不</a:t>
            </a:r>
            <a:endParaRPr lang="zh-TW" altLang="en-US" sz="1800" b="1"/>
          </a:p>
          <a:p>
            <a:pPr eaLnBrk="1" hangingPunct="1"/>
            <a:r>
              <a:rPr lang="zh-TW" altLang="en-US" b="1" smtClean="0"/>
              <a:t>                       乙、</a:t>
            </a:r>
            <a:r>
              <a:rPr lang="zh-TW" altLang="en-US" b="1" u="sng" smtClean="0"/>
              <a:t>子楚</a:t>
            </a:r>
            <a:r>
              <a:rPr lang="zh-TW" altLang="en-US" b="1" smtClean="0"/>
              <a:t>在</a:t>
            </a:r>
            <a:r>
              <a:rPr lang="zh-TW" altLang="en-US" b="1" u="sng" smtClean="0"/>
              <a:t>趙</a:t>
            </a:r>
            <a:r>
              <a:rPr lang="zh-TW" altLang="en-US" b="1" smtClean="0"/>
              <a:t>國當人質</a:t>
            </a:r>
          </a:p>
          <a:p>
            <a:pPr eaLnBrk="1" hangingPunct="1"/>
            <a:r>
              <a:rPr lang="zh-TW" altLang="en-US" sz="1800"/>
              <a:t>好，總是過著辛苦的日子。當時</a:t>
            </a:r>
            <a:r>
              <a:rPr lang="zh-TW" altLang="en-US" sz="1800" u="sng"/>
              <a:t>呂不韋</a:t>
            </a:r>
            <a:r>
              <a:rPr lang="zh-TW" altLang="en-US" sz="1800"/>
              <a:t>正好在</a:t>
            </a:r>
            <a:r>
              <a:rPr lang="zh-TW" altLang="en-US" sz="1800" u="sng"/>
              <a:t>趙</a:t>
            </a:r>
            <a:r>
              <a:rPr lang="zh-TW" altLang="en-US" sz="1800"/>
              <a:t>國做生意，看到</a:t>
            </a:r>
            <a:r>
              <a:rPr lang="zh-TW" altLang="en-US" sz="1800" u="sng"/>
              <a:t>子楚</a:t>
            </a:r>
            <a:r>
              <a:rPr lang="zh-TW" altLang="en-US" sz="1800"/>
              <a:t>的特殊背景和潦倒處境，認為</a:t>
            </a:r>
            <a:r>
              <a:rPr lang="zh-TW" altLang="en-US" sz="1800" u="sng"/>
              <a:t>子楚</a:t>
            </a:r>
            <a:r>
              <a:rPr lang="zh-TW" altLang="en-US" sz="1800"/>
              <a:t>「奇貨可居」，就像一件蒙塵的寶物，可以先買起來囤積，等待價格高漲時再出售謀利，於是就去求見</a:t>
            </a:r>
            <a:r>
              <a:rPr lang="zh-TW" altLang="en-US" sz="1800" u="sng"/>
              <a:t>子楚</a:t>
            </a:r>
            <a:r>
              <a:rPr lang="zh-TW" altLang="en-US" sz="1800"/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10055611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 </a:t>
            </a:r>
            <a:r>
              <a:rPr lang="zh-TW" altLang="en-US" b="1" smtClean="0"/>
              <a:t>他對子楚說：「請讓我幫助您，我一定可以協助您功成名就。」子楚笑著說：「您還是先讓自己功成名就，再來幫助我吧！」呂不韋說：「您有所不知，只有您功成名就之後，我的事業才能更上一層樓。」這樣一說，子楚就明白呂不韋的意思，於是邀請他留下，仔細討論應該如何進行。     </a:t>
            </a:r>
            <a:r>
              <a:rPr lang="en-US" altLang="zh-TW" b="1" smtClean="0"/>
              <a:t>--&gt;</a:t>
            </a:r>
            <a:r>
              <a:rPr lang="zh-TW" altLang="en-US" b="1" smtClean="0"/>
              <a:t>甲、呂不韋結識子楚</a:t>
            </a:r>
          </a:p>
        </p:txBody>
      </p:sp>
    </p:spTree>
    <p:extLst>
      <p:ext uri="{BB962C8B-B14F-4D97-AF65-F5344CB8AC3E}">
        <p14:creationId xmlns:p14="http://schemas.microsoft.com/office/powerpoint/2010/main" val="37794445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TW" altLang="en-US" u="sng" smtClean="0"/>
              <a:t>呂不韋</a:t>
            </a:r>
            <a:r>
              <a:rPr lang="zh-TW" altLang="en-US" smtClean="0"/>
              <a:t>先提供金錢給</a:t>
            </a:r>
            <a:r>
              <a:rPr lang="zh-TW" altLang="en-US" u="sng" smtClean="0"/>
              <a:t>子楚</a:t>
            </a:r>
            <a:r>
              <a:rPr lang="zh-TW" altLang="en-US" smtClean="0"/>
              <a:t>做生活花費及結交賓客，又以奇珍異寶買通</a:t>
            </a:r>
            <a:r>
              <a:rPr lang="zh-TW" altLang="en-US" u="sng" smtClean="0"/>
              <a:t>安國君</a:t>
            </a:r>
            <a:r>
              <a:rPr lang="zh-TW" altLang="en-US" smtClean="0"/>
              <a:t>的姬妾</a:t>
            </a:r>
            <a:r>
              <a:rPr lang="zh-TW" altLang="en-US" u="sng" smtClean="0"/>
              <a:t>華陽</a:t>
            </a:r>
            <a:r>
              <a:rPr lang="zh-TW" altLang="en-US" smtClean="0"/>
              <a:t>夫人，為</a:t>
            </a:r>
            <a:r>
              <a:rPr lang="zh-TW" altLang="en-US" u="sng" smtClean="0"/>
              <a:t>子楚</a:t>
            </a:r>
            <a:r>
              <a:rPr lang="zh-TW" altLang="en-US" smtClean="0"/>
              <a:t>營造聰明賢能的名聲。在</a:t>
            </a:r>
            <a:r>
              <a:rPr lang="zh-TW" altLang="en-US" u="sng" smtClean="0"/>
              <a:t>呂不韋</a:t>
            </a:r>
            <a:r>
              <a:rPr lang="zh-TW" altLang="en-US" smtClean="0"/>
              <a:t>的安排之下，後來</a:t>
            </a:r>
            <a:r>
              <a:rPr lang="zh-TW" altLang="en-US" b="1" u="sng" smtClean="0"/>
              <a:t>子楚</a:t>
            </a:r>
            <a:r>
              <a:rPr lang="zh-TW" altLang="en-US" b="1" smtClean="0"/>
              <a:t>順利回到</a:t>
            </a:r>
            <a:r>
              <a:rPr lang="zh-TW" altLang="en-US" b="1" u="sng" smtClean="0"/>
              <a:t>秦</a:t>
            </a:r>
            <a:r>
              <a:rPr lang="zh-TW" altLang="en-US" b="1" smtClean="0"/>
              <a:t>國</a:t>
            </a:r>
            <a:r>
              <a:rPr lang="zh-TW" altLang="en-US" smtClean="0"/>
              <a:t>，並被立為太子，最後成為</a:t>
            </a:r>
            <a:r>
              <a:rPr lang="zh-TW" altLang="en-US" u="sng" smtClean="0"/>
              <a:t>秦</a:t>
            </a:r>
            <a:r>
              <a:rPr lang="zh-TW" altLang="en-US" smtClean="0"/>
              <a:t>國國君。 </a:t>
            </a:r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sym typeface="Wingdings" pitchFamily="2" charset="2"/>
              </a:rPr>
              <a:t></a:t>
            </a:r>
            <a:r>
              <a:rPr lang="zh-TW" altLang="en-US" b="1" smtClean="0"/>
              <a:t>丙、</a:t>
            </a:r>
            <a:r>
              <a:rPr lang="zh-TW" altLang="en-US" b="1" u="sng" smtClean="0"/>
              <a:t>子楚</a:t>
            </a:r>
            <a:r>
              <a:rPr lang="zh-TW" altLang="en-US" b="1" smtClean="0"/>
              <a:t>回到</a:t>
            </a:r>
            <a:r>
              <a:rPr lang="zh-TW" altLang="en-US" b="1" u="sng" smtClean="0"/>
              <a:t>秦</a:t>
            </a:r>
            <a:r>
              <a:rPr lang="zh-TW" altLang="en-US" b="1" smtClean="0"/>
              <a:t>國</a:t>
            </a:r>
            <a:r>
              <a:rPr lang="zh-TW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79363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TW" altLang="en-US" b="1" u="sng" smtClean="0"/>
              <a:t>呂不韋</a:t>
            </a:r>
            <a:r>
              <a:rPr lang="zh-TW" altLang="en-US" b="1" smtClean="0"/>
              <a:t>因為擁立</a:t>
            </a:r>
            <a:r>
              <a:rPr lang="zh-TW" altLang="en-US" b="1" u="sng" smtClean="0"/>
              <a:t>子楚</a:t>
            </a:r>
            <a:r>
              <a:rPr lang="zh-TW" altLang="en-US" b="1" smtClean="0"/>
              <a:t>           </a:t>
            </a:r>
          </a:p>
          <a:p>
            <a:pPr eaLnBrk="1" hangingPunct="1"/>
            <a:r>
              <a:rPr lang="zh-TW" altLang="en-US" b="1" smtClean="0"/>
              <a:t>有功而當上丞相</a:t>
            </a:r>
            <a:r>
              <a:rPr lang="zh-TW" altLang="en-US" smtClean="0"/>
              <a:t>，他果然因為</a:t>
            </a:r>
            <a:r>
              <a:rPr lang="zh-TW" altLang="en-US" u="sng" smtClean="0"/>
              <a:t>子楚</a:t>
            </a:r>
            <a:r>
              <a:rPr lang="zh-TW" altLang="en-US" smtClean="0"/>
              <a:t>而功成名就。</a:t>
            </a:r>
            <a:endParaRPr lang="zh-TW" altLang="en-US" b="1" smtClean="0"/>
          </a:p>
          <a:p>
            <a:pPr eaLnBrk="1" hangingPunct="1">
              <a:buFont typeface="Arial" charset="0"/>
              <a:buNone/>
            </a:pPr>
            <a:r>
              <a:rPr lang="en-US" altLang="zh-TW" b="1" smtClean="0">
                <a:sym typeface="Wingdings" pitchFamily="2" charset="2"/>
              </a:rPr>
              <a:t></a:t>
            </a:r>
            <a:r>
              <a:rPr lang="zh-TW" altLang="en-US" b="1" smtClean="0"/>
              <a:t>丁、</a:t>
            </a:r>
            <a:r>
              <a:rPr lang="zh-TW" altLang="en-US" b="1" u="sng" smtClean="0"/>
              <a:t>呂不韋</a:t>
            </a:r>
            <a:r>
              <a:rPr lang="zh-TW" altLang="en-US" b="1" smtClean="0"/>
              <a:t>擔仼</a:t>
            </a:r>
            <a:r>
              <a:rPr lang="zh-TW" altLang="en-US" b="1" u="sng" smtClean="0"/>
              <a:t>秦</a:t>
            </a:r>
            <a:r>
              <a:rPr lang="zh-TW" altLang="en-US" b="1" smtClean="0"/>
              <a:t>國丞相</a:t>
            </a:r>
            <a:endParaRPr lang="zh-TW" altLang="en-US" smtClean="0"/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從文本中的對應位置順序，得知事件順序是：乙甲丙丁，如此便可以找到準確的答案是②乙→甲→丙→丁。</a:t>
            </a:r>
          </a:p>
        </p:txBody>
      </p:sp>
    </p:spTree>
    <p:extLst>
      <p:ext uri="{BB962C8B-B14F-4D97-AF65-F5344CB8AC3E}">
        <p14:creationId xmlns:p14="http://schemas.microsoft.com/office/powerpoint/2010/main" val="23961684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01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600" b="1"/>
              <a:t>2.</a:t>
            </a:r>
            <a:r>
              <a:rPr lang="zh-TW" altLang="en-US" sz="3600" b="1"/>
              <a:t>在理解文本的事件順序教學上，可以指導學生從故事的原因、經過和結果三部分來理解。 </a:t>
            </a:r>
          </a:p>
        </p:txBody>
      </p:sp>
    </p:spTree>
    <p:extLst>
      <p:ext uri="{BB962C8B-B14F-4D97-AF65-F5344CB8AC3E}">
        <p14:creationId xmlns:p14="http://schemas.microsoft.com/office/powerpoint/2010/main" val="25376554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2098132" y="866575"/>
          <a:ext cx="8265069" cy="5170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65069"/>
              </a:tblGrid>
              <a:tr h="517016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閱讀下文回答第</a:t>
                      </a:r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22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題</a:t>
                      </a:r>
                      <a:endParaRPr lang="en-US" altLang="zh-TW" sz="2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endParaRPr lang="en-US" altLang="zh-TW" sz="2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449263" algn="l">
                        <a:spcAft>
                          <a:spcPts val="0"/>
                        </a:spcAft>
                      </a:pP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美國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著名的黑人教育家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勃克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，有一次應邀到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愛荷華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州的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佛爾非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去演講。當天晚上，他和當地的許多名人在一家小旅館的接待室談話。</a:t>
                      </a:r>
                      <a:endParaRPr lang="en-US" altLang="zh-TW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449263" algn="l"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他們正聊得起勁的時候，突然有一個樂團的鼓手拿著一個大銅鼓進來。他看見坐在門邊的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勃克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，以為他是這裡的服務生，就對他說：「你先替我拿一杯茶來，然後把我的行李搬上樓去。」這時，原本嘈雜的接待室，忽然之間安靜下來，所有的人都很驚慌得看著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勃克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，只見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勃克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面不改色的回答：「好！好！」</a:t>
                      </a:r>
                      <a:endParaRPr lang="en-US" altLang="zh-TW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449263" algn="l">
                        <a:spcAft>
                          <a:spcPts val="0"/>
                        </a:spcAft>
                      </a:pP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勃克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先去拿了冰水，再拿起鼓手的大銅鼓隨著鼓手上樓。過了一會兒，當他從樓上下來的時候，所有的人都以為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勃克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會很生氣，但是</a:t>
                      </a:r>
                      <a:r>
                        <a:rPr lang="zh-TW" altLang="zh-TW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勃克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卻面帶笑容的說：「那位先生給了我一毛錢的小費，我把它收下了，免得使他難堪。」接著又說：「這一毛錢對於我的窮苦學生的教育，也算有一點兒幫助。」</a:t>
                      </a:r>
                      <a:endParaRPr lang="en-US" altLang="zh-TW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449263" algn="l"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從這個故事中我們可以知道，成就大事的人，不會因為自己的崇高地位而得理不饒人，反而會更加謙遜有禮。這樣才是真正有雅量的人呀！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1400" y="870046"/>
            <a:ext cx="8072305" cy="57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242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6733" y="922866"/>
            <a:ext cx="802503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6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490639"/>
              </p:ext>
            </p:extLst>
          </p:nvPr>
        </p:nvGraphicFramePr>
        <p:xfrm>
          <a:off x="764770" y="534390"/>
          <a:ext cx="9496918" cy="621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6" name="文件" r:id="rId3" imgW="5297934" imgH="4622934" progId="Word.Document.12">
                  <p:embed/>
                </p:oleObj>
              </mc:Choice>
              <mc:Fallback>
                <p:oleObj name="文件" r:id="rId3" imgW="5297934" imgH="462293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770" y="534390"/>
                        <a:ext cx="9496918" cy="6215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7085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7535" y="908835"/>
            <a:ext cx="7881819" cy="602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558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668" y="953041"/>
            <a:ext cx="8057365" cy="52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26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5200" y="937780"/>
            <a:ext cx="8060457" cy="57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340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334" y="911806"/>
            <a:ext cx="8040990" cy="55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516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5201" y="864992"/>
            <a:ext cx="8060997" cy="616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12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2934" y="897859"/>
            <a:ext cx="7899400" cy="51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479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0534" y="900170"/>
            <a:ext cx="8243435" cy="589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534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1459" y="880534"/>
            <a:ext cx="7946568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189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2895" y="517527"/>
            <a:ext cx="5990811" cy="695048"/>
          </a:xfrm>
        </p:spPr>
        <p:txBody>
          <a:bodyPr>
            <a:normAutofit fontScale="90000"/>
          </a:bodyPr>
          <a:lstStyle/>
          <a:p>
            <a:r>
              <a:rPr lang="zh-TW" altLang="zh-TW" b="1" dirty="0"/>
              <a:t>閱讀下文回答第</a:t>
            </a:r>
            <a:r>
              <a:rPr lang="en-US" altLang="zh-TW" b="1" dirty="0"/>
              <a:t> 27</a:t>
            </a:r>
            <a:r>
              <a:rPr lang="zh-TW" altLang="zh-TW" b="1" dirty="0"/>
              <a:t>～</a:t>
            </a:r>
            <a:r>
              <a:rPr lang="en-US" altLang="zh-TW" b="1" dirty="0"/>
              <a:t>30 </a:t>
            </a:r>
            <a:r>
              <a:rPr lang="zh-TW" altLang="zh-TW" b="1" dirty="0"/>
              <a:t>題</a:t>
            </a:r>
            <a:endParaRPr lang="zh-TW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67340" y="1663149"/>
            <a:ext cx="7972011" cy="4513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  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10" y="1709046"/>
            <a:ext cx="8820712" cy="478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19" y="1723882"/>
            <a:ext cx="7224716" cy="478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9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570017"/>
            <a:ext cx="9471502" cy="57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02243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題號：</a:t>
            </a:r>
            <a:r>
              <a:rPr lang="en-US" altLang="zh-TW" dirty="0" smtClean="0"/>
              <a:t>27</a:t>
            </a:r>
            <a:endParaRPr lang="zh-TW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15" y="1832720"/>
            <a:ext cx="7654713" cy="517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0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題</a:t>
            </a:r>
            <a:r>
              <a:rPr lang="zh-TW" altLang="zh-TW" dirty="0" smtClean="0"/>
              <a:t>號</a:t>
            </a:r>
            <a:r>
              <a:rPr lang="en-US" altLang="zh-TW" dirty="0" smtClean="0"/>
              <a:t>27</a:t>
            </a:r>
            <a:r>
              <a:rPr lang="zh-TW" altLang="en-US" dirty="0" smtClean="0"/>
              <a:t>  試題選項分析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zh-TW" dirty="0"/>
              <a:t>本題通過率為</a:t>
            </a:r>
            <a:r>
              <a:rPr lang="en-US" altLang="zh-TW" dirty="0"/>
              <a:t>79%</a:t>
            </a:r>
            <a:r>
              <a:rPr lang="zh-TW" altLang="zh-TW" dirty="0"/>
              <a:t>，難度</a:t>
            </a:r>
            <a:r>
              <a:rPr lang="en-US" altLang="zh-TW" dirty="0"/>
              <a:t>0.79(</a:t>
            </a:r>
            <a:r>
              <a:rPr lang="zh-TW" altLang="zh-TW" dirty="0"/>
              <a:t>適中</a:t>
            </a:r>
            <a:r>
              <a:rPr lang="en-US" altLang="zh-TW" dirty="0"/>
              <a:t>)</a:t>
            </a:r>
            <a:r>
              <a:rPr lang="zh-TW" altLang="zh-TW" dirty="0"/>
              <a:t>，鑑別度</a:t>
            </a:r>
            <a:r>
              <a:rPr lang="en-US" altLang="zh-TW" dirty="0"/>
              <a:t>0.44(</a:t>
            </a:r>
            <a:r>
              <a:rPr lang="zh-TW" altLang="zh-TW" dirty="0"/>
              <a:t>優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</a:p>
          <a:p>
            <a:r>
              <a:rPr lang="en-US" altLang="zh-TW" dirty="0"/>
              <a:t>2.</a:t>
            </a:r>
            <a:r>
              <a:rPr lang="zh-TW" altLang="zh-TW" dirty="0"/>
              <a:t>本題難度適中偏易，整體通過率高。高分組學生答對率高達</a:t>
            </a:r>
            <a:r>
              <a:rPr lang="en-US" altLang="zh-TW" dirty="0"/>
              <a:t>97%</a:t>
            </a:r>
            <a:r>
              <a:rPr lang="zh-TW" altLang="zh-TW" dirty="0"/>
              <a:t>，顯示高分組學生能依據文本敘述，找出東方美人茶受客人喜愛的主要原因。</a:t>
            </a:r>
          </a:p>
          <a:p>
            <a:r>
              <a:rPr lang="en-US" altLang="zh-TW" dirty="0"/>
              <a:t>3.</a:t>
            </a:r>
            <a:r>
              <a:rPr lang="zh-TW" altLang="zh-TW" dirty="0"/>
              <a:t>低分組學生答對率僅</a:t>
            </a:r>
            <a:r>
              <a:rPr lang="en-US" altLang="zh-TW" dirty="0"/>
              <a:t>52%</a:t>
            </a:r>
            <a:r>
              <a:rPr lang="zh-TW" altLang="zh-TW" dirty="0"/>
              <a:t>，選項</a:t>
            </a:r>
            <a:r>
              <a:rPr lang="en-US" altLang="zh-TW" dirty="0">
                <a:sym typeface="Wingdings"/>
              </a:rPr>
              <a:t></a:t>
            </a:r>
            <a:r>
              <a:rPr lang="zh-TW" altLang="zh-TW" dirty="0"/>
              <a:t>對於低分組學生，皆有誘答性。顯示低分組學生無法辨識東方美人茶受喜愛的主因。</a:t>
            </a:r>
          </a:p>
          <a:p>
            <a:r>
              <a:rPr lang="en-US" altLang="zh-TW" dirty="0"/>
              <a:t>4.</a:t>
            </a:r>
            <a:r>
              <a:rPr lang="zh-TW" altLang="zh-TW" dirty="0"/>
              <a:t>高分組、低分組學生在此題呈現明顯的組間差異性。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82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題號</a:t>
            </a:r>
            <a:r>
              <a:rPr lang="en-US" altLang="zh-TW" dirty="0" smtClean="0"/>
              <a:t>27</a:t>
            </a:r>
            <a:r>
              <a:rPr lang="zh-TW" altLang="en-US" dirty="0" smtClean="0"/>
              <a:t> </a:t>
            </a:r>
            <a:r>
              <a:rPr lang="zh-TW" altLang="zh-TW" dirty="0" smtClean="0"/>
              <a:t>教學</a:t>
            </a:r>
            <a:r>
              <a:rPr lang="zh-TW" altLang="zh-TW" dirty="0"/>
              <a:t>輔導</a:t>
            </a:r>
            <a:r>
              <a:rPr lang="zh-TW" altLang="zh-TW" dirty="0" smtClean="0"/>
              <a:t>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2650" y="1825625"/>
            <a:ext cx="8396080" cy="4694445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altLang="zh-TW" sz="2000" dirty="0"/>
              <a:t>1.</a:t>
            </a:r>
            <a:r>
              <a:rPr lang="zh-TW" altLang="zh-TW" sz="2000" dirty="0"/>
              <a:t>理解題意，找出解題關鍵</a:t>
            </a:r>
            <a:r>
              <a:rPr lang="en-US" altLang="zh-TW" sz="2000" dirty="0"/>
              <a:t>:</a:t>
            </a:r>
            <a:endParaRPr lang="zh-TW" altLang="zh-TW" sz="2000" dirty="0"/>
          </a:p>
          <a:p>
            <a:r>
              <a:rPr lang="en-US" altLang="zh-TW" sz="2000" dirty="0"/>
              <a:t>(1)</a:t>
            </a:r>
            <a:r>
              <a:rPr lang="zh-TW" altLang="zh-TW" sz="2000" dirty="0"/>
              <a:t>指導學生理解轉折句的涵義</a:t>
            </a:r>
            <a:r>
              <a:rPr lang="en-US" altLang="zh-TW" sz="2000" dirty="0"/>
              <a:t>:</a:t>
            </a:r>
            <a:r>
              <a:rPr lang="zh-TW" altLang="zh-TW" sz="2000" dirty="0"/>
              <a:t>雖然受到小綠葉蟬的叮咬，卻仍然得到客人喜愛。「得到客人喜愛」才是重要訊息。</a:t>
            </a:r>
          </a:p>
          <a:p>
            <a:r>
              <a:rPr lang="en-US" altLang="zh-TW" sz="2000" dirty="0"/>
              <a:t>(2)</a:t>
            </a:r>
            <a:r>
              <a:rPr lang="zh-TW" altLang="zh-TW" sz="2000" dirty="0"/>
              <a:t>釐清解題關鍵</a:t>
            </a:r>
            <a:r>
              <a:rPr lang="en-US" altLang="zh-TW" sz="2000" dirty="0"/>
              <a:t>:</a:t>
            </a:r>
            <a:r>
              <a:rPr lang="zh-TW" altLang="zh-TW" sz="2000" dirty="0"/>
              <a:t>再從文本中，找出此茶葉得到客人喜愛的主因。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/>
              <a:t>2.</a:t>
            </a:r>
            <a:r>
              <a:rPr lang="zh-TW" altLang="zh-TW" sz="2000" dirty="0"/>
              <a:t>理解第二段的涵義，透過刪除</a:t>
            </a:r>
            <a:r>
              <a:rPr lang="en-US" altLang="zh-TW" sz="2000" dirty="0"/>
              <a:t>-</a:t>
            </a:r>
            <a:r>
              <a:rPr lang="zh-TW" altLang="zh-TW" sz="2000" dirty="0"/>
              <a:t>歸納找出此茶葉得到客人喜愛的主因</a:t>
            </a:r>
            <a:r>
              <a:rPr lang="en-US" altLang="zh-TW" sz="2000" dirty="0"/>
              <a:t>:</a:t>
            </a:r>
          </a:p>
          <a:p>
            <a:r>
              <a:rPr lang="zh-TW" altLang="zh-TW" sz="2000" u="sng" dirty="0"/>
              <a:t>小綠葉蟬</a:t>
            </a:r>
            <a:r>
              <a:rPr lang="zh-TW" altLang="zh-TW" sz="2000" strike="sngStrike" dirty="0"/>
              <a:t>喜歡</a:t>
            </a:r>
            <a:r>
              <a:rPr lang="zh-TW" altLang="zh-TW" sz="2000" dirty="0"/>
              <a:t>叮咬</a:t>
            </a:r>
            <a:r>
              <a:rPr lang="zh-TW" altLang="zh-TW" sz="2000" strike="sngStrike" dirty="0"/>
              <a:t>茶樹的</a:t>
            </a:r>
            <a:r>
              <a:rPr lang="zh-TW" altLang="zh-TW" sz="2000" dirty="0"/>
              <a:t>嫩葉，</a:t>
            </a:r>
            <a:r>
              <a:rPr lang="zh-TW" altLang="zh-TW" sz="2000" strike="sngStrike" dirty="0"/>
              <a:t>咬出針孔大的小洞，</a:t>
            </a:r>
            <a:r>
              <a:rPr lang="zh-TW" altLang="zh-TW" sz="2000" dirty="0"/>
              <a:t>讓</a:t>
            </a:r>
            <a:r>
              <a:rPr lang="zh-TW" altLang="zh-TW" sz="2000" strike="sngStrike" dirty="0"/>
              <a:t>白毫</a:t>
            </a:r>
            <a:r>
              <a:rPr lang="zh-TW" altLang="zh-TW" sz="2000" dirty="0"/>
              <a:t>葉子</a:t>
            </a:r>
            <a:r>
              <a:rPr lang="zh-TW" altLang="zh-TW" sz="2000" strike="sngStrike" dirty="0"/>
              <a:t>變黃、</a:t>
            </a:r>
            <a:endParaRPr lang="zh-TW" altLang="zh-TW" sz="2000" dirty="0"/>
          </a:p>
          <a:p>
            <a:r>
              <a:rPr lang="zh-TW" altLang="zh-TW" sz="2000" dirty="0"/>
              <a:t>捲曲。</a:t>
            </a:r>
            <a:r>
              <a:rPr lang="zh-TW" altLang="zh-TW" sz="2000" strike="sngStrike" dirty="0"/>
              <a:t>大自然的奧妙，讓</a:t>
            </a:r>
            <a:r>
              <a:rPr lang="zh-TW" altLang="zh-TW" sz="2000" dirty="0"/>
              <a:t>這茶葉產生奇特的蜂蜜香味。</a:t>
            </a:r>
            <a:r>
              <a:rPr lang="zh-TW" altLang="zh-TW" sz="2000" strike="sngStrike" dirty="0"/>
              <a:t>這種烏龍茶很像紅茶，</a:t>
            </a:r>
            <a:r>
              <a:rPr lang="zh-TW" altLang="zh-TW" sz="2000" dirty="0"/>
              <a:t>茶湯色紅而圓潤，</a:t>
            </a:r>
            <a:r>
              <a:rPr lang="zh-TW" altLang="zh-TW" sz="2000" strike="sngStrike" dirty="0"/>
              <a:t>在透明茶具中沖泡，可以看到</a:t>
            </a:r>
            <a:r>
              <a:rPr lang="zh-TW" altLang="zh-TW" sz="2000" dirty="0"/>
              <a:t>一心二葉在熱水中浮沉，舞出美妙的姿態。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/>
              <a:t>3.</a:t>
            </a:r>
            <a:r>
              <a:rPr lang="zh-TW" altLang="zh-TW" sz="2000" dirty="0"/>
              <a:t>分析哪一個因素才是客人喜愛的主因</a:t>
            </a:r>
            <a:r>
              <a:rPr lang="en-US" altLang="zh-TW" sz="2000" dirty="0"/>
              <a:t>:</a:t>
            </a:r>
            <a:endParaRPr lang="zh-TW" altLang="zh-TW" sz="2000" dirty="0"/>
          </a:p>
          <a:p>
            <a:r>
              <a:rPr lang="zh-TW" altLang="zh-TW" sz="2000" u="sng" dirty="0"/>
              <a:t>小綠葉蟬</a:t>
            </a:r>
            <a:r>
              <a:rPr lang="zh-TW" altLang="zh-TW" sz="2000" dirty="0"/>
              <a:t>叮咬讓葉子捲曲</a:t>
            </a:r>
            <a:r>
              <a:rPr lang="en-US" altLang="zh-TW" sz="2000" dirty="0"/>
              <a:t>(</a:t>
            </a:r>
            <a:r>
              <a:rPr lang="zh-TW" altLang="zh-TW" sz="2000" dirty="0"/>
              <a:t>選項①</a:t>
            </a:r>
            <a:r>
              <a:rPr lang="en-US" altLang="zh-TW" sz="2000" dirty="0"/>
              <a:t>)</a:t>
            </a:r>
            <a:r>
              <a:rPr lang="zh-TW" altLang="zh-TW" sz="2000" dirty="0"/>
              <a:t>。這茶葉產生奇特的蜂蜜香味</a:t>
            </a:r>
            <a:r>
              <a:rPr lang="en-US" altLang="zh-TW" sz="2000" dirty="0"/>
              <a:t>(</a:t>
            </a:r>
            <a:r>
              <a:rPr lang="zh-TW" altLang="zh-TW" sz="2000" dirty="0"/>
              <a:t>選項②</a:t>
            </a:r>
            <a:r>
              <a:rPr lang="en-US" altLang="zh-TW" sz="2000" dirty="0"/>
              <a:t>)</a:t>
            </a:r>
            <a:r>
              <a:rPr lang="zh-TW" altLang="zh-TW" sz="2000" dirty="0"/>
              <a:t>。茶湯色紅而圓潤</a:t>
            </a:r>
            <a:r>
              <a:rPr lang="en-US" altLang="zh-TW" sz="2000" dirty="0"/>
              <a:t>(</a:t>
            </a:r>
            <a:r>
              <a:rPr lang="zh-TW" altLang="zh-TW" sz="2000" dirty="0"/>
              <a:t>選項④</a:t>
            </a:r>
            <a:r>
              <a:rPr lang="en-US" altLang="zh-TW" sz="2000" dirty="0"/>
              <a:t>)</a:t>
            </a:r>
            <a:r>
              <a:rPr lang="zh-TW" altLang="zh-TW" sz="2000" dirty="0"/>
              <a:t>，一心二葉在熱水中浮沉，舞出美妙的姿態</a:t>
            </a:r>
            <a:r>
              <a:rPr lang="en-US" altLang="zh-TW" sz="2000" dirty="0"/>
              <a:t>(</a:t>
            </a:r>
            <a:r>
              <a:rPr lang="zh-TW" altLang="zh-TW" sz="2000" dirty="0"/>
              <a:t>選項③</a:t>
            </a:r>
            <a:r>
              <a:rPr lang="en-US" altLang="zh-TW" sz="2000" dirty="0"/>
              <a:t>)</a:t>
            </a:r>
            <a:r>
              <a:rPr lang="zh-TW" altLang="zh-TW" sz="2000" dirty="0"/>
              <a:t>。</a:t>
            </a:r>
          </a:p>
          <a:p>
            <a:pPr>
              <a:buFont typeface="Wingdings" panose="05000000000000000000" pitchFamily="2" charset="2"/>
              <a:buChar char="Ø"/>
            </a:pP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613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題號</a:t>
            </a:r>
            <a:r>
              <a:rPr lang="en-US" altLang="zh-TW" dirty="0"/>
              <a:t>27</a:t>
            </a:r>
            <a:r>
              <a:rPr lang="zh-TW" altLang="en-US" dirty="0"/>
              <a:t> </a:t>
            </a:r>
            <a:r>
              <a:rPr lang="zh-TW" altLang="zh-TW" dirty="0"/>
              <a:t>教學輔導建議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4.</a:t>
            </a:r>
            <a:r>
              <a:rPr lang="zh-TW" altLang="zh-TW" dirty="0"/>
              <a:t>再從各段中，找出茶葉受蟲叮咬，卻受客人喜愛的原因。第三段</a:t>
            </a:r>
            <a:r>
              <a:rPr lang="en-US" altLang="zh-TW" dirty="0"/>
              <a:t>:</a:t>
            </a:r>
            <a:r>
              <a:rPr lang="zh-TW" altLang="zh-TW" dirty="0"/>
              <a:t>顧客竟然特別喜歡這種沖泡後帶有特殊蜜香的茶。第四段</a:t>
            </a:r>
            <a:r>
              <a:rPr lang="en-US" altLang="zh-TW" dirty="0"/>
              <a:t>:</a:t>
            </a:r>
            <a:r>
              <a:rPr lang="zh-TW" altLang="zh-TW" dirty="0"/>
              <a:t>這種特殊風味的茶，要有小蟲來叮咬，茶葉被蟲叮咬，反而散發出成熟的果香。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5.</a:t>
            </a:r>
            <a:r>
              <a:rPr lang="zh-TW" altLang="zh-TW" dirty="0"/>
              <a:t>從二、三、四段的推論可知，選項②沖泡後的茶葉帶有特殊的蜜香味，才是受到客人喜愛的主因。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6.</a:t>
            </a:r>
            <a:r>
              <a:rPr lang="zh-TW" altLang="zh-TW" dirty="0"/>
              <a:t>教師可在課堂中，透過異質分組，讓高分組、低分組學生有機會交流對話，表達自己對文章的理解。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56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題號：</a:t>
            </a:r>
            <a:r>
              <a:rPr lang="en-US" altLang="zh-TW" dirty="0" smtClean="0"/>
              <a:t>28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82" y="1747392"/>
            <a:ext cx="7281010" cy="511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9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題號</a:t>
            </a:r>
            <a:r>
              <a:rPr lang="en-US" altLang="zh-TW" dirty="0" smtClean="0"/>
              <a:t>28</a:t>
            </a:r>
            <a:r>
              <a:rPr lang="zh-TW" altLang="en-US" dirty="0" smtClean="0"/>
              <a:t> </a:t>
            </a:r>
            <a:r>
              <a:rPr lang="zh-TW" altLang="zh-TW" dirty="0" smtClean="0"/>
              <a:t>試題</a:t>
            </a:r>
            <a:r>
              <a:rPr lang="zh-TW" altLang="zh-TW" dirty="0"/>
              <a:t>選項</a:t>
            </a:r>
            <a:r>
              <a:rPr lang="zh-TW" altLang="zh-TW" dirty="0" smtClean="0"/>
              <a:t>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zh-TW" dirty="0"/>
              <a:t>本題通過率為</a:t>
            </a:r>
            <a:r>
              <a:rPr lang="en-US" altLang="zh-TW" dirty="0"/>
              <a:t>59%</a:t>
            </a:r>
            <a:r>
              <a:rPr lang="zh-TW" altLang="zh-TW" dirty="0"/>
              <a:t>，難度</a:t>
            </a:r>
            <a:r>
              <a:rPr lang="en-US" altLang="zh-TW" dirty="0"/>
              <a:t>0.59(</a:t>
            </a:r>
            <a:r>
              <a:rPr lang="zh-TW" altLang="zh-TW" dirty="0"/>
              <a:t>適中</a:t>
            </a:r>
            <a:r>
              <a:rPr lang="en-US" altLang="zh-TW" dirty="0"/>
              <a:t>)</a:t>
            </a:r>
            <a:r>
              <a:rPr lang="zh-TW" altLang="zh-TW" dirty="0"/>
              <a:t>，鑑別度</a:t>
            </a:r>
            <a:r>
              <a:rPr lang="en-US" altLang="zh-TW" dirty="0"/>
              <a:t>0.64(</a:t>
            </a:r>
            <a:r>
              <a:rPr lang="zh-TW" altLang="zh-TW" dirty="0"/>
              <a:t>優</a:t>
            </a:r>
            <a:r>
              <a:rPr lang="en-US" altLang="zh-TW" dirty="0"/>
              <a:t>)</a:t>
            </a:r>
            <a:r>
              <a:rPr lang="zh-TW" altLang="zh-TW" dirty="0"/>
              <a:t>。難度適中，鑑別度高。</a:t>
            </a:r>
          </a:p>
          <a:p>
            <a:r>
              <a:rPr lang="en-US" altLang="zh-TW" dirty="0"/>
              <a:t>2.</a:t>
            </a:r>
            <a:r>
              <a:rPr lang="zh-TW" altLang="zh-TW" dirty="0"/>
              <a:t>高分組學生答對率高達</a:t>
            </a:r>
            <a:r>
              <a:rPr lang="en-US" altLang="zh-TW" dirty="0"/>
              <a:t>90%</a:t>
            </a:r>
            <a:r>
              <a:rPr lang="zh-TW" altLang="zh-TW" dirty="0"/>
              <a:t>，顯示高分組學生能依據文本敘述，理解「膨風」的意思。</a:t>
            </a:r>
          </a:p>
          <a:p>
            <a:r>
              <a:rPr lang="en-US" altLang="zh-TW" dirty="0"/>
              <a:t>3.</a:t>
            </a:r>
            <a:r>
              <a:rPr lang="zh-TW" altLang="zh-TW" dirty="0"/>
              <a:t>低分組學生答對率僅</a:t>
            </a:r>
            <a:r>
              <a:rPr lang="en-US" altLang="zh-TW" dirty="0"/>
              <a:t>26%</a:t>
            </a:r>
            <a:r>
              <a:rPr lang="zh-TW" altLang="zh-TW" dirty="0"/>
              <a:t>，選項④高於市價數倍對於低分組學生的誘答性非常高。顯示低分組學生無法理解「膨風」與「吹牛」同義，茶農吹牛指的是什麼</a:t>
            </a:r>
            <a:r>
              <a:rPr lang="en-US" altLang="zh-TW" dirty="0"/>
              <a:t>?</a:t>
            </a:r>
            <a:endParaRPr lang="zh-TW" altLang="zh-TW" dirty="0"/>
          </a:p>
          <a:p>
            <a:r>
              <a:rPr lang="en-US" altLang="zh-TW" dirty="0"/>
              <a:t>4.</a:t>
            </a:r>
            <a:r>
              <a:rPr lang="zh-TW" altLang="zh-TW" dirty="0"/>
              <a:t>高分組、低分組學生在此題呈現明顯的組間差異性。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72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題號</a:t>
            </a:r>
            <a:r>
              <a:rPr lang="en-US" altLang="zh-TW" dirty="0" smtClean="0"/>
              <a:t>28</a:t>
            </a:r>
            <a:r>
              <a:rPr lang="zh-TW" altLang="en-US" dirty="0" smtClean="0"/>
              <a:t> </a:t>
            </a:r>
            <a:r>
              <a:rPr lang="zh-TW" altLang="zh-TW" dirty="0" smtClean="0"/>
              <a:t>教學</a:t>
            </a:r>
            <a:r>
              <a:rPr lang="zh-TW" altLang="zh-TW" dirty="0"/>
              <a:t>輔導</a:t>
            </a:r>
            <a:r>
              <a:rPr lang="zh-TW" altLang="zh-TW" dirty="0" smtClean="0"/>
              <a:t>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2650" y="1825625"/>
            <a:ext cx="8071402" cy="469444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1</a:t>
            </a:r>
            <a:r>
              <a:rPr lang="en-US" altLang="zh-TW" dirty="0"/>
              <a:t>. </a:t>
            </a:r>
            <a:r>
              <a:rPr lang="zh-TW" altLang="zh-TW" dirty="0"/>
              <a:t>選項①澎湖的風、選項②膨脹的物體和文章脈絡的關係極低，卻對低分組學生具誘答性，可見低分組學生無法理解膨風這個語詞在文章中的涵義，缺乏從上下文推詞意的閱讀理解策略。部分低分組學生未閱讀短文而作答，依題目的字面意思猜答案，表現出消極的學習態度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2.</a:t>
            </a:r>
            <a:r>
              <a:rPr lang="zh-TW" altLang="zh-TW" dirty="0"/>
              <a:t>選項③誇大不實，即吹牛、膨風</a:t>
            </a:r>
            <a:r>
              <a:rPr lang="en-US" altLang="zh-TW" dirty="0"/>
              <a:t>(</a:t>
            </a:r>
            <a:r>
              <a:rPr lang="zh-TW" altLang="zh-TW" dirty="0"/>
              <a:t>台語</a:t>
            </a:r>
            <a:r>
              <a:rPr lang="en-US" altLang="zh-TW" dirty="0"/>
              <a:t>)</a:t>
            </a:r>
            <a:r>
              <a:rPr lang="zh-TW" altLang="zh-TW" dirty="0"/>
              <a:t>的相似語意。部分學生在生活經驗中，理解膨風的涵義，提升答題的背景知識。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3. </a:t>
            </a:r>
            <a:r>
              <a:rPr lang="zh-TW" altLang="zh-TW" dirty="0"/>
              <a:t>選項④高於市價數倍對低分組學生的誘答性高，「高於市價數倍」出現在文章第三段文末</a:t>
            </a:r>
            <a:r>
              <a:rPr lang="en-US" altLang="zh-TW" dirty="0"/>
              <a:t>:</a:t>
            </a:r>
            <a:endParaRPr lang="zh-TW" altLang="zh-TW" dirty="0"/>
          </a:p>
          <a:p>
            <a:r>
              <a:rPr lang="zh-TW" altLang="zh-TW" dirty="0"/>
              <a:t>洋行老闆就以高於市價數倍的錢向他收購。這位茶農高興不已，逢人就提這件事，但是沒人相信他的話，都認為他在吹牛，所以就叫它『膨風茶』。」</a:t>
            </a:r>
          </a:p>
          <a:p>
            <a:pPr lvl="0"/>
            <a:r>
              <a:rPr lang="zh-TW" altLang="zh-TW" dirty="0"/>
              <a:t>這段句子中有兩個人物，洋行老闆及茶農，釐清老闆、茶農在文章中的行為表現。</a:t>
            </a:r>
          </a:p>
          <a:p>
            <a:pPr lvl="0"/>
            <a:r>
              <a:rPr lang="zh-TW" altLang="zh-TW" dirty="0"/>
              <a:t>洋行老闆就以高於市價數倍的錢向他</a:t>
            </a:r>
            <a:r>
              <a:rPr lang="en-US" altLang="zh-TW" dirty="0"/>
              <a:t>(</a:t>
            </a:r>
            <a:r>
              <a:rPr lang="zh-TW" altLang="zh-TW" dirty="0"/>
              <a:t>茶農</a:t>
            </a:r>
            <a:r>
              <a:rPr lang="en-US" altLang="zh-TW" dirty="0"/>
              <a:t>)</a:t>
            </a:r>
            <a:r>
              <a:rPr lang="zh-TW" altLang="zh-TW" dirty="0"/>
              <a:t>收購</a:t>
            </a:r>
            <a:r>
              <a:rPr lang="en-US" altLang="zh-TW" dirty="0"/>
              <a:t>(</a:t>
            </a:r>
            <a:r>
              <a:rPr lang="zh-TW" altLang="zh-TW" dirty="0"/>
              <a:t>茶葉</a:t>
            </a:r>
            <a:r>
              <a:rPr lang="en-US" altLang="zh-TW" dirty="0"/>
              <a:t>)</a:t>
            </a:r>
            <a:r>
              <a:rPr lang="zh-TW" altLang="zh-TW" dirty="0"/>
              <a:t>，這件事是確實的。吹牛</a:t>
            </a:r>
            <a:r>
              <a:rPr lang="en-US" altLang="zh-TW" dirty="0"/>
              <a:t>(</a:t>
            </a:r>
            <a:r>
              <a:rPr lang="zh-TW" altLang="zh-TW" dirty="0"/>
              <a:t>膨風</a:t>
            </a:r>
            <a:r>
              <a:rPr lang="en-US" altLang="zh-TW" dirty="0"/>
              <a:t>)</a:t>
            </a:r>
            <a:r>
              <a:rPr lang="zh-TW" altLang="zh-TW" dirty="0"/>
              <a:t>指的不是高價收購茶葉。</a:t>
            </a:r>
          </a:p>
          <a:p>
            <a:r>
              <a:rPr lang="zh-TW" altLang="zh-TW" dirty="0"/>
              <a:t>大家認為茶農在吹牛</a:t>
            </a:r>
            <a:r>
              <a:rPr lang="en-US" altLang="zh-TW" dirty="0"/>
              <a:t>(</a:t>
            </a:r>
            <a:r>
              <a:rPr lang="zh-TW" altLang="zh-TW" dirty="0"/>
              <a:t>膨風</a:t>
            </a:r>
            <a:r>
              <a:rPr lang="en-US" altLang="zh-TW" dirty="0"/>
              <a:t>)</a:t>
            </a:r>
            <a:r>
              <a:rPr lang="zh-TW" altLang="zh-TW" dirty="0"/>
              <a:t>，以為茶農誇大賣茶的事情「老闆向茶農高價收購茶葉」。膨風指的是茶農吹牛，沒人相信這件事，大家覺得茶農誇大不實。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34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題號</a:t>
            </a:r>
            <a:r>
              <a:rPr lang="en-US" altLang="zh-TW" dirty="0" smtClean="0"/>
              <a:t>29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59" y="1775791"/>
            <a:ext cx="5548801" cy="500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7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題號</a:t>
            </a:r>
            <a:r>
              <a:rPr lang="en-US" altLang="zh-TW" dirty="0" smtClean="0"/>
              <a:t>29</a:t>
            </a:r>
            <a:r>
              <a:rPr lang="zh-TW" altLang="en-US" dirty="0" smtClean="0"/>
              <a:t> </a:t>
            </a:r>
            <a:r>
              <a:rPr lang="zh-TW" altLang="zh-TW" dirty="0" smtClean="0"/>
              <a:t>試題</a:t>
            </a:r>
            <a:r>
              <a:rPr lang="zh-TW" altLang="zh-TW" dirty="0"/>
              <a:t>選項</a:t>
            </a:r>
            <a:r>
              <a:rPr lang="zh-TW" altLang="zh-TW" dirty="0" smtClean="0"/>
              <a:t>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 smtClean="0"/>
              <a:t>本題</a:t>
            </a:r>
            <a:r>
              <a:rPr lang="zh-TW" altLang="zh-TW" dirty="0"/>
              <a:t>通過率為</a:t>
            </a:r>
            <a:r>
              <a:rPr lang="en-US" altLang="zh-TW" dirty="0"/>
              <a:t>78%</a:t>
            </a:r>
            <a:r>
              <a:rPr lang="zh-TW" altLang="zh-TW" dirty="0"/>
              <a:t>，難度</a:t>
            </a:r>
            <a:r>
              <a:rPr lang="en-US" altLang="zh-TW" dirty="0"/>
              <a:t>0.78(</a:t>
            </a:r>
            <a:r>
              <a:rPr lang="zh-TW" altLang="zh-TW" dirty="0"/>
              <a:t>適中</a:t>
            </a:r>
            <a:r>
              <a:rPr lang="en-US" altLang="zh-TW" dirty="0"/>
              <a:t>)</a:t>
            </a:r>
            <a:r>
              <a:rPr lang="zh-TW" altLang="zh-TW" dirty="0"/>
              <a:t>，鑑別度</a:t>
            </a:r>
            <a:r>
              <a:rPr lang="en-US" altLang="zh-TW" dirty="0"/>
              <a:t>0.48(</a:t>
            </a:r>
            <a:r>
              <a:rPr lang="zh-TW" altLang="zh-TW" dirty="0"/>
              <a:t>優</a:t>
            </a:r>
            <a:r>
              <a:rPr lang="en-US" altLang="zh-TW" dirty="0"/>
              <a:t>)</a:t>
            </a:r>
            <a:r>
              <a:rPr lang="zh-TW" altLang="zh-TW" dirty="0"/>
              <a:t>。難度適中偏易，</a:t>
            </a:r>
          </a:p>
          <a:p>
            <a:pPr lvl="0"/>
            <a:r>
              <a:rPr lang="zh-TW" altLang="zh-TW" dirty="0"/>
              <a:t>高分組學生答對率高達</a:t>
            </a:r>
            <a:r>
              <a:rPr lang="en-US" altLang="zh-TW" dirty="0"/>
              <a:t>97%</a:t>
            </a:r>
            <a:r>
              <a:rPr lang="zh-TW" altLang="zh-TW" dirty="0"/>
              <a:t>，顯示高分組學生能輕易推論句子的涵義。低分組學生答對率</a:t>
            </a:r>
            <a:r>
              <a:rPr lang="en-US" altLang="zh-TW" dirty="0"/>
              <a:t>49%</a:t>
            </a:r>
            <a:r>
              <a:rPr lang="zh-TW" altLang="zh-TW" dirty="0"/>
              <a:t>，此題不難。</a:t>
            </a:r>
          </a:p>
          <a:p>
            <a:pPr lvl="0"/>
            <a:r>
              <a:rPr lang="zh-TW" altLang="zh-TW" dirty="0"/>
              <a:t>各錯誤選項對低分組學生皆具誘答性，可見低分組學生未能理解文章涵義，甚至直接依題目進行作答。</a:t>
            </a:r>
          </a:p>
          <a:p>
            <a:r>
              <a:rPr lang="en-US" altLang="zh-TW" dirty="0"/>
              <a:t>4.</a:t>
            </a:r>
            <a:r>
              <a:rPr lang="zh-TW" altLang="zh-TW" dirty="0"/>
              <a:t>高分組、低分組學生在此題呈現明顯的組間差異性。</a:t>
            </a:r>
          </a:p>
        </p:txBody>
      </p:sp>
    </p:spTree>
    <p:extLst>
      <p:ext uri="{BB962C8B-B14F-4D97-AF65-F5344CB8AC3E}">
        <p14:creationId xmlns:p14="http://schemas.microsoft.com/office/powerpoint/2010/main" val="633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題號</a:t>
            </a:r>
            <a:r>
              <a:rPr lang="en-US" altLang="zh-TW" dirty="0" smtClean="0"/>
              <a:t>29</a:t>
            </a:r>
            <a:r>
              <a:rPr lang="zh-TW" altLang="en-US" dirty="0" smtClean="0"/>
              <a:t> </a:t>
            </a:r>
            <a:r>
              <a:rPr lang="zh-TW" altLang="zh-TW" dirty="0" smtClean="0"/>
              <a:t>教學</a:t>
            </a:r>
            <a:r>
              <a:rPr lang="zh-TW" altLang="zh-TW" dirty="0"/>
              <a:t>輔導</a:t>
            </a:r>
            <a:r>
              <a:rPr lang="zh-TW" altLang="zh-TW" dirty="0" smtClean="0"/>
              <a:t>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75182" y="1653347"/>
            <a:ext cx="8507896" cy="487334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zh-TW" altLang="zh-TW" dirty="0" smtClean="0"/>
              <a:t>釐</a:t>
            </a:r>
            <a:r>
              <a:rPr lang="zh-TW" altLang="zh-TW" dirty="0"/>
              <a:t>清題意</a:t>
            </a:r>
            <a:r>
              <a:rPr lang="en-US" altLang="zh-TW" dirty="0"/>
              <a:t>:</a:t>
            </a:r>
            <a:r>
              <a:rPr lang="zh-TW" altLang="zh-TW" dirty="0"/>
              <a:t>從第四段中，茶場主人感觸最深的是什麼。感觸是指感想，茶場主人感性的一面，從東方美人茶體悟到人生的道理。</a:t>
            </a:r>
          </a:p>
          <a:p>
            <a:r>
              <a:rPr lang="zh-TW" altLang="zh-TW" dirty="0"/>
              <a:t>「人生旅程也有不完美的時候，就像茶葉被蟲叮咬，反而散發出成熟的果香，不完美中淬煉，也會讓人生更為豐富」中「茶葉被蟲叮咬，反而散發出成熟的果香」和選項④被蟲子叮咬過的茶葉卻意外得到特殊風味，意思較契合。</a:t>
            </a:r>
          </a:p>
          <a:p>
            <a:pPr lvl="0"/>
            <a:r>
              <a:rPr lang="zh-TW" altLang="zh-TW" dirty="0"/>
              <a:t>選項①賣得到好價錢、選項②得到女王賞識、選項③有人願意將賣相不佳的葉子製成茶葉。此</a:t>
            </a:r>
            <a:r>
              <a:rPr lang="en-US" altLang="zh-TW" dirty="0"/>
              <a:t>3</a:t>
            </a:r>
            <a:r>
              <a:rPr lang="zh-TW" altLang="zh-TW" dirty="0"/>
              <a:t>個選項是東方美人茶的發展過程，不是茶場主人最主要的感觸。</a:t>
            </a:r>
          </a:p>
          <a:p>
            <a:r>
              <a:rPr lang="zh-TW" altLang="zh-TW" dirty="0"/>
              <a:t>東方美人茶因蟲咬而產生的特殊風味，貫穿文章第二、三、四段，教師引導學生讀出此特殊風味的弦外之音。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4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8751</Words>
  <Application>Microsoft Office PowerPoint</Application>
  <PresentationFormat>寬螢幕</PresentationFormat>
  <Paragraphs>660</Paragraphs>
  <Slides>103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6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103</vt:i4>
      </vt:variant>
    </vt:vector>
  </HeadingPairs>
  <TitlesOfParts>
    <vt:vector size="121" baseType="lpstr">
      <vt:lpstr>DFKaiShu-SB-Estd-BF</vt:lpstr>
      <vt:lpstr>微軟正黑體</vt:lpstr>
      <vt:lpstr>新細明體</vt:lpstr>
      <vt:lpstr>DFKai-SB</vt:lpstr>
      <vt:lpstr>DFKai-SB</vt:lpstr>
      <vt:lpstr>Arial</vt:lpstr>
      <vt:lpstr>Calibri</vt:lpstr>
      <vt:lpstr>Calibri Light</vt:lpstr>
      <vt:lpstr>Symbol</vt:lpstr>
      <vt:lpstr>Times New Roman</vt:lpstr>
      <vt:lpstr>Wingdings</vt:lpstr>
      <vt:lpstr>Office 佈景主題</vt:lpstr>
      <vt:lpstr>2_Office 佈景主題</vt:lpstr>
      <vt:lpstr>3_Office 佈景主題</vt:lpstr>
      <vt:lpstr>4_Office 佈景主題</vt:lpstr>
      <vt:lpstr>5_Office 佈景主題</vt:lpstr>
      <vt:lpstr>6_Office 佈景主題</vt:lpstr>
      <vt:lpstr>文件</vt:lpstr>
      <vt:lpstr>PowerPoint 簡報</vt:lpstr>
      <vt:lpstr>學力測驗 還是 教材評量 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學力試題綜析與教學建議</vt:lpstr>
      <vt:lpstr>學力試題綜析與教學建議</vt:lpstr>
      <vt:lpstr>學力試題綜析與教學建議</vt:lpstr>
      <vt:lpstr>學力試題綜析與教學建議</vt:lpstr>
      <vt:lpstr>學力試題綜析與教學建議</vt:lpstr>
      <vt:lpstr>學力試題綜析與教學建議</vt:lpstr>
      <vt:lpstr>學力試題綜析與教學建議</vt:lpstr>
      <vt:lpstr>學力試題綜析與教學建議</vt:lpstr>
      <vt:lpstr>學力試題綜析與教學建議</vt:lpstr>
      <vt:lpstr>學力試題綜析與教學建議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題目17</vt:lpstr>
      <vt:lpstr>PowerPoint 簡報</vt:lpstr>
      <vt:lpstr>試題選項分析 </vt:lpstr>
      <vt:lpstr>PowerPoint 簡報</vt:lpstr>
      <vt:lpstr>PowerPoint 簡報</vt:lpstr>
      <vt:lpstr>教學輔導建議</vt:lpstr>
      <vt:lpstr>PowerPoint 簡報</vt:lpstr>
      <vt:lpstr>題目18</vt:lpstr>
      <vt:lpstr>PowerPoint 簡報</vt:lpstr>
      <vt:lpstr>試題選項分析 </vt:lpstr>
      <vt:lpstr>PowerPoint 簡報</vt:lpstr>
      <vt:lpstr>教學輔導建議 </vt:lpstr>
      <vt:lpstr>PowerPoint 簡報</vt:lpstr>
      <vt:lpstr>題目19</vt:lpstr>
      <vt:lpstr>PowerPoint 簡報</vt:lpstr>
      <vt:lpstr>試題選項分析 </vt:lpstr>
      <vt:lpstr>PowerPoint 簡報</vt:lpstr>
      <vt:lpstr>教學輔導建議 </vt:lpstr>
      <vt:lpstr>PowerPoint 簡報</vt:lpstr>
      <vt:lpstr>題目20</vt:lpstr>
      <vt:lpstr>PowerPoint 簡報</vt:lpstr>
      <vt:lpstr>試題選項分析 </vt:lpstr>
      <vt:lpstr>PowerPoint 簡報</vt:lpstr>
      <vt:lpstr>PowerPoint 簡報</vt:lpstr>
      <vt:lpstr>教學輔導建議 </vt:lpstr>
      <vt:lpstr>PowerPoint 簡報</vt:lpstr>
      <vt:lpstr>題目.21</vt:lpstr>
      <vt:lpstr>PowerPoint 簡報</vt:lpstr>
      <vt:lpstr>試題選項分析</vt:lpstr>
      <vt:lpstr>PowerPoint 簡報</vt:lpstr>
      <vt:lpstr>教學輔導建議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閱讀下文回答第 27～30 題</vt:lpstr>
      <vt:lpstr>PowerPoint 簡報</vt:lpstr>
      <vt:lpstr>題號：27</vt:lpstr>
      <vt:lpstr>題號27  試題選項分析</vt:lpstr>
      <vt:lpstr>題號27 教學輔導建議</vt:lpstr>
      <vt:lpstr>題號27 教學輔導建議</vt:lpstr>
      <vt:lpstr>題號：28</vt:lpstr>
      <vt:lpstr>題號28 試題選項分析</vt:lpstr>
      <vt:lpstr>題號28 教學輔導建議</vt:lpstr>
      <vt:lpstr>題號29</vt:lpstr>
      <vt:lpstr>題號29 試題選項分析</vt:lpstr>
      <vt:lpstr>題號29 教學輔導建議</vt:lpstr>
      <vt:lpstr>題號30</vt:lpstr>
      <vt:lpstr>題號30 試題選項分析</vt:lpstr>
      <vt:lpstr>題號30 教學輔導建議 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power</cp:lastModifiedBy>
  <cp:revision>13</cp:revision>
  <dcterms:created xsi:type="dcterms:W3CDTF">2016-12-05T02:34:35Z</dcterms:created>
  <dcterms:modified xsi:type="dcterms:W3CDTF">2016-12-13T00:12:19Z</dcterms:modified>
</cp:coreProperties>
</file>