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4" r:id="rId3"/>
    <p:sldId id="271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5" r:id="rId13"/>
    <p:sldId id="256" r:id="rId14"/>
    <p:sldId id="287" r:id="rId15"/>
    <p:sldId id="288" r:id="rId16"/>
    <p:sldId id="289" r:id="rId17"/>
    <p:sldId id="259" r:id="rId18"/>
    <p:sldId id="290" r:id="rId19"/>
    <p:sldId id="291" r:id="rId20"/>
    <p:sldId id="293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67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050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46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4191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1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5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75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9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30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50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90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6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426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22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4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94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225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599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97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48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26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368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D17A-1FA9-4B9B-B1E4-F2697F768A14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36B5-EE40-4428-8B9C-4EAE2168D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42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BF221-1A9C-4023-9138-A99258DDFB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FC8A8-D5A8-4D12-B03B-09E8CFD056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3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../&#22296;&#21209;/10801&#36628;&#23566;&#22296;&#30740;&#32722;&#31777;&#22577;.pptx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016890" y="1980814"/>
            <a:ext cx="7343340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你曾有哪些戶外活動經驗呢？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665026" y="821042"/>
            <a:ext cx="4779817" cy="83099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想一想，說一說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016890" y="2902162"/>
            <a:ext cx="6076083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在戶外，你會做哪些活動呢？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016890" y="3823510"/>
            <a:ext cx="7478484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你怎麼處理戶外飲食問題呢？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2"/>
          <a:stretch/>
        </p:blipFill>
        <p:spPr>
          <a:xfrm>
            <a:off x="1528548" y="4744858"/>
            <a:ext cx="5445457" cy="2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2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-625326"/>
            <a:ext cx="9144000" cy="78089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6" y="-625326"/>
            <a:ext cx="5800952" cy="78089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624358" y="-83912"/>
            <a:ext cx="433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微軟正黑體" panose="020B0604030504040204" pitchFamily="34" charset="-120"/>
                <a:ea typeface="文鼎粗行楷" panose="02010609010101010101" pitchFamily="49" charset="-120"/>
              </a:rPr>
              <a:t>恭喜過關！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文鼎粗行楷" panose="02010609010101010101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429307" y="1005427"/>
            <a:ext cx="46265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800" dirty="0">
                <a:ea typeface="文鼎粗行楷" panose="02010609010101010101" pitchFamily="49" charset="-120"/>
              </a:rPr>
              <a:t>親愛的孩子們：</a:t>
            </a:r>
            <a:endParaRPr lang="en-US" altLang="zh-TW" sz="2800" dirty="0">
              <a:ea typeface="文鼎粗行楷" panose="02010609010101010101" pitchFamily="49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2800" dirty="0">
                <a:ea typeface="文鼎粗行楷" panose="02010609010101010101" pitchFamily="49" charset="-120"/>
              </a:rPr>
              <a:t>    </a:t>
            </a:r>
            <a:r>
              <a:rPr lang="zh-TW" altLang="en-US" sz="2800" dirty="0">
                <a:ea typeface="文鼎粗行楷" panose="02010609010101010101" pitchFamily="49" charset="-120"/>
              </a:rPr>
              <a:t>我想你們已經具備</a:t>
            </a:r>
            <a:endParaRPr lang="en-US" altLang="zh-TW" sz="2800" dirty="0">
              <a:ea typeface="文鼎粗行楷" panose="02010609010101010101" pitchFamily="49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ea typeface="文鼎粗行楷" panose="02010609010101010101" pitchFamily="49" charset="-120"/>
              </a:rPr>
              <a:t>「無痕山林」的基本概念了！</a:t>
            </a:r>
            <a:endParaRPr lang="en-US" altLang="zh-TW" sz="2800" dirty="0">
              <a:ea typeface="文鼎粗行楷" panose="02010609010101010101" pitchFamily="49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ea typeface="文鼎粗行楷" panose="02010609010101010101" pitchFamily="49" charset="-120"/>
              </a:rPr>
              <a:t>希望你們未來再有機會走進大自然時，不要忘記這七個準則，這樣我們的自然環境才能永續發展喔！</a:t>
            </a:r>
            <a:endParaRPr lang="en-US" altLang="zh-TW" sz="2800" dirty="0">
              <a:ea typeface="文鼎粗行楷" panose="02010609010101010101" pitchFamily="49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ea typeface="文鼎粗行楷" panose="02010609010101010101" pitchFamily="49" charset="-120"/>
              </a:rPr>
              <a:t>如果還有不清楚的地方，</a:t>
            </a:r>
            <a:endParaRPr lang="en-US" altLang="zh-TW" sz="2800" dirty="0">
              <a:ea typeface="文鼎粗行楷" panose="02010609010101010101" pitchFamily="49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ea typeface="文鼎粗行楷" panose="02010609010101010101" pitchFamily="49" charset="-120"/>
              </a:rPr>
              <a:t>就請仔細聽老師的說明吧！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816406" y="5788072"/>
            <a:ext cx="423949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altLang="zh-TW" sz="2800" dirty="0">
                <a:ea typeface="文鼎粗行楷" panose="02010609010101010101" pitchFamily="49" charset="-120"/>
              </a:rPr>
              <a:t>By </a:t>
            </a:r>
            <a:r>
              <a:rPr lang="zh-TW" altLang="en-US" sz="2800" dirty="0">
                <a:ea typeface="文鼎粗行楷" panose="02010609010101010101" pitchFamily="49" charset="-120"/>
              </a:rPr>
              <a:t>大樹精靈</a:t>
            </a:r>
          </a:p>
        </p:txBody>
      </p:sp>
    </p:spTree>
    <p:extLst>
      <p:ext uri="{BB962C8B-B14F-4D97-AF65-F5344CB8AC3E}">
        <p14:creationId xmlns:p14="http://schemas.microsoft.com/office/powerpoint/2010/main" val="157529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-750017"/>
            <a:ext cx="9144000" cy="78089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0" y="3154475"/>
            <a:ext cx="9144000" cy="1015663"/>
          </a:xfrm>
          <a:prstGeom prst="rect">
            <a:avLst/>
          </a:prstGeom>
          <a:solidFill>
            <a:srgbClr val="FFFFFF">
              <a:alpha val="4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公  布  答  案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緊張音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1257" y="572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742982"/>
            <a:ext cx="9083773" cy="51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-750017"/>
            <a:ext cx="9144000" cy="78089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44685" y="277586"/>
            <a:ext cx="4143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第一張：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提示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89" y="1151575"/>
            <a:ext cx="7795523" cy="4868224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744689" y="3897087"/>
            <a:ext cx="7795523" cy="696687"/>
          </a:xfrm>
          <a:prstGeom prst="roundRect">
            <a:avLst/>
          </a:prstGeom>
          <a:solidFill>
            <a:srgbClr val="FFFFFF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448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-750017"/>
            <a:ext cx="9144000" cy="78089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63763" y="353943"/>
            <a:ext cx="2620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第二張：</a:t>
            </a:r>
            <a:endParaRPr lang="en-US" altLang="zh-TW" sz="4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密碼</a:t>
            </a:r>
            <a:r>
              <a:rPr lang="en-US" altLang="zh-TW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 descr="Z:\Downloads\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8" b="2283"/>
          <a:stretch/>
        </p:blipFill>
        <p:spPr bwMode="auto">
          <a:xfrm>
            <a:off x="2593765" y="0"/>
            <a:ext cx="6086856" cy="67050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向右箭號 3"/>
          <p:cNvSpPr/>
          <p:nvPr/>
        </p:nvSpPr>
        <p:spPr>
          <a:xfrm>
            <a:off x="1496604" y="5114167"/>
            <a:ext cx="1287379" cy="11790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31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-750017"/>
            <a:ext cx="9144000" cy="780897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44685" y="277586"/>
            <a:ext cx="4143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第三張：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提示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344374" y="2459800"/>
            <a:ext cx="648089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全對的同學座號相加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72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336377"/>
            <a:ext cx="9165459" cy="515302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39732" y="628491"/>
            <a:ext cx="414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第三張：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提示</a:t>
            </a:r>
          </a:p>
        </p:txBody>
      </p:sp>
    </p:spTree>
    <p:extLst>
      <p:ext uri="{BB962C8B-B14F-4D97-AF65-F5344CB8AC3E}">
        <p14:creationId xmlns:p14="http://schemas.microsoft.com/office/powerpoint/2010/main" val="11828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-750017"/>
            <a:ext cx="9144000" cy="78089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91695" y="-353943"/>
            <a:ext cx="414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第四張：答案二</a:t>
            </a:r>
            <a:endPara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493384"/>
              </p:ext>
            </p:extLst>
          </p:nvPr>
        </p:nvGraphicFramePr>
        <p:xfrm>
          <a:off x="136478" y="353650"/>
          <a:ext cx="8857398" cy="61282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9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9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9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60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姓名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愛玉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冰淇淋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草莓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林檬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座號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27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13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812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體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作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法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應與其他使用者或團體維持合作互助的關係，畢竟在未知的自然環境中，經常需要彼此的協助與扶持。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登山活動以小隊伍為佳，行進時應注意隊伍長度及隊員的狀況。</a:t>
                      </a:r>
                      <a:r>
                        <a:rPr lang="zh-TW" sz="2000" kern="100" dirty="0">
                          <a:effectLst/>
                        </a:rPr>
                        <a:t>可播放收音樂或手機音樂與大家共享。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先去除不必要的包裝，將食物分裝到可重覆使用的保鮮盒內，可節省背包有限的空間，也可減輕負重，同時降低帶入山林裡的垃圾量。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選擇較輕巧舒適的登山鞋；厚重的靴子或深刻紋的鞋底，容易使土壤緊實並破壞步道，應視必要穿著。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93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營火為傳統露營活動中的重要象徵，生火時應撿拾石塊圍住火堆，以免引發其他不明野火。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預先想好處理廚餘、果皮及垃圾的方法，避免氣味引起野生動物的興趣。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不要追趕、捕抓野生動物，或為了照相而打擾牠們，尤其是夜間觀賞及攝影的光害，可能會造成野生動物的驚嚇。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為了親近大自然，應近距離觀察野生動植物，遇有動物出現，應快速移動或以眼睛直視，以利欣賞牠們的動態。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267" marR="4826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橢圓 4"/>
          <p:cNvSpPr/>
          <p:nvPr/>
        </p:nvSpPr>
        <p:spPr>
          <a:xfrm>
            <a:off x="984772" y="1752896"/>
            <a:ext cx="1567359" cy="15362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997818" y="4577982"/>
            <a:ext cx="1567359" cy="15362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165536" y="1752895"/>
            <a:ext cx="1567359" cy="15362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7308234" y="1752894"/>
            <a:ext cx="1567359" cy="15362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5165535" y="4577982"/>
            <a:ext cx="1567359" cy="15362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892170" y="6114195"/>
            <a:ext cx="15831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不引火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001683" y="3541035"/>
            <a:ext cx="15831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不喧譁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178993" y="6298052"/>
            <a:ext cx="15831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不驚擾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27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-750017"/>
            <a:ext cx="9144000" cy="780897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44685" y="277586"/>
            <a:ext cx="4143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第五張：答案</a:t>
            </a:r>
            <a:r>
              <a:rPr lang="en-US" altLang="zh-TW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65" y="1098596"/>
            <a:ext cx="8567766" cy="5581586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2320119" y="1637732"/>
            <a:ext cx="4599296" cy="3671247"/>
            <a:chOff x="2320119" y="1637732"/>
            <a:chExt cx="4599296" cy="3671247"/>
          </a:xfrm>
        </p:grpSpPr>
        <p:cxnSp>
          <p:nvCxnSpPr>
            <p:cNvPr id="8" name="直線接點 7"/>
            <p:cNvCxnSpPr/>
            <p:nvPr/>
          </p:nvCxnSpPr>
          <p:spPr>
            <a:xfrm flipV="1">
              <a:off x="2320119" y="3411940"/>
              <a:ext cx="4599296" cy="2729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 flipV="1">
              <a:off x="3944203" y="1637732"/>
              <a:ext cx="0" cy="367124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3944203" y="5287849"/>
              <a:ext cx="297521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190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016890" y="1980814"/>
            <a:ext cx="7343340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你看到什麼？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665026" y="821042"/>
            <a:ext cx="4779817" cy="83099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省思，回饋</a:t>
            </a:r>
            <a:endParaRPr lang="zh-TW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16890" y="2902162"/>
            <a:ext cx="6076083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你感受到什麼？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16890" y="3823510"/>
            <a:ext cx="7478484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未來你會如何改進呢？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hlinkClick r:id="rId2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2"/>
          <a:stretch/>
        </p:blipFill>
        <p:spPr>
          <a:xfrm>
            <a:off x="1856094" y="4649742"/>
            <a:ext cx="5445457" cy="2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0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5752"/>
            <a:ext cx="9144000" cy="78089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305925" y="2594739"/>
            <a:ext cx="4779817" cy="110799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森林迷蹤記</a:t>
            </a:r>
            <a:endParaRPr lang="zh-TW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598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5752"/>
            <a:ext cx="9144000" cy="780897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579421" y="1153394"/>
            <a:ext cx="5985165" cy="4524315"/>
          </a:xfrm>
          <a:prstGeom prst="rect">
            <a:avLst/>
          </a:prstGeom>
          <a:solidFill>
            <a:srgbClr val="FFFFFF">
              <a:alpha val="47059"/>
            </a:srgbClr>
          </a:solidFill>
        </p:spPr>
        <p:txBody>
          <a:bodyPr wrap="square" rtlCol="0">
            <a:spAutoFit/>
          </a:bodyPr>
          <a:lstStyle/>
          <a:p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故事發生在一座神秘的森林裡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森林很大，樹木很茂密，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但感覺很陰森，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平時沒有人敢進去森林裡面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緊張音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0891" y="5960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5752"/>
            <a:ext cx="9144000" cy="780897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35188" y="665017"/>
            <a:ext cx="6972299" cy="5016758"/>
          </a:xfrm>
          <a:prstGeom prst="rect">
            <a:avLst/>
          </a:prstGeom>
          <a:solidFill>
            <a:srgbClr val="FFFFFF">
              <a:alpha val="47059"/>
            </a:srgbClr>
          </a:solidFill>
        </p:spPr>
        <p:txBody>
          <a:bodyPr wrap="square" rtlCol="0">
            <a:spAutoFit/>
          </a:bodyPr>
          <a:lstStyle/>
          <a:p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這天，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一群喜愛冒險的年輕人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走進了森林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他們開心的一路唱著歌，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一路吃著帶來的美味食物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 algn="r"/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夜裡，他們升起了營火，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在營火邊談天說地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434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976"/>
            <a:ext cx="9144000" cy="780897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330041" y="766077"/>
            <a:ext cx="6660573" cy="5016758"/>
          </a:xfrm>
          <a:prstGeom prst="rect">
            <a:avLst/>
          </a:prstGeom>
          <a:solidFill>
            <a:srgbClr val="FFFFFF">
              <a:alpha val="47059"/>
            </a:srgbClr>
          </a:solidFill>
        </p:spPr>
        <p:txBody>
          <a:bodyPr wrap="square" rtlCol="0">
            <a:spAutoFit/>
          </a:bodyPr>
          <a:lstStyle/>
          <a:p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「啊！」小隊長突然尖叫一聲！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他感覺被拉了一下，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身上裝有重要地圖的背包不見了！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現場卻留下了一個箱子及一封信！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以及四個信封袋！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334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5752"/>
            <a:ext cx="9144000" cy="78089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5" y="-755752"/>
            <a:ext cx="5800952" cy="78089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13202" y="284395"/>
            <a:ext cx="310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ea typeface="文鼎粗行楷" panose="02010609010101010101" pitchFamily="49" charset="-120"/>
              </a:rPr>
              <a:t>背包我帶走了！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513206" y="961337"/>
            <a:ext cx="4540827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800" dirty="0">
                <a:ea typeface="文鼎粗行楷" panose="02010609010101010101" pitchFamily="49" charset="-120"/>
              </a:rPr>
              <a:t>想要拿回背包，就要解開這個箱子的密碼！</a:t>
            </a:r>
            <a:endParaRPr lang="en-US" altLang="zh-TW" sz="2800" dirty="0">
              <a:ea typeface="文鼎粗行楷" panose="02010609010101010101" pitchFamily="49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ea typeface="文鼎粗行楷" panose="02010609010101010101" pitchFamily="49" charset="-120"/>
              </a:rPr>
              <a:t>線索答案就在信封袋裡，</a:t>
            </a:r>
            <a:endParaRPr lang="en-US" altLang="zh-TW" sz="2800" dirty="0">
              <a:ea typeface="文鼎粗行楷" panose="02010609010101010101" pitchFamily="49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ea typeface="文鼎粗行楷" panose="02010609010101010101" pitchFamily="49" charset="-120"/>
              </a:rPr>
              <a:t>你們必須在</a:t>
            </a:r>
            <a:r>
              <a:rPr lang="en-US" altLang="zh-TW" sz="2800" dirty="0">
                <a:ea typeface="文鼎粗行楷" panose="02010609010101010101" pitchFamily="49" charset="-120"/>
              </a:rPr>
              <a:t>15</a:t>
            </a:r>
            <a:r>
              <a:rPr lang="zh-TW" altLang="en-US" sz="2800" dirty="0">
                <a:ea typeface="文鼎粗行楷" panose="02010609010101010101" pitchFamily="49" charset="-120"/>
              </a:rPr>
              <a:t>分鐘裡完成，過程中不能對外求援！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513206" y="3524764"/>
            <a:ext cx="423949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800" dirty="0">
                <a:ea typeface="文鼎粗行楷" panose="02010609010101010101" pitchFamily="49" charset="-120"/>
              </a:rPr>
              <a:t>能不能平安離開森林，</a:t>
            </a:r>
            <a:endParaRPr lang="en-US" altLang="zh-TW" sz="2800" dirty="0">
              <a:ea typeface="文鼎粗行楷" panose="02010609010101010101" pitchFamily="49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ea typeface="文鼎粗行楷" panose="02010609010101010101" pitchFamily="49" charset="-120"/>
              </a:rPr>
              <a:t>答案就在箱子裡，</a:t>
            </a:r>
            <a:endParaRPr lang="en-US" altLang="zh-TW" sz="2800" dirty="0">
              <a:ea typeface="文鼎粗行楷" panose="02010609010101010101" pitchFamily="49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>
                <a:ea typeface="文鼎粗行楷" panose="02010609010101010101" pitchFamily="49" charset="-120"/>
              </a:rPr>
              <a:t>就看你們能不能發揮智慧與分工合作啦！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501477" y="5535571"/>
            <a:ext cx="3106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ea typeface="文鼎粗行楷" panose="02010609010101010101" pitchFamily="49" charset="-120"/>
              </a:rPr>
              <a:t>哈！哈！哈！</a:t>
            </a:r>
            <a:endParaRPr lang="zh-TW" altLang="en-US" sz="2800" dirty="0">
              <a:ea typeface="文鼎粗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5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-750017"/>
            <a:ext cx="9144000" cy="78089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335485" y="571504"/>
            <a:ext cx="2639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規則說明</a:t>
            </a:r>
            <a:endParaRPr lang="zh-TW" altLang="en-US" b="1" u="sng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161224" y="1527464"/>
            <a:ext cx="6987810" cy="35394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每小隊有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道線索，建議依照順序開啟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個線索會解出提示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須依照前面的提示解題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一共會解出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三個密碼</a:t>
            </a:r>
          </a:p>
        </p:txBody>
      </p:sp>
    </p:spTree>
    <p:extLst>
      <p:ext uri="{BB962C8B-B14F-4D97-AF65-F5344CB8AC3E}">
        <p14:creationId xmlns:p14="http://schemas.microsoft.com/office/powerpoint/2010/main" val="40006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1580"/>
            <a:ext cx="9144000" cy="78089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335485" y="186784"/>
            <a:ext cx="2639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求救機制</a:t>
            </a:r>
            <a:endParaRPr lang="zh-TW" altLang="en-US" b="1" u="sng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00649" y="1399704"/>
            <a:ext cx="6911315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每小隊各有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猜拳卡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求救卡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卡片用完即被收回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猜拳卡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：可以使用和老師猜拳，贏了   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得到提示，輸了沒有提示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求救卡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：可以直接獲得提示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5" y="4176219"/>
            <a:ext cx="2977448" cy="240486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626">
            <a:off x="1157887" y="102299"/>
            <a:ext cx="1891120" cy="18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-750017"/>
            <a:ext cx="9144000" cy="78089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0" y="2784764"/>
            <a:ext cx="9144000" cy="923330"/>
          </a:xfrm>
          <a:prstGeom prst="rect">
            <a:avLst/>
          </a:prstGeom>
          <a:solidFill>
            <a:srgbClr val="FFFFFF">
              <a:alpha val="4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 謎 遊 戲 開 始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緊張音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1257" y="572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2860</TotalTime>
  <Words>710</Words>
  <Application>Microsoft Office PowerPoint</Application>
  <PresentationFormat>如螢幕大小 (4:3)</PresentationFormat>
  <Paragraphs>103</Paragraphs>
  <Slides>19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19</vt:i4>
      </vt:variant>
    </vt:vector>
  </HeadingPairs>
  <TitlesOfParts>
    <vt:vector size="28" baseType="lpstr">
      <vt:lpstr>文鼎粗行楷</vt:lpstr>
      <vt:lpstr>微軟正黑體</vt:lpstr>
      <vt:lpstr>新細明體</vt:lpstr>
      <vt:lpstr>Arial</vt:lpstr>
      <vt:lpstr>Calibri</vt:lpstr>
      <vt:lpstr>Calibri Light</vt:lpstr>
      <vt:lpstr>Times New Roman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鈺珊 魏</dc:creator>
  <cp:lastModifiedBy>ASJH</cp:lastModifiedBy>
  <cp:revision>40</cp:revision>
  <dcterms:created xsi:type="dcterms:W3CDTF">2019-05-26T02:57:05Z</dcterms:created>
  <dcterms:modified xsi:type="dcterms:W3CDTF">2020-08-13T05:27:48Z</dcterms:modified>
</cp:coreProperties>
</file>