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84" r:id="rId4"/>
    <p:sldId id="259" r:id="rId5"/>
    <p:sldId id="264" r:id="rId6"/>
    <p:sldId id="275" r:id="rId7"/>
    <p:sldId id="263" r:id="rId8"/>
    <p:sldId id="277" r:id="rId9"/>
    <p:sldId id="278" r:id="rId10"/>
    <p:sldId id="267" r:id="rId11"/>
    <p:sldId id="272" r:id="rId12"/>
    <p:sldId id="276" r:id="rId13"/>
    <p:sldId id="266" r:id="rId14"/>
    <p:sldId id="279" r:id="rId15"/>
    <p:sldId id="270" r:id="rId16"/>
    <p:sldId id="265" r:id="rId17"/>
    <p:sldId id="282" r:id="rId18"/>
    <p:sldId id="281" r:id="rId19"/>
    <p:sldId id="274" r:id="rId20"/>
    <p:sldId id="283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76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459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439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056784" cy="782960"/>
          </a:xfrm>
        </p:spPr>
        <p:txBody>
          <a:bodyPr>
            <a:normAutofit/>
          </a:bodyPr>
          <a:lstStyle>
            <a:lvl1pPr>
              <a:defRPr sz="320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1268760"/>
            <a:ext cx="7344816" cy="4968552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49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8192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95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31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706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948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18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729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6864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87624" y="1268760"/>
            <a:ext cx="7488832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9E82E-25D6-45E0-ACE9-A037F92851E5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3DA5-E390-40F7-BEA0-968A87476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89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i="1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9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珍珠版畫  學生作品</a:t>
            </a:r>
          </a:p>
        </p:txBody>
      </p:sp>
      <p:pic>
        <p:nvPicPr>
          <p:cNvPr id="5122" name="Picture 2" descr="C:\Users\user\Desktop\版畫資料-3\版畫-學生作品\版畫作品-厚珍珠板\DSC02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84226"/>
            <a:ext cx="2078134" cy="264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版畫資料-3\版畫-學生作品\版畫作品-厚珍珠板\DSC02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44627"/>
            <a:ext cx="2088920" cy="269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版畫資料-3\版畫-學生作品\版畫作品-厚珍珠板\DSC023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56234"/>
            <a:ext cx="2072741" cy="262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版畫資料-3\版畫-學生作品\版畫作品-厚珍珠板\DSC023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76985"/>
            <a:ext cx="2040383" cy="26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708081" y="1628800"/>
            <a:ext cx="211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提醒學生：刻文字必須注意鏡射相反。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6015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珍珠版畫  學生作品</a:t>
            </a:r>
            <a:endParaRPr lang="zh-TW" altLang="en-US" dirty="0"/>
          </a:p>
        </p:txBody>
      </p:sp>
      <p:pic>
        <p:nvPicPr>
          <p:cNvPr id="4099" name="Picture 3" descr="C:\Users\user\Desktop\版畫資料-3\版畫-學生作品\版畫作品-厚珍珠板\DSC02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67621"/>
            <a:ext cx="1995522" cy="27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版畫資料-3\版畫-學生作品\版畫作品-厚珍珠板\DSC02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04" y="3129481"/>
            <a:ext cx="2226834" cy="28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版畫資料-3\版畫-學生作品\版畫作品-厚珍珠板\DSC02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58" y="2082852"/>
            <a:ext cx="2088232" cy="264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版畫資料-3\版畫-學生作品\版畫作品-厚珍珠板\DSC023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37" y="1965926"/>
            <a:ext cx="2078133" cy="275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25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上美勞</a:t>
            </a:r>
            <a:r>
              <a:rPr lang="zh-TW" altLang="en-US" dirty="0" smtClean="0"/>
              <a:t>課不能沒有的東西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4" name="沒水沒電的時候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2006044"/>
            <a:ext cx="7128792" cy="4159260"/>
          </a:xfrm>
        </p:spPr>
      </p:pic>
      <p:sp>
        <p:nvSpPr>
          <p:cNvPr id="7" name="文字方塊 6"/>
          <p:cNvSpPr txBox="1"/>
          <p:nvPr/>
        </p:nvSpPr>
        <p:spPr>
          <a:xfrm>
            <a:off x="1907704" y="14847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最</a:t>
            </a:r>
            <a:r>
              <a:rPr lang="zh-TW" altLang="en-US" dirty="0"/>
              <a:t>擔心</a:t>
            </a:r>
            <a:r>
              <a:rPr lang="zh-TW" altLang="en-US" dirty="0" smtClean="0"/>
              <a:t>的事情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995936" y="149877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最機車的事情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6012160" y="14847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最</a:t>
            </a:r>
            <a:r>
              <a:rPr lang="zh-TW" altLang="en-US" dirty="0"/>
              <a:t>欲哭無淚</a:t>
            </a:r>
            <a:r>
              <a:rPr lang="zh-TW" altLang="en-US" dirty="0" smtClean="0"/>
              <a:t>的</a:t>
            </a:r>
            <a:r>
              <a:rPr lang="en-US" altLang="zh-TW" dirty="0" smtClean="0"/>
              <a:t>…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┬</a:t>
            </a:r>
            <a:r>
              <a:rPr lang="en-US" altLang="zh-TW" dirty="0" smtClean="0"/>
              <a:t>_</a:t>
            </a:r>
            <a:r>
              <a:rPr lang="zh-TW" altLang="en-US" dirty="0" smtClean="0"/>
              <a:t>┬</a:t>
            </a:r>
            <a:r>
              <a:rPr lang="en-US" altLang="zh-TW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844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</a:t>
            </a:r>
            <a:r>
              <a:rPr lang="zh-TW" altLang="en-US" dirty="0"/>
              <a:t>手作教室</a:t>
            </a:r>
            <a:r>
              <a:rPr lang="zh-TW" altLang="en-US" dirty="0" smtClean="0"/>
              <a:t>之</a:t>
            </a:r>
            <a:r>
              <a:rPr lang="en-US" altLang="zh-TW" dirty="0" smtClean="0"/>
              <a:t>2  </a:t>
            </a:r>
            <a:r>
              <a:rPr lang="zh-TW" altLang="en-US" dirty="0"/>
              <a:t>厚紙</a:t>
            </a:r>
            <a:r>
              <a:rPr lang="zh-TW" altLang="en-US" dirty="0" smtClean="0"/>
              <a:t>版畫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pic>
        <p:nvPicPr>
          <p:cNvPr id="4099" name="Picture 3" descr="C:\Users\user\Desktop\版畫資料-5\版畫用具照片\P1000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4824"/>
            <a:ext cx="5261880" cy="295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版畫資料-5\版畫用具照片\P10003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7" y="4276008"/>
            <a:ext cx="3871932" cy="22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043608" y="3140968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先以鉛筆打草稿與厚紙版，再用剪刀，剪下黏貼組合。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572000" y="5085184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這裡需注意的是，紙板的厚度依照面積大小可做微調整。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284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</a:t>
            </a:r>
            <a:r>
              <a:rPr lang="zh-TW" altLang="en-US" dirty="0"/>
              <a:t>手作教室之</a:t>
            </a:r>
            <a:r>
              <a:rPr lang="en-US" altLang="zh-TW" dirty="0"/>
              <a:t>2  </a:t>
            </a:r>
            <a:r>
              <a:rPr lang="zh-TW" altLang="en-US" dirty="0"/>
              <a:t>厚紙版畫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pic>
        <p:nvPicPr>
          <p:cNvPr id="5122" name="Picture 2" descr="C:\Users\user\Desktop\版畫資料-5\版畫示範作品\DSC02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13177"/>
            <a:ext cx="5348117" cy="37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635896" y="565195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厚紙版畫試做之範例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796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厚紙版畫  學生作品</a:t>
            </a:r>
          </a:p>
        </p:txBody>
      </p:sp>
      <p:pic>
        <p:nvPicPr>
          <p:cNvPr id="3076" name="Picture 4" descr="C:\Users\user\Desktop\版畫資料-3\版畫-學生作品\版畫作品-西卡紙\李亮霓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10798"/>
            <a:ext cx="2991768" cy="224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版畫資料-3\版畫-學生作品\版畫作品-西卡紙\林奕婕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689" y="4045386"/>
            <a:ext cx="2922567" cy="219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版畫資料-3\版畫-學生作品\版畫作品-西卡紙\王湘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10798"/>
            <a:ext cx="2991768" cy="224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版畫資料-3\版畫-學生作品\版畫作品-西卡紙\柯秉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6" y="4045387"/>
            <a:ext cx="2922565" cy="219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6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厚紙版畫  學生作品</a:t>
            </a:r>
            <a:endParaRPr lang="zh-TW" altLang="en-US" dirty="0"/>
          </a:p>
        </p:txBody>
      </p:sp>
      <p:pic>
        <p:nvPicPr>
          <p:cNvPr id="2050" name="Picture 2" descr="C:\Users\user\Desktop\版畫資料-3\版畫-學生作品\版畫作品-西卡紙\陳詠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77991"/>
            <a:ext cx="2049016" cy="273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版畫資料-3\版畫-學生作品\版畫作品-西卡紙\詹雅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96664"/>
            <a:ext cx="1944216" cy="271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版畫資料-3\版畫-學生作品\版畫作品-西卡紙\盧泳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81" y="1282352"/>
            <a:ext cx="2766187" cy="207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版畫資料-3\版畫-學生作品\版畫作品-西卡紙\莊安榆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317" y="3496664"/>
            <a:ext cx="2982123" cy="223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版畫資料-3\版畫-學生作品\版畫作品-西卡紙\陳佳源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37" y="1273170"/>
            <a:ext cx="2778429" cy="208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0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版畫的種類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594908"/>
              </p:ext>
            </p:extLst>
          </p:nvPr>
        </p:nvGraphicFramePr>
        <p:xfrm>
          <a:off x="1403647" y="1783103"/>
          <a:ext cx="7344817" cy="1645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022"/>
                <a:gridCol w="3436657"/>
                <a:gridCol w="2540138"/>
              </a:tblGrid>
              <a:tr h="277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版畫的種類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版材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特徵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277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凸版型版畫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木板、橡膠板、紙版、實物版</a:t>
                      </a:r>
                      <a:r>
                        <a:rPr lang="en-US" sz="1400" kern="100" dirty="0">
                          <a:effectLst/>
                        </a:rPr>
                        <a:t>…</a:t>
                      </a:r>
                      <a:r>
                        <a:rPr lang="zh-TW" sz="1400" kern="100" dirty="0">
                          <a:effectLst/>
                        </a:rPr>
                        <a:t>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以「面」為表現主題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277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凹版型版畫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銅板、金屬板、壓克力</a:t>
                      </a:r>
                      <a:r>
                        <a:rPr lang="en-US" sz="1400" kern="100">
                          <a:effectLst/>
                        </a:rPr>
                        <a:t>…</a:t>
                      </a:r>
                      <a:r>
                        <a:rPr lang="zh-TW" sz="1400" kern="100">
                          <a:effectLst/>
                        </a:rPr>
                        <a:t>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以線為表現主題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277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平版型版畫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石板、鋅板、鋁板、平版代用紙</a:t>
                      </a:r>
                      <a:r>
                        <a:rPr lang="en-US" sz="1400" kern="100">
                          <a:effectLst/>
                        </a:rPr>
                        <a:t>…</a:t>
                      </a:r>
                      <a:r>
                        <a:rPr lang="zh-TW" sz="1400" kern="100">
                          <a:effectLst/>
                        </a:rPr>
                        <a:t>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以「質感」為表現主題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257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孔版型版畫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絹板、紙型版</a:t>
                      </a:r>
                      <a:r>
                        <a:rPr lang="en-US" sz="1400" kern="100">
                          <a:effectLst/>
                        </a:rPr>
                        <a:t>…</a:t>
                      </a:r>
                      <a:r>
                        <a:rPr lang="zh-TW" sz="1400" kern="100">
                          <a:effectLst/>
                        </a:rPr>
                        <a:t>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以「點、線、面」為表現主題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277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併用型版畫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混合以上四種版種技法、版材混合運用。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331640" y="608400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資料來源 </a:t>
            </a:r>
            <a:r>
              <a:rPr lang="en-US" altLang="zh-TW" dirty="0" smtClean="0"/>
              <a:t>http</a:t>
            </a:r>
            <a:r>
              <a:rPr lang="en-US" altLang="zh-TW" dirty="0"/>
              <a:t>://163.32.135.36/</a:t>
            </a:r>
            <a:r>
              <a:rPr lang="zh-TW" altLang="en-US" dirty="0"/>
              <a:t>作品集</a:t>
            </a:r>
            <a:r>
              <a:rPr lang="en-US" altLang="zh-TW" dirty="0"/>
              <a:t>/</a:t>
            </a:r>
            <a:r>
              <a:rPr lang="zh-TW" altLang="en-US" dirty="0"/>
              <a:t>版畫作品</a:t>
            </a:r>
            <a:r>
              <a:rPr lang="en-US" altLang="zh-TW" dirty="0"/>
              <a:t>/index.htm</a:t>
            </a:r>
            <a:endParaRPr lang="zh-TW" altLang="en-US" dirty="0"/>
          </a:p>
        </p:txBody>
      </p:sp>
      <p:pic>
        <p:nvPicPr>
          <p:cNvPr id="1026" name="Picture 2" descr="C:\Users\user\Desktop\201211795350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46211"/>
            <a:ext cx="1746493" cy="23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nekotoiku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65" y="3646212"/>
            <a:ext cx="3489148" cy="230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44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版畫的種類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1200" b="1" u="sng" dirty="0"/>
              <a:t>凹</a:t>
            </a:r>
            <a:r>
              <a:rPr lang="zh-TW" altLang="zh-TW" sz="1200" b="1" u="sng" dirty="0" smtClean="0"/>
              <a:t>版</a:t>
            </a:r>
            <a:r>
              <a:rPr lang="en-US" altLang="zh-TW" sz="1200" b="1" u="sng" dirty="0" smtClean="0"/>
              <a:t>:</a:t>
            </a:r>
            <a:endParaRPr lang="zh-TW" altLang="zh-TW" sz="1200" b="1" u="sng" dirty="0"/>
          </a:p>
          <a:p>
            <a:pPr marL="0" indent="0">
              <a:buNone/>
            </a:pPr>
            <a:r>
              <a:rPr lang="zh-TW" altLang="zh-TW" sz="1200" dirty="0"/>
              <a:t>凹版是：指受墨部份在凹陷部份。凹版源自十五世紀初義大利從事雕刻刀劍把柄、盔甲裝飾線條之匠人，為使雕出的花紋顯現，乃於凹部擦入油墨的一種技法。</a:t>
            </a:r>
          </a:p>
          <a:p>
            <a:pPr marL="0" indent="0">
              <a:buNone/>
            </a:pPr>
            <a:r>
              <a:rPr lang="en-US" altLang="zh-TW" sz="1200" i="1" u="sng" dirty="0"/>
              <a:t> </a:t>
            </a:r>
            <a:r>
              <a:rPr lang="zh-TW" altLang="zh-TW" sz="1200" b="1" i="1" u="sng" dirty="0" smtClean="0"/>
              <a:t>凸版：</a:t>
            </a:r>
            <a:endParaRPr lang="zh-TW" altLang="zh-TW" sz="1200" b="1" i="1" u="sng" dirty="0"/>
          </a:p>
          <a:p>
            <a:pPr marL="0" indent="0">
              <a:buNone/>
            </a:pPr>
            <a:r>
              <a:rPr lang="zh-TW" altLang="zh-TW" sz="1200" dirty="0"/>
              <a:t>凸版是指受墨部位在版材凸的地方。在選好的版材上，以刻刀、圓鑿</a:t>
            </a:r>
            <a:r>
              <a:rPr lang="en-US" altLang="zh-TW" sz="1200" dirty="0"/>
              <a:t>..</a:t>
            </a:r>
            <a:r>
              <a:rPr lang="zh-TW" altLang="zh-TW" sz="1200" dirty="0"/>
              <a:t>等，將無圖像</a:t>
            </a:r>
            <a:r>
              <a:rPr lang="en-US" altLang="zh-TW" sz="1200" dirty="0"/>
              <a:t>(</a:t>
            </a:r>
            <a:r>
              <a:rPr lang="zh-TW" altLang="zh-TW" sz="1200" dirty="0"/>
              <a:t>陰面</a:t>
            </a:r>
            <a:r>
              <a:rPr lang="en-US" altLang="zh-TW" sz="1200" dirty="0"/>
              <a:t>)</a:t>
            </a:r>
            <a:r>
              <a:rPr lang="zh-TW" altLang="zh-TW" sz="1200" dirty="0"/>
              <a:t>部位刻除，有圖像</a:t>
            </a:r>
            <a:r>
              <a:rPr lang="en-US" altLang="zh-TW" sz="1200" dirty="0"/>
              <a:t>(</a:t>
            </a:r>
            <a:r>
              <a:rPr lang="zh-TW" altLang="zh-TW" sz="1200" dirty="0"/>
              <a:t>陽面</a:t>
            </a:r>
            <a:r>
              <a:rPr lang="en-US" altLang="zh-TW" sz="1200" dirty="0"/>
              <a:t>)</a:t>
            </a:r>
            <a:r>
              <a:rPr lang="zh-TW" altLang="zh-TW" sz="1200" dirty="0"/>
              <a:t>且需著色部位保留，再以顏料塗刷或以油墨滾敷版面，最後經拓擦或壓印於紙表上即得之畫面。</a:t>
            </a:r>
          </a:p>
          <a:p>
            <a:pPr marL="0" indent="0">
              <a:buNone/>
            </a:pPr>
            <a:r>
              <a:rPr lang="en-US" altLang="zh-TW" sz="1200" i="1" u="sng" dirty="0"/>
              <a:t> </a:t>
            </a:r>
            <a:r>
              <a:rPr lang="zh-TW" altLang="zh-TW" sz="1200" b="1" u="sng" dirty="0"/>
              <a:t>平版：</a:t>
            </a:r>
          </a:p>
          <a:p>
            <a:pPr marL="0" indent="0">
              <a:buNone/>
            </a:pPr>
            <a:r>
              <a:rPr lang="zh-TW" altLang="zh-TW" sz="1200" dirty="0"/>
              <a:t>平版雖發明於</a:t>
            </a:r>
            <a:r>
              <a:rPr lang="en-US" altLang="zh-TW" sz="1200" dirty="0"/>
              <a:t>1786</a:t>
            </a:r>
            <a:r>
              <a:rPr lang="zh-TW" altLang="zh-TW" sz="1200" dirty="0"/>
              <a:t>年，但到</a:t>
            </a:r>
            <a:r>
              <a:rPr lang="en-US" altLang="zh-TW" sz="1200" dirty="0"/>
              <a:t>1820</a:t>
            </a:r>
            <a:r>
              <a:rPr lang="zh-TW" altLang="zh-TW" sz="1200" dirty="0"/>
              <a:t>年才用於藝術創作。平版的特性是：受墨部份和非受墨部分沒有高低差別，受墨部份在表面部分。在平面版上利用「油水相斥」的原理，來印製作品。平版畫是指使用油脂性材料塗繪在石版或金屬版</a:t>
            </a:r>
            <a:r>
              <a:rPr lang="en-US" altLang="zh-TW" sz="1200" dirty="0"/>
              <a:t>(</a:t>
            </a:r>
            <a:r>
              <a:rPr lang="zh-TW" altLang="zh-TW" sz="1200" dirty="0"/>
              <a:t>鋁、鋅</a:t>
            </a:r>
            <a:r>
              <a:rPr lang="en-US" altLang="zh-TW" sz="1200" dirty="0"/>
              <a:t>)</a:t>
            </a:r>
            <a:r>
              <a:rPr lang="zh-TW" altLang="zh-TW" sz="1200" dirty="0"/>
              <a:t>表面，有圖紋部份有一層油脂的油墨，而無圖紋的部份則為一層可吸收水份的膠膜，形成抗墨作用。使有圖形區能滾上油墨，無圖形區排斥油墨，形成油水相斥之物理變化。如此有圖紋部份會被印出來，而無圖紋部份會空白，這就是平版的基本原理。</a:t>
            </a:r>
          </a:p>
          <a:p>
            <a:pPr marL="0" indent="0">
              <a:buNone/>
            </a:pPr>
            <a:r>
              <a:rPr lang="zh-TW" altLang="zh-TW" sz="1200" b="1" i="1" u="sng" dirty="0" smtClean="0"/>
              <a:t>孔</a:t>
            </a:r>
            <a:r>
              <a:rPr lang="zh-TW" altLang="zh-TW" sz="1200" b="1" i="1" u="sng" dirty="0"/>
              <a:t>版</a:t>
            </a:r>
            <a:r>
              <a:rPr lang="en-US" altLang="zh-TW" sz="1200" b="1" i="1" u="sng" dirty="0"/>
              <a:t>(</a:t>
            </a:r>
            <a:r>
              <a:rPr lang="zh-TW" altLang="zh-TW" sz="1200" b="1" i="1" u="sng" dirty="0"/>
              <a:t>網版</a:t>
            </a:r>
            <a:r>
              <a:rPr lang="en-US" altLang="zh-TW" sz="1200" b="1" i="1" u="sng" dirty="0" smtClean="0"/>
              <a:t>)</a:t>
            </a:r>
            <a:r>
              <a:rPr lang="zh-TW" altLang="zh-TW" sz="1200" b="1" i="1" u="sng" dirty="0" smtClean="0"/>
              <a:t>：</a:t>
            </a:r>
            <a:endParaRPr lang="zh-TW" altLang="zh-TW" sz="1200" b="1" i="1" u="sng" dirty="0"/>
          </a:p>
          <a:p>
            <a:pPr marL="0" indent="0">
              <a:buNone/>
            </a:pPr>
            <a:r>
              <a:rPr lang="zh-TW" altLang="zh-TW" sz="1200" dirty="0"/>
              <a:t>孔版是運用「遮擋與露空」的原理。凡是圖紋部份呈「漏孔」者，並利用這種方式印刷者均稱孔版型版畫。紙張是放在網面下，添加油墨的部分在網面之上，再用橡皮刮刀印刷，作品是正面性圖案，這是凸、凹、平三種版種技法所印的反面性圖紋</a:t>
            </a:r>
            <a:r>
              <a:rPr lang="en-US" altLang="zh-TW" sz="1200" dirty="0"/>
              <a:t>(</a:t>
            </a:r>
            <a:r>
              <a:rPr lang="zh-TW" altLang="zh-TW" sz="1200" dirty="0"/>
              <a:t>左右相反</a:t>
            </a:r>
            <a:r>
              <a:rPr lang="en-US" altLang="zh-TW" sz="1200" dirty="0"/>
              <a:t>)</a:t>
            </a:r>
            <a:r>
              <a:rPr lang="zh-TW" altLang="zh-TW" sz="1200" dirty="0"/>
              <a:t>不同之處。</a:t>
            </a:r>
          </a:p>
          <a:p>
            <a:pPr marL="0" indent="0">
              <a:buNone/>
            </a:pPr>
            <a:r>
              <a:rPr lang="en-US" altLang="zh-TW" sz="1200" b="1" u="sng" dirty="0"/>
              <a:t> </a:t>
            </a:r>
            <a:r>
              <a:rPr lang="zh-TW" altLang="zh-TW" sz="1200" b="1" u="sng" dirty="0" smtClean="0"/>
              <a:t>併</a:t>
            </a:r>
            <a:r>
              <a:rPr lang="zh-TW" altLang="zh-TW" sz="1200" b="1" u="sng" dirty="0"/>
              <a:t>用版</a:t>
            </a:r>
            <a:r>
              <a:rPr lang="en-US" altLang="zh-TW" sz="1200" b="1" u="sng" dirty="0"/>
              <a:t>(</a:t>
            </a:r>
            <a:r>
              <a:rPr lang="zh-TW" altLang="zh-TW" sz="1200" b="1" u="sng" dirty="0"/>
              <a:t>混合版</a:t>
            </a:r>
            <a:r>
              <a:rPr lang="en-US" altLang="zh-TW" sz="1200" b="1" u="sng" dirty="0"/>
              <a:t>)</a:t>
            </a:r>
            <a:r>
              <a:rPr lang="zh-TW" altLang="zh-TW" sz="1200" b="1" u="sng" dirty="0"/>
              <a:t>：</a:t>
            </a:r>
          </a:p>
          <a:p>
            <a:pPr marL="0" indent="0">
              <a:buNone/>
            </a:pPr>
            <a:r>
              <a:rPr lang="en-US" altLang="zh-TW" sz="1200" dirty="0"/>
              <a:t>1</a:t>
            </a:r>
            <a:r>
              <a:rPr lang="zh-TW" altLang="zh-TW" sz="1200" dirty="0"/>
              <a:t>同一版種內不同技法的表現</a:t>
            </a:r>
            <a:r>
              <a:rPr lang="en-US" altLang="zh-TW" sz="1200" dirty="0"/>
              <a:t>(</a:t>
            </a:r>
            <a:r>
              <a:rPr lang="zh-TW" altLang="zh-TW" sz="1200" dirty="0"/>
              <a:t>例如</a:t>
            </a:r>
            <a:r>
              <a:rPr lang="en-US" altLang="zh-TW" sz="1200" dirty="0"/>
              <a:t>:</a:t>
            </a:r>
            <a:r>
              <a:rPr lang="zh-TW" altLang="zh-TW" sz="1200" dirty="0"/>
              <a:t>直刻＋蝕刻</a:t>
            </a:r>
            <a:r>
              <a:rPr lang="en-US" altLang="zh-TW" sz="1200" dirty="0"/>
              <a:t>)</a:t>
            </a:r>
            <a:endParaRPr lang="zh-TW" altLang="zh-TW" sz="1200" dirty="0"/>
          </a:p>
          <a:p>
            <a:pPr marL="0" indent="0">
              <a:buNone/>
            </a:pPr>
            <a:r>
              <a:rPr lang="en-US" altLang="zh-TW" sz="1200" dirty="0"/>
              <a:t>2</a:t>
            </a:r>
            <a:r>
              <a:rPr lang="zh-TW" altLang="zh-TW" sz="1200" dirty="0"/>
              <a:t>不同版種的技法結合及混用</a:t>
            </a:r>
            <a:r>
              <a:rPr lang="en-US" altLang="zh-TW" sz="1200" dirty="0"/>
              <a:t>(</a:t>
            </a:r>
            <a:r>
              <a:rPr lang="zh-TW" altLang="zh-TW" sz="1200" dirty="0"/>
              <a:t>例如</a:t>
            </a:r>
            <a:r>
              <a:rPr lang="en-US" altLang="zh-TW" sz="1200" dirty="0"/>
              <a:t>:</a:t>
            </a:r>
            <a:r>
              <a:rPr lang="zh-TW" altLang="zh-TW" sz="1200" dirty="0"/>
              <a:t>凸版＋孔版</a:t>
            </a:r>
            <a:r>
              <a:rPr lang="en-US" altLang="zh-TW" sz="1200" dirty="0"/>
              <a:t>)</a:t>
            </a:r>
            <a:endParaRPr lang="zh-TW" altLang="zh-TW" sz="1200" dirty="0"/>
          </a:p>
          <a:p>
            <a:pPr marL="0" indent="0">
              <a:buNone/>
            </a:pPr>
            <a:r>
              <a:rPr lang="en-US" altLang="zh-TW" sz="1200" dirty="0"/>
              <a:t>3</a:t>
            </a:r>
            <a:r>
              <a:rPr lang="zh-TW" altLang="zh-TW" sz="1200" dirty="0"/>
              <a:t>採用更多樣性、複雜化的媒材與形式，表現版畫原有創作範圍以外的領域。</a:t>
            </a:r>
          </a:p>
          <a:p>
            <a:pPr marL="0" indent="0">
              <a:buNone/>
            </a:pPr>
            <a:r>
              <a:rPr lang="zh-TW" altLang="zh-TW" sz="1200" dirty="0"/>
              <a:t>基本上併用版種的範疇應包括</a:t>
            </a:r>
            <a:r>
              <a:rPr lang="en-US" altLang="zh-TW" sz="1200" dirty="0"/>
              <a:t>----</a:t>
            </a:r>
            <a:r>
              <a:rPr lang="zh-TW" altLang="zh-TW" sz="1200" dirty="0"/>
              <a:t>〈混合技法〉與〈非單一性技法〉表現，沒有任何特殊條件的限制。</a:t>
            </a:r>
          </a:p>
        </p:txBody>
      </p:sp>
    </p:spTree>
    <p:extLst>
      <p:ext uri="{BB962C8B-B14F-4D97-AF65-F5344CB8AC3E}">
        <p14:creationId xmlns:p14="http://schemas.microsoft.com/office/powerpoint/2010/main" val="28254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5736" y="404664"/>
            <a:ext cx="4464496" cy="782960"/>
          </a:xfrm>
        </p:spPr>
        <p:txBody>
          <a:bodyPr/>
          <a:lstStyle/>
          <a:p>
            <a:r>
              <a:rPr lang="zh-TW" altLang="en-US" dirty="0" smtClean="0"/>
              <a:t>我的超現實版畫</a:t>
            </a:r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1115616" y="908720"/>
            <a:ext cx="7128792" cy="3816424"/>
            <a:chOff x="1115616" y="908720"/>
            <a:chExt cx="7128792" cy="381642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18833" y="1411587"/>
              <a:ext cx="2478491" cy="2708461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224596"/>
              <a:ext cx="1728192" cy="2996492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908720"/>
              <a:ext cx="2160240" cy="3816424"/>
            </a:xfrm>
            <a:prstGeom prst="rect">
              <a:avLst/>
            </a:prstGeom>
          </p:spPr>
        </p:pic>
      </p:grpSp>
      <p:sp>
        <p:nvSpPr>
          <p:cNvPr id="3" name="文字方塊 2"/>
          <p:cNvSpPr txBox="1"/>
          <p:nvPr/>
        </p:nvSpPr>
        <p:spPr>
          <a:xfrm>
            <a:off x="1115616" y="4221088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/>
              <a:t>1/6   </a:t>
            </a:r>
            <a:r>
              <a:rPr lang="zh-TW" altLang="en-US" sz="1000" dirty="0" smtClean="0"/>
              <a:t>屋裡的小燈  </a:t>
            </a:r>
            <a:r>
              <a:rPr lang="en-US" altLang="zh-TW" sz="1000" dirty="0" smtClean="0"/>
              <a:t>1999  </a:t>
            </a:r>
            <a:r>
              <a:rPr lang="zh-TW" altLang="en-US" sz="1000" dirty="0" smtClean="0"/>
              <a:t>蘇俊豪</a:t>
            </a:r>
            <a:endParaRPr lang="zh-TW" altLang="en-US" sz="1000" dirty="0"/>
          </a:p>
        </p:txBody>
      </p:sp>
      <p:sp>
        <p:nvSpPr>
          <p:cNvPr id="4" name="矩形 3"/>
          <p:cNvSpPr/>
          <p:nvPr/>
        </p:nvSpPr>
        <p:spPr>
          <a:xfrm>
            <a:off x="1043608" y="5229200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/>
              <a:t>第一次，刀在木板上劃過，心裏有說不出的感動</a:t>
            </a:r>
            <a:r>
              <a:rPr lang="en-US" altLang="zh-TW" sz="1600" b="1" dirty="0"/>
              <a:t>…</a:t>
            </a:r>
          </a:p>
          <a:p>
            <a:r>
              <a:rPr lang="zh-TW" altLang="en-US" sz="1600" b="1" dirty="0"/>
              <a:t>讓我想起劉其偉老師的話：能感動自己的作品，才能感動別人。</a:t>
            </a:r>
          </a:p>
          <a:p>
            <a:r>
              <a:rPr lang="zh-TW" altLang="en-US" sz="1600" b="1" dirty="0"/>
              <a:t>最好的美術 </a:t>
            </a:r>
            <a:r>
              <a:rPr lang="zh-TW" altLang="en-US" sz="1600" b="1" dirty="0" smtClean="0"/>
              <a:t>，往往</a:t>
            </a:r>
            <a:r>
              <a:rPr lang="zh-TW" altLang="en-US" sz="1600" b="1" dirty="0"/>
              <a:t>不只是藝術 </a:t>
            </a:r>
            <a:r>
              <a:rPr lang="zh-TW" altLang="en-US" sz="1600" b="1" dirty="0" smtClean="0"/>
              <a:t>，而是</a:t>
            </a:r>
            <a:r>
              <a:rPr lang="zh-TW" altLang="en-US" sz="1600" b="1" dirty="0"/>
              <a:t>一種對生命的靜觀沉思與反省。</a:t>
            </a:r>
          </a:p>
        </p:txBody>
      </p:sp>
    </p:spTree>
    <p:extLst>
      <p:ext uri="{BB962C8B-B14F-4D97-AF65-F5344CB8AC3E}">
        <p14:creationId xmlns:p14="http://schemas.microsoft.com/office/powerpoint/2010/main" val="228178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773832"/>
            <a:ext cx="7344816" cy="78296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簡易</a:t>
            </a:r>
            <a:r>
              <a:rPr lang="zh-TW" altLang="en-US" dirty="0" smtClean="0"/>
              <a:t>凸版畫製作 課程</a:t>
            </a:r>
            <a:r>
              <a:rPr lang="zh-TW" altLang="en-US" dirty="0" smtClean="0"/>
              <a:t>大綱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9672" y="2060848"/>
            <a:ext cx="6120680" cy="367240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en-US" sz="2600" dirty="0"/>
              <a:t>一、</a:t>
            </a:r>
            <a:r>
              <a:rPr lang="zh-TW" altLang="en-US" sz="2600" dirty="0" smtClean="0"/>
              <a:t>版畫</a:t>
            </a:r>
            <a:r>
              <a:rPr lang="zh-TW" altLang="en-US" sz="2600" dirty="0"/>
              <a:t>的定義</a:t>
            </a:r>
            <a:endParaRPr lang="en-US" altLang="zh-TW" sz="2600" dirty="0"/>
          </a:p>
          <a:p>
            <a:pPr marL="0" indent="0">
              <a:buNone/>
            </a:pPr>
            <a:r>
              <a:rPr lang="zh-TW" altLang="en-US" sz="2600" dirty="0" smtClean="0"/>
              <a:t>二、凸版</a:t>
            </a:r>
            <a:r>
              <a:rPr lang="zh-TW" altLang="en-US" sz="2600" dirty="0"/>
              <a:t>版畫工具</a:t>
            </a:r>
            <a:r>
              <a:rPr lang="zh-TW" altLang="en-US" sz="2600" dirty="0" smtClean="0"/>
              <a:t>介紹</a:t>
            </a:r>
            <a:endParaRPr lang="en-US" altLang="zh-TW" sz="2600" dirty="0" smtClean="0"/>
          </a:p>
          <a:p>
            <a:pPr marL="0" indent="0">
              <a:buNone/>
            </a:pPr>
            <a:r>
              <a:rPr lang="zh-TW" altLang="en-US" sz="2600" dirty="0" smtClean="0"/>
              <a:t>三、手</a:t>
            </a:r>
            <a:r>
              <a:rPr lang="zh-TW" altLang="en-US" sz="2600" dirty="0"/>
              <a:t>作教室</a:t>
            </a:r>
            <a:r>
              <a:rPr lang="zh-TW" altLang="en-US" sz="2600" dirty="0" smtClean="0"/>
              <a:t>之珍珠版畫（適用中高年級）</a:t>
            </a:r>
            <a:endParaRPr lang="en-US" altLang="zh-TW" sz="2600" dirty="0" smtClean="0"/>
          </a:p>
          <a:p>
            <a:pPr marL="0" indent="0">
              <a:buNone/>
            </a:pPr>
            <a:r>
              <a:rPr lang="zh-TW" altLang="en-US" sz="2600" dirty="0" smtClean="0"/>
              <a:t>四、珍珠版畫製作範例與作品分享</a:t>
            </a:r>
            <a:endParaRPr lang="en-US" altLang="zh-TW" sz="2600" dirty="0" smtClean="0"/>
          </a:p>
          <a:p>
            <a:pPr marL="0" indent="0">
              <a:buNone/>
            </a:pPr>
            <a:r>
              <a:rPr lang="zh-TW" altLang="en-US" sz="2600" dirty="0" smtClean="0"/>
              <a:t>五、手</a:t>
            </a:r>
            <a:r>
              <a:rPr lang="zh-TW" altLang="en-US" sz="2600" dirty="0"/>
              <a:t>作教室</a:t>
            </a:r>
            <a:r>
              <a:rPr lang="zh-TW" altLang="en-US" sz="2600" dirty="0" smtClean="0"/>
              <a:t>之</a:t>
            </a:r>
            <a:r>
              <a:rPr lang="zh-TW" altLang="en-US" sz="2600" dirty="0"/>
              <a:t>厚紙</a:t>
            </a:r>
            <a:r>
              <a:rPr lang="zh-TW" altLang="en-US" sz="2600" dirty="0" smtClean="0"/>
              <a:t>版畫</a:t>
            </a:r>
            <a:r>
              <a:rPr lang="zh-TW" altLang="en-US" sz="2600" dirty="0"/>
              <a:t>（適用</a:t>
            </a:r>
            <a:r>
              <a:rPr lang="zh-TW" altLang="en-US" sz="2600" dirty="0" smtClean="0"/>
              <a:t>中低年級</a:t>
            </a:r>
            <a:r>
              <a:rPr lang="zh-TW" altLang="en-US" sz="2600" dirty="0"/>
              <a:t>）</a:t>
            </a:r>
            <a:endParaRPr lang="en-US" altLang="zh-TW" sz="2600" dirty="0"/>
          </a:p>
          <a:p>
            <a:pPr marL="0" indent="0">
              <a:buNone/>
            </a:pPr>
            <a:r>
              <a:rPr lang="zh-TW" altLang="en-US" sz="2600" dirty="0" smtClean="0"/>
              <a:t>六、厚紙版畫製作範例與作品分享</a:t>
            </a:r>
            <a:endParaRPr lang="en-US" altLang="zh-TW" sz="2600" dirty="0"/>
          </a:p>
          <a:p>
            <a:pPr marL="0" indent="0">
              <a:buNone/>
            </a:pPr>
            <a:r>
              <a:rPr lang="zh-TW" altLang="en-US" sz="2600" dirty="0" smtClean="0"/>
              <a:t>七、版畫種類介紹</a:t>
            </a:r>
            <a:endParaRPr lang="en-US" altLang="zh-TW" sz="2600" dirty="0" smtClean="0"/>
          </a:p>
          <a:p>
            <a:pPr marL="0" indent="0">
              <a:buNone/>
            </a:pPr>
            <a:r>
              <a:rPr lang="zh-TW" altLang="en-US" sz="2600" dirty="0" smtClean="0"/>
              <a:t>八、我的超現實版畫</a:t>
            </a:r>
            <a:endParaRPr lang="en-US" altLang="zh-TW" sz="2600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941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5736" y="404664"/>
            <a:ext cx="4464496" cy="782960"/>
          </a:xfrm>
        </p:spPr>
        <p:txBody>
          <a:bodyPr/>
          <a:lstStyle/>
          <a:p>
            <a:r>
              <a:rPr lang="zh-TW" altLang="en-US" dirty="0" smtClean="0"/>
              <a:t>我的超現實版畫</a:t>
            </a:r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1115616" y="908720"/>
            <a:ext cx="7128792" cy="3816424"/>
            <a:chOff x="1115616" y="908720"/>
            <a:chExt cx="7128792" cy="381642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18833" y="1411587"/>
              <a:ext cx="2478491" cy="2708461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224596"/>
              <a:ext cx="1728192" cy="2996492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908720"/>
              <a:ext cx="2160240" cy="3816424"/>
            </a:xfrm>
            <a:prstGeom prst="rect">
              <a:avLst/>
            </a:prstGeom>
          </p:spPr>
        </p:pic>
      </p:grpSp>
      <p:sp>
        <p:nvSpPr>
          <p:cNvPr id="3" name="文字方塊 2"/>
          <p:cNvSpPr txBox="1"/>
          <p:nvPr/>
        </p:nvSpPr>
        <p:spPr>
          <a:xfrm>
            <a:off x="1115616" y="4221088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/>
              <a:t>1/6   </a:t>
            </a:r>
            <a:r>
              <a:rPr lang="zh-TW" altLang="en-US" sz="1000" dirty="0" smtClean="0"/>
              <a:t>屋裡的小燈  </a:t>
            </a:r>
            <a:r>
              <a:rPr lang="en-US" altLang="zh-TW" sz="1000" dirty="0" smtClean="0"/>
              <a:t>1999  </a:t>
            </a:r>
            <a:r>
              <a:rPr lang="zh-TW" altLang="en-US" sz="1000" dirty="0" smtClean="0"/>
              <a:t>蘇俊豪</a:t>
            </a:r>
            <a:endParaRPr lang="zh-TW" altLang="en-US" sz="1000" dirty="0"/>
          </a:p>
        </p:txBody>
      </p:sp>
      <p:sp>
        <p:nvSpPr>
          <p:cNvPr id="4" name="矩形 3"/>
          <p:cNvSpPr/>
          <p:nvPr/>
        </p:nvSpPr>
        <p:spPr>
          <a:xfrm>
            <a:off x="1043608" y="5229200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/>
              <a:t>第一次，刀在木板上劃過，心裏有說不出的感動</a:t>
            </a:r>
            <a:r>
              <a:rPr lang="en-US" altLang="zh-TW" sz="1600" b="1" dirty="0"/>
              <a:t>…</a:t>
            </a:r>
          </a:p>
          <a:p>
            <a:r>
              <a:rPr lang="zh-TW" altLang="en-US" sz="1600" b="1" dirty="0"/>
              <a:t>讓我想起劉其偉老師的話：能感動自己的作品，才能感動別人。</a:t>
            </a:r>
          </a:p>
          <a:p>
            <a:r>
              <a:rPr lang="zh-TW" altLang="en-US" sz="1600" b="1" dirty="0"/>
              <a:t>最好的美術 </a:t>
            </a:r>
            <a:r>
              <a:rPr lang="zh-TW" altLang="en-US" sz="1600" b="1" dirty="0" smtClean="0"/>
              <a:t>，往往</a:t>
            </a:r>
            <a:r>
              <a:rPr lang="zh-TW" altLang="en-US" sz="1600" b="1" dirty="0"/>
              <a:t>不只是藝術 </a:t>
            </a:r>
            <a:r>
              <a:rPr lang="zh-TW" altLang="en-US" sz="1600" b="1" dirty="0" smtClean="0"/>
              <a:t>，而是</a:t>
            </a:r>
            <a:r>
              <a:rPr lang="zh-TW" altLang="en-US" sz="1600" b="1" dirty="0"/>
              <a:t>一種對生命的靜觀沉思與反省。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9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版畫的定義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9632" y="1556792"/>
            <a:ext cx="7344816" cy="3816424"/>
          </a:xfrm>
        </p:spPr>
        <p:txBody>
          <a:bodyPr>
            <a:normAutofit/>
          </a:bodyPr>
          <a:lstStyle/>
          <a:p>
            <a:r>
              <a:rPr lang="zh-TW" altLang="zh-TW" sz="2000" dirty="0" smtClean="0"/>
              <a:t>版畫</a:t>
            </a:r>
            <a:r>
              <a:rPr lang="zh-TW" altLang="zh-TW" sz="2000" dirty="0"/>
              <a:t>是以利用各種不同的「版」材當媒介物所製作的繪畫，並非直接以手描繪，而是印製而成的複數性的藝術。</a:t>
            </a:r>
          </a:p>
          <a:p>
            <a:r>
              <a:rPr lang="zh-TW" altLang="en-US" sz="2000" dirty="0" smtClean="0"/>
              <a:t>大略</a:t>
            </a:r>
            <a:r>
              <a:rPr lang="zh-TW" altLang="zh-TW" sz="2000" dirty="0" smtClean="0"/>
              <a:t>地</a:t>
            </a:r>
            <a:r>
              <a:rPr lang="zh-TW" altLang="zh-TW" sz="2000" dirty="0"/>
              <a:t>說，就是由藝術家先繪畫草圖，親自將意象利用製版過程，不斷嘗試、修版至能印出自己喜愛的畫面為止，或在其監督之下透過製版印刷技師的協助，將自己的意象構思轉印於畫面上。</a:t>
            </a:r>
          </a:p>
          <a:p>
            <a:r>
              <a:rPr lang="zh-TW" altLang="zh-TW" sz="2000" dirty="0" smtClean="0"/>
              <a:t>版畫</a:t>
            </a:r>
            <a:r>
              <a:rPr lang="zh-TW" altLang="zh-TW" sz="2000" dirty="0"/>
              <a:t>是具有複數性的印製藝術品，但並非像印刷物可以無限量地印製。在目前國際間共同的慣例，版畫作品必須限量，作品完成後，版畫家在作品上簽名。版畫上簽名與註明張次之目的，主要是為了證明作品的原作性，並讓人知道同一版畫所印製出來的張數。</a:t>
            </a:r>
          </a:p>
          <a:p>
            <a:pPr marL="0" indent="0">
              <a:buNone/>
            </a:pPr>
            <a:endParaRPr lang="zh-TW" alt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03389"/>
            <a:ext cx="1677541" cy="125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user\Desktop\版畫資料-5\網路收集資料\3606561377_1e93fe22a1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48723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簡易凸版工具介紹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23728" y="1844824"/>
            <a:ext cx="3024336" cy="4320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dirty="0" smtClean="0"/>
              <a:t>基本</a:t>
            </a:r>
            <a:r>
              <a:rPr lang="zh-TW" altLang="en-US" dirty="0" smtClean="0"/>
              <a:t>工具</a:t>
            </a:r>
            <a:r>
              <a:rPr lang="zh-TW" altLang="en-US" dirty="0" smtClean="0"/>
              <a:t>介紹如下</a:t>
            </a:r>
            <a:endParaRPr lang="zh-TW" altLang="en-US" dirty="0"/>
          </a:p>
        </p:txBody>
      </p:sp>
      <p:pic>
        <p:nvPicPr>
          <p:cNvPr id="1027" name="Picture 3" descr="C:\Users\user\Desktop\版畫資料-3\版畫用具照片\P1000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3140968"/>
            <a:ext cx="5256584" cy="303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新增資料夾\419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23256"/>
            <a:ext cx="2369840" cy="23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380312" y="4437112"/>
            <a:ext cx="96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雕刻刀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716016" y="31409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刮墨刀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635896" y="2636912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海綿滾輪</a:t>
            </a:r>
            <a:endParaRPr lang="en-US" altLang="zh-TW" dirty="0" smtClean="0"/>
          </a:p>
          <a:p>
            <a:r>
              <a:rPr lang="zh-TW" altLang="en-US" dirty="0"/>
              <a:t>橡膠滾輪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187624" y="493187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馬連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788023" y="5003884"/>
            <a:ext cx="144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剪刀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筆刀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283968" y="5949280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鐵尺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547664" y="5661248"/>
            <a:ext cx="111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水性</a:t>
            </a:r>
            <a:endParaRPr lang="en-US" altLang="zh-TW" dirty="0"/>
          </a:p>
          <a:p>
            <a:r>
              <a:rPr lang="zh-TW" altLang="en-US" dirty="0"/>
              <a:t>版畫</a:t>
            </a:r>
            <a:r>
              <a:rPr lang="zh-TW" altLang="en-US" dirty="0" smtClean="0"/>
              <a:t>顏料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105726" y="291391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調墨板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298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簡易凸版工具介紹</a:t>
            </a:r>
          </a:p>
        </p:txBody>
      </p:sp>
      <p:pic>
        <p:nvPicPr>
          <p:cNvPr id="5" name="Picture 5" descr="C:\Users\user\Desktop\版畫資料-3\版畫用具照片\P1000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98658"/>
            <a:ext cx="5112568" cy="287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1979712" y="1600201"/>
            <a:ext cx="2808312" cy="604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凸</a:t>
            </a:r>
            <a:r>
              <a:rPr lang="zh-TW" altLang="en-US" dirty="0" smtClean="0"/>
              <a:t>板版材介紹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1475656" y="306896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厚的珍珠板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7020272" y="383644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西卡紙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3419872" y="53732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木合板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58220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上美勞課一定要準備的東西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2053" name="Picture 5" descr="C:\Users\user\Desktop\第六感追緝令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52936"/>
            <a:ext cx="532058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907704" y="2128788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i="1" dirty="0"/>
              <a:t>各位小朋友</a:t>
            </a:r>
            <a:r>
              <a:rPr lang="zh-TW" altLang="en-US" sz="3600" b="1" i="1" dirty="0" smtClean="0"/>
              <a:t>，上美勞課有</a:t>
            </a:r>
            <a:r>
              <a:rPr lang="zh-TW" altLang="en-US" sz="3600" b="1" i="1" dirty="0" smtClean="0"/>
              <a:t>一樣最重要</a:t>
            </a:r>
            <a:r>
              <a:rPr lang="zh-TW" altLang="en-US" sz="3600" b="1" i="1" dirty="0" smtClean="0"/>
              <a:t>的東西，一定要記得帶啊！</a:t>
            </a:r>
            <a:endParaRPr lang="zh-TW" altLang="en-US" sz="3600" b="1" i="1" dirty="0"/>
          </a:p>
        </p:txBody>
      </p:sp>
      <p:grpSp>
        <p:nvGrpSpPr>
          <p:cNvPr id="9" name="群組 8"/>
          <p:cNvGrpSpPr/>
          <p:nvPr/>
        </p:nvGrpSpPr>
        <p:grpSpPr>
          <a:xfrm>
            <a:off x="467544" y="4869160"/>
            <a:ext cx="4824536" cy="1152128"/>
            <a:chOff x="467544" y="4887716"/>
            <a:chExt cx="4824536" cy="809626"/>
          </a:xfrm>
        </p:grpSpPr>
        <p:sp>
          <p:nvSpPr>
            <p:cNvPr id="7" name="文字方塊 6"/>
            <p:cNvSpPr txBox="1"/>
            <p:nvPr/>
          </p:nvSpPr>
          <p:spPr>
            <a:xfrm>
              <a:off x="1187624" y="5013176"/>
              <a:ext cx="3456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 smtClean="0">
                  <a:solidFill>
                    <a:srgbClr val="C00000"/>
                  </a:solidFill>
                </a:rPr>
                <a:t>輕鬆愉快的心情</a:t>
              </a:r>
              <a:endParaRPr lang="zh-TW" altLang="en-US" sz="3600" b="1" dirty="0">
                <a:solidFill>
                  <a:srgbClr val="C00000"/>
                </a:solidFill>
              </a:endParaRPr>
            </a:p>
          </p:txBody>
        </p:sp>
        <p:pic>
          <p:nvPicPr>
            <p:cNvPr id="2054" name="Picture 6" descr="D:\My_美工圖庫\▲網頁圖檔\動畫圖檔\PIG2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3430" y="4887716"/>
              <a:ext cx="628650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My_美工圖庫\▲網頁圖檔\動畫圖檔\PIG2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887717"/>
              <a:ext cx="628650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094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手作教室之</a:t>
            </a:r>
            <a:r>
              <a:rPr lang="en-US" altLang="zh-TW" dirty="0" smtClean="0"/>
              <a:t>1  </a:t>
            </a:r>
            <a:r>
              <a:rPr lang="zh-TW" altLang="en-US" dirty="0" smtClean="0"/>
              <a:t>珍珠版畫</a:t>
            </a:r>
            <a:r>
              <a:rPr lang="en-US" altLang="zh-TW" dirty="0" smtClean="0"/>
              <a:t>】</a:t>
            </a:r>
            <a:endParaRPr lang="zh-TW" altLang="en-US" dirty="0"/>
          </a:p>
        </p:txBody>
      </p:sp>
      <p:pic>
        <p:nvPicPr>
          <p:cNvPr id="1026" name="Picture 2" descr="C:\Users\user\Desktop\版畫資料-5\版畫用具照片\P1000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5616624" cy="367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907704" y="5373216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提醒事項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r>
              <a:rPr lang="zh-TW" altLang="en-US" dirty="0"/>
              <a:t>建議先讓學生</a:t>
            </a:r>
            <a:r>
              <a:rPr lang="zh-TW" altLang="en-US" dirty="0" smtClean="0"/>
              <a:t>打草稿，再用彩色筆繪製於珍珠板上，提醒學生力道不可過重，以免凹陷。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281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</a:t>
            </a:r>
            <a:r>
              <a:rPr lang="zh-TW" altLang="en-US" dirty="0"/>
              <a:t>手作教室之</a:t>
            </a:r>
            <a:r>
              <a:rPr lang="en-US" altLang="zh-TW" dirty="0"/>
              <a:t>1  </a:t>
            </a:r>
            <a:r>
              <a:rPr lang="zh-TW" altLang="en-US" dirty="0"/>
              <a:t>珍珠版畫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pic>
        <p:nvPicPr>
          <p:cNvPr id="2050" name="Picture 2" descr="C:\Users\user\Desktop\版畫資料-5\版畫示範作品\P1000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5688632" cy="36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907704" y="5373216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提醒事項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r>
              <a:rPr lang="zh-TW" altLang="en-US" dirty="0"/>
              <a:t>筆刀下</a:t>
            </a:r>
            <a:r>
              <a:rPr lang="zh-TW" altLang="en-US" dirty="0" smtClean="0"/>
              <a:t>切必須有角度，約</a:t>
            </a:r>
            <a:r>
              <a:rPr lang="en-US" altLang="zh-TW" dirty="0" smtClean="0"/>
              <a:t>45</a:t>
            </a:r>
            <a:r>
              <a:rPr lang="zh-TW" altLang="en-US" dirty="0" smtClean="0"/>
              <a:t>度。珍珠板雖有厚度，仍建議墊切割墊，以免割傷桌子。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667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</a:t>
            </a:r>
            <a:r>
              <a:rPr lang="zh-TW" altLang="en-US" dirty="0"/>
              <a:t>手作教室之</a:t>
            </a:r>
            <a:r>
              <a:rPr lang="en-US" altLang="zh-TW" dirty="0"/>
              <a:t>1  </a:t>
            </a:r>
            <a:r>
              <a:rPr lang="zh-TW" altLang="en-US" dirty="0"/>
              <a:t>珍珠版畫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pic>
        <p:nvPicPr>
          <p:cNvPr id="3074" name="Picture 2" descr="C:\Users\user\Desktop\版畫資料-5\版畫示範作品\P1000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05064"/>
            <a:ext cx="3271795" cy="223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版畫資料-5\版畫示範作品\P1000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12720"/>
            <a:ext cx="3314289" cy="222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版畫資料-5\版畫示範作品\P10003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3271795" cy="226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228184" y="22675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白色廣告顏料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95536" y="407707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水性版畫顏料</a:t>
            </a:r>
            <a:r>
              <a:rPr lang="en-US" altLang="zh-TW" dirty="0" smtClean="0"/>
              <a:t>+</a:t>
            </a:r>
            <a:r>
              <a:rPr lang="zh-TW" altLang="en-US" dirty="0" smtClean="0"/>
              <a:t>廣告顏料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395536" y="33477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水性版畫顏料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851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沉穩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</TotalTime>
  <Words>842</Words>
  <Application>Microsoft Office PowerPoint</Application>
  <PresentationFormat>如螢幕大小 (4:3)</PresentationFormat>
  <Paragraphs>100</Paragraphs>
  <Slides>20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PowerPoint 簡報</vt:lpstr>
      <vt:lpstr>簡易凸版畫製作 課程大綱</vt:lpstr>
      <vt:lpstr>版畫的定義</vt:lpstr>
      <vt:lpstr>簡易凸版工具介紹</vt:lpstr>
      <vt:lpstr>簡易凸版工具介紹</vt:lpstr>
      <vt:lpstr>上美勞課一定要準備的東西…</vt:lpstr>
      <vt:lpstr>【手作教室之1  珍珠版畫】</vt:lpstr>
      <vt:lpstr>【手作教室之1  珍珠版畫】</vt:lpstr>
      <vt:lpstr>【手作教室之1  珍珠版畫】</vt:lpstr>
      <vt:lpstr>珍珠版畫  學生作品</vt:lpstr>
      <vt:lpstr>珍珠版畫  學生作品</vt:lpstr>
      <vt:lpstr>上美勞課不能沒有的東西…</vt:lpstr>
      <vt:lpstr>【手作教室之2  厚紙版畫】</vt:lpstr>
      <vt:lpstr>【手作教室之2  厚紙版畫】</vt:lpstr>
      <vt:lpstr>厚紙版畫  學生作品</vt:lpstr>
      <vt:lpstr>厚紙版畫  學生作品</vt:lpstr>
      <vt:lpstr>版畫的種類</vt:lpstr>
      <vt:lpstr>版畫的種類</vt:lpstr>
      <vt:lpstr>我的超現實版畫</vt:lpstr>
      <vt:lpstr>我的超現實版畫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MC SYSTEM</dc:creator>
  <cp:lastModifiedBy>user</cp:lastModifiedBy>
  <cp:revision>145</cp:revision>
  <dcterms:created xsi:type="dcterms:W3CDTF">2013-10-01T15:18:11Z</dcterms:created>
  <dcterms:modified xsi:type="dcterms:W3CDTF">2013-10-16T03:28:56Z</dcterms:modified>
</cp:coreProperties>
</file>