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64" r:id="rId3"/>
    <p:sldId id="266" r:id="rId4"/>
    <p:sldId id="265" r:id="rId5"/>
    <p:sldId id="263" r:id="rId6"/>
    <p:sldId id="272" r:id="rId7"/>
    <p:sldId id="373" r:id="rId8"/>
    <p:sldId id="257" r:id="rId9"/>
    <p:sldId id="372" r:id="rId10"/>
    <p:sldId id="365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74" r:id="rId30"/>
    <p:sldId id="274" r:id="rId31"/>
    <p:sldId id="375" r:id="rId32"/>
    <p:sldId id="359" r:id="rId33"/>
    <p:sldId id="376" r:id="rId34"/>
    <p:sldId id="377" r:id="rId3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6"/>
    <a:srgbClr val="F26E24"/>
    <a:srgbClr val="FDE5D7"/>
    <a:srgbClr val="B7F1FF"/>
    <a:srgbClr val="00AD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82403" autoAdjust="0"/>
  </p:normalViewPr>
  <p:slideViewPr>
    <p:cSldViewPr snapToGrid="0">
      <p:cViewPr varScale="1">
        <p:scale>
          <a:sx n="38" d="100"/>
          <a:sy n="38" d="100"/>
        </p:scale>
        <p:origin x="104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45" d="100"/>
          <a:sy n="45" d="100"/>
        </p:scale>
        <p:origin x="2208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8C42D-AD63-4037-B0A2-C8BC777FE529}" type="datetimeFigureOut">
              <a:rPr lang="zh-TW" altLang="en-US" smtClean="0"/>
              <a:t>2022/10/19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947E8-0228-4610-BDF8-0E7A5BFC7D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536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https://www.taiwannews.com.tw/ch/news/4250846</a:t>
            </a:r>
          </a:p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947E8-0228-4610-BDF8-0E7A5BFC7DDA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8796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947E8-0228-4610-BDF8-0E7A5BFC7DDA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0481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947E8-0228-4610-BDF8-0E7A5BFC7DDA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0992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https://e-info.org.tw/node/233252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947E8-0228-4610-BDF8-0E7A5BFC7DDA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8946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http://www.eqpf.org/envi/1010710.htm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947E8-0228-4610-BDF8-0E7A5BFC7DDA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9515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947E8-0228-4610-BDF8-0E7A5BFC7DDA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315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947E8-0228-4610-BDF8-0E7A5BFC7DDA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8113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947E8-0228-4610-BDF8-0E7A5BFC7DDA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51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947E8-0228-4610-BDF8-0E7A5BFC7DDA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3801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7C83F-AC42-410F-86B4-09A42DF0FC9E}" type="datetimeFigureOut">
              <a:rPr lang="zh-TW" altLang="en-US" smtClean="0"/>
              <a:t>2022/10/19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1A96-49D2-4CF8-AD70-0084C3084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4930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7C83F-AC42-410F-86B4-09A42DF0FC9E}" type="datetimeFigureOut">
              <a:rPr lang="zh-TW" altLang="en-US" smtClean="0"/>
              <a:t>2022/10/19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1A96-49D2-4CF8-AD70-0084C3084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0980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7C83F-AC42-410F-86B4-09A42DF0FC9E}" type="datetimeFigureOut">
              <a:rPr lang="zh-TW" altLang="en-US" smtClean="0"/>
              <a:t>2022/10/19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1A96-49D2-4CF8-AD70-0084C3084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840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7C83F-AC42-410F-86B4-09A42DF0FC9E}" type="datetimeFigureOut">
              <a:rPr lang="zh-TW" altLang="en-US" smtClean="0"/>
              <a:t>2022/10/19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1A96-49D2-4CF8-AD70-0084C3084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341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7C83F-AC42-410F-86B4-09A42DF0FC9E}" type="datetimeFigureOut">
              <a:rPr lang="zh-TW" altLang="en-US" smtClean="0"/>
              <a:t>2022/10/19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1A96-49D2-4CF8-AD70-0084C3084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8707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7C83F-AC42-410F-86B4-09A42DF0FC9E}" type="datetimeFigureOut">
              <a:rPr lang="zh-TW" altLang="en-US" smtClean="0"/>
              <a:t>2022/10/19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1A96-49D2-4CF8-AD70-0084C3084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0043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7C83F-AC42-410F-86B4-09A42DF0FC9E}" type="datetimeFigureOut">
              <a:rPr lang="zh-TW" altLang="en-US" smtClean="0"/>
              <a:t>2022/10/19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1A96-49D2-4CF8-AD70-0084C3084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953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7C83F-AC42-410F-86B4-09A42DF0FC9E}" type="datetimeFigureOut">
              <a:rPr lang="zh-TW" altLang="en-US" smtClean="0"/>
              <a:t>2022/10/19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1A96-49D2-4CF8-AD70-0084C3084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6730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7C83F-AC42-410F-86B4-09A42DF0FC9E}" type="datetimeFigureOut">
              <a:rPr lang="zh-TW" altLang="en-US" smtClean="0"/>
              <a:t>2022/10/19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1A96-49D2-4CF8-AD70-0084C3084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7236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7C83F-AC42-410F-86B4-09A42DF0FC9E}" type="datetimeFigureOut">
              <a:rPr lang="zh-TW" altLang="en-US" smtClean="0"/>
              <a:t>2022/10/19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1A96-49D2-4CF8-AD70-0084C3084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0756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7C83F-AC42-410F-86B4-09A42DF0FC9E}" type="datetimeFigureOut">
              <a:rPr lang="zh-TW" altLang="en-US" smtClean="0"/>
              <a:t>2022/10/19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1A96-49D2-4CF8-AD70-0084C3084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044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7C83F-AC42-410F-86B4-09A42DF0FC9E}" type="datetimeFigureOut">
              <a:rPr lang="zh-TW" altLang="en-US" smtClean="0"/>
              <a:t>2022/10/19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21A96-49D2-4CF8-AD70-0084C30845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605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umpu.com/xx/document/read/55730350/1-page-goals-comics-full-set-pdf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10800" b="1" dirty="0" smtClean="0">
                <a:solidFill>
                  <a:srgbClr val="7030A0"/>
                </a:solidFill>
              </a:rPr>
              <a:t>S</a:t>
            </a:r>
            <a:r>
              <a:rPr lang="en-US" altLang="zh-TW" sz="10800" b="1" dirty="0" smtClean="0">
                <a:solidFill>
                  <a:srgbClr val="00B050"/>
                </a:solidFill>
              </a:rPr>
              <a:t>D</a:t>
            </a:r>
            <a:r>
              <a:rPr lang="en-US" altLang="zh-TW" sz="10800" b="1" dirty="0" smtClean="0">
                <a:solidFill>
                  <a:schemeClr val="accent2"/>
                </a:solidFill>
              </a:rPr>
              <a:t>G</a:t>
            </a:r>
            <a:r>
              <a:rPr lang="en-US" altLang="zh-TW" sz="10800" dirty="0" smtClean="0">
                <a:solidFill>
                  <a:srgbClr val="00B0F0"/>
                </a:solidFill>
              </a:rPr>
              <a:t>s</a:t>
            </a:r>
            <a:br>
              <a:rPr lang="en-US" altLang="zh-TW" sz="10800" dirty="0" smtClean="0">
                <a:solidFill>
                  <a:srgbClr val="00B0F0"/>
                </a:solidFill>
              </a:rPr>
            </a:br>
            <a:r>
              <a:rPr lang="en-US" altLang="zh-TW" sz="4000" dirty="0" smtClean="0"/>
              <a:t>Sustainable Development Goals</a:t>
            </a:r>
            <a:endParaRPr lang="zh-TW" altLang="en-US" sz="40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臺南市環境教育輔導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團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月、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月到校諮詢服務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939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838543"/>
            <a:ext cx="4286872" cy="427193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38" y="838543"/>
            <a:ext cx="4271937" cy="42719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字方塊 5"/>
          <p:cNvSpPr txBox="1"/>
          <p:nvPr/>
        </p:nvSpPr>
        <p:spPr>
          <a:xfrm>
            <a:off x="123838" y="5110480"/>
            <a:ext cx="8603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教育部為使學校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更了解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國際各項重大議題，並回應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課程發展設計</a:t>
            </a:r>
            <a:endParaRPr lang="en-US" altLang="zh-TW" sz="2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以發展應變未來世代各項課題的素養與技能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33680" y="71120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永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續發展目標教育手冊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AutoShape 2" descr="data:image/png;base64,iVBORw0KGgoAAAANSUhEUgAAARgAAAEYCAYAAACHjumMAAAAAXNSR0IArs4c6QAAIABJREFUeF7t3dF2G0kOA9DN/3909pxE9o60bt1Ck9WSx5xXVpEgCKJbsif+9fv379//mf+GgWFgGNjAwK8xmA2sTsphYBj4w8AYzAhhGBgGtjEwBrON2kk8DAwDYzCjgWFgGNjGwBjMNmon8TAwDIzBjAaGgWFgGwNjMNuoncTDwDAwBjMaGAaGgW0MjMFso3YSDwPDwLLB/Pr161K2Hn/BWPWr59PmuvGk9dPzVX4e+1U+/YK4+Kv293j/u+EXXvWX8pee13w/8o3BpMzezmtBtIAny56+luLR+TS+eyEkeC2s4lfjfzUeCU18j8EU/xesMZj7/4Xt1QshwQuf4mMw9wyI7zGYMZinD6n0DeXdFlSGkPanfHriK/5ueFK8R+dPf0RadTAB/XS6h+94RLjy6r7wa2EUTwXZjeexvvhI+dR59V/Fk/YnftWP5q03WuUXvrS+8glPOr8xGBhYSqgGrnxaEN1PFzQ9n+KTYMVX94KqnvB28696MgT1o7jqK342/7zBHDArQhWXQNMFVj0t6BhM7Z89qvKvBR6DCd8ARKgWsHshJJAqnlQgYzDPvyRO9SO9aD6qJ/3I4JVf+NL6yic86T5s/4iUElwVhOqJYN3XAJRf93cLRv1dzX/arww4zbd7Xpq34tV+0vvCU9XHR/62j0gSdFUwclTlT++nA9B51e8a6Odg8YuR1Xqad5p/d74xmOwXZdP5zRvMAwMStAxjt2D1RBI+9VcVUHf+3fl2z0vzUFzz7o4LT1Uf8wZT/F8fdgtWgpJAuhdWb2B6g1Q/3XhVT/yp3+r80/zqJ42r/x9nMCJQhKX3U8GngtF59SOBp/hTfoSv2l9qWMJTXRjxmdZP+UnnrX5TvGf18W2+gznb4NF3EunAJHgJplqvWl/3q/xKsN0LmubTwnXPR3xLL9X76lfz0n3x9e0+IlUXIL0vAYvg7npVwel+ilcCTRdI+ST46v10nqonvlN+Unyv5msMBv8v0hhM7RfT0gXSwr56YaSHFH/KzxhM+KWpBCNCuwckgVSf8N33hVf8VRdG9fUET+unelF+8aP+0vzd8+/mI53XKn/f5juY7oErnwxsleDPV8Xib0JL0BKI+kn5SM9rIZRP9xVP+REezUN4uvUjAxNe8aP8R3yNwUhJt/hZgsdg/jKghdMYdF9xLZDqpwYtPGMwD4xqwV7lkEcLvFtQ3QKRwKv8pgsiPGlcC6d8uq/4bj0ov/ZH/et+Glc98bmq/7Y3GAFWXATpfvcCicAUb9UgVC+Ni0/1L74lUNVXXPlT/Gk/6fl0Pil+5Refip/NPwZzwKwGnBI+BpP9vzAS/BjMPUOpHsVvaqBH+cZgxmC+ZEAGmwowNVgtwBjMGIw0chfvduCqoLVgKd4UT7pAwlOtr2F211e9lB/lSw0zPZ/yI/2l9dP+u/KffoOpAtb9VEDVAc79+48ww3/2VxPeTT/ar2p81QDHYG5Mv5tAZsG/94K/en5VA9H9MZiH/xVgDGTeUP65NK82gN31ZRDV+BjMGEz0HdcY8L/LgKsGovvtBqOCu+NaANVPv+RUvse4nkjV88Kj+ooLn+prPin/ErDqVfGmX3Km/VX5Vn/vEl/+DubVgLsF1d1PdYG7BSq+VE8LvnsBVV/9ab7pfZ0Xn8KjfnX/XeNjME2TGYPJPmKIdi2cFl750/s6PwbzNeNjMFLiYnwMZgxmUSpfHpOhVnK/8u6ywVQdPF1AfUbVE0P1FE+H0i0Q8Z3i03nxqfuaV3pfeMS3+NudXx8hUz6q/QpPug/C81FvDObGhAQnQawSrjyfgyn++zGrdY7qpffHYJ7/C4C79SVDHYOBoqsOqwHsFkC6sMKb5tP5av9jMGMwX2ls3mDmDeYPA2Mw9+uhN9L0AVDldzee6gP86AG2zWBEiJ6oeqVLn5gacEqw8Kf9C5/qKV7FU73fja+qDxmE5pHyof5VL9W7+BF+4dH97d/BrAIQ8avfEaheSpjOC7fwSADKn8areKr3hTfNn/KnB4ji1QVX/6neUr5kqFU+5w2m+MfgJZCqAFOBXY2nKmjhTfNXF0ILp3lU8ab4u/Ul/F39z0ek2+TSJ1j3wmigqqe4BCXBV+934xNeLeQYTO1L6VU9nDYYDVCC0kKlC6+GVa/aT1XwVb50v9pfupCaR5WvdJ4pP+l56VV8iF/hER9VfKrf/hGpW7DKlxKYClj1U4KreKv4hVeCV/1uwaZ86bz6745X+RiDCb/D0AAlEA0sNQTVS/N191fNp/vV/rQAiguf5pPqQfW648InQ381f8J3lq/5iHTAXJXwdGE0QOXT/TGYlKHs/BjM13wtG4xemSXgqkNn485/cawqkBSfzqd8pQYkA1U+8aX+VF96033h78aX4r16vuIjnaf4/+BjDObGhAheJVTCXY1fLUAtSPoAUZ8pn7v5UH/qR/xV9SWDEH7dFz7lP+JnDGYM5kttdAvyrEA/n4Th//wp/DKM1ADHYOYj0lNNycGrgpOgU4HqvOqpHy2o+KrWV39V/N34Ury738jS+VTPt7/BpITqfDpwDagaFx71o4FVFyS9X8WjfvWGkhpWyn/3eeFN+xX/Vfyv1sMYTPhXBtKBdxuaBP5qQaX40vMp/93nhXcMZo3x09/B6ImWLoDg6gnQHReetH8ZkPJJ0Lqf8qP+tYCql/YjPN1x9Sf8mneaX/2l+6b5KJ/wfMTHYG5MVAlNBaV6EmB6v1tQKb70/KqAd50T3jGYNebbDCZ9gq7B+98pLXBaXwJKF/LV+NL+xb/6UTzNr/O75yH+UkNJz6cPjO781f6P5jcGc8DMbkFrQVMDlEAk4PS+8Msw1F91gXbjkz6q+DWP7vzVemMw+JK3OrBU0DqvBZRhKH9qAFoo4UkFfPU8Unzio4q/G0/3fFbzzRvMvMF8yYAMSvHUwHReC53GVS81+Op5Lezu/FVDK7/BqMGqY0uwaVwCquJN83cPMJ2H8Ergui88qQF05xP/u/vv1pv2IZ2X+j9bb/kNRgOvEqgG0rgIruJN80vgwpPeT/FJYMonfYzB3DOY8qH5p/PTPnXVG4O5MVkduBZQAxuDuf8nHLsNS/ynC6p80kNVb6lBCK/6P1tvDGYM5g8DEpgWptsQuvNVF6zavx4g6QKn56v9n623bDC7CRYBGpDwKV4VtPJ3x6uGkPIt/N14hE/10nmqv914dus77a/r/BjMjclUkDrfNaCjPFqwtH61n248uxe6ijd9oqf8VvGl8991fgxmDOYPA+kCXP3E7V7o6gJ347maz12G8n8Pht9VphcXNCVQgm+C/Qkrrafzuwd4df/qpxvPvME8/7tFmse7xLe9wehbchEgwXYv+G686nf3E1EGr/riW/xpnuLnasPp5iPtr3o+xb9rfmMwt0mKYA28ukAShBZM+MZgfj2lSPNXXPym86mel56q8VV8YzBjMF9+B1NdKAl4VaBH59L83W9gab5qv+l98VONr+IZgxmDGYP54veA0gWcN5ivLWfZYOTYIlj30ydmWi/Nr4881X6ER/VXnyAf57QwaT59ZFN/ml8Vj+5rfsInPpVf81X+lP+rz3/qbvWnSCIsHUj1fHq/W/DiQ/XSuBZG8VSwypcKNuUrrZ+eF55309d3M6QxmOLf2pZAUwN5tQGkCzoGc/+lseYtw0r5fPfzYzBjMFVPubsvg0wNuRXcF8mER4awu1/l/3EGIwdXXIJKXxElkOqAdL9aX3wof3WB0vrVerov/XTHd/ffPb8Ur+pX87W/wVQHrIbGYJ4zJP6r/Oq+DEKC1n311x1Xv+kDRvmEX/erce3X2fxtP0USQYqrARGQClQCUT3d10Kl91N+xEeKT/Wr9XRf+umOq993m1+Kt3v+R/XHYG7MpJ95U4HJsLRgEpAWLL2v82n/ErT6V3/d8d39V/lI8em89Kn7ZYNRAQlEhFbzS2BpfRlOGld98Xd1f6mBCJ8EnPKpfMKv+8IjvXbXl36ER/qq5h+DeWCgKjAJUAPVQmrgaf6rBS9+UjxpvjR/9Xy64Kn+pIe0vs4Ln+5/xJc/IimhBL+boOrCpgKT4MVHFW+aP+1P5zVP8aP84iddgG482oe0P50X38IjvVTzzxvMvMHcMVBdOAmymn8MJvu/v3+cwegJI0eVwCTw7ieCFiaN78YvPOKnOr+0v+qCCK/6VX3pUfW79V7lV3hSPi5/g7ma8O56EmQqOA20G/8YzPMV0Ty0wFV+0/xdC/+RJ+1feMdgmv/XgDGY56/wZwV5KNTi/PTASBd4DGbtn/Tc9iXv7idyKmA5dop3DGYM5p8aTPUj/Uqvui/DTPOfrXfaYOTgaQNa2LMNrj4RuwWSPjFVP82X8qV5qv7V8xMe9a9+pd90XlW8up/yLwNSvtX+x2BuTIuwquCq9yWwVDDKl/IhQWrhhV/xlN8xmOeMap7Sx+d3Pav/4FQqSA1cgtP91QbnDeYvA+JLC9c9f+GRoQhPqi8tlPLtxqt+U/zCq3yr85s3mHmD+cPAGMz9l5ZXP+BSA9O8hP/tDEYNpQ5bPS+C0vy7B5Li7T6vJ051vrsXpBt/qo/q+fS+9Nj1hvH5Uebhp3Tie1Wfy28wVQEKcJp/tcFVAjVQ1dPAdX93vJt/8VWtl+ohPZ8ufPV8ej/l9+r+V/U6BnNjSgMVoWMw9wyNwTxXjAxBepTexH9qeNL/UXwMZgzmDwMSvAQ5H5HWfvGs6436X28wEpQEq7gEXSVYTwj1lzq6+lW8Wi/tJ+Wnmn/3E1f8Ki49aj7delW+FE/a3+q8Tr/BSFAamOJqWASLgHSBlE8DVb+KK7/40rzS+8Ijvqr9pvd1XvEqP916Vb7u+aT6+XxTW/09GC2kGk7jGmh3vupAdF8CVlz5xVcqEM1beMZg7hnq1qvydc8n1c8YDP7nubOEHg1WBqK4BDMG8/w7EPGreMqv9FOt968zGBGcPrG0MFUCNeDuftL+q+clUL2BqL7mo/y6n863ej6dt/oTf7vnk+Kr4kn3KX6DSQek890CTPMJX1VAu/NXBaP+xKcErvtVw1B99bebv6vzywCqeJT/8M199TuY7oXpFmCar7ufqqBTPFXBCK/41ILr/hhM7Z/EFP/iV/F0fmMwv2uf0VMD2H1+DKZ3QdOFk0Hvns+/zmDShqoLpvvpK1s6cAlIDi/8qaDVr/qr4lX9NH/KTzX/7vvaj5Q/5evWp/g5q69tvwfTLaAq4SJIcQ1AceVXfxKo8guf5qX6aX7Vu3qBuvErn/qTHnRf9dP4WX2NwdyYPkvg6qCUX4LSgiv/Ks6Pc8LTLfBu/Gm/1fPiS/OT4ab3q/0Iz+r8x2DGYL7UohZmVWCrQh+DuWfqav41p7PzWTYYAVBchOl+6uAiRPEuB3+XNwLxm34nJIO5mt/d80r7TfWq+aT9pfwr/9l+xmBuzKUC0vldA1sVYmroYzDP3yA0b/Gt+6tzPXpgaX5p/a5+xmDGYP4wIIGmT7D0CZqe10JW86X3uxZSfY3BHDCkAawS+3FOjiyBKK43ENXX/XRhU35Svsdg5g3mnwxIP6v6P/0GkwJIz2tB1aDqaWG1cNX6aX71IzziU3ykceGRwaf96ny3oave7vl215c+NM8jfYzBHDCTCkQDksC7F06GIIHqvuISZHe/aT/Cp/5UL9VPNV9VX9LvWb7GYMZgtEun4hLkGEztz6RUDak6n1VRjMGMwaxqJTpXFXB1gQRW+HS/ik9vOOkbSXpe/esBIH4+4ssGI0LTBgWwewApoepH+NO4+K3yUX0F7hLcp/DwD35V55Xyr3riT/U0vzSueu8SH4O5TSJd8O4BpvXT81oQLdgYzD2D4l8PKPGpeLf+duUbgxmD+cPAGEztz45oQdM3lDEYMCpCqwOpPiH0RFd+4U/jeiKmfHYbRrfg037TeaX8i69qfc0vjaf9ver86TcYEbJ7QasCTQWjfhXXgKsCV33Fq/NKDUjnFRef6X3pSfXE7+75an4pH9qP1X7GYE5+RNLAUsGuDuxj8Gl9LYAEqgUTnlSwab40v86rX/G1G7/0pXl36+2IrzGYMZgvtbFbgFpAxWUA6X0trOpdvdDCezWeMRgopHtgyqcnoAStBUrju/HojeHVC5HOS3yJ/+75vhpPu8GIoN1xPWGrgknx78azO3/ab3o+xV89ny54ej41zPT81frVPDWPMRgxWIxrAFXB7M5fbJ/XU/zV86lhpOdTw0jPV/XCgYQHNI8xmJDQ9LgGUBXM7vxpv+n5FH/1fGoY6fnUMNLzVb2k89F5zWMMRgwW4xpAVTC78xfb5/UUf/V8ahjp+dQw0vNVvXAg4QHNo91g0oK7B3h1fs2nyk+av1uQVfzV+4/9p18Ci48Un+aR1kv1mp6Xoakf8b96v+3H1CrYTVAquCo+Cag6kGr+9L74SBewe77iU/XER9qf+ErrCb8MIsUvfOovrfeRbwzmxoQGng4oHUg1f3q/W1DiT/WEP32gpPmET/G0XspXel4GpX5k8Kv3x2DGYL7UStUgq/clcC1cuvCrC3P4XUP4z08Ivwyim1/1n9Z7uzcYEZ7GU8KUX/lSQafnrxZc9Y3hrCCvWuAq/9KD5iUD1f3u+Uj/ih/O7feiEs4W+HSyB4ffTZAEkNZXvlSw6flUcLvxdvP3arzpwguv5pXW0/69Oj4G88BA94KkhpGel2AXnxOfadL6VQGnC6l+taApXuW7Gr/6T/Wb8pHmH4MZg7ljYAzm11PPSA1bBpTy/eMMRgQqLge9+r7qKZ46vASmetW48Faf4Gl/r15g6VH97MaveaX103676i//FKkqcDWo/N33VU/xdAASrOpV48I7BlP7MyLV+Ujfiqu+7lfj5Y9IakBxNXD1fdVTXAuruPJ3x1M81Sek8Kf5lU8Grv4Vrxpwil94Uv60f9X4GAx+T0ECkMDSAaX1quclWPWn+lrwav5qffWv+NX4hefHG0wqOAlIA1a9dCCP9VIDUb00n/iRIHV/dzzFJ/5SvKk+qvOp4hfetP90f6r4P+pt+w7m1QSJ0HRAqeA0oDSf8KYLrHzd8RSf+EvxSY/Cp/huvaX96rz66eJ/DEaTuMVTQ9CA0nyCKcHo/u54ik/8pXjHYO4Z0zy6+B+DWVRqaggaUJpPMCUY3d8dT/GJvxTvGMybG0x1QBJEVYC78ekVWIah73TS/OJT8e4FrvYnvJqv7ite1Z/6786f1kvPi+9V/Sy/waQFdb66UNWBpfhSvBqA6qf9aYGEP72v82l/1Xy6r3jKdzrf7vypYaTnu+Y3BiPlHcQlmFSAMgANPG1D+NJ8ErD6U73u/oVH9cSf3mir+cX3u+Abg5Gyx2BOMbR7gU6BenJJDwwZUrrwu/n59gaTDkQDkuNrgBKcCNf9an3lT/FJoOK72k8Vr/ST5he/ab/Cl9ZTvt39VvtP+/04f/oNRoQJkO6L8O4FE950QGk+9Vutr/y7+dQDRPGUT51Xv9Kn8svgr+431Y/0str/GMwqUw/nJNA0bTrQtL7yd+eToLXAwpvyKzypIaT1X91vtf+033mDOcvY7V66kCqXLlRaX/m780nQr1449St8mmdqWJpPWk/n0/6V7yi+/AYjwXQTKgLUcHVgqi8BKi784rN7Hqr3aj6unmc6H33kSflTfdVL7+u89DEGEzKYCkIDVz7B04Ipf2p43efTfGcFfSj08F/91zxk8Gm/mm9aT/ilF91fxTtvMAdMagASkOIaYLpgVbyqV81f5WNV0GMwa8rSPJVldR5jMGMwXzKQGoLOK94l6DEYMfk3/nYGo48Aa23975QaTAVZPZ/iT8+LvzSe1k/P6wnVPb8Un84Lv+5X5yE9Ki586f3dfBwa+1V/F0mfIXe/oiu/BlqNp4JNBVTFl/IzBpP9VYJ0/ppnqo8xmAdGqwSmC6CBVuOpwNL+q/jGYO4ZSOcl/qr50vw6n+pF+OcNBgaWEp6e14DSeFo/Pa8nXmrgOp/i03nh1/3qPPSAUFz40vu7+Wg3mN0ESJCvIuyQyPBP4+oJkwq8KriUb+Hb/ZFY+lNc+kn7291vFW+1H/E5BvPAQDfhyte9wLvrVQ1w98KdFfzHverCqn513uJf/OqBo/7V32p8+cfUIkyE6L4IUf7Vhj/OaUG781X7Fz+Ki79ufFqAKp50PqonvOlCVvnsxtut91X+x2BuTKUCSgVZFZwMRHEJthuf+KniWRX40TnNu7qQVT7Fj/iVHtR/ld/PB/muH1N3E1xtWIQrf/d9CaQqsLQfne+Op/qo1pdhpHiUT3jTetKLDCOtV+1vDCb8S49jMFqZLJ4KPsv+/6e1MCke5RPetN4YzAMDKYE6r4Ep3m0QKd7uJ4wEl/Kh891x8Se+UjwyhBSP8glfWk/zFl9pvWp/8wYzbzDaga3xVPBVMFqYFI/yCW9a719vMNUGRbji1YGm+FUvFYjyVfE93tcbWxoXPs0vrSd+1a/wpP1U8esNoxtvlZ9Ur0f4l3+KpIF0E7i7nghM4xqo8qX9agF3L4TqV/mo5u9e2N18duMV/6qX6nUM5oEBEZjGNVDlG4P5fUfBGMxzC9jNT6rXMZgxmDsG0ieyDFBPxLTe7gVK+6ni737D383P5QZTLbibkFQw6UIofypA1U/rpeer85Ae0vwpH+I7faN8df3UgMS/9JDyk+L7yL/8HUzaUNqgGk4FUBW4CBUfilf76cYnPFpoxZU/jaf10vPCk+bTec1T+6T72odufGMwUFA6sF0D+hwU/m/tVIASnAxfBprm10KneKrnhUfzTutLb+l8dX43vjGYMRjt0F1cC6V4VGzhcFovPS8IaT6d//EGI8IV1xOv6ri6rwFWn7hVAam+8u9+IlXxXY1feqvGpfeqHnVf9aX3NH+aL36DUUOKa6DdDXfXU39aIA2ousBjMPcMaP7VuPQgPUsPuq/63fnTfGMwDxPSgqcDlYBTAcnAxmDGYP7JQGoI0n+abwxmDEaeeRdPBSiD7c4nw5ZBp/GIvC/+DlG6sOJLDxjhVf4Ub7vBCKAI0P3dAtAAdse7F7KKN8Wzez7d+qj2l/K7G3+KR/NSvlXDWf49GBUUgWMwzxlMBS8+NS/FUzwS7Kogj3BJX2n9an/iT29Uml+KL8UjvpRvdZ5jMGLyonhVUKsDX20nxSPBVvGNwdT+X63U0KST1XmOwYjJi+LpQkswVdgpnjGY7A1V80v5T+eteSnf5QajV0I1JMB6gqWEVPOlAhG+arzKr+anfrvvi490fik/yp/qVfXVr+Jp/vR8Ov+P821vMBKYGkoHJsJFiAT0bvmFp8qv5ic+u++r33R+KT/Kn+pV9dWv4mn+9Hw6/zGY8J/M7B6w8qVxCUYL0W0Q1QVV/8qvhah+BBGf1fzqP+2vel73j/DOG0w6yYPzWvCmModpVF8LMQaTfYkqPsdg/irqtMHoCZIOIF1ALVTquOonzZf2kwpS/Mow0vvd+dSv+NN9zVP6ET+qL76qelL93f1rPuWPSGkDKeFqQAJJB6h+0nzCLz7UnxYgzd+NV/m0INX7mmeV3xR/iufd+xe+MZgHhiSAMZh7BtIF6zY81dc8x2CefyRMH2BHhjMfkW7MSJBjMGMw/2RABidDrepJ9aXnqsG2v8GkDXU3oPpqWPc1kKogUsGpn/QJo/6UT/yl/ame8um++hW/iqf1u/dB+NL+he+s/pffYCSwajwlTANOBVodiPALT3q/2n8qGM037a+KX/fTeXbzL74UT/Gk/Gv+4k/8f+Qfg3nRRyQNUAJbHfDnoPF7P8qXLoT6Uz0tjO6rvvhVPK2vNwTlEx7xpfvCJ0M6yj8GMwbzhwEJfAzmfoWqfKV8yiC+vcF0N6B86QA1AOVL8UggaVxPiPSJrCeS4uJTeMVnej/F031e/IvPVH9V/qQ/5a/ijT8iCZAGKsBVQqr11V8qIPVTFWzabxVPWk98jsGI0ft4VS/d+7eKfvkjUiqYVEBagN31lX8M5rmkUgGn+lgV9K5zuxdcuHfXT/dPeOcNBgyJ8O64Fk4CS+/LMFcF9HFuDGbvL65p/ppnOh+dX9XH6TeY9Im/CujT+cK/ZKj8MoT0vhZa/Kie8qeCEx4JqlpP9cXHuy7QkV7T+aX8d58X/2fjYzCLzFUXTPcFQwsmQWvBU8Gm9VS/2n+KX+eFJ+1H8xOe9AGZnk/7XT0/BrPIlAwiFchi2c9jEmi68KkAq/2nC6l+qvg1r3Q+KT+78af5035Xz4/BLDKVCqi6UOmC6bzwaOGq/au+xiCDTfHrvPCk/VyN/9sZjASWDqRKuOqlBHf3p4UXPsXT/lM8yq/5pfW68wm/8MlAUryqp3mn+pSBVusp/0e/y28waYMasAa02sBRHREoAQl/Gk/7TfGn/QiP+kvv67zi6YIKv/KJzxSv6mne6f5pf6r1lH8M5mHi6QCrAk4HvDrQz8GG/+9R2n+6YDqveLqg1fmMwfx6SuGqHucN5kZjumBVAY/B3At4DKbGhwy42zC3G4wEIQDVBdN9GUDVUNS/6qdx1RPfqpfyKf6uxqMFShfwar5UT3xW59edv/wRqSp4EVKNa2BaEN1X/7qfxlVPAlE98f3uC/zu+Lr1pn6lh+q8lX8Mpvh3kbTwWug0rnqrAz+qWxXcq98QtHCvxjcGA8VLgIpLAOkCpfVUv3vh03w6n/KjfOJDhqWF0X3h2z3fq/GJL/EhvClfu8/HbzAiICVQC6N6eiKJwBRvWk/n1Z/wX20QwiM+Ne/uuPjRfNJ+ZQCadxoX39X+UjyHb8a/m5jpbjhtsCrQ7noasOpJ4FogjVXz6uazmi+9L340H/GvuOZbjWt+1f6q+OYN5uLvYLTwWgjdTwUvgaYLvTtfikd8Vhcw5btrYT8XN9Rvlb+z+Jd/D0YFJLB0oKqX5hPB3fWET/VSAVfPC6/ya/7ivzs+BnPPQMqv9LkaXzaYVGB64q7EpZb+AAAHhklEQVQCXHXslMB0Iap4hU/5dV/xqoEIX6qPFI/OC19qOKqnflM8wqf5pnHVU/+r/Y3BHDBVNUgJUAanAVfzVwUpgSp/2p/Orwp+9YGleuI/xVPlU3xLz9Kj7h/1OwYzBvOHgerC6H4q4PR8utDKPwZzz8AYzO/s30SVwM4SevSE1BNGC6L7iu9emDGYe/1pnoqnfGr+0vOufVh+g0kJSQWt/ClBIry7nvrVK3B6X/lSvlI+0gVQf6nA0/rSg+LfDb/0oXmr39X7YzAnPyKlC5EOXAahfLov/BJYuuBpvvS8DKIaT/Gk56v4uuct/GMw+MgkgqoD231/DCb75w2qC6yFk2FX66f3pQ/pX/2u3p83mHmDWdJKKvDqwkng6RvUT8P/7QxGA1VDeqLr/tIWPDmk+lqIquDVX7oAypfiTfkVXuWr3ld/u/kR/jSe4hW/3XHtz1G95TeYMZh7CrsF1J1PC5gaanc+9ZsuiBZA/aZ4dD6Nj8GEf2kxNaTdBFcFmC5YWm+3IJW/utBa4JS/Kp5UTyk/Op/GU7wpP9Xz0vO8wTx86VsdaLeAuvNdvdBjMLUvnat6rBqI7m83mJSAdGG6BSpCdter5q/yLcGk+JRPhqb7euOtxrv5FJ5qvd3z0TwU13593F/+DqabMBlQ2mD3wLUwqpcKRANTPt1P5yf+Fa/ikT7SeNq/8Gv+1Xqat/jfHRc/YzCb/z2NVCAamPLpfir4qkCreFID2b3w4k/9pvPT+ep8qvfV7xjMGExVY0/vrwrwU4j4IYIMRHEZhN5YdV/9yjBkqFuHdSK5+i0bzAlMpSupgNJiEkAqwLT+q89X+RV/q4I8Mhzx/+r6mp/4FX71n9ZP8wn/Uf3T38Gooe742QZXcewe8CqOV52r8iv+xmCynzJJB7v5rL6xzRvMA4NakNTxJZB3i4/B3E9EeqguePUjUbV+quez+pg3mBvTElQ6kHczEOE5K6CzH2lSPOJf87t6IdM3AOFX/918pvjLH5FSAtSw4nL43YLRwomP3fjVfze+lA/h0/zTuPrtXlD1J77SBVa+NJ7yq37HYPBTo9QQJOg0nwYuAUmwWjDlr8bVXzWueah/1Vf/4l8LqvzdcfVb5evzzXb1D6+lA0wbUEMiWPWEPzWE7nwp/lSwVX7Fv+LqrxrXPNS/6qf9dZ9XvjSufqt8jcE8MDgGk/2UI+UrFXR6fgwmm1/Krx5o7R+RzhY8BBL+opUI6sanelcLXE8Y4ek2iPQJqvkoX3Ueqv9uH3k075QP9Z/qZwxGEyjGNZBugSif8IzBZH8FIDU8nU/jmrfkq3oy1LP1l39MnQJUw2pIC6D8cmjdT+Na6LMD+vwsW/ySWvWr89V9xVM9aD6aR6qPbvzK9274pZ95g5Eii3EJ4uyAxmD+MlA1hG7+hSc1kPSBqvpVw5aeV+u3vcEIkAasgYgw5dd9DXiV0FWfUr9pPO1ffKz20XWuyq/0l85X+ap8p7yleJS/yrfyfz4Yz/6YWgMTAN0XASI8vV/Fo3610Gn9av/Ck/ZTPa95KX/KR9XAx2A0kb/xeYO58ZQu+Bq9x6dSgQtfVfBa0Gq/uj8G85yh7vlU+dY85w0m/LF490DGYO4lWuVXCyiDVlwLVcWv/OpP96sPoDT/tzMYESyBvFoAr8YngaT86iNWyrcMN62nfrRw6X3xq3g3X8J/lR6/zUekdyHsSCjvjk8CT/GnC5/W18LJkNTPGMz97wGJT83vcC++y5e8EsxVjjwG8zUDVYGm93VeehmDGYO504AEMwZz9hnz917K77zB1PiWwSl71WCv2pd/7UekdAE0sDRfKhCdlyBlEMpfFZz4S+O78Wqeqp/OQ/yqXnpfHzHVv+qt5h+DuTGtBUgHIsHsNgTVry5Iyof4TfnoWoCPPtL6Vf7SeupXeKSHdD5jMA+MdhOofOlAdV4CSgWb5pOgxEcaFx9aOOGVQap+lb90XupXeNRPOp9VfucNZt5g/jAgAUtQVYF2L5zwjsHcM1Cd35GBtRmMHFJxNdh9P61XPS/8WnA9obSgaf60nhZa+Kr8qL7ya75X4xce9VONd9Ufg7lNQgJNCU8FmRrA7vNjMM9/jJsusOaVxtP66flU7/MG88BASmD1vAYsgaULXz2f3k8NWnx011c9zTd9YFTxC4/6qca76s8bzLzBLGlRBjgG85zGlL+uBV8a7heHuuqfNpizwFfvVQeiOt35lU940nj3QnfjV75u/OIvrfdq/MKrfqvxMZjftc/IqYD0iqx81YHrlfsxLrzKl95P82mBqvWFR3xpnrvxK3+3nlI+VuvPG8yNKTm2BC9Brg5k9ZwEKLxawPR+mq8bv3hL62meaT7hE3/p/ep57cNq/jGYMZg/DGihVgX1cU75di9ourBaKMX1BlDlL71fPZ/2e1Rv2WCqgOf+MDAM/DwGxmB+3syn42HgMgbGYC6jegoNAz+PgTGYnzfz6XgYuIyBMZjLqJ5Cw8DPY2AM5ufNfDoeBi5jYAzmMqqn0DDw8xgYg/l5M5+Oh4HLGBiDuYzqKTQM/DwGxmB+3syn42HgMgb+C2bWe+Oaf4SB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098" y="1584234"/>
            <a:ext cx="2919019" cy="291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8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34727" t="18889" r="36910"/>
          <a:stretch/>
        </p:blipFill>
        <p:spPr>
          <a:xfrm>
            <a:off x="5038090" y="-74833"/>
            <a:ext cx="4105910" cy="660465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38090" cy="514528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0" y="5242560"/>
            <a:ext cx="482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Q</a:t>
            </a:r>
            <a:r>
              <a:rPr lang="zh-TW" altLang="en-US" dirty="0" smtClean="0"/>
              <a:t>很多天然災害、缺乏社會保障、</a:t>
            </a:r>
            <a:r>
              <a:rPr lang="zh-TW" altLang="en-US" dirty="0"/>
              <a:t>缺乏</a:t>
            </a:r>
            <a:r>
              <a:rPr lang="zh-TW" altLang="en-US" dirty="0" smtClean="0"/>
              <a:t>收入和資源</a:t>
            </a:r>
            <a:r>
              <a:rPr lang="en-US" altLang="zh-TW" dirty="0" smtClean="0"/>
              <a:t>…</a:t>
            </a:r>
          </a:p>
          <a:p>
            <a:r>
              <a:rPr lang="en-US" altLang="zh-TW" dirty="0" smtClean="0"/>
              <a:t>A</a:t>
            </a:r>
            <a:r>
              <a:rPr lang="zh-TW" altLang="en-US" dirty="0" smtClean="0"/>
              <a:t>減輕災害的影響</a:t>
            </a:r>
            <a:r>
              <a:rPr lang="en-US" altLang="zh-TW" dirty="0" smtClean="0"/>
              <a:t>(</a:t>
            </a:r>
            <a:r>
              <a:rPr lang="zh-TW" altLang="en-US" dirty="0" smtClean="0"/>
              <a:t>例如國際救助</a:t>
            </a:r>
            <a:r>
              <a:rPr lang="en-US" altLang="zh-TW" dirty="0" smtClean="0"/>
              <a:t>)</a:t>
            </a:r>
            <a:r>
              <a:rPr lang="zh-TW" altLang="en-US" dirty="0" smtClean="0"/>
              <a:t>、強化弱勢的經濟與安全照護、提供安全穩定的就業環境、促進</a:t>
            </a:r>
            <a:r>
              <a:rPr lang="zh-TW" altLang="en-US" dirty="0"/>
              <a:t>公平</a:t>
            </a:r>
            <a:r>
              <a:rPr lang="zh-TW" altLang="en-US" dirty="0" smtClean="0"/>
              <a:t>制度的發展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855017" y="4031343"/>
            <a:ext cx="1328057" cy="4354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777344" y="2607129"/>
            <a:ext cx="963386" cy="3265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0" y="-50792"/>
            <a:ext cx="637279" cy="63727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79" y="-50792"/>
            <a:ext cx="642641" cy="6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1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034" r="1404"/>
          <a:stretch/>
        </p:blipFill>
        <p:spPr>
          <a:xfrm>
            <a:off x="4864274" y="0"/>
            <a:ext cx="4279726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867730" cy="4988560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1891697" y="1354766"/>
            <a:ext cx="1567120" cy="701049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116114" y="5181600"/>
            <a:ext cx="455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Q</a:t>
            </a:r>
            <a:r>
              <a:rPr lang="zh-TW" altLang="en-US" dirty="0" smtClean="0"/>
              <a:t>環境變遷導致糧食生產不足</a:t>
            </a:r>
            <a:endParaRPr lang="en-US" altLang="zh-TW" dirty="0" smtClean="0"/>
          </a:p>
          <a:p>
            <a:r>
              <a:rPr lang="en-US" altLang="zh-TW" dirty="0" smtClean="0"/>
              <a:t>A</a:t>
            </a:r>
            <a:r>
              <a:rPr lang="zh-TW" altLang="en-US" dirty="0" smtClean="0"/>
              <a:t>改進生產方式，例如</a:t>
            </a:r>
            <a:r>
              <a:rPr lang="en-US" altLang="zh-TW" dirty="0" smtClean="0"/>
              <a:t>:</a:t>
            </a:r>
            <a:r>
              <a:rPr lang="zh-TW" altLang="en-US" dirty="0" smtClean="0"/>
              <a:t>支持小農、生物多樣性、降低天然災害影響、營養教育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-50792"/>
            <a:ext cx="637279" cy="63727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79" y="-50792"/>
            <a:ext cx="642641" cy="6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3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349" y="15156"/>
            <a:ext cx="4348480" cy="686438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01381" cy="490728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0" y="5242560"/>
            <a:ext cx="482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。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16114" y="5181600"/>
            <a:ext cx="455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Q</a:t>
            </a:r>
            <a:r>
              <a:rPr lang="zh-TW" altLang="en-US" dirty="0" smtClean="0"/>
              <a:t>死亡、疾病仍影響人類健康與幸福</a:t>
            </a:r>
            <a:endParaRPr lang="en-US" altLang="zh-TW" dirty="0" smtClean="0"/>
          </a:p>
          <a:p>
            <a:r>
              <a:rPr lang="en-US" altLang="zh-TW" dirty="0" smtClean="0"/>
              <a:t>A</a:t>
            </a:r>
            <a:r>
              <a:rPr lang="zh-TW" altLang="en-US" dirty="0" smtClean="0"/>
              <a:t>增加醫療照護、減少疾病</a:t>
            </a:r>
            <a:endParaRPr lang="zh-TW" altLang="en-US" dirty="0"/>
          </a:p>
        </p:txBody>
      </p:sp>
      <p:sp>
        <p:nvSpPr>
          <p:cNvPr id="14" name="橢圓 13"/>
          <p:cNvSpPr/>
          <p:nvPr/>
        </p:nvSpPr>
        <p:spPr>
          <a:xfrm>
            <a:off x="2014401" y="4162445"/>
            <a:ext cx="1567120" cy="377535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3866302" y="2325188"/>
            <a:ext cx="580875" cy="1785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2712960" y="1894114"/>
            <a:ext cx="491793" cy="2133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3662951" y="3057714"/>
            <a:ext cx="425723" cy="1543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2533133" y="3535391"/>
            <a:ext cx="593244" cy="1543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0" name="群組 19"/>
          <p:cNvGrpSpPr/>
          <p:nvPr/>
        </p:nvGrpSpPr>
        <p:grpSpPr>
          <a:xfrm>
            <a:off x="4754519" y="2842697"/>
            <a:ext cx="4133667" cy="3944500"/>
            <a:chOff x="4754519" y="2842697"/>
            <a:chExt cx="4133667" cy="3944500"/>
          </a:xfrm>
        </p:grpSpPr>
        <p:sp>
          <p:nvSpPr>
            <p:cNvPr id="8" name="文字方塊 7"/>
            <p:cNvSpPr txBox="1"/>
            <p:nvPr/>
          </p:nvSpPr>
          <p:spPr>
            <a:xfrm>
              <a:off x="5459185" y="2842697"/>
              <a:ext cx="1115786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安全生育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7772400" y="2873048"/>
              <a:ext cx="1115786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健康成長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5459185" y="4722614"/>
              <a:ext cx="1115786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遠離疾病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4754519" y="6417865"/>
              <a:ext cx="1912982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認識身體與權益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7349310" y="6393013"/>
              <a:ext cx="1166040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健康照護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7189380" y="4722614"/>
              <a:ext cx="1166040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藥物濫用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1" name="圖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-50792"/>
            <a:ext cx="637279" cy="63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0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614"/>
          <a:stretch/>
        </p:blipFill>
        <p:spPr>
          <a:xfrm>
            <a:off x="4399279" y="0"/>
            <a:ext cx="4744721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03514" cy="469392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16114" y="5181600"/>
            <a:ext cx="4283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Q</a:t>
            </a:r>
            <a:r>
              <a:rPr lang="zh-TW" altLang="en-US" dirty="0" smtClean="0"/>
              <a:t>文盲、數學力與閱讀力不足的問題仍存在、</a:t>
            </a:r>
            <a:r>
              <a:rPr lang="zh-TW" altLang="en-US" dirty="0"/>
              <a:t>沒有</a:t>
            </a:r>
            <a:r>
              <a:rPr lang="zh-TW" altLang="en-US" dirty="0" smtClean="0"/>
              <a:t>上學的比例仍高</a:t>
            </a:r>
            <a:r>
              <a:rPr lang="en-US" altLang="zh-TW" dirty="0" smtClean="0"/>
              <a:t>…</a:t>
            </a:r>
            <a:r>
              <a:rPr lang="zh-TW" altLang="en-US" dirty="0" smtClean="0"/>
              <a:t>，尤其女性</a:t>
            </a:r>
            <a:endParaRPr lang="en-US" altLang="zh-TW" dirty="0" smtClean="0"/>
          </a:p>
          <a:p>
            <a:r>
              <a:rPr lang="en-US" altLang="zh-TW" dirty="0" smtClean="0"/>
              <a:t>A</a:t>
            </a:r>
            <a:r>
              <a:rPr lang="zh-TW" altLang="en-US" dirty="0" smtClean="0"/>
              <a:t>提供優質教師、教學資源與設備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2509065" y="2101211"/>
            <a:ext cx="685892" cy="27731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B05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3965" y="3379262"/>
            <a:ext cx="528049" cy="19669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B05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33094" y="1737833"/>
            <a:ext cx="528049" cy="19669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B05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784655" y="3901844"/>
            <a:ext cx="1357359" cy="43611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B050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-50792"/>
            <a:ext cx="637279" cy="63727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79" y="-50792"/>
            <a:ext cx="642641" cy="6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4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670" r="1"/>
          <a:stretch/>
        </p:blipFill>
        <p:spPr>
          <a:xfrm>
            <a:off x="4958079" y="0"/>
            <a:ext cx="4185921" cy="687517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4884615" cy="5080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16114" y="5181600"/>
            <a:ext cx="4630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Q</a:t>
            </a:r>
            <a:r>
              <a:rPr lang="zh-TW" altLang="en-US" dirty="0" smtClean="0"/>
              <a:t>女性暴力、童婚、割禮、女性從政與職場不公平問題仍存在</a:t>
            </a:r>
            <a:endParaRPr lang="en-US" altLang="zh-TW" dirty="0" smtClean="0"/>
          </a:p>
          <a:p>
            <a:r>
              <a:rPr lang="en-US" altLang="zh-TW" dirty="0" smtClean="0"/>
              <a:t>A</a:t>
            </a:r>
            <a:r>
              <a:rPr lang="zh-TW" altLang="en-US" dirty="0" smtClean="0"/>
              <a:t>提供女性平等的機會權利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6518728" y="3016013"/>
            <a:ext cx="1594757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終結女性暴力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176156" y="4576260"/>
            <a:ext cx="1594757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認可家庭主婦的價值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316106" y="4483927"/>
            <a:ext cx="1594757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鼓勵女性參與公眾事務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736114" y="6424244"/>
            <a:ext cx="1342572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男女平權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090057" y="2735943"/>
            <a:ext cx="1328057" cy="4354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4103914" y="1371374"/>
            <a:ext cx="555172" cy="2106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3900714" y="3548516"/>
            <a:ext cx="555172" cy="2106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2500993" y="3311752"/>
            <a:ext cx="669471" cy="1607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-50792"/>
            <a:ext cx="637279" cy="63727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79" y="-50792"/>
            <a:ext cx="642641" cy="6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9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943"/>
          <a:stretch/>
        </p:blipFill>
        <p:spPr>
          <a:xfrm>
            <a:off x="4876800" y="0"/>
            <a:ext cx="4267200" cy="682074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4793848" cy="505968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16114" y="5181600"/>
            <a:ext cx="4630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Q</a:t>
            </a:r>
            <a:r>
              <a:rPr lang="zh-TW" altLang="en-US" dirty="0"/>
              <a:t>水資源、衛生資源</a:t>
            </a:r>
            <a:r>
              <a:rPr lang="zh-TW" altLang="en-US" dirty="0" smtClean="0"/>
              <a:t>不足，例如</a:t>
            </a:r>
            <a:r>
              <a:rPr lang="en-US" altLang="zh-TW" dirty="0" smtClean="0"/>
              <a:t>:</a:t>
            </a:r>
            <a:r>
              <a:rPr lang="zh-TW" altLang="en-US" dirty="0" smtClean="0"/>
              <a:t>缺飲用水、衛生設備。</a:t>
            </a:r>
            <a:endParaRPr lang="zh-TW" altLang="en-US" dirty="0"/>
          </a:p>
          <a:p>
            <a:r>
              <a:rPr lang="en-US" altLang="zh-TW" dirty="0" smtClean="0"/>
              <a:t>A</a:t>
            </a:r>
            <a:r>
              <a:rPr lang="zh-TW" altLang="en-US" dirty="0"/>
              <a:t>普及</a:t>
            </a:r>
            <a:r>
              <a:rPr lang="zh-TW" altLang="en-US" dirty="0" smtClean="0"/>
              <a:t>公共衛生教育，提供乾淨的水資源與衛生資源。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673531" y="2055814"/>
            <a:ext cx="613955" cy="4354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731622" y="2712720"/>
            <a:ext cx="753292" cy="13498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053840" y="3751215"/>
            <a:ext cx="431074" cy="1545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-50792"/>
            <a:ext cx="637279" cy="63727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79" y="-50792"/>
            <a:ext cx="642641" cy="6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0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160" y="0"/>
            <a:ext cx="4307840" cy="682074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4822530" cy="506984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16114" y="5181600"/>
            <a:ext cx="4630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Q</a:t>
            </a:r>
            <a:r>
              <a:rPr lang="zh-TW" altLang="en-US" dirty="0" smtClean="0"/>
              <a:t>缺電、缺乾淨的能源與技術。</a:t>
            </a:r>
            <a:endParaRPr lang="zh-TW" altLang="en-US" dirty="0"/>
          </a:p>
          <a:p>
            <a:r>
              <a:rPr lang="en-US" altLang="zh-TW" dirty="0" smtClean="0"/>
              <a:t>A</a:t>
            </a:r>
            <a:r>
              <a:rPr lang="zh-TW" altLang="en-US" dirty="0" smtClean="0"/>
              <a:t>以永續發展的方式，發展再生能源，發展替代能源技術，加強能源使用效能，擴增能源系統。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2930434" y="2242457"/>
            <a:ext cx="256903" cy="152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823064" y="4245429"/>
            <a:ext cx="640080" cy="2481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-50792"/>
            <a:ext cx="637279" cy="63727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79" y="-50792"/>
            <a:ext cx="642641" cy="6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8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0" y="-26351"/>
            <a:ext cx="4318001" cy="688602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4817928" cy="501904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16114" y="5181600"/>
            <a:ext cx="4630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Q</a:t>
            </a:r>
            <a:r>
              <a:rPr lang="zh-TW" altLang="en-US" dirty="0" smtClean="0"/>
              <a:t>兩性薪資不公平、年輕人失業、</a:t>
            </a:r>
            <a:r>
              <a:rPr lang="en-US" altLang="zh-TW" dirty="0" smtClean="0"/>
              <a:t>GDP</a:t>
            </a:r>
            <a:r>
              <a:rPr lang="zh-TW" altLang="en-US" dirty="0" smtClean="0"/>
              <a:t>成長未達標。</a:t>
            </a:r>
            <a:endParaRPr lang="zh-TW" altLang="en-US" dirty="0"/>
          </a:p>
          <a:p>
            <a:r>
              <a:rPr lang="en-US" altLang="zh-TW" dirty="0" smtClean="0"/>
              <a:t>A</a:t>
            </a:r>
            <a:r>
              <a:rPr lang="zh-TW" altLang="en-US" dirty="0" smtClean="0"/>
              <a:t>經濟永續成長可以創造就業，提供優質工作機會與教育培訓，城市、住宅更新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sp>
        <p:nvSpPr>
          <p:cNvPr id="3" name="橢圓 2"/>
          <p:cNvSpPr/>
          <p:nvPr/>
        </p:nvSpPr>
        <p:spPr>
          <a:xfrm>
            <a:off x="1866900" y="3050065"/>
            <a:ext cx="533400" cy="515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635829" y="1485900"/>
            <a:ext cx="778328" cy="3537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739243" y="3331029"/>
            <a:ext cx="778328" cy="3646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-50792"/>
            <a:ext cx="637279" cy="63727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79" y="-50792"/>
            <a:ext cx="642641" cy="64264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79" y="101608"/>
            <a:ext cx="642641" cy="6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1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1" y="-1"/>
            <a:ext cx="4318000" cy="683424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4826817" cy="494792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16114" y="5181600"/>
            <a:ext cx="4630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Q</a:t>
            </a:r>
            <a:r>
              <a:rPr lang="zh-TW" altLang="en-US" dirty="0" smtClean="0"/>
              <a:t>部分國家工業化太慢、科技部門較少、網路費用偏高、電力不足、用水衛生設施不足</a:t>
            </a:r>
            <a:r>
              <a:rPr lang="en-US" altLang="zh-TW" dirty="0" smtClean="0"/>
              <a:t>..</a:t>
            </a:r>
            <a:endParaRPr lang="zh-TW" altLang="en-US" dirty="0"/>
          </a:p>
          <a:p>
            <a:r>
              <a:rPr lang="en-US" altLang="zh-TW" dirty="0" smtClean="0"/>
              <a:t>A</a:t>
            </a:r>
            <a:r>
              <a:rPr lang="zh-TW" altLang="en-US" dirty="0" smtClean="0"/>
              <a:t>增加基礎設施投資、在兼顧環境與社會條件下提升科技創新與工業化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2133600" y="1801586"/>
            <a:ext cx="576943" cy="2542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710544" y="3497036"/>
            <a:ext cx="517070" cy="2041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932966" y="3497035"/>
            <a:ext cx="317906" cy="1442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-50792"/>
            <a:ext cx="637279" cy="63727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79" y="-50792"/>
            <a:ext cx="642641" cy="6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8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93" y="0"/>
            <a:ext cx="8873614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1285" y="6334780"/>
            <a:ext cx="8560342" cy="52322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超過一</a:t>
            </a:r>
            <a:r>
              <a:rPr lang="zh-TW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百多</a:t>
            </a:r>
            <a:r>
              <a:rPr lang="zh-TW" altLang="zh-TW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人死亡，損失高達三百億台幣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847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840" y="-1"/>
            <a:ext cx="4328160" cy="685464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4757438" cy="48768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16114" y="5181600"/>
            <a:ext cx="4630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Q</a:t>
            </a:r>
            <a:r>
              <a:rPr lang="zh-TW" altLang="en-US" dirty="0" smtClean="0"/>
              <a:t>取得糧食、土地、社會保護、健康衛生、教育服務、生產性資產分配等仍存在不平等</a:t>
            </a:r>
            <a:endParaRPr lang="zh-TW" altLang="en-US" dirty="0"/>
          </a:p>
          <a:p>
            <a:r>
              <a:rPr lang="en-US" altLang="zh-TW" dirty="0" smtClean="0"/>
              <a:t>A</a:t>
            </a:r>
            <a:r>
              <a:rPr lang="zh-TW" altLang="en-US" dirty="0" smtClean="0"/>
              <a:t>促進公民權、言論自由、財產權、健康等獲得保障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2378719" y="3300208"/>
            <a:ext cx="505995" cy="2086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-50792"/>
            <a:ext cx="637279" cy="63727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79" y="-50792"/>
            <a:ext cx="642641" cy="6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3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1421"/>
          <a:stretch/>
        </p:blipFill>
        <p:spPr>
          <a:xfrm>
            <a:off x="4917440" y="0"/>
            <a:ext cx="4226560" cy="684157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77854" cy="5080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16114" y="5181600"/>
            <a:ext cx="4630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Q</a:t>
            </a:r>
            <a:r>
              <a:rPr lang="zh-TW" altLang="en-US" dirty="0" smtClean="0"/>
              <a:t>城市碳排偏高、貧民窟人口上升、大眾運輸不便、垃圾處理、空氣汙染問題嚴重</a:t>
            </a:r>
            <a:endParaRPr lang="en-US" altLang="zh-TW" dirty="0" smtClean="0"/>
          </a:p>
          <a:p>
            <a:r>
              <a:rPr lang="en-US" altLang="zh-TW" dirty="0" smtClean="0"/>
              <a:t>A</a:t>
            </a:r>
            <a:r>
              <a:rPr lang="zh-TW" altLang="en-US" dirty="0" smtClean="0"/>
              <a:t>實踐永續發展的城市，並與自然取得平衡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3320333" y="1792289"/>
            <a:ext cx="505995" cy="2086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883418" y="2494418"/>
            <a:ext cx="505995" cy="2086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607318" y="3220989"/>
            <a:ext cx="505995" cy="2086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438927" y="4233360"/>
            <a:ext cx="739702" cy="2243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0" y="-50792"/>
            <a:ext cx="637279" cy="63727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79" y="-50792"/>
            <a:ext cx="642641" cy="6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7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641" y="-36511"/>
            <a:ext cx="4277360" cy="68872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6511"/>
            <a:ext cx="4890808" cy="500475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16114" y="5181600"/>
            <a:ext cx="46300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Q</a:t>
            </a:r>
            <a:r>
              <a:rPr lang="zh-TW" altLang="en-US" dirty="0" smtClean="0"/>
              <a:t>部分國家未加入碳足跡追蹤、自然資源的成本代價一直在增加</a:t>
            </a:r>
            <a:endParaRPr lang="en-US" altLang="zh-TW" dirty="0" smtClean="0"/>
          </a:p>
          <a:p>
            <a:r>
              <a:rPr lang="en-US" altLang="zh-TW" dirty="0" smtClean="0"/>
              <a:t>A</a:t>
            </a:r>
            <a:r>
              <a:rPr lang="zh-TW" altLang="en-US" b="1" dirty="0" smtClean="0"/>
              <a:t>實現負責任的消費與生產</a:t>
            </a:r>
            <a:r>
              <a:rPr lang="zh-TW" altLang="en-US" dirty="0" smtClean="0"/>
              <a:t>、減少生命週期的資源消耗、惡化和汙染</a:t>
            </a:r>
            <a:r>
              <a:rPr lang="en-US" altLang="zh-TW" dirty="0" smtClean="0"/>
              <a:t>(</a:t>
            </a:r>
            <a:r>
              <a:rPr lang="zh-TW" altLang="en-US" dirty="0" smtClean="0"/>
              <a:t>例如</a:t>
            </a:r>
            <a:r>
              <a:rPr lang="en-US" altLang="zh-TW" dirty="0" smtClean="0"/>
              <a:t>:</a:t>
            </a:r>
            <a:r>
              <a:rPr lang="zh-TW" altLang="en-US" dirty="0" smtClean="0"/>
              <a:t>一次性塑膠袋</a:t>
            </a:r>
            <a:r>
              <a:rPr lang="en-US" altLang="zh-TW" dirty="0" smtClean="0"/>
              <a:t>)</a:t>
            </a:r>
            <a:r>
              <a:rPr lang="zh-TW" altLang="en-US" dirty="0" smtClean="0"/>
              <a:t>、透過教育提升民眾永續消費的觀念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2672633" y="1632857"/>
            <a:ext cx="609410" cy="2711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-50792"/>
            <a:ext cx="637279" cy="63727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79" y="-50792"/>
            <a:ext cx="642641" cy="6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245" r="1"/>
          <a:stretch/>
        </p:blipFill>
        <p:spPr>
          <a:xfrm>
            <a:off x="4826000" y="-117076"/>
            <a:ext cx="4318000" cy="697507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4775560" cy="489712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16114" y="5181600"/>
            <a:ext cx="4630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Q</a:t>
            </a:r>
            <a:r>
              <a:rPr lang="zh-TW" altLang="en-US" dirty="0" smtClean="0"/>
              <a:t>二氧化碳濃度增高、全球暖化、化石燃料投資比例仍高</a:t>
            </a:r>
            <a:endParaRPr lang="en-US" altLang="zh-TW" dirty="0" smtClean="0"/>
          </a:p>
          <a:p>
            <a:r>
              <a:rPr lang="en-US" altLang="zh-TW" dirty="0" smtClean="0"/>
              <a:t>A</a:t>
            </a:r>
            <a:r>
              <a:rPr lang="zh-TW" altLang="en-US" dirty="0" smtClean="0"/>
              <a:t>國家間加強協調碳排放問題，可再生能源開發與運用、透過教育與政策訂定來因應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2514600" y="1627414"/>
            <a:ext cx="963386" cy="5932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839685" y="3205843"/>
            <a:ext cx="778329" cy="7184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818164" y="3409950"/>
            <a:ext cx="778329" cy="4544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-50792"/>
            <a:ext cx="637279" cy="63727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79" y="-50792"/>
            <a:ext cx="642641" cy="6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6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820"/>
          <a:stretch/>
        </p:blipFill>
        <p:spPr>
          <a:xfrm>
            <a:off x="4856480" y="-96120"/>
            <a:ext cx="4287520" cy="695412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4797371" cy="499872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16114" y="5181600"/>
            <a:ext cx="4630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Q</a:t>
            </a:r>
            <a:r>
              <a:rPr lang="zh-TW" altLang="en-US" dirty="0" smtClean="0"/>
              <a:t>珊瑚礁大量死亡、海洋汙染與酸化問題、生物多樣性問題、影響小型漁業經營</a:t>
            </a:r>
            <a:endParaRPr lang="en-US" altLang="zh-TW" dirty="0" smtClean="0"/>
          </a:p>
          <a:p>
            <a:r>
              <a:rPr lang="en-US" altLang="zh-TW" dirty="0" smtClean="0"/>
              <a:t>A</a:t>
            </a:r>
            <a:r>
              <a:rPr lang="zh-TW" altLang="en-US" dirty="0" smtClean="0"/>
              <a:t>從永續的角度來思考海洋開發、制定法規以解決過度捕撈、汙染、酸化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2041977" y="1371600"/>
            <a:ext cx="1289052" cy="7534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-50792"/>
            <a:ext cx="637279" cy="63727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79" y="-50792"/>
            <a:ext cx="642641" cy="6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6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561" y="-137323"/>
            <a:ext cx="4409440" cy="701069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733974" cy="485648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16114" y="5181600"/>
            <a:ext cx="4630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Q</a:t>
            </a:r>
            <a:r>
              <a:rPr lang="zh-TW" altLang="en-US" dirty="0" smtClean="0"/>
              <a:t>荒漠化、森林面積減少、生物多樣性遭受威脅、人類過度砍伐</a:t>
            </a:r>
            <a:endParaRPr lang="en-US" altLang="zh-TW" dirty="0" smtClean="0"/>
          </a:p>
          <a:p>
            <a:r>
              <a:rPr lang="en-US" altLang="zh-TW" dirty="0" smtClean="0"/>
              <a:t>A</a:t>
            </a:r>
            <a:r>
              <a:rPr lang="zh-TW" altLang="en-US" dirty="0" smtClean="0"/>
              <a:t>土地復活、多種樹、減少濫伐、保護稀有生物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2041977" y="1594756"/>
            <a:ext cx="1289052" cy="3701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751034" y="1964871"/>
            <a:ext cx="668566" cy="2282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-50792"/>
            <a:ext cx="637279" cy="63727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79" y="-50792"/>
            <a:ext cx="642641" cy="6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1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160" y="0"/>
            <a:ext cx="4307840" cy="687399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4836159" cy="502081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16114" y="5181600"/>
            <a:ext cx="4630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Q</a:t>
            </a:r>
            <a:r>
              <a:rPr lang="zh-TW" altLang="en-US" dirty="0"/>
              <a:t>女性與女童的人口</a:t>
            </a:r>
            <a:r>
              <a:rPr lang="zh-TW" altLang="en-US" dirty="0" smtClean="0"/>
              <a:t>販賣、性暴力、部分國家</a:t>
            </a:r>
            <a:r>
              <a:rPr lang="zh-TW" altLang="en-US" dirty="0"/>
              <a:t>未</a:t>
            </a:r>
            <a:r>
              <a:rPr lang="zh-TW" altLang="en-US" dirty="0" smtClean="0"/>
              <a:t>落實出生登記、人權工作者遇害問題</a:t>
            </a:r>
            <a:r>
              <a:rPr lang="en-US" altLang="zh-TW" dirty="0" smtClean="0"/>
              <a:t>…</a:t>
            </a:r>
          </a:p>
          <a:p>
            <a:r>
              <a:rPr lang="en-US" altLang="zh-TW" dirty="0" smtClean="0"/>
              <a:t>A</a:t>
            </a:r>
            <a:r>
              <a:rPr lang="zh-TW" altLang="en-US" dirty="0" smtClean="0"/>
              <a:t>制定規則、建立獨立人權機構、實施出生登記、強化公權力機制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3722006" y="1883229"/>
            <a:ext cx="621394" cy="4082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761920" y="3338286"/>
            <a:ext cx="733880" cy="3028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734457" y="3788229"/>
            <a:ext cx="939799" cy="6422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-50792"/>
            <a:ext cx="637279" cy="63727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79" y="-50792"/>
            <a:ext cx="642641" cy="6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3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26990"/>
            <a:ext cx="4358640" cy="692992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5651"/>
            <a:ext cx="4255444" cy="679260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-50792"/>
            <a:ext cx="637279" cy="63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r="2969"/>
          <a:stretch/>
        </p:blipFill>
        <p:spPr>
          <a:xfrm>
            <a:off x="427840" y="709126"/>
            <a:ext cx="5091812" cy="537142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675458" y="1833251"/>
            <a:ext cx="29400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Q</a:t>
            </a:r>
            <a:r>
              <a:rPr lang="zh-TW" altLang="en-US" dirty="0" smtClean="0"/>
              <a:t>例如</a:t>
            </a:r>
            <a:r>
              <a:rPr lang="en-US" altLang="zh-TW" dirty="0" smtClean="0"/>
              <a:t>:</a:t>
            </a:r>
            <a:r>
              <a:rPr lang="zh-TW" altLang="en-US" dirty="0" smtClean="0"/>
              <a:t>落後國家的援助漸少、</a:t>
            </a:r>
            <a:r>
              <a:rPr lang="en-US" altLang="zh-TW" dirty="0" smtClean="0"/>
              <a:t>…</a:t>
            </a:r>
          </a:p>
          <a:p>
            <a:r>
              <a:rPr lang="en-US" altLang="zh-TW" dirty="0" smtClean="0"/>
              <a:t>A</a:t>
            </a:r>
            <a:r>
              <a:rPr lang="zh-TW" altLang="en-US" dirty="0" smtClean="0"/>
              <a:t>政府與人民合作、政府與民營部門及民間社會建立夥伴關係、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79" y="-50792"/>
            <a:ext cx="642641" cy="6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1435" r="14496"/>
          <a:stretch/>
        </p:blipFill>
        <p:spPr>
          <a:xfrm>
            <a:off x="-78747" y="478970"/>
            <a:ext cx="9309833" cy="542426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38" y="1825625"/>
            <a:ext cx="3709476" cy="370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6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150" y="365126"/>
            <a:ext cx="9453758" cy="623769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7548" y="54876"/>
            <a:ext cx="9056452" cy="52322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TW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在美洲、歐洲都</a:t>
            </a:r>
            <a:r>
              <a:rPr lang="zh-TW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出現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破紀錄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的高溫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006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t="8711" b="24267"/>
          <a:stretch/>
        </p:blipFill>
        <p:spPr>
          <a:xfrm>
            <a:off x="356030" y="0"/>
            <a:ext cx="8288098" cy="707745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914758" y="3215562"/>
            <a:ext cx="3754266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SDG18: </a:t>
            </a:r>
            <a:r>
              <a:rPr lang="zh-TW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落實環境基本法，逐步達成非核家園</a:t>
            </a:r>
            <a:endParaRPr lang="zh-TW" altLang="en-US" sz="2800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14119" y="-208581"/>
            <a:ext cx="3467616" cy="744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核心目標總數不同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12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9643" t="16984" r="5715" b="14868"/>
          <a:stretch/>
        </p:blipFill>
        <p:spPr>
          <a:xfrm>
            <a:off x="0" y="898864"/>
            <a:ext cx="9187231" cy="471816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998029" y="1081024"/>
            <a:ext cx="2517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社會進步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626679" y="1411184"/>
            <a:ext cx="2517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經濟成長</a:t>
            </a:r>
            <a:endParaRPr lang="zh-TW" altLang="en-US" sz="2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298560" y="1824176"/>
            <a:ext cx="2517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環境保護</a:t>
            </a:r>
            <a:endParaRPr lang="zh-TW" altLang="en-US" sz="2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" y="5898515"/>
            <a:ext cx="91872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多管齊下，從經濟、環境、還有</a:t>
            </a:r>
            <a:r>
              <a:rPr lang="zh-TW" altLang="zh-TW" sz="2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社會</a:t>
            </a:r>
            <a:r>
              <a:rPr lang="zh-TW" altLang="zh-TW" sz="2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全面</a:t>
            </a:r>
            <a:r>
              <a:rPr lang="zh-TW" altLang="zh-TW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提升人類的生存處境</a:t>
            </a:r>
            <a:endParaRPr lang="zh-TW" altLang="en-US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302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519"/>
            <a:ext cx="9144000" cy="601203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33680" y="71120"/>
            <a:ext cx="8281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SDGs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對接十二年國教融入十九項議題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2783840" y="623981"/>
            <a:ext cx="1381760" cy="183896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1584960" y="4693593"/>
            <a:ext cx="1381760" cy="183896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3982720" y="4693593"/>
            <a:ext cx="1381760" cy="183896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7660640" y="550555"/>
            <a:ext cx="1381760" cy="183896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980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43"/>
            <a:ext cx="9106530" cy="575646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749934" y="6187441"/>
            <a:ext cx="284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111</a:t>
            </a:r>
            <a:r>
              <a:rPr lang="zh-TW" altLang="en-US" dirty="0" smtClean="0"/>
              <a:t>年國中教育會考</a:t>
            </a:r>
            <a:endParaRPr lang="zh-TW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317780" y="5710387"/>
            <a:ext cx="5475515" cy="954107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</a:rPr>
              <a:t>SDGs 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永</a:t>
            </a:r>
            <a:r>
              <a:rPr lang="zh-TW" altLang="en-US" sz="2800" b="1" dirty="0">
                <a:solidFill>
                  <a:srgbClr val="FF0000"/>
                </a:solidFill>
              </a:rPr>
              <a:t>續發展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目標</a:t>
            </a:r>
            <a:endParaRPr lang="en-US" altLang="zh-TW" sz="2800" b="1" dirty="0" smtClean="0">
              <a:solidFill>
                <a:srgbClr val="FF0000"/>
              </a:solidFill>
            </a:endParaRPr>
          </a:p>
          <a:p>
            <a:r>
              <a:rPr lang="zh-TW" altLang="en-US" sz="2800" b="1" dirty="0" smtClean="0">
                <a:solidFill>
                  <a:srgbClr val="FF0000"/>
                </a:solidFill>
              </a:rPr>
              <a:t>牽</a:t>
            </a:r>
            <a:r>
              <a:rPr lang="zh-TW" altLang="en-US" sz="2800" b="1" dirty="0">
                <a:solidFill>
                  <a:srgbClr val="FF0000"/>
                </a:solidFill>
              </a:rPr>
              <a:t>動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台灣</a:t>
            </a:r>
            <a:r>
              <a:rPr lang="zh-TW" altLang="en-US" sz="2800" b="1" dirty="0">
                <a:solidFill>
                  <a:srgbClr val="FF0000"/>
                </a:solidFill>
              </a:rPr>
              <a:t>教育的新關鍵字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707571" y="4528457"/>
            <a:ext cx="370115" cy="3369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4865914" y="63043"/>
            <a:ext cx="3145972" cy="4485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264" y="4169974"/>
            <a:ext cx="1390844" cy="139084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564" y="4155733"/>
            <a:ext cx="1390844" cy="139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1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02"/>
            <a:ext cx="9090782" cy="5039967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6749934" y="6187441"/>
            <a:ext cx="284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110</a:t>
            </a:r>
            <a:r>
              <a:rPr lang="zh-TW" altLang="en-US" dirty="0" smtClean="0"/>
              <a:t>年國中教育會考</a:t>
            </a:r>
            <a:endParaRPr lang="zh-TW" altLang="en-US" dirty="0"/>
          </a:p>
        </p:txBody>
      </p:sp>
      <p:sp>
        <p:nvSpPr>
          <p:cNvPr id="9" name="圓角矩形 8"/>
          <p:cNvSpPr/>
          <p:nvPr/>
        </p:nvSpPr>
        <p:spPr>
          <a:xfrm>
            <a:off x="757448" y="4445330"/>
            <a:ext cx="370115" cy="3369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2735877" y="3539243"/>
            <a:ext cx="370115" cy="3369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3670155" y="1591408"/>
            <a:ext cx="1050932" cy="3559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679" y="4453047"/>
            <a:ext cx="1390844" cy="139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6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272"/>
            <a:ext cx="9144000" cy="646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9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82"/>
            <a:ext cx="9144000" cy="674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5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從千禧年發展目標MDGs到永續發展目標SD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6301"/>
            <a:ext cx="9163044" cy="550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2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" y="0"/>
            <a:ext cx="9136198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37018" y="6488668"/>
            <a:ext cx="3968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/>
              <a:t>http://www.eqpf.org/envi/1010710.htm</a:t>
            </a:r>
            <a:endParaRPr lang="en-US" altLang="zh-TW" dirty="0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6524480" cy="1384995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期待一個如何的未來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r>
              <a:rPr lang="en-US" altLang="zh-TW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2012</a:t>
            </a:r>
            <a:r>
              <a:rPr lang="zh-TW" altLang="en-US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年聯合國永續發展大會</a:t>
            </a:r>
            <a:r>
              <a:rPr lang="en-US" altLang="zh-TW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176</a:t>
            </a:r>
            <a:r>
              <a:rPr lang="zh-TW" altLang="en-US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個以上的國家代表、</a:t>
            </a:r>
            <a:r>
              <a:rPr lang="en-US" altLang="zh-TW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</a:t>
            </a:r>
            <a:r>
              <a:rPr lang="zh-TW" altLang="en-US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個公民</a:t>
            </a:r>
            <a:r>
              <a:rPr lang="zh-TW" altLang="en-US" sz="28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代表</a:t>
            </a:r>
            <a:endParaRPr lang="zh-TW" altLang="en-US" sz="28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291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245"/>
            <a:ext cx="9144000" cy="5252085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74171" y="6030686"/>
            <a:ext cx="2547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2015</a:t>
            </a:r>
            <a:r>
              <a:rPr lang="zh-TW" altLang="en-US" b="1" dirty="0" smtClean="0"/>
              <a:t>年聯合國訂出</a:t>
            </a:r>
            <a:r>
              <a:rPr lang="en-US" altLang="zh-TW" b="1" dirty="0" smtClean="0"/>
              <a:t>...</a:t>
            </a:r>
            <a:endParaRPr lang="zh-TW" altLang="en-US" b="1" dirty="0"/>
          </a:p>
        </p:txBody>
      </p:sp>
      <p:sp>
        <p:nvSpPr>
          <p:cNvPr id="2" name="矩形 1"/>
          <p:cNvSpPr/>
          <p:nvPr/>
        </p:nvSpPr>
        <p:spPr>
          <a:xfrm>
            <a:off x="2286828" y="6030686"/>
            <a:ext cx="2034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zh-TW" altLang="zh-TW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個</a:t>
            </a:r>
            <a:r>
              <a:rPr lang="zh-TW" alt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永續發展目標</a:t>
            </a:r>
            <a:endParaRPr lang="zh-TW" altLang="en-US" dirty="0"/>
          </a:p>
        </p:txBody>
      </p:sp>
      <p:sp>
        <p:nvSpPr>
          <p:cNvPr id="3" name="橢圓 2"/>
          <p:cNvSpPr/>
          <p:nvPr/>
        </p:nvSpPr>
        <p:spPr>
          <a:xfrm>
            <a:off x="0" y="4267200"/>
            <a:ext cx="1284514" cy="64588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0" y="1168400"/>
            <a:ext cx="1284514" cy="64588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6138713" y="1168400"/>
            <a:ext cx="1284514" cy="64588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448827" y="6051153"/>
            <a:ext cx="1689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169</a:t>
            </a:r>
            <a:r>
              <a:rPr lang="zh-TW" altLang="zh-TW" b="1" dirty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個細項目標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66181" y="6030223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提供</a:t>
            </a:r>
            <a:r>
              <a:rPr lang="zh-TW" altLang="zh-TW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具體</a:t>
            </a:r>
            <a:r>
              <a:rPr lang="zh-TW" altLang="zh-TW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的行動指南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89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t="709"/>
          <a:stretch/>
        </p:blipFill>
        <p:spPr>
          <a:xfrm>
            <a:off x="367141" y="48638"/>
            <a:ext cx="8561634" cy="680936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227" y="1626950"/>
            <a:ext cx="3446023" cy="344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1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8310</TotalTime>
  <Words>817</Words>
  <Application>Microsoft Office PowerPoint</Application>
  <PresentationFormat>如螢幕大小 (4:3)</PresentationFormat>
  <Paragraphs>86</Paragraphs>
  <Slides>34</Slides>
  <Notes>9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1" baseType="lpstr"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SDGs Sustainable Development Goals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SDGs  循環經濟</dc:title>
  <dc:creator>林麗芬</dc:creator>
  <cp:lastModifiedBy>林麗芬</cp:lastModifiedBy>
  <cp:revision>233</cp:revision>
  <dcterms:created xsi:type="dcterms:W3CDTF">2022-02-07T01:12:32Z</dcterms:created>
  <dcterms:modified xsi:type="dcterms:W3CDTF">2022-10-19T11:27:45Z</dcterms:modified>
</cp:coreProperties>
</file>